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8" r:id="rId2"/>
    <p:sldId id="389" r:id="rId3"/>
    <p:sldId id="390" r:id="rId4"/>
    <p:sldId id="391" r:id="rId5"/>
    <p:sldId id="392" r:id="rId6"/>
    <p:sldId id="393" r:id="rId7"/>
    <p:sldId id="394" r:id="rId8"/>
    <p:sldId id="395" r:id="rId9"/>
    <p:sldId id="396" r:id="rId10"/>
    <p:sldId id="397" r:id="rId11"/>
    <p:sldId id="398" r:id="rId12"/>
    <p:sldId id="399" r:id="rId13"/>
    <p:sldId id="411" r:id="rId14"/>
    <p:sldId id="412" r:id="rId15"/>
    <p:sldId id="413" r:id="rId16"/>
    <p:sldId id="400" r:id="rId17"/>
    <p:sldId id="401" r:id="rId18"/>
    <p:sldId id="402" r:id="rId19"/>
    <p:sldId id="403" r:id="rId20"/>
    <p:sldId id="404" r:id="rId21"/>
    <p:sldId id="405" r:id="rId22"/>
    <p:sldId id="406" r:id="rId23"/>
    <p:sldId id="407" r:id="rId24"/>
    <p:sldId id="408" r:id="rId25"/>
    <p:sldId id="277" r:id="rId26"/>
    <p:sldId id="372" r:id="rId27"/>
    <p:sldId id="371" r:id="rId28"/>
    <p:sldId id="278" r:id="rId29"/>
    <p:sldId id="279" r:id="rId30"/>
    <p:sldId id="373" r:id="rId31"/>
    <p:sldId id="280" r:id="rId32"/>
    <p:sldId id="281" r:id="rId33"/>
    <p:sldId id="282" r:id="rId34"/>
    <p:sldId id="283" r:id="rId35"/>
    <p:sldId id="374" r:id="rId36"/>
    <p:sldId id="376" r:id="rId37"/>
    <p:sldId id="375" r:id="rId38"/>
    <p:sldId id="286" r:id="rId39"/>
    <p:sldId id="287" r:id="rId40"/>
    <p:sldId id="288" r:id="rId41"/>
    <p:sldId id="377" r:id="rId42"/>
    <p:sldId id="289" r:id="rId43"/>
    <p:sldId id="290" r:id="rId44"/>
    <p:sldId id="291" r:id="rId45"/>
    <p:sldId id="292" r:id="rId46"/>
    <p:sldId id="293" r:id="rId47"/>
    <p:sldId id="414" r:id="rId48"/>
    <p:sldId id="415" r:id="rId49"/>
    <p:sldId id="416" r:id="rId50"/>
    <p:sldId id="417" r:id="rId51"/>
    <p:sldId id="418" r:id="rId52"/>
    <p:sldId id="420" r:id="rId53"/>
    <p:sldId id="421" r:id="rId54"/>
    <p:sldId id="422" r:id="rId55"/>
    <p:sldId id="423" r:id="rId56"/>
    <p:sldId id="424" r:id="rId57"/>
    <p:sldId id="425" r:id="rId58"/>
    <p:sldId id="426" r:id="rId59"/>
    <p:sldId id="379" r:id="rId60"/>
    <p:sldId id="427" r:id="rId61"/>
    <p:sldId id="429" r:id="rId62"/>
    <p:sldId id="449" r:id="rId63"/>
    <p:sldId id="430" r:id="rId64"/>
    <p:sldId id="380" r:id="rId65"/>
    <p:sldId id="294" r:id="rId66"/>
    <p:sldId id="295" r:id="rId67"/>
    <p:sldId id="440" r:id="rId68"/>
    <p:sldId id="441" r:id="rId69"/>
    <p:sldId id="442" r:id="rId70"/>
    <p:sldId id="443" r:id="rId71"/>
    <p:sldId id="444" r:id="rId72"/>
    <p:sldId id="428" r:id="rId73"/>
    <p:sldId id="438" r:id="rId74"/>
    <p:sldId id="305" r:id="rId75"/>
    <p:sldId id="306" r:id="rId76"/>
    <p:sldId id="384" r:id="rId77"/>
    <p:sldId id="307" r:id="rId78"/>
    <p:sldId id="308" r:id="rId79"/>
    <p:sldId id="309" r:id="rId80"/>
    <p:sldId id="310" r:id="rId81"/>
    <p:sldId id="385" r:id="rId82"/>
    <p:sldId id="311" r:id="rId83"/>
    <p:sldId id="312" r:id="rId84"/>
    <p:sldId id="313" r:id="rId85"/>
    <p:sldId id="314" r:id="rId86"/>
    <p:sldId id="315" r:id="rId87"/>
    <p:sldId id="316" r:id="rId88"/>
    <p:sldId id="317" r:id="rId89"/>
    <p:sldId id="386" r:id="rId90"/>
    <p:sldId id="387" r:id="rId91"/>
    <p:sldId id="319" r:id="rId92"/>
    <p:sldId id="320" r:id="rId93"/>
    <p:sldId id="439" r:id="rId94"/>
    <p:sldId id="450" r:id="rId95"/>
    <p:sldId id="448" r:id="rId96"/>
    <p:sldId id="445" r:id="rId97"/>
    <p:sldId id="446" r:id="rId98"/>
    <p:sldId id="447" r:id="rId99"/>
    <p:sldId id="431" r:id="rId100"/>
    <p:sldId id="432" r:id="rId101"/>
    <p:sldId id="433" r:id="rId102"/>
    <p:sldId id="434" r:id="rId103"/>
    <p:sldId id="435" r:id="rId104"/>
    <p:sldId id="436" r:id="rId105"/>
    <p:sldId id="437" r:id="rId106"/>
    <p:sldId id="451" r:id="rId107"/>
    <p:sldId id="452" r:id="rId108"/>
    <p:sldId id="453" r:id="rId109"/>
    <p:sldId id="491" r:id="rId110"/>
    <p:sldId id="455" r:id="rId111"/>
    <p:sldId id="456" r:id="rId112"/>
    <p:sldId id="457" r:id="rId113"/>
    <p:sldId id="494" r:id="rId114"/>
    <p:sldId id="496" r:id="rId115"/>
    <p:sldId id="497" r:id="rId116"/>
    <p:sldId id="458" r:id="rId117"/>
    <p:sldId id="492" r:id="rId118"/>
    <p:sldId id="460" r:id="rId119"/>
    <p:sldId id="498" r:id="rId120"/>
    <p:sldId id="461" r:id="rId121"/>
    <p:sldId id="493" r:id="rId122"/>
    <p:sldId id="499" r:id="rId123"/>
    <p:sldId id="462" r:id="rId124"/>
    <p:sldId id="463" r:id="rId125"/>
    <p:sldId id="465" r:id="rId126"/>
    <p:sldId id="466" r:id="rId127"/>
    <p:sldId id="467" r:id="rId128"/>
    <p:sldId id="500" r:id="rId129"/>
    <p:sldId id="506" r:id="rId130"/>
    <p:sldId id="501" r:id="rId131"/>
    <p:sldId id="503" r:id="rId132"/>
    <p:sldId id="507" r:id="rId133"/>
    <p:sldId id="468" r:id="rId134"/>
    <p:sldId id="469" r:id="rId135"/>
    <p:sldId id="470" r:id="rId136"/>
    <p:sldId id="471" r:id="rId137"/>
    <p:sldId id="472" r:id="rId138"/>
    <p:sldId id="473" r:id="rId139"/>
    <p:sldId id="474" r:id="rId140"/>
    <p:sldId id="475" r:id="rId141"/>
    <p:sldId id="476" r:id="rId142"/>
    <p:sldId id="505" r:id="rId143"/>
    <p:sldId id="321" r:id="rId144"/>
    <p:sldId id="322" r:id="rId145"/>
    <p:sldId id="323" r:id="rId146"/>
    <p:sldId id="516" r:id="rId147"/>
    <p:sldId id="324" r:id="rId148"/>
    <p:sldId id="325" r:id="rId149"/>
    <p:sldId id="326" r:id="rId150"/>
    <p:sldId id="327" r:id="rId151"/>
    <p:sldId id="328" r:id="rId152"/>
    <p:sldId id="508" r:id="rId153"/>
    <p:sldId id="509" r:id="rId154"/>
    <p:sldId id="510" r:id="rId155"/>
    <p:sldId id="511" r:id="rId156"/>
    <p:sldId id="512" r:id="rId157"/>
    <p:sldId id="513" r:id="rId158"/>
    <p:sldId id="329" r:id="rId159"/>
    <p:sldId id="330" r:id="rId160"/>
    <p:sldId id="331" r:id="rId161"/>
    <p:sldId id="517" r:id="rId162"/>
    <p:sldId id="334" r:id="rId163"/>
    <p:sldId id="514" r:id="rId164"/>
    <p:sldId id="515" r:id="rId165"/>
    <p:sldId id="333" r:id="rId166"/>
    <p:sldId id="519" r:id="rId167"/>
    <p:sldId id="522" r:id="rId168"/>
    <p:sldId id="520" r:id="rId169"/>
    <p:sldId id="521" r:id="rId170"/>
    <p:sldId id="523" r:id="rId171"/>
    <p:sldId id="524" r:id="rId172"/>
    <p:sldId id="525" r:id="rId173"/>
    <p:sldId id="335" r:id="rId174"/>
    <p:sldId id="336" r:id="rId175"/>
    <p:sldId id="337" r:id="rId176"/>
    <p:sldId id="338" r:id="rId177"/>
    <p:sldId id="339" r:id="rId178"/>
    <p:sldId id="526" r:id="rId179"/>
    <p:sldId id="527" r:id="rId180"/>
    <p:sldId id="529" r:id="rId181"/>
    <p:sldId id="528" r:id="rId182"/>
    <p:sldId id="518" r:id="rId183"/>
    <p:sldId id="340" r:id="rId184"/>
    <p:sldId id="341" r:id="rId185"/>
    <p:sldId id="342" r:id="rId186"/>
    <p:sldId id="343" r:id="rId187"/>
    <p:sldId id="344" r:id="rId188"/>
    <p:sldId id="345" r:id="rId189"/>
    <p:sldId id="346" r:id="rId190"/>
    <p:sldId id="347" r:id="rId191"/>
    <p:sldId id="348" r:id="rId192"/>
    <p:sldId id="349" r:id="rId193"/>
    <p:sldId id="350" r:id="rId194"/>
    <p:sldId id="351" r:id="rId195"/>
    <p:sldId id="352" r:id="rId196"/>
    <p:sldId id="353" r:id="rId197"/>
    <p:sldId id="354" r:id="rId198"/>
    <p:sldId id="355" r:id="rId199"/>
    <p:sldId id="356" r:id="rId200"/>
    <p:sldId id="357" r:id="rId201"/>
    <p:sldId id="358" r:id="rId202"/>
    <p:sldId id="359" r:id="rId203"/>
    <p:sldId id="360" r:id="rId204"/>
    <p:sldId id="361" r:id="rId205"/>
    <p:sldId id="362" r:id="rId206"/>
    <p:sldId id="363" r:id="rId207"/>
    <p:sldId id="364" r:id="rId208"/>
  </p:sldIdLst>
  <p:sldSz cx="7772400" cy="10058400"/>
  <p:notesSz cx="7315200" cy="9601200"/>
  <p:defaultTextStyle>
    <a:defPPr>
      <a:defRPr kern="0"/>
    </a:defPPr>
  </p:defaultTextStyle>
  <p:extLst>
    <p:ext uri="{521415D9-36F7-43E2-AB2F-B90AF26B5E84}">
      <p14:sectionLst xmlns:p14="http://schemas.microsoft.com/office/powerpoint/2010/main">
        <p14:section name="Class 01" id="{94CE1946-4EBC-48E6-B15B-8A50A54B8153}">
          <p14:sldIdLst>
            <p14:sldId id="388"/>
            <p14:sldId id="389"/>
            <p14:sldId id="390"/>
            <p14:sldId id="391"/>
            <p14:sldId id="392"/>
            <p14:sldId id="393"/>
            <p14:sldId id="394"/>
            <p14:sldId id="395"/>
            <p14:sldId id="396"/>
            <p14:sldId id="397"/>
            <p14:sldId id="398"/>
            <p14:sldId id="399"/>
            <p14:sldId id="411"/>
            <p14:sldId id="412"/>
            <p14:sldId id="413"/>
            <p14:sldId id="400"/>
            <p14:sldId id="401"/>
            <p14:sldId id="402"/>
            <p14:sldId id="403"/>
            <p14:sldId id="404"/>
            <p14:sldId id="405"/>
            <p14:sldId id="406"/>
            <p14:sldId id="407"/>
            <p14:sldId id="408"/>
          </p14:sldIdLst>
        </p14:section>
        <p14:section name="Class 02 - C# Language &amp; Grids" id="{BD76C6FB-6A82-4E8A-8FA6-E341F5672C97}">
          <p14:sldIdLst>
            <p14:sldId id="277"/>
            <p14:sldId id="372"/>
            <p14:sldId id="371"/>
            <p14:sldId id="278"/>
            <p14:sldId id="279"/>
            <p14:sldId id="373"/>
            <p14:sldId id="280"/>
            <p14:sldId id="281"/>
            <p14:sldId id="282"/>
            <p14:sldId id="283"/>
            <p14:sldId id="374"/>
            <p14:sldId id="376"/>
            <p14:sldId id="375"/>
            <p14:sldId id="286"/>
            <p14:sldId id="287"/>
            <p14:sldId id="288"/>
            <p14:sldId id="377"/>
            <p14:sldId id="289"/>
            <p14:sldId id="290"/>
            <p14:sldId id="291"/>
            <p14:sldId id="292"/>
            <p14:sldId id="293"/>
            <p14:sldId id="414"/>
            <p14:sldId id="415"/>
            <p14:sldId id="416"/>
            <p14:sldId id="417"/>
            <p14:sldId id="418"/>
            <p14:sldId id="420"/>
            <p14:sldId id="421"/>
            <p14:sldId id="422"/>
            <p14:sldId id="423"/>
            <p14:sldId id="424"/>
            <p14:sldId id="425"/>
            <p14:sldId id="426"/>
          </p14:sldIdLst>
        </p14:section>
        <p14:section name="Class 03 - Objects &amp; Geometry" id="{ADCB2213-F584-4FE9-9045-0C79B732F06D}">
          <p14:sldIdLst>
            <p14:sldId id="379"/>
            <p14:sldId id="427"/>
            <p14:sldId id="429"/>
            <p14:sldId id="449"/>
            <p14:sldId id="430"/>
            <p14:sldId id="380"/>
            <p14:sldId id="294"/>
            <p14:sldId id="295"/>
            <p14:sldId id="440"/>
            <p14:sldId id="441"/>
            <p14:sldId id="442"/>
            <p14:sldId id="443"/>
            <p14:sldId id="444"/>
            <p14:sldId id="428"/>
            <p14:sldId id="438"/>
            <p14:sldId id="305"/>
            <p14:sldId id="306"/>
            <p14:sldId id="384"/>
            <p14:sldId id="307"/>
            <p14:sldId id="308"/>
            <p14:sldId id="309"/>
            <p14:sldId id="310"/>
            <p14:sldId id="385"/>
            <p14:sldId id="311"/>
            <p14:sldId id="312"/>
            <p14:sldId id="313"/>
            <p14:sldId id="314"/>
            <p14:sldId id="315"/>
            <p14:sldId id="316"/>
            <p14:sldId id="317"/>
            <p14:sldId id="386"/>
            <p14:sldId id="387"/>
            <p14:sldId id="319"/>
            <p14:sldId id="320"/>
            <p14:sldId id="439"/>
          </p14:sldIdLst>
        </p14:section>
        <p14:section name="Week 03 - out takes" id="{A7712F25-33E1-44B6-B34B-20457414EF85}">
          <p14:sldIdLst>
            <p14:sldId id="450"/>
            <p14:sldId id="448"/>
            <p14:sldId id="445"/>
            <p14:sldId id="446"/>
            <p14:sldId id="447"/>
            <p14:sldId id="431"/>
            <p14:sldId id="432"/>
            <p14:sldId id="433"/>
            <p14:sldId id="434"/>
            <p14:sldId id="435"/>
            <p14:sldId id="436"/>
            <p14:sldId id="437"/>
          </p14:sldIdLst>
        </p14:section>
        <p14:section name="Week 04 - Linear Algebra" id="{9C36AA43-3572-4DE2-87D9-524408D4D31D}">
          <p14:sldIdLst>
            <p14:sldId id="451"/>
            <p14:sldId id="452"/>
            <p14:sldId id="453"/>
            <p14:sldId id="491"/>
            <p14:sldId id="455"/>
            <p14:sldId id="456"/>
            <p14:sldId id="457"/>
            <p14:sldId id="494"/>
            <p14:sldId id="496"/>
            <p14:sldId id="497"/>
            <p14:sldId id="458"/>
            <p14:sldId id="492"/>
            <p14:sldId id="460"/>
            <p14:sldId id="498"/>
            <p14:sldId id="461"/>
            <p14:sldId id="493"/>
            <p14:sldId id="499"/>
            <p14:sldId id="462"/>
            <p14:sldId id="463"/>
            <p14:sldId id="465"/>
            <p14:sldId id="466"/>
            <p14:sldId id="467"/>
            <p14:sldId id="500"/>
            <p14:sldId id="506"/>
            <p14:sldId id="501"/>
            <p14:sldId id="503"/>
            <p14:sldId id="507"/>
            <p14:sldId id="468"/>
            <p14:sldId id="469"/>
            <p14:sldId id="470"/>
            <p14:sldId id="471"/>
            <p14:sldId id="472"/>
            <p14:sldId id="473"/>
            <p14:sldId id="474"/>
            <p14:sldId id="475"/>
            <p14:sldId id="476"/>
            <p14:sldId id="505"/>
          </p14:sldIdLst>
        </p14:section>
        <p14:section name="Week 05 - Curves &amp; Surfaces" id="{CB4E42D9-CD77-4ED5-B56F-BA065CDE5E98}">
          <p14:sldIdLst>
            <p14:sldId id="321"/>
            <p14:sldId id="322"/>
            <p14:sldId id="323"/>
            <p14:sldId id="516"/>
            <p14:sldId id="324"/>
            <p14:sldId id="325"/>
            <p14:sldId id="326"/>
            <p14:sldId id="327"/>
            <p14:sldId id="328"/>
            <p14:sldId id="508"/>
            <p14:sldId id="509"/>
            <p14:sldId id="510"/>
            <p14:sldId id="511"/>
            <p14:sldId id="512"/>
            <p14:sldId id="513"/>
            <p14:sldId id="329"/>
            <p14:sldId id="330"/>
            <p14:sldId id="331"/>
            <p14:sldId id="517"/>
            <p14:sldId id="334"/>
            <p14:sldId id="514"/>
            <p14:sldId id="515"/>
            <p14:sldId id="333"/>
          </p14:sldIdLst>
        </p14:section>
        <p14:section name="6 and above" id="{AE2FFE33-EAFF-42EA-A0AE-F58CB808B768}">
          <p14:sldIdLst/>
        </p14:section>
        <p14:section name="07 - Meshes" id="{5588942D-11F5-46B3-AAA8-7877059A8EB7}">
          <p14:sldIdLst>
            <p14:sldId id="519"/>
            <p14:sldId id="522"/>
            <p14:sldId id="520"/>
            <p14:sldId id="521"/>
            <p14:sldId id="523"/>
            <p14:sldId id="524"/>
            <p14:sldId id="525"/>
            <p14:sldId id="335"/>
            <p14:sldId id="336"/>
            <p14:sldId id="337"/>
            <p14:sldId id="338"/>
            <p14:sldId id="339"/>
            <p14:sldId id="526"/>
            <p14:sldId id="527"/>
            <p14:sldId id="529"/>
            <p14:sldId id="528"/>
          </p14:sldIdLst>
        </p14:section>
        <p14:section name="Breps" id="{1CFA248B-8577-4D17-8C21-583023E195DA}">
          <p14:sldIdLst>
            <p14:sldId id="518"/>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9" autoAdjust="0"/>
    <p:restoredTop sz="94682" autoAdjust="0"/>
  </p:normalViewPr>
  <p:slideViewPr>
    <p:cSldViewPr>
      <p:cViewPr varScale="1">
        <p:scale>
          <a:sx n="102" d="100"/>
          <a:sy n="102" d="100"/>
        </p:scale>
        <p:origin x="102" y="156"/>
      </p:cViewPr>
      <p:guideLst>
        <p:guide orient="horz" pos="2880"/>
        <p:guide pos="2160"/>
      </p:guideLst>
    </p:cSldViewPr>
  </p:slideViewPr>
  <p:outlineViewPr>
    <p:cViewPr>
      <p:scale>
        <a:sx n="33" d="100"/>
        <a:sy n="33" d="100"/>
      </p:scale>
      <p:origin x="0" y="-1433"/>
    </p:cViewPr>
  </p:outlineViewPr>
  <p:notesTextViewPr>
    <p:cViewPr>
      <p:scale>
        <a:sx n="100" d="100"/>
        <a:sy n="100" d="100"/>
      </p:scale>
      <p:origin x="0" y="0"/>
    </p:cViewPr>
  </p:notesTextViewPr>
  <p:sorterViewPr>
    <p:cViewPr varScale="1">
      <p:scale>
        <a:sx n="100" d="100"/>
        <a:sy n="100" d="100"/>
      </p:scale>
      <p:origin x="0" y="-352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Holder 2"/>
          <p:cNvSpPr>
            <a:spLocks noGrp="1"/>
          </p:cNvSpPr>
          <p:nvPr>
            <p:ph type="title"/>
          </p:nvPr>
        </p:nvSpPr>
        <p:spPr>
          <a:xfrm>
            <a:off x="902004" y="914399"/>
            <a:ext cx="5957570" cy="609601"/>
          </a:xfrm>
          <a:prstGeom prst="rect">
            <a:avLst/>
          </a:prstGeom>
        </p:spPr>
        <p:txBody>
          <a:bodyPr wrap="square" lIns="0" tIns="0" rIns="0" bIns="0">
            <a:spAutoFit/>
          </a:bodyPr>
          <a:lstStyle>
            <a:lvl1pPr>
              <a:defRPr/>
            </a:lvl1pPr>
          </a:lstStyle>
          <a:p>
            <a:endParaRPr dirty="0"/>
          </a:p>
        </p:txBody>
      </p:sp>
      <p:sp>
        <p:nvSpPr>
          <p:cNvPr id="12" name="Holder 3"/>
          <p:cNvSpPr>
            <a:spLocks noGrp="1"/>
          </p:cNvSpPr>
          <p:nvPr>
            <p:ph idx="1"/>
          </p:nvPr>
        </p:nvSpPr>
        <p:spPr>
          <a:xfrm>
            <a:off x="902004" y="1821180"/>
            <a:ext cx="5957570" cy="7235952"/>
          </a:xfrm>
          <a:prstGeom prst="rect">
            <a:avLst/>
          </a:prstGeom>
        </p:spPr>
        <p:txBody>
          <a:bodyPr wrap="square" lIns="0" tIns="0" rIns="0" bIns="0">
            <a:spAutoFit/>
          </a:bodyPr>
          <a:lstStyle>
            <a:lvl1pPr>
              <a:defRPr/>
            </a:lvl1pPr>
          </a:lstStyle>
          <a:p>
            <a:endParaRPr dirty="0"/>
          </a:p>
        </p:txBody>
      </p:sp>
      <p:sp>
        <p:nvSpPr>
          <p:cNvPr id="13" name="Holder 4"/>
          <p:cNvSpPr>
            <a:spLocks noGrp="1"/>
          </p:cNvSpPr>
          <p:nvPr>
            <p:ph type="ftr" sz="quarter" idx="5"/>
          </p:nvPr>
        </p:nvSpPr>
        <p:spPr>
          <a:xfrm>
            <a:off x="2590800" y="9249114"/>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14" name="Holder 5"/>
          <p:cNvSpPr>
            <a:spLocks noGrp="1"/>
          </p:cNvSpPr>
          <p:nvPr>
            <p:ph type="dt" sz="half" idx="6"/>
          </p:nvPr>
        </p:nvSpPr>
        <p:spPr>
          <a:xfrm>
            <a:off x="902004" y="9249114"/>
            <a:ext cx="1002996"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2/28/2023</a:t>
            </a:fld>
            <a:endParaRPr lang="en-US"/>
          </a:p>
        </p:txBody>
      </p:sp>
      <p:sp>
        <p:nvSpPr>
          <p:cNvPr id="15" name="Holder 6"/>
          <p:cNvSpPr>
            <a:spLocks noGrp="1"/>
          </p:cNvSpPr>
          <p:nvPr>
            <p:ph type="sldNum" sz="quarter" idx="7"/>
          </p:nvPr>
        </p:nvSpPr>
        <p:spPr>
          <a:xfrm>
            <a:off x="6536995" y="9249114"/>
            <a:ext cx="322579" cy="182245"/>
          </a:xfrm>
          <a:prstGeom prst="rect">
            <a:avLst/>
          </a:prstGeom>
        </p:spPr>
        <p:txBody>
          <a:bodyPr wrap="square" lIns="0" tIns="0" rIns="0" bIns="0">
            <a:spAutoFit/>
          </a:bodyPr>
          <a:lstStyle>
            <a:lvl1pPr>
              <a:defRPr sz="1100" b="0" i="0">
                <a:solidFill>
                  <a:schemeClr val="tx1"/>
                </a:solidFill>
                <a:latin typeface="Arial"/>
                <a:cs typeface="Arial"/>
              </a:defRPr>
            </a:lvl1pPr>
          </a:lstStyle>
          <a:p>
            <a:pPr marL="38100">
              <a:lnSpc>
                <a:spcPct val="100000"/>
              </a:lnSpc>
            </a:pPr>
            <a:fld id="{81D60167-4931-47E6-BA6A-407CBD079E47}" type="slidenum">
              <a:rPr spc="-25" dirty="0"/>
              <a:t>‹#›</a:t>
            </a:fld>
            <a:endParaRPr spc="-25"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8" name="Holder 2"/>
          <p:cNvSpPr>
            <a:spLocks noGrp="1"/>
          </p:cNvSpPr>
          <p:nvPr>
            <p:ph type="title"/>
          </p:nvPr>
        </p:nvSpPr>
        <p:spPr>
          <a:xfrm>
            <a:off x="990600" y="533400"/>
            <a:ext cx="5943600" cy="276999"/>
          </a:xfrm>
          <a:prstGeom prst="rect">
            <a:avLst/>
          </a:prstGeom>
        </p:spPr>
        <p:txBody>
          <a:bodyPr wrap="square" lIns="0" tIns="0" rIns="0" bIns="0">
            <a:spAutoFit/>
          </a:bodyPr>
          <a:lstStyle>
            <a:lvl1pPr algn="ctr">
              <a:defRPr b="1">
                <a:latin typeface="Arial" panose="020B0604020202020204" pitchFamily="34" charset="0"/>
                <a:cs typeface="Arial" panose="020B0604020202020204" pitchFamily="34" charset="0"/>
              </a:defRPr>
            </a:lvl1pPr>
          </a:lstStyle>
          <a:p>
            <a:endParaRPr dirty="0"/>
          </a:p>
        </p:txBody>
      </p:sp>
    </p:spTree>
    <p:extLst>
      <p:ext uri="{BB962C8B-B14F-4D97-AF65-F5344CB8AC3E}">
        <p14:creationId xmlns:p14="http://schemas.microsoft.com/office/powerpoint/2010/main" val="30868152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02004" y="914399"/>
            <a:ext cx="5957570" cy="609601"/>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902004" y="1821180"/>
            <a:ext cx="6023102" cy="7235952"/>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2590800" y="9249114"/>
            <a:ext cx="2487168" cy="50292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02004" y="9249114"/>
            <a:ext cx="1002996"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2/28/2023</a:t>
            </a:fld>
            <a:endParaRPr lang="en-US"/>
          </a:p>
        </p:txBody>
      </p:sp>
      <p:sp>
        <p:nvSpPr>
          <p:cNvPr id="6" name="Holder 6"/>
          <p:cNvSpPr>
            <a:spLocks noGrp="1"/>
          </p:cNvSpPr>
          <p:nvPr>
            <p:ph type="sldNum" sz="quarter" idx="7"/>
          </p:nvPr>
        </p:nvSpPr>
        <p:spPr>
          <a:xfrm>
            <a:off x="6536995" y="9249114"/>
            <a:ext cx="322579" cy="182245"/>
          </a:xfrm>
          <a:prstGeom prst="rect">
            <a:avLst/>
          </a:prstGeom>
        </p:spPr>
        <p:txBody>
          <a:bodyPr lIns="0" tIns="0" rIns="0" bIns="0"/>
          <a:lstStyle>
            <a:lvl1pPr>
              <a:defRPr sz="1100" b="0" i="0">
                <a:solidFill>
                  <a:schemeClr val="tx1"/>
                </a:solidFill>
                <a:latin typeface="Arial"/>
                <a:cs typeface="Arial"/>
              </a:defRPr>
            </a:lvl1pPr>
          </a:lstStyle>
          <a:p>
            <a:pPr marL="38100">
              <a:lnSpc>
                <a:spcPct val="100000"/>
              </a:lnSpc>
            </a:pPr>
            <a:fld id="{81D60167-4931-47E6-BA6A-407CBD079E47}" type="slidenum">
              <a:rPr spc="-25" dirty="0"/>
              <a:t>‹#›</a:t>
            </a:fld>
            <a:endParaRPr spc="-25"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02004" y="914399"/>
            <a:ext cx="5957570" cy="609601"/>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2590800" y="9249114"/>
            <a:ext cx="2487168" cy="50292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902004" y="9249114"/>
            <a:ext cx="1002996"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2/28/2023</a:t>
            </a:fld>
            <a:endParaRPr lang="en-US"/>
          </a:p>
        </p:txBody>
      </p:sp>
      <p:sp>
        <p:nvSpPr>
          <p:cNvPr id="7" name="Holder 7"/>
          <p:cNvSpPr>
            <a:spLocks noGrp="1"/>
          </p:cNvSpPr>
          <p:nvPr>
            <p:ph type="sldNum" sz="quarter" idx="7"/>
          </p:nvPr>
        </p:nvSpPr>
        <p:spPr>
          <a:xfrm>
            <a:off x="6536995" y="9249114"/>
            <a:ext cx="322579" cy="182245"/>
          </a:xfrm>
          <a:prstGeom prst="rect">
            <a:avLst/>
          </a:prstGeom>
        </p:spPr>
        <p:txBody>
          <a:bodyPr lIns="0" tIns="0" rIns="0" bIns="0"/>
          <a:lstStyle>
            <a:lvl1pPr>
              <a:defRPr sz="1100" b="0" i="0">
                <a:solidFill>
                  <a:schemeClr val="tx1"/>
                </a:solidFill>
                <a:latin typeface="Arial"/>
                <a:cs typeface="Arial"/>
              </a:defRPr>
            </a:lvl1pPr>
          </a:lstStyle>
          <a:p>
            <a:pPr marL="38100">
              <a:lnSpc>
                <a:spcPct val="100000"/>
              </a:lnSpc>
            </a:pPr>
            <a:fld id="{81D60167-4931-47E6-BA6A-407CBD079E47}" type="slidenum">
              <a:rPr spc="-25" dirty="0"/>
              <a:t>‹#›</a:t>
            </a:fld>
            <a:endParaRPr spc="-25"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02004" y="914399"/>
            <a:ext cx="5957570" cy="609601"/>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2590800" y="9249114"/>
            <a:ext cx="2487168" cy="50292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902004" y="9249114"/>
            <a:ext cx="1002996"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2/28/2023</a:t>
            </a:fld>
            <a:endParaRPr lang="en-US"/>
          </a:p>
        </p:txBody>
      </p:sp>
      <p:sp>
        <p:nvSpPr>
          <p:cNvPr id="5" name="Holder 5"/>
          <p:cNvSpPr>
            <a:spLocks noGrp="1"/>
          </p:cNvSpPr>
          <p:nvPr>
            <p:ph type="sldNum" sz="quarter" idx="7"/>
          </p:nvPr>
        </p:nvSpPr>
        <p:spPr>
          <a:xfrm>
            <a:off x="6536995" y="9249114"/>
            <a:ext cx="322579" cy="182245"/>
          </a:xfrm>
          <a:prstGeom prst="rect">
            <a:avLst/>
          </a:prstGeom>
        </p:spPr>
        <p:txBody>
          <a:bodyPr lIns="0" tIns="0" rIns="0" bIns="0"/>
          <a:lstStyle>
            <a:lvl1pPr>
              <a:defRPr sz="1100" b="0" i="0">
                <a:solidFill>
                  <a:schemeClr val="tx1"/>
                </a:solidFill>
                <a:latin typeface="Arial"/>
                <a:cs typeface="Arial"/>
              </a:defRPr>
            </a:lvl1pPr>
          </a:lstStyle>
          <a:p>
            <a:pPr marL="38100">
              <a:lnSpc>
                <a:spcPct val="100000"/>
              </a:lnSpc>
            </a:pPr>
            <a:fld id="{81D60167-4931-47E6-BA6A-407CBD079E47}" type="slidenum">
              <a:rPr spc="-25" dirty="0"/>
              <a:t>‹#›</a:t>
            </a:fld>
            <a:endParaRPr spc="-2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590800" y="9249114"/>
            <a:ext cx="2487168" cy="50292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902004" y="9249114"/>
            <a:ext cx="1002996" cy="276999"/>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2/28/2023</a:t>
            </a:fld>
            <a:endParaRPr lang="en-US"/>
          </a:p>
        </p:txBody>
      </p:sp>
      <p:sp>
        <p:nvSpPr>
          <p:cNvPr id="4" name="Holder 4"/>
          <p:cNvSpPr>
            <a:spLocks noGrp="1"/>
          </p:cNvSpPr>
          <p:nvPr>
            <p:ph type="sldNum" sz="quarter" idx="7"/>
          </p:nvPr>
        </p:nvSpPr>
        <p:spPr>
          <a:xfrm>
            <a:off x="6536995" y="9249114"/>
            <a:ext cx="322579" cy="182245"/>
          </a:xfrm>
          <a:prstGeom prst="rect">
            <a:avLst/>
          </a:prstGeom>
        </p:spPr>
        <p:txBody>
          <a:bodyPr lIns="0" tIns="0" rIns="0" bIns="0"/>
          <a:lstStyle>
            <a:lvl1pPr>
              <a:defRPr sz="1100" b="0" i="0">
                <a:solidFill>
                  <a:schemeClr val="tx1"/>
                </a:solidFill>
                <a:latin typeface="Arial"/>
                <a:cs typeface="Arial"/>
              </a:defRPr>
            </a:lvl1pPr>
          </a:lstStyle>
          <a:p>
            <a:pPr marL="38100">
              <a:lnSpc>
                <a:spcPct val="100000"/>
              </a:lnSpc>
            </a:pPr>
            <a:fld id="{81D60167-4931-47E6-BA6A-407CBD079E47}" type="slidenum">
              <a:rPr spc="-25" dirty="0"/>
              <a:t>‹#›</a:t>
            </a:fld>
            <a:endParaRPr spc="-25"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980236" y="914399"/>
            <a:ext cx="5944870" cy="8216900"/>
          </a:xfrm>
          <a:prstGeom prst="rect">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3" r:id="rId4"/>
    <p:sldLayoutId id="2147483664" r:id="rId5"/>
    <p:sldLayoutId id="2147483665" r:id="rId6"/>
  </p:sldLayoutIdLst>
  <p:timing>
    <p:tnLst>
      <p:par>
        <p:cTn id="1" dur="indefinite" restart="never" nodeType="tmRoot"/>
      </p:par>
    </p:tnLst>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Scripts/1_8_1%20-%20Item%20access.gh" TargetMode="Externa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Scripts/2_11%20-%20Recursive%20functions.gh" TargetMode="External"/><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Scripts/2_11_2%20-%20Recursive%20functions%20-%20iteration.gh" TargetMode="External"/><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108.xml.rels><?xml version="1.0" encoding="UTF-8" standalone="yes"?>
<Relationships xmlns="http://schemas.openxmlformats.org/package/2006/relationships"><Relationship Id="rId3" Type="http://schemas.openxmlformats.org/officeDocument/2006/relationships/hyperlink" Target="Scripts/Class%2004/4.0.01%20Vector%20Length.gh" TargetMode="External"/><Relationship Id="rId2" Type="http://schemas.openxmlformats.org/officeDocument/2006/relationships/image" Target="../media/image124.jpg"/><Relationship Id="rId1" Type="http://schemas.openxmlformats.org/officeDocument/2006/relationships/slideLayout" Target="../slideLayouts/slideLayout2.xml"/><Relationship Id="rId5" Type="http://schemas.openxmlformats.org/officeDocument/2006/relationships/hyperlink" Target="Scripts/Class%2004/4.0.02%20Unit%20Vector.gh" TargetMode="External"/><Relationship Id="rId4" Type="http://schemas.openxmlformats.org/officeDocument/2006/relationships/image" Target="../media/image125.jpg"/></Relationships>
</file>

<file path=ppt/slides/_rels/slide109.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Scripts/1_8_1%20-%20Item%20access.gh" TargetMode="External"/><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10.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Scripts/Class%2004/4.0.03%20Dot%20Product.gh" TargetMode="Externa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Scripts/Class%2004/4.0.04%20Dot%20Product%20from%20Curves.gh" TargetMode="Externa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1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Scripts/Class%2004/4.0.04%20Dot%20Product%20from%20Curves.gh" TargetMode="Externa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6.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hyperlink" Target="Scripts/Class%2004/4.1.04%20cross%20product%20-%20angle%20determination.gh"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Scripts/1_8_2%20-%20List%20access.gh" TargetMode="Externa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20.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hyperlink" Target="Scripts/Class%2004/4.2.04%20equation%20of%20a%20line.gh" TargetMode="External"/><Relationship Id="rId5" Type="http://schemas.openxmlformats.org/officeDocument/2006/relationships/image" Target="../media/image150.png"/><Relationship Id="rId4" Type="http://schemas.openxmlformats.org/officeDocument/2006/relationships/image" Target="../media/image149.png"/></Relationships>
</file>

<file path=ppt/slides/_rels/slide123.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hyperlink" Target="http://2.bp.blogspot.com/-ipM9gzyu68o/UfgkCh19RTI/AAAAAAAAAIM/wPDeDfHaZzo/s1600/tangent_spheres_tutorial_3.png" TargetMode="External"/><Relationship Id="rId1" Type="http://schemas.openxmlformats.org/officeDocument/2006/relationships/slideLayout" Target="../slideLayouts/slideLayout2.xml"/><Relationship Id="rId6" Type="http://schemas.openxmlformats.org/officeDocument/2006/relationships/image" Target="../media/image155.jpg"/><Relationship Id="rId5" Type="http://schemas.openxmlformats.org/officeDocument/2006/relationships/hyperlink" Target="http://2.bp.blogspot.com/-xbk-IA5DcJo/Ufdb3FsuFjI/AAAAAAAAAGg/ko5ZMxgkrig/s1600/tangent_spheres_tutorial_1.png" TargetMode="External"/><Relationship Id="rId4" Type="http://schemas.openxmlformats.org/officeDocument/2006/relationships/image" Target="../media/image154.jpg"/></Relationships>
</file>

<file path=ppt/slides/_rels/slide126.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2.xml"/><Relationship Id="rId4" Type="http://schemas.openxmlformats.org/officeDocument/2006/relationships/image" Target="../media/image158.jpg"/></Relationships>
</file>

<file path=ppt/slides/_rels/slide127.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jpg"/><Relationship Id="rId1" Type="http://schemas.openxmlformats.org/officeDocument/2006/relationships/slideLayout" Target="../slideLayouts/slideLayout2.xml"/><Relationship Id="rId4" Type="http://schemas.openxmlformats.org/officeDocument/2006/relationships/image" Target="../media/image16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Scripts/1_8_3%20-%20Tree%20access.gh"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2.xml"/><Relationship Id="rId4" Type="http://schemas.openxmlformats.org/officeDocument/2006/relationships/image" Target="../media/image166.jpg"/></Relationships>
</file>

<file path=ppt/slides/_rels/slide1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g"/><Relationship Id="rId1" Type="http://schemas.openxmlformats.org/officeDocument/2006/relationships/slideLayout" Target="../slideLayouts/slideLayout2.xml"/><Relationship Id="rId6" Type="http://schemas.openxmlformats.org/officeDocument/2006/relationships/hyperlink" Target="Scripts/Class%2004/4.3.01%20Move%20transformation.gh"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136.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2.xml"/><Relationship Id="rId6" Type="http://schemas.openxmlformats.org/officeDocument/2006/relationships/hyperlink" Target="Scripts/Class%2004/4.3.01%20Rotation%20transformation.gh" TargetMode="External"/><Relationship Id="rId5" Type="http://schemas.openxmlformats.org/officeDocument/2006/relationships/image" Target="../media/image174.png"/><Relationship Id="rId4" Type="http://schemas.openxmlformats.org/officeDocument/2006/relationships/image" Target="../media/image173.png"/></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g"/><Relationship Id="rId1" Type="http://schemas.openxmlformats.org/officeDocument/2006/relationships/slideLayout" Target="../slideLayouts/slideLayout2.xml"/><Relationship Id="rId6" Type="http://schemas.openxmlformats.org/officeDocument/2006/relationships/hyperlink" Target="Scripts/Class%2004/4.3.03%20Scale%20transformation.gh" TargetMode="External"/><Relationship Id="rId5" Type="http://schemas.openxmlformats.org/officeDocument/2006/relationships/image" Target="../media/image178.png"/><Relationship Id="rId4" Type="http://schemas.openxmlformats.org/officeDocument/2006/relationships/image" Target="../media/image177.png"/></Relationships>
</file>

<file path=ppt/slides/_rels/slide138.xml.rels><?xml version="1.0" encoding="UTF-8" standalone="yes"?>
<Relationships xmlns="http://schemas.openxmlformats.org/package/2006/relationships"><Relationship Id="rId8" Type="http://schemas.openxmlformats.org/officeDocument/2006/relationships/hyperlink" Target="Scripts/Class%2004/4.3.04%20Shear%20transformation.gh" TargetMode="External"/><Relationship Id="rId3" Type="http://schemas.openxmlformats.org/officeDocument/2006/relationships/image" Target="../media/image180.jpg"/><Relationship Id="rId7" Type="http://schemas.openxmlformats.org/officeDocument/2006/relationships/image" Target="../media/image184.png"/><Relationship Id="rId2" Type="http://schemas.openxmlformats.org/officeDocument/2006/relationships/image" Target="../media/image179.jpg"/><Relationship Id="rId1" Type="http://schemas.openxmlformats.org/officeDocument/2006/relationships/slideLayout" Target="../slideLayouts/slideLayout2.xml"/><Relationship Id="rId6" Type="http://schemas.openxmlformats.org/officeDocument/2006/relationships/image" Target="../media/image183.jpg"/><Relationship Id="rId5" Type="http://schemas.openxmlformats.org/officeDocument/2006/relationships/image" Target="../media/image182.jpg"/><Relationship Id="rId4" Type="http://schemas.openxmlformats.org/officeDocument/2006/relationships/image" Target="../media/image181.jpg"/></Relationships>
</file>

<file path=ppt/slides/_rels/slide139.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85.jpg"/><Relationship Id="rId1" Type="http://schemas.openxmlformats.org/officeDocument/2006/relationships/slideLayout" Target="../slideLayouts/slideLayout2.xml"/><Relationship Id="rId5" Type="http://schemas.openxmlformats.org/officeDocument/2006/relationships/hyperlink" Target="Scripts/Class%2004/4.3.05%20Mirror%20transformation.gh" TargetMode="External"/><Relationship Id="rId4" Type="http://schemas.openxmlformats.org/officeDocument/2006/relationships/image" Target="../media/image187.jp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jpg"/><Relationship Id="rId1" Type="http://schemas.openxmlformats.org/officeDocument/2006/relationships/slideLayout" Target="../slideLayouts/slideLayout2.xml"/><Relationship Id="rId6" Type="http://schemas.openxmlformats.org/officeDocument/2006/relationships/hyperlink" Target="Scripts/Class%2004/4.3.06%20Projection%20transformation.gh" TargetMode="External"/><Relationship Id="rId5" Type="http://schemas.openxmlformats.org/officeDocument/2006/relationships/hyperlink" Target="http://en.wikipedia.org/wiki/B%25C3%25A9zier_curve" TargetMode="External"/><Relationship Id="rId4" Type="http://schemas.openxmlformats.org/officeDocument/2006/relationships/image" Target="../media/image190.jpg"/></Relationships>
</file>

<file path=ppt/slides/_rels/slide141.xml.rels><?xml version="1.0" encoding="UTF-8" standalone="yes"?>
<Relationships xmlns="http://schemas.openxmlformats.org/package/2006/relationships"><Relationship Id="rId3" Type="http://schemas.openxmlformats.org/officeDocument/2006/relationships/hyperlink" Target="Scripts/Class%2004/4.3.07%20All%20transformations%20-%20with%20multiply%20C#.gh" TargetMode="External"/><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Scripts/Class%2004/4.3.08%20Make%20your%20own%20transform.gh" TargetMode="External"/><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hyperlink" Target="Scripts/Class%2005%20-%20Curves/5_01%20Curve%20functions.gh"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Scripts/Class%2005%20-%20Curves/5_02%20Curve%20parametric%20distance.gh" TargetMode="External"/><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Scripts/Class%2005%20-%20Curves/5_03_01%20Curve%20closest%20point.gh" TargetMode="Externa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15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Scripts/Class%2005%20-%20Curves/5_03_01%20Curve%20closest%20point.gh" TargetMode="Externa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5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05.png"/><Relationship Id="rId7" Type="http://schemas.openxmlformats.org/officeDocument/2006/relationships/hyperlink" Target="Scripts/5_03%20Make%20a%20Polyline.gh"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hyperlink" Target="Scripts/5_02%20Make%20an%20Arc.gh" TargetMode="External"/><Relationship Id="rId5" Type="http://schemas.openxmlformats.org/officeDocument/2006/relationships/hyperlink" Target="Scripts/5_01%20Make%20a%20line.gh" TargetMode="External"/><Relationship Id="rId4" Type="http://schemas.openxmlformats.org/officeDocument/2006/relationships/image" Target="../media/image106.png"/></Relationships>
</file>

<file path=ppt/slides/_rels/slide159.xml.rels><?xml version="1.0" encoding="UTF-8" standalone="yes"?>
<Relationships xmlns="http://schemas.openxmlformats.org/package/2006/relationships"><Relationship Id="rId3" Type="http://schemas.openxmlformats.org/officeDocument/2006/relationships/hyperlink" Target="Scripts/5_09%20Offset%20Curves.gh" TargetMode="External"/><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eveloper.rhino3d.com/api/RhinoCommon/html/N_Rhino_Geometry.htm"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hyperlink" Target="Scripts/5_06%20Curve%20Parameters.gh" TargetMode="External"/><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hyperlink" Target="Scripts/5_08%20Curve%20Divide.gh" TargetMode="External"/><Relationship Id="rId5" Type="http://schemas.openxmlformats.org/officeDocument/2006/relationships/image" Target="../media/image223.png"/><Relationship Id="rId10" Type="http://schemas.openxmlformats.org/officeDocument/2006/relationships/hyperlink" Target="Scripts/5_08%20Curve%20Tangents.gh" TargetMode="External"/><Relationship Id="rId4" Type="http://schemas.openxmlformats.org/officeDocument/2006/relationships/image" Target="../media/image222.png"/><Relationship Id="rId9" Type="http://schemas.openxmlformats.org/officeDocument/2006/relationships/hyperlink" Target="Scripts/5_07%20Curve%20End%20Points.gh"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hyperlink" Target="Scripts/5_11_04%20Offset%20Surfaces.gh" TargetMode="External"/><Relationship Id="rId3" Type="http://schemas.openxmlformats.org/officeDocument/2006/relationships/image" Target="../media/image229.png"/><Relationship Id="rId7" Type="http://schemas.openxmlformats.org/officeDocument/2006/relationships/hyperlink" Target="Scripts/5_11_03%20Evaluate%20Surface%20Parameter.gh" TargetMode="External"/><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hyperlink" Target="Scripts/5_11_02%20Evaluate%20Surface.gh" TargetMode="External"/><Relationship Id="rId5" Type="http://schemas.openxmlformats.org/officeDocument/2006/relationships/image" Target="../media/image231.jpg"/><Relationship Id="rId4" Type="http://schemas.openxmlformats.org/officeDocument/2006/relationships/image" Target="../media/image230.png"/><Relationship Id="rId9" Type="http://schemas.openxmlformats.org/officeDocument/2006/relationships/hyperlink" Target="Scripts/5_11_05%20Offset%20Cone.gh"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Scripts/5_11_06%20IsoCurve.gh" TargetMode="External"/><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17.xml.rels><?xml version="1.0" encoding="UTF-8" standalone="yes"?>
<Relationships xmlns="http://schemas.openxmlformats.org/package/2006/relationships"><Relationship Id="rId3" Type="http://schemas.openxmlformats.org/officeDocument/2006/relationships/hyperlink" Target="Scripts/0_01%20Make%20a%20point.gh"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7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hyperlink" Target="Scripts/Class%2005%20-%20Curves/5_03_01%20Curve%20closest%20point.gh"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49.jpg"/><Relationship Id="rId7" Type="http://schemas.openxmlformats.org/officeDocument/2006/relationships/hyperlink" Target="Scripts/Class%2007%20-%20Meshes/07_0_04%20Mesh%20from%20closed%20Pline.gh" TargetMode="External"/><Relationship Id="rId2" Type="http://schemas.openxmlformats.org/officeDocument/2006/relationships/hyperlink" Target="https://developer.rhino3d.com/api/RhinoCommon/html/T_Rhino_Geometry_Mesh.htm" TargetMode="External"/><Relationship Id="rId1" Type="http://schemas.openxmlformats.org/officeDocument/2006/relationships/slideLayout" Target="../slideLayouts/slideLayout2.xml"/><Relationship Id="rId6" Type="http://schemas.openxmlformats.org/officeDocument/2006/relationships/hyperlink" Target="Scripts/Class%2007%20-%20Meshes/07_0_03%20Mesh%20from%20BREP.gh" TargetMode="External"/><Relationship Id="rId5" Type="http://schemas.openxmlformats.org/officeDocument/2006/relationships/image" Target="../media/image251.png"/><Relationship Id="rId4" Type="http://schemas.openxmlformats.org/officeDocument/2006/relationships/image" Target="../media/image250.png"/></Relationships>
</file>

<file path=ppt/slides/_rels/slide1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hyperlink" Target="Scripts/Class%2007%20-%20Meshes/07_0_07%20Mesh%20delete%20random%20faces.gh" TargetMode="External"/><Relationship Id="rId5" Type="http://schemas.openxmlformats.org/officeDocument/2006/relationships/hyperlink" Target="Scripts/Class%2007%20-%20Meshes/07_0_05%20Mesh%20random%20vertex%20move.gh" TargetMode="External"/><Relationship Id="rId4" Type="http://schemas.openxmlformats.org/officeDocument/2006/relationships/image" Target="../media/image254.jpg"/></Relationships>
</file>

<file path=ppt/slides/_rels/slide17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hyperlink" Target="Scripts/Class%2005%20-%20Curves/5_03_01%20Curve%20closest%20point.gh"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image" Target="../media/image257.jpg"/><Relationship Id="rId1" Type="http://schemas.openxmlformats.org/officeDocument/2006/relationships/slideLayout" Target="../slideLayouts/slideLayout2.xml"/><Relationship Id="rId5" Type="http://schemas.openxmlformats.org/officeDocument/2006/relationships/hyperlink" Target="Scripts/Class%2005%20-%20Curves/5_03_01%20Curve%20closest%20point.gh" TargetMode="External"/><Relationship Id="rId4" Type="http://schemas.openxmlformats.org/officeDocument/2006/relationships/image" Target="../media/image259.jpg"/></Relationships>
</file>

<file path=ppt/slides/_rels/slide17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Scripts/Class%2007%20-%20Meshes/07_1_01%20Basic%20Delaunay%20Triangulation.gh" TargetMode="Externa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png"/></Relationships>
</file>

<file path=ppt/slides/_rels/slide18.xml.rels><?xml version="1.0" encoding="UTF-8" standalone="yes"?>
<Relationships xmlns="http://schemas.openxmlformats.org/package/2006/relationships"><Relationship Id="rId3" Type="http://schemas.openxmlformats.org/officeDocument/2006/relationships/hyperlink" Target="Scripts/0_02_1%20Make%20a%201D%20Array%20of%20points.gh"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Scripts/Class%2007%20-%20Meshes/07_1_03%20Convex%20Hull.gh"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Scripts/Class%2007%20-%20Meshes/07_1_01%20Basic%20Delaunay%20Triangulation.gh" TargetMode="External"/><Relationship Id="rId2" Type="http://schemas.openxmlformats.org/officeDocument/2006/relationships/image" Target="../media/image265.png"/><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266.png"/></Relationships>
</file>

<file path=ppt/slides/_rels/slide18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74.jpg"/><Relationship Id="rId2" Type="http://schemas.openxmlformats.org/officeDocument/2006/relationships/image" Target="../media/image273.png"/><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187.xml.rels><?xml version="1.0" encoding="UTF-8" standalone="yes"?>
<Relationships xmlns="http://schemas.openxmlformats.org/package/2006/relationships"><Relationship Id="rId3" Type="http://schemas.openxmlformats.org/officeDocument/2006/relationships/image" Target="../media/image278.jp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188.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280.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image" Target="../media/image282.jpg"/><Relationship Id="rId1" Type="http://schemas.openxmlformats.org/officeDocument/2006/relationships/slideLayout" Target="../slideLayouts/slideLayout2.xml"/><Relationship Id="rId5" Type="http://schemas.openxmlformats.org/officeDocument/2006/relationships/image" Target="../media/image285.jpg"/><Relationship Id="rId4" Type="http://schemas.openxmlformats.org/officeDocument/2006/relationships/image" Target="../media/image284.jpg"/></Relationships>
</file>

<file path=ppt/slides/_rels/slide19.xml.rels><?xml version="1.0" encoding="UTF-8" standalone="yes"?>
<Relationships xmlns="http://schemas.openxmlformats.org/package/2006/relationships"><Relationship Id="rId3" Type="http://schemas.openxmlformats.org/officeDocument/2006/relationships/hyperlink" Target="Scripts/0_02_2%20Make%20a%202D%20Array%20of%20points.gh"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93.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eveloper.rhino3d.com/guides/rhinocomm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Scripts/0_02_3%20Make%20a%203D%20Array%20of%20points.gh"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hyperlink" Target="http://en.wikipedia.org/wiki/Cellular_automaton"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Scripts/0_04%20Make%20a%20random%203D%20Array%20of%20Spheres.gh"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Scripts/0_04%20Make%20a%20random%203D%20Array%20of%20Spheres.gh"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Scripts/0_06_1%20Make%20a%202D%20Array%20of%20Lines.gh"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Scripts/0_06_3%20Make%20a%202D%20Array%20Sine%20function.gh"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dotnet/csharp/programming-guid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hyperlink" Target="Scripts/2_6_2%20-%20Collections%20-%20Arrays.gh"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Scripts/2_6_2%20-%20Collections%20-%20Lists.gh"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Scripts/2_6_2%20-%20Conditionals%20-%20If%20Statement.gh"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Scripts/2_6_2%20-%20Conditionals%20-%20If%20Else%20Statement.gh"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Scripts/2_7_2%20-%20Loops%20-%20For%20and%20Foreach.gh" TargetMode="External"/><Relationship Id="rId2" Type="http://schemas.openxmlformats.org/officeDocument/2006/relationships/hyperlink" Target="Scripts/2_7_2%20-%20Loops%20-%20While.gh"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Scripts/2_7_2%20-%20Loops%20-%20Collatz%20conjecture.gh" TargetMode="External"/><Relationship Id="rId2" Type="http://schemas.openxmlformats.org/officeDocument/2006/relationships/hyperlink" Target="http://en.wikipedia.org/wiki/Collatz_conjectur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Scripts/2_7_2%20-%20Loops%20-%20Nested.gh"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Scripts/2_8_2%20-%20Method%20parameters%20-%20check%20prime.gh"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Scripts/2_8_2%20-%20Methods%20-%20pass%20by%20reference.gh"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Scripts/Class%2002%20-%20Language%20and%20Grids/0.00%20Grid%20template.gh" TargetMode="External"/><Relationship Id="rId2" Type="http://schemas.openxmlformats.org/officeDocument/2006/relationships/hyperlink" Target="https://docs.google.com/presentation/d/1Igg3TW1kHPlEga7in6U9PgtcOF2u1m6VaCPV9hCMYeU"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Scripts/Class%2002%20-%20Language%20and%20Grids/0.03.01%20Rectangular%20Grid.gh"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hyperlink" Target="Scripts/Class%2002%20-%20Language%20and%20Grids/0.03.02%20Cylindrical%20Grid.gh" TargetMode="External"/><Relationship Id="rId2" Type="http://schemas.openxmlformats.org/officeDocument/2006/relationships/hyperlink" Target="Scripts/Class%2002%20-%20Language%20and%20Grids/0.03.01%20Rectangular%20Grid.gh"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Scripts/Class%2002%20-%20Language%20and%20Grids/0.03.02%20Cylindrical%20Grid.gh" TargetMode="External"/><Relationship Id="rId2" Type="http://schemas.openxmlformats.org/officeDocument/2006/relationships/hyperlink" Target="Scripts/Class%2002%20-%20Language%20and%20Grids/0.03.01%20Rectangular%20Grid.gh"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hyperlink" Target="Scripts/Class%2002%20-%20Language%20and%20Grids/0.03.02%20Cylindrical%20Grid.gh" TargetMode="External"/><Relationship Id="rId2" Type="http://schemas.openxmlformats.org/officeDocument/2006/relationships/hyperlink" Target="Scripts/Class%2002%20-%20Language%20and%20Grids/0.04.01%20Point%20Grids%20stored.gh"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Scripts/Class%2002%20-%20Language%20and%20Grids/0.04.02%20Random%20Grids%20stored.gh"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Scripts/Class%2002%20-%20Language%20and%20Grids/0.04.03%20Grid%20stored%20with%20lines.gh"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Scripts/Class%2002%20-%20Language%20and%20Grids/0.04.02%20Random%20Grids%20stored.gh"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Scripts/Class%2002%20-%20Language%20and%20Grids/0.04.02%20Random%20Grids%20stored.gh"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Scripts/Class%2002%20-%20Language%20and%20Grids/0.05.02%202D%20Polynomial%20Curve2.gh"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Scripts/Class%2002%20-%20Language%20and%20Grids/0.04.02%20Random%20Grids%20stored.gh"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Scripts/Class%2002%20-%20Language%20and%20Grids/0.05.04%202D%20Sin%20Curve%20in%202%20directions.gh"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Scripts/2_9_1%20-%20Enumerations.gh" TargetMode="External"/><Relationship Id="rId2" Type="http://schemas.openxmlformats.org/officeDocument/2006/relationships/hyperlink" Target="https://docs.microsoft.com/en-us/dotnet/csharp/programming-guide/enumeration-type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Scripts/Class%2003/03_01%20Scope%20and%20Memory.gh"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hyperlink" Target="Scripts/2_9_2_1%20-%20Structures.gh" TargetMode="External"/><Relationship Id="rId1" Type="http://schemas.openxmlformats.org/officeDocument/2006/relationships/slideLayout" Target="../slideLayouts/slideLayout2.xml"/><Relationship Id="rId4" Type="http://schemas.openxmlformats.org/officeDocument/2006/relationships/hyperlink" Target="Scripts/2_9_2_2%20-%20Structures.gh"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Scripts/2_9_2_3%20-%20Structures.gh" TargetMode="Externa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Scripts/2_9_2_4%20-%20Structures.gh"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hyperlink" Target="Scripts/Class%2003/03_02%20Classes%20and%20Inheritance%20example.gh"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hyperlink" Target="Scripts/Class%2003/03_02%20Classes%20and%20Inheritance%20example.gh"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www.c-sharpcorner.com/blogs/difference-between-struct-and-class-in-c-sharp"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rhino3d.com/download/rhino/6/essentialmathematics" TargetMode="External"/><Relationship Id="rId2" Type="http://schemas.openxmlformats.org/officeDocument/2006/relationships/hyperlink" Target="https://developer.rhino3d.com/api/RhinoCommon/html/N_Rhino.ht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hyperlink" Target="https://developer.rhino3d.com/api/RhinoCommon/html/T_Rhino_Geometry_Point3d.htm"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dotnet/csharp/programming-guide/concepts/serialization/" TargetMode="External"/><Relationship Id="rId7" Type="http://schemas.openxmlformats.org/officeDocument/2006/relationships/hyperlink" Target="Scripts/3_2_1_1%20-%20The%20Point3d%20structure%20-%20Constructor.gh" TargetMode="External"/><Relationship Id="rId2" Type="http://schemas.openxmlformats.org/officeDocument/2006/relationships/hyperlink" Target="https://docs.microsoft.com/en-us/dotnet/csharp/programming-guide/namespaces/" TargetMode="External"/><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hyperlink" Target="https://docs.microsoft.com/en-us/dotnet/csharp/programming-guide/interfaces/index"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hyperlink" Target="Scripts/3_2_1_3%20-%20The%20Point3d%20structure%20-%20Set.gh" TargetMode="External"/><Relationship Id="rId4" Type="http://schemas.openxmlformats.org/officeDocument/2006/relationships/hyperlink" Target="Scripts/3_2_1_2%20-%20The%20Point3d%20structure%20-%20Get.gh"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hyperlink" Target="Scripts/3_2_1_4%20-%20The%20Point3d%20structure%20-%20Static%20Orgin%20method.gh" TargetMode="External"/><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2.xml"/><Relationship Id="rId4" Type="http://schemas.openxmlformats.org/officeDocument/2006/relationships/hyperlink" Target="Scripts/3_2_1_5%20-%20The%20Point3d%20structure%20-%20Distance%20method.gh"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hyperlink" Target="Scripts/3_2_1_6%20-%20The%20Point3d%20structure%20-%20Transform%20method.gh"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hyperlink" Target="Scripts/3_2_1_7%20-%20The%20Point3d%20structure%20-%20ArePointsCoplanar.gh" TargetMode="External"/><Relationship Id="rId4" Type="http://schemas.openxmlformats.org/officeDocument/2006/relationships/image" Target="../media/image93.jp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Scripts/3_2_2_1%20-%20Points%20and%20vectors.gh" TargetMode="External"/><Relationship Id="rId2" Type="http://schemas.openxmlformats.org/officeDocument/2006/relationships/hyperlink" Target="https://www.rhino3d.com/download/rhino/6/essentialmathematic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hyperlink" Target="Scripts/3_2_2_2%20-%20Vector%20Operations.gh" TargetMode="External"/><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hyperlink" Target="Scripts/3_2_2_3%20-%20Angle%20by%20Vector%20Operations.gh" TargetMode="External"/><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hyperlink" Target="Scripts/3_2_3_1%20-%20Lightweight%20Curves%20-%20Polyline.gh" TargetMode="External"/><Relationship Id="rId3" Type="http://schemas.openxmlformats.org/officeDocument/2006/relationships/image" Target="../media/image105.png"/><Relationship Id="rId7" Type="http://schemas.openxmlformats.org/officeDocument/2006/relationships/hyperlink" Target="Scripts/3_2_3_2%20-%20Lightweight%20Curves%20-%20Line.gh"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hyperlink" Target="Scripts/3_2_3_2%20-%20Lightweight%20Curves%20-%20RotateCurve.gh" TargetMode="External"/><Relationship Id="rId4" Type="http://schemas.openxmlformats.org/officeDocument/2006/relationships/image" Target="../media/image106.png"/><Relationship Id="rId9" Type="http://schemas.openxmlformats.org/officeDocument/2006/relationships/hyperlink" Target="Scripts/3_2_3_4%20_%20Point3d.gh"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Scripts/3_2_4_4%20-%20%20Lightweight%20surfaces%20-%20Torus.gh" TargetMode="External"/><Relationship Id="rId3" Type="http://schemas.openxmlformats.org/officeDocument/2006/relationships/image" Target="../media/image110.png"/><Relationship Id="rId7" Type="http://schemas.openxmlformats.org/officeDocument/2006/relationships/hyperlink" Target="Scripts/3_2_4_3%20-%20%20Lightweight%20surfaces%20-%20Cone.gh" TargetMode="External"/><Relationship Id="rId2"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hyperlink" Target="Scripts/3_2_4%20-%20%20Lightweight%20surfaces%20-%20Sphere.gh" TargetMode="External"/><Relationship Id="rId5" Type="http://schemas.openxmlformats.org/officeDocument/2006/relationships/image" Target="../media/image112.jpg"/><Relationship Id="rId4" Type="http://schemas.openxmlformats.org/officeDocument/2006/relationships/image" Target="../media/image111.jpg"/><Relationship Id="rId9" Type="http://schemas.openxmlformats.org/officeDocument/2006/relationships/hyperlink" Target="Scripts/3_2_4_2%20-%20%20Lightweight%20surfaces%20-%20Cylinder.gh"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Scripts/2_9_2_3%20-%20Structures.gh" TargetMode="Externa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Scripts/2_9_2_4%20-%20Structures.gh"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Scripts/2_10%20-%20Read%20and%20write%20text%20files.gh" TargetMode="External"/><Relationship Id="rId2" Type="http://schemas.openxmlformats.org/officeDocument/2006/relationships/image" Target="../media/image1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41802" y="7227569"/>
            <a:ext cx="2287905" cy="504825"/>
          </a:xfrm>
          <a:prstGeom prst="rect">
            <a:avLst/>
          </a:prstGeom>
        </p:spPr>
        <p:txBody>
          <a:bodyPr vert="horz" wrap="square" lIns="0" tIns="12700" rIns="0" bIns="0" rtlCol="0">
            <a:spAutoFit/>
          </a:bodyPr>
          <a:lstStyle/>
          <a:p>
            <a:pPr marL="1905" algn="ctr">
              <a:lnSpc>
                <a:spcPts val="2125"/>
              </a:lnSpc>
              <a:spcBef>
                <a:spcPts val="100"/>
              </a:spcBef>
            </a:pPr>
            <a:r>
              <a:rPr sz="1800" b="1" dirty="0">
                <a:latin typeface="Arial"/>
                <a:cs typeface="Arial"/>
              </a:rPr>
              <a:t>Rajaa</a:t>
            </a:r>
            <a:r>
              <a:rPr sz="1800" b="1" spc="-40" dirty="0">
                <a:latin typeface="Arial"/>
                <a:cs typeface="Arial"/>
              </a:rPr>
              <a:t> </a:t>
            </a:r>
            <a:r>
              <a:rPr sz="1800" b="1" spc="-20" dirty="0">
                <a:latin typeface="Arial"/>
                <a:cs typeface="Arial"/>
              </a:rPr>
              <a:t>Issa</a:t>
            </a:r>
            <a:endParaRPr sz="1800">
              <a:latin typeface="Arial"/>
              <a:cs typeface="Arial"/>
            </a:endParaRPr>
          </a:p>
          <a:p>
            <a:pPr algn="ctr">
              <a:lnSpc>
                <a:spcPts val="1645"/>
              </a:lnSpc>
            </a:pPr>
            <a:r>
              <a:rPr sz="1400" dirty="0">
                <a:latin typeface="Arial"/>
                <a:cs typeface="Arial"/>
              </a:rPr>
              <a:t>Robert</a:t>
            </a:r>
            <a:r>
              <a:rPr sz="1400" spc="-25" dirty="0">
                <a:latin typeface="Arial"/>
                <a:cs typeface="Arial"/>
              </a:rPr>
              <a:t> </a:t>
            </a:r>
            <a:r>
              <a:rPr sz="1400" dirty="0">
                <a:latin typeface="Arial"/>
                <a:cs typeface="Arial"/>
              </a:rPr>
              <a:t>McNeel</a:t>
            </a:r>
            <a:r>
              <a:rPr sz="1400" spc="-25" dirty="0">
                <a:latin typeface="Arial"/>
                <a:cs typeface="Arial"/>
              </a:rPr>
              <a:t> </a:t>
            </a:r>
            <a:r>
              <a:rPr sz="1400" dirty="0">
                <a:latin typeface="Arial"/>
                <a:cs typeface="Arial"/>
              </a:rPr>
              <a:t>&amp;</a:t>
            </a:r>
            <a:r>
              <a:rPr sz="1400" spc="-15" dirty="0">
                <a:latin typeface="Arial"/>
                <a:cs typeface="Arial"/>
              </a:rPr>
              <a:t> </a:t>
            </a:r>
            <a:r>
              <a:rPr sz="1400" spc="-10" dirty="0">
                <a:latin typeface="Arial"/>
                <a:cs typeface="Arial"/>
              </a:rPr>
              <a:t>Associates</a:t>
            </a:r>
            <a:endParaRPr sz="1400">
              <a:latin typeface="Arial"/>
              <a:cs typeface="Arial"/>
            </a:endParaRPr>
          </a:p>
        </p:txBody>
      </p:sp>
      <p:pic>
        <p:nvPicPr>
          <p:cNvPr id="3" name="object 3"/>
          <p:cNvPicPr/>
          <p:nvPr/>
        </p:nvPicPr>
        <p:blipFill>
          <a:blip r:embed="rId2" cstate="print"/>
          <a:stretch>
            <a:fillRect/>
          </a:stretch>
        </p:blipFill>
        <p:spPr>
          <a:xfrm>
            <a:off x="1762125" y="914400"/>
            <a:ext cx="4191000" cy="5105025"/>
          </a:xfrm>
          <a:prstGeom prst="rect">
            <a:avLst/>
          </a:prstGeo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254903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838200"/>
            <a:ext cx="5878195" cy="104457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1_8:</a:t>
            </a:r>
            <a:r>
              <a:rPr sz="1400" b="1" spc="-15" dirty="0">
                <a:latin typeface="Arial"/>
                <a:cs typeface="Arial"/>
              </a:rPr>
              <a:t> </a:t>
            </a:r>
            <a:r>
              <a:rPr sz="1400" b="1" dirty="0">
                <a:latin typeface="Arial"/>
                <a:cs typeface="Arial"/>
              </a:rPr>
              <a:t>Data</a:t>
            </a:r>
            <a:r>
              <a:rPr sz="1400" b="1" spc="-15" dirty="0">
                <a:latin typeface="Arial"/>
                <a:cs typeface="Arial"/>
              </a:rPr>
              <a:t> </a:t>
            </a:r>
            <a:r>
              <a:rPr sz="1400" b="1" spc="-10" dirty="0">
                <a:latin typeface="Arial"/>
                <a:cs typeface="Arial"/>
              </a:rPr>
              <a:t>access</a:t>
            </a:r>
            <a:endParaRPr sz="1400" dirty="0">
              <a:latin typeface="Arial"/>
              <a:cs typeface="Arial"/>
            </a:endParaRPr>
          </a:p>
          <a:p>
            <a:pPr marL="12700" marR="5080">
              <a:lnSpc>
                <a:spcPct val="96100"/>
              </a:lnSpc>
              <a:spcBef>
                <a:spcPts val="1260"/>
              </a:spcBef>
            </a:pPr>
            <a:r>
              <a:rPr sz="1100" dirty="0">
                <a:latin typeface="Arial"/>
                <a:cs typeface="Arial"/>
              </a:rPr>
              <a:t>This</a:t>
            </a:r>
            <a:r>
              <a:rPr sz="1100" spc="-25" dirty="0">
                <a:latin typeface="Arial"/>
                <a:cs typeface="Arial"/>
              </a:rPr>
              <a:t> </a:t>
            </a:r>
            <a:r>
              <a:rPr sz="1100" dirty="0">
                <a:latin typeface="Arial"/>
                <a:cs typeface="Arial"/>
              </a:rPr>
              <a:t>topic</a:t>
            </a:r>
            <a:r>
              <a:rPr sz="1100" spc="-30" dirty="0">
                <a:latin typeface="Arial"/>
                <a:cs typeface="Arial"/>
              </a:rPr>
              <a:t> </a:t>
            </a:r>
            <a:r>
              <a:rPr sz="1100" dirty="0">
                <a:latin typeface="Arial"/>
                <a:cs typeface="Arial"/>
              </a:rPr>
              <a:t>requires</a:t>
            </a:r>
            <a:r>
              <a:rPr sz="1100" spc="-25" dirty="0">
                <a:latin typeface="Arial"/>
                <a:cs typeface="Arial"/>
              </a:rPr>
              <a:t> </a:t>
            </a:r>
            <a:r>
              <a:rPr sz="1100" dirty="0">
                <a:latin typeface="Arial"/>
                <a:cs typeface="Arial"/>
              </a:rPr>
              <a:t>knowledge</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C#</a:t>
            </a:r>
            <a:r>
              <a:rPr sz="1100" spc="-20" dirty="0">
                <a:latin typeface="Arial"/>
                <a:cs typeface="Arial"/>
              </a:rPr>
              <a:t> </a:t>
            </a:r>
            <a:r>
              <a:rPr sz="1100" dirty="0">
                <a:latin typeface="Arial"/>
                <a:cs typeface="Arial"/>
              </a:rPr>
              <a:t>programming.</a:t>
            </a:r>
            <a:r>
              <a:rPr sz="1100" spc="-2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review</a:t>
            </a:r>
            <a:r>
              <a:rPr sz="1100" spc="-2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refresh</a:t>
            </a:r>
            <a:r>
              <a:rPr sz="1100" spc="-25" dirty="0">
                <a:latin typeface="Arial"/>
                <a:cs typeface="Arial"/>
              </a:rPr>
              <a:t> you </a:t>
            </a:r>
            <a:r>
              <a:rPr sz="1100" dirty="0">
                <a:latin typeface="Arial"/>
                <a:cs typeface="Arial"/>
              </a:rPr>
              <a:t>knowledge</a:t>
            </a:r>
            <a:r>
              <a:rPr sz="1100" spc="-4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C#</a:t>
            </a:r>
            <a:r>
              <a:rPr sz="1100" spc="-25" dirty="0">
                <a:latin typeface="Arial"/>
                <a:cs typeface="Arial"/>
              </a:rPr>
              <a:t> </a:t>
            </a:r>
            <a:r>
              <a:rPr sz="1100" dirty="0">
                <a:latin typeface="Arial"/>
                <a:cs typeface="Arial"/>
              </a:rPr>
              <a:t>programming,</a:t>
            </a:r>
            <a:r>
              <a:rPr sz="1100" spc="-35" dirty="0">
                <a:latin typeface="Arial"/>
                <a:cs typeface="Arial"/>
              </a:rPr>
              <a:t> </a:t>
            </a:r>
            <a:r>
              <a:rPr sz="1100" dirty="0">
                <a:latin typeface="Arial"/>
                <a:cs typeface="Arial"/>
              </a:rPr>
              <a:t>please</a:t>
            </a:r>
            <a:r>
              <a:rPr sz="1100" spc="-35" dirty="0">
                <a:latin typeface="Arial"/>
                <a:cs typeface="Arial"/>
              </a:rPr>
              <a:t> </a:t>
            </a:r>
            <a:r>
              <a:rPr sz="1100" dirty="0">
                <a:latin typeface="Arial"/>
                <a:cs typeface="Arial"/>
              </a:rPr>
              <a:t>review</a:t>
            </a:r>
            <a:r>
              <a:rPr sz="1100" spc="-30" dirty="0">
                <a:latin typeface="Arial"/>
                <a:cs typeface="Arial"/>
              </a:rPr>
              <a:t> </a:t>
            </a:r>
            <a:r>
              <a:rPr sz="1100" dirty="0">
                <a:latin typeface="Arial"/>
                <a:cs typeface="Arial"/>
              </a:rPr>
              <a:t>chapter</a:t>
            </a:r>
            <a:r>
              <a:rPr sz="1100" spc="-30" dirty="0">
                <a:latin typeface="Arial"/>
                <a:cs typeface="Arial"/>
              </a:rPr>
              <a:t> </a:t>
            </a:r>
            <a:r>
              <a:rPr sz="1100" dirty="0">
                <a:latin typeface="Arial"/>
                <a:cs typeface="Arial"/>
              </a:rPr>
              <a:t>two</a:t>
            </a:r>
            <a:r>
              <a:rPr sz="1100" spc="-30" dirty="0">
                <a:latin typeface="Arial"/>
                <a:cs typeface="Arial"/>
              </a:rPr>
              <a:t> </a:t>
            </a:r>
            <a:r>
              <a:rPr sz="1100" dirty="0">
                <a:latin typeface="Arial"/>
                <a:cs typeface="Arial"/>
              </a:rPr>
              <a:t>before</a:t>
            </a:r>
            <a:r>
              <a:rPr sz="1100" spc="-35" dirty="0">
                <a:latin typeface="Arial"/>
                <a:cs typeface="Arial"/>
              </a:rPr>
              <a:t> </a:t>
            </a:r>
            <a:r>
              <a:rPr sz="1100" dirty="0">
                <a:latin typeface="Arial"/>
                <a:cs typeface="Arial"/>
              </a:rPr>
              <a:t>reading</a:t>
            </a:r>
            <a:r>
              <a:rPr sz="1100" spc="-35" dirty="0">
                <a:latin typeface="Arial"/>
                <a:cs typeface="Arial"/>
              </a:rPr>
              <a:t> </a:t>
            </a:r>
            <a:r>
              <a:rPr sz="1100" dirty="0">
                <a:latin typeface="Arial"/>
                <a:cs typeface="Arial"/>
              </a:rPr>
              <a:t>this</a:t>
            </a:r>
            <a:r>
              <a:rPr sz="1100" spc="-20" dirty="0">
                <a:latin typeface="Arial"/>
                <a:cs typeface="Arial"/>
              </a:rPr>
              <a:t> </a:t>
            </a:r>
            <a:r>
              <a:rPr sz="1100" spc="-10" dirty="0">
                <a:latin typeface="Arial"/>
                <a:cs typeface="Arial"/>
              </a:rPr>
              <a:t>section. </a:t>
            </a:r>
            <a:r>
              <a:rPr sz="1100" dirty="0">
                <a:latin typeface="Arial"/>
                <a:cs typeface="Arial"/>
              </a:rPr>
              <a:t>Grasshopper</a:t>
            </a:r>
            <a:r>
              <a:rPr sz="1100" spc="-35" dirty="0">
                <a:latin typeface="Arial"/>
                <a:cs typeface="Arial"/>
              </a:rPr>
              <a:t> </a:t>
            </a:r>
            <a:r>
              <a:rPr sz="1100" dirty="0">
                <a:latin typeface="Arial"/>
                <a:cs typeface="Arial"/>
              </a:rPr>
              <a:t>scripting</a:t>
            </a:r>
            <a:r>
              <a:rPr sz="1100" spc="-25" dirty="0">
                <a:latin typeface="Arial"/>
                <a:cs typeface="Arial"/>
              </a:rPr>
              <a:t> </a:t>
            </a:r>
            <a:r>
              <a:rPr sz="1100" dirty="0">
                <a:latin typeface="Arial"/>
                <a:cs typeface="Arial"/>
              </a:rPr>
              <a:t>components,</a:t>
            </a:r>
            <a:r>
              <a:rPr sz="1100" spc="-30" dirty="0">
                <a:latin typeface="Arial"/>
                <a:cs typeface="Arial"/>
              </a:rPr>
              <a:t> </a:t>
            </a:r>
            <a:r>
              <a:rPr sz="1100" dirty="0">
                <a:latin typeface="Arial"/>
                <a:cs typeface="Arial"/>
              </a:rPr>
              <a:t>just</a:t>
            </a:r>
            <a:r>
              <a:rPr sz="1100" spc="-20" dirty="0">
                <a:latin typeface="Arial"/>
                <a:cs typeface="Arial"/>
              </a:rPr>
              <a:t> </a:t>
            </a:r>
            <a:r>
              <a:rPr sz="1100" dirty="0">
                <a:latin typeface="Arial"/>
                <a:cs typeface="Arial"/>
              </a:rPr>
              <a:t>like</a:t>
            </a:r>
            <a:r>
              <a:rPr sz="1100" spc="-25" dirty="0">
                <a:latin typeface="Arial"/>
                <a:cs typeface="Arial"/>
              </a:rPr>
              <a:t> </a:t>
            </a:r>
            <a:r>
              <a:rPr sz="1100" dirty="0">
                <a:latin typeface="Arial"/>
                <a:cs typeface="Arial"/>
              </a:rPr>
              <a:t>all</a:t>
            </a:r>
            <a:r>
              <a:rPr sz="1100" spc="-30" dirty="0">
                <a:latin typeface="Arial"/>
                <a:cs typeface="Arial"/>
              </a:rPr>
              <a:t> </a:t>
            </a:r>
            <a:r>
              <a:rPr sz="1100" dirty="0">
                <a:latin typeface="Arial"/>
                <a:cs typeface="Arial"/>
              </a:rPr>
              <a:t>other</a:t>
            </a:r>
            <a:r>
              <a:rPr sz="1100" spc="-30" dirty="0">
                <a:latin typeface="Arial"/>
                <a:cs typeface="Arial"/>
              </a:rPr>
              <a:t> </a:t>
            </a:r>
            <a:r>
              <a:rPr sz="1100" dirty="0">
                <a:latin typeface="Arial"/>
                <a:cs typeface="Arial"/>
              </a:rPr>
              <a:t>GH</a:t>
            </a:r>
            <a:r>
              <a:rPr sz="1100" spc="-30" dirty="0">
                <a:latin typeface="Arial"/>
                <a:cs typeface="Arial"/>
              </a:rPr>
              <a:t> </a:t>
            </a:r>
            <a:r>
              <a:rPr sz="1100" dirty="0">
                <a:latin typeface="Arial"/>
                <a:cs typeface="Arial"/>
              </a:rPr>
              <a:t>components,</a:t>
            </a:r>
            <a:r>
              <a:rPr sz="1100" spc="-30" dirty="0">
                <a:latin typeface="Arial"/>
                <a:cs typeface="Arial"/>
              </a:rPr>
              <a:t> </a:t>
            </a:r>
            <a:r>
              <a:rPr sz="1100" dirty="0">
                <a:latin typeface="Arial"/>
                <a:cs typeface="Arial"/>
              </a:rPr>
              <a:t>can</a:t>
            </a:r>
            <a:r>
              <a:rPr sz="1100" spc="-35" dirty="0">
                <a:latin typeface="Arial"/>
                <a:cs typeface="Arial"/>
              </a:rPr>
              <a:t> </a:t>
            </a:r>
            <a:r>
              <a:rPr sz="1100" dirty="0">
                <a:latin typeface="Arial"/>
                <a:cs typeface="Arial"/>
              </a:rPr>
              <a:t>process</a:t>
            </a:r>
            <a:r>
              <a:rPr sz="1100" spc="-35" dirty="0">
                <a:latin typeface="Arial"/>
                <a:cs typeface="Arial"/>
              </a:rPr>
              <a:t> </a:t>
            </a:r>
            <a:r>
              <a:rPr sz="1100" dirty="0">
                <a:latin typeface="Arial"/>
                <a:cs typeface="Arial"/>
              </a:rPr>
              <a:t>three</a:t>
            </a:r>
            <a:r>
              <a:rPr sz="1100" spc="-35" dirty="0">
                <a:latin typeface="Arial"/>
                <a:cs typeface="Arial"/>
              </a:rPr>
              <a:t> </a:t>
            </a:r>
            <a:r>
              <a:rPr sz="1100" spc="-10" dirty="0">
                <a:latin typeface="Arial"/>
                <a:cs typeface="Arial"/>
              </a:rPr>
              <a:t>types </a:t>
            </a:r>
            <a:r>
              <a:rPr sz="1100" dirty="0">
                <a:latin typeface="Arial"/>
                <a:cs typeface="Arial"/>
              </a:rPr>
              <a:t>of</a:t>
            </a:r>
            <a:r>
              <a:rPr sz="1100" spc="-1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access;</a:t>
            </a:r>
            <a:r>
              <a:rPr sz="1100" spc="-20" dirty="0">
                <a:latin typeface="Arial"/>
                <a:cs typeface="Arial"/>
              </a:rPr>
              <a:t> </a:t>
            </a:r>
            <a:r>
              <a:rPr sz="1100" b="1" i="1" dirty="0">
                <a:latin typeface="Arial"/>
                <a:cs typeface="Arial"/>
              </a:rPr>
              <a:t>item</a:t>
            </a:r>
            <a:r>
              <a:rPr sz="1100" b="1" i="1" spc="-30" dirty="0">
                <a:latin typeface="Arial"/>
                <a:cs typeface="Arial"/>
              </a:rPr>
              <a:t> </a:t>
            </a:r>
            <a:r>
              <a:rPr sz="1100" b="1" i="1" dirty="0">
                <a:latin typeface="Arial"/>
                <a:cs typeface="Arial"/>
              </a:rPr>
              <a:t>access</a:t>
            </a:r>
            <a:r>
              <a:rPr sz="1100" dirty="0">
                <a:latin typeface="Arial"/>
                <a:cs typeface="Arial"/>
              </a:rPr>
              <a:t>,</a:t>
            </a:r>
            <a:r>
              <a:rPr sz="1100" spc="-20" dirty="0">
                <a:latin typeface="Arial"/>
                <a:cs typeface="Arial"/>
              </a:rPr>
              <a:t> </a:t>
            </a:r>
            <a:r>
              <a:rPr sz="1100" b="1" i="1" dirty="0">
                <a:latin typeface="Arial"/>
                <a:cs typeface="Arial"/>
              </a:rPr>
              <a:t>list</a:t>
            </a:r>
            <a:r>
              <a:rPr sz="1100" b="1" i="1" spc="-15" dirty="0">
                <a:latin typeface="Arial"/>
                <a:cs typeface="Arial"/>
              </a:rPr>
              <a:t> </a:t>
            </a:r>
            <a:r>
              <a:rPr sz="1100" b="1" i="1" dirty="0">
                <a:latin typeface="Arial"/>
                <a:cs typeface="Arial"/>
              </a:rPr>
              <a:t>access</a:t>
            </a:r>
            <a:r>
              <a:rPr sz="1100" b="1" i="1" spc="-25" dirty="0">
                <a:latin typeface="Arial"/>
                <a:cs typeface="Arial"/>
              </a:rPr>
              <a:t> </a:t>
            </a:r>
            <a:r>
              <a:rPr sz="1100" dirty="0">
                <a:latin typeface="Arial"/>
                <a:cs typeface="Arial"/>
              </a:rPr>
              <a:t>and</a:t>
            </a:r>
            <a:r>
              <a:rPr sz="1100" spc="-30" dirty="0">
                <a:latin typeface="Arial"/>
                <a:cs typeface="Arial"/>
              </a:rPr>
              <a:t> </a:t>
            </a:r>
            <a:r>
              <a:rPr sz="1100" b="1" i="1" dirty="0">
                <a:latin typeface="Arial"/>
                <a:cs typeface="Arial"/>
              </a:rPr>
              <a:t>tree</a:t>
            </a:r>
            <a:r>
              <a:rPr sz="1100" b="1" i="1" spc="-15" dirty="0">
                <a:latin typeface="Arial"/>
                <a:cs typeface="Arial"/>
              </a:rPr>
              <a:t> </a:t>
            </a:r>
            <a:r>
              <a:rPr sz="1100" b="1" i="1" spc="-10" dirty="0">
                <a:latin typeface="Arial"/>
                <a:cs typeface="Arial"/>
              </a:rPr>
              <a:t>access</a:t>
            </a:r>
            <a:r>
              <a:rPr sz="1100" spc="-10" dirty="0">
                <a:latin typeface="Arial"/>
                <a:cs typeface="Arial"/>
              </a:rPr>
              <a:t>.</a:t>
            </a:r>
            <a:endParaRPr sz="1100" dirty="0">
              <a:latin typeface="Arial"/>
              <a:cs typeface="Arial"/>
            </a:endParaRPr>
          </a:p>
        </p:txBody>
      </p:sp>
      <p:graphicFrame>
        <p:nvGraphicFramePr>
          <p:cNvPr id="6" name="object 6"/>
          <p:cNvGraphicFramePr>
            <a:graphicFrameLocks noGrp="1"/>
          </p:cNvGraphicFramePr>
          <p:nvPr>
            <p:extLst/>
          </p:nvPr>
        </p:nvGraphicFramePr>
        <p:xfrm>
          <a:off x="914704" y="2032381"/>
          <a:ext cx="5944235" cy="1176020"/>
        </p:xfrm>
        <a:graphic>
          <a:graphicData uri="http://schemas.openxmlformats.org/drawingml/2006/table">
            <a:tbl>
              <a:tblPr firstRow="1" bandRow="1">
                <a:tableStyleId>{2D5ABB26-0587-4C30-8999-92F81FD0307C}</a:tableStyleId>
              </a:tblPr>
              <a:tblGrid>
                <a:gridCol w="1304290">
                  <a:extLst>
                    <a:ext uri="{9D8B030D-6E8A-4147-A177-3AD203B41FA5}">
                      <a16:colId xmlns:a16="http://schemas.microsoft.com/office/drawing/2014/main" val="20000"/>
                    </a:ext>
                  </a:extLst>
                </a:gridCol>
                <a:gridCol w="4639945">
                  <a:extLst>
                    <a:ext uri="{9D8B030D-6E8A-4147-A177-3AD203B41FA5}">
                      <a16:colId xmlns:a16="http://schemas.microsoft.com/office/drawing/2014/main" val="20001"/>
                    </a:ext>
                  </a:extLst>
                </a:gridCol>
              </a:tblGrid>
              <a:tr h="269240">
                <a:tc>
                  <a:txBody>
                    <a:bodyPr/>
                    <a:lstStyle/>
                    <a:p>
                      <a:pPr marL="63500">
                        <a:lnSpc>
                          <a:spcPct val="100000"/>
                        </a:lnSpc>
                        <a:spcBef>
                          <a:spcPts val="490"/>
                        </a:spcBef>
                      </a:pPr>
                      <a:r>
                        <a:rPr sz="900" b="1" dirty="0">
                          <a:latin typeface="Arial"/>
                          <a:cs typeface="Arial"/>
                        </a:rPr>
                        <a:t>Icon in </a:t>
                      </a:r>
                      <a:r>
                        <a:rPr sz="900" b="1" spc="-25" dirty="0">
                          <a:latin typeface="Arial"/>
                          <a:cs typeface="Arial"/>
                        </a:rPr>
                        <a:t>GH</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4BB95"/>
                    </a:solidFill>
                  </a:tcPr>
                </a:tc>
                <a:tc>
                  <a:txBody>
                    <a:bodyPr/>
                    <a:lstStyle/>
                    <a:p>
                      <a:pPr marL="63500">
                        <a:lnSpc>
                          <a:spcPct val="100000"/>
                        </a:lnSpc>
                        <a:spcBef>
                          <a:spcPts val="490"/>
                        </a:spcBef>
                      </a:pPr>
                      <a:r>
                        <a:rPr sz="900" b="1" dirty="0">
                          <a:latin typeface="Arial"/>
                          <a:cs typeface="Arial"/>
                        </a:rPr>
                        <a:t>Data</a:t>
                      </a:r>
                      <a:r>
                        <a:rPr sz="900" b="1" spc="-25" dirty="0">
                          <a:latin typeface="Arial"/>
                          <a:cs typeface="Arial"/>
                        </a:rPr>
                        <a:t> </a:t>
                      </a:r>
                      <a:r>
                        <a:rPr sz="900" b="1" spc="-10" dirty="0">
                          <a:latin typeface="Arial"/>
                          <a:cs typeface="Arial"/>
                        </a:rPr>
                        <a:t>Access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4BB95"/>
                    </a:solidFill>
                  </a:tcPr>
                </a:tc>
                <a:extLst>
                  <a:ext uri="{0D108BD9-81ED-4DB2-BD59-A6C34878D82A}">
                    <a16:rowId xmlns:a16="http://schemas.microsoft.com/office/drawing/2014/main" val="10000"/>
                  </a:ext>
                </a:extLst>
              </a:tr>
              <a:tr h="322580">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b="1" dirty="0">
                          <a:latin typeface="Arial"/>
                          <a:cs typeface="Arial"/>
                        </a:rPr>
                        <a:t>Item </a:t>
                      </a:r>
                      <a:r>
                        <a:rPr sz="900" b="1" spc="-10" dirty="0">
                          <a:latin typeface="Arial"/>
                          <a:cs typeface="Arial"/>
                        </a:rPr>
                        <a:t>Access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92100">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b="1" dirty="0">
                          <a:latin typeface="Arial"/>
                          <a:cs typeface="Arial"/>
                        </a:rPr>
                        <a:t>List </a:t>
                      </a:r>
                      <a:r>
                        <a:rPr sz="900" b="1" spc="-10" dirty="0">
                          <a:latin typeface="Arial"/>
                          <a:cs typeface="Arial"/>
                        </a:rPr>
                        <a:t>Access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92100">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b="1" dirty="0">
                          <a:latin typeface="Arial"/>
                          <a:cs typeface="Arial"/>
                        </a:rPr>
                        <a:t>Tree</a:t>
                      </a:r>
                      <a:r>
                        <a:rPr sz="900" b="1" spc="-10" dirty="0">
                          <a:latin typeface="Arial"/>
                          <a:cs typeface="Arial"/>
                        </a:rPr>
                        <a:t> Access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pic>
        <p:nvPicPr>
          <p:cNvPr id="10" name="object 10"/>
          <p:cNvPicPr/>
          <p:nvPr/>
        </p:nvPicPr>
        <p:blipFill>
          <a:blip r:embed="rId2" cstate="print"/>
          <a:stretch>
            <a:fillRect/>
          </a:stretch>
        </p:blipFill>
        <p:spPr>
          <a:xfrm>
            <a:off x="984250" y="2377695"/>
            <a:ext cx="152400" cy="182244"/>
          </a:xfrm>
          <a:prstGeom prst="rect">
            <a:avLst/>
          </a:prstGeom>
        </p:spPr>
      </p:pic>
      <p:pic>
        <p:nvPicPr>
          <p:cNvPr id="11" name="object 11"/>
          <p:cNvPicPr/>
          <p:nvPr/>
        </p:nvPicPr>
        <p:blipFill>
          <a:blip r:embed="rId3" cstate="print"/>
          <a:stretch>
            <a:fillRect/>
          </a:stretch>
        </p:blipFill>
        <p:spPr>
          <a:xfrm>
            <a:off x="984250" y="2700274"/>
            <a:ext cx="152400" cy="152272"/>
          </a:xfrm>
          <a:prstGeom prst="rect">
            <a:avLst/>
          </a:prstGeom>
        </p:spPr>
      </p:pic>
      <p:pic>
        <p:nvPicPr>
          <p:cNvPr id="12" name="object 12"/>
          <p:cNvPicPr/>
          <p:nvPr/>
        </p:nvPicPr>
        <p:blipFill>
          <a:blip r:embed="rId4" cstate="print"/>
          <a:stretch>
            <a:fillRect/>
          </a:stretch>
        </p:blipFill>
        <p:spPr>
          <a:xfrm>
            <a:off x="984250" y="2992756"/>
            <a:ext cx="152400" cy="152031"/>
          </a:xfrm>
          <a:prstGeom prst="rect">
            <a:avLst/>
          </a:prstGeom>
        </p:spPr>
      </p:pic>
      <p:sp>
        <p:nvSpPr>
          <p:cNvPr id="14" name="TextBox 13">
            <a:hlinkClick r:id="rId5" action="ppaction://hlinkfile"/>
          </p:cNvPr>
          <p:cNvSpPr txBox="1"/>
          <p:nvPr/>
        </p:nvSpPr>
        <p:spPr>
          <a:xfrm>
            <a:off x="6331851" y="1051076"/>
            <a:ext cx="527088" cy="408623"/>
          </a:xfrm>
          <a:prstGeom prst="roundRect">
            <a:avLst/>
          </a:prstGeom>
          <a:solidFill>
            <a:schemeClr val="bg1">
              <a:lumMod val="95000"/>
            </a:schemeClr>
          </a:solidFill>
          <a:ln>
            <a:solidFill>
              <a:srgbClr val="00B0F0"/>
            </a:solidFill>
          </a:ln>
          <a:effectLst/>
        </p:spPr>
        <p:txBody>
          <a:bodyPr wrap="none"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7" name="object 2"/>
          <p:cNvSpPr txBox="1"/>
          <p:nvPr/>
        </p:nvSpPr>
        <p:spPr>
          <a:xfrm>
            <a:off x="902004" y="3335911"/>
            <a:ext cx="5967095"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You</a:t>
            </a:r>
            <a:r>
              <a:rPr sz="1100" spc="-2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0" dirty="0">
                <a:latin typeface="Arial"/>
                <a:cs typeface="Arial"/>
              </a:rPr>
              <a:t> </a:t>
            </a:r>
            <a:r>
              <a:rPr sz="1100" spc="-10" dirty="0">
                <a:latin typeface="Arial"/>
                <a:cs typeface="Arial"/>
              </a:rPr>
              <a:t>right-mouse-</a:t>
            </a:r>
            <a:r>
              <a:rPr sz="1100" dirty="0">
                <a:latin typeface="Arial"/>
                <a:cs typeface="Arial"/>
              </a:rPr>
              <a:t>click</a:t>
            </a:r>
            <a:r>
              <a:rPr sz="1100" spc="-10" dirty="0">
                <a:latin typeface="Arial"/>
                <a:cs typeface="Arial"/>
              </a:rPr>
              <a:t> </a:t>
            </a:r>
            <a:r>
              <a:rPr sz="1100" dirty="0">
                <a:latin typeface="Arial"/>
                <a:cs typeface="Arial"/>
              </a:rPr>
              <a:t>on</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input parameter</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its</a:t>
            </a:r>
            <a:r>
              <a:rPr sz="1100" spc="-2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access, otherwise</a:t>
            </a:r>
            <a:r>
              <a:rPr sz="1100" spc="-10"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set</a:t>
            </a:r>
            <a:r>
              <a:rPr sz="1100" spc="-15" dirty="0">
                <a:latin typeface="Arial"/>
                <a:cs typeface="Arial"/>
              </a:rPr>
              <a:t> </a:t>
            </a:r>
            <a:r>
              <a:rPr sz="1100" spc="-25" dirty="0">
                <a:latin typeface="Arial"/>
                <a:cs typeface="Arial"/>
              </a:rPr>
              <a:t>to </a:t>
            </a:r>
            <a:r>
              <a:rPr sz="1100" b="1" i="1" dirty="0">
                <a:latin typeface="Arial"/>
                <a:cs typeface="Arial"/>
              </a:rPr>
              <a:t>item</a:t>
            </a:r>
            <a:r>
              <a:rPr sz="1100" b="1" i="1" spc="-25" dirty="0">
                <a:latin typeface="Arial"/>
                <a:cs typeface="Arial"/>
              </a:rPr>
              <a:t> </a:t>
            </a:r>
            <a:r>
              <a:rPr sz="1100" b="1" i="1" dirty="0">
                <a:latin typeface="Arial"/>
                <a:cs typeface="Arial"/>
              </a:rPr>
              <a:t>access</a:t>
            </a:r>
            <a:r>
              <a:rPr sz="1100" b="1" i="1" spc="-30"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default.</a:t>
            </a:r>
            <a:r>
              <a:rPr sz="1100" spc="-20"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explain</a:t>
            </a:r>
            <a:r>
              <a:rPr sz="1100" spc="-20" dirty="0">
                <a:latin typeface="Arial"/>
                <a:cs typeface="Arial"/>
              </a:rPr>
              <a:t> </a:t>
            </a:r>
            <a:r>
              <a:rPr sz="1100" dirty="0">
                <a:latin typeface="Arial"/>
                <a:cs typeface="Arial"/>
              </a:rPr>
              <a:t>what</a:t>
            </a:r>
            <a:r>
              <a:rPr sz="1100" spc="-15" dirty="0">
                <a:latin typeface="Arial"/>
                <a:cs typeface="Arial"/>
              </a:rPr>
              <a:t> </a:t>
            </a:r>
            <a:r>
              <a:rPr sz="1100" dirty="0">
                <a:latin typeface="Arial"/>
                <a:cs typeface="Arial"/>
              </a:rPr>
              <a:t>each</a:t>
            </a:r>
            <a:r>
              <a:rPr sz="1100" spc="-15" dirty="0">
                <a:latin typeface="Arial"/>
                <a:cs typeface="Arial"/>
              </a:rPr>
              <a:t> </a:t>
            </a:r>
            <a:r>
              <a:rPr sz="1100" dirty="0">
                <a:latin typeface="Arial"/>
                <a:cs typeface="Arial"/>
              </a:rPr>
              <a:t>access</a:t>
            </a:r>
            <a:r>
              <a:rPr sz="1100" spc="-30" dirty="0">
                <a:latin typeface="Arial"/>
                <a:cs typeface="Arial"/>
              </a:rPr>
              <a:t> </a:t>
            </a:r>
            <a:r>
              <a:rPr sz="1100" dirty="0">
                <a:latin typeface="Arial"/>
                <a:cs typeface="Arial"/>
              </a:rPr>
              <a:t>means,</a:t>
            </a:r>
            <a:r>
              <a:rPr sz="1100" spc="-2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how</a:t>
            </a:r>
            <a:r>
              <a:rPr sz="1100" spc="-20"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is</a:t>
            </a:r>
            <a:r>
              <a:rPr sz="1100" spc="-25" dirty="0">
                <a:latin typeface="Arial"/>
                <a:cs typeface="Arial"/>
              </a:rPr>
              <a:t> </a:t>
            </a:r>
            <a:r>
              <a:rPr sz="1100" spc="-10" dirty="0">
                <a:latin typeface="Arial"/>
                <a:cs typeface="Arial"/>
              </a:rPr>
              <a:t>processed </a:t>
            </a:r>
            <a:r>
              <a:rPr sz="1100" dirty="0">
                <a:latin typeface="Arial"/>
                <a:cs typeface="Arial"/>
              </a:rPr>
              <a:t>inside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component</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each</a:t>
            </a:r>
            <a:r>
              <a:rPr sz="1100" spc="-20" dirty="0">
                <a:latin typeface="Arial"/>
                <a:cs typeface="Arial"/>
              </a:rPr>
              <a:t> </a:t>
            </a:r>
            <a:r>
              <a:rPr sz="1100" spc="-10" dirty="0">
                <a:latin typeface="Arial"/>
                <a:cs typeface="Arial"/>
              </a:rPr>
              <a:t>case.</a:t>
            </a:r>
            <a:endParaRPr sz="1100">
              <a:latin typeface="Arial"/>
              <a:cs typeface="Arial"/>
            </a:endParaRPr>
          </a:p>
        </p:txBody>
      </p:sp>
      <p:sp>
        <p:nvSpPr>
          <p:cNvPr id="18" name="object 3"/>
          <p:cNvSpPr txBox="1"/>
          <p:nvPr/>
        </p:nvSpPr>
        <p:spPr>
          <a:xfrm>
            <a:off x="902004" y="7588506"/>
            <a:ext cx="5915025" cy="151323"/>
          </a:xfrm>
          <a:prstGeom prst="rect">
            <a:avLst/>
          </a:prstGeom>
        </p:spPr>
        <p:txBody>
          <a:bodyPr vert="horz" wrap="square" lIns="0" tIns="12700" rIns="0" bIns="0" rtlCol="0">
            <a:spAutoFit/>
          </a:bodyPr>
          <a:lstStyle/>
          <a:p>
            <a:pPr marL="95885">
              <a:lnSpc>
                <a:spcPct val="100000"/>
              </a:lnSpc>
              <a:spcBef>
                <a:spcPts val="100"/>
              </a:spcBef>
            </a:pPr>
            <a:r>
              <a:rPr sz="900" dirty="0">
                <a:latin typeface="Arial"/>
                <a:cs typeface="Arial"/>
              </a:rPr>
              <a:t>Figure(22):</a:t>
            </a:r>
            <a:r>
              <a:rPr sz="900" spc="-20" dirty="0">
                <a:latin typeface="Arial"/>
                <a:cs typeface="Arial"/>
              </a:rPr>
              <a:t> </a:t>
            </a:r>
            <a:r>
              <a:rPr sz="900" dirty="0">
                <a:latin typeface="Arial"/>
                <a:cs typeface="Arial"/>
              </a:rPr>
              <a:t>Set</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input</a:t>
            </a:r>
            <a:r>
              <a:rPr sz="900" spc="-20" dirty="0">
                <a:latin typeface="Arial"/>
                <a:cs typeface="Arial"/>
              </a:rPr>
              <a:t> </a:t>
            </a:r>
            <a:r>
              <a:rPr sz="900" dirty="0">
                <a:latin typeface="Arial"/>
                <a:cs typeface="Arial"/>
              </a:rPr>
              <a:t>parameter</a:t>
            </a:r>
            <a:r>
              <a:rPr sz="900" spc="-1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an</a:t>
            </a:r>
            <a:r>
              <a:rPr sz="900" spc="-5" dirty="0">
                <a:latin typeface="Arial"/>
                <a:cs typeface="Arial"/>
              </a:rPr>
              <a:t> </a:t>
            </a:r>
            <a:r>
              <a:rPr sz="900" b="1" i="1" dirty="0">
                <a:latin typeface="Arial"/>
                <a:cs typeface="Arial"/>
              </a:rPr>
              <a:t>item</a:t>
            </a:r>
            <a:r>
              <a:rPr sz="900" b="1" i="1" spc="-20" dirty="0">
                <a:latin typeface="Arial"/>
                <a:cs typeface="Arial"/>
              </a:rPr>
              <a:t> </a:t>
            </a:r>
            <a:r>
              <a:rPr sz="900" b="1" i="1" dirty="0">
                <a:latin typeface="Arial"/>
                <a:cs typeface="Arial"/>
              </a:rPr>
              <a:t>access </a:t>
            </a:r>
            <a:r>
              <a:rPr sz="900" dirty="0">
                <a:latin typeface="Arial"/>
                <a:cs typeface="Arial"/>
              </a:rPr>
              <a:t>to</a:t>
            </a:r>
            <a:r>
              <a:rPr sz="900" spc="-15" dirty="0">
                <a:latin typeface="Arial"/>
                <a:cs typeface="Arial"/>
              </a:rPr>
              <a:t> </a:t>
            </a:r>
            <a:r>
              <a:rPr sz="900" dirty="0">
                <a:latin typeface="Arial"/>
                <a:cs typeface="Arial"/>
              </a:rPr>
              <a:t>indicate</a:t>
            </a:r>
            <a:r>
              <a:rPr sz="900" spc="-10"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input</a:t>
            </a:r>
            <a:r>
              <a:rPr sz="900" spc="-20"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processed</a:t>
            </a:r>
            <a:r>
              <a:rPr sz="900" spc="-5" dirty="0">
                <a:latin typeface="Arial"/>
                <a:cs typeface="Arial"/>
              </a:rPr>
              <a:t> </a:t>
            </a:r>
            <a:r>
              <a:rPr sz="900" dirty="0">
                <a:latin typeface="Arial"/>
                <a:cs typeface="Arial"/>
              </a:rPr>
              <a:t>one</a:t>
            </a:r>
            <a:r>
              <a:rPr sz="900" spc="-20" dirty="0">
                <a:latin typeface="Arial"/>
                <a:cs typeface="Arial"/>
              </a:rPr>
              <a:t> </a:t>
            </a:r>
            <a:r>
              <a:rPr sz="900" dirty="0">
                <a:latin typeface="Arial"/>
                <a:cs typeface="Arial"/>
              </a:rPr>
              <a:t>element</a:t>
            </a:r>
            <a:r>
              <a:rPr sz="900" spc="-5" dirty="0">
                <a:latin typeface="Arial"/>
                <a:cs typeface="Arial"/>
              </a:rPr>
              <a:t> </a:t>
            </a:r>
            <a:r>
              <a:rPr sz="900" dirty="0">
                <a:latin typeface="Arial"/>
                <a:cs typeface="Arial"/>
              </a:rPr>
              <a:t>at</a:t>
            </a:r>
            <a:r>
              <a:rPr sz="900" spc="-20" dirty="0">
                <a:latin typeface="Arial"/>
                <a:cs typeface="Arial"/>
              </a:rPr>
              <a:t> </a:t>
            </a:r>
            <a:r>
              <a:rPr sz="900" dirty="0">
                <a:latin typeface="Arial"/>
                <a:cs typeface="Arial"/>
              </a:rPr>
              <a:t>a</a:t>
            </a:r>
            <a:r>
              <a:rPr sz="900" spc="-5" dirty="0">
                <a:latin typeface="Arial"/>
                <a:cs typeface="Arial"/>
              </a:rPr>
              <a:t> </a:t>
            </a:r>
            <a:r>
              <a:rPr sz="900" spc="-20" dirty="0" smtClean="0">
                <a:latin typeface="Arial"/>
                <a:cs typeface="Arial"/>
              </a:rPr>
              <a:t>time</a:t>
            </a:r>
            <a:endParaRPr sz="900" dirty="0">
              <a:latin typeface="Arial"/>
              <a:cs typeface="Arial"/>
            </a:endParaRPr>
          </a:p>
        </p:txBody>
      </p:sp>
      <p:pic>
        <p:nvPicPr>
          <p:cNvPr id="19" name="object 7"/>
          <p:cNvPicPr/>
          <p:nvPr/>
        </p:nvPicPr>
        <p:blipFill>
          <a:blip r:embed="rId6" cstate="print"/>
          <a:stretch>
            <a:fillRect/>
          </a:stretch>
        </p:blipFill>
        <p:spPr>
          <a:xfrm>
            <a:off x="2879089" y="4000756"/>
            <a:ext cx="2014219" cy="3576139"/>
          </a:xfrm>
          <a:prstGeom prst="rect">
            <a:avLst/>
          </a:prstGeom>
        </p:spPr>
      </p:pic>
      <p:sp>
        <p:nvSpPr>
          <p:cNvPr id="20" name="Title 19"/>
          <p:cNvSpPr>
            <a:spLocks noGrp="1"/>
          </p:cNvSpPr>
          <p:nvPr>
            <p:ph type="title"/>
          </p:nvPr>
        </p:nvSpPr>
        <p:spPr/>
        <p:txBody>
          <a:bodyPr/>
          <a:lstStyle/>
          <a:p>
            <a:r>
              <a:rPr lang="en-US" dirty="0"/>
              <a:t>C# </a:t>
            </a:r>
            <a:r>
              <a:rPr lang="en-US" dirty="0" smtClean="0"/>
              <a:t>component – Data access</a:t>
            </a:r>
            <a:endParaRPr lang="en-US" dirty="0"/>
          </a:p>
        </p:txBody>
      </p:sp>
    </p:spTree>
    <p:extLst>
      <p:ext uri="{BB962C8B-B14F-4D97-AF65-F5344CB8AC3E}">
        <p14:creationId xmlns:p14="http://schemas.microsoft.com/office/powerpoint/2010/main" val="9030788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02004" y="3638804"/>
            <a:ext cx="5887720" cy="51371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Here</a:t>
            </a:r>
            <a:r>
              <a:rPr sz="1100" spc="-2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inside</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a:t>
            </a:r>
            <a:r>
              <a:rPr sz="1100" spc="-10" dirty="0">
                <a:latin typeface="Arial"/>
                <a:cs typeface="Arial"/>
              </a:rPr>
              <a:t> </a:t>
            </a:r>
            <a:r>
              <a:rPr sz="1100" dirty="0">
                <a:latin typeface="Arial"/>
                <a:cs typeface="Arial"/>
              </a:rPr>
              <a:t>component.</a:t>
            </a:r>
            <a:r>
              <a:rPr sz="1100" spc="-25"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reads</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file</a:t>
            </a:r>
            <a:r>
              <a:rPr sz="1100" spc="-15" dirty="0">
                <a:latin typeface="Arial"/>
                <a:cs typeface="Arial"/>
              </a:rPr>
              <a:t> </a:t>
            </a:r>
            <a:r>
              <a:rPr sz="1100" dirty="0">
                <a:latin typeface="Arial"/>
                <a:cs typeface="Arial"/>
              </a:rPr>
              <a:t>line</a:t>
            </a:r>
            <a:r>
              <a:rPr sz="1100" spc="-2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line,</a:t>
            </a:r>
            <a:r>
              <a:rPr sz="1100" spc="-20" dirty="0">
                <a:latin typeface="Arial"/>
                <a:cs typeface="Arial"/>
              </a:rPr>
              <a:t> </a:t>
            </a:r>
            <a:r>
              <a:rPr sz="1100" dirty="0">
                <a:latin typeface="Arial"/>
                <a:cs typeface="Arial"/>
              </a:rPr>
              <a:t>then</a:t>
            </a:r>
            <a:r>
              <a:rPr sz="1100" spc="-20" dirty="0">
                <a:latin typeface="Arial"/>
                <a:cs typeface="Arial"/>
              </a:rPr>
              <a:t> </a:t>
            </a:r>
            <a:r>
              <a:rPr sz="1100" dirty="0">
                <a:latin typeface="Arial"/>
                <a:cs typeface="Arial"/>
              </a:rPr>
              <a:t>parses</a:t>
            </a:r>
            <a:r>
              <a:rPr sz="1100" spc="-20" dirty="0">
                <a:latin typeface="Arial"/>
                <a:cs typeface="Arial"/>
              </a:rPr>
              <a:t> </a:t>
            </a:r>
            <a:r>
              <a:rPr sz="1100" dirty="0">
                <a:latin typeface="Arial"/>
                <a:cs typeface="Arial"/>
              </a:rPr>
              <a:t>each</a:t>
            </a:r>
            <a:r>
              <a:rPr sz="1100" spc="-15" dirty="0">
                <a:latin typeface="Arial"/>
                <a:cs typeface="Arial"/>
              </a:rPr>
              <a:t> </a:t>
            </a:r>
            <a:r>
              <a:rPr sz="1100" spc="-20" dirty="0">
                <a:latin typeface="Arial"/>
                <a:cs typeface="Arial"/>
              </a:rPr>
              <a:t>into </a:t>
            </a:r>
            <a:r>
              <a:rPr sz="1100" dirty="0">
                <a:latin typeface="Arial"/>
                <a:cs typeface="Arial"/>
              </a:rPr>
              <a:t>a</a:t>
            </a:r>
            <a:r>
              <a:rPr sz="1100" spc="-30" dirty="0">
                <a:latin typeface="Arial"/>
                <a:cs typeface="Arial"/>
              </a:rPr>
              <a:t> </a:t>
            </a:r>
            <a:r>
              <a:rPr sz="1100" dirty="0">
                <a:latin typeface="Arial"/>
                <a:cs typeface="Arial"/>
              </a:rPr>
              <a:t>point</a:t>
            </a:r>
            <a:r>
              <a:rPr sz="1100" spc="-10" dirty="0">
                <a:latin typeface="Arial"/>
                <a:cs typeface="Arial"/>
              </a:rPr>
              <a:t> </a:t>
            </a:r>
            <a:r>
              <a:rPr sz="1100" dirty="0">
                <a:latin typeface="Arial"/>
                <a:cs typeface="Arial"/>
              </a:rPr>
              <a:t>assuming</a:t>
            </a:r>
            <a:r>
              <a:rPr sz="1100" spc="-30"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point</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stored</a:t>
            </a:r>
            <a:r>
              <a:rPr sz="1100" spc="-3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one</a:t>
            </a:r>
            <a:r>
              <a:rPr sz="1100" spc="-20" dirty="0">
                <a:latin typeface="Arial"/>
                <a:cs typeface="Arial"/>
              </a:rPr>
              <a:t> </a:t>
            </a:r>
            <a:r>
              <a:rPr sz="1100" dirty="0">
                <a:latin typeface="Arial"/>
                <a:cs typeface="Arial"/>
              </a:rPr>
              <a:t>line</a:t>
            </a:r>
            <a:r>
              <a:rPr sz="1100" spc="-2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coordinates</a:t>
            </a:r>
            <a:r>
              <a:rPr sz="1100" spc="-15" dirty="0">
                <a:latin typeface="Arial"/>
                <a:cs typeface="Arial"/>
              </a:rPr>
              <a:t> </a:t>
            </a:r>
            <a:r>
              <a:rPr sz="1100" dirty="0">
                <a:latin typeface="Arial"/>
                <a:cs typeface="Arial"/>
              </a:rPr>
              <a:t>are</a:t>
            </a:r>
            <a:r>
              <a:rPr sz="1100" spc="-10" dirty="0">
                <a:latin typeface="Arial"/>
                <a:cs typeface="Arial"/>
              </a:rPr>
              <a:t> comma separated.</a:t>
            </a:r>
            <a:endParaRPr sz="1100">
              <a:latin typeface="Arial"/>
              <a:cs typeface="Arial"/>
            </a:endParaRPr>
          </a:p>
        </p:txBody>
      </p:sp>
      <p:sp>
        <p:nvSpPr>
          <p:cNvPr id="3" name="object 3"/>
          <p:cNvSpPr txBox="1"/>
          <p:nvPr/>
        </p:nvSpPr>
        <p:spPr>
          <a:xfrm>
            <a:off x="920800" y="4308348"/>
            <a:ext cx="5944870" cy="300609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AF50"/>
                </a:solidFill>
                <a:latin typeface="Arial"/>
                <a:cs typeface="Arial"/>
              </a:rPr>
              <a:t>//Read</a:t>
            </a:r>
            <a:r>
              <a:rPr sz="900" spc="-25"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spc="-20" dirty="0">
                <a:solidFill>
                  <a:srgbClr val="00AF50"/>
                </a:solidFill>
                <a:latin typeface="Arial"/>
                <a:cs typeface="Arial"/>
              </a:rPr>
              <a:t>file</a:t>
            </a:r>
            <a:endParaRPr sz="900">
              <a:latin typeface="Arial"/>
              <a:cs typeface="Arial"/>
            </a:endParaRPr>
          </a:p>
          <a:p>
            <a:pPr marL="63500">
              <a:lnSpc>
                <a:spcPts val="1055"/>
              </a:lnSpc>
            </a:pPr>
            <a:r>
              <a:rPr sz="900" dirty="0">
                <a:solidFill>
                  <a:srgbClr val="0000FF"/>
                </a:solidFill>
                <a:latin typeface="Arial"/>
                <a:cs typeface="Arial"/>
              </a:rPr>
              <a:t>string</a:t>
            </a:r>
            <a:r>
              <a:rPr sz="900" dirty="0">
                <a:latin typeface="Arial"/>
                <a:cs typeface="Arial"/>
              </a:rPr>
              <a:t>[]</a:t>
            </a:r>
            <a:r>
              <a:rPr sz="900" spc="-10" dirty="0">
                <a:latin typeface="Arial"/>
                <a:cs typeface="Arial"/>
              </a:rPr>
              <a:t> </a:t>
            </a:r>
            <a:r>
              <a:rPr sz="900" dirty="0">
                <a:latin typeface="Arial"/>
                <a:cs typeface="Arial"/>
              </a:rPr>
              <a:t>lines =</a:t>
            </a:r>
            <a:r>
              <a:rPr sz="900" spc="-15" dirty="0">
                <a:latin typeface="Arial"/>
                <a:cs typeface="Arial"/>
              </a:rPr>
              <a:t> </a:t>
            </a:r>
            <a:r>
              <a:rPr sz="900" spc="-10" dirty="0">
                <a:latin typeface="Arial"/>
                <a:cs typeface="Arial"/>
              </a:rPr>
              <a:t>File.ReadAllLines(path);</a:t>
            </a:r>
            <a:endParaRPr sz="900">
              <a:latin typeface="Arial"/>
              <a:cs typeface="Arial"/>
            </a:endParaRPr>
          </a:p>
          <a:p>
            <a:pPr>
              <a:lnSpc>
                <a:spcPct val="100000"/>
              </a:lnSpc>
              <a:spcBef>
                <a:spcPts val="30"/>
              </a:spcBef>
            </a:pPr>
            <a:endParaRPr sz="1050">
              <a:latin typeface="Arial"/>
              <a:cs typeface="Arial"/>
            </a:endParaRPr>
          </a:p>
          <a:p>
            <a:pPr marL="63500" marR="2392680">
              <a:lnSpc>
                <a:spcPts val="1030"/>
              </a:lnSpc>
              <a:spcBef>
                <a:spcPts val="5"/>
              </a:spcBef>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list</a:t>
            </a:r>
            <a:r>
              <a:rPr sz="900" spc="-25"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dirty="0">
                <a:solidFill>
                  <a:srgbClr val="00AF50"/>
                </a:solidFill>
                <a:latin typeface="Arial"/>
                <a:cs typeface="Arial"/>
              </a:rPr>
              <a:t>points</a:t>
            </a:r>
            <a:r>
              <a:rPr sz="900" spc="-5" dirty="0">
                <a:solidFill>
                  <a:srgbClr val="00AF50"/>
                </a:solidFill>
                <a:latin typeface="Arial"/>
                <a:cs typeface="Arial"/>
              </a:rPr>
              <a:t> </a:t>
            </a:r>
            <a:r>
              <a:rPr sz="900" spc="-10" dirty="0">
                <a:solidFill>
                  <a:srgbClr val="00AF50"/>
                </a:solidFill>
                <a:latin typeface="Arial"/>
                <a:cs typeface="Arial"/>
              </a:rPr>
              <a:t>(Point3d</a:t>
            </a:r>
            <a:r>
              <a:rPr sz="900" spc="-25" dirty="0">
                <a:solidFill>
                  <a:srgbClr val="00AF50"/>
                </a:solidFill>
                <a:latin typeface="Arial"/>
                <a:cs typeface="Arial"/>
              </a:rPr>
              <a:t> </a:t>
            </a:r>
            <a:r>
              <a:rPr sz="900" dirty="0">
                <a:solidFill>
                  <a:srgbClr val="00AF50"/>
                </a:solidFill>
                <a:latin typeface="Arial"/>
                <a:cs typeface="Arial"/>
              </a:rPr>
              <a:t>is</a:t>
            </a:r>
            <a:r>
              <a:rPr sz="900" spc="-10"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data</a:t>
            </a:r>
            <a:r>
              <a:rPr sz="900" spc="-15" dirty="0">
                <a:solidFill>
                  <a:srgbClr val="00AF50"/>
                </a:solidFill>
                <a:latin typeface="Arial"/>
                <a:cs typeface="Arial"/>
              </a:rPr>
              <a:t> </a:t>
            </a:r>
            <a:r>
              <a:rPr sz="900" dirty="0">
                <a:solidFill>
                  <a:srgbClr val="00AF50"/>
                </a:solidFill>
                <a:latin typeface="Arial"/>
                <a:cs typeface="Arial"/>
              </a:rPr>
              <a:t>type</a:t>
            </a:r>
            <a:r>
              <a:rPr sz="900" spc="-25" dirty="0">
                <a:solidFill>
                  <a:srgbClr val="00AF50"/>
                </a:solidFill>
                <a:latin typeface="Arial"/>
                <a:cs typeface="Arial"/>
              </a:rPr>
              <a:t> </a:t>
            </a:r>
            <a:r>
              <a:rPr sz="900" dirty="0">
                <a:solidFill>
                  <a:srgbClr val="00AF50"/>
                </a:solidFill>
                <a:latin typeface="Arial"/>
                <a:cs typeface="Arial"/>
              </a:rPr>
              <a:t>in</a:t>
            </a:r>
            <a:r>
              <a:rPr sz="900" spc="-10" dirty="0">
                <a:solidFill>
                  <a:srgbClr val="00AF50"/>
                </a:solidFill>
                <a:latin typeface="Arial"/>
                <a:cs typeface="Arial"/>
              </a:rPr>
              <a:t> RhinoCommon</a:t>
            </a:r>
            <a:r>
              <a:rPr sz="900" spc="-15" dirty="0">
                <a:solidFill>
                  <a:srgbClr val="00AF50"/>
                </a:solidFill>
                <a:latin typeface="Arial"/>
                <a:cs typeface="Arial"/>
              </a:rPr>
              <a:t> </a:t>
            </a:r>
            <a:r>
              <a:rPr sz="900" spc="-20" dirty="0">
                <a:solidFill>
                  <a:srgbClr val="00AF50"/>
                </a:solidFill>
                <a:latin typeface="Arial"/>
                <a:cs typeface="Arial"/>
              </a:rPr>
              <a:t>SDK) </a:t>
            </a:r>
            <a:r>
              <a:rPr sz="900" dirty="0">
                <a:latin typeface="Arial"/>
                <a:cs typeface="Arial"/>
              </a:rPr>
              <a:t>List&lt;</a:t>
            </a:r>
            <a:r>
              <a:rPr sz="900" b="1" dirty="0">
                <a:latin typeface="Arial"/>
                <a:cs typeface="Arial"/>
              </a:rPr>
              <a:t>Point3d</a:t>
            </a:r>
            <a:r>
              <a:rPr sz="900" dirty="0">
                <a:latin typeface="Arial"/>
                <a:cs typeface="Arial"/>
              </a:rPr>
              <a:t>&gt;</a:t>
            </a:r>
            <a:r>
              <a:rPr sz="900" spc="-10" dirty="0">
                <a:latin typeface="Arial"/>
                <a:cs typeface="Arial"/>
              </a:rPr>
              <a:t> </a:t>
            </a:r>
            <a:r>
              <a:rPr sz="900" dirty="0">
                <a:latin typeface="Arial"/>
                <a:cs typeface="Arial"/>
              </a:rPr>
              <a:t>pts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a:t>
            </a:r>
            <a:endParaRPr sz="900">
              <a:latin typeface="Arial"/>
              <a:cs typeface="Arial"/>
            </a:endParaRPr>
          </a:p>
          <a:p>
            <a:pPr>
              <a:lnSpc>
                <a:spcPct val="100000"/>
              </a:lnSpc>
              <a:spcBef>
                <a:spcPts val="50"/>
              </a:spcBef>
            </a:pPr>
            <a:endParaRPr sz="1000">
              <a:latin typeface="Arial"/>
              <a:cs typeface="Arial"/>
            </a:endParaRPr>
          </a:p>
          <a:p>
            <a:pPr marL="63500" marR="4505960">
              <a:lnSpc>
                <a:spcPts val="1030"/>
              </a:lnSpc>
            </a:pPr>
            <a:r>
              <a:rPr sz="900" dirty="0">
                <a:solidFill>
                  <a:srgbClr val="00AF50"/>
                </a:solidFill>
                <a:latin typeface="Arial"/>
                <a:cs typeface="Arial"/>
              </a:rPr>
              <a:t>//Loop</a:t>
            </a:r>
            <a:r>
              <a:rPr sz="900" spc="-30" dirty="0">
                <a:solidFill>
                  <a:srgbClr val="00AF50"/>
                </a:solidFill>
                <a:latin typeface="Arial"/>
                <a:cs typeface="Arial"/>
              </a:rPr>
              <a:t> </a:t>
            </a:r>
            <a:r>
              <a:rPr sz="900" dirty="0">
                <a:solidFill>
                  <a:srgbClr val="00AF50"/>
                </a:solidFill>
                <a:latin typeface="Arial"/>
                <a:cs typeface="Arial"/>
              </a:rPr>
              <a:t>through</a:t>
            </a:r>
            <a:r>
              <a:rPr sz="900" spc="-15" dirty="0">
                <a:solidFill>
                  <a:srgbClr val="00AF50"/>
                </a:solidFill>
                <a:latin typeface="Arial"/>
                <a:cs typeface="Arial"/>
              </a:rPr>
              <a:t> </a:t>
            </a:r>
            <a:r>
              <a:rPr sz="900" spc="-20" dirty="0">
                <a:solidFill>
                  <a:srgbClr val="00AF50"/>
                </a:solidFill>
                <a:latin typeface="Arial"/>
                <a:cs typeface="Arial"/>
              </a:rPr>
              <a:t>lines </a:t>
            </a:r>
            <a:r>
              <a:rPr sz="900" dirty="0">
                <a:solidFill>
                  <a:srgbClr val="0000FF"/>
                </a:solidFill>
                <a:latin typeface="Arial"/>
                <a:cs typeface="Arial"/>
              </a:rPr>
              <a:t>foreach</a:t>
            </a:r>
            <a:r>
              <a:rPr sz="900" spc="-15" dirty="0">
                <a:solidFill>
                  <a:srgbClr val="0000FF"/>
                </a:solidFill>
                <a:latin typeface="Arial"/>
                <a:cs typeface="Arial"/>
              </a:rPr>
              <a:t> </a:t>
            </a:r>
            <a:r>
              <a:rPr sz="900" dirty="0">
                <a:latin typeface="Arial"/>
                <a:cs typeface="Arial"/>
              </a:rPr>
              <a:t>(</a:t>
            </a:r>
            <a:r>
              <a:rPr sz="900" dirty="0">
                <a:solidFill>
                  <a:srgbClr val="0000FF"/>
                </a:solidFill>
                <a:latin typeface="Arial"/>
                <a:cs typeface="Arial"/>
              </a:rPr>
              <a:t>string</a:t>
            </a:r>
            <a:r>
              <a:rPr sz="900" spc="-5" dirty="0">
                <a:solidFill>
                  <a:srgbClr val="0000FF"/>
                </a:solidFill>
                <a:latin typeface="Arial"/>
                <a:cs typeface="Arial"/>
              </a:rPr>
              <a:t> </a:t>
            </a:r>
            <a:r>
              <a:rPr sz="900" dirty="0">
                <a:latin typeface="Arial"/>
                <a:cs typeface="Arial"/>
              </a:rPr>
              <a:t>line</a:t>
            </a:r>
            <a:r>
              <a:rPr sz="900" spc="-5" dirty="0">
                <a:latin typeface="Arial"/>
                <a:cs typeface="Arial"/>
              </a:rPr>
              <a:t> </a:t>
            </a:r>
            <a:r>
              <a:rPr sz="900" dirty="0">
                <a:solidFill>
                  <a:srgbClr val="0000FF"/>
                </a:solidFill>
                <a:latin typeface="Arial"/>
                <a:cs typeface="Arial"/>
              </a:rPr>
              <a:t>in</a:t>
            </a:r>
            <a:r>
              <a:rPr sz="900" spc="-5" dirty="0">
                <a:solidFill>
                  <a:srgbClr val="0000FF"/>
                </a:solidFill>
                <a:latin typeface="Arial"/>
                <a:cs typeface="Arial"/>
              </a:rPr>
              <a:t> </a:t>
            </a:r>
            <a:r>
              <a:rPr sz="900" spc="-10" dirty="0">
                <a:latin typeface="Arial"/>
                <a:cs typeface="Arial"/>
              </a:rPr>
              <a:t>lines)</a:t>
            </a:r>
            <a:endParaRPr sz="900">
              <a:latin typeface="Arial"/>
              <a:cs typeface="Arial"/>
            </a:endParaRPr>
          </a:p>
          <a:p>
            <a:pPr marL="63500">
              <a:lnSpc>
                <a:spcPts val="994"/>
              </a:lnSpc>
            </a:pPr>
            <a:r>
              <a:rPr sz="900" dirty="0">
                <a:latin typeface="Arial"/>
                <a:cs typeface="Arial"/>
              </a:rPr>
              <a:t>{</a:t>
            </a:r>
            <a:endParaRPr sz="900">
              <a:latin typeface="Arial"/>
              <a:cs typeface="Arial"/>
            </a:endParaRPr>
          </a:p>
          <a:p>
            <a:pPr marL="255904" marR="3105150">
              <a:lnSpc>
                <a:spcPts val="1030"/>
              </a:lnSpc>
              <a:spcBef>
                <a:spcPts val="55"/>
              </a:spcBef>
            </a:pPr>
            <a:r>
              <a:rPr sz="900" dirty="0">
                <a:solidFill>
                  <a:srgbClr val="00AF50"/>
                </a:solidFill>
                <a:latin typeface="Arial"/>
                <a:cs typeface="Arial"/>
              </a:rPr>
              <a:t>//Tokenize</a:t>
            </a:r>
            <a:r>
              <a:rPr sz="900" spc="-15" dirty="0">
                <a:solidFill>
                  <a:srgbClr val="00AF50"/>
                </a:solidFill>
                <a:latin typeface="Arial"/>
                <a:cs typeface="Arial"/>
              </a:rPr>
              <a:t> </a:t>
            </a:r>
            <a:r>
              <a:rPr sz="900" dirty="0">
                <a:solidFill>
                  <a:srgbClr val="00AF50"/>
                </a:solidFill>
                <a:latin typeface="Arial"/>
                <a:cs typeface="Arial"/>
              </a:rPr>
              <a:t>line</a:t>
            </a:r>
            <a:r>
              <a:rPr sz="900" spc="-20" dirty="0">
                <a:solidFill>
                  <a:srgbClr val="00AF50"/>
                </a:solidFill>
                <a:latin typeface="Arial"/>
                <a:cs typeface="Arial"/>
              </a:rPr>
              <a:t> </a:t>
            </a:r>
            <a:r>
              <a:rPr sz="900" dirty="0">
                <a:solidFill>
                  <a:srgbClr val="00AF50"/>
                </a:solidFill>
                <a:latin typeface="Arial"/>
                <a:cs typeface="Arial"/>
              </a:rPr>
              <a:t>into</a:t>
            </a:r>
            <a:r>
              <a:rPr sz="900" spc="-10" dirty="0">
                <a:solidFill>
                  <a:srgbClr val="00AF50"/>
                </a:solidFill>
                <a:latin typeface="Arial"/>
                <a:cs typeface="Arial"/>
              </a:rPr>
              <a:t> </a:t>
            </a:r>
            <a:r>
              <a:rPr sz="900" dirty="0">
                <a:solidFill>
                  <a:srgbClr val="00AF50"/>
                </a:solidFill>
                <a:latin typeface="Arial"/>
                <a:cs typeface="Arial"/>
              </a:rPr>
              <a:t>array</a:t>
            </a:r>
            <a:r>
              <a:rPr sz="900" spc="-5"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dirty="0">
                <a:solidFill>
                  <a:srgbClr val="00AF50"/>
                </a:solidFill>
                <a:latin typeface="Arial"/>
                <a:cs typeface="Arial"/>
              </a:rPr>
              <a:t>strings</a:t>
            </a:r>
            <a:r>
              <a:rPr sz="900" spc="-20" dirty="0">
                <a:solidFill>
                  <a:srgbClr val="00AF50"/>
                </a:solidFill>
                <a:latin typeface="Arial"/>
                <a:cs typeface="Arial"/>
              </a:rPr>
              <a:t> </a:t>
            </a:r>
            <a:r>
              <a:rPr sz="900" dirty="0">
                <a:solidFill>
                  <a:srgbClr val="00AF50"/>
                </a:solidFill>
                <a:latin typeface="Arial"/>
                <a:cs typeface="Arial"/>
              </a:rPr>
              <a:t>separated</a:t>
            </a:r>
            <a:r>
              <a:rPr sz="900" spc="-10" dirty="0">
                <a:solidFill>
                  <a:srgbClr val="00AF50"/>
                </a:solidFill>
                <a:latin typeface="Arial"/>
                <a:cs typeface="Arial"/>
              </a:rPr>
              <a:t> </a:t>
            </a:r>
            <a:r>
              <a:rPr sz="900" dirty="0">
                <a:solidFill>
                  <a:srgbClr val="00AF50"/>
                </a:solidFill>
                <a:latin typeface="Arial"/>
                <a:cs typeface="Arial"/>
              </a:rPr>
              <a:t>by</a:t>
            </a:r>
            <a:r>
              <a:rPr sz="900" spc="-5" dirty="0">
                <a:solidFill>
                  <a:srgbClr val="00AF50"/>
                </a:solidFill>
                <a:latin typeface="Arial"/>
                <a:cs typeface="Arial"/>
              </a:rPr>
              <a:t> </a:t>
            </a:r>
            <a:r>
              <a:rPr sz="900" spc="-25" dirty="0">
                <a:solidFill>
                  <a:srgbClr val="00AF50"/>
                </a:solidFill>
                <a:latin typeface="Arial"/>
                <a:cs typeface="Arial"/>
              </a:rPr>
              <a:t>"," </a:t>
            </a:r>
            <a:r>
              <a:rPr sz="900" dirty="0">
                <a:solidFill>
                  <a:srgbClr val="0000FF"/>
                </a:solidFill>
                <a:latin typeface="Arial"/>
                <a:cs typeface="Arial"/>
              </a:rPr>
              <a:t>string</a:t>
            </a:r>
            <a:r>
              <a:rPr sz="900" dirty="0">
                <a:latin typeface="Arial"/>
                <a:cs typeface="Arial"/>
              </a:rPr>
              <a:t>[]</a:t>
            </a:r>
            <a:r>
              <a:rPr sz="900" spc="-10" dirty="0">
                <a:latin typeface="Arial"/>
                <a:cs typeface="Arial"/>
              </a:rPr>
              <a:t> </a:t>
            </a:r>
            <a:r>
              <a:rPr sz="900" dirty="0">
                <a:latin typeface="Arial"/>
                <a:cs typeface="Arial"/>
              </a:rPr>
              <a:t>parts</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line.Split(",".ToCharArray());</a:t>
            </a:r>
            <a:endParaRPr sz="900">
              <a:latin typeface="Arial"/>
              <a:cs typeface="Arial"/>
            </a:endParaRPr>
          </a:p>
          <a:p>
            <a:pPr>
              <a:lnSpc>
                <a:spcPct val="100000"/>
              </a:lnSpc>
              <a:spcBef>
                <a:spcPts val="45"/>
              </a:spcBef>
            </a:pPr>
            <a:endParaRPr sz="1000">
              <a:latin typeface="Arial"/>
              <a:cs typeface="Arial"/>
            </a:endParaRPr>
          </a:p>
          <a:p>
            <a:pPr marL="255904" marR="3299460">
              <a:lnSpc>
                <a:spcPts val="1040"/>
              </a:lnSpc>
            </a:pPr>
            <a:r>
              <a:rPr sz="900" dirty="0">
                <a:solidFill>
                  <a:srgbClr val="00AF50"/>
                </a:solidFill>
                <a:latin typeface="Arial"/>
                <a:cs typeface="Arial"/>
              </a:rPr>
              <a:t>//Convert</a:t>
            </a:r>
            <a:r>
              <a:rPr sz="900" spc="-10" dirty="0">
                <a:solidFill>
                  <a:srgbClr val="00AF50"/>
                </a:solidFill>
                <a:latin typeface="Arial"/>
                <a:cs typeface="Arial"/>
              </a:rPr>
              <a:t> </a:t>
            </a:r>
            <a:r>
              <a:rPr sz="900" dirty="0">
                <a:solidFill>
                  <a:srgbClr val="00AF50"/>
                </a:solidFill>
                <a:latin typeface="Arial"/>
                <a:cs typeface="Arial"/>
              </a:rPr>
              <a:t>each</a:t>
            </a:r>
            <a:r>
              <a:rPr sz="900" spc="-20" dirty="0">
                <a:solidFill>
                  <a:srgbClr val="00AF50"/>
                </a:solidFill>
                <a:latin typeface="Arial"/>
                <a:cs typeface="Arial"/>
              </a:rPr>
              <a:t> </a:t>
            </a:r>
            <a:r>
              <a:rPr sz="900" dirty="0">
                <a:solidFill>
                  <a:srgbClr val="00AF50"/>
                </a:solidFill>
                <a:latin typeface="Arial"/>
                <a:cs typeface="Arial"/>
              </a:rPr>
              <a:t>coordinate</a:t>
            </a:r>
            <a:r>
              <a:rPr sz="900" spc="-2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dirty="0">
                <a:solidFill>
                  <a:srgbClr val="00AF50"/>
                </a:solidFill>
                <a:latin typeface="Arial"/>
                <a:cs typeface="Arial"/>
              </a:rPr>
              <a:t>string</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spc="-10" dirty="0">
                <a:solidFill>
                  <a:srgbClr val="00AF50"/>
                </a:solidFill>
                <a:latin typeface="Arial"/>
                <a:cs typeface="Arial"/>
              </a:rPr>
              <a:t>double </a:t>
            </a: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x</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Convert.ToDouble(parts[0]);</a:t>
            </a:r>
            <a:endParaRPr sz="900">
              <a:latin typeface="Arial"/>
              <a:cs typeface="Arial"/>
            </a:endParaRPr>
          </a:p>
          <a:p>
            <a:pPr marL="255904" marR="3702685">
              <a:lnSpc>
                <a:spcPts val="1030"/>
              </a:lnSpc>
              <a:spcBef>
                <a:spcPts val="5"/>
              </a:spcBef>
            </a:pP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y</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Convert.ToDouble(parts[1]); </a:t>
            </a: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z</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Convert.ToDouble(parts[2]);</a:t>
            </a:r>
            <a:endParaRPr sz="900">
              <a:latin typeface="Arial"/>
              <a:cs typeface="Arial"/>
            </a:endParaRPr>
          </a:p>
          <a:p>
            <a:pPr>
              <a:lnSpc>
                <a:spcPct val="100000"/>
              </a:lnSpc>
              <a:spcBef>
                <a:spcPts val="35"/>
              </a:spcBef>
            </a:pPr>
            <a:endParaRPr sz="950">
              <a:latin typeface="Arial"/>
              <a:cs typeface="Arial"/>
            </a:endParaRPr>
          </a:p>
          <a:p>
            <a:pPr marL="255904">
              <a:lnSpc>
                <a:spcPts val="1060"/>
              </a:lnSpc>
            </a:pPr>
            <a:r>
              <a:rPr sz="900" dirty="0">
                <a:latin typeface="Arial"/>
                <a:cs typeface="Arial"/>
              </a:rPr>
              <a:t>pts.Add(</a:t>
            </a:r>
            <a:r>
              <a:rPr sz="900" dirty="0">
                <a:solidFill>
                  <a:srgbClr val="0000FF"/>
                </a:solidFill>
                <a:latin typeface="Arial"/>
                <a:cs typeface="Arial"/>
              </a:rPr>
              <a:t>new</a:t>
            </a:r>
            <a:r>
              <a:rPr sz="900" spc="-15" dirty="0">
                <a:solidFill>
                  <a:srgbClr val="0000FF"/>
                </a:solidFill>
                <a:latin typeface="Arial"/>
                <a:cs typeface="Arial"/>
              </a:rPr>
              <a:t> </a:t>
            </a:r>
            <a:r>
              <a:rPr sz="900" b="1" dirty="0">
                <a:latin typeface="Arial"/>
                <a:cs typeface="Arial"/>
              </a:rPr>
              <a:t>Point3d</a:t>
            </a:r>
            <a:r>
              <a:rPr sz="900" dirty="0">
                <a:latin typeface="Arial"/>
                <a:cs typeface="Arial"/>
              </a:rPr>
              <a:t>(x,</a:t>
            </a:r>
            <a:r>
              <a:rPr sz="900" spc="-25" dirty="0">
                <a:latin typeface="Arial"/>
                <a:cs typeface="Arial"/>
              </a:rPr>
              <a:t> </a:t>
            </a:r>
            <a:r>
              <a:rPr sz="900" dirty="0">
                <a:latin typeface="Arial"/>
                <a:cs typeface="Arial"/>
              </a:rPr>
              <a:t>y,</a:t>
            </a:r>
            <a:r>
              <a:rPr sz="900" spc="-20" dirty="0">
                <a:latin typeface="Arial"/>
                <a:cs typeface="Arial"/>
              </a:rPr>
              <a:t> z));</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63500">
              <a:lnSpc>
                <a:spcPts val="1055"/>
              </a:lnSpc>
            </a:pPr>
            <a:r>
              <a:rPr sz="900" dirty="0">
                <a:latin typeface="Arial"/>
                <a:cs typeface="Arial"/>
              </a:rPr>
              <a:t>Points</a:t>
            </a:r>
            <a:r>
              <a:rPr sz="900" spc="-10"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pts;</a:t>
            </a:r>
            <a:endParaRPr sz="900">
              <a:latin typeface="Arial"/>
              <a:cs typeface="Arial"/>
            </a:endParaRPr>
          </a:p>
        </p:txBody>
      </p:sp>
      <p:pic>
        <p:nvPicPr>
          <p:cNvPr id="7" name="object 7"/>
          <p:cNvPicPr/>
          <p:nvPr/>
        </p:nvPicPr>
        <p:blipFill>
          <a:blip r:embed="rId2" cstate="print"/>
          <a:stretch>
            <a:fillRect/>
          </a:stretch>
        </p:blipFill>
        <p:spPr>
          <a:xfrm>
            <a:off x="914400" y="1309964"/>
            <a:ext cx="4953833" cy="2188504"/>
          </a:xfrm>
          <a:prstGeom prst="rect">
            <a:avLst/>
          </a:prstGeom>
        </p:spPr>
      </p:pic>
      <p:sp>
        <p:nvSpPr>
          <p:cNvPr id="11" name="object 4"/>
          <p:cNvSpPr txBox="1"/>
          <p:nvPr/>
        </p:nvSpPr>
        <p:spPr>
          <a:xfrm>
            <a:off x="902004" y="876450"/>
            <a:ext cx="5654675" cy="355600"/>
          </a:xfrm>
          <a:prstGeom prst="rect">
            <a:avLst/>
          </a:prstGeom>
        </p:spPr>
        <p:txBody>
          <a:bodyPr vert="horz" wrap="square" lIns="0" tIns="23495" rIns="0" bIns="0" rtlCol="0">
            <a:spAutoFit/>
          </a:bodyPr>
          <a:lstStyle/>
          <a:p>
            <a:pPr marL="12700" marR="5080">
              <a:lnSpc>
                <a:spcPts val="1270"/>
              </a:lnSpc>
              <a:spcBef>
                <a:spcPts val="185"/>
              </a:spcBef>
            </a:pPr>
            <a:r>
              <a:rPr sz="1100" dirty="0">
                <a:latin typeface="Arial"/>
                <a:cs typeface="Arial"/>
              </a:rPr>
              <a:t>The</a:t>
            </a:r>
            <a:r>
              <a:rPr sz="1100" spc="-2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scripting</a:t>
            </a:r>
            <a:r>
              <a:rPr sz="1100" spc="-20" dirty="0">
                <a:latin typeface="Arial"/>
                <a:cs typeface="Arial"/>
              </a:rPr>
              <a:t> </a:t>
            </a:r>
            <a:r>
              <a:rPr sz="1100" dirty="0">
                <a:latin typeface="Arial"/>
                <a:cs typeface="Arial"/>
              </a:rPr>
              <a:t>component</a:t>
            </a:r>
            <a:r>
              <a:rPr sz="1100" spc="-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path</a:t>
            </a:r>
            <a:r>
              <a:rPr sz="1100" spc="-3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text</a:t>
            </a:r>
            <a:r>
              <a:rPr sz="1100" spc="-20" dirty="0">
                <a:latin typeface="Arial"/>
                <a:cs typeface="Arial"/>
              </a:rPr>
              <a:t> </a:t>
            </a:r>
            <a:r>
              <a:rPr sz="1100" dirty="0">
                <a:latin typeface="Arial"/>
                <a:cs typeface="Arial"/>
              </a:rPr>
              <a:t>file,</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output</a:t>
            </a:r>
            <a:r>
              <a:rPr sz="1100"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array</a:t>
            </a:r>
            <a:r>
              <a:rPr sz="1100" spc="-5" dirty="0">
                <a:latin typeface="Arial"/>
                <a:cs typeface="Arial"/>
              </a:rPr>
              <a:t> </a:t>
            </a:r>
            <a:r>
              <a:rPr sz="1100" spc="-25" dirty="0">
                <a:latin typeface="Arial"/>
                <a:cs typeface="Arial"/>
              </a:rPr>
              <a:t>of </a:t>
            </a:r>
            <a:r>
              <a:rPr sz="1100" dirty="0">
                <a:latin typeface="Arial"/>
                <a:cs typeface="Arial"/>
              </a:rPr>
              <a:t>points.</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these</a:t>
            </a:r>
            <a:r>
              <a:rPr sz="1100" spc="-25" dirty="0">
                <a:latin typeface="Arial"/>
                <a:cs typeface="Arial"/>
              </a:rPr>
              <a:t> </a:t>
            </a:r>
            <a:r>
              <a:rPr sz="1100" dirty="0">
                <a:latin typeface="Arial"/>
                <a:cs typeface="Arial"/>
              </a:rPr>
              <a:t>points</a:t>
            </a:r>
            <a:r>
              <a:rPr sz="1100" spc="-15"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curve</a:t>
            </a:r>
            <a:r>
              <a:rPr sz="1100" spc="-25" dirty="0">
                <a:latin typeface="Arial"/>
                <a:cs typeface="Arial"/>
              </a:rPr>
              <a:t> </a:t>
            </a:r>
            <a:r>
              <a:rPr sz="1100" dirty="0">
                <a:latin typeface="Arial"/>
                <a:cs typeface="Arial"/>
              </a:rPr>
              <a:t>in</a:t>
            </a:r>
            <a:r>
              <a:rPr sz="1100" spc="-20" dirty="0">
                <a:latin typeface="Arial"/>
                <a:cs typeface="Arial"/>
              </a:rPr>
              <a:t> </a:t>
            </a:r>
            <a:r>
              <a:rPr sz="1100" spc="-10" dirty="0">
                <a:latin typeface="Arial"/>
                <a:cs typeface="Arial"/>
              </a:rPr>
              <a:t>Grasshopper.</a:t>
            </a:r>
            <a:endParaRPr sz="1100" dirty="0">
              <a:latin typeface="Arial"/>
              <a:cs typeface="Arial"/>
            </a:endParaRPr>
          </a:p>
        </p:txBody>
      </p:sp>
      <p:sp>
        <p:nvSpPr>
          <p:cNvPr id="12" name="Title 11"/>
          <p:cNvSpPr>
            <a:spLocks noGrp="1"/>
          </p:cNvSpPr>
          <p:nvPr>
            <p:ph type="title"/>
          </p:nvPr>
        </p:nvSpPr>
        <p:spPr/>
        <p:txBody>
          <a:bodyPr/>
          <a:lstStyle/>
          <a:p>
            <a:endParaRPr lang="en-US" dirty="0"/>
          </a:p>
        </p:txBody>
      </p:sp>
    </p:spTree>
    <p:extLst>
      <p:ext uri="{BB962C8B-B14F-4D97-AF65-F5344CB8AC3E}">
        <p14:creationId xmlns:p14="http://schemas.microsoft.com/office/powerpoint/2010/main" val="13454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984808" y="2813252"/>
            <a:ext cx="521334" cy="262890"/>
          </a:xfrm>
          <a:custGeom>
            <a:avLst/>
            <a:gdLst/>
            <a:ahLst/>
            <a:cxnLst/>
            <a:rect l="l" t="t" r="r" b="b"/>
            <a:pathLst>
              <a:path w="521334" h="262890">
                <a:moveTo>
                  <a:pt x="521208" y="0"/>
                </a:moveTo>
                <a:lnTo>
                  <a:pt x="0" y="0"/>
                </a:lnTo>
                <a:lnTo>
                  <a:pt x="0" y="131368"/>
                </a:lnTo>
                <a:lnTo>
                  <a:pt x="0" y="262432"/>
                </a:lnTo>
                <a:lnTo>
                  <a:pt x="38100" y="262432"/>
                </a:lnTo>
                <a:lnTo>
                  <a:pt x="38100" y="131368"/>
                </a:lnTo>
                <a:lnTo>
                  <a:pt x="521208" y="131368"/>
                </a:lnTo>
                <a:lnTo>
                  <a:pt x="521208" y="0"/>
                </a:lnTo>
                <a:close/>
              </a:path>
            </a:pathLst>
          </a:custGeom>
          <a:solidFill>
            <a:srgbClr val="FFE499"/>
          </a:solidFill>
          <a:ln>
            <a:noFill/>
          </a:ln>
        </p:spPr>
        <p:txBody>
          <a:bodyPr wrap="square" lIns="0" tIns="0" rIns="0" bIns="0" rtlCol="0"/>
          <a:lstStyle/>
          <a:p>
            <a:endParaRPr/>
          </a:p>
        </p:txBody>
      </p:sp>
      <p:sp>
        <p:nvSpPr>
          <p:cNvPr id="3" name="object 3"/>
          <p:cNvSpPr/>
          <p:nvPr/>
        </p:nvSpPr>
        <p:spPr>
          <a:xfrm>
            <a:off x="984808" y="3775201"/>
            <a:ext cx="2579370" cy="657225"/>
          </a:xfrm>
          <a:custGeom>
            <a:avLst/>
            <a:gdLst/>
            <a:ahLst/>
            <a:cxnLst/>
            <a:rect l="l" t="t" r="r" b="b"/>
            <a:pathLst>
              <a:path w="2579370" h="657225">
                <a:moveTo>
                  <a:pt x="2578862" y="263652"/>
                </a:moveTo>
                <a:lnTo>
                  <a:pt x="38100" y="263652"/>
                </a:lnTo>
                <a:lnTo>
                  <a:pt x="38100" y="131064"/>
                </a:lnTo>
                <a:lnTo>
                  <a:pt x="851916" y="131064"/>
                </a:lnTo>
                <a:lnTo>
                  <a:pt x="851916" y="0"/>
                </a:lnTo>
                <a:lnTo>
                  <a:pt x="0" y="0"/>
                </a:lnTo>
                <a:lnTo>
                  <a:pt x="0" y="131064"/>
                </a:lnTo>
                <a:lnTo>
                  <a:pt x="0" y="263652"/>
                </a:lnTo>
                <a:lnTo>
                  <a:pt x="0" y="394716"/>
                </a:lnTo>
                <a:lnTo>
                  <a:pt x="0" y="525780"/>
                </a:lnTo>
                <a:lnTo>
                  <a:pt x="0" y="656844"/>
                </a:lnTo>
                <a:lnTo>
                  <a:pt x="38100" y="656844"/>
                </a:lnTo>
                <a:lnTo>
                  <a:pt x="38100" y="525780"/>
                </a:lnTo>
                <a:lnTo>
                  <a:pt x="457200" y="525780"/>
                </a:lnTo>
                <a:lnTo>
                  <a:pt x="457200" y="394716"/>
                </a:lnTo>
                <a:lnTo>
                  <a:pt x="2578862" y="394716"/>
                </a:lnTo>
                <a:lnTo>
                  <a:pt x="2578862" y="263652"/>
                </a:lnTo>
                <a:close/>
              </a:path>
            </a:pathLst>
          </a:custGeom>
          <a:solidFill>
            <a:srgbClr val="FFE499"/>
          </a:solidFill>
          <a:ln>
            <a:noFill/>
          </a:ln>
        </p:spPr>
        <p:txBody>
          <a:bodyPr wrap="square" lIns="0" tIns="0" rIns="0" bIns="0" rtlCol="0"/>
          <a:lstStyle/>
          <a:p>
            <a:endParaRPr/>
          </a:p>
        </p:txBody>
      </p:sp>
      <p:sp>
        <p:nvSpPr>
          <p:cNvPr id="4" name="object 4"/>
          <p:cNvSpPr txBox="1"/>
          <p:nvPr/>
        </p:nvSpPr>
        <p:spPr>
          <a:xfrm>
            <a:off x="984808" y="5131943"/>
            <a:ext cx="3145155" cy="131445"/>
          </a:xfrm>
          <a:prstGeom prst="rect">
            <a:avLst/>
          </a:prstGeom>
          <a:solidFill>
            <a:srgbClr val="FFE499"/>
          </a:solidFill>
          <a:ln>
            <a:noFill/>
          </a:ln>
        </p:spPr>
        <p:txBody>
          <a:bodyPr vert="horz" wrap="square" lIns="0" tIns="0" rIns="0" bIns="0" rtlCol="0">
            <a:spAutoFit/>
          </a:bodyPr>
          <a:lstStyle/>
          <a:p>
            <a:pPr>
              <a:lnSpc>
                <a:spcPts val="1019"/>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charsToRemove</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solidFill>
                  <a:srgbClr val="3333FF"/>
                </a:solidFill>
                <a:latin typeface="Arial"/>
                <a:cs typeface="Arial"/>
              </a:rPr>
              <a:t>string</a:t>
            </a:r>
            <a:r>
              <a:rPr sz="900" dirty="0">
                <a:latin typeface="Arial"/>
                <a:cs typeface="Arial"/>
              </a:rPr>
              <a:t>[]</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a:t>
            </a:r>
            <a:endParaRPr sz="900">
              <a:latin typeface="Arial"/>
              <a:cs typeface="Arial"/>
            </a:endParaRPr>
          </a:p>
        </p:txBody>
      </p:sp>
      <p:sp>
        <p:nvSpPr>
          <p:cNvPr id="5" name="object 5"/>
          <p:cNvSpPr/>
          <p:nvPr/>
        </p:nvSpPr>
        <p:spPr>
          <a:xfrm>
            <a:off x="984808" y="6073774"/>
            <a:ext cx="2195195" cy="393700"/>
          </a:xfrm>
          <a:custGeom>
            <a:avLst/>
            <a:gdLst/>
            <a:ahLst/>
            <a:cxnLst/>
            <a:rect l="l" t="t" r="r" b="b"/>
            <a:pathLst>
              <a:path w="2195195" h="393700">
                <a:moveTo>
                  <a:pt x="2194801" y="262128"/>
                </a:moveTo>
                <a:lnTo>
                  <a:pt x="164579" y="262128"/>
                </a:lnTo>
                <a:lnTo>
                  <a:pt x="164579" y="131064"/>
                </a:lnTo>
                <a:lnTo>
                  <a:pt x="1854949" y="131064"/>
                </a:lnTo>
                <a:lnTo>
                  <a:pt x="1854949" y="0"/>
                </a:lnTo>
                <a:lnTo>
                  <a:pt x="0" y="0"/>
                </a:lnTo>
                <a:lnTo>
                  <a:pt x="0" y="131064"/>
                </a:lnTo>
                <a:lnTo>
                  <a:pt x="0" y="262128"/>
                </a:lnTo>
                <a:lnTo>
                  <a:pt x="0" y="393192"/>
                </a:lnTo>
                <a:lnTo>
                  <a:pt x="2194801" y="393192"/>
                </a:lnTo>
                <a:lnTo>
                  <a:pt x="2194801" y="262128"/>
                </a:lnTo>
                <a:close/>
              </a:path>
            </a:pathLst>
          </a:custGeom>
          <a:solidFill>
            <a:srgbClr val="FFE499"/>
          </a:solidFill>
          <a:ln>
            <a:noFill/>
          </a:ln>
        </p:spPr>
        <p:txBody>
          <a:bodyPr wrap="square" lIns="0" tIns="0" rIns="0" bIns="0" rtlCol="0"/>
          <a:lstStyle/>
          <a:p>
            <a:endParaRPr/>
          </a:p>
        </p:txBody>
      </p:sp>
      <p:sp>
        <p:nvSpPr>
          <p:cNvPr id="6" name="object 6"/>
          <p:cNvSpPr txBox="1"/>
          <p:nvPr/>
        </p:nvSpPr>
        <p:spPr>
          <a:xfrm>
            <a:off x="984808" y="6466967"/>
            <a:ext cx="177800" cy="132715"/>
          </a:xfrm>
          <a:prstGeom prst="rect">
            <a:avLst/>
          </a:prstGeom>
          <a:solidFill>
            <a:srgbClr val="FFE499"/>
          </a:solidFill>
          <a:ln>
            <a:noFill/>
          </a:ln>
        </p:spPr>
        <p:txBody>
          <a:bodyPr vert="horz" wrap="square" lIns="0" tIns="0" rIns="0" bIns="0" rtlCol="0">
            <a:spAutoFit/>
          </a:bodyPr>
          <a:lstStyle/>
          <a:p>
            <a:pPr algn="r">
              <a:lnSpc>
                <a:spcPts val="1019"/>
              </a:lnSpc>
            </a:pPr>
            <a:r>
              <a:rPr sz="900" dirty="0">
                <a:latin typeface="Arial"/>
                <a:cs typeface="Arial"/>
              </a:rPr>
              <a:t>}</a:t>
            </a:r>
            <a:endParaRPr sz="900">
              <a:latin typeface="Arial"/>
              <a:cs typeface="Arial"/>
            </a:endParaRPr>
          </a:p>
        </p:txBody>
      </p:sp>
      <p:sp>
        <p:nvSpPr>
          <p:cNvPr id="7" name="object 7"/>
          <p:cNvSpPr txBox="1"/>
          <p:nvPr/>
        </p:nvSpPr>
        <p:spPr>
          <a:xfrm>
            <a:off x="1112824" y="6751955"/>
            <a:ext cx="1994535" cy="131445"/>
          </a:xfrm>
          <a:prstGeom prst="rect">
            <a:avLst/>
          </a:prstGeom>
          <a:solidFill>
            <a:srgbClr val="FFE499"/>
          </a:solidFill>
          <a:ln>
            <a:noFill/>
          </a:ln>
        </p:spPr>
        <p:txBody>
          <a:bodyPr vert="horz" wrap="square" lIns="0" tIns="0" rIns="0" bIns="0" rtlCol="0">
            <a:spAutoFit/>
          </a:bodyPr>
          <a:lstStyle/>
          <a:p>
            <a:pPr>
              <a:lnSpc>
                <a:spcPts val="1019"/>
              </a:lnSpc>
            </a:pPr>
            <a:r>
              <a:rPr sz="900" dirty="0">
                <a:solidFill>
                  <a:srgbClr val="0000FF"/>
                </a:solidFill>
                <a:latin typeface="Arial"/>
                <a:cs typeface="Arial"/>
              </a:rPr>
              <a:t>if</a:t>
            </a:r>
            <a:r>
              <a:rPr sz="900" spc="-35" dirty="0">
                <a:solidFill>
                  <a:srgbClr val="0000FF"/>
                </a:solidFill>
                <a:latin typeface="Arial"/>
                <a:cs typeface="Arial"/>
              </a:rPr>
              <a:t> </a:t>
            </a:r>
            <a:r>
              <a:rPr sz="900" dirty="0">
                <a:latin typeface="Arial"/>
                <a:cs typeface="Arial"/>
              </a:rPr>
              <a:t>(String.IsNullOrEmpty(line))</a:t>
            </a:r>
            <a:r>
              <a:rPr sz="900" spc="-20" dirty="0">
                <a:latin typeface="Arial"/>
                <a:cs typeface="Arial"/>
              </a:rPr>
              <a:t> </a:t>
            </a:r>
            <a:r>
              <a:rPr sz="900" spc="-10" dirty="0">
                <a:solidFill>
                  <a:srgbClr val="0000FF"/>
                </a:solidFill>
                <a:latin typeface="Arial"/>
                <a:cs typeface="Arial"/>
              </a:rPr>
              <a:t>continue</a:t>
            </a:r>
            <a:r>
              <a:rPr sz="900" spc="-10" dirty="0">
                <a:latin typeface="Arial"/>
                <a:cs typeface="Arial"/>
              </a:rPr>
              <a:t>;</a:t>
            </a:r>
            <a:endParaRPr sz="900">
              <a:latin typeface="Arial"/>
              <a:cs typeface="Arial"/>
            </a:endParaRPr>
          </a:p>
        </p:txBody>
      </p:sp>
      <p:sp>
        <p:nvSpPr>
          <p:cNvPr id="8" name="object 8"/>
          <p:cNvSpPr/>
          <p:nvPr/>
        </p:nvSpPr>
        <p:spPr>
          <a:xfrm>
            <a:off x="984808" y="7430388"/>
            <a:ext cx="1153795" cy="262255"/>
          </a:xfrm>
          <a:custGeom>
            <a:avLst/>
            <a:gdLst/>
            <a:ahLst/>
            <a:cxnLst/>
            <a:rect l="l" t="t" r="r" b="b"/>
            <a:pathLst>
              <a:path w="1153795" h="262254">
                <a:moveTo>
                  <a:pt x="1153668" y="0"/>
                </a:moveTo>
                <a:lnTo>
                  <a:pt x="0" y="0"/>
                </a:lnTo>
                <a:lnTo>
                  <a:pt x="0" y="131064"/>
                </a:lnTo>
                <a:lnTo>
                  <a:pt x="0" y="262128"/>
                </a:lnTo>
                <a:lnTo>
                  <a:pt x="717804" y="262128"/>
                </a:lnTo>
                <a:lnTo>
                  <a:pt x="717804" y="131064"/>
                </a:lnTo>
                <a:lnTo>
                  <a:pt x="1153668" y="131064"/>
                </a:lnTo>
                <a:lnTo>
                  <a:pt x="1153668" y="0"/>
                </a:lnTo>
                <a:close/>
              </a:path>
            </a:pathLst>
          </a:custGeom>
          <a:solidFill>
            <a:srgbClr val="FFE499"/>
          </a:solidFill>
          <a:ln>
            <a:noFill/>
          </a:ln>
        </p:spPr>
        <p:txBody>
          <a:bodyPr wrap="square" lIns="0" tIns="0" rIns="0" bIns="0" rtlCol="0"/>
          <a:lstStyle/>
          <a:p>
            <a:endParaRPr/>
          </a:p>
        </p:txBody>
      </p:sp>
      <p:sp>
        <p:nvSpPr>
          <p:cNvPr id="9" name="object 9"/>
          <p:cNvSpPr txBox="1"/>
          <p:nvPr/>
        </p:nvSpPr>
        <p:spPr>
          <a:xfrm>
            <a:off x="920800" y="2743200"/>
            <a:ext cx="5944870" cy="6397625"/>
          </a:xfrm>
          <a:prstGeom prst="rect">
            <a:avLst/>
          </a:prstGeom>
          <a:ln w="12192">
            <a:noFill/>
          </a:ln>
        </p:spPr>
        <p:txBody>
          <a:bodyPr vert="horz" wrap="square" lIns="0" tIns="62230" rIns="0" bIns="0" rtlCol="0">
            <a:spAutoFit/>
          </a:bodyPr>
          <a:lstStyle/>
          <a:p>
            <a:pPr marL="255904">
              <a:lnSpc>
                <a:spcPts val="1055"/>
              </a:lnSpc>
              <a:spcBef>
                <a:spcPts val="490"/>
              </a:spcBef>
            </a:pPr>
            <a:r>
              <a:rPr sz="900" spc="-10" dirty="0">
                <a:latin typeface="Arial"/>
                <a:cs typeface="Arial"/>
              </a:rPr>
              <a:t>return;</a:t>
            </a:r>
            <a:endParaRPr sz="900" dirty="0">
              <a:latin typeface="Arial"/>
              <a:cs typeface="Arial"/>
            </a:endParaRPr>
          </a:p>
          <a:p>
            <a:pPr marL="63500">
              <a:lnSpc>
                <a:spcPts val="1055"/>
              </a:lnSpc>
            </a:pPr>
            <a:r>
              <a:rPr sz="900" dirty="0">
                <a:latin typeface="Arial"/>
                <a:cs typeface="Arial"/>
              </a:rPr>
              <a:t>}</a:t>
            </a:r>
          </a:p>
          <a:p>
            <a:pPr>
              <a:lnSpc>
                <a:spcPct val="100000"/>
              </a:lnSpc>
              <a:spcBef>
                <a:spcPts val="5"/>
              </a:spcBef>
            </a:pPr>
            <a:endParaRPr sz="1000" dirty="0">
              <a:latin typeface="Arial"/>
              <a:cs typeface="Arial"/>
            </a:endParaRPr>
          </a:p>
          <a:p>
            <a:pPr marL="63500">
              <a:lnSpc>
                <a:spcPts val="1060"/>
              </a:lnSpc>
            </a:pPr>
            <a:r>
              <a:rPr sz="900" dirty="0">
                <a:solidFill>
                  <a:srgbClr val="00AF50"/>
                </a:solidFill>
                <a:latin typeface="Arial"/>
                <a:cs typeface="Arial"/>
              </a:rPr>
              <a:t>//Read</a:t>
            </a:r>
            <a:r>
              <a:rPr sz="900" spc="-25"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spc="-20" dirty="0">
                <a:solidFill>
                  <a:srgbClr val="00AF50"/>
                </a:solidFill>
                <a:latin typeface="Arial"/>
                <a:cs typeface="Arial"/>
              </a:rPr>
              <a:t>file</a:t>
            </a:r>
            <a:endParaRPr sz="900" dirty="0">
              <a:latin typeface="Arial"/>
              <a:cs typeface="Arial"/>
            </a:endParaRPr>
          </a:p>
          <a:p>
            <a:pPr marL="63500">
              <a:lnSpc>
                <a:spcPts val="1060"/>
              </a:lnSpc>
            </a:pPr>
            <a:r>
              <a:rPr sz="900" dirty="0">
                <a:solidFill>
                  <a:srgbClr val="0000FF"/>
                </a:solidFill>
                <a:latin typeface="Arial"/>
                <a:cs typeface="Arial"/>
              </a:rPr>
              <a:t>string</a:t>
            </a:r>
            <a:r>
              <a:rPr sz="900" dirty="0">
                <a:latin typeface="Arial"/>
                <a:cs typeface="Arial"/>
              </a:rPr>
              <a:t>[]</a:t>
            </a:r>
            <a:r>
              <a:rPr sz="900" spc="-10" dirty="0">
                <a:latin typeface="Arial"/>
                <a:cs typeface="Arial"/>
              </a:rPr>
              <a:t> </a:t>
            </a:r>
            <a:r>
              <a:rPr sz="900" dirty="0">
                <a:latin typeface="Arial"/>
                <a:cs typeface="Arial"/>
              </a:rPr>
              <a:t>lines =</a:t>
            </a:r>
            <a:r>
              <a:rPr sz="900" spc="-15" dirty="0">
                <a:latin typeface="Arial"/>
                <a:cs typeface="Arial"/>
              </a:rPr>
              <a:t> </a:t>
            </a:r>
            <a:r>
              <a:rPr sz="900" spc="-10" dirty="0">
                <a:latin typeface="Arial"/>
                <a:cs typeface="Arial"/>
              </a:rPr>
              <a:t>File.ReadAllLines(path);</a:t>
            </a:r>
            <a:endParaRPr sz="900" dirty="0">
              <a:latin typeface="Arial"/>
              <a:cs typeface="Arial"/>
            </a:endParaRPr>
          </a:p>
          <a:p>
            <a:pPr>
              <a:lnSpc>
                <a:spcPct val="100000"/>
              </a:lnSpc>
              <a:spcBef>
                <a:spcPts val="20"/>
              </a:spcBef>
            </a:pPr>
            <a:endParaRPr sz="1050" dirty="0">
              <a:latin typeface="Arial"/>
              <a:cs typeface="Arial"/>
            </a:endParaRPr>
          </a:p>
          <a:p>
            <a:pPr marL="63500" marR="4437380">
              <a:lnSpc>
                <a:spcPts val="1030"/>
              </a:lnSpc>
            </a:pPr>
            <a:r>
              <a:rPr sz="900" dirty="0">
                <a:solidFill>
                  <a:srgbClr val="00AF50"/>
                </a:solidFill>
                <a:latin typeface="Arial"/>
                <a:cs typeface="Arial"/>
              </a:rPr>
              <a:t>//Check</a:t>
            </a:r>
            <a:r>
              <a:rPr sz="900" spc="-25" dirty="0">
                <a:solidFill>
                  <a:srgbClr val="00AF50"/>
                </a:solidFill>
                <a:latin typeface="Arial"/>
                <a:cs typeface="Arial"/>
              </a:rPr>
              <a:t> </a:t>
            </a:r>
            <a:r>
              <a:rPr sz="900" dirty="0">
                <a:solidFill>
                  <a:srgbClr val="00AF50"/>
                </a:solidFill>
                <a:latin typeface="Arial"/>
                <a:cs typeface="Arial"/>
              </a:rPr>
              <a:t>that</a:t>
            </a:r>
            <a:r>
              <a:rPr sz="900" spc="-20" dirty="0">
                <a:solidFill>
                  <a:srgbClr val="00AF50"/>
                </a:solidFill>
                <a:latin typeface="Arial"/>
                <a:cs typeface="Arial"/>
              </a:rPr>
              <a:t> </a:t>
            </a:r>
            <a:r>
              <a:rPr sz="900" dirty="0">
                <a:solidFill>
                  <a:srgbClr val="00AF50"/>
                </a:solidFill>
                <a:latin typeface="Arial"/>
                <a:cs typeface="Arial"/>
              </a:rPr>
              <a:t>file</a:t>
            </a:r>
            <a:r>
              <a:rPr sz="900" spc="-35" dirty="0">
                <a:solidFill>
                  <a:srgbClr val="00AF50"/>
                </a:solidFill>
                <a:latin typeface="Arial"/>
                <a:cs typeface="Arial"/>
              </a:rPr>
              <a:t> </a:t>
            </a:r>
            <a:r>
              <a:rPr sz="900" dirty="0">
                <a:solidFill>
                  <a:srgbClr val="00AF50"/>
                </a:solidFill>
                <a:latin typeface="Arial"/>
                <a:cs typeface="Arial"/>
              </a:rPr>
              <a:t>is</a:t>
            </a:r>
            <a:r>
              <a:rPr sz="900" spc="-20" dirty="0">
                <a:solidFill>
                  <a:srgbClr val="00AF50"/>
                </a:solidFill>
                <a:latin typeface="Arial"/>
                <a:cs typeface="Arial"/>
              </a:rPr>
              <a:t> </a:t>
            </a:r>
            <a:r>
              <a:rPr sz="900" dirty="0">
                <a:solidFill>
                  <a:srgbClr val="00AF50"/>
                </a:solidFill>
                <a:latin typeface="Arial"/>
                <a:cs typeface="Arial"/>
              </a:rPr>
              <a:t>not</a:t>
            </a:r>
            <a:r>
              <a:rPr sz="900" spc="-25" dirty="0">
                <a:solidFill>
                  <a:srgbClr val="00AF50"/>
                </a:solidFill>
                <a:latin typeface="Arial"/>
                <a:cs typeface="Arial"/>
              </a:rPr>
              <a:t> </a:t>
            </a:r>
            <a:r>
              <a:rPr sz="900" spc="-20" dirty="0">
                <a:solidFill>
                  <a:srgbClr val="00AF50"/>
                </a:solidFill>
                <a:latin typeface="Arial"/>
                <a:cs typeface="Arial"/>
              </a:rPr>
              <a:t>empty </a:t>
            </a:r>
            <a:r>
              <a:rPr sz="900" dirty="0">
                <a:solidFill>
                  <a:srgbClr val="3333FF"/>
                </a:solidFill>
                <a:latin typeface="Arial"/>
                <a:cs typeface="Arial"/>
              </a:rPr>
              <a:t>if</a:t>
            </a:r>
            <a:r>
              <a:rPr sz="900" spc="-20" dirty="0">
                <a:solidFill>
                  <a:srgbClr val="3333FF"/>
                </a:solidFill>
                <a:latin typeface="Arial"/>
                <a:cs typeface="Arial"/>
              </a:rPr>
              <a:t> </a:t>
            </a:r>
            <a:r>
              <a:rPr sz="900" dirty="0">
                <a:latin typeface="Arial"/>
                <a:cs typeface="Arial"/>
              </a:rPr>
              <a:t>((lines</a:t>
            </a:r>
            <a:r>
              <a:rPr sz="900" spc="-25" dirty="0">
                <a:latin typeface="Arial"/>
                <a:cs typeface="Arial"/>
              </a:rPr>
              <a:t> </a:t>
            </a:r>
            <a:r>
              <a:rPr sz="900" dirty="0">
                <a:latin typeface="Arial"/>
                <a:cs typeface="Arial"/>
              </a:rPr>
              <a:t>==</a:t>
            </a:r>
            <a:r>
              <a:rPr sz="900" spc="-5" dirty="0">
                <a:latin typeface="Arial"/>
                <a:cs typeface="Arial"/>
              </a:rPr>
              <a:t> </a:t>
            </a:r>
            <a:r>
              <a:rPr sz="900" spc="-10" dirty="0">
                <a:solidFill>
                  <a:srgbClr val="0000FF"/>
                </a:solidFill>
                <a:latin typeface="Arial"/>
                <a:cs typeface="Arial"/>
              </a:rPr>
              <a:t>null</a:t>
            </a:r>
            <a:r>
              <a:rPr sz="900" spc="-10" dirty="0">
                <a:latin typeface="Arial"/>
                <a:cs typeface="Arial"/>
              </a:rPr>
              <a:t>))</a:t>
            </a:r>
            <a:endParaRPr sz="900" dirty="0">
              <a:latin typeface="Arial"/>
              <a:cs typeface="Arial"/>
            </a:endParaRPr>
          </a:p>
          <a:p>
            <a:pPr marL="63500">
              <a:lnSpc>
                <a:spcPts val="990"/>
              </a:lnSpc>
            </a:pPr>
            <a:r>
              <a:rPr sz="900" dirty="0">
                <a:latin typeface="Arial"/>
                <a:cs typeface="Arial"/>
              </a:rPr>
              <a:t>{</a:t>
            </a:r>
          </a:p>
          <a:p>
            <a:pPr marL="191770" marR="3295015">
              <a:lnSpc>
                <a:spcPts val="1030"/>
              </a:lnSpc>
              <a:spcBef>
                <a:spcPts val="60"/>
              </a:spcBef>
            </a:pPr>
            <a:r>
              <a:rPr sz="900" dirty="0">
                <a:latin typeface="Arial"/>
                <a:cs typeface="Arial"/>
              </a:rPr>
              <a:t>Print("File</a:t>
            </a:r>
            <a:r>
              <a:rPr sz="900" spc="-15"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no</a:t>
            </a:r>
            <a:r>
              <a:rPr sz="900" spc="-25" dirty="0">
                <a:latin typeface="Arial"/>
                <a:cs typeface="Arial"/>
              </a:rPr>
              <a:t> </a:t>
            </a:r>
            <a:r>
              <a:rPr sz="900" dirty="0">
                <a:latin typeface="Arial"/>
                <a:cs typeface="Arial"/>
              </a:rPr>
              <a:t>content.</a:t>
            </a:r>
            <a:r>
              <a:rPr sz="900" spc="-10" dirty="0">
                <a:latin typeface="Arial"/>
                <a:cs typeface="Arial"/>
              </a:rPr>
              <a:t> </a:t>
            </a:r>
            <a:r>
              <a:rPr sz="900" dirty="0">
                <a:latin typeface="Arial"/>
                <a:cs typeface="Arial"/>
              </a:rPr>
              <a:t>Exit</a:t>
            </a:r>
            <a:r>
              <a:rPr sz="900" spc="-15" dirty="0">
                <a:latin typeface="Arial"/>
                <a:cs typeface="Arial"/>
              </a:rPr>
              <a:t> </a:t>
            </a:r>
            <a:r>
              <a:rPr sz="900" dirty="0">
                <a:latin typeface="Arial"/>
                <a:cs typeface="Arial"/>
              </a:rPr>
              <a:t>without</a:t>
            </a:r>
            <a:r>
              <a:rPr sz="900" spc="-10" dirty="0">
                <a:latin typeface="Arial"/>
                <a:cs typeface="Arial"/>
              </a:rPr>
              <a:t> reading"); </a:t>
            </a:r>
            <a:r>
              <a:rPr sz="900" spc="-10" dirty="0">
                <a:solidFill>
                  <a:srgbClr val="0000FF"/>
                </a:solidFill>
                <a:latin typeface="Arial"/>
                <a:cs typeface="Arial"/>
              </a:rPr>
              <a:t>return</a:t>
            </a:r>
            <a:r>
              <a:rPr sz="900" spc="-10" dirty="0">
                <a:latin typeface="Arial"/>
                <a:cs typeface="Arial"/>
              </a:rPr>
              <a:t>;</a:t>
            </a:r>
            <a:endParaRPr sz="900" dirty="0">
              <a:latin typeface="Arial"/>
              <a:cs typeface="Arial"/>
            </a:endParaRPr>
          </a:p>
          <a:p>
            <a:pPr marL="63500">
              <a:lnSpc>
                <a:spcPts val="1010"/>
              </a:lnSpc>
            </a:pPr>
            <a:r>
              <a:rPr sz="900" dirty="0">
                <a:latin typeface="Arial"/>
                <a:cs typeface="Arial"/>
              </a:rPr>
              <a:t>}</a:t>
            </a:r>
          </a:p>
          <a:p>
            <a:pPr>
              <a:lnSpc>
                <a:spcPct val="100000"/>
              </a:lnSpc>
              <a:spcBef>
                <a:spcPts val="10"/>
              </a:spcBef>
            </a:pPr>
            <a:endParaRPr sz="1050" dirty="0">
              <a:latin typeface="Arial"/>
              <a:cs typeface="Arial"/>
            </a:endParaRPr>
          </a:p>
          <a:p>
            <a:pPr marL="63500" marR="2390140">
              <a:lnSpc>
                <a:spcPts val="1040"/>
              </a:lnSpc>
            </a:pPr>
            <a:r>
              <a:rPr sz="900" dirty="0">
                <a:solidFill>
                  <a:srgbClr val="00AF50"/>
                </a:solidFill>
                <a:latin typeface="Arial"/>
                <a:cs typeface="Arial"/>
              </a:rPr>
              <a:t>//Declare</a:t>
            </a:r>
            <a:r>
              <a:rPr sz="900" spc="-20" dirty="0">
                <a:solidFill>
                  <a:srgbClr val="00AF50"/>
                </a:solidFill>
                <a:latin typeface="Arial"/>
                <a:cs typeface="Arial"/>
              </a:rPr>
              <a:t> </a:t>
            </a:r>
            <a:r>
              <a:rPr sz="900" dirty="0">
                <a:solidFill>
                  <a:srgbClr val="00AF50"/>
                </a:solidFill>
                <a:latin typeface="Arial"/>
                <a:cs typeface="Arial"/>
              </a:rPr>
              <a:t>list</a:t>
            </a:r>
            <a:r>
              <a:rPr sz="900" spc="-3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points</a:t>
            </a:r>
            <a:r>
              <a:rPr sz="900" spc="-15" dirty="0">
                <a:solidFill>
                  <a:srgbClr val="00AF50"/>
                </a:solidFill>
                <a:latin typeface="Arial"/>
                <a:cs typeface="Arial"/>
              </a:rPr>
              <a:t> </a:t>
            </a:r>
            <a:r>
              <a:rPr sz="900" dirty="0">
                <a:solidFill>
                  <a:srgbClr val="00AF50"/>
                </a:solidFill>
                <a:latin typeface="Arial"/>
                <a:cs typeface="Arial"/>
              </a:rPr>
              <a:t>(Point3d</a:t>
            </a:r>
            <a:r>
              <a:rPr sz="900" spc="-25" dirty="0">
                <a:solidFill>
                  <a:srgbClr val="00AF50"/>
                </a:solidFill>
                <a:latin typeface="Arial"/>
                <a:cs typeface="Arial"/>
              </a:rPr>
              <a:t> </a:t>
            </a:r>
            <a:r>
              <a:rPr sz="900" dirty="0">
                <a:solidFill>
                  <a:srgbClr val="00AF50"/>
                </a:solidFill>
                <a:latin typeface="Arial"/>
                <a:cs typeface="Arial"/>
              </a:rPr>
              <a:t>is</a:t>
            </a:r>
            <a:r>
              <a:rPr sz="900" spc="-1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data</a:t>
            </a:r>
            <a:r>
              <a:rPr sz="900" spc="-15" dirty="0">
                <a:solidFill>
                  <a:srgbClr val="00AF50"/>
                </a:solidFill>
                <a:latin typeface="Arial"/>
                <a:cs typeface="Arial"/>
              </a:rPr>
              <a:t> </a:t>
            </a:r>
            <a:r>
              <a:rPr sz="900" dirty="0">
                <a:solidFill>
                  <a:srgbClr val="00AF50"/>
                </a:solidFill>
                <a:latin typeface="Arial"/>
                <a:cs typeface="Arial"/>
              </a:rPr>
              <a:t>type</a:t>
            </a:r>
            <a:r>
              <a:rPr sz="900" spc="-30" dirty="0">
                <a:solidFill>
                  <a:srgbClr val="00AF50"/>
                </a:solidFill>
                <a:latin typeface="Arial"/>
                <a:cs typeface="Arial"/>
              </a:rPr>
              <a:t> </a:t>
            </a:r>
            <a:r>
              <a:rPr sz="900" dirty="0">
                <a:solidFill>
                  <a:srgbClr val="00AF50"/>
                </a:solidFill>
                <a:latin typeface="Arial"/>
                <a:cs typeface="Arial"/>
              </a:rPr>
              <a:t>in</a:t>
            </a:r>
            <a:r>
              <a:rPr sz="900" spc="-20" dirty="0">
                <a:solidFill>
                  <a:srgbClr val="00AF50"/>
                </a:solidFill>
                <a:latin typeface="Arial"/>
                <a:cs typeface="Arial"/>
              </a:rPr>
              <a:t> </a:t>
            </a:r>
            <a:r>
              <a:rPr sz="900" spc="-10" dirty="0">
                <a:solidFill>
                  <a:srgbClr val="00AF50"/>
                </a:solidFill>
                <a:latin typeface="Arial"/>
                <a:cs typeface="Arial"/>
              </a:rPr>
              <a:t>RhinoCommon</a:t>
            </a:r>
            <a:r>
              <a:rPr sz="900" spc="-20" dirty="0">
                <a:solidFill>
                  <a:srgbClr val="00AF50"/>
                </a:solidFill>
                <a:latin typeface="Arial"/>
                <a:cs typeface="Arial"/>
              </a:rPr>
              <a:t> SDK) </a:t>
            </a:r>
            <a:r>
              <a:rPr sz="900" dirty="0">
                <a:latin typeface="Arial"/>
                <a:cs typeface="Arial"/>
              </a:rPr>
              <a:t>List&lt;</a:t>
            </a:r>
            <a:r>
              <a:rPr sz="900" b="1" dirty="0">
                <a:latin typeface="Arial"/>
                <a:cs typeface="Arial"/>
              </a:rPr>
              <a:t>Point3d</a:t>
            </a:r>
            <a:r>
              <a:rPr sz="900" dirty="0">
                <a:latin typeface="Arial"/>
                <a:cs typeface="Arial"/>
              </a:rPr>
              <a:t>&gt;</a:t>
            </a:r>
            <a:r>
              <a:rPr sz="900" spc="-10" dirty="0">
                <a:latin typeface="Arial"/>
                <a:cs typeface="Arial"/>
              </a:rPr>
              <a:t> </a:t>
            </a:r>
            <a:r>
              <a:rPr sz="900" dirty="0">
                <a:latin typeface="Arial"/>
                <a:cs typeface="Arial"/>
              </a:rPr>
              <a:t>pts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a:t>
            </a:r>
            <a:endParaRPr sz="900" dirty="0">
              <a:latin typeface="Arial"/>
              <a:cs typeface="Arial"/>
            </a:endParaRPr>
          </a:p>
          <a:p>
            <a:pPr>
              <a:lnSpc>
                <a:spcPct val="100000"/>
              </a:lnSpc>
              <a:spcBef>
                <a:spcPts val="40"/>
              </a:spcBef>
            </a:pPr>
            <a:endParaRPr sz="950" dirty="0">
              <a:latin typeface="Arial"/>
              <a:cs typeface="Arial"/>
            </a:endParaRPr>
          </a:p>
          <a:p>
            <a:pPr marL="63500">
              <a:lnSpc>
                <a:spcPct val="100000"/>
              </a:lnSpc>
            </a:pPr>
            <a:r>
              <a:rPr sz="900" dirty="0">
                <a:solidFill>
                  <a:srgbClr val="00AF50"/>
                </a:solidFill>
                <a:latin typeface="Arial"/>
                <a:cs typeface="Arial"/>
              </a:rPr>
              <a:t>//Characters</a:t>
            </a:r>
            <a:r>
              <a:rPr sz="900" spc="-45" dirty="0">
                <a:solidFill>
                  <a:srgbClr val="00AF50"/>
                </a:solidFill>
                <a:latin typeface="Arial"/>
                <a:cs typeface="Arial"/>
              </a:rPr>
              <a:t> </a:t>
            </a:r>
            <a:r>
              <a:rPr sz="900" dirty="0">
                <a:solidFill>
                  <a:srgbClr val="00AF50"/>
                </a:solidFill>
                <a:latin typeface="Arial"/>
                <a:cs typeface="Arial"/>
              </a:rPr>
              <a:t>to</a:t>
            </a:r>
            <a:r>
              <a:rPr sz="900" spc="-30" dirty="0">
                <a:solidFill>
                  <a:srgbClr val="00AF50"/>
                </a:solidFill>
                <a:latin typeface="Arial"/>
                <a:cs typeface="Arial"/>
              </a:rPr>
              <a:t> </a:t>
            </a:r>
            <a:r>
              <a:rPr sz="900" spc="-10" dirty="0">
                <a:solidFill>
                  <a:srgbClr val="00AF50"/>
                </a:solidFill>
                <a:latin typeface="Arial"/>
                <a:cs typeface="Arial"/>
              </a:rPr>
              <a:t>remove</a:t>
            </a:r>
            <a:endParaRPr sz="900" dirty="0">
              <a:latin typeface="Arial"/>
              <a:cs typeface="Arial"/>
            </a:endParaRPr>
          </a:p>
          <a:p>
            <a:pPr>
              <a:lnSpc>
                <a:spcPct val="100000"/>
              </a:lnSpc>
            </a:pPr>
            <a:endParaRPr sz="1000" dirty="0">
              <a:latin typeface="Arial"/>
              <a:cs typeface="Arial"/>
            </a:endParaRPr>
          </a:p>
          <a:p>
            <a:pPr>
              <a:lnSpc>
                <a:spcPct val="100000"/>
              </a:lnSpc>
              <a:spcBef>
                <a:spcPts val="10"/>
              </a:spcBef>
            </a:pPr>
            <a:endParaRPr sz="950" dirty="0">
              <a:latin typeface="Arial"/>
              <a:cs typeface="Arial"/>
            </a:endParaRPr>
          </a:p>
          <a:p>
            <a:pPr marL="63500" marR="4505960">
              <a:lnSpc>
                <a:spcPts val="1040"/>
              </a:lnSpc>
            </a:pPr>
            <a:r>
              <a:rPr sz="900" dirty="0">
                <a:solidFill>
                  <a:srgbClr val="00AF50"/>
                </a:solidFill>
                <a:latin typeface="Arial"/>
                <a:cs typeface="Arial"/>
              </a:rPr>
              <a:t>//Loop</a:t>
            </a:r>
            <a:r>
              <a:rPr sz="900" spc="-30" dirty="0">
                <a:solidFill>
                  <a:srgbClr val="00AF50"/>
                </a:solidFill>
                <a:latin typeface="Arial"/>
                <a:cs typeface="Arial"/>
              </a:rPr>
              <a:t> </a:t>
            </a:r>
            <a:r>
              <a:rPr sz="900" dirty="0">
                <a:solidFill>
                  <a:srgbClr val="00AF50"/>
                </a:solidFill>
                <a:latin typeface="Arial"/>
                <a:cs typeface="Arial"/>
              </a:rPr>
              <a:t>through</a:t>
            </a:r>
            <a:r>
              <a:rPr sz="900" spc="-15" dirty="0">
                <a:solidFill>
                  <a:srgbClr val="00AF50"/>
                </a:solidFill>
                <a:latin typeface="Arial"/>
                <a:cs typeface="Arial"/>
              </a:rPr>
              <a:t> </a:t>
            </a:r>
            <a:r>
              <a:rPr sz="900" spc="-20" dirty="0">
                <a:solidFill>
                  <a:srgbClr val="00AF50"/>
                </a:solidFill>
                <a:latin typeface="Arial"/>
                <a:cs typeface="Arial"/>
              </a:rPr>
              <a:t>lines </a:t>
            </a:r>
            <a:r>
              <a:rPr sz="900" dirty="0">
                <a:solidFill>
                  <a:srgbClr val="0000FF"/>
                </a:solidFill>
                <a:latin typeface="Arial"/>
                <a:cs typeface="Arial"/>
              </a:rPr>
              <a:t>foreach</a:t>
            </a:r>
            <a:r>
              <a:rPr sz="900" spc="-15" dirty="0">
                <a:solidFill>
                  <a:srgbClr val="0000FF"/>
                </a:solidFill>
                <a:latin typeface="Arial"/>
                <a:cs typeface="Arial"/>
              </a:rPr>
              <a:t> </a:t>
            </a:r>
            <a:r>
              <a:rPr sz="900" dirty="0">
                <a:latin typeface="Arial"/>
                <a:cs typeface="Arial"/>
              </a:rPr>
              <a:t>(</a:t>
            </a:r>
            <a:r>
              <a:rPr sz="900" dirty="0">
                <a:solidFill>
                  <a:srgbClr val="0000FF"/>
                </a:solidFill>
                <a:latin typeface="Arial"/>
                <a:cs typeface="Arial"/>
              </a:rPr>
              <a:t>string</a:t>
            </a:r>
            <a:r>
              <a:rPr sz="900" spc="-5" dirty="0">
                <a:solidFill>
                  <a:srgbClr val="0000FF"/>
                </a:solidFill>
                <a:latin typeface="Arial"/>
                <a:cs typeface="Arial"/>
              </a:rPr>
              <a:t> </a:t>
            </a:r>
            <a:r>
              <a:rPr sz="900" dirty="0">
                <a:latin typeface="Arial"/>
                <a:cs typeface="Arial"/>
              </a:rPr>
              <a:t>line</a:t>
            </a:r>
            <a:r>
              <a:rPr sz="900" spc="-5" dirty="0">
                <a:latin typeface="Arial"/>
                <a:cs typeface="Arial"/>
              </a:rPr>
              <a:t> </a:t>
            </a:r>
            <a:r>
              <a:rPr sz="900" dirty="0">
                <a:solidFill>
                  <a:srgbClr val="0000FF"/>
                </a:solidFill>
                <a:latin typeface="Arial"/>
                <a:cs typeface="Arial"/>
              </a:rPr>
              <a:t>in</a:t>
            </a:r>
            <a:r>
              <a:rPr sz="900" spc="-5" dirty="0">
                <a:solidFill>
                  <a:srgbClr val="0000FF"/>
                </a:solidFill>
                <a:latin typeface="Arial"/>
                <a:cs typeface="Arial"/>
              </a:rPr>
              <a:t> </a:t>
            </a:r>
            <a:r>
              <a:rPr sz="900" spc="-10" dirty="0">
                <a:latin typeface="Arial"/>
                <a:cs typeface="Arial"/>
              </a:rPr>
              <a:t>lines)</a:t>
            </a:r>
            <a:endParaRPr sz="900" dirty="0">
              <a:latin typeface="Arial"/>
              <a:cs typeface="Arial"/>
            </a:endParaRPr>
          </a:p>
          <a:p>
            <a:pPr marL="63500">
              <a:lnSpc>
                <a:spcPts val="985"/>
              </a:lnSpc>
            </a:pPr>
            <a:r>
              <a:rPr sz="900" dirty="0">
                <a:latin typeface="Arial"/>
                <a:cs typeface="Arial"/>
              </a:rPr>
              <a:t>{</a:t>
            </a:r>
          </a:p>
          <a:p>
            <a:pPr marL="191770" marR="4844415">
              <a:lnSpc>
                <a:spcPts val="1030"/>
              </a:lnSpc>
              <a:spcBef>
                <a:spcPts val="50"/>
              </a:spcBef>
            </a:pPr>
            <a:r>
              <a:rPr sz="900" dirty="0">
                <a:solidFill>
                  <a:srgbClr val="00AF50"/>
                </a:solidFill>
                <a:latin typeface="Arial"/>
                <a:cs typeface="Arial"/>
              </a:rPr>
              <a:t>//Trim</a:t>
            </a:r>
            <a:r>
              <a:rPr sz="900" spc="-30" dirty="0">
                <a:solidFill>
                  <a:srgbClr val="00AF50"/>
                </a:solidFill>
                <a:latin typeface="Arial"/>
                <a:cs typeface="Arial"/>
              </a:rPr>
              <a:t> </a:t>
            </a:r>
            <a:r>
              <a:rPr sz="900" dirty="0">
                <a:solidFill>
                  <a:srgbClr val="00AF50"/>
                </a:solidFill>
                <a:latin typeface="Arial"/>
                <a:cs typeface="Arial"/>
              </a:rPr>
              <a:t>invalid</a:t>
            </a:r>
            <a:r>
              <a:rPr sz="900" spc="-15" dirty="0">
                <a:solidFill>
                  <a:srgbClr val="00AF50"/>
                </a:solidFill>
                <a:latin typeface="Arial"/>
                <a:cs typeface="Arial"/>
              </a:rPr>
              <a:t> </a:t>
            </a:r>
            <a:r>
              <a:rPr sz="900" spc="-20" dirty="0">
                <a:solidFill>
                  <a:srgbClr val="00AF50"/>
                </a:solidFill>
                <a:latin typeface="Arial"/>
                <a:cs typeface="Arial"/>
              </a:rPr>
              <a:t>char </a:t>
            </a: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tLine</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line;</a:t>
            </a:r>
            <a:endParaRPr sz="900" dirty="0">
              <a:latin typeface="Arial"/>
              <a:cs typeface="Arial"/>
            </a:endParaRPr>
          </a:p>
          <a:p>
            <a:pPr marL="191770">
              <a:lnSpc>
                <a:spcPts val="994"/>
              </a:lnSpc>
            </a:pPr>
            <a:r>
              <a:rPr sz="900" dirty="0">
                <a:solidFill>
                  <a:srgbClr val="0000FF"/>
                </a:solidFill>
                <a:latin typeface="Arial"/>
                <a:cs typeface="Arial"/>
              </a:rPr>
              <a:t>foreach</a:t>
            </a:r>
            <a:r>
              <a:rPr sz="900" spc="-5" dirty="0">
                <a:solidFill>
                  <a:srgbClr val="0000FF"/>
                </a:solidFill>
                <a:latin typeface="Arial"/>
                <a:cs typeface="Arial"/>
              </a:rPr>
              <a:t> </a:t>
            </a:r>
            <a:r>
              <a:rPr sz="900" dirty="0">
                <a:latin typeface="Arial"/>
                <a:cs typeface="Arial"/>
              </a:rPr>
              <a:t>(</a:t>
            </a:r>
            <a:r>
              <a:rPr sz="900" dirty="0">
                <a:solidFill>
                  <a:srgbClr val="0000FF"/>
                </a:solidFill>
                <a:latin typeface="Arial"/>
                <a:cs typeface="Arial"/>
              </a:rPr>
              <a:t>var</a:t>
            </a:r>
            <a:r>
              <a:rPr sz="900" spc="-10" dirty="0">
                <a:solidFill>
                  <a:srgbClr val="0000FF"/>
                </a:solidFill>
                <a:latin typeface="Arial"/>
                <a:cs typeface="Arial"/>
              </a:rPr>
              <a:t> </a:t>
            </a:r>
            <a:r>
              <a:rPr sz="900" dirty="0">
                <a:latin typeface="Arial"/>
                <a:cs typeface="Arial"/>
              </a:rPr>
              <a:t>c</a:t>
            </a:r>
            <a:r>
              <a:rPr sz="900" spc="-5" dirty="0">
                <a:latin typeface="Arial"/>
                <a:cs typeface="Arial"/>
              </a:rPr>
              <a:t> </a:t>
            </a:r>
            <a:r>
              <a:rPr sz="900" dirty="0">
                <a:solidFill>
                  <a:srgbClr val="0000FF"/>
                </a:solidFill>
                <a:latin typeface="Arial"/>
                <a:cs typeface="Arial"/>
              </a:rPr>
              <a:t>in</a:t>
            </a:r>
            <a:r>
              <a:rPr sz="900" spc="-10" dirty="0">
                <a:solidFill>
                  <a:srgbClr val="0000FF"/>
                </a:solidFill>
                <a:latin typeface="Arial"/>
                <a:cs typeface="Arial"/>
              </a:rPr>
              <a:t> </a:t>
            </a:r>
            <a:r>
              <a:rPr sz="900" spc="-10" dirty="0">
                <a:latin typeface="Arial"/>
                <a:cs typeface="Arial"/>
              </a:rPr>
              <a:t>charsToRemove)</a:t>
            </a:r>
            <a:endParaRPr sz="900" dirty="0">
              <a:latin typeface="Arial"/>
              <a:cs typeface="Arial"/>
            </a:endParaRPr>
          </a:p>
          <a:p>
            <a:pPr marL="191770">
              <a:lnSpc>
                <a:spcPts val="1030"/>
              </a:lnSpc>
            </a:pPr>
            <a:r>
              <a:rPr sz="900" dirty="0">
                <a:latin typeface="Arial"/>
                <a:cs typeface="Arial"/>
              </a:rPr>
              <a:t>{</a:t>
            </a:r>
          </a:p>
          <a:p>
            <a:pPr marL="320040">
              <a:lnSpc>
                <a:spcPts val="1055"/>
              </a:lnSpc>
            </a:pPr>
            <a:r>
              <a:rPr sz="900" dirty="0">
                <a:latin typeface="Arial"/>
                <a:cs typeface="Arial"/>
              </a:rPr>
              <a:t>tLine</a:t>
            </a:r>
            <a:r>
              <a:rPr sz="900" spc="-3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tLine.Replace(c,</a:t>
            </a:r>
            <a:r>
              <a:rPr sz="900" spc="-20" dirty="0">
                <a:latin typeface="Arial"/>
                <a:cs typeface="Arial"/>
              </a:rPr>
              <a:t> </a:t>
            </a:r>
            <a:r>
              <a:rPr sz="900" spc="-10" dirty="0">
                <a:solidFill>
                  <a:srgbClr val="0000FF"/>
                </a:solidFill>
                <a:latin typeface="Arial"/>
                <a:cs typeface="Arial"/>
              </a:rPr>
              <a:t>string</a:t>
            </a:r>
            <a:r>
              <a:rPr sz="900" spc="-10" dirty="0">
                <a:latin typeface="Arial"/>
                <a:cs typeface="Arial"/>
              </a:rPr>
              <a:t>.Empty);</a:t>
            </a:r>
            <a:endParaRPr sz="900" dirty="0">
              <a:latin typeface="Arial"/>
              <a:cs typeface="Arial"/>
            </a:endParaRPr>
          </a:p>
          <a:p>
            <a:pPr>
              <a:lnSpc>
                <a:spcPct val="100000"/>
              </a:lnSpc>
            </a:pPr>
            <a:endParaRPr sz="1000" dirty="0">
              <a:latin typeface="Arial"/>
              <a:cs typeface="Arial"/>
            </a:endParaRPr>
          </a:p>
          <a:p>
            <a:pPr>
              <a:lnSpc>
                <a:spcPct val="100000"/>
              </a:lnSpc>
            </a:pPr>
            <a:endParaRPr sz="1000" dirty="0">
              <a:latin typeface="Arial"/>
              <a:cs typeface="Arial"/>
            </a:endParaRPr>
          </a:p>
          <a:p>
            <a:pPr>
              <a:lnSpc>
                <a:spcPct val="100000"/>
              </a:lnSpc>
              <a:spcBef>
                <a:spcPts val="25"/>
              </a:spcBef>
            </a:pPr>
            <a:endParaRPr sz="850" dirty="0">
              <a:latin typeface="Arial"/>
              <a:cs typeface="Arial"/>
            </a:endParaRPr>
          </a:p>
          <a:p>
            <a:pPr marL="191770" marR="3168650">
              <a:lnSpc>
                <a:spcPts val="1030"/>
              </a:lnSpc>
              <a:spcBef>
                <a:spcPts val="5"/>
              </a:spcBef>
            </a:pPr>
            <a:r>
              <a:rPr sz="900" dirty="0">
                <a:solidFill>
                  <a:srgbClr val="00AF50"/>
                </a:solidFill>
                <a:latin typeface="Arial"/>
                <a:cs typeface="Arial"/>
              </a:rPr>
              <a:t>//Tokenize</a:t>
            </a:r>
            <a:r>
              <a:rPr sz="900" spc="-10" dirty="0">
                <a:solidFill>
                  <a:srgbClr val="00AF50"/>
                </a:solidFill>
                <a:latin typeface="Arial"/>
                <a:cs typeface="Arial"/>
              </a:rPr>
              <a:t> </a:t>
            </a:r>
            <a:r>
              <a:rPr sz="900" dirty="0">
                <a:solidFill>
                  <a:srgbClr val="00AF50"/>
                </a:solidFill>
                <a:latin typeface="Arial"/>
                <a:cs typeface="Arial"/>
              </a:rPr>
              <a:t>line</a:t>
            </a:r>
            <a:r>
              <a:rPr sz="900" spc="-20" dirty="0">
                <a:solidFill>
                  <a:srgbClr val="00AF50"/>
                </a:solidFill>
                <a:latin typeface="Arial"/>
                <a:cs typeface="Arial"/>
              </a:rPr>
              <a:t> </a:t>
            </a:r>
            <a:r>
              <a:rPr sz="900" dirty="0">
                <a:solidFill>
                  <a:srgbClr val="00AF50"/>
                </a:solidFill>
                <a:latin typeface="Arial"/>
                <a:cs typeface="Arial"/>
              </a:rPr>
              <a:t>into</a:t>
            </a:r>
            <a:r>
              <a:rPr sz="900" spc="-15" dirty="0">
                <a:solidFill>
                  <a:srgbClr val="00AF50"/>
                </a:solidFill>
                <a:latin typeface="Arial"/>
                <a:cs typeface="Arial"/>
              </a:rPr>
              <a:t> </a:t>
            </a:r>
            <a:r>
              <a:rPr sz="900" dirty="0">
                <a:solidFill>
                  <a:srgbClr val="00AF50"/>
                </a:solidFill>
                <a:latin typeface="Arial"/>
                <a:cs typeface="Arial"/>
              </a:rPr>
              <a:t>array</a:t>
            </a:r>
            <a:r>
              <a:rPr sz="900" spc="-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strings</a:t>
            </a:r>
            <a:r>
              <a:rPr sz="900" spc="-10" dirty="0">
                <a:solidFill>
                  <a:srgbClr val="00AF50"/>
                </a:solidFill>
                <a:latin typeface="Arial"/>
                <a:cs typeface="Arial"/>
              </a:rPr>
              <a:t> </a:t>
            </a:r>
            <a:r>
              <a:rPr sz="900" dirty="0">
                <a:solidFill>
                  <a:srgbClr val="00AF50"/>
                </a:solidFill>
                <a:latin typeface="Arial"/>
                <a:cs typeface="Arial"/>
              </a:rPr>
              <a:t>separated</a:t>
            </a:r>
            <a:r>
              <a:rPr sz="900" spc="-10" dirty="0">
                <a:solidFill>
                  <a:srgbClr val="00AF50"/>
                </a:solidFill>
                <a:latin typeface="Arial"/>
                <a:cs typeface="Arial"/>
              </a:rPr>
              <a:t> </a:t>
            </a:r>
            <a:r>
              <a:rPr sz="900" dirty="0">
                <a:solidFill>
                  <a:srgbClr val="00AF50"/>
                </a:solidFill>
                <a:latin typeface="Arial"/>
                <a:cs typeface="Arial"/>
              </a:rPr>
              <a:t>by </a:t>
            </a:r>
            <a:r>
              <a:rPr sz="900" spc="-25" dirty="0">
                <a:solidFill>
                  <a:srgbClr val="00AF50"/>
                </a:solidFill>
                <a:latin typeface="Arial"/>
                <a:cs typeface="Arial"/>
              </a:rPr>
              <a:t>"," </a:t>
            </a:r>
            <a:r>
              <a:rPr sz="900" dirty="0">
                <a:solidFill>
                  <a:srgbClr val="0000FF"/>
                </a:solidFill>
                <a:latin typeface="Arial"/>
                <a:cs typeface="Arial"/>
              </a:rPr>
              <a:t>string</a:t>
            </a:r>
            <a:r>
              <a:rPr sz="900" dirty="0">
                <a:latin typeface="Arial"/>
                <a:cs typeface="Arial"/>
              </a:rPr>
              <a:t>[]</a:t>
            </a:r>
            <a:r>
              <a:rPr sz="900" spc="-10" dirty="0">
                <a:latin typeface="Arial"/>
                <a:cs typeface="Arial"/>
              </a:rPr>
              <a:t> </a:t>
            </a:r>
            <a:r>
              <a:rPr sz="900" dirty="0">
                <a:latin typeface="Arial"/>
                <a:cs typeface="Arial"/>
              </a:rPr>
              <a:t>parts =</a:t>
            </a:r>
            <a:r>
              <a:rPr sz="900" spc="-15" dirty="0">
                <a:latin typeface="Arial"/>
                <a:cs typeface="Arial"/>
              </a:rPr>
              <a:t> </a:t>
            </a:r>
            <a:r>
              <a:rPr sz="900" spc="-10" dirty="0">
                <a:latin typeface="Arial"/>
                <a:cs typeface="Arial"/>
              </a:rPr>
              <a:t>tLine.Split(",".ToCharArray());</a:t>
            </a:r>
            <a:endParaRPr sz="900" dirty="0">
              <a:latin typeface="Arial"/>
              <a:cs typeface="Arial"/>
            </a:endParaRPr>
          </a:p>
          <a:p>
            <a:pPr>
              <a:lnSpc>
                <a:spcPct val="100000"/>
              </a:lnSpc>
              <a:spcBef>
                <a:spcPts val="45"/>
              </a:spcBef>
            </a:pPr>
            <a:endParaRPr sz="1000" dirty="0">
              <a:latin typeface="Arial"/>
              <a:cs typeface="Arial"/>
            </a:endParaRPr>
          </a:p>
          <a:p>
            <a:pPr marL="191770" marR="3376295">
              <a:lnSpc>
                <a:spcPts val="1040"/>
              </a:lnSpc>
            </a:pPr>
            <a:r>
              <a:rPr sz="900" dirty="0">
                <a:solidFill>
                  <a:srgbClr val="00AF50"/>
                </a:solidFill>
                <a:latin typeface="Arial"/>
                <a:cs typeface="Arial"/>
              </a:rPr>
              <a:t>//Make</a:t>
            </a:r>
            <a:r>
              <a:rPr sz="900" spc="-30" dirty="0">
                <a:solidFill>
                  <a:srgbClr val="00AF50"/>
                </a:solidFill>
                <a:latin typeface="Arial"/>
                <a:cs typeface="Arial"/>
              </a:rPr>
              <a:t> </a:t>
            </a:r>
            <a:r>
              <a:rPr sz="900" dirty="0">
                <a:solidFill>
                  <a:srgbClr val="00AF50"/>
                </a:solidFill>
                <a:latin typeface="Arial"/>
                <a:cs typeface="Arial"/>
              </a:rPr>
              <a:t>sure</a:t>
            </a:r>
            <a:r>
              <a:rPr sz="900" spc="-30" dirty="0">
                <a:solidFill>
                  <a:srgbClr val="00AF50"/>
                </a:solidFill>
                <a:latin typeface="Arial"/>
                <a:cs typeface="Arial"/>
              </a:rPr>
              <a:t> </a:t>
            </a:r>
            <a:r>
              <a:rPr sz="900" dirty="0">
                <a:solidFill>
                  <a:srgbClr val="00AF50"/>
                </a:solidFill>
                <a:latin typeface="Arial"/>
                <a:cs typeface="Arial"/>
              </a:rPr>
              <a:t>that</a:t>
            </a:r>
            <a:r>
              <a:rPr sz="900" spc="-30" dirty="0">
                <a:solidFill>
                  <a:srgbClr val="00AF50"/>
                </a:solidFill>
                <a:latin typeface="Arial"/>
                <a:cs typeface="Arial"/>
              </a:rPr>
              <a:t> </a:t>
            </a:r>
            <a:r>
              <a:rPr sz="900" dirty="0">
                <a:solidFill>
                  <a:srgbClr val="00AF50"/>
                </a:solidFill>
                <a:latin typeface="Arial"/>
                <a:cs typeface="Arial"/>
              </a:rPr>
              <a:t>each</a:t>
            </a:r>
            <a:r>
              <a:rPr sz="900" spc="-40" dirty="0">
                <a:solidFill>
                  <a:srgbClr val="00AF50"/>
                </a:solidFill>
                <a:latin typeface="Arial"/>
                <a:cs typeface="Arial"/>
              </a:rPr>
              <a:t> </a:t>
            </a:r>
            <a:r>
              <a:rPr sz="900" dirty="0">
                <a:solidFill>
                  <a:srgbClr val="00AF50"/>
                </a:solidFill>
                <a:latin typeface="Arial"/>
                <a:cs typeface="Arial"/>
              </a:rPr>
              <a:t>line</a:t>
            </a:r>
            <a:r>
              <a:rPr sz="900" spc="-25" dirty="0">
                <a:solidFill>
                  <a:srgbClr val="00AF50"/>
                </a:solidFill>
                <a:latin typeface="Arial"/>
                <a:cs typeface="Arial"/>
              </a:rPr>
              <a:t> </a:t>
            </a:r>
            <a:r>
              <a:rPr sz="900" dirty="0">
                <a:solidFill>
                  <a:srgbClr val="00AF50"/>
                </a:solidFill>
                <a:latin typeface="Arial"/>
                <a:cs typeface="Arial"/>
              </a:rPr>
              <a:t>has</a:t>
            </a:r>
            <a:r>
              <a:rPr sz="900" spc="-25" dirty="0">
                <a:solidFill>
                  <a:srgbClr val="00AF50"/>
                </a:solidFill>
                <a:latin typeface="Arial"/>
                <a:cs typeface="Arial"/>
              </a:rPr>
              <a:t> </a:t>
            </a:r>
            <a:r>
              <a:rPr sz="900" dirty="0">
                <a:solidFill>
                  <a:srgbClr val="00AF50"/>
                </a:solidFill>
                <a:latin typeface="Arial"/>
                <a:cs typeface="Arial"/>
              </a:rPr>
              <a:t>exactly</a:t>
            </a:r>
            <a:r>
              <a:rPr sz="900" spc="-25" dirty="0">
                <a:solidFill>
                  <a:srgbClr val="00AF50"/>
                </a:solidFill>
                <a:latin typeface="Arial"/>
                <a:cs typeface="Arial"/>
              </a:rPr>
              <a:t> </a:t>
            </a:r>
            <a:r>
              <a:rPr sz="900" dirty="0">
                <a:solidFill>
                  <a:srgbClr val="00AF50"/>
                </a:solidFill>
                <a:latin typeface="Arial"/>
                <a:cs typeface="Arial"/>
              </a:rPr>
              <a:t>3</a:t>
            </a:r>
            <a:r>
              <a:rPr sz="900" spc="-35" dirty="0">
                <a:solidFill>
                  <a:srgbClr val="00AF50"/>
                </a:solidFill>
                <a:latin typeface="Arial"/>
                <a:cs typeface="Arial"/>
              </a:rPr>
              <a:t> </a:t>
            </a:r>
            <a:r>
              <a:rPr sz="900" spc="-10" dirty="0">
                <a:solidFill>
                  <a:srgbClr val="00AF50"/>
                </a:solidFill>
                <a:latin typeface="Arial"/>
                <a:cs typeface="Arial"/>
              </a:rPr>
              <a:t>values </a:t>
            </a:r>
            <a:r>
              <a:rPr sz="900" dirty="0">
                <a:solidFill>
                  <a:srgbClr val="0000FF"/>
                </a:solidFill>
                <a:latin typeface="Arial"/>
                <a:cs typeface="Arial"/>
              </a:rPr>
              <a:t>if</a:t>
            </a:r>
            <a:r>
              <a:rPr sz="900" spc="-25" dirty="0">
                <a:solidFill>
                  <a:srgbClr val="0000FF"/>
                </a:solidFill>
                <a:latin typeface="Arial"/>
                <a:cs typeface="Arial"/>
              </a:rPr>
              <a:t> </a:t>
            </a:r>
            <a:r>
              <a:rPr sz="900" dirty="0">
                <a:latin typeface="Arial"/>
                <a:cs typeface="Arial"/>
              </a:rPr>
              <a:t>(parts.Length</a:t>
            </a:r>
            <a:r>
              <a:rPr sz="900" spc="-1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3)</a:t>
            </a:r>
            <a:endParaRPr sz="900" dirty="0">
              <a:latin typeface="Arial"/>
              <a:cs typeface="Arial"/>
            </a:endParaRPr>
          </a:p>
          <a:p>
            <a:pPr marL="318135">
              <a:lnSpc>
                <a:spcPts val="1010"/>
              </a:lnSpc>
            </a:pPr>
            <a:r>
              <a:rPr sz="900" spc="-10" dirty="0">
                <a:solidFill>
                  <a:srgbClr val="0000FF"/>
                </a:solidFill>
                <a:latin typeface="Arial"/>
                <a:cs typeface="Arial"/>
              </a:rPr>
              <a:t>continue</a:t>
            </a:r>
            <a:r>
              <a:rPr sz="900" spc="-10" dirty="0">
                <a:latin typeface="Arial"/>
                <a:cs typeface="Arial"/>
              </a:rPr>
              <a:t>;</a:t>
            </a:r>
            <a:endParaRPr sz="900" dirty="0">
              <a:latin typeface="Arial"/>
              <a:cs typeface="Arial"/>
            </a:endParaRPr>
          </a:p>
          <a:p>
            <a:pPr>
              <a:lnSpc>
                <a:spcPct val="100000"/>
              </a:lnSpc>
              <a:spcBef>
                <a:spcPts val="20"/>
              </a:spcBef>
            </a:pPr>
            <a:endParaRPr sz="1050" dirty="0">
              <a:latin typeface="Arial"/>
              <a:cs typeface="Arial"/>
            </a:endParaRPr>
          </a:p>
          <a:p>
            <a:pPr marL="191770" marR="3363595">
              <a:lnSpc>
                <a:spcPts val="1030"/>
              </a:lnSpc>
            </a:pPr>
            <a:r>
              <a:rPr sz="900" dirty="0">
                <a:solidFill>
                  <a:srgbClr val="00AF50"/>
                </a:solidFill>
                <a:latin typeface="Arial"/>
                <a:cs typeface="Arial"/>
              </a:rPr>
              <a:t>//Convert</a:t>
            </a:r>
            <a:r>
              <a:rPr sz="900" spc="-45" dirty="0">
                <a:solidFill>
                  <a:srgbClr val="00AF50"/>
                </a:solidFill>
                <a:latin typeface="Arial"/>
                <a:cs typeface="Arial"/>
              </a:rPr>
              <a:t> </a:t>
            </a:r>
            <a:r>
              <a:rPr sz="900" dirty="0">
                <a:solidFill>
                  <a:srgbClr val="00AF50"/>
                </a:solidFill>
                <a:latin typeface="Arial"/>
                <a:cs typeface="Arial"/>
              </a:rPr>
              <a:t>each</a:t>
            </a:r>
            <a:r>
              <a:rPr sz="900" spc="-45" dirty="0">
                <a:solidFill>
                  <a:srgbClr val="00AF50"/>
                </a:solidFill>
                <a:latin typeface="Arial"/>
                <a:cs typeface="Arial"/>
              </a:rPr>
              <a:t> </a:t>
            </a:r>
            <a:r>
              <a:rPr sz="900" dirty="0">
                <a:solidFill>
                  <a:srgbClr val="00AF50"/>
                </a:solidFill>
                <a:latin typeface="Arial"/>
                <a:cs typeface="Arial"/>
              </a:rPr>
              <a:t>coordinate</a:t>
            </a:r>
            <a:r>
              <a:rPr sz="900" spc="-35"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dirty="0">
                <a:solidFill>
                  <a:srgbClr val="00AF50"/>
                </a:solidFill>
                <a:latin typeface="Arial"/>
                <a:cs typeface="Arial"/>
              </a:rPr>
              <a:t>string</a:t>
            </a:r>
            <a:r>
              <a:rPr sz="900" spc="-35" dirty="0">
                <a:solidFill>
                  <a:srgbClr val="00AF50"/>
                </a:solidFill>
                <a:latin typeface="Arial"/>
                <a:cs typeface="Arial"/>
              </a:rPr>
              <a:t> </a:t>
            </a:r>
            <a:r>
              <a:rPr sz="900" dirty="0">
                <a:solidFill>
                  <a:srgbClr val="00AF50"/>
                </a:solidFill>
                <a:latin typeface="Arial"/>
                <a:cs typeface="Arial"/>
              </a:rPr>
              <a:t>to</a:t>
            </a:r>
            <a:r>
              <a:rPr sz="900" spc="-45" dirty="0">
                <a:solidFill>
                  <a:srgbClr val="00AF50"/>
                </a:solidFill>
                <a:latin typeface="Arial"/>
                <a:cs typeface="Arial"/>
              </a:rPr>
              <a:t> </a:t>
            </a:r>
            <a:r>
              <a:rPr sz="900" spc="-10" dirty="0">
                <a:solidFill>
                  <a:srgbClr val="00AF50"/>
                </a:solidFill>
                <a:latin typeface="Arial"/>
                <a:cs typeface="Arial"/>
              </a:rPr>
              <a:t>double </a:t>
            </a:r>
            <a:r>
              <a:rPr sz="900" dirty="0">
                <a:solidFill>
                  <a:srgbClr val="0000FF"/>
                </a:solidFill>
                <a:latin typeface="Arial"/>
                <a:cs typeface="Arial"/>
              </a:rPr>
              <a:t>double</a:t>
            </a:r>
            <a:r>
              <a:rPr sz="900" spc="-25" dirty="0">
                <a:solidFill>
                  <a:srgbClr val="0000FF"/>
                </a:solidFill>
                <a:latin typeface="Arial"/>
                <a:cs typeface="Arial"/>
              </a:rPr>
              <a:t> </a:t>
            </a:r>
            <a:r>
              <a:rPr sz="900" dirty="0">
                <a:latin typeface="Arial"/>
                <a:cs typeface="Arial"/>
              </a:rPr>
              <a:t>x</a:t>
            </a:r>
            <a:r>
              <a:rPr sz="900" spc="-10" dirty="0">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Convert.ToDouble(parts[0]);</a:t>
            </a:r>
            <a:endParaRPr sz="900" dirty="0">
              <a:latin typeface="Arial"/>
              <a:cs typeface="Arial"/>
            </a:endParaRPr>
          </a:p>
          <a:p>
            <a:pPr marL="191770" marR="3766185">
              <a:lnSpc>
                <a:spcPts val="1030"/>
              </a:lnSpc>
              <a:spcBef>
                <a:spcPts val="20"/>
              </a:spcBef>
            </a:pPr>
            <a:r>
              <a:rPr sz="900" dirty="0">
                <a:solidFill>
                  <a:srgbClr val="0000FF"/>
                </a:solidFill>
                <a:latin typeface="Arial"/>
                <a:cs typeface="Arial"/>
              </a:rPr>
              <a:t>double</a:t>
            </a:r>
            <a:r>
              <a:rPr sz="900" spc="-20" dirty="0">
                <a:solidFill>
                  <a:srgbClr val="0000FF"/>
                </a:solidFill>
                <a:latin typeface="Arial"/>
                <a:cs typeface="Arial"/>
              </a:rPr>
              <a:t> </a:t>
            </a:r>
            <a:r>
              <a:rPr sz="900" dirty="0">
                <a:latin typeface="Arial"/>
                <a:cs typeface="Arial"/>
              </a:rPr>
              <a:t>y =</a:t>
            </a:r>
            <a:r>
              <a:rPr sz="900" spc="-10" dirty="0">
                <a:latin typeface="Arial"/>
                <a:cs typeface="Arial"/>
              </a:rPr>
              <a:t> Convert.ToDouble(parts[1]); </a:t>
            </a:r>
            <a:r>
              <a:rPr sz="900" dirty="0">
                <a:solidFill>
                  <a:srgbClr val="0000FF"/>
                </a:solidFill>
                <a:latin typeface="Arial"/>
                <a:cs typeface="Arial"/>
              </a:rPr>
              <a:t>double</a:t>
            </a:r>
            <a:r>
              <a:rPr sz="900" spc="-15" dirty="0">
                <a:solidFill>
                  <a:srgbClr val="0000FF"/>
                </a:solidFill>
                <a:latin typeface="Arial"/>
                <a:cs typeface="Arial"/>
              </a:rPr>
              <a:t> </a:t>
            </a:r>
            <a:r>
              <a:rPr sz="900" dirty="0">
                <a:latin typeface="Arial"/>
                <a:cs typeface="Arial"/>
              </a:rPr>
              <a:t>z =</a:t>
            </a:r>
            <a:r>
              <a:rPr sz="900" spc="-10" dirty="0">
                <a:latin typeface="Arial"/>
                <a:cs typeface="Arial"/>
              </a:rPr>
              <a:t> Convert.ToDouble(parts[2]);</a:t>
            </a:r>
            <a:endParaRPr sz="900" dirty="0">
              <a:latin typeface="Arial"/>
              <a:cs typeface="Arial"/>
            </a:endParaRPr>
          </a:p>
          <a:p>
            <a:pPr>
              <a:lnSpc>
                <a:spcPct val="100000"/>
              </a:lnSpc>
              <a:spcBef>
                <a:spcPts val="30"/>
              </a:spcBef>
            </a:pPr>
            <a:endParaRPr sz="950" dirty="0">
              <a:latin typeface="Arial"/>
              <a:cs typeface="Arial"/>
            </a:endParaRPr>
          </a:p>
          <a:p>
            <a:pPr marL="191770">
              <a:lnSpc>
                <a:spcPts val="1055"/>
              </a:lnSpc>
              <a:spcBef>
                <a:spcPts val="5"/>
              </a:spcBef>
            </a:pPr>
            <a:r>
              <a:rPr sz="900" dirty="0">
                <a:latin typeface="Arial"/>
                <a:cs typeface="Arial"/>
              </a:rPr>
              <a:t>pts.Add(</a:t>
            </a:r>
            <a:r>
              <a:rPr sz="900" dirty="0">
                <a:solidFill>
                  <a:srgbClr val="0000FF"/>
                </a:solidFill>
                <a:latin typeface="Arial"/>
                <a:cs typeface="Arial"/>
              </a:rPr>
              <a:t>new</a:t>
            </a:r>
            <a:r>
              <a:rPr sz="900" spc="-25" dirty="0">
                <a:solidFill>
                  <a:srgbClr val="0000FF"/>
                </a:solidFill>
                <a:latin typeface="Arial"/>
                <a:cs typeface="Arial"/>
              </a:rPr>
              <a:t> </a:t>
            </a:r>
            <a:r>
              <a:rPr sz="900" b="1" dirty="0">
                <a:latin typeface="Arial"/>
                <a:cs typeface="Arial"/>
              </a:rPr>
              <a:t>Point3d</a:t>
            </a:r>
            <a:r>
              <a:rPr sz="900" dirty="0">
                <a:latin typeface="Arial"/>
                <a:cs typeface="Arial"/>
              </a:rPr>
              <a:t>(x,</a:t>
            </a:r>
            <a:r>
              <a:rPr sz="900" spc="-10" dirty="0">
                <a:latin typeface="Arial"/>
                <a:cs typeface="Arial"/>
              </a:rPr>
              <a:t> </a:t>
            </a:r>
            <a:r>
              <a:rPr sz="900" dirty="0">
                <a:latin typeface="Arial"/>
                <a:cs typeface="Arial"/>
              </a:rPr>
              <a:t>y,</a:t>
            </a:r>
            <a:r>
              <a:rPr sz="900" spc="-20" dirty="0">
                <a:latin typeface="Arial"/>
                <a:cs typeface="Arial"/>
              </a:rPr>
              <a:t> z));</a:t>
            </a:r>
            <a:endParaRPr sz="900" dirty="0">
              <a:latin typeface="Arial"/>
              <a:cs typeface="Arial"/>
            </a:endParaRPr>
          </a:p>
          <a:p>
            <a:pPr marL="63500">
              <a:lnSpc>
                <a:spcPts val="1030"/>
              </a:lnSpc>
            </a:pPr>
            <a:r>
              <a:rPr sz="900" dirty="0">
                <a:latin typeface="Arial"/>
                <a:cs typeface="Arial"/>
              </a:rPr>
              <a:t>}</a:t>
            </a:r>
          </a:p>
          <a:p>
            <a:pPr marL="63500">
              <a:lnSpc>
                <a:spcPts val="1055"/>
              </a:lnSpc>
            </a:pPr>
            <a:r>
              <a:rPr sz="900" dirty="0">
                <a:latin typeface="Arial"/>
                <a:cs typeface="Arial"/>
              </a:rPr>
              <a:t>A = </a:t>
            </a:r>
            <a:r>
              <a:rPr sz="900" spc="-20" dirty="0">
                <a:latin typeface="Arial"/>
                <a:cs typeface="Arial"/>
              </a:rPr>
              <a:t>pts;</a:t>
            </a:r>
            <a:endParaRPr sz="900" dirty="0">
              <a:latin typeface="Arial"/>
              <a:cs typeface="Arial"/>
            </a:endParaRPr>
          </a:p>
        </p:txBody>
      </p:sp>
      <p:sp>
        <p:nvSpPr>
          <p:cNvPr id="14" name="object 4"/>
          <p:cNvSpPr txBox="1"/>
          <p:nvPr/>
        </p:nvSpPr>
        <p:spPr>
          <a:xfrm>
            <a:off x="902004" y="975322"/>
            <a:ext cx="5827395" cy="837565"/>
          </a:xfrm>
          <a:prstGeom prst="rect">
            <a:avLst/>
          </a:prstGeom>
        </p:spPr>
        <p:txBody>
          <a:bodyPr vert="horz" wrap="square" lIns="0" tIns="23495" rIns="0" bIns="0" rtlCol="0">
            <a:spAutoFit/>
          </a:bodyPr>
          <a:lstStyle/>
          <a:p>
            <a:pPr marL="12700" marR="26034">
              <a:lnSpc>
                <a:spcPts val="1270"/>
              </a:lnSpc>
              <a:spcBef>
                <a:spcPts val="185"/>
              </a:spcBef>
            </a:pPr>
            <a:r>
              <a:rPr sz="1100" dirty="0">
                <a:latin typeface="Arial"/>
                <a:cs typeface="Arial"/>
              </a:rPr>
              <a:t>The</a:t>
            </a:r>
            <a:r>
              <a:rPr sz="1100" spc="-25" dirty="0">
                <a:latin typeface="Arial"/>
                <a:cs typeface="Arial"/>
              </a:rPr>
              <a:t> </a:t>
            </a:r>
            <a:r>
              <a:rPr sz="1100" dirty="0">
                <a:latin typeface="Arial"/>
                <a:cs typeface="Arial"/>
              </a:rPr>
              <a:t>above</a:t>
            </a:r>
            <a:r>
              <a:rPr sz="1100" spc="-15"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does</a:t>
            </a:r>
            <a:r>
              <a:rPr sz="1100" spc="-20" dirty="0">
                <a:latin typeface="Arial"/>
                <a:cs typeface="Arial"/>
              </a:rPr>
              <a:t> </a:t>
            </a:r>
            <a:r>
              <a:rPr sz="1100" dirty="0">
                <a:latin typeface="Arial"/>
                <a:cs typeface="Arial"/>
              </a:rPr>
              <a:t>not</a:t>
            </a:r>
            <a:r>
              <a:rPr sz="1100" spc="-5"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any</a:t>
            </a:r>
            <a:r>
              <a:rPr sz="1100" spc="-20" dirty="0">
                <a:latin typeface="Arial"/>
                <a:cs typeface="Arial"/>
              </a:rPr>
              <a:t> </a:t>
            </a:r>
            <a:r>
              <a:rPr sz="1100" dirty="0">
                <a:latin typeface="Arial"/>
                <a:cs typeface="Arial"/>
              </a:rPr>
              <a:t>validation</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only</a:t>
            </a:r>
            <a:r>
              <a:rPr sz="1100" spc="-5" dirty="0">
                <a:latin typeface="Arial"/>
                <a:cs typeface="Arial"/>
              </a:rPr>
              <a:t> </a:t>
            </a:r>
            <a:r>
              <a:rPr sz="1100" dirty="0">
                <a:latin typeface="Arial"/>
                <a:cs typeface="Arial"/>
              </a:rPr>
              <a:t>work</a:t>
            </a:r>
            <a:r>
              <a:rPr sz="1100" spc="-10" dirty="0">
                <a:latin typeface="Arial"/>
                <a:cs typeface="Arial"/>
              </a:rPr>
              <a:t> </a:t>
            </a:r>
            <a:r>
              <a:rPr sz="1100" dirty="0">
                <a:latin typeface="Arial"/>
                <a:cs typeface="Arial"/>
              </a:rPr>
              <a:t>if</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text</a:t>
            </a:r>
            <a:r>
              <a:rPr sz="1100" spc="-20" dirty="0">
                <a:latin typeface="Arial"/>
                <a:cs typeface="Arial"/>
              </a:rPr>
              <a:t> </a:t>
            </a:r>
            <a:r>
              <a:rPr sz="1100" dirty="0">
                <a:latin typeface="Arial"/>
                <a:cs typeface="Arial"/>
              </a:rPr>
              <a:t>file</a:t>
            </a:r>
            <a:r>
              <a:rPr sz="1100" spc="-15" dirty="0">
                <a:latin typeface="Arial"/>
                <a:cs typeface="Arial"/>
              </a:rPr>
              <a:t> </a:t>
            </a:r>
            <a:r>
              <a:rPr sz="1100" dirty="0">
                <a:latin typeface="Arial"/>
                <a:cs typeface="Arial"/>
              </a:rPr>
              <a:t>has</a:t>
            </a:r>
            <a:r>
              <a:rPr sz="1100" spc="-20" dirty="0">
                <a:latin typeface="Arial"/>
                <a:cs typeface="Arial"/>
              </a:rPr>
              <a:t> </a:t>
            </a:r>
            <a:r>
              <a:rPr sz="1100" spc="-25" dirty="0">
                <a:latin typeface="Arial"/>
                <a:cs typeface="Arial"/>
              </a:rPr>
              <a:t>no </a:t>
            </a:r>
            <a:r>
              <a:rPr sz="1100" dirty="0">
                <a:latin typeface="Arial"/>
                <a:cs typeface="Arial"/>
              </a:rPr>
              <a:t>errors</a:t>
            </a:r>
            <a:r>
              <a:rPr sz="1100" spc="-30" dirty="0">
                <a:latin typeface="Arial"/>
                <a:cs typeface="Arial"/>
              </a:rPr>
              <a:t> </a:t>
            </a:r>
            <a:r>
              <a:rPr sz="1100" dirty="0">
                <a:latin typeface="Arial"/>
                <a:cs typeface="Arial"/>
              </a:rPr>
              <a:t>such</a:t>
            </a:r>
            <a:r>
              <a:rPr sz="1100" spc="-3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empty</a:t>
            </a:r>
            <a:r>
              <a:rPr sz="1100" spc="-35" dirty="0">
                <a:latin typeface="Arial"/>
                <a:cs typeface="Arial"/>
              </a:rPr>
              <a:t> </a:t>
            </a:r>
            <a:r>
              <a:rPr sz="1100" dirty="0">
                <a:latin typeface="Arial"/>
                <a:cs typeface="Arial"/>
              </a:rPr>
              <a:t>lines,</a:t>
            </a:r>
            <a:r>
              <a:rPr sz="1100" spc="-5" dirty="0">
                <a:latin typeface="Arial"/>
                <a:cs typeface="Arial"/>
              </a:rPr>
              <a:t> </a:t>
            </a:r>
            <a:r>
              <a:rPr sz="1100" dirty="0">
                <a:latin typeface="Arial"/>
                <a:cs typeface="Arial"/>
              </a:rPr>
              <a:t>invalid</a:t>
            </a:r>
            <a:r>
              <a:rPr sz="1100" spc="-25" dirty="0">
                <a:latin typeface="Arial"/>
                <a:cs typeface="Arial"/>
              </a:rPr>
              <a:t> </a:t>
            </a:r>
            <a:r>
              <a:rPr sz="1100" dirty="0">
                <a:latin typeface="Arial"/>
                <a:cs typeface="Arial"/>
              </a:rPr>
              <a:t>numbers,</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simply</a:t>
            </a:r>
            <a:r>
              <a:rPr sz="1100" spc="-15" dirty="0">
                <a:latin typeface="Arial"/>
                <a:cs typeface="Arial"/>
              </a:rPr>
              <a:t> </a:t>
            </a:r>
            <a:r>
              <a:rPr sz="1100" dirty="0">
                <a:latin typeface="Arial"/>
                <a:cs typeface="Arial"/>
              </a:rPr>
              <a:t>does</a:t>
            </a:r>
            <a:r>
              <a:rPr sz="1100" spc="-35" dirty="0">
                <a:latin typeface="Arial"/>
                <a:cs typeface="Arial"/>
              </a:rPr>
              <a:t> </a:t>
            </a:r>
            <a:r>
              <a:rPr sz="1100" dirty="0">
                <a:latin typeface="Arial"/>
                <a:cs typeface="Arial"/>
              </a:rPr>
              <a:t>not</a:t>
            </a:r>
            <a:r>
              <a:rPr sz="1100" spc="-30" dirty="0">
                <a:latin typeface="Arial"/>
                <a:cs typeface="Arial"/>
              </a:rPr>
              <a:t> </a:t>
            </a:r>
            <a:r>
              <a:rPr sz="1100" dirty="0">
                <a:latin typeface="Arial"/>
                <a:cs typeface="Arial"/>
              </a:rPr>
              <a:t>follow</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expected</a:t>
            </a:r>
            <a:r>
              <a:rPr sz="1100" spc="-30" dirty="0">
                <a:latin typeface="Arial"/>
                <a:cs typeface="Arial"/>
              </a:rPr>
              <a:t> </a:t>
            </a:r>
            <a:r>
              <a:rPr sz="1100" spc="-10" dirty="0">
                <a:latin typeface="Arial"/>
                <a:cs typeface="Arial"/>
              </a:rPr>
              <a:t>format.</a:t>
            </a:r>
            <a:endParaRPr sz="1100">
              <a:latin typeface="Arial"/>
              <a:cs typeface="Arial"/>
            </a:endParaRPr>
          </a:p>
          <a:p>
            <a:pPr marL="12700">
              <a:lnSpc>
                <a:spcPts val="1205"/>
              </a:lnSpc>
            </a:pPr>
            <a:r>
              <a:rPr sz="1100" dirty="0">
                <a:latin typeface="Arial"/>
                <a:cs typeface="Arial"/>
              </a:rPr>
              <a:t>Validating</a:t>
            </a:r>
            <a:r>
              <a:rPr sz="1100" spc="-3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before</a:t>
            </a:r>
            <a:r>
              <a:rPr sz="1100" spc="-25" dirty="0">
                <a:latin typeface="Arial"/>
                <a:cs typeface="Arial"/>
              </a:rPr>
              <a:t> </a:t>
            </a:r>
            <a:r>
              <a:rPr sz="1100" dirty="0">
                <a:latin typeface="Arial"/>
                <a:cs typeface="Arial"/>
              </a:rPr>
              <a:t>using</a:t>
            </a:r>
            <a:r>
              <a:rPr sz="1100" spc="-25"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good</a:t>
            </a:r>
            <a:r>
              <a:rPr sz="1100" spc="-20" dirty="0">
                <a:latin typeface="Arial"/>
                <a:cs typeface="Arial"/>
              </a:rPr>
              <a:t> </a:t>
            </a:r>
            <a:r>
              <a:rPr sz="1100" dirty="0">
                <a:latin typeface="Arial"/>
                <a:cs typeface="Arial"/>
              </a:rPr>
              <a:t>practice</a:t>
            </a:r>
            <a:r>
              <a:rPr sz="1100" spc="-2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helps</a:t>
            </a:r>
            <a:r>
              <a:rPr sz="1100" spc="-30" dirty="0">
                <a:latin typeface="Arial"/>
                <a:cs typeface="Arial"/>
              </a:rPr>
              <a:t> </a:t>
            </a:r>
            <a:r>
              <a:rPr sz="1100" dirty="0">
                <a:latin typeface="Arial"/>
                <a:cs typeface="Arial"/>
              </a:rPr>
              <a:t>make</a:t>
            </a:r>
            <a:r>
              <a:rPr sz="1100" spc="-25"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program</a:t>
            </a:r>
            <a:r>
              <a:rPr sz="1100" spc="-30" dirty="0">
                <a:latin typeface="Arial"/>
                <a:cs typeface="Arial"/>
              </a:rPr>
              <a:t> </a:t>
            </a:r>
            <a:r>
              <a:rPr sz="1100" dirty="0">
                <a:latin typeface="Arial"/>
                <a:cs typeface="Arial"/>
              </a:rPr>
              <a:t>robust</a:t>
            </a:r>
            <a:r>
              <a:rPr sz="1100" spc="-25" dirty="0">
                <a:latin typeface="Arial"/>
                <a:cs typeface="Arial"/>
              </a:rPr>
              <a:t> and</a:t>
            </a:r>
            <a:endParaRPr sz="1100">
              <a:latin typeface="Arial"/>
              <a:cs typeface="Arial"/>
            </a:endParaRPr>
          </a:p>
          <a:p>
            <a:pPr marL="12700" marR="392430">
              <a:lnSpc>
                <a:spcPts val="1260"/>
              </a:lnSpc>
              <a:spcBef>
                <a:spcPts val="70"/>
              </a:spcBef>
            </a:pPr>
            <a:r>
              <a:rPr sz="1100" dirty="0">
                <a:latin typeface="Arial"/>
                <a:cs typeface="Arial"/>
              </a:rPr>
              <a:t>avoid</a:t>
            </a:r>
            <a:r>
              <a:rPr sz="1100" spc="-35" dirty="0">
                <a:latin typeface="Arial"/>
                <a:cs typeface="Arial"/>
              </a:rPr>
              <a:t> </a:t>
            </a:r>
            <a:r>
              <a:rPr sz="1100" dirty="0">
                <a:latin typeface="Arial"/>
                <a:cs typeface="Arial"/>
              </a:rPr>
              <a:t>crashes</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errors.The</a:t>
            </a:r>
            <a:r>
              <a:rPr sz="1100" spc="-3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rewrite</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same code,</a:t>
            </a:r>
            <a:r>
              <a:rPr sz="1100" spc="-10" dirty="0">
                <a:latin typeface="Arial"/>
                <a:cs typeface="Arial"/>
              </a:rPr>
              <a:t> </a:t>
            </a:r>
            <a:r>
              <a:rPr sz="1100" dirty="0">
                <a:latin typeface="Arial"/>
                <a:cs typeface="Arial"/>
              </a:rPr>
              <a:t>but</a:t>
            </a:r>
            <a:r>
              <a:rPr sz="1100" spc="-25" dirty="0">
                <a:latin typeface="Arial"/>
                <a:cs typeface="Arial"/>
              </a:rPr>
              <a:t> </a:t>
            </a:r>
            <a:r>
              <a:rPr sz="1100" dirty="0">
                <a:latin typeface="Arial"/>
                <a:cs typeface="Arial"/>
              </a:rPr>
              <a:t>with</a:t>
            </a:r>
            <a:r>
              <a:rPr sz="1100" spc="-20" dirty="0">
                <a:latin typeface="Arial"/>
                <a:cs typeface="Arial"/>
              </a:rPr>
              <a:t> </a:t>
            </a:r>
            <a:r>
              <a:rPr sz="1100" spc="-10" dirty="0">
                <a:latin typeface="Arial"/>
                <a:cs typeface="Arial"/>
              </a:rPr>
              <a:t>validation (highlighted).</a:t>
            </a:r>
            <a:endParaRPr sz="1100">
              <a:latin typeface="Arial"/>
              <a:cs typeface="Arial"/>
            </a:endParaRPr>
          </a:p>
        </p:txBody>
      </p:sp>
      <p:sp>
        <p:nvSpPr>
          <p:cNvPr id="15" name="object 5"/>
          <p:cNvSpPr/>
          <p:nvPr/>
        </p:nvSpPr>
        <p:spPr>
          <a:xfrm>
            <a:off x="984808" y="2038439"/>
            <a:ext cx="4592955" cy="657225"/>
          </a:xfrm>
          <a:custGeom>
            <a:avLst/>
            <a:gdLst/>
            <a:ahLst/>
            <a:cxnLst/>
            <a:rect l="l" t="t" r="r" b="b"/>
            <a:pathLst>
              <a:path w="4592955" h="657225">
                <a:moveTo>
                  <a:pt x="1612646" y="525792"/>
                </a:moveTo>
                <a:lnTo>
                  <a:pt x="0" y="525792"/>
                </a:lnTo>
                <a:lnTo>
                  <a:pt x="0" y="656844"/>
                </a:lnTo>
                <a:lnTo>
                  <a:pt x="1612646" y="656844"/>
                </a:lnTo>
                <a:lnTo>
                  <a:pt x="1612646" y="525792"/>
                </a:lnTo>
                <a:close/>
              </a:path>
              <a:path w="4592955" h="657225">
                <a:moveTo>
                  <a:pt x="4592447" y="262128"/>
                </a:moveTo>
                <a:lnTo>
                  <a:pt x="1251204" y="262128"/>
                </a:lnTo>
                <a:lnTo>
                  <a:pt x="1251204" y="131064"/>
                </a:lnTo>
                <a:lnTo>
                  <a:pt x="1545590" y="131064"/>
                </a:lnTo>
                <a:lnTo>
                  <a:pt x="1545590" y="0"/>
                </a:lnTo>
                <a:lnTo>
                  <a:pt x="0" y="0"/>
                </a:lnTo>
                <a:lnTo>
                  <a:pt x="0" y="131064"/>
                </a:lnTo>
                <a:lnTo>
                  <a:pt x="0" y="262128"/>
                </a:lnTo>
                <a:lnTo>
                  <a:pt x="0" y="394716"/>
                </a:lnTo>
                <a:lnTo>
                  <a:pt x="0" y="525780"/>
                </a:lnTo>
                <a:lnTo>
                  <a:pt x="2636774" y="525780"/>
                </a:lnTo>
                <a:lnTo>
                  <a:pt x="2636774" y="394716"/>
                </a:lnTo>
                <a:lnTo>
                  <a:pt x="4592447" y="394716"/>
                </a:lnTo>
                <a:lnTo>
                  <a:pt x="4592447" y="262128"/>
                </a:lnTo>
                <a:close/>
              </a:path>
            </a:pathLst>
          </a:custGeom>
          <a:solidFill>
            <a:srgbClr val="FFE499"/>
          </a:solidFill>
          <a:ln>
            <a:noFill/>
          </a:ln>
        </p:spPr>
        <p:txBody>
          <a:bodyPr wrap="square" lIns="0" tIns="0" rIns="0" bIns="0" rtlCol="0"/>
          <a:lstStyle/>
          <a:p>
            <a:endParaRPr/>
          </a:p>
        </p:txBody>
      </p:sp>
      <p:sp>
        <p:nvSpPr>
          <p:cNvPr id="16" name="object 6"/>
          <p:cNvSpPr txBox="1"/>
          <p:nvPr/>
        </p:nvSpPr>
        <p:spPr>
          <a:xfrm>
            <a:off x="920800" y="1968336"/>
            <a:ext cx="5944870" cy="797560"/>
          </a:xfrm>
          <a:prstGeom prst="rect">
            <a:avLst/>
          </a:prstGeom>
          <a:ln w="12192">
            <a:no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if</a:t>
            </a:r>
            <a:r>
              <a:rPr sz="900" spc="-15" dirty="0">
                <a:solidFill>
                  <a:srgbClr val="0000FF"/>
                </a:solidFill>
                <a:latin typeface="Arial"/>
                <a:cs typeface="Arial"/>
              </a:rPr>
              <a:t> </a:t>
            </a:r>
            <a:r>
              <a:rPr sz="900" dirty="0">
                <a:latin typeface="Arial"/>
                <a:cs typeface="Arial"/>
              </a:rPr>
              <a:t>((!File.Exists(path))</a:t>
            </a:r>
            <a:r>
              <a:rPr sz="900" spc="-1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!read)</a:t>
            </a:r>
            <a:r>
              <a:rPr sz="900" spc="-10" dirty="0">
                <a:latin typeface="Arial"/>
                <a:cs typeface="Arial"/>
              </a:rPr>
              <a:t> </a:t>
            </a:r>
            <a:r>
              <a:rPr sz="900" spc="-50" dirty="0">
                <a:latin typeface="Arial"/>
                <a:cs typeface="Arial"/>
              </a:rPr>
              <a:t>{</a:t>
            </a:r>
            <a:endParaRPr sz="900">
              <a:latin typeface="Arial"/>
              <a:cs typeface="Arial"/>
            </a:endParaRPr>
          </a:p>
          <a:p>
            <a:pPr marL="255904">
              <a:lnSpc>
                <a:spcPts val="1030"/>
              </a:lnSpc>
            </a:pPr>
            <a:r>
              <a:rPr sz="900" dirty="0">
                <a:latin typeface="Arial"/>
                <a:cs typeface="Arial"/>
              </a:rPr>
              <a:t>//Show</a:t>
            </a:r>
            <a:r>
              <a:rPr sz="900" spc="-25" dirty="0">
                <a:latin typeface="Arial"/>
                <a:cs typeface="Arial"/>
              </a:rPr>
              <a:t> </a:t>
            </a:r>
            <a:r>
              <a:rPr sz="900" dirty="0">
                <a:latin typeface="Arial"/>
                <a:cs typeface="Arial"/>
              </a:rPr>
              <a:t>message</a:t>
            </a:r>
            <a:r>
              <a:rPr sz="900" spc="-20" dirty="0">
                <a:latin typeface="Arial"/>
                <a:cs typeface="Arial"/>
              </a:rPr>
              <a:t> </a:t>
            </a:r>
            <a:r>
              <a:rPr sz="900" spc="-25" dirty="0">
                <a:latin typeface="Arial"/>
                <a:cs typeface="Arial"/>
              </a:rPr>
              <a:t>box</a:t>
            </a:r>
            <a:endParaRPr sz="900">
              <a:latin typeface="Arial"/>
              <a:cs typeface="Arial"/>
            </a:endParaRPr>
          </a:p>
          <a:p>
            <a:pPr marL="255904">
              <a:lnSpc>
                <a:spcPts val="1040"/>
              </a:lnSpc>
            </a:pPr>
            <a:r>
              <a:rPr sz="900" spc="-10" dirty="0">
                <a:latin typeface="Arial"/>
                <a:cs typeface="Arial"/>
              </a:rPr>
              <a:t>System.Windows.Forms.MessageBox.Show("File</a:t>
            </a:r>
            <a:r>
              <a:rPr sz="900" spc="25" dirty="0">
                <a:latin typeface="Arial"/>
                <a:cs typeface="Arial"/>
              </a:rPr>
              <a:t> </a:t>
            </a:r>
            <a:r>
              <a:rPr sz="900" dirty="0">
                <a:latin typeface="Arial"/>
                <a:cs typeface="Arial"/>
              </a:rPr>
              <a:t>does</a:t>
            </a:r>
            <a:r>
              <a:rPr sz="900" spc="25" dirty="0">
                <a:latin typeface="Arial"/>
                <a:cs typeface="Arial"/>
              </a:rPr>
              <a:t> </a:t>
            </a:r>
            <a:r>
              <a:rPr sz="900" dirty="0">
                <a:latin typeface="Arial"/>
                <a:cs typeface="Arial"/>
              </a:rPr>
              <a:t>not</a:t>
            </a:r>
            <a:r>
              <a:rPr sz="900" spc="35" dirty="0">
                <a:latin typeface="Arial"/>
                <a:cs typeface="Arial"/>
              </a:rPr>
              <a:t> </a:t>
            </a:r>
            <a:r>
              <a:rPr sz="900" dirty="0">
                <a:latin typeface="Arial"/>
                <a:cs typeface="Arial"/>
              </a:rPr>
              <a:t>exist</a:t>
            </a:r>
            <a:r>
              <a:rPr sz="900" spc="25" dirty="0">
                <a:latin typeface="Arial"/>
                <a:cs typeface="Arial"/>
              </a:rPr>
              <a:t> </a:t>
            </a:r>
            <a:r>
              <a:rPr sz="900" dirty="0">
                <a:latin typeface="Arial"/>
                <a:cs typeface="Arial"/>
              </a:rPr>
              <a:t>or</a:t>
            </a:r>
            <a:r>
              <a:rPr sz="900" spc="25" dirty="0">
                <a:latin typeface="Arial"/>
                <a:cs typeface="Arial"/>
              </a:rPr>
              <a:t> </a:t>
            </a:r>
            <a:r>
              <a:rPr sz="900" dirty="0">
                <a:latin typeface="Arial"/>
                <a:cs typeface="Arial"/>
              </a:rPr>
              <a:t>could</a:t>
            </a:r>
            <a:r>
              <a:rPr sz="900" spc="35" dirty="0">
                <a:latin typeface="Arial"/>
                <a:cs typeface="Arial"/>
              </a:rPr>
              <a:t> </a:t>
            </a:r>
            <a:r>
              <a:rPr sz="900" dirty="0">
                <a:latin typeface="Arial"/>
                <a:cs typeface="Arial"/>
              </a:rPr>
              <a:t>not</a:t>
            </a:r>
            <a:r>
              <a:rPr sz="900" spc="40" dirty="0">
                <a:latin typeface="Arial"/>
                <a:cs typeface="Arial"/>
              </a:rPr>
              <a:t> </a:t>
            </a:r>
            <a:r>
              <a:rPr sz="900" dirty="0">
                <a:latin typeface="Arial"/>
                <a:cs typeface="Arial"/>
              </a:rPr>
              <a:t>be</a:t>
            </a:r>
            <a:r>
              <a:rPr sz="900" spc="25" dirty="0">
                <a:latin typeface="Arial"/>
                <a:cs typeface="Arial"/>
              </a:rPr>
              <a:t> </a:t>
            </a:r>
            <a:r>
              <a:rPr sz="900" spc="-10" dirty="0">
                <a:latin typeface="Arial"/>
                <a:cs typeface="Arial"/>
              </a:rPr>
              <a:t>read");</a:t>
            </a:r>
            <a:endParaRPr sz="900">
              <a:latin typeface="Arial"/>
              <a:cs typeface="Arial"/>
            </a:endParaRPr>
          </a:p>
          <a:p>
            <a:pPr marL="255904" marR="3237230">
              <a:lnSpc>
                <a:spcPts val="1030"/>
              </a:lnSpc>
              <a:spcBef>
                <a:spcPts val="60"/>
              </a:spcBef>
            </a:pPr>
            <a:r>
              <a:rPr sz="900" dirty="0">
                <a:latin typeface="Arial"/>
                <a:cs typeface="Arial"/>
              </a:rPr>
              <a:t>//Give</a:t>
            </a:r>
            <a:r>
              <a:rPr sz="900" spc="-15" dirty="0">
                <a:latin typeface="Arial"/>
                <a:cs typeface="Arial"/>
              </a:rPr>
              <a:t> </a:t>
            </a:r>
            <a:r>
              <a:rPr sz="900" dirty="0">
                <a:latin typeface="Arial"/>
                <a:cs typeface="Arial"/>
              </a:rPr>
              <a:t>feedback</a:t>
            </a:r>
            <a:r>
              <a:rPr sz="900" spc="-10"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component</a:t>
            </a:r>
            <a:r>
              <a:rPr sz="900" spc="-10" dirty="0">
                <a:latin typeface="Arial"/>
                <a:cs typeface="Arial"/>
              </a:rPr>
              <a:t> </a:t>
            </a:r>
            <a:r>
              <a:rPr sz="900" dirty="0">
                <a:latin typeface="Arial"/>
                <a:cs typeface="Arial"/>
              </a:rPr>
              <a:t>out</a:t>
            </a:r>
            <a:r>
              <a:rPr sz="900" spc="-20" dirty="0">
                <a:latin typeface="Arial"/>
                <a:cs typeface="Arial"/>
              </a:rPr>
              <a:t> </a:t>
            </a:r>
            <a:r>
              <a:rPr sz="900" spc="-10" dirty="0">
                <a:latin typeface="Arial"/>
                <a:cs typeface="Arial"/>
              </a:rPr>
              <a:t>parameter </a:t>
            </a:r>
            <a:r>
              <a:rPr sz="900" dirty="0">
                <a:latin typeface="Arial"/>
                <a:cs typeface="Arial"/>
              </a:rPr>
              <a:t>Print("Exit</a:t>
            </a:r>
            <a:r>
              <a:rPr sz="900" spc="-30" dirty="0">
                <a:latin typeface="Arial"/>
                <a:cs typeface="Arial"/>
              </a:rPr>
              <a:t> </a:t>
            </a:r>
            <a:r>
              <a:rPr sz="900" dirty="0">
                <a:latin typeface="Arial"/>
                <a:cs typeface="Arial"/>
              </a:rPr>
              <a:t>without</a:t>
            </a:r>
            <a:r>
              <a:rPr sz="900" spc="-25" dirty="0">
                <a:latin typeface="Arial"/>
                <a:cs typeface="Arial"/>
              </a:rPr>
              <a:t> </a:t>
            </a:r>
            <a:r>
              <a:rPr sz="900" spc="-10" dirty="0">
                <a:latin typeface="Arial"/>
                <a:cs typeface="Arial"/>
              </a:rPr>
              <a:t>reading");</a:t>
            </a:r>
            <a:endParaRPr sz="900">
              <a:latin typeface="Arial"/>
              <a:cs typeface="Arial"/>
            </a:endParaRPr>
          </a:p>
        </p:txBody>
      </p:sp>
      <p:sp>
        <p:nvSpPr>
          <p:cNvPr id="17" name="Title 16"/>
          <p:cNvSpPr>
            <a:spLocks noGrp="1"/>
          </p:cNvSpPr>
          <p:nvPr>
            <p:ph type="title"/>
          </p:nvPr>
        </p:nvSpPr>
        <p:spPr/>
        <p:txBody>
          <a:bodyPr/>
          <a:lstStyle/>
          <a:p>
            <a:endParaRPr lang="en-US" dirty="0"/>
          </a:p>
        </p:txBody>
      </p:sp>
    </p:spTree>
    <p:extLst>
      <p:ext uri="{BB962C8B-B14F-4D97-AF65-F5344CB8AC3E}">
        <p14:creationId xmlns:p14="http://schemas.microsoft.com/office/powerpoint/2010/main" val="2139179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object 10"/>
          <p:cNvSpPr txBox="1"/>
          <p:nvPr/>
        </p:nvSpPr>
        <p:spPr>
          <a:xfrm>
            <a:off x="902004" y="871505"/>
            <a:ext cx="5805170" cy="1502474"/>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2_11:</a:t>
            </a:r>
            <a:r>
              <a:rPr sz="1400" b="1" spc="-30" dirty="0">
                <a:latin typeface="Arial"/>
                <a:cs typeface="Arial"/>
              </a:rPr>
              <a:t> </a:t>
            </a:r>
            <a:r>
              <a:rPr sz="1400" b="1" dirty="0">
                <a:latin typeface="Arial"/>
                <a:cs typeface="Arial"/>
              </a:rPr>
              <a:t>Recursive</a:t>
            </a:r>
            <a:r>
              <a:rPr sz="1400" b="1" spc="-30" dirty="0">
                <a:latin typeface="Arial"/>
                <a:cs typeface="Arial"/>
              </a:rPr>
              <a:t> </a:t>
            </a:r>
            <a:r>
              <a:rPr sz="1400" b="1" spc="-10" dirty="0">
                <a:latin typeface="Arial"/>
                <a:cs typeface="Arial"/>
              </a:rPr>
              <a:t>functions</a:t>
            </a:r>
            <a:endParaRPr sz="1400" dirty="0">
              <a:latin typeface="Arial"/>
              <a:cs typeface="Arial"/>
            </a:endParaRPr>
          </a:p>
          <a:p>
            <a:pPr marL="12700" marR="5080">
              <a:lnSpc>
                <a:spcPct val="95900"/>
              </a:lnSpc>
              <a:spcBef>
                <a:spcPts val="1280"/>
              </a:spcBef>
            </a:pPr>
            <a:r>
              <a:rPr sz="1100" dirty="0">
                <a:latin typeface="Arial"/>
                <a:cs typeface="Arial"/>
              </a:rPr>
              <a:t>Recursive</a:t>
            </a:r>
            <a:r>
              <a:rPr sz="1100" spc="-30" dirty="0">
                <a:latin typeface="Arial"/>
                <a:cs typeface="Arial"/>
              </a:rPr>
              <a:t> </a:t>
            </a:r>
            <a:r>
              <a:rPr sz="1100" dirty="0">
                <a:latin typeface="Arial"/>
                <a:cs typeface="Arial"/>
              </a:rPr>
              <a:t>functions</a:t>
            </a:r>
            <a:r>
              <a:rPr sz="1100" spc="-3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functions</a:t>
            </a:r>
            <a:r>
              <a:rPr sz="1100" spc="-35"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call</a:t>
            </a:r>
            <a:r>
              <a:rPr sz="1100" spc="-25" dirty="0">
                <a:latin typeface="Arial"/>
                <a:cs typeface="Arial"/>
              </a:rPr>
              <a:t> </a:t>
            </a:r>
            <a:r>
              <a:rPr sz="1100" dirty="0">
                <a:latin typeface="Arial"/>
                <a:cs typeface="Arial"/>
              </a:rPr>
              <a:t>themselves</a:t>
            </a:r>
            <a:r>
              <a:rPr sz="1100" spc="-25" dirty="0">
                <a:latin typeface="Arial"/>
                <a:cs typeface="Arial"/>
              </a:rPr>
              <a:t> </a:t>
            </a:r>
            <a:r>
              <a:rPr sz="1100" dirty="0">
                <a:latin typeface="Arial"/>
                <a:cs typeface="Arial"/>
              </a:rPr>
              <a:t>until</a:t>
            </a:r>
            <a:r>
              <a:rPr sz="1100" spc="-2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stopping</a:t>
            </a:r>
            <a:r>
              <a:rPr sz="1100" spc="-35" dirty="0">
                <a:latin typeface="Arial"/>
                <a:cs typeface="Arial"/>
              </a:rPr>
              <a:t> </a:t>
            </a:r>
            <a:r>
              <a:rPr sz="1100" dirty="0">
                <a:latin typeface="Arial"/>
                <a:cs typeface="Arial"/>
              </a:rPr>
              <a:t>condition</a:t>
            </a:r>
            <a:r>
              <a:rPr sz="1100" spc="-25" dirty="0">
                <a:latin typeface="Arial"/>
                <a:cs typeface="Arial"/>
              </a:rPr>
              <a:t> </a:t>
            </a:r>
            <a:r>
              <a:rPr sz="1100" dirty="0">
                <a:latin typeface="Arial"/>
                <a:cs typeface="Arial"/>
              </a:rPr>
              <a:t>is</a:t>
            </a:r>
            <a:r>
              <a:rPr sz="1100" spc="-20" dirty="0">
                <a:latin typeface="Arial"/>
                <a:cs typeface="Arial"/>
              </a:rPr>
              <a:t> met. </a:t>
            </a:r>
            <a:r>
              <a:rPr sz="1100" dirty="0">
                <a:latin typeface="Arial"/>
                <a:cs typeface="Arial"/>
              </a:rPr>
              <a:t>Recursion</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very</a:t>
            </a:r>
            <a:r>
              <a:rPr sz="1100" spc="-30" dirty="0">
                <a:latin typeface="Arial"/>
                <a:cs typeface="Arial"/>
              </a:rPr>
              <a:t> </a:t>
            </a:r>
            <a:r>
              <a:rPr sz="1100" dirty="0">
                <a:latin typeface="Arial"/>
                <a:cs typeface="Arial"/>
              </a:rPr>
              <a:t>common</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use,</a:t>
            </a:r>
            <a:r>
              <a:rPr sz="1100" spc="-10" dirty="0">
                <a:latin typeface="Arial"/>
                <a:cs typeface="Arial"/>
              </a:rPr>
              <a:t> </a:t>
            </a:r>
            <a:r>
              <a:rPr sz="1100" dirty="0">
                <a:latin typeface="Arial"/>
                <a:cs typeface="Arial"/>
              </a:rPr>
              <a:t>but</a:t>
            </a:r>
            <a:r>
              <a:rPr sz="1100" spc="-1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useful</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search,</a:t>
            </a:r>
            <a:r>
              <a:rPr sz="1100" spc="-25" dirty="0">
                <a:latin typeface="Arial"/>
                <a:cs typeface="Arial"/>
              </a:rPr>
              <a:t> </a:t>
            </a:r>
            <a:r>
              <a:rPr sz="1100" dirty="0">
                <a:latin typeface="Arial"/>
                <a:cs typeface="Arial"/>
              </a:rPr>
              <a:t>subdividing</a:t>
            </a:r>
            <a:r>
              <a:rPr sz="1100" spc="-20"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generative systems.</a:t>
            </a:r>
            <a:endParaRPr sz="1100" dirty="0">
              <a:latin typeface="Arial"/>
              <a:cs typeface="Arial"/>
            </a:endParaRPr>
          </a:p>
          <a:p>
            <a:pPr>
              <a:lnSpc>
                <a:spcPct val="100000"/>
              </a:lnSpc>
              <a:spcBef>
                <a:spcPts val="20"/>
              </a:spcBef>
            </a:pPr>
            <a:endParaRPr sz="1100" dirty="0">
              <a:latin typeface="Arial"/>
              <a:cs typeface="Arial"/>
            </a:endParaRPr>
          </a:p>
          <a:p>
            <a:pPr marL="12700" marR="22860">
              <a:lnSpc>
                <a:spcPts val="1270"/>
              </a:lnSpc>
            </a:pPr>
            <a:r>
              <a:rPr sz="1100" dirty="0">
                <a:latin typeface="Arial"/>
                <a:cs typeface="Arial"/>
              </a:rPr>
              <a:t>Just</a:t>
            </a:r>
            <a:r>
              <a:rPr sz="1100" spc="-30" dirty="0">
                <a:latin typeface="Arial"/>
                <a:cs typeface="Arial"/>
              </a:rPr>
              <a:t> </a:t>
            </a:r>
            <a:r>
              <a:rPr sz="1100" dirty="0">
                <a:latin typeface="Arial"/>
                <a:cs typeface="Arial"/>
              </a:rPr>
              <a:t>like</a:t>
            </a:r>
            <a:r>
              <a:rPr sz="1100" spc="-35" dirty="0">
                <a:latin typeface="Arial"/>
                <a:cs typeface="Arial"/>
              </a:rPr>
              <a:t> </a:t>
            </a:r>
            <a:r>
              <a:rPr sz="1100" dirty="0">
                <a:latin typeface="Arial"/>
                <a:cs typeface="Arial"/>
              </a:rPr>
              <a:t>conditional</a:t>
            </a:r>
            <a:r>
              <a:rPr sz="1100" spc="-25" dirty="0">
                <a:latin typeface="Arial"/>
                <a:cs typeface="Arial"/>
              </a:rPr>
              <a:t> </a:t>
            </a:r>
            <a:r>
              <a:rPr sz="1100" dirty="0">
                <a:latin typeface="Arial"/>
                <a:cs typeface="Arial"/>
              </a:rPr>
              <a:t>loops,</a:t>
            </a:r>
            <a:r>
              <a:rPr sz="1100" spc="-30" dirty="0">
                <a:latin typeface="Arial"/>
                <a:cs typeface="Arial"/>
              </a:rPr>
              <a:t> </a:t>
            </a:r>
            <a:r>
              <a:rPr sz="1100" dirty="0">
                <a:latin typeface="Arial"/>
                <a:cs typeface="Arial"/>
              </a:rPr>
              <a:t>recursive</a:t>
            </a:r>
            <a:r>
              <a:rPr sz="1100" spc="-25" dirty="0">
                <a:latin typeface="Arial"/>
                <a:cs typeface="Arial"/>
              </a:rPr>
              <a:t> </a:t>
            </a:r>
            <a:r>
              <a:rPr sz="1100" dirty="0">
                <a:latin typeface="Arial"/>
                <a:cs typeface="Arial"/>
              </a:rPr>
              <a:t>functions</a:t>
            </a:r>
            <a:r>
              <a:rPr sz="1100" spc="-20"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designed</a:t>
            </a:r>
            <a:r>
              <a:rPr sz="1100" spc="-3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tested</a:t>
            </a:r>
            <a:r>
              <a:rPr sz="1100" spc="-20" dirty="0">
                <a:latin typeface="Arial"/>
                <a:cs typeface="Arial"/>
              </a:rPr>
              <a:t> </a:t>
            </a:r>
            <a:r>
              <a:rPr sz="1100" dirty="0">
                <a:latin typeface="Arial"/>
                <a:cs typeface="Arial"/>
              </a:rPr>
              <a:t>carefully</a:t>
            </a:r>
            <a:r>
              <a:rPr sz="1100" spc="-35" dirty="0">
                <a:latin typeface="Arial"/>
                <a:cs typeface="Arial"/>
              </a:rPr>
              <a:t> </a:t>
            </a:r>
            <a:r>
              <a:rPr sz="1100" dirty="0">
                <a:latin typeface="Arial"/>
                <a:cs typeface="Arial"/>
              </a:rPr>
              <a:t>for</a:t>
            </a:r>
            <a:r>
              <a:rPr sz="1100" spc="-25" dirty="0">
                <a:latin typeface="Arial"/>
                <a:cs typeface="Arial"/>
              </a:rPr>
              <a:t> all </a:t>
            </a:r>
            <a:r>
              <a:rPr sz="1100" dirty="0">
                <a:latin typeface="Arial"/>
                <a:cs typeface="Arial"/>
              </a:rPr>
              <a:t>possible</a:t>
            </a:r>
            <a:r>
              <a:rPr sz="1100" spc="-25"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otherwise</a:t>
            </a:r>
            <a:r>
              <a:rPr sz="1100" spc="-2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run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risk</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crashing</a:t>
            </a:r>
            <a:r>
              <a:rPr sz="1100" spc="-25" dirty="0">
                <a:latin typeface="Arial"/>
                <a:cs typeface="Arial"/>
              </a:rPr>
              <a:t> </a:t>
            </a:r>
            <a:r>
              <a:rPr sz="1100" dirty="0">
                <a:latin typeface="Arial"/>
                <a:cs typeface="Arial"/>
              </a:rPr>
              <a:t>your</a:t>
            </a:r>
            <a:r>
              <a:rPr sz="1100" spc="-20" dirty="0">
                <a:latin typeface="Arial"/>
                <a:cs typeface="Arial"/>
              </a:rPr>
              <a:t> </a:t>
            </a:r>
            <a:r>
              <a:rPr sz="1100" spc="-10" dirty="0">
                <a:latin typeface="Arial"/>
                <a:cs typeface="Arial"/>
              </a:rPr>
              <a:t>code.</a:t>
            </a:r>
            <a:endParaRPr sz="1100" dirty="0">
              <a:latin typeface="Arial"/>
              <a:cs typeface="Arial"/>
            </a:endParaRPr>
          </a:p>
        </p:txBody>
      </p:sp>
      <p:sp>
        <p:nvSpPr>
          <p:cNvPr id="12" name="object 2"/>
          <p:cNvSpPr txBox="1"/>
          <p:nvPr/>
        </p:nvSpPr>
        <p:spPr>
          <a:xfrm>
            <a:off x="902004" y="2239646"/>
            <a:ext cx="5704205" cy="515620"/>
          </a:xfrm>
          <a:prstGeom prst="rect">
            <a:avLst/>
          </a:prstGeom>
        </p:spPr>
        <p:txBody>
          <a:bodyPr vert="horz" wrap="square" lIns="0" tIns="19685" rIns="0" bIns="0" rtlCol="0">
            <a:spAutoFit/>
          </a:bodyPr>
          <a:lstStyle/>
          <a:p>
            <a:pPr marL="12700" marR="5080">
              <a:lnSpc>
                <a:spcPct val="96000"/>
              </a:lnSpc>
              <a:spcBef>
                <a:spcPts val="155"/>
              </a:spcBef>
            </a:pPr>
            <a:r>
              <a:rPr sz="1100" dirty="0">
                <a:latin typeface="Arial"/>
                <a:cs typeface="Arial"/>
              </a:rPr>
              <a:t>The</a:t>
            </a:r>
            <a:r>
              <a:rPr sz="1100" spc="-30" dirty="0">
                <a:latin typeface="Arial"/>
                <a:cs typeface="Arial"/>
              </a:rPr>
              <a:t> </a:t>
            </a:r>
            <a:r>
              <a:rPr sz="1100" dirty="0">
                <a:latin typeface="Arial"/>
                <a:cs typeface="Arial"/>
              </a:rPr>
              <a:t>following</a:t>
            </a:r>
            <a:r>
              <a:rPr sz="1100" spc="-15"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takes</a:t>
            </a:r>
            <a:r>
              <a:rPr sz="1100" spc="-15"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line</a:t>
            </a:r>
            <a:r>
              <a:rPr sz="1100" spc="-25"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makes</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copy</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shorter</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rotated.</a:t>
            </a:r>
            <a:r>
              <a:rPr sz="1100" spc="265" dirty="0">
                <a:latin typeface="Arial"/>
                <a:cs typeface="Arial"/>
              </a:rPr>
              <a:t> </a:t>
            </a:r>
            <a:r>
              <a:rPr sz="1100" spc="-25" dirty="0">
                <a:latin typeface="Arial"/>
                <a:cs typeface="Arial"/>
              </a:rPr>
              <a:t>It </a:t>
            </a:r>
            <a:r>
              <a:rPr sz="1100" dirty="0">
                <a:latin typeface="Arial"/>
                <a:cs typeface="Arial"/>
              </a:rPr>
              <a:t>keeps</a:t>
            </a:r>
            <a:r>
              <a:rPr sz="1100" spc="-35" dirty="0">
                <a:latin typeface="Arial"/>
                <a:cs typeface="Arial"/>
              </a:rPr>
              <a:t> </a:t>
            </a:r>
            <a:r>
              <a:rPr sz="1100" dirty="0">
                <a:latin typeface="Arial"/>
                <a:cs typeface="Arial"/>
              </a:rPr>
              <a:t>doing</a:t>
            </a:r>
            <a:r>
              <a:rPr sz="1100" spc="-30"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newly</a:t>
            </a:r>
            <a:r>
              <a:rPr sz="1100" spc="-20" dirty="0">
                <a:latin typeface="Arial"/>
                <a:cs typeface="Arial"/>
              </a:rPr>
              <a:t> </a:t>
            </a:r>
            <a:r>
              <a:rPr sz="1100" dirty="0">
                <a:latin typeface="Arial"/>
                <a:cs typeface="Arial"/>
              </a:rPr>
              <a:t>generated</a:t>
            </a:r>
            <a:r>
              <a:rPr sz="1100" spc="-20" dirty="0">
                <a:latin typeface="Arial"/>
                <a:cs typeface="Arial"/>
              </a:rPr>
              <a:t> </a:t>
            </a:r>
            <a:r>
              <a:rPr sz="1100" dirty="0">
                <a:latin typeface="Arial"/>
                <a:cs typeface="Arial"/>
              </a:rPr>
              <a:t>line</a:t>
            </a:r>
            <a:r>
              <a:rPr sz="1100" spc="-25" dirty="0">
                <a:latin typeface="Arial"/>
                <a:cs typeface="Arial"/>
              </a:rPr>
              <a:t> </a:t>
            </a:r>
            <a:r>
              <a:rPr sz="1100" dirty="0">
                <a:latin typeface="Arial"/>
                <a:cs typeface="Arial"/>
              </a:rPr>
              <a:t>until</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line</a:t>
            </a:r>
            <a:r>
              <a:rPr sz="1100" spc="-20" dirty="0">
                <a:latin typeface="Arial"/>
                <a:cs typeface="Arial"/>
              </a:rPr>
              <a:t> </a:t>
            </a:r>
            <a:r>
              <a:rPr sz="1100" dirty="0">
                <a:latin typeface="Arial"/>
                <a:cs typeface="Arial"/>
              </a:rPr>
              <a:t>length</a:t>
            </a:r>
            <a:r>
              <a:rPr sz="1100" spc="-30" dirty="0">
                <a:latin typeface="Arial"/>
                <a:cs typeface="Arial"/>
              </a:rPr>
              <a:t> </a:t>
            </a:r>
            <a:r>
              <a:rPr sz="1100" dirty="0">
                <a:latin typeface="Arial"/>
                <a:cs typeface="Arial"/>
              </a:rPr>
              <a:t>becomes</a:t>
            </a:r>
            <a:r>
              <a:rPr sz="1100" spc="-25" dirty="0">
                <a:latin typeface="Arial"/>
                <a:cs typeface="Arial"/>
              </a:rPr>
              <a:t> </a:t>
            </a:r>
            <a:r>
              <a:rPr sz="1100" dirty="0">
                <a:latin typeface="Arial"/>
                <a:cs typeface="Arial"/>
              </a:rPr>
              <a:t>less</a:t>
            </a:r>
            <a:r>
              <a:rPr sz="1100" spc="-30" dirty="0">
                <a:latin typeface="Arial"/>
                <a:cs typeface="Arial"/>
              </a:rPr>
              <a:t> </a:t>
            </a:r>
            <a:r>
              <a:rPr sz="1100" dirty="0">
                <a:latin typeface="Arial"/>
                <a:cs typeface="Arial"/>
              </a:rPr>
              <a:t>than</a:t>
            </a:r>
            <a:r>
              <a:rPr sz="1100" spc="-20" dirty="0">
                <a:latin typeface="Arial"/>
                <a:cs typeface="Arial"/>
              </a:rPr>
              <a:t> some </a:t>
            </a:r>
            <a:r>
              <a:rPr sz="1100" dirty="0">
                <a:latin typeface="Arial"/>
                <a:cs typeface="Arial"/>
              </a:rPr>
              <a:t>minimum</a:t>
            </a:r>
            <a:r>
              <a:rPr sz="1100" spc="-40" dirty="0">
                <a:latin typeface="Arial"/>
                <a:cs typeface="Arial"/>
              </a:rPr>
              <a:t> </a:t>
            </a:r>
            <a:r>
              <a:rPr sz="1100" dirty="0">
                <a:latin typeface="Arial"/>
                <a:cs typeface="Arial"/>
              </a:rPr>
              <a:t>length.</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table</a:t>
            </a:r>
            <a:r>
              <a:rPr sz="1100" spc="-20" dirty="0">
                <a:latin typeface="Arial"/>
                <a:cs typeface="Arial"/>
              </a:rPr>
              <a:t> </a:t>
            </a:r>
            <a:r>
              <a:rPr sz="1100" dirty="0">
                <a:latin typeface="Arial"/>
                <a:cs typeface="Arial"/>
              </a:rPr>
              <a:t>shows</a:t>
            </a:r>
            <a:r>
              <a:rPr sz="1100" spc="-3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output</a:t>
            </a:r>
            <a:r>
              <a:rPr sz="1100" spc="-10" dirty="0">
                <a:latin typeface="Arial"/>
                <a:cs typeface="Arial"/>
              </a:rPr>
              <a:t> parameters.</a:t>
            </a:r>
            <a:endParaRPr sz="1100">
              <a:latin typeface="Arial"/>
              <a:cs typeface="Arial"/>
            </a:endParaRPr>
          </a:p>
        </p:txBody>
      </p:sp>
      <p:graphicFrame>
        <p:nvGraphicFramePr>
          <p:cNvPr id="13" name="object 3"/>
          <p:cNvGraphicFramePr>
            <a:graphicFrameLocks noGrp="1"/>
          </p:cNvGraphicFramePr>
          <p:nvPr>
            <p:extLst/>
          </p:nvPr>
        </p:nvGraphicFramePr>
        <p:xfrm>
          <a:off x="914704" y="2904872"/>
          <a:ext cx="5946139" cy="1895475"/>
        </p:xfrm>
        <a:graphic>
          <a:graphicData uri="http://schemas.openxmlformats.org/drawingml/2006/table">
            <a:tbl>
              <a:tblPr firstRow="1" bandRow="1">
                <a:tableStyleId>{2D5ABB26-0587-4C30-8999-92F81FD0307C}</a:tableStyleId>
              </a:tblPr>
              <a:tblGrid>
                <a:gridCol w="1248410">
                  <a:extLst>
                    <a:ext uri="{9D8B030D-6E8A-4147-A177-3AD203B41FA5}">
                      <a16:colId xmlns:a16="http://schemas.microsoft.com/office/drawing/2014/main" val="20000"/>
                    </a:ext>
                  </a:extLst>
                </a:gridCol>
                <a:gridCol w="1363344">
                  <a:extLst>
                    <a:ext uri="{9D8B030D-6E8A-4147-A177-3AD203B41FA5}">
                      <a16:colId xmlns:a16="http://schemas.microsoft.com/office/drawing/2014/main" val="20001"/>
                    </a:ext>
                  </a:extLst>
                </a:gridCol>
                <a:gridCol w="3334385">
                  <a:extLst>
                    <a:ext uri="{9D8B030D-6E8A-4147-A177-3AD203B41FA5}">
                      <a16:colId xmlns:a16="http://schemas.microsoft.com/office/drawing/2014/main" val="20002"/>
                    </a:ext>
                  </a:extLst>
                </a:gridCol>
              </a:tblGrid>
              <a:tr h="405130">
                <a:tc gridSpan="3">
                  <a:txBody>
                    <a:bodyPr/>
                    <a:lstStyle/>
                    <a:p>
                      <a:pPr marL="63500">
                        <a:lnSpc>
                          <a:spcPct val="100000"/>
                        </a:lnSpc>
                        <a:spcBef>
                          <a:spcPts val="490"/>
                        </a:spcBef>
                      </a:pPr>
                      <a:r>
                        <a:rPr sz="900" b="1" dirty="0">
                          <a:latin typeface="Arial"/>
                          <a:cs typeface="Arial"/>
                        </a:rPr>
                        <a:t>Function</a:t>
                      </a:r>
                      <a:r>
                        <a:rPr sz="900" b="1" spc="-10" dirty="0">
                          <a:latin typeface="Arial"/>
                          <a:cs typeface="Arial"/>
                        </a:rPr>
                        <a:t> parameters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06400">
                <a:tc rowSpan="3">
                  <a:txBody>
                    <a:bodyPr/>
                    <a:lstStyle/>
                    <a:p>
                      <a:pPr marL="63500">
                        <a:lnSpc>
                          <a:spcPct val="100000"/>
                        </a:lnSpc>
                        <a:spcBef>
                          <a:spcPts val="490"/>
                        </a:spcBef>
                      </a:pPr>
                      <a:r>
                        <a:rPr sz="900" b="1" dirty="0">
                          <a:latin typeface="Arial"/>
                          <a:cs typeface="Arial"/>
                        </a:rPr>
                        <a:t>Input </a:t>
                      </a:r>
                      <a:r>
                        <a:rPr sz="900" b="1" spc="-10" dirty="0">
                          <a:latin typeface="Arial"/>
                          <a:cs typeface="Arial"/>
                        </a:rPr>
                        <a:t>parameters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b="1" dirty="0">
                          <a:latin typeface="Arial"/>
                          <a:cs typeface="Arial"/>
                        </a:rPr>
                        <a:t>Line</a:t>
                      </a:r>
                      <a:r>
                        <a:rPr sz="900" b="1" spc="10" dirty="0">
                          <a:latin typeface="Arial"/>
                          <a:cs typeface="Arial"/>
                        </a:rPr>
                        <a:t> </a:t>
                      </a:r>
                      <a:r>
                        <a:rPr sz="900" spc="-10" dirty="0">
                          <a:latin typeface="Arial"/>
                          <a:cs typeface="Arial"/>
                        </a:rPr>
                        <a:t>inputLine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a:lnSpc>
                          <a:spcPct val="100000"/>
                        </a:lnSpc>
                        <a:spcBef>
                          <a:spcPts val="490"/>
                        </a:spcBef>
                      </a:pPr>
                      <a:r>
                        <a:rPr sz="900" dirty="0">
                          <a:latin typeface="Arial"/>
                          <a:cs typeface="Arial"/>
                        </a:rPr>
                        <a:t>Starting</a:t>
                      </a:r>
                      <a:r>
                        <a:rPr sz="900" spc="-15" dirty="0">
                          <a:latin typeface="Arial"/>
                          <a:cs typeface="Arial"/>
                        </a:rPr>
                        <a:t> </a:t>
                      </a:r>
                      <a:r>
                        <a:rPr sz="900" spc="-20" dirty="0">
                          <a:latin typeface="Arial"/>
                          <a:cs typeface="Arial"/>
                        </a:rPr>
                        <a:t>line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6400">
                <a:tc vMerge="1">
                  <a:txBody>
                    <a:bodyPr/>
                    <a:lstStyle/>
                    <a:p>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solidFill>
                            <a:srgbClr val="3333FF"/>
                          </a:solidFill>
                          <a:latin typeface="Arial"/>
                          <a:cs typeface="Arial"/>
                        </a:rPr>
                        <a:t>double </a:t>
                      </a:r>
                      <a:r>
                        <a:rPr sz="900" spc="-10" dirty="0">
                          <a:latin typeface="Arial"/>
                          <a:cs typeface="Arial"/>
                        </a:rPr>
                        <a:t>angle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a:lnSpc>
                          <a:spcPct val="100000"/>
                        </a:lnSpc>
                        <a:spcBef>
                          <a:spcPts val="490"/>
                        </a:spcBef>
                      </a:pPr>
                      <a:r>
                        <a:rPr sz="900" dirty="0">
                          <a:latin typeface="Arial"/>
                          <a:cs typeface="Arial"/>
                        </a:rPr>
                        <a:t>Angle</a:t>
                      </a:r>
                      <a:r>
                        <a:rPr sz="900" spc="-10" dirty="0">
                          <a:latin typeface="Arial"/>
                          <a:cs typeface="Arial"/>
                        </a:rPr>
                        <a:t> </a:t>
                      </a:r>
                      <a:r>
                        <a:rPr sz="900" dirty="0">
                          <a:latin typeface="Arial"/>
                          <a:cs typeface="Arial"/>
                        </a:rPr>
                        <a:t>in </a:t>
                      </a:r>
                      <a:r>
                        <a:rPr sz="900" spc="-10" dirty="0">
                          <a:latin typeface="Arial"/>
                          <a:cs typeface="Arial"/>
                        </a:rPr>
                        <a:t>radians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05130">
                <a:tc vMerge="1">
                  <a:txBody>
                    <a:bodyPr/>
                    <a:lstStyle/>
                    <a:p>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solidFill>
                            <a:srgbClr val="3333FF"/>
                          </a:solidFill>
                          <a:latin typeface="Arial"/>
                          <a:cs typeface="Arial"/>
                        </a:rPr>
                        <a:t>double </a:t>
                      </a:r>
                      <a:r>
                        <a:rPr sz="900" spc="-10" dirty="0">
                          <a:latin typeface="Arial"/>
                          <a:cs typeface="Arial"/>
                        </a:rPr>
                        <a:t>minLength</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a:lnSpc>
                          <a:spcPct val="100000"/>
                        </a:lnSpc>
                        <a:spcBef>
                          <a:spcPts val="490"/>
                        </a:spcBef>
                      </a:pPr>
                      <a:r>
                        <a:rPr sz="900" dirty="0">
                          <a:latin typeface="Arial"/>
                          <a:cs typeface="Arial"/>
                        </a:rPr>
                        <a:t>The</a:t>
                      </a:r>
                      <a:r>
                        <a:rPr sz="900" spc="-10" dirty="0">
                          <a:latin typeface="Arial"/>
                          <a:cs typeface="Arial"/>
                        </a:rPr>
                        <a:t> </a:t>
                      </a:r>
                      <a:r>
                        <a:rPr sz="900" dirty="0">
                          <a:latin typeface="Arial"/>
                          <a:cs typeface="Arial"/>
                        </a:rPr>
                        <a:t>stopping</a:t>
                      </a:r>
                      <a:r>
                        <a:rPr sz="900" spc="-15" dirty="0">
                          <a:latin typeface="Arial"/>
                          <a:cs typeface="Arial"/>
                        </a:rPr>
                        <a:t> </a:t>
                      </a:r>
                      <a:r>
                        <a:rPr sz="900" spc="-10" dirty="0">
                          <a:latin typeface="Arial"/>
                          <a:cs typeface="Arial"/>
                        </a:rPr>
                        <a:t>condition</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2415">
                <a:tc>
                  <a:txBody>
                    <a:bodyPr/>
                    <a:lstStyle/>
                    <a:p>
                      <a:pPr marL="63500">
                        <a:lnSpc>
                          <a:spcPct val="100000"/>
                        </a:lnSpc>
                        <a:spcBef>
                          <a:spcPts val="490"/>
                        </a:spcBef>
                      </a:pPr>
                      <a:r>
                        <a:rPr sz="900" b="1" dirty="0">
                          <a:latin typeface="Arial"/>
                          <a:cs typeface="Arial"/>
                        </a:rPr>
                        <a:t>Output</a:t>
                      </a:r>
                      <a:r>
                        <a:rPr sz="900" b="1" spc="-15" dirty="0">
                          <a:latin typeface="Arial"/>
                          <a:cs typeface="Arial"/>
                        </a:rPr>
                        <a:t> </a:t>
                      </a:r>
                      <a:r>
                        <a:rPr sz="900" b="1" spc="-10" dirty="0">
                          <a:latin typeface="Arial"/>
                          <a:cs typeface="Arial"/>
                        </a:rPr>
                        <a:t>parameters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b="1" dirty="0">
                          <a:latin typeface="Arial"/>
                          <a:cs typeface="Arial"/>
                        </a:rPr>
                        <a:t>Line</a:t>
                      </a:r>
                      <a:r>
                        <a:rPr sz="900" b="1" spc="10" dirty="0">
                          <a:latin typeface="Arial"/>
                          <a:cs typeface="Arial"/>
                        </a:rPr>
                        <a:t> </a:t>
                      </a:r>
                      <a:r>
                        <a:rPr sz="900" dirty="0">
                          <a:latin typeface="Arial"/>
                          <a:cs typeface="Arial"/>
                        </a:rPr>
                        <a:t>[] </a:t>
                      </a:r>
                      <a:r>
                        <a:rPr sz="900" spc="-50" dirty="0">
                          <a:latin typeface="Arial"/>
                          <a:cs typeface="Arial"/>
                        </a:rPr>
                        <a:t>A</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a:lnSpc>
                          <a:spcPct val="100000"/>
                        </a:lnSpc>
                        <a:spcBef>
                          <a:spcPts val="490"/>
                        </a:spcBef>
                      </a:pPr>
                      <a:r>
                        <a:rPr sz="900" dirty="0">
                          <a:latin typeface="Arial"/>
                          <a:cs typeface="Arial"/>
                        </a:rPr>
                        <a:t>The</a:t>
                      </a:r>
                      <a:r>
                        <a:rPr sz="900" spc="-5" dirty="0">
                          <a:latin typeface="Arial"/>
                          <a:cs typeface="Arial"/>
                        </a:rPr>
                        <a:t> </a:t>
                      </a:r>
                      <a:r>
                        <a:rPr sz="900" dirty="0">
                          <a:latin typeface="Arial"/>
                          <a:cs typeface="Arial"/>
                        </a:rPr>
                        <a:t>result</a:t>
                      </a:r>
                      <a:r>
                        <a:rPr sz="900" spc="-5" dirty="0">
                          <a:latin typeface="Arial"/>
                          <a:cs typeface="Arial"/>
                        </a:rPr>
                        <a:t> </a:t>
                      </a:r>
                      <a:r>
                        <a:rPr sz="900" dirty="0">
                          <a:latin typeface="Arial"/>
                          <a:cs typeface="Arial"/>
                        </a:rPr>
                        <a:t>as</a:t>
                      </a:r>
                      <a:r>
                        <a:rPr sz="900" spc="-10" dirty="0">
                          <a:latin typeface="Arial"/>
                          <a:cs typeface="Arial"/>
                        </a:rPr>
                        <a:t> </a:t>
                      </a:r>
                      <a:r>
                        <a:rPr sz="900" dirty="0">
                          <a:latin typeface="Arial"/>
                          <a:cs typeface="Arial"/>
                        </a:rPr>
                        <a:t>an</a:t>
                      </a:r>
                      <a:r>
                        <a:rPr sz="900" spc="-15" dirty="0">
                          <a:latin typeface="Arial"/>
                          <a:cs typeface="Arial"/>
                        </a:rPr>
                        <a:t> </a:t>
                      </a:r>
                      <a:r>
                        <a:rPr sz="900" dirty="0">
                          <a:latin typeface="Arial"/>
                          <a:cs typeface="Arial"/>
                        </a:rPr>
                        <a:t>array</a:t>
                      </a:r>
                      <a:r>
                        <a:rPr sz="900" spc="-10" dirty="0">
                          <a:latin typeface="Arial"/>
                          <a:cs typeface="Arial"/>
                        </a:rPr>
                        <a:t> </a:t>
                      </a:r>
                      <a:r>
                        <a:rPr sz="900" dirty="0">
                          <a:latin typeface="Arial"/>
                          <a:cs typeface="Arial"/>
                        </a:rPr>
                        <a:t>of</a:t>
                      </a:r>
                      <a:r>
                        <a:rPr sz="900" spc="-10" dirty="0">
                          <a:latin typeface="Arial"/>
                          <a:cs typeface="Arial"/>
                        </a:rPr>
                        <a:t> </a:t>
                      </a:r>
                      <a:r>
                        <a:rPr sz="900" spc="-20" dirty="0">
                          <a:latin typeface="Arial"/>
                          <a:cs typeface="Arial"/>
                        </a:rPr>
                        <a:t>lines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14" name="object 4"/>
          <p:cNvSpPr txBox="1"/>
          <p:nvPr/>
        </p:nvSpPr>
        <p:spPr>
          <a:xfrm>
            <a:off x="902004" y="4953000"/>
            <a:ext cx="5919470" cy="6704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To</a:t>
            </a:r>
            <a:r>
              <a:rPr sz="1100" spc="-35" dirty="0">
                <a:latin typeface="Arial"/>
                <a:cs typeface="Arial"/>
              </a:rPr>
              <a:t> </a:t>
            </a:r>
            <a:r>
              <a:rPr sz="1100" dirty="0">
                <a:latin typeface="Arial"/>
                <a:cs typeface="Arial"/>
              </a:rPr>
              <a:t>compare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approaches,</a:t>
            </a:r>
            <a:r>
              <a:rPr sz="1100" spc="-10" dirty="0">
                <a:latin typeface="Arial"/>
                <a:cs typeface="Arial"/>
              </a:rPr>
              <a:t> </a:t>
            </a:r>
            <a:r>
              <a:rPr sz="1100" dirty="0">
                <a:latin typeface="Arial"/>
                <a:cs typeface="Arial"/>
              </a:rPr>
              <a:t>wWe</a:t>
            </a:r>
            <a:r>
              <a:rPr sz="1100" spc="-2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solve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problem</a:t>
            </a:r>
            <a:r>
              <a:rPr sz="1100" spc="-25" dirty="0">
                <a:latin typeface="Arial"/>
                <a:cs typeface="Arial"/>
              </a:rPr>
              <a:t> </a:t>
            </a:r>
            <a:r>
              <a:rPr sz="1100" dirty="0">
                <a:latin typeface="Arial"/>
                <a:cs typeface="Arial"/>
              </a:rPr>
              <a:t>recursively</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iteratively</a:t>
            </a:r>
            <a:r>
              <a:rPr sz="1100" spc="-15" dirty="0">
                <a:latin typeface="Arial"/>
                <a:cs typeface="Arial"/>
              </a:rPr>
              <a:t> </a:t>
            </a:r>
            <a:r>
              <a:rPr sz="1100" dirty="0">
                <a:latin typeface="Arial"/>
                <a:cs typeface="Arial"/>
              </a:rPr>
              <a:t>to</a:t>
            </a:r>
            <a:r>
              <a:rPr sz="1100" spc="-25" dirty="0">
                <a:latin typeface="Arial"/>
                <a:cs typeface="Arial"/>
              </a:rPr>
              <a:t> be </a:t>
            </a:r>
            <a:r>
              <a:rPr sz="1100" dirty="0">
                <a:latin typeface="Arial"/>
                <a:cs typeface="Arial"/>
              </a:rPr>
              <a:t>able</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compare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approaches.</a:t>
            </a:r>
            <a:r>
              <a:rPr sz="1100" spc="-20" dirty="0">
                <a:latin typeface="Arial"/>
                <a:cs typeface="Arial"/>
              </a:rPr>
              <a:t> </a:t>
            </a:r>
            <a:r>
              <a:rPr sz="1100" dirty="0">
                <a:latin typeface="Arial"/>
                <a:cs typeface="Arial"/>
              </a:rPr>
              <a:t>Note</a:t>
            </a:r>
            <a:r>
              <a:rPr sz="1100" spc="-25"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recursive</a:t>
            </a:r>
            <a:r>
              <a:rPr sz="1100" spc="-30" dirty="0">
                <a:latin typeface="Arial"/>
                <a:cs typeface="Arial"/>
              </a:rPr>
              <a:t> </a:t>
            </a:r>
            <a:r>
              <a:rPr sz="1100" dirty="0">
                <a:latin typeface="Arial"/>
                <a:cs typeface="Arial"/>
              </a:rPr>
              <a:t>cases</a:t>
            </a:r>
            <a:r>
              <a:rPr sz="1100" spc="-3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solved</a:t>
            </a:r>
            <a:r>
              <a:rPr sz="1100" spc="-25" dirty="0">
                <a:latin typeface="Arial"/>
                <a:cs typeface="Arial"/>
              </a:rPr>
              <a:t> </a:t>
            </a:r>
            <a:r>
              <a:rPr sz="1100" spc="-10" dirty="0">
                <a:latin typeface="Arial"/>
                <a:cs typeface="Arial"/>
              </a:rPr>
              <a:t>iteratively. </a:t>
            </a:r>
            <a:r>
              <a:rPr sz="1100" dirty="0">
                <a:latin typeface="Arial"/>
                <a:cs typeface="Arial"/>
              </a:rPr>
              <a:t>Also</a:t>
            </a:r>
            <a:r>
              <a:rPr sz="1100" spc="-30"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cases</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easier</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solve</a:t>
            </a:r>
            <a:r>
              <a:rPr sz="1100" spc="-25" dirty="0">
                <a:latin typeface="Arial"/>
                <a:cs typeface="Arial"/>
              </a:rPr>
              <a:t> </a:t>
            </a:r>
            <a:r>
              <a:rPr sz="1100" dirty="0">
                <a:latin typeface="Arial"/>
                <a:cs typeface="Arial"/>
              </a:rPr>
              <a:t>recursively</a:t>
            </a:r>
            <a:r>
              <a:rPr sz="1100" spc="-15"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iteratively</a:t>
            </a:r>
            <a:r>
              <a:rPr sz="1100" spc="-15" dirty="0">
                <a:latin typeface="Arial"/>
                <a:cs typeface="Arial"/>
              </a:rPr>
              <a:t> </a:t>
            </a:r>
            <a:r>
              <a:rPr sz="1100" dirty="0">
                <a:latin typeface="Arial"/>
                <a:cs typeface="Arial"/>
              </a:rPr>
              <a:t>or vice</a:t>
            </a:r>
            <a:r>
              <a:rPr sz="1100" spc="-15" dirty="0">
                <a:latin typeface="Arial"/>
                <a:cs typeface="Arial"/>
              </a:rPr>
              <a:t> </a:t>
            </a:r>
            <a:r>
              <a:rPr sz="1100" dirty="0">
                <a:latin typeface="Arial"/>
                <a:cs typeface="Arial"/>
              </a:rPr>
              <a:t>versa.</a:t>
            </a:r>
            <a:r>
              <a:rPr sz="1100" spc="-2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do</a:t>
            </a:r>
            <a:r>
              <a:rPr sz="1100" spc="-15" dirty="0">
                <a:latin typeface="Arial"/>
                <a:cs typeface="Arial"/>
              </a:rPr>
              <a:t> </a:t>
            </a:r>
            <a:r>
              <a:rPr sz="1100" spc="-25" dirty="0">
                <a:latin typeface="Arial"/>
                <a:cs typeface="Arial"/>
              </a:rPr>
              <a:t>not</a:t>
            </a:r>
            <a:r>
              <a:rPr sz="1100" dirty="0">
                <a:latin typeface="Arial"/>
                <a:cs typeface="Arial"/>
              </a:rPr>
              <a:t> design</a:t>
            </a:r>
            <a:r>
              <a:rPr sz="1100" spc="-3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recursive</a:t>
            </a:r>
            <a:r>
              <a:rPr sz="1100" spc="-30" dirty="0">
                <a:latin typeface="Arial"/>
                <a:cs typeface="Arial"/>
              </a:rPr>
              <a:t> </a:t>
            </a:r>
            <a:r>
              <a:rPr sz="1100" dirty="0">
                <a:latin typeface="Arial"/>
                <a:cs typeface="Arial"/>
              </a:rPr>
              <a:t>function</a:t>
            </a:r>
            <a:r>
              <a:rPr sz="1100" spc="-15" dirty="0">
                <a:latin typeface="Arial"/>
                <a:cs typeface="Arial"/>
              </a:rPr>
              <a:t> </a:t>
            </a:r>
            <a:r>
              <a:rPr sz="1100" dirty="0">
                <a:latin typeface="Arial"/>
                <a:cs typeface="Arial"/>
              </a:rPr>
              <a:t>carefully,</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end</a:t>
            </a:r>
            <a:r>
              <a:rPr sz="1100" spc="-15" dirty="0">
                <a:latin typeface="Arial"/>
                <a:cs typeface="Arial"/>
              </a:rPr>
              <a:t> </a:t>
            </a:r>
            <a:r>
              <a:rPr sz="1100" dirty="0">
                <a:latin typeface="Arial"/>
                <a:cs typeface="Arial"/>
              </a:rPr>
              <a:t>up</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infinite</a:t>
            </a:r>
            <a:r>
              <a:rPr sz="1100" spc="-15" dirty="0">
                <a:latin typeface="Arial"/>
                <a:cs typeface="Arial"/>
              </a:rPr>
              <a:t> </a:t>
            </a:r>
            <a:r>
              <a:rPr sz="1100" spc="-10" dirty="0">
                <a:latin typeface="Arial"/>
                <a:cs typeface="Arial"/>
              </a:rPr>
              <a:t>loop</a:t>
            </a:r>
            <a:r>
              <a:rPr sz="1100" spc="-10" dirty="0" smtClean="0">
                <a:latin typeface="Arial"/>
                <a:cs typeface="Arial"/>
              </a:rPr>
              <a:t>.</a:t>
            </a:r>
            <a:endParaRPr sz="1100" dirty="0">
              <a:latin typeface="Arial"/>
              <a:cs typeface="Arial"/>
            </a:endParaRPr>
          </a:p>
        </p:txBody>
      </p:sp>
      <p:sp>
        <p:nvSpPr>
          <p:cNvPr id="15" name="Title 14"/>
          <p:cNvSpPr>
            <a:spLocks noGrp="1"/>
          </p:cNvSpPr>
          <p:nvPr>
            <p:ph type="title"/>
          </p:nvPr>
        </p:nvSpPr>
        <p:spPr/>
        <p:txBody>
          <a:bodyPr/>
          <a:lstStyle/>
          <a:p>
            <a:endParaRPr lang="en-US"/>
          </a:p>
        </p:txBody>
      </p:sp>
    </p:spTree>
    <p:extLst>
      <p:ext uri="{BB962C8B-B14F-4D97-AF65-F5344CB8AC3E}">
        <p14:creationId xmlns:p14="http://schemas.microsoft.com/office/powerpoint/2010/main" val="314869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902004" y="823739"/>
            <a:ext cx="5919470" cy="848950"/>
          </a:xfrm>
          <a:prstGeom prst="rect">
            <a:avLst/>
          </a:prstGeom>
        </p:spPr>
        <p:txBody>
          <a:bodyPr vert="horz" wrap="square" lIns="0" tIns="20320" rIns="0" bIns="0" rtlCol="0">
            <a:spAutoFit/>
          </a:bodyPr>
          <a:lstStyle/>
          <a:p>
            <a:pPr>
              <a:lnSpc>
                <a:spcPct val="100000"/>
              </a:lnSpc>
            </a:pPr>
            <a:endParaRPr sz="1050" dirty="0">
              <a:latin typeface="Arial"/>
              <a:cs typeface="Arial"/>
            </a:endParaRPr>
          </a:p>
          <a:p>
            <a:pPr marL="12700">
              <a:lnSpc>
                <a:spcPts val="1290"/>
              </a:lnSpc>
              <a:spcBef>
                <a:spcPts val="5"/>
              </a:spcBef>
            </a:pPr>
            <a:r>
              <a:rPr sz="1100" dirty="0">
                <a:latin typeface="Arial"/>
                <a:cs typeface="Arial"/>
              </a:rPr>
              <a:t>In</a:t>
            </a:r>
            <a:r>
              <a:rPr sz="1100" spc="-5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30" dirty="0">
                <a:latin typeface="Arial"/>
                <a:cs typeface="Arial"/>
              </a:rPr>
              <a:t> </a:t>
            </a:r>
            <a:r>
              <a:rPr sz="1100" dirty="0">
                <a:latin typeface="Arial"/>
                <a:cs typeface="Arial"/>
              </a:rPr>
              <a:t>recursive</a:t>
            </a:r>
            <a:r>
              <a:rPr sz="1100" spc="-35" dirty="0">
                <a:latin typeface="Arial"/>
                <a:cs typeface="Arial"/>
              </a:rPr>
              <a:t> </a:t>
            </a:r>
            <a:r>
              <a:rPr sz="1100" dirty="0">
                <a:latin typeface="Arial"/>
                <a:cs typeface="Arial"/>
              </a:rPr>
              <a:t>solution,</a:t>
            </a:r>
            <a:r>
              <a:rPr sz="1100" spc="-35" dirty="0">
                <a:latin typeface="Arial"/>
                <a:cs typeface="Arial"/>
              </a:rPr>
              <a:t> </a:t>
            </a:r>
            <a:r>
              <a:rPr sz="1100" dirty="0">
                <a:latin typeface="Arial"/>
                <a:cs typeface="Arial"/>
              </a:rPr>
              <a:t>note</a:t>
            </a:r>
            <a:r>
              <a:rPr sz="1100" spc="-3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inside</a:t>
            </a:r>
            <a:r>
              <a:rPr sz="1100" spc="-4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DivideAndRotate</a:t>
            </a:r>
            <a:r>
              <a:rPr sz="1100" b="1" i="1" spc="-35" dirty="0">
                <a:latin typeface="Arial"/>
                <a:cs typeface="Arial"/>
              </a:rPr>
              <a:t> </a:t>
            </a:r>
            <a:r>
              <a:rPr sz="1100" dirty="0">
                <a:latin typeface="Arial"/>
                <a:cs typeface="Arial"/>
              </a:rPr>
              <a:t>function</a:t>
            </a:r>
            <a:r>
              <a:rPr sz="1100" spc="-25" dirty="0">
                <a:latin typeface="Arial"/>
                <a:cs typeface="Arial"/>
              </a:rPr>
              <a:t> </a:t>
            </a:r>
            <a:r>
              <a:rPr sz="1100" spc="-10" dirty="0">
                <a:latin typeface="Arial"/>
                <a:cs typeface="Arial"/>
              </a:rPr>
              <a:t>includes:</a:t>
            </a:r>
            <a:endParaRPr sz="1100" dirty="0">
              <a:latin typeface="Arial"/>
              <a:cs typeface="Arial"/>
            </a:endParaRPr>
          </a:p>
          <a:p>
            <a:pPr marL="469265" indent="-228600">
              <a:lnSpc>
                <a:spcPts val="1265"/>
              </a:lnSpc>
              <a:buChar char="●"/>
              <a:tabLst>
                <a:tab pos="469265" algn="l"/>
                <a:tab pos="469900" algn="l"/>
              </a:tabLst>
            </a:pPr>
            <a:r>
              <a:rPr sz="1100" dirty="0">
                <a:latin typeface="Arial"/>
                <a:cs typeface="Arial"/>
              </a:rPr>
              <a:t>A</a:t>
            </a:r>
            <a:r>
              <a:rPr sz="1100" spc="-20" dirty="0">
                <a:latin typeface="Arial"/>
                <a:cs typeface="Arial"/>
              </a:rPr>
              <a:t> </a:t>
            </a:r>
            <a:r>
              <a:rPr sz="1100" dirty="0">
                <a:latin typeface="Arial"/>
                <a:cs typeface="Arial"/>
              </a:rPr>
              <a:t>stopping</a:t>
            </a:r>
            <a:r>
              <a:rPr sz="1100" spc="-20" dirty="0">
                <a:latin typeface="Arial"/>
                <a:cs typeface="Arial"/>
              </a:rPr>
              <a:t> </a:t>
            </a:r>
            <a:r>
              <a:rPr sz="1100" dirty="0">
                <a:latin typeface="Arial"/>
                <a:cs typeface="Arial"/>
              </a:rPr>
              <a:t>condition</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exit</a:t>
            </a:r>
            <a:r>
              <a:rPr sz="1100" spc="-1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function.</a:t>
            </a:r>
            <a:endParaRPr sz="1100" dirty="0">
              <a:latin typeface="Arial"/>
              <a:cs typeface="Arial"/>
            </a:endParaRPr>
          </a:p>
          <a:p>
            <a:pPr marL="469265" indent="-228600">
              <a:lnSpc>
                <a:spcPts val="1265"/>
              </a:lnSpc>
              <a:buChar char="●"/>
              <a:tabLst>
                <a:tab pos="469265" algn="l"/>
                <a:tab pos="469900" algn="l"/>
              </a:tabLst>
            </a:pPr>
            <a:r>
              <a:rPr sz="1100" dirty="0">
                <a:latin typeface="Arial"/>
                <a:cs typeface="Arial"/>
              </a:rPr>
              <a:t>A</a:t>
            </a:r>
            <a:r>
              <a:rPr sz="1100" spc="-30" dirty="0">
                <a:latin typeface="Arial"/>
                <a:cs typeface="Arial"/>
              </a:rPr>
              <a:t> </a:t>
            </a:r>
            <a:r>
              <a:rPr sz="1100" dirty="0">
                <a:latin typeface="Arial"/>
                <a:cs typeface="Arial"/>
              </a:rPr>
              <a:t>call</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same</a:t>
            </a:r>
            <a:r>
              <a:rPr sz="1100" spc="-25"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within</a:t>
            </a:r>
            <a:r>
              <a:rPr sz="1100" spc="-2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(recursive</a:t>
            </a:r>
            <a:r>
              <a:rPr sz="1100" spc="-25"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call</a:t>
            </a:r>
            <a:r>
              <a:rPr sz="1100" spc="-30" dirty="0">
                <a:latin typeface="Arial"/>
                <a:cs typeface="Arial"/>
              </a:rPr>
              <a:t> </a:t>
            </a:r>
            <a:r>
              <a:rPr sz="1100" spc="-10" dirty="0">
                <a:latin typeface="Arial"/>
                <a:cs typeface="Arial"/>
              </a:rPr>
              <a:t>themselves).</a:t>
            </a:r>
            <a:endParaRPr sz="1100" dirty="0">
              <a:latin typeface="Arial"/>
              <a:cs typeface="Arial"/>
            </a:endParaRPr>
          </a:p>
          <a:p>
            <a:pPr marL="469265" indent="-228600">
              <a:lnSpc>
                <a:spcPts val="1290"/>
              </a:lnSpc>
              <a:buChar char="●"/>
              <a:tabLst>
                <a:tab pos="469265" algn="l"/>
                <a:tab pos="469900" algn="l"/>
              </a:tabLst>
            </a:pPr>
            <a:r>
              <a:rPr sz="1100" dirty="0">
                <a:latin typeface="Arial"/>
                <a:cs typeface="Arial"/>
              </a:rPr>
              <a:t>The</a:t>
            </a:r>
            <a:r>
              <a:rPr sz="1100" spc="-30" dirty="0">
                <a:latin typeface="Arial"/>
                <a:cs typeface="Arial"/>
              </a:rPr>
              <a:t> </a:t>
            </a:r>
            <a:r>
              <a:rPr sz="1100" dirty="0">
                <a:latin typeface="Arial"/>
                <a:cs typeface="Arial"/>
              </a:rPr>
              <a:t>result</a:t>
            </a:r>
            <a:r>
              <a:rPr sz="1100" spc="-20" dirty="0">
                <a:latin typeface="Arial"/>
                <a:cs typeface="Arial"/>
              </a:rPr>
              <a:t> </a:t>
            </a:r>
            <a:r>
              <a:rPr sz="1100" dirty="0">
                <a:latin typeface="Arial"/>
                <a:cs typeface="Arial"/>
              </a:rPr>
              <a:t>(array</a:t>
            </a:r>
            <a:r>
              <a:rPr sz="1100" spc="-1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lines)</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passed</a:t>
            </a:r>
            <a:r>
              <a:rPr sz="1100" spc="-2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reference</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keep</a:t>
            </a:r>
            <a:r>
              <a:rPr sz="1100" spc="-15" dirty="0">
                <a:latin typeface="Arial"/>
                <a:cs typeface="Arial"/>
              </a:rPr>
              <a:t> </a:t>
            </a:r>
            <a:r>
              <a:rPr sz="1100" dirty="0">
                <a:latin typeface="Arial"/>
                <a:cs typeface="Arial"/>
              </a:rPr>
              <a:t>adding</a:t>
            </a:r>
            <a:r>
              <a:rPr sz="1100" spc="-25" dirty="0">
                <a:latin typeface="Arial"/>
                <a:cs typeface="Arial"/>
              </a:rPr>
              <a:t> </a:t>
            </a:r>
            <a:r>
              <a:rPr sz="1100" dirty="0">
                <a:latin typeface="Arial"/>
                <a:cs typeface="Arial"/>
              </a:rPr>
              <a:t>new</a:t>
            </a:r>
            <a:r>
              <a:rPr sz="1100" spc="-15" dirty="0">
                <a:latin typeface="Arial"/>
                <a:cs typeface="Arial"/>
              </a:rPr>
              <a:t> </a:t>
            </a:r>
            <a:r>
              <a:rPr sz="1100" dirty="0">
                <a:latin typeface="Arial"/>
                <a:cs typeface="Arial"/>
              </a:rPr>
              <a:t>lines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list.</a:t>
            </a:r>
            <a:endParaRPr sz="1100" dirty="0">
              <a:latin typeface="Arial"/>
              <a:cs typeface="Arial"/>
            </a:endParaRPr>
          </a:p>
        </p:txBody>
      </p:sp>
      <p:graphicFrame>
        <p:nvGraphicFramePr>
          <p:cNvPr id="5" name="object 5"/>
          <p:cNvGraphicFramePr>
            <a:graphicFrameLocks noGrp="1"/>
          </p:cNvGraphicFramePr>
          <p:nvPr>
            <p:extLst/>
          </p:nvPr>
        </p:nvGraphicFramePr>
        <p:xfrm>
          <a:off x="914704" y="1752600"/>
          <a:ext cx="5944870" cy="3477259"/>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51964">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2590">
                <a:tc>
                  <a:txBody>
                    <a:bodyPr/>
                    <a:lstStyle/>
                    <a:p>
                      <a:pPr marL="63500">
                        <a:lnSpc>
                          <a:spcPts val="1055"/>
                        </a:lnSpc>
                        <a:spcBef>
                          <a:spcPts val="495"/>
                        </a:spcBef>
                      </a:pPr>
                      <a:r>
                        <a:rPr sz="900" dirty="0">
                          <a:solidFill>
                            <a:srgbClr val="0000FF"/>
                          </a:solidFill>
                          <a:latin typeface="Arial"/>
                          <a:cs typeface="Arial"/>
                        </a:rPr>
                        <a:t>private</a:t>
                      </a:r>
                      <a:r>
                        <a:rPr sz="900" spc="-25" dirty="0">
                          <a:solidFill>
                            <a:srgbClr val="0000FF"/>
                          </a:solidFill>
                          <a:latin typeface="Arial"/>
                          <a:cs typeface="Arial"/>
                        </a:rPr>
                        <a:t> </a:t>
                      </a:r>
                      <a:r>
                        <a:rPr sz="900" dirty="0">
                          <a:solidFill>
                            <a:srgbClr val="0000FF"/>
                          </a:solidFill>
                          <a:latin typeface="Arial"/>
                          <a:cs typeface="Arial"/>
                        </a:rPr>
                        <a:t>void</a:t>
                      </a:r>
                      <a:r>
                        <a:rPr sz="900" spc="-20" dirty="0">
                          <a:solidFill>
                            <a:srgbClr val="0000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Line</a:t>
                      </a:r>
                      <a:r>
                        <a:rPr sz="900" b="1" spc="-25" dirty="0">
                          <a:latin typeface="Arial"/>
                          <a:cs typeface="Arial"/>
                        </a:rPr>
                        <a:t> </a:t>
                      </a:r>
                      <a:r>
                        <a:rPr sz="900" dirty="0">
                          <a:latin typeface="Arial"/>
                          <a:cs typeface="Arial"/>
                        </a:rPr>
                        <a:t>inputLine,</a:t>
                      </a:r>
                      <a:r>
                        <a:rPr sz="900" spc="-20"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angle,</a:t>
                      </a:r>
                      <a:r>
                        <a:rPr sz="900" spc="-15" dirty="0">
                          <a:latin typeface="Arial"/>
                          <a:cs typeface="Arial"/>
                        </a:rPr>
                        <a:t>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minLength,</a:t>
                      </a:r>
                      <a:r>
                        <a:rPr sz="900" spc="-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10" dirty="0">
                          <a:latin typeface="Arial"/>
                          <a:cs typeface="Arial"/>
                        </a:rPr>
                        <a:t>Lines)</a:t>
                      </a:r>
                      <a:endParaRPr sz="900" dirty="0">
                        <a:latin typeface="Arial"/>
                        <a:cs typeface="Arial"/>
                      </a:endParaRPr>
                    </a:p>
                    <a:p>
                      <a:pPr marL="63500">
                        <a:lnSpc>
                          <a:spcPts val="1055"/>
                        </a:lnSpc>
                      </a:pPr>
                      <a:r>
                        <a:rPr sz="900" dirty="0">
                          <a:latin typeface="Arial"/>
                          <a:cs typeface="Arial"/>
                        </a:rPr>
                        <a:t>{</a:t>
                      </a: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1322705">
                <a:tc>
                  <a:txBody>
                    <a:bodyPr/>
                    <a:lstStyle/>
                    <a:p>
                      <a:pPr marL="191770">
                        <a:lnSpc>
                          <a:spcPts val="1055"/>
                        </a:lnSpc>
                        <a:spcBef>
                          <a:spcPts val="490"/>
                        </a:spcBef>
                      </a:pPr>
                      <a:r>
                        <a:rPr sz="900" dirty="0">
                          <a:solidFill>
                            <a:srgbClr val="00AF50"/>
                          </a:solidFill>
                          <a:latin typeface="Arial"/>
                          <a:cs typeface="Arial"/>
                        </a:rPr>
                        <a:t>//Declare</a:t>
                      </a:r>
                      <a:r>
                        <a:rPr sz="900" spc="-25" dirty="0">
                          <a:solidFill>
                            <a:srgbClr val="00AF50"/>
                          </a:solidFill>
                          <a:latin typeface="Arial"/>
                          <a:cs typeface="Arial"/>
                        </a:rPr>
                        <a:t> </a:t>
                      </a:r>
                      <a:r>
                        <a:rPr sz="900" dirty="0">
                          <a:solidFill>
                            <a:srgbClr val="00AF50"/>
                          </a:solidFill>
                          <a:latin typeface="Arial"/>
                          <a:cs typeface="Arial"/>
                        </a:rPr>
                        <a:t>all</a:t>
                      </a:r>
                      <a:r>
                        <a:rPr sz="900" spc="-20" dirty="0">
                          <a:solidFill>
                            <a:srgbClr val="00AF50"/>
                          </a:solidFill>
                          <a:latin typeface="Arial"/>
                          <a:cs typeface="Arial"/>
                        </a:rPr>
                        <a:t> </a:t>
                      </a:r>
                      <a:r>
                        <a:rPr sz="900" spc="-10" dirty="0">
                          <a:solidFill>
                            <a:srgbClr val="00AF50"/>
                          </a:solidFill>
                          <a:latin typeface="Arial"/>
                          <a:cs typeface="Arial"/>
                        </a:rPr>
                        <a:t>lines</a:t>
                      </a:r>
                      <a:endParaRPr sz="900" dirty="0">
                        <a:latin typeface="Arial"/>
                        <a:cs typeface="Arial"/>
                      </a:endParaRPr>
                    </a:p>
                    <a:p>
                      <a:pPr marL="191770">
                        <a:lnSpc>
                          <a:spcPts val="1055"/>
                        </a:lnSpc>
                      </a:pPr>
                      <a:r>
                        <a:rPr sz="900" dirty="0">
                          <a:latin typeface="Arial"/>
                          <a:cs typeface="Arial"/>
                        </a:rPr>
                        <a:t>List&lt;</a:t>
                      </a:r>
                      <a:r>
                        <a:rPr sz="900" b="1" dirty="0">
                          <a:latin typeface="Arial"/>
                          <a:cs typeface="Arial"/>
                        </a:rPr>
                        <a:t>Line</a:t>
                      </a:r>
                      <a:r>
                        <a:rPr sz="900" dirty="0">
                          <a:latin typeface="Arial"/>
                          <a:cs typeface="Arial"/>
                        </a:rPr>
                        <a:t>&gt;</a:t>
                      </a:r>
                      <a:r>
                        <a:rPr sz="900" spc="-30" dirty="0">
                          <a:latin typeface="Arial"/>
                          <a:cs typeface="Arial"/>
                        </a:rPr>
                        <a:t> </a:t>
                      </a:r>
                      <a:r>
                        <a:rPr sz="900" dirty="0">
                          <a:latin typeface="Arial"/>
                          <a:cs typeface="Arial"/>
                        </a:rPr>
                        <a:t>allLines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a:t>
                      </a:r>
                      <a:r>
                        <a:rPr sz="900" b="1" spc="-10" dirty="0">
                          <a:latin typeface="Arial"/>
                          <a:cs typeface="Arial"/>
                        </a:rPr>
                        <a:t>Line</a:t>
                      </a:r>
                      <a:r>
                        <a:rPr sz="900" spc="-10" dirty="0">
                          <a:latin typeface="Arial"/>
                          <a:cs typeface="Arial"/>
                        </a:rPr>
                        <a:t>&gt;();</a:t>
                      </a:r>
                      <a:endParaRPr sz="900" dirty="0">
                        <a:latin typeface="Arial"/>
                        <a:cs typeface="Arial"/>
                      </a:endParaRPr>
                    </a:p>
                    <a:p>
                      <a:pPr>
                        <a:lnSpc>
                          <a:spcPct val="100000"/>
                        </a:lnSpc>
                        <a:spcBef>
                          <a:spcPts val="35"/>
                        </a:spcBef>
                      </a:pPr>
                      <a:endParaRPr sz="900" dirty="0">
                        <a:latin typeface="Times New Roman"/>
                        <a:cs typeface="Times New Roman"/>
                      </a:endParaRPr>
                    </a:p>
                    <a:p>
                      <a:pPr marL="191770" marR="3249930">
                        <a:lnSpc>
                          <a:spcPts val="1030"/>
                        </a:lnSpc>
                        <a:spcBef>
                          <a:spcPts val="5"/>
                        </a:spcBef>
                      </a:pPr>
                      <a:r>
                        <a:rPr sz="900" dirty="0">
                          <a:solidFill>
                            <a:srgbClr val="00AF50"/>
                          </a:solidFill>
                          <a:latin typeface="Arial"/>
                          <a:cs typeface="Arial"/>
                        </a:rPr>
                        <a:t>//Append</a:t>
                      </a:r>
                      <a:r>
                        <a:rPr sz="900" spc="-15" dirty="0">
                          <a:solidFill>
                            <a:srgbClr val="00AF50"/>
                          </a:solidFill>
                          <a:latin typeface="Arial"/>
                          <a:cs typeface="Arial"/>
                        </a:rPr>
                        <a:t> </a:t>
                      </a:r>
                      <a:r>
                        <a:rPr sz="900" dirty="0">
                          <a:solidFill>
                            <a:srgbClr val="00AF50"/>
                          </a:solidFill>
                          <a:latin typeface="Arial"/>
                          <a:cs typeface="Arial"/>
                        </a:rPr>
                        <a:t>input</a:t>
                      </a:r>
                      <a:r>
                        <a:rPr sz="900" spc="-5" dirty="0">
                          <a:solidFill>
                            <a:srgbClr val="00AF50"/>
                          </a:solidFill>
                          <a:latin typeface="Arial"/>
                          <a:cs typeface="Arial"/>
                        </a:rPr>
                        <a:t> </a:t>
                      </a:r>
                      <a:r>
                        <a:rPr sz="900" dirty="0">
                          <a:solidFill>
                            <a:srgbClr val="00AF50"/>
                          </a:solidFill>
                          <a:latin typeface="Arial"/>
                          <a:cs typeface="Arial"/>
                        </a:rPr>
                        <a:t>line</a:t>
                      </a:r>
                      <a:r>
                        <a:rPr sz="900" spc="-10" dirty="0">
                          <a:solidFill>
                            <a:srgbClr val="00AF50"/>
                          </a:solidFill>
                          <a:latin typeface="Arial"/>
                          <a:cs typeface="Arial"/>
                        </a:rPr>
                        <a:t> </a:t>
                      </a:r>
                      <a:r>
                        <a:rPr sz="900" dirty="0">
                          <a:solidFill>
                            <a:srgbClr val="00AF50"/>
                          </a:solidFill>
                          <a:latin typeface="Arial"/>
                          <a:cs typeface="Arial"/>
                        </a:rPr>
                        <a:t>as</a:t>
                      </a:r>
                      <a:r>
                        <a:rPr sz="900" spc="-10"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first</a:t>
                      </a:r>
                      <a:r>
                        <a:rPr sz="900" spc="-10" dirty="0">
                          <a:solidFill>
                            <a:srgbClr val="00AF50"/>
                          </a:solidFill>
                          <a:latin typeface="Arial"/>
                          <a:cs typeface="Arial"/>
                        </a:rPr>
                        <a:t> </a:t>
                      </a:r>
                      <a:r>
                        <a:rPr sz="900" dirty="0">
                          <a:solidFill>
                            <a:srgbClr val="00AF50"/>
                          </a:solidFill>
                          <a:latin typeface="Arial"/>
                          <a:cs typeface="Arial"/>
                        </a:rPr>
                        <a:t>line</a:t>
                      </a:r>
                      <a:r>
                        <a:rPr sz="900" spc="-15" dirty="0">
                          <a:solidFill>
                            <a:srgbClr val="00AF50"/>
                          </a:solidFill>
                          <a:latin typeface="Arial"/>
                          <a:cs typeface="Arial"/>
                        </a:rPr>
                        <a:t> </a:t>
                      </a:r>
                      <a:r>
                        <a:rPr sz="900" dirty="0">
                          <a:solidFill>
                            <a:srgbClr val="00AF50"/>
                          </a:solidFill>
                          <a:latin typeface="Arial"/>
                          <a:cs typeface="Arial"/>
                        </a:rPr>
                        <a:t>in</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list</a:t>
                      </a:r>
                      <a:r>
                        <a:rPr sz="900" spc="-5"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spc="-20" dirty="0">
                          <a:solidFill>
                            <a:srgbClr val="00AF50"/>
                          </a:solidFill>
                          <a:latin typeface="Arial"/>
                          <a:cs typeface="Arial"/>
                        </a:rPr>
                        <a:t>lines </a:t>
                      </a:r>
                      <a:r>
                        <a:rPr sz="900" spc="-10" dirty="0">
                          <a:latin typeface="Arial"/>
                          <a:cs typeface="Arial"/>
                        </a:rPr>
                        <a:t>allLines.Add(inputLine);</a:t>
                      </a:r>
                      <a:endParaRPr sz="900" dirty="0">
                        <a:latin typeface="Arial"/>
                        <a:cs typeface="Arial"/>
                      </a:endParaRPr>
                    </a:p>
                    <a:p>
                      <a:pPr>
                        <a:lnSpc>
                          <a:spcPct val="100000"/>
                        </a:lnSpc>
                        <a:spcBef>
                          <a:spcPts val="35"/>
                        </a:spcBef>
                      </a:pPr>
                      <a:endParaRPr sz="800" dirty="0">
                        <a:latin typeface="Times New Roman"/>
                        <a:cs typeface="Times New Roman"/>
                      </a:endParaRPr>
                    </a:p>
                    <a:p>
                      <a:pPr marL="191770">
                        <a:lnSpc>
                          <a:spcPts val="1060"/>
                        </a:lnSpc>
                        <a:spcBef>
                          <a:spcPts val="5"/>
                        </a:spcBef>
                      </a:pPr>
                      <a:r>
                        <a:rPr sz="900" dirty="0">
                          <a:solidFill>
                            <a:srgbClr val="00AF50"/>
                          </a:solidFill>
                          <a:latin typeface="Arial"/>
                          <a:cs typeface="Arial"/>
                        </a:rPr>
                        <a:t>//Call</a:t>
                      </a:r>
                      <a:r>
                        <a:rPr sz="900" spc="-25" dirty="0">
                          <a:solidFill>
                            <a:srgbClr val="00AF50"/>
                          </a:solidFill>
                          <a:latin typeface="Arial"/>
                          <a:cs typeface="Arial"/>
                        </a:rPr>
                        <a:t> </a:t>
                      </a:r>
                      <a:r>
                        <a:rPr sz="900" dirty="0">
                          <a:solidFill>
                            <a:srgbClr val="00AF50"/>
                          </a:solidFill>
                          <a:latin typeface="Arial"/>
                          <a:cs typeface="Arial"/>
                        </a:rPr>
                        <a:t>recursive</a:t>
                      </a:r>
                      <a:r>
                        <a:rPr sz="900" spc="-25" dirty="0">
                          <a:solidFill>
                            <a:srgbClr val="00AF50"/>
                          </a:solidFill>
                          <a:latin typeface="Arial"/>
                          <a:cs typeface="Arial"/>
                        </a:rPr>
                        <a:t> </a:t>
                      </a:r>
                      <a:r>
                        <a:rPr sz="900" spc="-10" dirty="0">
                          <a:solidFill>
                            <a:srgbClr val="00AF50"/>
                          </a:solidFill>
                          <a:latin typeface="Arial"/>
                          <a:cs typeface="Arial"/>
                        </a:rPr>
                        <a:t>function</a:t>
                      </a:r>
                      <a:endParaRPr sz="900" dirty="0">
                        <a:latin typeface="Arial"/>
                        <a:cs typeface="Arial"/>
                      </a:endParaRPr>
                    </a:p>
                    <a:p>
                      <a:pPr marL="191770">
                        <a:lnSpc>
                          <a:spcPts val="1060"/>
                        </a:lnSpc>
                      </a:pPr>
                      <a:r>
                        <a:rPr sz="900" b="1" spc="-10" dirty="0">
                          <a:latin typeface="Arial"/>
                          <a:cs typeface="Arial"/>
                        </a:rPr>
                        <a:t>DivideAndRotate</a:t>
                      </a:r>
                      <a:r>
                        <a:rPr sz="900" spc="-10" dirty="0">
                          <a:latin typeface="Arial"/>
                          <a:cs typeface="Arial"/>
                        </a:rPr>
                        <a:t>(inputLine,</a:t>
                      </a:r>
                      <a:r>
                        <a:rPr sz="900" spc="35" dirty="0">
                          <a:latin typeface="Arial"/>
                          <a:cs typeface="Arial"/>
                        </a:rPr>
                        <a:t> </a:t>
                      </a:r>
                      <a:r>
                        <a:rPr sz="900" dirty="0">
                          <a:solidFill>
                            <a:srgbClr val="3333FF"/>
                          </a:solidFill>
                          <a:latin typeface="Arial"/>
                          <a:cs typeface="Arial"/>
                        </a:rPr>
                        <a:t>ref</a:t>
                      </a:r>
                      <a:r>
                        <a:rPr sz="900" spc="35" dirty="0">
                          <a:solidFill>
                            <a:srgbClr val="3333FF"/>
                          </a:solidFill>
                          <a:latin typeface="Arial"/>
                          <a:cs typeface="Arial"/>
                        </a:rPr>
                        <a:t> </a:t>
                      </a:r>
                      <a:r>
                        <a:rPr sz="900" dirty="0">
                          <a:latin typeface="Arial"/>
                          <a:cs typeface="Arial"/>
                        </a:rPr>
                        <a:t>allLines,</a:t>
                      </a:r>
                      <a:r>
                        <a:rPr sz="900" spc="25" dirty="0">
                          <a:latin typeface="Arial"/>
                          <a:cs typeface="Arial"/>
                        </a:rPr>
                        <a:t> </a:t>
                      </a:r>
                      <a:r>
                        <a:rPr sz="900" dirty="0">
                          <a:latin typeface="Arial"/>
                          <a:cs typeface="Arial"/>
                        </a:rPr>
                        <a:t>angle,</a:t>
                      </a:r>
                      <a:r>
                        <a:rPr sz="900" spc="25" dirty="0">
                          <a:latin typeface="Arial"/>
                          <a:cs typeface="Arial"/>
                        </a:rPr>
                        <a:t> </a:t>
                      </a:r>
                      <a:r>
                        <a:rPr sz="900" spc="-10" dirty="0">
                          <a:latin typeface="Arial"/>
                          <a:cs typeface="Arial"/>
                        </a:rPr>
                        <a:t>minLength);</a:t>
                      </a: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1012995" y="1856639"/>
            <a:ext cx="5727605" cy="1544161"/>
          </a:xfrm>
          <a:prstGeom prst="rect">
            <a:avLst/>
          </a:prstGeom>
          <a:ln>
            <a:noFill/>
          </a:ln>
        </p:spPr>
      </p:pic>
      <p:sp>
        <p:nvSpPr>
          <p:cNvPr id="8" name="TextBox 7">
            <a:hlinkClick r:id="rId3" action="ppaction://hlinkfile"/>
          </p:cNvPr>
          <p:cNvSpPr txBox="1"/>
          <p:nvPr/>
        </p:nvSpPr>
        <p:spPr>
          <a:xfrm>
            <a:off x="6277275" y="3969131"/>
            <a:ext cx="517625" cy="306467"/>
          </a:xfrm>
          <a:prstGeom prst="roundRect">
            <a:avLst/>
          </a:prstGeom>
          <a:solidFill>
            <a:schemeClr val="bg1">
              <a:lumMod val="95000"/>
            </a:schemeClr>
          </a:solidFill>
          <a:ln>
            <a:no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1" name="object 2"/>
          <p:cNvGraphicFramePr>
            <a:graphicFrameLocks noGrp="1"/>
          </p:cNvGraphicFramePr>
          <p:nvPr>
            <p:extLst/>
          </p:nvPr>
        </p:nvGraphicFramePr>
        <p:xfrm>
          <a:off x="914704" y="5229859"/>
          <a:ext cx="5944870" cy="395922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401955">
                <a:tc>
                  <a:txBody>
                    <a:bodyPr/>
                    <a:lstStyle/>
                    <a:p>
                      <a:pPr marL="191770" marR="4703445">
                        <a:lnSpc>
                          <a:spcPts val="1030"/>
                        </a:lnSpc>
                        <a:spcBef>
                          <a:spcPts val="570"/>
                        </a:spcBef>
                      </a:pPr>
                      <a:r>
                        <a:rPr sz="900" dirty="0">
                          <a:solidFill>
                            <a:srgbClr val="00AF50"/>
                          </a:solidFill>
                          <a:latin typeface="Arial"/>
                          <a:cs typeface="Arial"/>
                        </a:rPr>
                        <a:t>//Assign</a:t>
                      </a:r>
                      <a:r>
                        <a:rPr sz="900" spc="-25" dirty="0">
                          <a:solidFill>
                            <a:srgbClr val="00AF50"/>
                          </a:solidFill>
                          <a:latin typeface="Arial"/>
                          <a:cs typeface="Arial"/>
                        </a:rPr>
                        <a:t> </a:t>
                      </a:r>
                      <a:r>
                        <a:rPr sz="900" dirty="0">
                          <a:solidFill>
                            <a:srgbClr val="00AF50"/>
                          </a:solidFill>
                          <a:latin typeface="Arial"/>
                          <a:cs typeface="Arial"/>
                        </a:rPr>
                        <a:t>return</a:t>
                      </a:r>
                      <a:r>
                        <a:rPr sz="900" spc="-20" dirty="0">
                          <a:solidFill>
                            <a:srgbClr val="00AF50"/>
                          </a:solidFill>
                          <a:latin typeface="Arial"/>
                          <a:cs typeface="Arial"/>
                        </a:rPr>
                        <a:t> value </a:t>
                      </a:r>
                      <a:r>
                        <a:rPr sz="900" dirty="0">
                          <a:latin typeface="Arial"/>
                          <a:cs typeface="Arial"/>
                        </a:rPr>
                        <a:t>Lines</a:t>
                      </a:r>
                      <a:r>
                        <a:rPr sz="900" spc="-2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allLines;</a:t>
                      </a:r>
                      <a:endParaRPr sz="900" dirty="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557270">
                <a:tc>
                  <a:txBody>
                    <a:bodyPr/>
                    <a:lstStyle/>
                    <a:p>
                      <a:pPr marL="63500">
                        <a:lnSpc>
                          <a:spcPts val="1055"/>
                        </a:lnSpc>
                        <a:spcBef>
                          <a:spcPts val="490"/>
                        </a:spcBef>
                      </a:pPr>
                      <a:r>
                        <a:rPr sz="900" dirty="0">
                          <a:latin typeface="Arial"/>
                          <a:cs typeface="Arial"/>
                        </a:rPr>
                        <a:t>}</a:t>
                      </a:r>
                    </a:p>
                    <a:p>
                      <a:pPr marL="127635">
                        <a:lnSpc>
                          <a:spcPts val="1040"/>
                        </a:lnSpc>
                      </a:pPr>
                      <a:r>
                        <a:rPr sz="900" dirty="0">
                          <a:latin typeface="Arial"/>
                          <a:cs typeface="Arial"/>
                        </a:rPr>
                        <a:t>public</a:t>
                      </a:r>
                      <a:r>
                        <a:rPr sz="900" spc="-35" dirty="0">
                          <a:latin typeface="Arial"/>
                          <a:cs typeface="Arial"/>
                        </a:rPr>
                        <a:t> </a:t>
                      </a:r>
                      <a:r>
                        <a:rPr sz="900" dirty="0">
                          <a:latin typeface="Arial"/>
                          <a:cs typeface="Arial"/>
                        </a:rPr>
                        <a:t>void</a:t>
                      </a:r>
                      <a:r>
                        <a:rPr sz="900" spc="-15" dirty="0">
                          <a:latin typeface="Arial"/>
                          <a:cs typeface="Arial"/>
                        </a:rPr>
                        <a:t> </a:t>
                      </a:r>
                      <a:r>
                        <a:rPr sz="900" b="1" dirty="0">
                          <a:latin typeface="Arial"/>
                          <a:cs typeface="Arial"/>
                        </a:rPr>
                        <a:t>DivideAndRotate</a:t>
                      </a:r>
                      <a:r>
                        <a:rPr sz="900" dirty="0">
                          <a:latin typeface="Arial"/>
                          <a:cs typeface="Arial"/>
                        </a:rPr>
                        <a:t>(</a:t>
                      </a:r>
                      <a:r>
                        <a:rPr sz="900" b="1" dirty="0">
                          <a:latin typeface="Arial"/>
                          <a:cs typeface="Arial"/>
                        </a:rPr>
                        <a:t>Line</a:t>
                      </a:r>
                      <a:r>
                        <a:rPr sz="900" b="1" spc="-15" dirty="0">
                          <a:latin typeface="Arial"/>
                          <a:cs typeface="Arial"/>
                        </a:rPr>
                        <a:t> </a:t>
                      </a:r>
                      <a:r>
                        <a:rPr sz="900" dirty="0">
                          <a:latin typeface="Arial"/>
                          <a:cs typeface="Arial"/>
                        </a:rPr>
                        <a:t>currLine,</a:t>
                      </a:r>
                      <a:r>
                        <a:rPr sz="900" spc="-20"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latin typeface="Arial"/>
                          <a:cs typeface="Arial"/>
                        </a:rPr>
                        <a:t>List&lt;</a:t>
                      </a:r>
                      <a:r>
                        <a:rPr sz="900" b="1" dirty="0">
                          <a:latin typeface="Arial"/>
                          <a:cs typeface="Arial"/>
                        </a:rPr>
                        <a:t>Line</a:t>
                      </a:r>
                      <a:r>
                        <a:rPr sz="900" dirty="0">
                          <a:latin typeface="Arial"/>
                          <a:cs typeface="Arial"/>
                        </a:rPr>
                        <a:t>&gt;</a:t>
                      </a:r>
                      <a:r>
                        <a:rPr sz="900" spc="-40" dirty="0">
                          <a:latin typeface="Arial"/>
                          <a:cs typeface="Arial"/>
                        </a:rPr>
                        <a:t> </a:t>
                      </a:r>
                      <a:r>
                        <a:rPr sz="900" dirty="0">
                          <a:latin typeface="Arial"/>
                          <a:cs typeface="Arial"/>
                        </a:rPr>
                        <a:t>allLines,</a:t>
                      </a:r>
                      <a:r>
                        <a:rPr sz="900" spc="-2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angle,</a:t>
                      </a:r>
                      <a:r>
                        <a:rPr sz="900" spc="-15" dirty="0">
                          <a:latin typeface="Arial"/>
                          <a:cs typeface="Arial"/>
                        </a:rPr>
                        <a:t> </a:t>
                      </a:r>
                      <a:r>
                        <a:rPr sz="900" dirty="0">
                          <a:solidFill>
                            <a:srgbClr val="3333FF"/>
                          </a:solidFill>
                          <a:latin typeface="Arial"/>
                          <a:cs typeface="Arial"/>
                        </a:rPr>
                        <a:t>double</a:t>
                      </a:r>
                      <a:r>
                        <a:rPr sz="900" spc="-40" dirty="0">
                          <a:solidFill>
                            <a:srgbClr val="3333FF"/>
                          </a:solidFill>
                          <a:latin typeface="Arial"/>
                          <a:cs typeface="Arial"/>
                        </a:rPr>
                        <a:t> </a:t>
                      </a:r>
                      <a:r>
                        <a:rPr sz="900" spc="-10" dirty="0">
                          <a:latin typeface="Arial"/>
                          <a:cs typeface="Arial"/>
                        </a:rPr>
                        <a:t>minLength)</a:t>
                      </a:r>
                      <a:endParaRPr sz="900" dirty="0">
                        <a:latin typeface="Arial"/>
                        <a:cs typeface="Arial"/>
                      </a:endParaRPr>
                    </a:p>
                    <a:p>
                      <a:pPr marL="127635">
                        <a:lnSpc>
                          <a:spcPts val="1040"/>
                        </a:lnSpc>
                      </a:pPr>
                      <a:r>
                        <a:rPr sz="900" dirty="0">
                          <a:latin typeface="Arial"/>
                          <a:cs typeface="Arial"/>
                        </a:rPr>
                        <a:t>{</a:t>
                      </a:r>
                    </a:p>
                    <a:p>
                      <a:pPr marL="191770">
                        <a:lnSpc>
                          <a:spcPts val="1030"/>
                        </a:lnSpc>
                      </a:pPr>
                      <a:r>
                        <a:rPr sz="900" dirty="0">
                          <a:solidFill>
                            <a:srgbClr val="00AF50"/>
                          </a:solidFill>
                          <a:latin typeface="Arial"/>
                          <a:cs typeface="Arial"/>
                        </a:rPr>
                        <a:t>//Check</a:t>
                      </a:r>
                      <a:r>
                        <a:rPr sz="900" spc="-45" dirty="0">
                          <a:solidFill>
                            <a:srgbClr val="00AF50"/>
                          </a:solidFill>
                          <a:latin typeface="Arial"/>
                          <a:cs typeface="Arial"/>
                        </a:rPr>
                        <a:t> </a:t>
                      </a:r>
                      <a:r>
                        <a:rPr sz="900" dirty="0">
                          <a:solidFill>
                            <a:srgbClr val="00AF50"/>
                          </a:solidFill>
                          <a:latin typeface="Arial"/>
                          <a:cs typeface="Arial"/>
                        </a:rPr>
                        <a:t>the</a:t>
                      </a:r>
                      <a:r>
                        <a:rPr sz="900" spc="-45" dirty="0">
                          <a:solidFill>
                            <a:srgbClr val="00AF50"/>
                          </a:solidFill>
                          <a:latin typeface="Arial"/>
                          <a:cs typeface="Arial"/>
                        </a:rPr>
                        <a:t> </a:t>
                      </a:r>
                      <a:r>
                        <a:rPr sz="900" dirty="0">
                          <a:solidFill>
                            <a:srgbClr val="00AF50"/>
                          </a:solidFill>
                          <a:latin typeface="Arial"/>
                          <a:cs typeface="Arial"/>
                        </a:rPr>
                        <a:t>stopping</a:t>
                      </a:r>
                      <a:r>
                        <a:rPr sz="900" spc="-30" dirty="0">
                          <a:solidFill>
                            <a:srgbClr val="00AF50"/>
                          </a:solidFill>
                          <a:latin typeface="Arial"/>
                          <a:cs typeface="Arial"/>
                        </a:rPr>
                        <a:t> </a:t>
                      </a:r>
                      <a:r>
                        <a:rPr sz="900" spc="-10" dirty="0">
                          <a:solidFill>
                            <a:srgbClr val="00AF50"/>
                          </a:solidFill>
                          <a:latin typeface="Arial"/>
                          <a:cs typeface="Arial"/>
                        </a:rPr>
                        <a:t>condition</a:t>
                      </a:r>
                      <a:endParaRPr sz="900" dirty="0">
                        <a:latin typeface="Arial"/>
                        <a:cs typeface="Arial"/>
                      </a:endParaRPr>
                    </a:p>
                    <a:p>
                      <a:pPr marL="255904" marR="4123054" indent="-64135">
                        <a:lnSpc>
                          <a:spcPts val="1030"/>
                        </a:lnSpc>
                        <a:spcBef>
                          <a:spcPts val="50"/>
                        </a:spcBef>
                      </a:pPr>
                      <a:r>
                        <a:rPr sz="900" dirty="0">
                          <a:solidFill>
                            <a:srgbClr val="3333FF"/>
                          </a:solidFill>
                          <a:latin typeface="Arial"/>
                          <a:cs typeface="Arial"/>
                        </a:rPr>
                        <a:t>if</a:t>
                      </a:r>
                      <a:r>
                        <a:rPr sz="900" spc="-20" dirty="0">
                          <a:solidFill>
                            <a:srgbClr val="3333FF"/>
                          </a:solidFill>
                          <a:latin typeface="Arial"/>
                          <a:cs typeface="Arial"/>
                        </a:rPr>
                        <a:t> </a:t>
                      </a:r>
                      <a:r>
                        <a:rPr sz="900" dirty="0">
                          <a:latin typeface="Arial"/>
                          <a:cs typeface="Arial"/>
                        </a:rPr>
                        <a:t>(currLine.Length</a:t>
                      </a:r>
                      <a:r>
                        <a:rPr sz="900" spc="-15" dirty="0">
                          <a:latin typeface="Arial"/>
                          <a:cs typeface="Arial"/>
                        </a:rPr>
                        <a:t> </a:t>
                      </a:r>
                      <a:r>
                        <a:rPr sz="900" dirty="0">
                          <a:latin typeface="Arial"/>
                          <a:cs typeface="Arial"/>
                        </a:rPr>
                        <a:t>&lt;</a:t>
                      </a:r>
                      <a:r>
                        <a:rPr sz="900" spc="-30" dirty="0">
                          <a:latin typeface="Arial"/>
                          <a:cs typeface="Arial"/>
                        </a:rPr>
                        <a:t> </a:t>
                      </a:r>
                      <a:r>
                        <a:rPr sz="900" spc="-10" dirty="0">
                          <a:latin typeface="Arial"/>
                          <a:cs typeface="Arial"/>
                        </a:rPr>
                        <a:t>minLength) </a:t>
                      </a:r>
                      <a:r>
                        <a:rPr sz="900" spc="-10" dirty="0">
                          <a:solidFill>
                            <a:srgbClr val="3333FF"/>
                          </a:solidFill>
                          <a:latin typeface="Arial"/>
                          <a:cs typeface="Arial"/>
                        </a:rPr>
                        <a:t>return</a:t>
                      </a:r>
                      <a:r>
                        <a:rPr sz="900" spc="-10" dirty="0">
                          <a:latin typeface="Arial"/>
                          <a:cs typeface="Arial"/>
                        </a:rPr>
                        <a:t>;</a:t>
                      </a:r>
                      <a:endParaRPr sz="900" dirty="0">
                        <a:latin typeface="Arial"/>
                        <a:cs typeface="Arial"/>
                      </a:endParaRPr>
                    </a:p>
                    <a:p>
                      <a:pPr>
                        <a:lnSpc>
                          <a:spcPct val="100000"/>
                        </a:lnSpc>
                        <a:spcBef>
                          <a:spcPts val="15"/>
                        </a:spcBef>
                      </a:pPr>
                      <a:endParaRPr sz="900" dirty="0">
                        <a:latin typeface="Times New Roman"/>
                        <a:cs typeface="Times New Roman"/>
                      </a:endParaRPr>
                    </a:p>
                    <a:p>
                      <a:pPr marL="191770" marR="4356735">
                        <a:lnSpc>
                          <a:spcPts val="1030"/>
                        </a:lnSpc>
                      </a:pPr>
                      <a:r>
                        <a:rPr sz="900" dirty="0">
                          <a:solidFill>
                            <a:srgbClr val="00AF50"/>
                          </a:solidFill>
                          <a:latin typeface="Arial"/>
                          <a:cs typeface="Arial"/>
                        </a:rPr>
                        <a:t>//Take</a:t>
                      </a:r>
                      <a:r>
                        <a:rPr sz="900" spc="-2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portion</a:t>
                      </a:r>
                      <a:r>
                        <a:rPr sz="900" spc="-1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20" dirty="0">
                          <a:solidFill>
                            <a:srgbClr val="00AF50"/>
                          </a:solidFill>
                          <a:latin typeface="Arial"/>
                          <a:cs typeface="Arial"/>
                        </a:rPr>
                        <a:t>line </a:t>
                      </a:r>
                      <a:r>
                        <a:rPr sz="900" b="1" dirty="0">
                          <a:latin typeface="Arial"/>
                          <a:cs typeface="Arial"/>
                        </a:rPr>
                        <a:t>Line</a:t>
                      </a:r>
                      <a:r>
                        <a:rPr sz="900" b="1" spc="-15" dirty="0">
                          <a:latin typeface="Arial"/>
                          <a:cs typeface="Arial"/>
                        </a:rPr>
                        <a:t> </a:t>
                      </a:r>
                      <a:r>
                        <a:rPr sz="900" dirty="0">
                          <a:latin typeface="Arial"/>
                          <a:cs typeface="Arial"/>
                        </a:rPr>
                        <a:t>newLine</a:t>
                      </a:r>
                      <a:r>
                        <a:rPr sz="900" spc="-20" dirty="0">
                          <a:latin typeface="Arial"/>
                          <a:cs typeface="Arial"/>
                        </a:rPr>
                        <a:t> </a:t>
                      </a:r>
                      <a:r>
                        <a:rPr sz="900" dirty="0">
                          <a:latin typeface="Arial"/>
                          <a:cs typeface="Arial"/>
                        </a:rPr>
                        <a:t>= </a:t>
                      </a:r>
                      <a:r>
                        <a:rPr sz="900" dirty="0">
                          <a:solidFill>
                            <a:srgbClr val="3333FF"/>
                          </a:solidFill>
                          <a:latin typeface="Arial"/>
                          <a:cs typeface="Arial"/>
                        </a:rPr>
                        <a:t>new</a:t>
                      </a:r>
                      <a:r>
                        <a:rPr sz="900" spc="-25" dirty="0">
                          <a:solidFill>
                            <a:srgbClr val="3333FF"/>
                          </a:solidFill>
                          <a:latin typeface="Arial"/>
                          <a:cs typeface="Arial"/>
                        </a:rPr>
                        <a:t> </a:t>
                      </a:r>
                      <a:r>
                        <a:rPr sz="900" spc="-10" dirty="0">
                          <a:latin typeface="Arial"/>
                          <a:cs typeface="Arial"/>
                        </a:rPr>
                        <a:t>Line(); </a:t>
                      </a:r>
                      <a:r>
                        <a:rPr sz="900" dirty="0">
                          <a:latin typeface="Arial"/>
                          <a:cs typeface="Arial"/>
                        </a:rPr>
                        <a:t>newLine</a:t>
                      </a:r>
                      <a:r>
                        <a:rPr sz="900" spc="-3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currLine;</a:t>
                      </a:r>
                      <a:endParaRPr sz="900" dirty="0">
                        <a:latin typeface="Arial"/>
                        <a:cs typeface="Arial"/>
                      </a:endParaRPr>
                    </a:p>
                    <a:p>
                      <a:pPr>
                        <a:lnSpc>
                          <a:spcPct val="100000"/>
                        </a:lnSpc>
                        <a:spcBef>
                          <a:spcPts val="15"/>
                        </a:spcBef>
                      </a:pPr>
                      <a:endParaRPr sz="900" dirty="0">
                        <a:latin typeface="Times New Roman"/>
                        <a:cs typeface="Times New Roman"/>
                      </a:endParaRPr>
                    </a:p>
                    <a:p>
                      <a:pPr marL="191770" marR="4128135">
                        <a:lnSpc>
                          <a:spcPts val="1030"/>
                        </a:lnSpc>
                      </a:pPr>
                      <a:r>
                        <a:rPr sz="900" b="1" dirty="0">
                          <a:latin typeface="Arial"/>
                          <a:cs typeface="Arial"/>
                        </a:rPr>
                        <a:t>Point3d</a:t>
                      </a:r>
                      <a:r>
                        <a:rPr sz="900" b="1" spc="-5" dirty="0">
                          <a:latin typeface="Arial"/>
                          <a:cs typeface="Arial"/>
                        </a:rPr>
                        <a:t> </a:t>
                      </a:r>
                      <a:r>
                        <a:rPr sz="900" dirty="0">
                          <a:latin typeface="Arial"/>
                          <a:cs typeface="Arial"/>
                        </a:rPr>
                        <a:t>endPt</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Point3d(); </a:t>
                      </a:r>
                      <a:r>
                        <a:rPr sz="900" dirty="0">
                          <a:latin typeface="Arial"/>
                          <a:cs typeface="Arial"/>
                        </a:rPr>
                        <a:t>endPt</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newLine.PointAt(0.95);</a:t>
                      </a:r>
                      <a:endParaRPr sz="900" dirty="0">
                        <a:latin typeface="Arial"/>
                        <a:cs typeface="Arial"/>
                      </a:endParaRPr>
                    </a:p>
                    <a:p>
                      <a:pPr>
                        <a:lnSpc>
                          <a:spcPct val="100000"/>
                        </a:lnSpc>
                        <a:spcBef>
                          <a:spcPts val="55"/>
                        </a:spcBef>
                      </a:pPr>
                      <a:endParaRPr sz="800" dirty="0">
                        <a:latin typeface="Times New Roman"/>
                        <a:cs typeface="Times New Roman"/>
                      </a:endParaRPr>
                    </a:p>
                    <a:p>
                      <a:pPr marL="191770">
                        <a:lnSpc>
                          <a:spcPct val="100000"/>
                        </a:lnSpc>
                      </a:pPr>
                      <a:r>
                        <a:rPr sz="900" dirty="0">
                          <a:latin typeface="Arial"/>
                          <a:cs typeface="Arial"/>
                        </a:rPr>
                        <a:t>newLine.To</a:t>
                      </a:r>
                      <a:r>
                        <a:rPr sz="900" spc="-25"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endPt;</a:t>
                      </a:r>
                      <a:endParaRPr sz="900" dirty="0">
                        <a:latin typeface="Arial"/>
                        <a:cs typeface="Arial"/>
                      </a:endParaRPr>
                    </a:p>
                    <a:p>
                      <a:pPr>
                        <a:lnSpc>
                          <a:spcPct val="100000"/>
                        </a:lnSpc>
                        <a:spcBef>
                          <a:spcPts val="5"/>
                        </a:spcBef>
                      </a:pPr>
                      <a:endParaRPr sz="850" dirty="0">
                        <a:latin typeface="Times New Roman"/>
                        <a:cs typeface="Times New Roman"/>
                      </a:endParaRPr>
                    </a:p>
                    <a:p>
                      <a:pPr marL="191770">
                        <a:lnSpc>
                          <a:spcPts val="1055"/>
                        </a:lnSpc>
                      </a:pPr>
                      <a:r>
                        <a:rPr sz="900" spc="-10" dirty="0">
                          <a:solidFill>
                            <a:srgbClr val="00AF50"/>
                          </a:solidFill>
                          <a:latin typeface="Arial"/>
                          <a:cs typeface="Arial"/>
                        </a:rPr>
                        <a:t>//Rotate</a:t>
                      </a:r>
                      <a:endParaRPr sz="900" dirty="0">
                        <a:latin typeface="Arial"/>
                        <a:cs typeface="Arial"/>
                      </a:endParaRPr>
                    </a:p>
                    <a:p>
                      <a:pPr marL="191770">
                        <a:lnSpc>
                          <a:spcPts val="1040"/>
                        </a:lnSpc>
                      </a:pPr>
                      <a:r>
                        <a:rPr sz="900" b="1" dirty="0">
                          <a:latin typeface="Arial"/>
                          <a:cs typeface="Arial"/>
                        </a:rPr>
                        <a:t>Transform</a:t>
                      </a:r>
                      <a:r>
                        <a:rPr sz="900" b="1" spc="-5" dirty="0">
                          <a:latin typeface="Arial"/>
                          <a:cs typeface="Arial"/>
                        </a:rPr>
                        <a:t> </a:t>
                      </a:r>
                      <a:r>
                        <a:rPr sz="900" dirty="0">
                          <a:latin typeface="Arial"/>
                          <a:cs typeface="Arial"/>
                        </a:rPr>
                        <a:t>xform</a:t>
                      </a:r>
                      <a:r>
                        <a:rPr sz="900" spc="-20" dirty="0">
                          <a:latin typeface="Arial"/>
                          <a:cs typeface="Arial"/>
                        </a:rPr>
                        <a:t> </a:t>
                      </a:r>
                      <a:r>
                        <a:rPr sz="900" dirty="0">
                          <a:latin typeface="Arial"/>
                          <a:cs typeface="Arial"/>
                        </a:rPr>
                        <a:t>= </a:t>
                      </a:r>
                      <a:r>
                        <a:rPr sz="900" spc="-10" dirty="0">
                          <a:solidFill>
                            <a:srgbClr val="3333FF"/>
                          </a:solidFill>
                          <a:latin typeface="Arial"/>
                          <a:cs typeface="Arial"/>
                        </a:rPr>
                        <a:t>default</a:t>
                      </a:r>
                      <a:r>
                        <a:rPr sz="900" spc="-10" dirty="0">
                          <a:latin typeface="Arial"/>
                          <a:cs typeface="Arial"/>
                        </a:rPr>
                        <a:t>(</a:t>
                      </a:r>
                      <a:r>
                        <a:rPr sz="900" b="1" spc="-10" dirty="0">
                          <a:latin typeface="Arial"/>
                          <a:cs typeface="Arial"/>
                        </a:rPr>
                        <a:t>Transform</a:t>
                      </a:r>
                      <a:r>
                        <a:rPr sz="900" spc="-10" dirty="0">
                          <a:latin typeface="Arial"/>
                          <a:cs typeface="Arial"/>
                        </a:rPr>
                        <a:t>);</a:t>
                      </a:r>
                      <a:endParaRPr sz="900" dirty="0">
                        <a:latin typeface="Arial"/>
                        <a:cs typeface="Arial"/>
                      </a:endParaRPr>
                    </a:p>
                    <a:p>
                      <a:pPr marL="191770" marR="2306320">
                        <a:lnSpc>
                          <a:spcPts val="1030"/>
                        </a:lnSpc>
                        <a:spcBef>
                          <a:spcPts val="60"/>
                        </a:spcBef>
                      </a:pPr>
                      <a:r>
                        <a:rPr sz="900" dirty="0">
                          <a:latin typeface="Arial"/>
                          <a:cs typeface="Arial"/>
                        </a:rPr>
                        <a:t>xform</a:t>
                      </a:r>
                      <a:r>
                        <a:rPr sz="900" spc="-20" dirty="0">
                          <a:latin typeface="Arial"/>
                          <a:cs typeface="Arial"/>
                        </a:rPr>
                        <a:t> </a:t>
                      </a:r>
                      <a:r>
                        <a:rPr sz="900" dirty="0">
                          <a:latin typeface="Arial"/>
                          <a:cs typeface="Arial"/>
                        </a:rPr>
                        <a:t>=</a:t>
                      </a:r>
                      <a:r>
                        <a:rPr sz="900" spc="-35" dirty="0">
                          <a:latin typeface="Arial"/>
                          <a:cs typeface="Arial"/>
                        </a:rPr>
                        <a:t> </a:t>
                      </a:r>
                      <a:r>
                        <a:rPr sz="900" dirty="0">
                          <a:latin typeface="Arial"/>
                          <a:cs typeface="Arial"/>
                        </a:rPr>
                        <a:t>Transform.Rotation(angle,</a:t>
                      </a:r>
                      <a:r>
                        <a:rPr sz="900" spc="-10" dirty="0">
                          <a:latin typeface="Arial"/>
                          <a:cs typeface="Arial"/>
                        </a:rPr>
                        <a:t> </a:t>
                      </a:r>
                      <a:r>
                        <a:rPr sz="900" b="1" dirty="0">
                          <a:latin typeface="Arial"/>
                          <a:cs typeface="Arial"/>
                        </a:rPr>
                        <a:t>Vector3d</a:t>
                      </a:r>
                      <a:r>
                        <a:rPr sz="900" dirty="0">
                          <a:latin typeface="Arial"/>
                          <a:cs typeface="Arial"/>
                        </a:rPr>
                        <a:t>.ZAxis,</a:t>
                      </a:r>
                      <a:r>
                        <a:rPr sz="900" spc="-20" dirty="0">
                          <a:latin typeface="Arial"/>
                          <a:cs typeface="Arial"/>
                        </a:rPr>
                        <a:t> </a:t>
                      </a:r>
                      <a:r>
                        <a:rPr sz="900" spc="-10" dirty="0">
                          <a:latin typeface="Arial"/>
                          <a:cs typeface="Arial"/>
                        </a:rPr>
                        <a:t>newLine.From); newLine.Transform(xform);</a:t>
                      </a:r>
                      <a:endParaRPr sz="900" dirty="0">
                        <a:latin typeface="Arial"/>
                        <a:cs typeface="Arial"/>
                      </a:endParaRPr>
                    </a:p>
                    <a:p>
                      <a:pPr>
                        <a:lnSpc>
                          <a:spcPct val="100000"/>
                        </a:lnSpc>
                        <a:spcBef>
                          <a:spcPts val="40"/>
                        </a:spcBef>
                      </a:pPr>
                      <a:endParaRPr sz="800" dirty="0">
                        <a:latin typeface="Times New Roman"/>
                        <a:cs typeface="Times New Roman"/>
                      </a:endParaRPr>
                    </a:p>
                    <a:p>
                      <a:pPr marL="191770">
                        <a:lnSpc>
                          <a:spcPct val="100000"/>
                        </a:lnSpc>
                      </a:pPr>
                      <a:r>
                        <a:rPr sz="900" spc="-10" dirty="0">
                          <a:latin typeface="Arial"/>
                          <a:cs typeface="Arial"/>
                        </a:rPr>
                        <a:t>allLines.Add(newLine);</a:t>
                      </a:r>
                      <a:endParaRPr sz="900" dirty="0">
                        <a:latin typeface="Arial"/>
                        <a:cs typeface="Arial"/>
                      </a:endParaRPr>
                    </a:p>
                    <a:p>
                      <a:pPr>
                        <a:lnSpc>
                          <a:spcPct val="100000"/>
                        </a:lnSpc>
                        <a:spcBef>
                          <a:spcPts val="20"/>
                        </a:spcBef>
                      </a:pPr>
                      <a:endParaRPr sz="850" dirty="0">
                        <a:latin typeface="Times New Roman"/>
                        <a:cs typeface="Times New Roman"/>
                      </a:endParaRPr>
                    </a:p>
                    <a:p>
                      <a:pPr marL="191770">
                        <a:lnSpc>
                          <a:spcPts val="1055"/>
                        </a:lnSpc>
                      </a:pPr>
                      <a:r>
                        <a:rPr sz="900" dirty="0">
                          <a:solidFill>
                            <a:srgbClr val="00AF50"/>
                          </a:solidFill>
                          <a:latin typeface="Arial"/>
                          <a:cs typeface="Arial"/>
                        </a:rPr>
                        <a:t>//Call</a:t>
                      </a:r>
                      <a:r>
                        <a:rPr sz="900" spc="-25" dirty="0">
                          <a:solidFill>
                            <a:srgbClr val="00AF50"/>
                          </a:solidFill>
                          <a:latin typeface="Arial"/>
                          <a:cs typeface="Arial"/>
                        </a:rPr>
                        <a:t> </a:t>
                      </a:r>
                      <a:r>
                        <a:rPr sz="900" spc="-20" dirty="0">
                          <a:solidFill>
                            <a:srgbClr val="00AF50"/>
                          </a:solidFill>
                          <a:latin typeface="Arial"/>
                          <a:cs typeface="Arial"/>
                        </a:rPr>
                        <a:t>self</a:t>
                      </a:r>
                      <a:endParaRPr sz="900" dirty="0">
                        <a:latin typeface="Arial"/>
                        <a:cs typeface="Arial"/>
                      </a:endParaRPr>
                    </a:p>
                    <a:p>
                      <a:pPr marL="191770">
                        <a:lnSpc>
                          <a:spcPts val="1030"/>
                        </a:lnSpc>
                      </a:pPr>
                      <a:r>
                        <a:rPr sz="900" b="1" spc="-10" dirty="0">
                          <a:latin typeface="Arial"/>
                          <a:cs typeface="Arial"/>
                        </a:rPr>
                        <a:t>DivideAndRotate</a:t>
                      </a:r>
                      <a:r>
                        <a:rPr sz="900" spc="-10" dirty="0">
                          <a:latin typeface="Arial"/>
                          <a:cs typeface="Arial"/>
                        </a:rPr>
                        <a:t>(newLine,</a:t>
                      </a:r>
                      <a:r>
                        <a:rPr sz="900" spc="10" dirty="0">
                          <a:latin typeface="Arial"/>
                          <a:cs typeface="Arial"/>
                        </a:rPr>
                        <a:t> </a:t>
                      </a:r>
                      <a:r>
                        <a:rPr sz="900" dirty="0">
                          <a:latin typeface="Arial"/>
                          <a:cs typeface="Arial"/>
                        </a:rPr>
                        <a:t>ref</a:t>
                      </a:r>
                      <a:r>
                        <a:rPr sz="900" spc="25" dirty="0">
                          <a:latin typeface="Arial"/>
                          <a:cs typeface="Arial"/>
                        </a:rPr>
                        <a:t> </a:t>
                      </a:r>
                      <a:r>
                        <a:rPr sz="900" dirty="0">
                          <a:latin typeface="Arial"/>
                          <a:cs typeface="Arial"/>
                        </a:rPr>
                        <a:t>allLines,</a:t>
                      </a:r>
                      <a:r>
                        <a:rPr sz="900" spc="25" dirty="0">
                          <a:latin typeface="Arial"/>
                          <a:cs typeface="Arial"/>
                        </a:rPr>
                        <a:t> </a:t>
                      </a:r>
                      <a:r>
                        <a:rPr sz="900" dirty="0">
                          <a:latin typeface="Arial"/>
                          <a:cs typeface="Arial"/>
                        </a:rPr>
                        <a:t>angle,</a:t>
                      </a:r>
                      <a:r>
                        <a:rPr sz="900" spc="15" dirty="0">
                          <a:latin typeface="Arial"/>
                          <a:cs typeface="Arial"/>
                        </a:rPr>
                        <a:t> </a:t>
                      </a:r>
                      <a:r>
                        <a:rPr sz="900" spc="-10" dirty="0">
                          <a:latin typeface="Arial"/>
                          <a:cs typeface="Arial"/>
                        </a:rPr>
                        <a:t>minLength);</a:t>
                      </a:r>
                      <a:endParaRPr sz="900" dirty="0">
                        <a:latin typeface="Arial"/>
                        <a:cs typeface="Arial"/>
                      </a:endParaRPr>
                    </a:p>
                    <a:p>
                      <a:pPr marL="127635">
                        <a:lnSpc>
                          <a:spcPts val="1055"/>
                        </a:lnSpc>
                      </a:pPr>
                      <a:r>
                        <a:rPr sz="900" dirty="0">
                          <a:latin typeface="Arial"/>
                          <a:cs typeface="Arial"/>
                        </a:rPr>
                        <a:t>}</a:t>
                      </a: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bl>
          </a:graphicData>
        </a:graphic>
      </p:graphicFrame>
      <p:sp>
        <p:nvSpPr>
          <p:cNvPr id="12" name="Title 11"/>
          <p:cNvSpPr>
            <a:spLocks noGrp="1"/>
          </p:cNvSpPr>
          <p:nvPr>
            <p:ph type="title"/>
          </p:nvPr>
        </p:nvSpPr>
        <p:spPr/>
        <p:txBody>
          <a:bodyPr/>
          <a:lstStyle/>
          <a:p>
            <a:endParaRPr lang="en-US"/>
          </a:p>
        </p:txBody>
      </p:sp>
    </p:spTree>
    <p:extLst>
      <p:ext uri="{BB962C8B-B14F-4D97-AF65-F5344CB8AC3E}">
        <p14:creationId xmlns:p14="http://schemas.microsoft.com/office/powerpoint/2010/main" val="34088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p:nvPr/>
        </p:nvSpPr>
        <p:spPr>
          <a:xfrm>
            <a:off x="902004" y="927353"/>
            <a:ext cx="5959475" cy="675640"/>
          </a:xfrm>
          <a:prstGeom prst="rect">
            <a:avLst/>
          </a:prstGeom>
        </p:spPr>
        <p:txBody>
          <a:bodyPr vert="horz" wrap="square" lIns="0" tIns="13335" rIns="0" bIns="0" rtlCol="0">
            <a:spAutoFit/>
          </a:bodyPr>
          <a:lstStyle/>
          <a:p>
            <a:pPr marL="12700">
              <a:lnSpc>
                <a:spcPts val="1290"/>
              </a:lnSpc>
              <a:spcBef>
                <a:spcPts val="105"/>
              </a:spcBef>
            </a:pPr>
            <a:r>
              <a:rPr sz="1100" dirty="0">
                <a:latin typeface="Arial"/>
                <a:cs typeface="Arial"/>
              </a:rPr>
              <a:t>We</a:t>
            </a:r>
            <a:r>
              <a:rPr sz="1100" spc="-2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solve</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same</a:t>
            </a:r>
            <a:r>
              <a:rPr sz="1100" spc="-40" dirty="0">
                <a:latin typeface="Arial"/>
                <a:cs typeface="Arial"/>
              </a:rPr>
              <a:t> </a:t>
            </a:r>
            <a:r>
              <a:rPr sz="1100" dirty="0">
                <a:latin typeface="Arial"/>
                <a:cs typeface="Arial"/>
              </a:rPr>
              <a:t>problem</a:t>
            </a:r>
            <a:r>
              <a:rPr sz="1100" spc="-15" dirty="0">
                <a:latin typeface="Arial"/>
                <a:cs typeface="Arial"/>
              </a:rPr>
              <a:t> </a:t>
            </a:r>
            <a:r>
              <a:rPr sz="1100" dirty="0">
                <a:latin typeface="Arial"/>
                <a:cs typeface="Arial"/>
              </a:rPr>
              <a:t>using</a:t>
            </a:r>
            <a:r>
              <a:rPr sz="1100" spc="-1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iterative</a:t>
            </a:r>
            <a:r>
              <a:rPr sz="1100" spc="-20" dirty="0">
                <a:latin typeface="Arial"/>
                <a:cs typeface="Arial"/>
              </a:rPr>
              <a:t> </a:t>
            </a:r>
            <a:r>
              <a:rPr sz="1100" dirty="0">
                <a:latin typeface="Arial"/>
                <a:cs typeface="Arial"/>
              </a:rPr>
              <a:t>solution</a:t>
            </a:r>
            <a:r>
              <a:rPr sz="1100" spc="-30" dirty="0">
                <a:latin typeface="Arial"/>
                <a:cs typeface="Arial"/>
              </a:rPr>
              <a:t> </a:t>
            </a:r>
            <a:r>
              <a:rPr sz="1100" dirty="0">
                <a:latin typeface="Arial"/>
                <a:cs typeface="Arial"/>
              </a:rPr>
              <a:t>through</a:t>
            </a:r>
            <a:r>
              <a:rPr sz="1100" spc="-3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conditional</a:t>
            </a:r>
            <a:r>
              <a:rPr sz="1100" spc="-25" dirty="0">
                <a:latin typeface="Arial"/>
                <a:cs typeface="Arial"/>
              </a:rPr>
              <a:t> </a:t>
            </a:r>
            <a:r>
              <a:rPr sz="1100" dirty="0">
                <a:latin typeface="Arial"/>
                <a:cs typeface="Arial"/>
              </a:rPr>
              <a:t>loop.</a:t>
            </a:r>
            <a:r>
              <a:rPr sz="1100" spc="-15" dirty="0">
                <a:latin typeface="Arial"/>
                <a:cs typeface="Arial"/>
              </a:rPr>
              <a:t> </a:t>
            </a:r>
            <a:r>
              <a:rPr sz="1100" dirty="0">
                <a:latin typeface="Arial"/>
                <a:cs typeface="Arial"/>
              </a:rPr>
              <a:t>Note</a:t>
            </a:r>
            <a:r>
              <a:rPr sz="1100" spc="-25" dirty="0">
                <a:latin typeface="Arial"/>
                <a:cs typeface="Arial"/>
              </a:rPr>
              <a:t> </a:t>
            </a:r>
            <a:r>
              <a:rPr sz="1100" spc="-10" dirty="0">
                <a:latin typeface="Arial"/>
                <a:cs typeface="Arial"/>
              </a:rPr>
              <a:t>that:</a:t>
            </a:r>
            <a:endParaRPr sz="1100" dirty="0">
              <a:latin typeface="Arial"/>
              <a:cs typeface="Arial"/>
            </a:endParaRPr>
          </a:p>
          <a:p>
            <a:pPr marL="469265" indent="-228600">
              <a:lnSpc>
                <a:spcPts val="1265"/>
              </a:lnSpc>
              <a:buChar char="●"/>
              <a:tabLst>
                <a:tab pos="469265" algn="l"/>
                <a:tab pos="469900" algn="l"/>
              </a:tabLst>
            </a:pPr>
            <a:r>
              <a:rPr sz="1100" dirty="0">
                <a:latin typeface="Arial"/>
                <a:cs typeface="Arial"/>
              </a:rPr>
              <a:t>The</a:t>
            </a:r>
            <a:r>
              <a:rPr sz="1100" spc="-20" dirty="0">
                <a:latin typeface="Arial"/>
                <a:cs typeface="Arial"/>
              </a:rPr>
              <a:t> </a:t>
            </a:r>
            <a:r>
              <a:rPr sz="1100" dirty="0">
                <a:latin typeface="Arial"/>
                <a:cs typeface="Arial"/>
              </a:rPr>
              <a:t>stopping</a:t>
            </a:r>
            <a:r>
              <a:rPr sz="1100" spc="-30" dirty="0">
                <a:latin typeface="Arial"/>
                <a:cs typeface="Arial"/>
              </a:rPr>
              <a:t> </a:t>
            </a:r>
            <a:r>
              <a:rPr sz="1100" dirty="0">
                <a:latin typeface="Arial"/>
                <a:cs typeface="Arial"/>
              </a:rPr>
              <a:t>condition</a:t>
            </a:r>
            <a:r>
              <a:rPr sz="1100" spc="-20" dirty="0">
                <a:latin typeface="Arial"/>
                <a:cs typeface="Arial"/>
              </a:rPr>
              <a:t> </a:t>
            </a:r>
            <a:r>
              <a:rPr sz="1100" dirty="0">
                <a:latin typeface="Arial"/>
                <a:cs typeface="Arial"/>
              </a:rPr>
              <a:t>appears</a:t>
            </a:r>
            <a:r>
              <a:rPr sz="1100" spc="-1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while</a:t>
            </a:r>
            <a:r>
              <a:rPr sz="1100" b="1" i="1" spc="-25" dirty="0">
                <a:latin typeface="Arial"/>
                <a:cs typeface="Arial"/>
              </a:rPr>
              <a:t> </a:t>
            </a:r>
            <a:r>
              <a:rPr sz="1100" dirty="0">
                <a:latin typeface="Arial"/>
                <a:cs typeface="Arial"/>
              </a:rPr>
              <a:t>loop</a:t>
            </a:r>
            <a:r>
              <a:rPr sz="1100" spc="-25" dirty="0">
                <a:latin typeface="Arial"/>
                <a:cs typeface="Arial"/>
              </a:rPr>
              <a:t> </a:t>
            </a:r>
            <a:r>
              <a:rPr sz="1100" spc="-10" dirty="0">
                <a:latin typeface="Arial"/>
                <a:cs typeface="Arial"/>
              </a:rPr>
              <a:t>condition.</a:t>
            </a:r>
            <a:endParaRPr sz="1100" dirty="0">
              <a:latin typeface="Arial"/>
              <a:cs typeface="Arial"/>
            </a:endParaRPr>
          </a:p>
          <a:p>
            <a:pPr marL="469265" marR="21590" indent="-228600">
              <a:lnSpc>
                <a:spcPts val="1260"/>
              </a:lnSpc>
              <a:spcBef>
                <a:spcPts val="65"/>
              </a:spcBef>
              <a:buChar char="●"/>
              <a:tabLst>
                <a:tab pos="469265" algn="l"/>
                <a:tab pos="469900" algn="l"/>
              </a:tabLst>
            </a:pPr>
            <a:r>
              <a:rPr sz="1100" dirty="0">
                <a:latin typeface="Arial"/>
                <a:cs typeface="Arial"/>
              </a:rPr>
              <a:t>The</a:t>
            </a:r>
            <a:r>
              <a:rPr sz="1100" spc="-30" dirty="0">
                <a:latin typeface="Arial"/>
                <a:cs typeface="Arial"/>
              </a:rPr>
              <a:t> </a:t>
            </a:r>
            <a:r>
              <a:rPr sz="1100" b="1" i="1" spc="-10" dirty="0">
                <a:latin typeface="Arial"/>
                <a:cs typeface="Arial"/>
              </a:rPr>
              <a:t>DivideAndRotate</a:t>
            </a:r>
            <a:r>
              <a:rPr sz="1100" b="1" i="1" spc="-15" dirty="0">
                <a:latin typeface="Arial"/>
                <a:cs typeface="Arial"/>
              </a:rPr>
              <a:t> </a:t>
            </a:r>
            <a:r>
              <a:rPr sz="1100" dirty="0">
                <a:latin typeface="Arial"/>
                <a:cs typeface="Arial"/>
              </a:rPr>
              <a:t>function</a:t>
            </a:r>
            <a:r>
              <a:rPr sz="1100" spc="-15" dirty="0">
                <a:latin typeface="Arial"/>
                <a:cs typeface="Arial"/>
              </a:rPr>
              <a:t> </a:t>
            </a:r>
            <a:r>
              <a:rPr sz="1100" dirty="0">
                <a:latin typeface="Arial"/>
                <a:cs typeface="Arial"/>
              </a:rPr>
              <a:t>parameters</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passed</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(not</a:t>
            </a:r>
            <a:r>
              <a:rPr sz="1100" spc="-20" dirty="0">
                <a:latin typeface="Arial"/>
                <a:cs typeface="Arial"/>
              </a:rPr>
              <a:t> </a:t>
            </a:r>
            <a:r>
              <a:rPr sz="1100" dirty="0">
                <a:latin typeface="Arial"/>
                <a:cs typeface="Arial"/>
              </a:rPr>
              <a:t>changed</a:t>
            </a:r>
            <a:r>
              <a:rPr sz="1100" spc="-15" dirty="0">
                <a:latin typeface="Arial"/>
                <a:cs typeface="Arial"/>
              </a:rPr>
              <a:t> </a:t>
            </a:r>
            <a:r>
              <a:rPr sz="1100" dirty="0">
                <a:latin typeface="Arial"/>
                <a:cs typeface="Arial"/>
              </a:rPr>
              <a:t>inside</a:t>
            </a:r>
            <a:r>
              <a:rPr sz="1100" spc="-15" dirty="0">
                <a:latin typeface="Arial"/>
                <a:cs typeface="Arial"/>
              </a:rPr>
              <a:t> </a:t>
            </a:r>
            <a:r>
              <a:rPr sz="1100" spc="-25" dirty="0">
                <a:latin typeface="Arial"/>
                <a:cs typeface="Arial"/>
              </a:rPr>
              <a:t>the </a:t>
            </a:r>
            <a:r>
              <a:rPr sz="1100" dirty="0">
                <a:latin typeface="Arial"/>
                <a:cs typeface="Arial"/>
              </a:rPr>
              <a:t>function).</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function</a:t>
            </a:r>
            <a:r>
              <a:rPr sz="1100" spc="-30" dirty="0">
                <a:latin typeface="Arial"/>
                <a:cs typeface="Arial"/>
              </a:rPr>
              <a:t> </a:t>
            </a:r>
            <a:r>
              <a:rPr sz="1100" dirty="0">
                <a:latin typeface="Arial"/>
                <a:cs typeface="Arial"/>
              </a:rPr>
              <a:t>simply</a:t>
            </a:r>
            <a:r>
              <a:rPr sz="1100" spc="-20" dirty="0">
                <a:latin typeface="Arial"/>
                <a:cs typeface="Arial"/>
              </a:rPr>
              <a:t> </a:t>
            </a:r>
            <a:r>
              <a:rPr sz="1100" dirty="0">
                <a:latin typeface="Arial"/>
                <a:cs typeface="Arial"/>
              </a:rPr>
              <a:t>calculates</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returns</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new</a:t>
            </a:r>
            <a:r>
              <a:rPr sz="1100" spc="-20" dirty="0">
                <a:latin typeface="Arial"/>
                <a:cs typeface="Arial"/>
              </a:rPr>
              <a:t> </a:t>
            </a:r>
            <a:r>
              <a:rPr sz="1100" spc="-10" dirty="0">
                <a:latin typeface="Arial"/>
                <a:cs typeface="Arial"/>
              </a:rPr>
              <a:t>line.</a:t>
            </a:r>
            <a:endParaRPr sz="1100" dirty="0">
              <a:latin typeface="Arial"/>
              <a:cs typeface="Arial"/>
            </a:endParaRPr>
          </a:p>
        </p:txBody>
      </p:sp>
      <p:graphicFrame>
        <p:nvGraphicFramePr>
          <p:cNvPr id="4" name="object 4"/>
          <p:cNvGraphicFramePr>
            <a:graphicFrameLocks noGrp="1"/>
          </p:cNvGraphicFramePr>
          <p:nvPr>
            <p:extLst/>
          </p:nvPr>
        </p:nvGraphicFramePr>
        <p:xfrm>
          <a:off x="914704" y="1752600"/>
          <a:ext cx="5944870" cy="321500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526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1955">
                <a:tc>
                  <a:txBody>
                    <a:bodyPr/>
                    <a:lstStyle/>
                    <a:p>
                      <a:pPr marL="63500">
                        <a:lnSpc>
                          <a:spcPts val="1055"/>
                        </a:lnSpc>
                        <a:spcBef>
                          <a:spcPts val="490"/>
                        </a:spcBef>
                      </a:pPr>
                      <a:r>
                        <a:rPr sz="900" dirty="0">
                          <a:solidFill>
                            <a:srgbClr val="0000FF"/>
                          </a:solidFill>
                          <a:latin typeface="Arial"/>
                          <a:cs typeface="Arial"/>
                        </a:rPr>
                        <a:t>private</a:t>
                      </a:r>
                      <a:r>
                        <a:rPr sz="900" spc="-25" dirty="0">
                          <a:solidFill>
                            <a:srgbClr val="0000FF"/>
                          </a:solidFill>
                          <a:latin typeface="Arial"/>
                          <a:cs typeface="Arial"/>
                        </a:rPr>
                        <a:t> </a:t>
                      </a:r>
                      <a:r>
                        <a:rPr sz="900" dirty="0">
                          <a:solidFill>
                            <a:srgbClr val="0000FF"/>
                          </a:solidFill>
                          <a:latin typeface="Arial"/>
                          <a:cs typeface="Arial"/>
                        </a:rPr>
                        <a:t>void</a:t>
                      </a:r>
                      <a:r>
                        <a:rPr sz="900" spc="-20" dirty="0">
                          <a:solidFill>
                            <a:srgbClr val="0000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Line</a:t>
                      </a:r>
                      <a:r>
                        <a:rPr sz="900" b="1" spc="-25" dirty="0">
                          <a:latin typeface="Arial"/>
                          <a:cs typeface="Arial"/>
                        </a:rPr>
                        <a:t> </a:t>
                      </a:r>
                      <a:r>
                        <a:rPr sz="900" dirty="0">
                          <a:latin typeface="Arial"/>
                          <a:cs typeface="Arial"/>
                        </a:rPr>
                        <a:t>inputLine,</a:t>
                      </a:r>
                      <a:r>
                        <a:rPr sz="900" spc="-20"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angle,</a:t>
                      </a:r>
                      <a:r>
                        <a:rPr sz="900" spc="-15" dirty="0">
                          <a:latin typeface="Arial"/>
                          <a:cs typeface="Arial"/>
                        </a:rPr>
                        <a:t>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minLength,</a:t>
                      </a:r>
                      <a:r>
                        <a:rPr sz="900" spc="-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10" dirty="0">
                          <a:latin typeface="Arial"/>
                          <a:cs typeface="Arial"/>
                        </a:rPr>
                        <a:t>Lines)</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1060450">
                <a:tc>
                  <a:txBody>
                    <a:bodyPr/>
                    <a:lstStyle/>
                    <a:p>
                      <a:pPr marL="191770">
                        <a:lnSpc>
                          <a:spcPts val="1055"/>
                        </a:lnSpc>
                        <a:spcBef>
                          <a:spcPts val="490"/>
                        </a:spcBef>
                      </a:pPr>
                      <a:r>
                        <a:rPr sz="900" dirty="0">
                          <a:solidFill>
                            <a:srgbClr val="00AF50"/>
                          </a:solidFill>
                          <a:latin typeface="Arial"/>
                          <a:cs typeface="Arial"/>
                        </a:rPr>
                        <a:t>//Declare</a:t>
                      </a:r>
                      <a:r>
                        <a:rPr sz="900" spc="-25" dirty="0">
                          <a:solidFill>
                            <a:srgbClr val="00AF50"/>
                          </a:solidFill>
                          <a:latin typeface="Arial"/>
                          <a:cs typeface="Arial"/>
                        </a:rPr>
                        <a:t> </a:t>
                      </a:r>
                      <a:r>
                        <a:rPr sz="900" dirty="0">
                          <a:solidFill>
                            <a:srgbClr val="00AF50"/>
                          </a:solidFill>
                          <a:latin typeface="Arial"/>
                          <a:cs typeface="Arial"/>
                        </a:rPr>
                        <a:t>all</a:t>
                      </a:r>
                      <a:r>
                        <a:rPr sz="900" spc="-20" dirty="0">
                          <a:solidFill>
                            <a:srgbClr val="00AF50"/>
                          </a:solidFill>
                          <a:latin typeface="Arial"/>
                          <a:cs typeface="Arial"/>
                        </a:rPr>
                        <a:t> </a:t>
                      </a:r>
                      <a:r>
                        <a:rPr sz="900" spc="-10" dirty="0">
                          <a:solidFill>
                            <a:srgbClr val="00AF50"/>
                          </a:solidFill>
                          <a:latin typeface="Arial"/>
                          <a:cs typeface="Arial"/>
                        </a:rPr>
                        <a:t>lines</a:t>
                      </a:r>
                      <a:endParaRPr sz="900" dirty="0">
                        <a:latin typeface="Arial"/>
                        <a:cs typeface="Arial"/>
                      </a:endParaRPr>
                    </a:p>
                    <a:p>
                      <a:pPr marL="191770">
                        <a:lnSpc>
                          <a:spcPts val="1040"/>
                        </a:lnSpc>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allLines</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a:t>
                      </a:r>
                      <a:r>
                        <a:rPr sz="900" b="1" spc="-10" dirty="0">
                          <a:latin typeface="Arial"/>
                          <a:cs typeface="Arial"/>
                        </a:rPr>
                        <a:t>Line</a:t>
                      </a:r>
                      <a:r>
                        <a:rPr sz="900" spc="-10" dirty="0">
                          <a:latin typeface="Arial"/>
                          <a:cs typeface="Arial"/>
                        </a:rPr>
                        <a:t>&gt;();</a:t>
                      </a:r>
                      <a:endParaRPr sz="900" dirty="0">
                        <a:latin typeface="Arial"/>
                        <a:cs typeface="Arial"/>
                      </a:endParaRPr>
                    </a:p>
                    <a:p>
                      <a:pPr marL="191770">
                        <a:lnSpc>
                          <a:spcPts val="1040"/>
                        </a:lnSpc>
                      </a:pPr>
                      <a:r>
                        <a:rPr sz="900" dirty="0">
                          <a:solidFill>
                            <a:srgbClr val="00AF50"/>
                          </a:solidFill>
                          <a:latin typeface="Arial"/>
                          <a:cs typeface="Arial"/>
                        </a:rPr>
                        <a:t>//Find</a:t>
                      </a:r>
                      <a:r>
                        <a:rPr sz="900" spc="-20" dirty="0">
                          <a:solidFill>
                            <a:srgbClr val="00AF50"/>
                          </a:solidFill>
                          <a:latin typeface="Arial"/>
                          <a:cs typeface="Arial"/>
                        </a:rPr>
                        <a:t> </a:t>
                      </a:r>
                      <a:r>
                        <a:rPr sz="900" dirty="0">
                          <a:solidFill>
                            <a:srgbClr val="00AF50"/>
                          </a:solidFill>
                          <a:latin typeface="Arial"/>
                          <a:cs typeface="Arial"/>
                        </a:rPr>
                        <a:t>current</a:t>
                      </a:r>
                      <a:r>
                        <a:rPr sz="900" spc="-5" dirty="0">
                          <a:solidFill>
                            <a:srgbClr val="00AF50"/>
                          </a:solidFill>
                          <a:latin typeface="Arial"/>
                          <a:cs typeface="Arial"/>
                        </a:rPr>
                        <a:t> </a:t>
                      </a:r>
                      <a:r>
                        <a:rPr sz="900" spc="-10" dirty="0">
                          <a:solidFill>
                            <a:srgbClr val="00AF50"/>
                          </a:solidFill>
                          <a:latin typeface="Arial"/>
                          <a:cs typeface="Arial"/>
                        </a:rPr>
                        <a:t>length</a:t>
                      </a:r>
                      <a:endParaRPr sz="900" dirty="0">
                        <a:latin typeface="Arial"/>
                        <a:cs typeface="Arial"/>
                      </a:endParaRPr>
                    </a:p>
                    <a:p>
                      <a:pPr marL="191770" marR="4051300">
                        <a:lnSpc>
                          <a:spcPts val="1030"/>
                        </a:lnSpc>
                        <a:spcBef>
                          <a:spcPts val="55"/>
                        </a:spcBef>
                      </a:pP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length</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inputLine.Length; </a:t>
                      </a:r>
                      <a:r>
                        <a:rPr sz="900" b="1" dirty="0">
                          <a:latin typeface="Arial"/>
                          <a:cs typeface="Arial"/>
                        </a:rPr>
                        <a:t>Line</a:t>
                      </a:r>
                      <a:r>
                        <a:rPr sz="900" b="1" spc="-20" dirty="0">
                          <a:latin typeface="Arial"/>
                          <a:cs typeface="Arial"/>
                        </a:rPr>
                        <a:t> </a:t>
                      </a:r>
                      <a:r>
                        <a:rPr sz="900" dirty="0">
                          <a:latin typeface="Arial"/>
                          <a:cs typeface="Arial"/>
                        </a:rPr>
                        <a:t>newLine</a:t>
                      </a:r>
                      <a:r>
                        <a:rPr sz="900" spc="-20" dirty="0">
                          <a:latin typeface="Arial"/>
                          <a:cs typeface="Arial"/>
                        </a:rPr>
                        <a:t> </a:t>
                      </a:r>
                      <a:r>
                        <a:rPr sz="900" dirty="0">
                          <a:latin typeface="Arial"/>
                          <a:cs typeface="Arial"/>
                        </a:rPr>
                        <a:t>=</a:t>
                      </a:r>
                      <a:r>
                        <a:rPr sz="900" spc="-5" dirty="0">
                          <a:latin typeface="Arial"/>
                          <a:cs typeface="Arial"/>
                        </a:rPr>
                        <a:t> </a:t>
                      </a:r>
                      <a:r>
                        <a:rPr sz="900" spc="-10" dirty="0">
                          <a:solidFill>
                            <a:srgbClr val="3333FF"/>
                          </a:solidFill>
                          <a:latin typeface="Arial"/>
                          <a:cs typeface="Arial"/>
                        </a:rPr>
                        <a:t>default</a:t>
                      </a:r>
                      <a:r>
                        <a:rPr sz="900" spc="-10" dirty="0">
                          <a:latin typeface="Arial"/>
                          <a:cs typeface="Arial"/>
                        </a:rPr>
                        <a:t>(</a:t>
                      </a:r>
                      <a:r>
                        <a:rPr sz="900" b="1" spc="-10" dirty="0">
                          <a:latin typeface="Arial"/>
                          <a:cs typeface="Arial"/>
                        </a:rPr>
                        <a:t>Line</a:t>
                      </a:r>
                      <a:r>
                        <a:rPr sz="900" spc="-10" dirty="0">
                          <a:latin typeface="Arial"/>
                          <a:cs typeface="Arial"/>
                        </a:rPr>
                        <a:t>); </a:t>
                      </a:r>
                      <a:r>
                        <a:rPr sz="900" dirty="0">
                          <a:latin typeface="Arial"/>
                          <a:cs typeface="Arial"/>
                        </a:rPr>
                        <a:t>newLine</a:t>
                      </a:r>
                      <a:r>
                        <a:rPr sz="900" spc="-3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inputLine;</a:t>
                      </a:r>
                      <a:endParaRPr sz="900" dirty="0">
                        <a:latin typeface="Arial"/>
                        <a:cs typeface="Arial"/>
                      </a:endParaRPr>
                    </a:p>
                    <a:p>
                      <a:pPr marL="191770">
                        <a:lnSpc>
                          <a:spcPts val="1019"/>
                        </a:lnSpc>
                      </a:pPr>
                      <a:r>
                        <a:rPr sz="900" dirty="0">
                          <a:solidFill>
                            <a:srgbClr val="00AF50"/>
                          </a:solidFill>
                          <a:latin typeface="Arial"/>
                          <a:cs typeface="Arial"/>
                        </a:rPr>
                        <a:t>//Loop</a:t>
                      </a:r>
                      <a:r>
                        <a:rPr sz="900" spc="-30" dirty="0">
                          <a:solidFill>
                            <a:srgbClr val="00AF50"/>
                          </a:solidFill>
                          <a:latin typeface="Arial"/>
                          <a:cs typeface="Arial"/>
                        </a:rPr>
                        <a:t> </a:t>
                      </a:r>
                      <a:r>
                        <a:rPr sz="900" dirty="0">
                          <a:solidFill>
                            <a:srgbClr val="00AF50"/>
                          </a:solidFill>
                          <a:latin typeface="Arial"/>
                          <a:cs typeface="Arial"/>
                        </a:rPr>
                        <a:t>until</a:t>
                      </a:r>
                      <a:r>
                        <a:rPr sz="900" spc="-5" dirty="0">
                          <a:solidFill>
                            <a:srgbClr val="00AF50"/>
                          </a:solidFill>
                          <a:latin typeface="Arial"/>
                          <a:cs typeface="Arial"/>
                        </a:rPr>
                        <a:t> </a:t>
                      </a:r>
                      <a:r>
                        <a:rPr sz="900" dirty="0">
                          <a:solidFill>
                            <a:srgbClr val="00AF50"/>
                          </a:solidFill>
                          <a:latin typeface="Arial"/>
                          <a:cs typeface="Arial"/>
                        </a:rPr>
                        <a:t>length</a:t>
                      </a:r>
                      <a:r>
                        <a:rPr sz="900" spc="-15" dirty="0">
                          <a:solidFill>
                            <a:srgbClr val="00AF50"/>
                          </a:solidFill>
                          <a:latin typeface="Arial"/>
                          <a:cs typeface="Arial"/>
                        </a:rPr>
                        <a:t> </a:t>
                      </a:r>
                      <a:r>
                        <a:rPr sz="900" dirty="0">
                          <a:solidFill>
                            <a:srgbClr val="00AF50"/>
                          </a:solidFill>
                          <a:latin typeface="Arial"/>
                          <a:cs typeface="Arial"/>
                        </a:rPr>
                        <a:t>is</a:t>
                      </a:r>
                      <a:r>
                        <a:rPr sz="900" spc="-15" dirty="0">
                          <a:solidFill>
                            <a:srgbClr val="00AF50"/>
                          </a:solidFill>
                          <a:latin typeface="Arial"/>
                          <a:cs typeface="Arial"/>
                        </a:rPr>
                        <a:t> </a:t>
                      </a:r>
                      <a:r>
                        <a:rPr sz="900" dirty="0">
                          <a:solidFill>
                            <a:srgbClr val="00AF50"/>
                          </a:solidFill>
                          <a:latin typeface="Arial"/>
                          <a:cs typeface="Arial"/>
                        </a:rPr>
                        <a:t>less</a:t>
                      </a:r>
                      <a:r>
                        <a:rPr sz="900" spc="-10" dirty="0">
                          <a:solidFill>
                            <a:srgbClr val="00AF50"/>
                          </a:solidFill>
                          <a:latin typeface="Arial"/>
                          <a:cs typeface="Arial"/>
                        </a:rPr>
                        <a:t> </a:t>
                      </a:r>
                      <a:r>
                        <a:rPr sz="900" dirty="0">
                          <a:solidFill>
                            <a:srgbClr val="00AF50"/>
                          </a:solidFill>
                          <a:latin typeface="Arial"/>
                          <a:cs typeface="Arial"/>
                        </a:rPr>
                        <a:t>than</a:t>
                      </a:r>
                      <a:r>
                        <a:rPr sz="900" spc="-5" dirty="0">
                          <a:solidFill>
                            <a:srgbClr val="00AF50"/>
                          </a:solidFill>
                          <a:latin typeface="Arial"/>
                          <a:cs typeface="Arial"/>
                        </a:rPr>
                        <a:t> </a:t>
                      </a:r>
                      <a:r>
                        <a:rPr sz="900" dirty="0">
                          <a:solidFill>
                            <a:srgbClr val="00AF50"/>
                          </a:solidFill>
                          <a:latin typeface="Arial"/>
                          <a:cs typeface="Arial"/>
                        </a:rPr>
                        <a:t>min</a:t>
                      </a:r>
                      <a:r>
                        <a:rPr sz="900" spc="-5" dirty="0">
                          <a:solidFill>
                            <a:srgbClr val="00AF50"/>
                          </a:solidFill>
                          <a:latin typeface="Arial"/>
                          <a:cs typeface="Arial"/>
                        </a:rPr>
                        <a:t> </a:t>
                      </a:r>
                      <a:r>
                        <a:rPr sz="900" spc="-10" dirty="0">
                          <a:solidFill>
                            <a:srgbClr val="00AF50"/>
                          </a:solidFill>
                          <a:latin typeface="Arial"/>
                          <a:cs typeface="Arial"/>
                        </a:rPr>
                        <a:t>length</a:t>
                      </a: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pic>
        <p:nvPicPr>
          <p:cNvPr id="5" name="object 5"/>
          <p:cNvPicPr/>
          <p:nvPr/>
        </p:nvPicPr>
        <p:blipFill>
          <a:blip r:embed="rId2" cstate="print"/>
          <a:stretch>
            <a:fillRect/>
          </a:stretch>
        </p:blipFill>
        <p:spPr>
          <a:xfrm>
            <a:off x="1012995" y="1856639"/>
            <a:ext cx="5727605" cy="1544161"/>
          </a:xfrm>
          <a:prstGeom prst="rect">
            <a:avLst/>
          </a:prstGeom>
        </p:spPr>
      </p:pic>
      <p:sp>
        <p:nvSpPr>
          <p:cNvPr id="7" name="TextBox 6">
            <a:hlinkClick r:id="rId3" action="ppaction://hlinkfile"/>
          </p:cNvPr>
          <p:cNvSpPr txBox="1"/>
          <p:nvPr/>
        </p:nvSpPr>
        <p:spPr>
          <a:xfrm>
            <a:off x="6277275" y="39502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0" name="object 2"/>
          <p:cNvGraphicFramePr>
            <a:graphicFrameLocks noGrp="1"/>
          </p:cNvGraphicFramePr>
          <p:nvPr>
            <p:extLst/>
          </p:nvPr>
        </p:nvGraphicFramePr>
        <p:xfrm>
          <a:off x="914704" y="4967605"/>
          <a:ext cx="5944870" cy="343344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453515">
                <a:tc>
                  <a:txBody>
                    <a:bodyPr/>
                    <a:lstStyle/>
                    <a:p>
                      <a:pPr marL="191770">
                        <a:lnSpc>
                          <a:spcPts val="1055"/>
                        </a:lnSpc>
                        <a:spcBef>
                          <a:spcPts val="490"/>
                        </a:spcBef>
                      </a:pPr>
                      <a:r>
                        <a:rPr sz="900" dirty="0">
                          <a:solidFill>
                            <a:srgbClr val="3333FF"/>
                          </a:solidFill>
                          <a:latin typeface="Arial"/>
                          <a:cs typeface="Arial"/>
                        </a:rPr>
                        <a:t>while</a:t>
                      </a:r>
                      <a:r>
                        <a:rPr sz="900" spc="-20" dirty="0">
                          <a:solidFill>
                            <a:srgbClr val="3333FF"/>
                          </a:solidFill>
                          <a:latin typeface="Arial"/>
                          <a:cs typeface="Arial"/>
                        </a:rPr>
                        <a:t> </a:t>
                      </a:r>
                      <a:r>
                        <a:rPr sz="900" dirty="0">
                          <a:latin typeface="Arial"/>
                          <a:cs typeface="Arial"/>
                        </a:rPr>
                        <a:t>(length</a:t>
                      </a:r>
                      <a:r>
                        <a:rPr sz="900" spc="-15" dirty="0">
                          <a:latin typeface="Arial"/>
                          <a:cs typeface="Arial"/>
                        </a:rPr>
                        <a:t> </a:t>
                      </a:r>
                      <a:r>
                        <a:rPr sz="900" dirty="0">
                          <a:latin typeface="Arial"/>
                          <a:cs typeface="Arial"/>
                        </a:rPr>
                        <a:t>&gt;</a:t>
                      </a:r>
                      <a:r>
                        <a:rPr sz="900" spc="-20" dirty="0">
                          <a:latin typeface="Arial"/>
                          <a:cs typeface="Arial"/>
                        </a:rPr>
                        <a:t> </a:t>
                      </a:r>
                      <a:r>
                        <a:rPr sz="900" dirty="0">
                          <a:latin typeface="Arial"/>
                          <a:cs typeface="Arial"/>
                        </a:rPr>
                        <a:t>minLength)</a:t>
                      </a:r>
                      <a:r>
                        <a:rPr sz="900" spc="-10" dirty="0">
                          <a:latin typeface="Arial"/>
                          <a:cs typeface="Arial"/>
                        </a:rPr>
                        <a:t> </a:t>
                      </a:r>
                      <a:r>
                        <a:rPr sz="900" spc="-50" dirty="0">
                          <a:latin typeface="Arial"/>
                          <a:cs typeface="Arial"/>
                        </a:rPr>
                        <a:t>{</a:t>
                      </a:r>
                      <a:endParaRPr sz="900" dirty="0">
                        <a:latin typeface="Arial"/>
                        <a:cs typeface="Arial"/>
                      </a:endParaRPr>
                    </a:p>
                    <a:p>
                      <a:pPr marL="255904">
                        <a:lnSpc>
                          <a:spcPts val="1030"/>
                        </a:lnSpc>
                      </a:pPr>
                      <a:r>
                        <a:rPr sz="900" dirty="0">
                          <a:solidFill>
                            <a:srgbClr val="00AF50"/>
                          </a:solidFill>
                          <a:latin typeface="Arial"/>
                          <a:cs typeface="Arial"/>
                        </a:rPr>
                        <a:t>//Generate</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line</a:t>
                      </a:r>
                      <a:endParaRPr sz="900" dirty="0">
                        <a:latin typeface="Arial"/>
                        <a:cs typeface="Arial"/>
                      </a:endParaRPr>
                    </a:p>
                    <a:p>
                      <a:pPr marL="255904">
                        <a:lnSpc>
                          <a:spcPts val="1040"/>
                        </a:lnSpc>
                      </a:pPr>
                      <a:r>
                        <a:rPr sz="900" dirty="0">
                          <a:latin typeface="Arial"/>
                          <a:cs typeface="Arial"/>
                        </a:rPr>
                        <a:t>newLine</a:t>
                      </a:r>
                      <a:r>
                        <a:rPr sz="900" spc="35" dirty="0">
                          <a:latin typeface="Arial"/>
                          <a:cs typeface="Arial"/>
                        </a:rPr>
                        <a:t> </a:t>
                      </a:r>
                      <a:r>
                        <a:rPr sz="900" dirty="0">
                          <a:latin typeface="Arial"/>
                          <a:cs typeface="Arial"/>
                        </a:rPr>
                        <a:t>=</a:t>
                      </a:r>
                      <a:r>
                        <a:rPr sz="900" spc="45" dirty="0">
                          <a:latin typeface="Arial"/>
                          <a:cs typeface="Arial"/>
                        </a:rPr>
                        <a:t> </a:t>
                      </a:r>
                      <a:r>
                        <a:rPr sz="900" b="1" spc="-10" dirty="0">
                          <a:latin typeface="Arial"/>
                          <a:cs typeface="Arial"/>
                        </a:rPr>
                        <a:t>DivideAndRotate</a:t>
                      </a:r>
                      <a:r>
                        <a:rPr sz="900" spc="-10" dirty="0">
                          <a:latin typeface="Arial"/>
                          <a:cs typeface="Arial"/>
                        </a:rPr>
                        <a:t>(newLine,</a:t>
                      </a:r>
                      <a:r>
                        <a:rPr sz="900" spc="25" dirty="0">
                          <a:latin typeface="Arial"/>
                          <a:cs typeface="Arial"/>
                        </a:rPr>
                        <a:t> </a:t>
                      </a:r>
                      <a:r>
                        <a:rPr sz="900" spc="-10" dirty="0">
                          <a:latin typeface="Arial"/>
                          <a:cs typeface="Arial"/>
                        </a:rPr>
                        <a:t>angle);</a:t>
                      </a:r>
                      <a:endParaRPr sz="900" dirty="0">
                        <a:latin typeface="Arial"/>
                        <a:cs typeface="Arial"/>
                      </a:endParaRPr>
                    </a:p>
                    <a:p>
                      <a:pPr marL="255904" marR="4525010">
                        <a:lnSpc>
                          <a:spcPts val="1030"/>
                        </a:lnSpc>
                        <a:spcBef>
                          <a:spcPts val="60"/>
                        </a:spcBef>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allLines.Add(newLine);</a:t>
                      </a:r>
                      <a:endParaRPr sz="900" dirty="0">
                        <a:latin typeface="Arial"/>
                        <a:cs typeface="Arial"/>
                      </a:endParaRPr>
                    </a:p>
                    <a:p>
                      <a:pPr marL="255904" marR="4401820">
                        <a:lnSpc>
                          <a:spcPts val="1030"/>
                        </a:lnSpc>
                        <a:spcBef>
                          <a:spcPts val="5"/>
                        </a:spcBef>
                      </a:pPr>
                      <a:r>
                        <a:rPr sz="900" dirty="0">
                          <a:solidFill>
                            <a:srgbClr val="00AF50"/>
                          </a:solidFill>
                          <a:latin typeface="Arial"/>
                          <a:cs typeface="Arial"/>
                        </a:rPr>
                        <a:t>//Stopping</a:t>
                      </a:r>
                      <a:r>
                        <a:rPr sz="900" spc="-35" dirty="0">
                          <a:solidFill>
                            <a:srgbClr val="00AF50"/>
                          </a:solidFill>
                          <a:latin typeface="Arial"/>
                          <a:cs typeface="Arial"/>
                        </a:rPr>
                        <a:t> </a:t>
                      </a:r>
                      <a:r>
                        <a:rPr sz="900" spc="-10" dirty="0">
                          <a:solidFill>
                            <a:srgbClr val="00AF50"/>
                          </a:solidFill>
                          <a:latin typeface="Arial"/>
                          <a:cs typeface="Arial"/>
                        </a:rPr>
                        <a:t>condition </a:t>
                      </a:r>
                      <a:r>
                        <a:rPr sz="900" dirty="0">
                          <a:latin typeface="Arial"/>
                          <a:cs typeface="Arial"/>
                        </a:rPr>
                        <a:t>length</a:t>
                      </a:r>
                      <a:r>
                        <a:rPr sz="900" spc="-10" dirty="0">
                          <a:latin typeface="Arial"/>
                          <a:cs typeface="Arial"/>
                        </a:rPr>
                        <a:t> </a:t>
                      </a:r>
                      <a:r>
                        <a:rPr sz="900" dirty="0">
                          <a:latin typeface="Arial"/>
                          <a:cs typeface="Arial"/>
                        </a:rPr>
                        <a:t>=</a:t>
                      </a:r>
                      <a:r>
                        <a:rPr sz="900" spc="-10" dirty="0">
                          <a:latin typeface="Arial"/>
                          <a:cs typeface="Arial"/>
                        </a:rPr>
                        <a:t> newLine.Length;</a:t>
                      </a:r>
                      <a:endParaRPr sz="900" dirty="0">
                        <a:latin typeface="Arial"/>
                        <a:cs typeface="Arial"/>
                      </a:endParaRPr>
                    </a:p>
                    <a:p>
                      <a:pPr marL="191770">
                        <a:lnSpc>
                          <a:spcPts val="994"/>
                        </a:lnSpc>
                      </a:pPr>
                      <a:r>
                        <a:rPr sz="900" dirty="0">
                          <a:latin typeface="Arial"/>
                          <a:cs typeface="Arial"/>
                        </a:rPr>
                        <a:t>}</a:t>
                      </a:r>
                    </a:p>
                    <a:p>
                      <a:pPr marL="191770" marR="4703445">
                        <a:lnSpc>
                          <a:spcPts val="1030"/>
                        </a:lnSpc>
                        <a:spcBef>
                          <a:spcPts val="50"/>
                        </a:spcBef>
                      </a:pPr>
                      <a:r>
                        <a:rPr sz="900" dirty="0">
                          <a:solidFill>
                            <a:srgbClr val="00AF50"/>
                          </a:solidFill>
                          <a:latin typeface="Arial"/>
                          <a:cs typeface="Arial"/>
                        </a:rPr>
                        <a:t>//Assign</a:t>
                      </a:r>
                      <a:r>
                        <a:rPr sz="900" spc="-25" dirty="0">
                          <a:solidFill>
                            <a:srgbClr val="00AF50"/>
                          </a:solidFill>
                          <a:latin typeface="Arial"/>
                          <a:cs typeface="Arial"/>
                        </a:rPr>
                        <a:t> </a:t>
                      </a:r>
                      <a:r>
                        <a:rPr sz="900" dirty="0">
                          <a:solidFill>
                            <a:srgbClr val="00AF50"/>
                          </a:solidFill>
                          <a:latin typeface="Arial"/>
                          <a:cs typeface="Arial"/>
                        </a:rPr>
                        <a:t>return</a:t>
                      </a:r>
                      <a:r>
                        <a:rPr sz="900" spc="-20" dirty="0">
                          <a:solidFill>
                            <a:srgbClr val="00AF50"/>
                          </a:solidFill>
                          <a:latin typeface="Arial"/>
                          <a:cs typeface="Arial"/>
                        </a:rPr>
                        <a:t> value </a:t>
                      </a:r>
                      <a:r>
                        <a:rPr sz="900" dirty="0">
                          <a:latin typeface="Arial"/>
                          <a:cs typeface="Arial"/>
                        </a:rPr>
                        <a:t>Lines</a:t>
                      </a:r>
                      <a:r>
                        <a:rPr sz="900" spc="-2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allLines;</a:t>
                      </a: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979930">
                <a:tc>
                  <a:txBody>
                    <a:bodyPr/>
                    <a:lstStyle/>
                    <a:p>
                      <a:pPr marL="63500">
                        <a:lnSpc>
                          <a:spcPts val="1055"/>
                        </a:lnSpc>
                        <a:spcBef>
                          <a:spcPts val="490"/>
                        </a:spcBef>
                      </a:pPr>
                      <a:r>
                        <a:rPr sz="900" dirty="0">
                          <a:latin typeface="Arial"/>
                          <a:cs typeface="Arial"/>
                        </a:rPr>
                        <a:t>}</a:t>
                      </a:r>
                    </a:p>
                    <a:p>
                      <a:pPr marL="63500">
                        <a:lnSpc>
                          <a:spcPts val="1040"/>
                        </a:lnSpc>
                      </a:pPr>
                      <a:r>
                        <a:rPr sz="900" dirty="0">
                          <a:solidFill>
                            <a:srgbClr val="3333FF"/>
                          </a:solidFill>
                          <a:latin typeface="Arial"/>
                          <a:cs typeface="Arial"/>
                        </a:rPr>
                        <a:t>public</a:t>
                      </a:r>
                      <a:r>
                        <a:rPr sz="900" spc="15" dirty="0">
                          <a:solidFill>
                            <a:srgbClr val="3333FF"/>
                          </a:solidFill>
                          <a:latin typeface="Arial"/>
                          <a:cs typeface="Arial"/>
                        </a:rPr>
                        <a:t> </a:t>
                      </a:r>
                      <a:r>
                        <a:rPr sz="900" b="1" dirty="0">
                          <a:latin typeface="Arial"/>
                          <a:cs typeface="Arial"/>
                        </a:rPr>
                        <a:t>Line</a:t>
                      </a:r>
                      <a:r>
                        <a:rPr sz="900" b="1" spc="15" dirty="0">
                          <a:latin typeface="Arial"/>
                          <a:cs typeface="Arial"/>
                        </a:rPr>
                        <a:t> </a:t>
                      </a:r>
                      <a:r>
                        <a:rPr sz="900" b="1" spc="-10" dirty="0">
                          <a:latin typeface="Arial"/>
                          <a:cs typeface="Arial"/>
                        </a:rPr>
                        <a:t>DivideAndRotate</a:t>
                      </a:r>
                      <a:r>
                        <a:rPr sz="900" spc="-10" dirty="0">
                          <a:latin typeface="Arial"/>
                          <a:cs typeface="Arial"/>
                        </a:rPr>
                        <a:t>(</a:t>
                      </a:r>
                      <a:r>
                        <a:rPr sz="900" b="1" spc="-10" dirty="0">
                          <a:latin typeface="Arial"/>
                          <a:cs typeface="Arial"/>
                        </a:rPr>
                        <a:t>Line</a:t>
                      </a:r>
                      <a:r>
                        <a:rPr sz="900" b="1" spc="15" dirty="0">
                          <a:latin typeface="Arial"/>
                          <a:cs typeface="Arial"/>
                        </a:rPr>
                        <a:t> </a:t>
                      </a:r>
                      <a:r>
                        <a:rPr sz="900" dirty="0">
                          <a:latin typeface="Arial"/>
                          <a:cs typeface="Arial"/>
                        </a:rPr>
                        <a:t>currLine,</a:t>
                      </a:r>
                      <a:r>
                        <a:rPr sz="900" spc="10"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spc="-10" dirty="0">
                          <a:latin typeface="Arial"/>
                          <a:cs typeface="Arial"/>
                        </a:rPr>
                        <a:t>angle)</a:t>
                      </a:r>
                      <a:endParaRPr sz="900" dirty="0">
                        <a:latin typeface="Arial"/>
                        <a:cs typeface="Arial"/>
                      </a:endParaRPr>
                    </a:p>
                    <a:p>
                      <a:pPr marL="63500">
                        <a:lnSpc>
                          <a:spcPts val="1040"/>
                        </a:lnSpc>
                      </a:pPr>
                      <a:r>
                        <a:rPr sz="900" dirty="0">
                          <a:latin typeface="Arial"/>
                          <a:cs typeface="Arial"/>
                        </a:rPr>
                        <a:t>{</a:t>
                      </a:r>
                    </a:p>
                    <a:p>
                      <a:pPr marL="191770" marR="4356735">
                        <a:lnSpc>
                          <a:spcPct val="95700"/>
                        </a:lnSpc>
                        <a:spcBef>
                          <a:spcPts val="25"/>
                        </a:spcBef>
                      </a:pPr>
                      <a:r>
                        <a:rPr sz="900" dirty="0">
                          <a:solidFill>
                            <a:srgbClr val="00AF50"/>
                          </a:solidFill>
                          <a:latin typeface="Arial"/>
                          <a:cs typeface="Arial"/>
                        </a:rPr>
                        <a:t>//Take</a:t>
                      </a:r>
                      <a:r>
                        <a:rPr sz="900" spc="-2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portion</a:t>
                      </a:r>
                      <a:r>
                        <a:rPr sz="900" spc="-1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the </a:t>
                      </a:r>
                      <a:r>
                        <a:rPr sz="900" spc="-20" dirty="0">
                          <a:solidFill>
                            <a:srgbClr val="00AF50"/>
                          </a:solidFill>
                          <a:latin typeface="Arial"/>
                          <a:cs typeface="Arial"/>
                        </a:rPr>
                        <a:t>line </a:t>
                      </a:r>
                      <a:r>
                        <a:rPr sz="900" dirty="0">
                          <a:latin typeface="Arial"/>
                          <a:cs typeface="Arial"/>
                        </a:rPr>
                        <a:t>Line</a:t>
                      </a:r>
                      <a:r>
                        <a:rPr sz="900" spc="-20" dirty="0">
                          <a:latin typeface="Arial"/>
                          <a:cs typeface="Arial"/>
                        </a:rPr>
                        <a:t> </a:t>
                      </a:r>
                      <a:r>
                        <a:rPr sz="900" dirty="0">
                          <a:latin typeface="Arial"/>
                          <a:cs typeface="Arial"/>
                        </a:rPr>
                        <a:t>newLine</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b="1" spc="-10" dirty="0">
                          <a:latin typeface="Arial"/>
                          <a:cs typeface="Arial"/>
                        </a:rPr>
                        <a:t>Line</a:t>
                      </a:r>
                      <a:r>
                        <a:rPr sz="900" spc="-10" dirty="0">
                          <a:latin typeface="Arial"/>
                          <a:cs typeface="Arial"/>
                        </a:rPr>
                        <a:t>(); </a:t>
                      </a:r>
                      <a:r>
                        <a:rPr sz="900" dirty="0">
                          <a:latin typeface="Arial"/>
                          <a:cs typeface="Arial"/>
                        </a:rPr>
                        <a:t>newLine</a:t>
                      </a:r>
                      <a:r>
                        <a:rPr sz="900" spc="-3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currLine;</a:t>
                      </a:r>
                      <a:endParaRPr sz="900" dirty="0">
                        <a:latin typeface="Arial"/>
                        <a:cs typeface="Arial"/>
                      </a:endParaRPr>
                    </a:p>
                    <a:p>
                      <a:pPr marL="191770" marR="4128135" algn="just">
                        <a:lnSpc>
                          <a:spcPts val="1030"/>
                        </a:lnSpc>
                        <a:spcBef>
                          <a:spcPts val="40"/>
                        </a:spcBef>
                      </a:pPr>
                      <a:r>
                        <a:rPr sz="900" b="1" dirty="0">
                          <a:latin typeface="Arial"/>
                          <a:cs typeface="Arial"/>
                        </a:rPr>
                        <a:t>Point3d</a:t>
                      </a:r>
                      <a:r>
                        <a:rPr sz="900" b="1" spc="-5" dirty="0">
                          <a:latin typeface="Arial"/>
                          <a:cs typeface="Arial"/>
                        </a:rPr>
                        <a:t> </a:t>
                      </a:r>
                      <a:r>
                        <a:rPr sz="900" dirty="0">
                          <a:latin typeface="Arial"/>
                          <a:cs typeface="Arial"/>
                        </a:rPr>
                        <a:t>endPt</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0000FF"/>
                          </a:solidFill>
                          <a:latin typeface="Arial"/>
                          <a:cs typeface="Arial"/>
                        </a:rPr>
                        <a:t>new</a:t>
                      </a:r>
                      <a:r>
                        <a:rPr sz="900" spc="-5" dirty="0">
                          <a:solidFill>
                            <a:srgbClr val="0000FF"/>
                          </a:solidFill>
                          <a:latin typeface="Arial"/>
                          <a:cs typeface="Arial"/>
                        </a:rPr>
                        <a:t> </a:t>
                      </a:r>
                      <a:r>
                        <a:rPr sz="900" spc="-10" dirty="0">
                          <a:latin typeface="Arial"/>
                          <a:cs typeface="Arial"/>
                        </a:rPr>
                        <a:t>Point3d(); </a:t>
                      </a:r>
                      <a:r>
                        <a:rPr sz="900" dirty="0">
                          <a:latin typeface="Arial"/>
                          <a:cs typeface="Arial"/>
                        </a:rPr>
                        <a:t>endPt</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newLine.PointAt(0.95); </a:t>
                      </a:r>
                      <a:r>
                        <a:rPr sz="900" dirty="0">
                          <a:latin typeface="Arial"/>
                          <a:cs typeface="Arial"/>
                        </a:rPr>
                        <a:t>newLine.To</a:t>
                      </a:r>
                      <a:r>
                        <a:rPr sz="900" spc="-25"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endPt;</a:t>
                      </a:r>
                      <a:endParaRPr sz="900" dirty="0">
                        <a:latin typeface="Arial"/>
                        <a:cs typeface="Arial"/>
                      </a:endParaRPr>
                    </a:p>
                    <a:p>
                      <a:pPr marL="191770">
                        <a:lnSpc>
                          <a:spcPts val="990"/>
                        </a:lnSpc>
                      </a:pPr>
                      <a:r>
                        <a:rPr sz="900" spc="-10" dirty="0">
                          <a:solidFill>
                            <a:srgbClr val="00AF50"/>
                          </a:solidFill>
                          <a:latin typeface="Arial"/>
                          <a:cs typeface="Arial"/>
                        </a:rPr>
                        <a:t>//Rotate</a:t>
                      </a:r>
                      <a:endParaRPr sz="900" dirty="0">
                        <a:latin typeface="Arial"/>
                        <a:cs typeface="Arial"/>
                      </a:endParaRPr>
                    </a:p>
                    <a:p>
                      <a:pPr marL="191770">
                        <a:lnSpc>
                          <a:spcPts val="1040"/>
                        </a:lnSpc>
                      </a:pPr>
                      <a:r>
                        <a:rPr sz="900" spc="-10" dirty="0">
                          <a:latin typeface="Arial"/>
                          <a:cs typeface="Arial"/>
                        </a:rPr>
                        <a:t>newLine.</a:t>
                      </a:r>
                      <a:r>
                        <a:rPr sz="900" b="1" spc="-10" dirty="0">
                          <a:latin typeface="Arial"/>
                          <a:cs typeface="Arial"/>
                        </a:rPr>
                        <a:t>Transform</a:t>
                      </a:r>
                      <a:r>
                        <a:rPr sz="900" spc="-10" dirty="0">
                          <a:latin typeface="Arial"/>
                          <a:cs typeface="Arial"/>
                        </a:rPr>
                        <a:t>(</a:t>
                      </a:r>
                      <a:r>
                        <a:rPr sz="900" b="1" spc="-10" dirty="0">
                          <a:latin typeface="Arial"/>
                          <a:cs typeface="Arial"/>
                        </a:rPr>
                        <a:t>Transform</a:t>
                      </a:r>
                      <a:r>
                        <a:rPr sz="900" spc="-10" dirty="0">
                          <a:latin typeface="Arial"/>
                          <a:cs typeface="Arial"/>
                        </a:rPr>
                        <a:t>.Rotation(angle,</a:t>
                      </a:r>
                      <a:r>
                        <a:rPr sz="900" spc="150" dirty="0">
                          <a:latin typeface="Arial"/>
                          <a:cs typeface="Arial"/>
                        </a:rPr>
                        <a:t> </a:t>
                      </a:r>
                      <a:r>
                        <a:rPr sz="900" b="1" dirty="0">
                          <a:latin typeface="Arial"/>
                          <a:cs typeface="Arial"/>
                        </a:rPr>
                        <a:t>Vector3d</a:t>
                      </a:r>
                      <a:r>
                        <a:rPr sz="900" dirty="0">
                          <a:latin typeface="Arial"/>
                          <a:cs typeface="Arial"/>
                        </a:rPr>
                        <a:t>.ZAxis,</a:t>
                      </a:r>
                      <a:r>
                        <a:rPr sz="900" spc="140" dirty="0">
                          <a:latin typeface="Arial"/>
                          <a:cs typeface="Arial"/>
                        </a:rPr>
                        <a:t> </a:t>
                      </a:r>
                      <a:r>
                        <a:rPr sz="900" spc="-10" dirty="0">
                          <a:latin typeface="Arial"/>
                          <a:cs typeface="Arial"/>
                        </a:rPr>
                        <a:t>newLine.From));</a:t>
                      </a:r>
                      <a:endParaRPr sz="900" dirty="0">
                        <a:latin typeface="Arial"/>
                        <a:cs typeface="Arial"/>
                      </a:endParaRPr>
                    </a:p>
                    <a:p>
                      <a:pPr marL="191770" marR="4913630">
                        <a:lnSpc>
                          <a:spcPts val="1030"/>
                        </a:lnSpc>
                        <a:spcBef>
                          <a:spcPts val="50"/>
                        </a:spcBef>
                      </a:pPr>
                      <a:r>
                        <a:rPr sz="900" dirty="0">
                          <a:solidFill>
                            <a:srgbClr val="00AF50"/>
                          </a:solidFill>
                          <a:latin typeface="Arial"/>
                          <a:cs typeface="Arial"/>
                        </a:rPr>
                        <a:t>//Function</a:t>
                      </a:r>
                      <a:r>
                        <a:rPr sz="900" spc="-15" dirty="0">
                          <a:solidFill>
                            <a:srgbClr val="00AF50"/>
                          </a:solidFill>
                          <a:latin typeface="Arial"/>
                          <a:cs typeface="Arial"/>
                        </a:rPr>
                        <a:t> </a:t>
                      </a:r>
                      <a:r>
                        <a:rPr sz="900" spc="-10" dirty="0">
                          <a:solidFill>
                            <a:srgbClr val="00AF50"/>
                          </a:solidFill>
                          <a:latin typeface="Arial"/>
                          <a:cs typeface="Arial"/>
                        </a:rPr>
                        <a:t>return </a:t>
                      </a:r>
                      <a:r>
                        <a:rPr sz="900" dirty="0">
                          <a:solidFill>
                            <a:srgbClr val="3333FF"/>
                          </a:solidFill>
                          <a:latin typeface="Arial"/>
                          <a:cs typeface="Arial"/>
                        </a:rPr>
                        <a:t>return</a:t>
                      </a:r>
                      <a:r>
                        <a:rPr sz="900" spc="-20" dirty="0">
                          <a:solidFill>
                            <a:srgbClr val="3333FF"/>
                          </a:solidFill>
                          <a:latin typeface="Arial"/>
                          <a:cs typeface="Arial"/>
                        </a:rPr>
                        <a:t> </a:t>
                      </a:r>
                      <a:r>
                        <a:rPr sz="900" spc="-10" dirty="0">
                          <a:latin typeface="Arial"/>
                          <a:cs typeface="Arial"/>
                        </a:rPr>
                        <a:t>newLine;</a:t>
                      </a:r>
                      <a:endParaRPr sz="900" dirty="0">
                        <a:latin typeface="Arial"/>
                        <a:cs typeface="Arial"/>
                      </a:endParaRPr>
                    </a:p>
                    <a:p>
                      <a:pPr marL="63500">
                        <a:lnSpc>
                          <a:spcPts val="1010"/>
                        </a:lnSpc>
                      </a:pPr>
                      <a:r>
                        <a:rPr sz="900" dirty="0">
                          <a:latin typeface="Arial"/>
                          <a:cs typeface="Arial"/>
                        </a:rPr>
                        <a:t>}</a:t>
                      </a: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bl>
          </a:graphicData>
        </a:graphic>
      </p:graphicFrame>
      <p:sp>
        <p:nvSpPr>
          <p:cNvPr id="11" name="Title 10"/>
          <p:cNvSpPr>
            <a:spLocks noGrp="1"/>
          </p:cNvSpPr>
          <p:nvPr>
            <p:ph type="title"/>
          </p:nvPr>
        </p:nvSpPr>
        <p:spPr/>
        <p:txBody>
          <a:bodyPr/>
          <a:lstStyle/>
          <a:p>
            <a:endParaRPr lang="en-US"/>
          </a:p>
        </p:txBody>
      </p:sp>
    </p:spTree>
    <p:extLst>
      <p:ext uri="{BB962C8B-B14F-4D97-AF65-F5344CB8AC3E}">
        <p14:creationId xmlns:p14="http://schemas.microsoft.com/office/powerpoint/2010/main" val="787007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48</a:t>
            </a:r>
          </a:p>
        </p:txBody>
      </p:sp>
    </p:spTree>
    <p:extLst>
      <p:ext uri="{BB962C8B-B14F-4D97-AF65-F5344CB8AC3E}">
        <p14:creationId xmlns:p14="http://schemas.microsoft.com/office/powerpoint/2010/main" val="3311787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143000" y="914400"/>
            <a:ext cx="5715000" cy="314325"/>
          </a:xfrm>
          <a:prstGeom prst="rect">
            <a:avLst/>
          </a:prstGeom>
          <a:solidFill>
            <a:srgbClr val="D9D9D9"/>
          </a:solidFill>
        </p:spPr>
        <p:txBody>
          <a:bodyPr vert="horz" wrap="square" lIns="0" tIns="0" rIns="0" bIns="0" rtlCol="0">
            <a:spAutoFit/>
          </a:bodyPr>
          <a:lstStyle/>
          <a:p>
            <a:pPr>
              <a:lnSpc>
                <a:spcPts val="2350"/>
              </a:lnSpc>
            </a:pPr>
            <a:r>
              <a:rPr sz="2000" b="1" dirty="0">
                <a:latin typeface="Arial"/>
                <a:cs typeface="Arial"/>
              </a:rPr>
              <a:t>1</a:t>
            </a:r>
            <a:r>
              <a:rPr sz="2000" b="1" spc="114" dirty="0">
                <a:latin typeface="Arial"/>
                <a:cs typeface="Arial"/>
              </a:rPr>
              <a:t> </a:t>
            </a:r>
            <a:r>
              <a:rPr sz="2000" b="1" dirty="0">
                <a:latin typeface="Arial"/>
                <a:cs typeface="Arial"/>
              </a:rPr>
              <a:t>Vector</a:t>
            </a:r>
            <a:r>
              <a:rPr sz="2000" b="1" spc="-15" dirty="0">
                <a:latin typeface="Arial"/>
                <a:cs typeface="Arial"/>
              </a:rPr>
              <a:t> </a:t>
            </a:r>
            <a:r>
              <a:rPr sz="2000" b="1" spc="-10" dirty="0">
                <a:latin typeface="Arial"/>
                <a:cs typeface="Arial"/>
              </a:rPr>
              <a:t>Mathematics</a:t>
            </a:r>
            <a:endParaRPr sz="2000" dirty="0">
              <a:latin typeface="Arial"/>
              <a:cs typeface="Arial"/>
            </a:endParaRPr>
          </a:p>
        </p:txBody>
      </p:sp>
      <p:sp>
        <p:nvSpPr>
          <p:cNvPr id="5" name="object 5"/>
          <p:cNvSpPr txBox="1"/>
          <p:nvPr/>
        </p:nvSpPr>
        <p:spPr>
          <a:xfrm>
            <a:off x="1358900" y="1241456"/>
            <a:ext cx="5511800" cy="3149600"/>
          </a:xfrm>
          <a:prstGeom prst="rect">
            <a:avLst/>
          </a:prstGeom>
        </p:spPr>
        <p:txBody>
          <a:bodyPr vert="horz" wrap="square" lIns="0" tIns="12700" rIns="0" bIns="0" rtlCol="0">
            <a:spAutoFit/>
          </a:bodyPr>
          <a:lstStyle/>
          <a:p>
            <a:pPr marL="12700" marR="37465">
              <a:lnSpc>
                <a:spcPct val="100000"/>
              </a:lnSpc>
              <a:spcBef>
                <a:spcPts val="100"/>
              </a:spcBef>
            </a:pPr>
            <a:r>
              <a:rPr sz="1000" dirty="0">
                <a:latin typeface="Verdana"/>
                <a:cs typeface="Verdana"/>
              </a:rPr>
              <a:t>A</a:t>
            </a:r>
            <a:r>
              <a:rPr sz="1000" spc="-35" dirty="0">
                <a:latin typeface="Verdana"/>
                <a:cs typeface="Verdana"/>
              </a:rPr>
              <a:t> </a:t>
            </a:r>
            <a:r>
              <a:rPr sz="1000" i="1" dirty="0">
                <a:latin typeface="Verdana"/>
                <a:cs typeface="Verdana"/>
              </a:rPr>
              <a:t>vector</a:t>
            </a:r>
            <a:r>
              <a:rPr sz="1000" i="1" spc="-20" dirty="0">
                <a:latin typeface="Verdana"/>
                <a:cs typeface="Verdana"/>
              </a:rPr>
              <a:t> </a:t>
            </a:r>
            <a:r>
              <a:rPr sz="1000" dirty="0">
                <a:latin typeface="Verdana"/>
                <a:cs typeface="Verdana"/>
              </a:rPr>
              <a:t>indicates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quantity,</a:t>
            </a:r>
            <a:r>
              <a:rPr sz="1000" spc="-25" dirty="0">
                <a:latin typeface="Verdana"/>
                <a:cs typeface="Verdana"/>
              </a:rPr>
              <a:t> </a:t>
            </a:r>
            <a:r>
              <a:rPr sz="1000" dirty="0">
                <a:latin typeface="Verdana"/>
                <a:cs typeface="Verdana"/>
              </a:rPr>
              <a:t>such</a:t>
            </a:r>
            <a:r>
              <a:rPr sz="1000" spc="-20" dirty="0">
                <a:latin typeface="Verdana"/>
                <a:cs typeface="Verdana"/>
              </a:rPr>
              <a:t> </a:t>
            </a:r>
            <a:r>
              <a:rPr sz="1000" dirty="0">
                <a:latin typeface="Verdana"/>
                <a:cs typeface="Verdana"/>
              </a:rPr>
              <a:t>as</a:t>
            </a:r>
            <a:r>
              <a:rPr sz="1000" spc="-20" dirty="0">
                <a:latin typeface="Verdana"/>
                <a:cs typeface="Verdana"/>
              </a:rPr>
              <a:t> </a:t>
            </a:r>
            <a:r>
              <a:rPr sz="1000" dirty="0">
                <a:latin typeface="Verdana"/>
                <a:cs typeface="Verdana"/>
              </a:rPr>
              <a:t>velocity</a:t>
            </a:r>
            <a:r>
              <a:rPr sz="1000" spc="-20" dirty="0">
                <a:latin typeface="Verdana"/>
                <a:cs typeface="Verdana"/>
              </a:rPr>
              <a:t> </a:t>
            </a:r>
            <a:r>
              <a:rPr sz="1000" dirty="0">
                <a:latin typeface="Verdana"/>
                <a:cs typeface="Verdana"/>
              </a:rPr>
              <a:t>or</a:t>
            </a:r>
            <a:r>
              <a:rPr sz="1000" spc="-20" dirty="0">
                <a:latin typeface="Verdana"/>
                <a:cs typeface="Verdana"/>
              </a:rPr>
              <a:t> </a:t>
            </a:r>
            <a:r>
              <a:rPr sz="1000" dirty="0">
                <a:latin typeface="Verdana"/>
                <a:cs typeface="Verdana"/>
              </a:rPr>
              <a:t>force,</a:t>
            </a:r>
            <a:r>
              <a:rPr sz="1000" spc="-2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has</a:t>
            </a:r>
            <a:r>
              <a:rPr sz="1000" spc="-20" dirty="0">
                <a:latin typeface="Verdana"/>
                <a:cs typeface="Verdana"/>
              </a:rPr>
              <a:t> </a:t>
            </a:r>
            <a:r>
              <a:rPr sz="1000" i="1" dirty="0">
                <a:latin typeface="Verdana"/>
                <a:cs typeface="Verdana"/>
              </a:rPr>
              <a:t>direction</a:t>
            </a:r>
            <a:r>
              <a:rPr sz="1000" i="1" spc="-20" dirty="0">
                <a:latin typeface="Verdana"/>
                <a:cs typeface="Verdana"/>
              </a:rPr>
              <a:t> </a:t>
            </a:r>
            <a:r>
              <a:rPr sz="1000" dirty="0">
                <a:latin typeface="Verdana"/>
                <a:cs typeface="Verdana"/>
              </a:rPr>
              <a:t>and</a:t>
            </a:r>
            <a:r>
              <a:rPr sz="1000" spc="-20" dirty="0">
                <a:latin typeface="Verdana"/>
                <a:cs typeface="Verdana"/>
              </a:rPr>
              <a:t> </a:t>
            </a:r>
            <a:r>
              <a:rPr sz="1000" i="1" spc="-10" dirty="0">
                <a:latin typeface="Verdana"/>
                <a:cs typeface="Verdana"/>
              </a:rPr>
              <a:t>length</a:t>
            </a:r>
            <a:r>
              <a:rPr sz="1000" spc="-10" dirty="0">
                <a:latin typeface="Verdana"/>
                <a:cs typeface="Verdana"/>
              </a:rPr>
              <a:t>. </a:t>
            </a:r>
            <a:r>
              <a:rPr sz="1000" dirty="0">
                <a:latin typeface="Verdana"/>
                <a:cs typeface="Verdana"/>
              </a:rPr>
              <a:t>Vectors</a:t>
            </a:r>
            <a:r>
              <a:rPr sz="1000" spc="-35"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3D</a:t>
            </a:r>
            <a:r>
              <a:rPr sz="1000" spc="-25" dirty="0">
                <a:latin typeface="Verdana"/>
                <a:cs typeface="Verdana"/>
              </a:rPr>
              <a:t> </a:t>
            </a:r>
            <a:r>
              <a:rPr sz="1000" dirty="0">
                <a:latin typeface="Verdana"/>
                <a:cs typeface="Verdana"/>
              </a:rPr>
              <a:t>coordinate</a:t>
            </a:r>
            <a:r>
              <a:rPr sz="1000" spc="-25" dirty="0">
                <a:latin typeface="Verdana"/>
                <a:cs typeface="Verdana"/>
              </a:rPr>
              <a:t> </a:t>
            </a:r>
            <a:r>
              <a:rPr sz="1000" dirty="0">
                <a:latin typeface="Verdana"/>
                <a:cs typeface="Verdana"/>
              </a:rPr>
              <a:t>systems</a:t>
            </a:r>
            <a:r>
              <a:rPr sz="1000" spc="-20" dirty="0">
                <a:latin typeface="Verdana"/>
                <a:cs typeface="Verdana"/>
              </a:rPr>
              <a:t> </a:t>
            </a:r>
            <a:r>
              <a:rPr sz="1000" dirty="0">
                <a:latin typeface="Verdana"/>
                <a:cs typeface="Verdana"/>
              </a:rPr>
              <a:t>are</a:t>
            </a:r>
            <a:r>
              <a:rPr sz="1000" spc="-25" dirty="0">
                <a:latin typeface="Verdana"/>
                <a:cs typeface="Verdana"/>
              </a:rPr>
              <a:t> </a:t>
            </a:r>
            <a:r>
              <a:rPr sz="1000" dirty="0">
                <a:latin typeface="Verdana"/>
                <a:cs typeface="Verdana"/>
              </a:rPr>
              <a:t>represented</a:t>
            </a:r>
            <a:r>
              <a:rPr sz="1000" spc="-25" dirty="0">
                <a:latin typeface="Verdana"/>
                <a:cs typeface="Verdana"/>
              </a:rPr>
              <a:t> </a:t>
            </a:r>
            <a:r>
              <a:rPr sz="1000" dirty="0">
                <a:latin typeface="Verdana"/>
                <a:cs typeface="Verdana"/>
              </a:rPr>
              <a:t>with</a:t>
            </a:r>
            <a:r>
              <a:rPr sz="1000" spc="-25" dirty="0">
                <a:latin typeface="Verdana"/>
                <a:cs typeface="Verdana"/>
              </a:rPr>
              <a:t> </a:t>
            </a:r>
            <a:r>
              <a:rPr sz="1000" dirty="0">
                <a:latin typeface="Verdana"/>
                <a:cs typeface="Verdana"/>
              </a:rPr>
              <a:t>an</a:t>
            </a:r>
            <a:r>
              <a:rPr sz="1000" spc="-20" dirty="0">
                <a:latin typeface="Verdana"/>
                <a:cs typeface="Verdana"/>
              </a:rPr>
              <a:t> </a:t>
            </a:r>
            <a:r>
              <a:rPr sz="1000" dirty="0">
                <a:latin typeface="Verdana"/>
                <a:cs typeface="Verdana"/>
              </a:rPr>
              <a:t>ordered</a:t>
            </a:r>
            <a:r>
              <a:rPr sz="1000" spc="-25" dirty="0">
                <a:latin typeface="Verdana"/>
                <a:cs typeface="Verdana"/>
              </a:rPr>
              <a:t> </a:t>
            </a:r>
            <a:r>
              <a:rPr sz="1000" dirty="0">
                <a:latin typeface="Verdana"/>
                <a:cs typeface="Verdana"/>
              </a:rPr>
              <a:t>set</a:t>
            </a:r>
            <a:r>
              <a:rPr sz="1000" spc="-25"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three</a:t>
            </a:r>
            <a:r>
              <a:rPr sz="1000" spc="-20" dirty="0">
                <a:latin typeface="Verdana"/>
                <a:cs typeface="Verdana"/>
              </a:rPr>
              <a:t> real </a:t>
            </a:r>
            <a:r>
              <a:rPr sz="1000" dirty="0">
                <a:latin typeface="Verdana"/>
                <a:cs typeface="Verdana"/>
              </a:rPr>
              <a:t>numbers</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look</a:t>
            </a:r>
            <a:r>
              <a:rPr sz="1000" spc="-20" dirty="0">
                <a:latin typeface="Verdana"/>
                <a:cs typeface="Verdana"/>
              </a:rPr>
              <a:t> </a:t>
            </a:r>
            <a:r>
              <a:rPr sz="1000" spc="-10" dirty="0">
                <a:latin typeface="Verdana"/>
                <a:cs typeface="Verdana"/>
              </a:rPr>
              <a:t>like:</a:t>
            </a:r>
            <a:endParaRPr sz="1000">
              <a:latin typeface="Verdana"/>
              <a:cs typeface="Verdana"/>
            </a:endParaRPr>
          </a:p>
          <a:p>
            <a:pPr marL="241300">
              <a:lnSpc>
                <a:spcPct val="100000"/>
              </a:lnSpc>
              <a:spcBef>
                <a:spcPts val="300"/>
              </a:spcBef>
            </a:pPr>
            <a:r>
              <a:rPr sz="1000" b="1" dirty="0">
                <a:latin typeface="Verdana"/>
                <a:cs typeface="Verdana"/>
              </a:rPr>
              <a:t>v</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&lt;a1,</a:t>
            </a:r>
            <a:r>
              <a:rPr sz="1000" spc="-10" dirty="0">
                <a:latin typeface="Verdana"/>
                <a:cs typeface="Verdana"/>
              </a:rPr>
              <a:t> </a:t>
            </a:r>
            <a:r>
              <a:rPr sz="1000" dirty="0">
                <a:latin typeface="Verdana"/>
                <a:cs typeface="Verdana"/>
              </a:rPr>
              <a:t>a2,</a:t>
            </a:r>
            <a:r>
              <a:rPr sz="1000" spc="-10" dirty="0">
                <a:latin typeface="Verdana"/>
                <a:cs typeface="Verdana"/>
              </a:rPr>
              <a:t> </a:t>
            </a:r>
            <a:r>
              <a:rPr sz="1000" spc="-25" dirty="0">
                <a:latin typeface="Verdana"/>
                <a:cs typeface="Verdana"/>
              </a:rPr>
              <a:t>a3&gt;</a:t>
            </a:r>
            <a:endParaRPr sz="1000">
              <a:latin typeface="Verdana"/>
              <a:cs typeface="Verdana"/>
            </a:endParaRPr>
          </a:p>
          <a:p>
            <a:pPr>
              <a:lnSpc>
                <a:spcPct val="100000"/>
              </a:lnSpc>
              <a:spcBef>
                <a:spcPts val="10"/>
              </a:spcBef>
            </a:pPr>
            <a:endParaRPr sz="1450">
              <a:latin typeface="Verdana"/>
              <a:cs typeface="Verdana"/>
            </a:endParaRPr>
          </a:p>
          <a:p>
            <a:pPr marL="12700">
              <a:lnSpc>
                <a:spcPct val="100000"/>
              </a:lnSpc>
              <a:tabLst>
                <a:tab pos="5498465" algn="l"/>
              </a:tabLst>
            </a:pPr>
            <a:r>
              <a:rPr sz="1400" b="1" u="sng" dirty="0">
                <a:uFill>
                  <a:solidFill>
                    <a:srgbClr val="000000"/>
                  </a:solidFill>
                </a:uFill>
                <a:latin typeface="Arial"/>
                <a:cs typeface="Arial"/>
              </a:rPr>
              <a:t>Vector</a:t>
            </a:r>
            <a:r>
              <a:rPr sz="1400" b="1" u="sng" spc="-30" dirty="0">
                <a:uFill>
                  <a:solidFill>
                    <a:srgbClr val="000000"/>
                  </a:solidFill>
                </a:uFill>
                <a:latin typeface="Arial"/>
                <a:cs typeface="Arial"/>
              </a:rPr>
              <a:t> </a:t>
            </a:r>
            <a:r>
              <a:rPr sz="1400" b="1" u="sng" spc="-10" dirty="0">
                <a:uFill>
                  <a:solidFill>
                    <a:srgbClr val="000000"/>
                  </a:solidFill>
                </a:uFill>
                <a:latin typeface="Arial"/>
                <a:cs typeface="Arial"/>
              </a:rPr>
              <a:t>representation</a:t>
            </a:r>
            <a:r>
              <a:rPr sz="1400" b="1" u="sng" dirty="0">
                <a:uFill>
                  <a:solidFill>
                    <a:srgbClr val="000000"/>
                  </a:solidFill>
                </a:uFill>
                <a:latin typeface="Arial"/>
                <a:cs typeface="Arial"/>
              </a:rPr>
              <a:t>	</a:t>
            </a:r>
            <a:endParaRPr sz="1400">
              <a:latin typeface="Arial"/>
              <a:cs typeface="Arial"/>
            </a:endParaRPr>
          </a:p>
          <a:p>
            <a:pPr marL="12700" marR="86360">
              <a:lnSpc>
                <a:spcPct val="100000"/>
              </a:lnSpc>
              <a:spcBef>
                <a:spcPts val="445"/>
              </a:spcBef>
            </a:pPr>
            <a:r>
              <a:rPr sz="1000" dirty="0">
                <a:latin typeface="Verdana"/>
                <a:cs typeface="Verdana"/>
              </a:rPr>
              <a:t>In</a:t>
            </a:r>
            <a:r>
              <a:rPr sz="1000" spc="-40" dirty="0">
                <a:latin typeface="Verdana"/>
                <a:cs typeface="Verdana"/>
              </a:rPr>
              <a:t> </a:t>
            </a:r>
            <a:r>
              <a:rPr sz="1000" dirty="0">
                <a:latin typeface="Verdana"/>
                <a:cs typeface="Verdana"/>
              </a:rPr>
              <a:t>this</a:t>
            </a:r>
            <a:r>
              <a:rPr sz="1000" spc="-25" dirty="0">
                <a:latin typeface="Verdana"/>
                <a:cs typeface="Verdana"/>
              </a:rPr>
              <a:t> </a:t>
            </a:r>
            <a:r>
              <a:rPr sz="1000" dirty="0">
                <a:latin typeface="Verdana"/>
                <a:cs typeface="Verdana"/>
              </a:rPr>
              <a:t>document,</a:t>
            </a:r>
            <a:r>
              <a:rPr sz="1000" spc="-25" dirty="0">
                <a:latin typeface="Verdana"/>
                <a:cs typeface="Verdana"/>
              </a:rPr>
              <a:t> </a:t>
            </a:r>
            <a:r>
              <a:rPr sz="1000" dirty="0">
                <a:latin typeface="Verdana"/>
                <a:cs typeface="Verdana"/>
              </a:rPr>
              <a:t>lower</a:t>
            </a:r>
            <a:r>
              <a:rPr sz="1000" spc="-25" dirty="0">
                <a:latin typeface="Verdana"/>
                <a:cs typeface="Verdana"/>
              </a:rPr>
              <a:t> </a:t>
            </a:r>
            <a:r>
              <a:rPr sz="1000" dirty="0">
                <a:latin typeface="Verdana"/>
                <a:cs typeface="Verdana"/>
              </a:rPr>
              <a:t>case</a:t>
            </a:r>
            <a:r>
              <a:rPr sz="1000" spc="-30" dirty="0">
                <a:latin typeface="Verdana"/>
                <a:cs typeface="Verdana"/>
              </a:rPr>
              <a:t> </a:t>
            </a:r>
            <a:r>
              <a:rPr sz="1000" dirty="0">
                <a:latin typeface="Verdana"/>
                <a:cs typeface="Verdana"/>
              </a:rPr>
              <a:t>bold</a:t>
            </a:r>
            <a:r>
              <a:rPr sz="1000" spc="-25" dirty="0">
                <a:latin typeface="Verdana"/>
                <a:cs typeface="Verdana"/>
              </a:rPr>
              <a:t> </a:t>
            </a:r>
            <a:r>
              <a:rPr sz="1000" dirty="0">
                <a:latin typeface="Verdana"/>
                <a:cs typeface="Verdana"/>
              </a:rPr>
              <a:t>letters</a:t>
            </a:r>
            <a:r>
              <a:rPr sz="1000" spc="-25" dirty="0">
                <a:latin typeface="Verdana"/>
                <a:cs typeface="Verdana"/>
              </a:rPr>
              <a:t> </a:t>
            </a:r>
            <a:r>
              <a:rPr sz="1000" dirty="0">
                <a:latin typeface="Verdana"/>
                <a:cs typeface="Verdana"/>
              </a:rPr>
              <a:t>will</a:t>
            </a:r>
            <a:r>
              <a:rPr sz="1000" spc="-25" dirty="0">
                <a:latin typeface="Verdana"/>
                <a:cs typeface="Verdana"/>
              </a:rPr>
              <a:t> </a:t>
            </a:r>
            <a:r>
              <a:rPr sz="1000" dirty="0">
                <a:latin typeface="Verdana"/>
                <a:cs typeface="Verdana"/>
              </a:rPr>
              <a:t>notate</a:t>
            </a:r>
            <a:r>
              <a:rPr sz="1000" spc="-30"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components</a:t>
            </a:r>
            <a:r>
              <a:rPr sz="1000" spc="-25" dirty="0">
                <a:latin typeface="Verdana"/>
                <a:cs typeface="Verdana"/>
              </a:rPr>
              <a:t> are </a:t>
            </a:r>
            <a:r>
              <a:rPr sz="1000" dirty="0">
                <a:latin typeface="Verdana"/>
                <a:cs typeface="Verdana"/>
              </a:rPr>
              <a:t>also</a:t>
            </a:r>
            <a:r>
              <a:rPr sz="1000" spc="-35" dirty="0">
                <a:latin typeface="Verdana"/>
                <a:cs typeface="Verdana"/>
              </a:rPr>
              <a:t> </a:t>
            </a:r>
            <a:r>
              <a:rPr sz="1000" dirty="0">
                <a:latin typeface="Verdana"/>
                <a:cs typeface="Verdana"/>
              </a:rPr>
              <a:t>enclosed</a:t>
            </a:r>
            <a:r>
              <a:rPr sz="1000" spc="-25"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angle</a:t>
            </a:r>
            <a:r>
              <a:rPr sz="1000" spc="-25" dirty="0">
                <a:latin typeface="Verdana"/>
                <a:cs typeface="Verdana"/>
              </a:rPr>
              <a:t> </a:t>
            </a:r>
            <a:r>
              <a:rPr sz="1000" dirty="0">
                <a:latin typeface="Verdana"/>
                <a:cs typeface="Verdana"/>
              </a:rPr>
              <a:t>brackets.</a:t>
            </a:r>
            <a:r>
              <a:rPr sz="1000" spc="-25" dirty="0">
                <a:latin typeface="Verdana"/>
                <a:cs typeface="Verdana"/>
              </a:rPr>
              <a:t> </a:t>
            </a:r>
            <a:r>
              <a:rPr sz="1000" dirty="0">
                <a:latin typeface="Verdana"/>
                <a:cs typeface="Verdana"/>
              </a:rPr>
              <a:t>Upper</a:t>
            </a:r>
            <a:r>
              <a:rPr sz="1000" spc="-20" dirty="0">
                <a:latin typeface="Verdana"/>
                <a:cs typeface="Verdana"/>
              </a:rPr>
              <a:t> </a:t>
            </a:r>
            <a:r>
              <a:rPr sz="1000" dirty="0">
                <a:latin typeface="Verdana"/>
                <a:cs typeface="Verdana"/>
              </a:rPr>
              <a:t>case</a:t>
            </a:r>
            <a:r>
              <a:rPr sz="1000" spc="-25" dirty="0">
                <a:latin typeface="Verdana"/>
                <a:cs typeface="Verdana"/>
              </a:rPr>
              <a:t> </a:t>
            </a:r>
            <a:r>
              <a:rPr sz="1000" dirty="0">
                <a:latin typeface="Verdana"/>
                <a:cs typeface="Verdana"/>
              </a:rPr>
              <a:t>letters</a:t>
            </a:r>
            <a:r>
              <a:rPr sz="1000" spc="-25" dirty="0">
                <a:latin typeface="Verdana"/>
                <a:cs typeface="Verdana"/>
              </a:rPr>
              <a:t> </a:t>
            </a:r>
            <a:r>
              <a:rPr sz="1000" dirty="0">
                <a:latin typeface="Verdana"/>
                <a:cs typeface="Verdana"/>
              </a:rPr>
              <a:t>will</a:t>
            </a:r>
            <a:r>
              <a:rPr sz="1000" spc="-25" dirty="0">
                <a:latin typeface="Verdana"/>
                <a:cs typeface="Verdana"/>
              </a:rPr>
              <a:t> </a:t>
            </a:r>
            <a:r>
              <a:rPr sz="1000" dirty="0">
                <a:latin typeface="Verdana"/>
                <a:cs typeface="Verdana"/>
              </a:rPr>
              <a:t>notate</a:t>
            </a:r>
            <a:r>
              <a:rPr sz="1000" spc="-25" dirty="0">
                <a:latin typeface="Verdana"/>
                <a:cs typeface="Verdana"/>
              </a:rPr>
              <a:t> </a:t>
            </a:r>
            <a:r>
              <a:rPr sz="1000" dirty="0">
                <a:latin typeface="Verdana"/>
                <a:cs typeface="Verdana"/>
              </a:rPr>
              <a:t>points.</a:t>
            </a:r>
            <a:r>
              <a:rPr sz="1000" spc="-20" dirty="0">
                <a:latin typeface="Verdana"/>
                <a:cs typeface="Verdana"/>
              </a:rPr>
              <a:t> </a:t>
            </a:r>
            <a:r>
              <a:rPr sz="1000" spc="-10" dirty="0">
                <a:latin typeface="Verdana"/>
                <a:cs typeface="Verdana"/>
              </a:rPr>
              <a:t>Point </a:t>
            </a:r>
            <a:r>
              <a:rPr sz="1000" dirty="0">
                <a:latin typeface="Verdana"/>
                <a:cs typeface="Verdana"/>
              </a:rPr>
              <a:t>coordinates</a:t>
            </a:r>
            <a:r>
              <a:rPr sz="1000" spc="-35" dirty="0">
                <a:latin typeface="Verdana"/>
                <a:cs typeface="Verdana"/>
              </a:rPr>
              <a:t> </a:t>
            </a:r>
            <a:r>
              <a:rPr sz="1000" dirty="0">
                <a:latin typeface="Verdana"/>
                <a:cs typeface="Verdana"/>
              </a:rPr>
              <a:t>will</a:t>
            </a:r>
            <a:r>
              <a:rPr sz="1000" spc="-25" dirty="0">
                <a:latin typeface="Verdana"/>
                <a:cs typeface="Verdana"/>
              </a:rPr>
              <a:t> </a:t>
            </a:r>
            <a:r>
              <a:rPr sz="1000" dirty="0">
                <a:latin typeface="Verdana"/>
                <a:cs typeface="Verdana"/>
              </a:rPr>
              <a:t>always</a:t>
            </a:r>
            <a:r>
              <a:rPr sz="1000" spc="-20" dirty="0">
                <a:latin typeface="Verdana"/>
                <a:cs typeface="Verdana"/>
              </a:rPr>
              <a:t> </a:t>
            </a:r>
            <a:r>
              <a:rPr sz="1000" dirty="0">
                <a:latin typeface="Verdana"/>
                <a:cs typeface="Verdana"/>
              </a:rPr>
              <a:t>be</a:t>
            </a:r>
            <a:r>
              <a:rPr sz="1000" spc="-25" dirty="0">
                <a:latin typeface="Verdana"/>
                <a:cs typeface="Verdana"/>
              </a:rPr>
              <a:t> </a:t>
            </a:r>
            <a:r>
              <a:rPr sz="1000" dirty="0">
                <a:latin typeface="Verdana"/>
                <a:cs typeface="Verdana"/>
              </a:rPr>
              <a:t>enclosed</a:t>
            </a:r>
            <a:r>
              <a:rPr sz="1000" spc="-25" dirty="0">
                <a:latin typeface="Verdana"/>
                <a:cs typeface="Verdana"/>
              </a:rPr>
              <a:t> </a:t>
            </a:r>
            <a:r>
              <a:rPr sz="1000" dirty="0">
                <a:latin typeface="Verdana"/>
                <a:cs typeface="Verdana"/>
              </a:rPr>
              <a:t>by</a:t>
            </a:r>
            <a:r>
              <a:rPr sz="1000" spc="-20" dirty="0">
                <a:latin typeface="Verdana"/>
                <a:cs typeface="Verdana"/>
              </a:rPr>
              <a:t> </a:t>
            </a:r>
            <a:r>
              <a:rPr sz="1000" spc="-10" dirty="0">
                <a:latin typeface="Verdana"/>
                <a:cs typeface="Verdana"/>
              </a:rPr>
              <a:t>parentheses.</a:t>
            </a:r>
            <a:endParaRPr sz="1000">
              <a:latin typeface="Verdana"/>
              <a:cs typeface="Verdana"/>
            </a:endParaRPr>
          </a:p>
          <a:p>
            <a:pPr marL="12700" marR="430530">
              <a:lnSpc>
                <a:spcPct val="100000"/>
              </a:lnSpc>
              <a:spcBef>
                <a:spcPts val="300"/>
              </a:spcBef>
            </a:pPr>
            <a:r>
              <a:rPr sz="1000" dirty="0">
                <a:latin typeface="Verdana"/>
                <a:cs typeface="Verdana"/>
              </a:rPr>
              <a:t>Using</a:t>
            </a:r>
            <a:r>
              <a:rPr sz="1000" spc="-3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coordinate</a:t>
            </a:r>
            <a:r>
              <a:rPr sz="1000" spc="-20" dirty="0">
                <a:latin typeface="Verdana"/>
                <a:cs typeface="Verdana"/>
              </a:rPr>
              <a:t> </a:t>
            </a:r>
            <a:r>
              <a:rPr sz="1000" dirty="0">
                <a:latin typeface="Verdana"/>
                <a:cs typeface="Verdana"/>
              </a:rPr>
              <a:t>system</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any</a:t>
            </a:r>
            <a:r>
              <a:rPr sz="1000" spc="-20" dirty="0">
                <a:latin typeface="Verdana"/>
                <a:cs typeface="Verdana"/>
              </a:rPr>
              <a:t> </a:t>
            </a:r>
            <a:r>
              <a:rPr sz="1000" dirty="0">
                <a:latin typeface="Verdana"/>
                <a:cs typeface="Verdana"/>
              </a:rPr>
              <a:t>set</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anchor</a:t>
            </a:r>
            <a:r>
              <a:rPr sz="1000" spc="-20"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system,</a:t>
            </a:r>
            <a:r>
              <a:rPr sz="1000" spc="-20" dirty="0">
                <a:latin typeface="Verdana"/>
                <a:cs typeface="Verdana"/>
              </a:rPr>
              <a:t> </a:t>
            </a:r>
            <a:r>
              <a:rPr sz="1000" dirty="0">
                <a:latin typeface="Verdana"/>
                <a:cs typeface="Verdana"/>
              </a:rPr>
              <a:t>we</a:t>
            </a:r>
            <a:r>
              <a:rPr sz="1000" spc="-20" dirty="0">
                <a:latin typeface="Verdana"/>
                <a:cs typeface="Verdana"/>
              </a:rPr>
              <a:t> </a:t>
            </a:r>
            <a:r>
              <a:rPr sz="1000" spc="-25" dirty="0">
                <a:latin typeface="Verdana"/>
                <a:cs typeface="Verdana"/>
              </a:rPr>
              <a:t>can </a:t>
            </a:r>
            <a:r>
              <a:rPr sz="1000" dirty="0">
                <a:latin typeface="Verdana"/>
                <a:cs typeface="Verdana"/>
              </a:rPr>
              <a:t>represent</a:t>
            </a:r>
            <a:r>
              <a:rPr sz="1000" spc="-40" dirty="0">
                <a:latin typeface="Verdana"/>
                <a:cs typeface="Verdana"/>
              </a:rPr>
              <a:t> </a:t>
            </a:r>
            <a:r>
              <a:rPr sz="1000" dirty="0">
                <a:latin typeface="Verdana"/>
                <a:cs typeface="Verdana"/>
              </a:rPr>
              <a:t>or</a:t>
            </a:r>
            <a:r>
              <a:rPr sz="1000" spc="-25" dirty="0">
                <a:latin typeface="Verdana"/>
                <a:cs typeface="Verdana"/>
              </a:rPr>
              <a:t> </a:t>
            </a:r>
            <a:r>
              <a:rPr sz="1000" dirty="0">
                <a:latin typeface="Verdana"/>
                <a:cs typeface="Verdana"/>
              </a:rPr>
              <a:t>visualize</a:t>
            </a:r>
            <a:r>
              <a:rPr sz="1000" spc="-25" dirty="0">
                <a:latin typeface="Verdana"/>
                <a:cs typeface="Verdana"/>
              </a:rPr>
              <a:t> </a:t>
            </a:r>
            <a:r>
              <a:rPr sz="1000" dirty="0">
                <a:latin typeface="Verdana"/>
                <a:cs typeface="Verdana"/>
              </a:rPr>
              <a:t>these</a:t>
            </a:r>
            <a:r>
              <a:rPr sz="1000" spc="-30"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using</a:t>
            </a:r>
            <a:r>
              <a:rPr sz="1000" spc="-25" dirty="0">
                <a:latin typeface="Verdana"/>
                <a:cs typeface="Verdana"/>
              </a:rPr>
              <a:t> </a:t>
            </a:r>
            <a:r>
              <a:rPr sz="1000" dirty="0">
                <a:latin typeface="Verdana"/>
                <a:cs typeface="Verdana"/>
              </a:rPr>
              <a:t>a</a:t>
            </a:r>
            <a:r>
              <a:rPr sz="1000" spc="-30" dirty="0">
                <a:latin typeface="Verdana"/>
                <a:cs typeface="Verdana"/>
              </a:rPr>
              <a:t> </a:t>
            </a:r>
            <a:r>
              <a:rPr sz="1000" spc="-10" dirty="0">
                <a:latin typeface="Verdana"/>
                <a:cs typeface="Verdana"/>
              </a:rPr>
              <a:t>line-</a:t>
            </a:r>
            <a:r>
              <a:rPr sz="1000" dirty="0">
                <a:latin typeface="Verdana"/>
                <a:cs typeface="Verdana"/>
              </a:rPr>
              <a:t>segment</a:t>
            </a:r>
            <a:r>
              <a:rPr sz="1000" spc="-25" dirty="0">
                <a:latin typeface="Verdana"/>
                <a:cs typeface="Verdana"/>
              </a:rPr>
              <a:t> </a:t>
            </a:r>
            <a:r>
              <a:rPr sz="1000" dirty="0">
                <a:latin typeface="Verdana"/>
                <a:cs typeface="Verdana"/>
              </a:rPr>
              <a:t>representation.</a:t>
            </a:r>
            <a:r>
              <a:rPr sz="1000" spc="-25" dirty="0">
                <a:latin typeface="Verdana"/>
                <a:cs typeface="Verdana"/>
              </a:rPr>
              <a:t> An </a:t>
            </a:r>
            <a:r>
              <a:rPr sz="1000" dirty="0">
                <a:latin typeface="Verdana"/>
                <a:cs typeface="Verdana"/>
              </a:rPr>
              <a:t>arrowhead</a:t>
            </a:r>
            <a:r>
              <a:rPr sz="1000" spc="-30" dirty="0">
                <a:latin typeface="Verdana"/>
                <a:cs typeface="Verdana"/>
              </a:rPr>
              <a:t> </a:t>
            </a:r>
            <a:r>
              <a:rPr sz="1000" dirty="0">
                <a:latin typeface="Verdana"/>
                <a:cs typeface="Verdana"/>
              </a:rPr>
              <a:t>shows</a:t>
            </a:r>
            <a:r>
              <a:rPr sz="1000" spc="-30" dirty="0">
                <a:latin typeface="Verdana"/>
                <a:cs typeface="Verdana"/>
              </a:rPr>
              <a:t> </a:t>
            </a:r>
            <a:r>
              <a:rPr sz="1000" dirty="0">
                <a:latin typeface="Verdana"/>
                <a:cs typeface="Verdana"/>
              </a:rPr>
              <a:t>the</a:t>
            </a:r>
            <a:r>
              <a:rPr sz="1000" spc="-30" dirty="0">
                <a:latin typeface="Verdana"/>
                <a:cs typeface="Verdana"/>
              </a:rPr>
              <a:t> </a:t>
            </a:r>
            <a:r>
              <a:rPr sz="1000" dirty="0">
                <a:latin typeface="Verdana"/>
                <a:cs typeface="Verdana"/>
              </a:rPr>
              <a:t>vector</a:t>
            </a:r>
            <a:r>
              <a:rPr sz="1000" spc="-25" dirty="0">
                <a:latin typeface="Verdana"/>
                <a:cs typeface="Verdana"/>
              </a:rPr>
              <a:t> </a:t>
            </a:r>
            <a:r>
              <a:rPr sz="1000" spc="-10" dirty="0">
                <a:latin typeface="Verdana"/>
                <a:cs typeface="Verdana"/>
              </a:rPr>
              <a:t>direction.</a:t>
            </a:r>
            <a:endParaRPr sz="1000">
              <a:latin typeface="Verdana"/>
              <a:cs typeface="Verdana"/>
            </a:endParaRPr>
          </a:p>
          <a:p>
            <a:pPr marL="12700" marR="66675">
              <a:lnSpc>
                <a:spcPct val="100000"/>
              </a:lnSpc>
              <a:spcBef>
                <a:spcPts val="300"/>
              </a:spcBef>
            </a:pPr>
            <a:r>
              <a:rPr sz="1000" dirty="0">
                <a:latin typeface="Verdana"/>
                <a:cs typeface="Verdana"/>
              </a:rPr>
              <a:t>For</a:t>
            </a:r>
            <a:r>
              <a:rPr sz="1000" spc="-3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has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direction</a:t>
            </a:r>
            <a:r>
              <a:rPr sz="1000" spc="-15" dirty="0">
                <a:latin typeface="Verdana"/>
                <a:cs typeface="Verdana"/>
              </a:rPr>
              <a:t> </a:t>
            </a:r>
            <a:r>
              <a:rPr sz="1000" dirty="0">
                <a:latin typeface="Verdana"/>
                <a:cs typeface="Verdana"/>
              </a:rPr>
              <a:t>parallel</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x-</a:t>
            </a:r>
            <a:r>
              <a:rPr sz="1000" dirty="0">
                <a:latin typeface="Verdana"/>
                <a:cs typeface="Verdana"/>
              </a:rPr>
              <a:t>axis</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given </a:t>
            </a:r>
            <a:r>
              <a:rPr sz="1000" dirty="0">
                <a:latin typeface="Verdana"/>
                <a:cs typeface="Verdana"/>
              </a:rPr>
              <a:t>3D</a:t>
            </a:r>
            <a:r>
              <a:rPr sz="1000" spc="-30" dirty="0">
                <a:latin typeface="Verdana"/>
                <a:cs typeface="Verdana"/>
              </a:rPr>
              <a:t> </a:t>
            </a:r>
            <a:r>
              <a:rPr sz="1000" dirty="0">
                <a:latin typeface="Verdana"/>
                <a:cs typeface="Verdana"/>
              </a:rPr>
              <a:t>coordinate</a:t>
            </a:r>
            <a:r>
              <a:rPr sz="1000" spc="-20" dirty="0">
                <a:latin typeface="Verdana"/>
                <a:cs typeface="Verdana"/>
              </a:rPr>
              <a:t> </a:t>
            </a:r>
            <a:r>
              <a:rPr sz="1000" dirty="0">
                <a:latin typeface="Verdana"/>
                <a:cs typeface="Verdana"/>
              </a:rPr>
              <a:t>system</a:t>
            </a:r>
            <a:r>
              <a:rPr sz="1000" spc="-1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5</a:t>
            </a:r>
            <a:r>
              <a:rPr sz="1000" spc="-15" dirty="0">
                <a:latin typeface="Verdana"/>
                <a:cs typeface="Verdana"/>
              </a:rPr>
              <a:t> </a:t>
            </a:r>
            <a:r>
              <a:rPr sz="1000" dirty="0">
                <a:latin typeface="Verdana"/>
                <a:cs typeface="Verdana"/>
              </a:rPr>
              <a:t>units,</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can</a:t>
            </a:r>
            <a:r>
              <a:rPr sz="1000" spc="-20" dirty="0">
                <a:latin typeface="Verdana"/>
                <a:cs typeface="Verdana"/>
              </a:rPr>
              <a:t> </a:t>
            </a:r>
            <a:r>
              <a:rPr sz="1000" dirty="0">
                <a:latin typeface="Verdana"/>
                <a:cs typeface="Verdana"/>
              </a:rPr>
              <a:t>write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as</a:t>
            </a:r>
            <a:r>
              <a:rPr sz="1000" spc="-15" dirty="0">
                <a:latin typeface="Verdana"/>
                <a:cs typeface="Verdana"/>
              </a:rPr>
              <a:t> </a:t>
            </a:r>
            <a:r>
              <a:rPr sz="1000" spc="-10" dirty="0">
                <a:latin typeface="Verdana"/>
                <a:cs typeface="Verdana"/>
              </a:rPr>
              <a:t>follows:</a:t>
            </a:r>
            <a:endParaRPr sz="1000">
              <a:latin typeface="Verdana"/>
              <a:cs typeface="Verdana"/>
            </a:endParaRPr>
          </a:p>
          <a:p>
            <a:pPr marL="241300">
              <a:lnSpc>
                <a:spcPct val="100000"/>
              </a:lnSpc>
              <a:spcBef>
                <a:spcPts val="300"/>
              </a:spcBef>
            </a:pPr>
            <a:r>
              <a:rPr sz="1000" b="1" dirty="0">
                <a:latin typeface="Verdana"/>
                <a:cs typeface="Verdana"/>
              </a:rPr>
              <a:t>v</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&lt;5,</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0&gt;</a:t>
            </a:r>
            <a:endParaRPr sz="1000">
              <a:latin typeface="Verdana"/>
              <a:cs typeface="Verdana"/>
            </a:endParaRPr>
          </a:p>
          <a:p>
            <a:pPr marL="12700" marR="287655">
              <a:lnSpc>
                <a:spcPct val="100000"/>
              </a:lnSpc>
              <a:spcBef>
                <a:spcPts val="300"/>
              </a:spcBef>
            </a:pPr>
            <a:r>
              <a:rPr sz="1000" dirty="0">
                <a:latin typeface="Verdana"/>
                <a:cs typeface="Verdana"/>
              </a:rPr>
              <a:t>To</a:t>
            </a:r>
            <a:r>
              <a:rPr sz="1000" spc="-35" dirty="0">
                <a:latin typeface="Verdana"/>
                <a:cs typeface="Verdana"/>
              </a:rPr>
              <a:t> </a:t>
            </a:r>
            <a:r>
              <a:rPr sz="1000" dirty="0">
                <a:latin typeface="Verdana"/>
                <a:cs typeface="Verdana"/>
              </a:rPr>
              <a:t>represent</a:t>
            </a:r>
            <a:r>
              <a:rPr sz="1000" spc="-2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we</a:t>
            </a:r>
            <a:r>
              <a:rPr sz="1000" spc="-25"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an</a:t>
            </a:r>
            <a:r>
              <a:rPr sz="1000" spc="-25" dirty="0">
                <a:latin typeface="Verdana"/>
                <a:cs typeface="Verdana"/>
              </a:rPr>
              <a:t> </a:t>
            </a:r>
            <a:r>
              <a:rPr sz="1000" dirty="0">
                <a:latin typeface="Verdana"/>
                <a:cs typeface="Verdana"/>
              </a:rPr>
              <a:t>anchor</a:t>
            </a:r>
            <a:r>
              <a:rPr sz="1000" spc="-20" dirty="0">
                <a:latin typeface="Verdana"/>
                <a:cs typeface="Verdana"/>
              </a:rPr>
              <a:t> </a:t>
            </a:r>
            <a:r>
              <a:rPr sz="1000" dirty="0">
                <a:latin typeface="Verdana"/>
                <a:cs typeface="Verdana"/>
              </a:rPr>
              <a:t>point</a:t>
            </a:r>
            <a:r>
              <a:rPr sz="1000" spc="-25"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coordinate</a:t>
            </a:r>
            <a:r>
              <a:rPr sz="1000" spc="-25" dirty="0">
                <a:latin typeface="Verdana"/>
                <a:cs typeface="Verdana"/>
              </a:rPr>
              <a:t> </a:t>
            </a:r>
            <a:r>
              <a:rPr sz="1000" dirty="0">
                <a:latin typeface="Verdana"/>
                <a:cs typeface="Verdana"/>
              </a:rPr>
              <a:t>system.</a:t>
            </a:r>
            <a:r>
              <a:rPr sz="1000" spc="-20" dirty="0">
                <a:latin typeface="Verdana"/>
                <a:cs typeface="Verdana"/>
              </a:rPr>
              <a:t> </a:t>
            </a:r>
            <a:r>
              <a:rPr sz="1000" spc="-25" dirty="0">
                <a:latin typeface="Verdana"/>
                <a:cs typeface="Verdana"/>
              </a:rPr>
              <a:t>For </a:t>
            </a:r>
            <a:r>
              <a:rPr sz="1000" dirty="0">
                <a:latin typeface="Verdana"/>
                <a:cs typeface="Verdana"/>
              </a:rPr>
              <a:t>example,</a:t>
            </a:r>
            <a:r>
              <a:rPr sz="1000" spc="-35" dirty="0">
                <a:latin typeface="Verdana"/>
                <a:cs typeface="Verdana"/>
              </a:rPr>
              <a:t> </a:t>
            </a:r>
            <a:r>
              <a:rPr sz="1000" dirty="0">
                <a:latin typeface="Verdana"/>
                <a:cs typeface="Verdana"/>
              </a:rPr>
              <a:t>all</a:t>
            </a:r>
            <a:r>
              <a:rPr sz="1000" spc="-20"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arrows</a:t>
            </a:r>
            <a:r>
              <a:rPr sz="1000" spc="-20"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following</a:t>
            </a:r>
            <a:r>
              <a:rPr sz="1000" spc="-25" dirty="0">
                <a:latin typeface="Verdana"/>
                <a:cs typeface="Verdana"/>
              </a:rPr>
              <a:t> </a:t>
            </a:r>
            <a:r>
              <a:rPr sz="1000" dirty="0">
                <a:latin typeface="Verdana"/>
                <a:cs typeface="Verdana"/>
              </a:rPr>
              <a:t>figure</a:t>
            </a:r>
            <a:r>
              <a:rPr sz="1000" spc="-2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equal</a:t>
            </a:r>
            <a:r>
              <a:rPr sz="1000" spc="-25" dirty="0">
                <a:latin typeface="Verdana"/>
                <a:cs typeface="Verdana"/>
              </a:rPr>
              <a:t> </a:t>
            </a:r>
            <a:r>
              <a:rPr sz="1000" dirty="0">
                <a:latin typeface="Verdana"/>
                <a:cs typeface="Verdana"/>
              </a:rPr>
              <a:t>representations</a:t>
            </a:r>
            <a:r>
              <a:rPr sz="1000" spc="-20" dirty="0">
                <a:latin typeface="Verdana"/>
                <a:cs typeface="Verdana"/>
              </a:rPr>
              <a:t> </a:t>
            </a:r>
            <a:r>
              <a:rPr sz="1000" dirty="0">
                <a:latin typeface="Verdana"/>
                <a:cs typeface="Verdana"/>
              </a:rPr>
              <a:t>of</a:t>
            </a:r>
            <a:r>
              <a:rPr sz="1000" spc="-20" dirty="0">
                <a:latin typeface="Verdana"/>
                <a:cs typeface="Verdana"/>
              </a:rPr>
              <a:t> </a:t>
            </a:r>
            <a:r>
              <a:rPr sz="1000" spc="-25" dirty="0">
                <a:latin typeface="Verdana"/>
                <a:cs typeface="Verdana"/>
              </a:rPr>
              <a:t>the </a:t>
            </a:r>
            <a:r>
              <a:rPr sz="1000" dirty="0">
                <a:latin typeface="Verdana"/>
                <a:cs typeface="Verdana"/>
              </a:rPr>
              <a:t>same</a:t>
            </a:r>
            <a:r>
              <a:rPr sz="1000" spc="-3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despite</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fact</a:t>
            </a:r>
            <a:r>
              <a:rPr sz="1000" spc="-2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they</a:t>
            </a:r>
            <a:r>
              <a:rPr sz="1000" spc="-2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anchored</a:t>
            </a:r>
            <a:r>
              <a:rPr sz="1000" spc="-25" dirty="0">
                <a:latin typeface="Verdana"/>
                <a:cs typeface="Verdana"/>
              </a:rPr>
              <a:t> </a:t>
            </a:r>
            <a:r>
              <a:rPr sz="1000" dirty="0">
                <a:latin typeface="Verdana"/>
                <a:cs typeface="Verdana"/>
              </a:rPr>
              <a:t>at</a:t>
            </a:r>
            <a:r>
              <a:rPr sz="1000" spc="-20" dirty="0">
                <a:latin typeface="Verdana"/>
                <a:cs typeface="Verdana"/>
              </a:rPr>
              <a:t> </a:t>
            </a:r>
            <a:r>
              <a:rPr sz="1000" dirty="0">
                <a:latin typeface="Verdana"/>
                <a:cs typeface="Verdana"/>
              </a:rPr>
              <a:t>different</a:t>
            </a:r>
            <a:r>
              <a:rPr sz="1000" spc="-20" dirty="0">
                <a:latin typeface="Verdana"/>
                <a:cs typeface="Verdana"/>
              </a:rPr>
              <a:t> </a:t>
            </a:r>
            <a:r>
              <a:rPr sz="1000" spc="-10" dirty="0">
                <a:latin typeface="Verdana"/>
                <a:cs typeface="Verdana"/>
              </a:rPr>
              <a:t>locations.</a:t>
            </a:r>
            <a:endParaRPr sz="1000">
              <a:latin typeface="Verdana"/>
              <a:cs typeface="Verdana"/>
            </a:endParaRPr>
          </a:p>
        </p:txBody>
      </p:sp>
      <p:pic>
        <p:nvPicPr>
          <p:cNvPr id="6" name="object 6"/>
          <p:cNvPicPr/>
          <p:nvPr/>
        </p:nvPicPr>
        <p:blipFill>
          <a:blip r:embed="rId2" cstate="print"/>
          <a:stretch>
            <a:fillRect/>
          </a:stretch>
        </p:blipFill>
        <p:spPr>
          <a:xfrm>
            <a:off x="1390650" y="4514850"/>
            <a:ext cx="2219325" cy="1181100"/>
          </a:xfrm>
          <a:prstGeom prst="rect">
            <a:avLst/>
          </a:prstGeom>
        </p:spPr>
      </p:pic>
      <p:sp>
        <p:nvSpPr>
          <p:cNvPr id="7" name="object 7"/>
          <p:cNvSpPr txBox="1"/>
          <p:nvPr/>
        </p:nvSpPr>
        <p:spPr>
          <a:xfrm>
            <a:off x="1358900" y="5711825"/>
            <a:ext cx="3695700" cy="16256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(1): Vector representation in the 3-D coordinate </a:t>
            </a:r>
            <a:r>
              <a:rPr sz="900" i="1" spc="-10" dirty="0">
                <a:latin typeface="Verdana"/>
                <a:cs typeface="Verdana"/>
              </a:rPr>
              <a:t>system.</a:t>
            </a:r>
            <a:endParaRPr sz="900">
              <a:latin typeface="Verdana"/>
              <a:cs typeface="Verdana"/>
            </a:endParaRPr>
          </a:p>
        </p:txBody>
      </p:sp>
      <p:sp>
        <p:nvSpPr>
          <p:cNvPr id="2" name="Title 1"/>
          <p:cNvSpPr>
            <a:spLocks noGrp="1"/>
          </p:cNvSpPr>
          <p:nvPr>
            <p:ph type="title"/>
          </p:nvPr>
        </p:nvSpPr>
        <p:spPr>
          <a:xfrm>
            <a:off x="990600" y="533400"/>
            <a:ext cx="5943600" cy="553998"/>
          </a:xfrm>
        </p:spPr>
        <p:txBody>
          <a:bodyPr/>
          <a:lstStyle/>
          <a:p>
            <a:r>
              <a:rPr lang="en-US" dirty="0"/>
              <a:t>1 </a:t>
            </a:r>
            <a:r>
              <a:rPr lang="en-US"/>
              <a:t>Vector </a:t>
            </a:r>
            <a:r>
              <a:rPr lang="en-US" smtClean="0"/>
              <a:t>Mathematics</a:t>
            </a:r>
            <a:br>
              <a:rPr lang="en-US" smtClean="0"/>
            </a:br>
            <a:endParaRPr lang="en-US" dirty="0"/>
          </a:p>
        </p:txBody>
      </p:sp>
      <p:sp>
        <p:nvSpPr>
          <p:cNvPr id="8" name="object 8"/>
          <p:cNvSpPr txBox="1"/>
          <p:nvPr/>
        </p:nvSpPr>
        <p:spPr>
          <a:xfrm>
            <a:off x="1771650" y="5981700"/>
            <a:ext cx="4686300" cy="495300"/>
          </a:xfrm>
          <a:prstGeom prst="rect">
            <a:avLst/>
          </a:prstGeom>
          <a:ln w="19050">
            <a:solidFill>
              <a:srgbClr val="CB1300"/>
            </a:solidFill>
          </a:ln>
        </p:spPr>
        <p:txBody>
          <a:bodyPr vert="horz" wrap="square" lIns="0" tIns="15875" rIns="0" bIns="0" rtlCol="0">
            <a:spAutoFit/>
          </a:bodyPr>
          <a:lstStyle/>
          <a:p>
            <a:pPr marL="57150" marR="92075">
              <a:lnSpc>
                <a:spcPct val="100000"/>
              </a:lnSpc>
              <a:spcBef>
                <a:spcPts val="125"/>
              </a:spcBef>
            </a:pPr>
            <a:r>
              <a:rPr sz="1000" dirty="0">
                <a:latin typeface="Verdana"/>
                <a:cs typeface="Verdana"/>
              </a:rPr>
              <a:t>Given</a:t>
            </a:r>
            <a:r>
              <a:rPr sz="1000" spc="-3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3D</a:t>
            </a:r>
            <a:r>
              <a:rPr sz="1000" spc="-15" dirty="0">
                <a:latin typeface="Verdana"/>
                <a:cs typeface="Verdana"/>
              </a:rPr>
              <a:t> </a:t>
            </a:r>
            <a:r>
              <a:rPr sz="1000" dirty="0">
                <a:latin typeface="Verdana"/>
                <a:cs typeface="Verdana"/>
              </a:rPr>
              <a:t>vector</a:t>
            </a:r>
            <a:r>
              <a:rPr sz="1000" spc="-15" dirty="0">
                <a:latin typeface="Verdana"/>
                <a:cs typeface="Verdana"/>
              </a:rPr>
              <a:t> </a:t>
            </a:r>
            <a:r>
              <a:rPr sz="1000" b="1" i="1" dirty="0">
                <a:latin typeface="Verdana"/>
                <a:cs typeface="Verdana"/>
              </a:rPr>
              <a:t>v</a:t>
            </a:r>
            <a:r>
              <a:rPr sz="1000" b="1" i="1" spc="-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a:t>
            </a:r>
            <a:r>
              <a:rPr sz="1000" spc="-15" dirty="0">
                <a:latin typeface="Verdana"/>
                <a:cs typeface="Verdana"/>
              </a:rPr>
              <a:t> </a:t>
            </a:r>
            <a:r>
              <a:rPr sz="1000" dirty="0">
                <a:latin typeface="Verdana"/>
                <a:cs typeface="Verdana"/>
              </a:rPr>
              <a:t>a1,</a:t>
            </a:r>
            <a:r>
              <a:rPr sz="1000" spc="-20" dirty="0">
                <a:latin typeface="Verdana"/>
                <a:cs typeface="Verdana"/>
              </a:rPr>
              <a:t> </a:t>
            </a:r>
            <a:r>
              <a:rPr sz="1000" dirty="0">
                <a:latin typeface="Verdana"/>
                <a:cs typeface="Verdana"/>
              </a:rPr>
              <a:t>a2,</a:t>
            </a:r>
            <a:r>
              <a:rPr sz="1000" spc="-15" dirty="0">
                <a:latin typeface="Verdana"/>
                <a:cs typeface="Verdana"/>
              </a:rPr>
              <a:t> </a:t>
            </a:r>
            <a:r>
              <a:rPr sz="1000" dirty="0">
                <a:latin typeface="Verdana"/>
                <a:cs typeface="Verdana"/>
              </a:rPr>
              <a:t>a3</a:t>
            </a:r>
            <a:r>
              <a:rPr sz="1000" spc="-15" dirty="0">
                <a:latin typeface="Verdana"/>
                <a:cs typeface="Verdana"/>
              </a:rPr>
              <a:t> </a:t>
            </a:r>
            <a:r>
              <a:rPr sz="1000" dirty="0">
                <a:latin typeface="Verdana"/>
                <a:cs typeface="Verdana"/>
              </a:rPr>
              <a:t>&gt;,</a:t>
            </a:r>
            <a:r>
              <a:rPr sz="1000" spc="-15" dirty="0">
                <a:latin typeface="Verdana"/>
                <a:cs typeface="Verdana"/>
              </a:rPr>
              <a:t> </a:t>
            </a:r>
            <a:r>
              <a:rPr sz="1000" dirty="0">
                <a:latin typeface="Verdana"/>
                <a:cs typeface="Verdana"/>
              </a:rPr>
              <a:t>all</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components</a:t>
            </a:r>
            <a:r>
              <a:rPr sz="1000" spc="-15" dirty="0">
                <a:latin typeface="Verdana"/>
                <a:cs typeface="Verdana"/>
              </a:rPr>
              <a:t> </a:t>
            </a:r>
            <a:r>
              <a:rPr sz="1000" dirty="0">
                <a:latin typeface="Verdana"/>
                <a:cs typeface="Verdana"/>
              </a:rPr>
              <a:t>a1,</a:t>
            </a:r>
            <a:r>
              <a:rPr sz="1000" spc="-15" dirty="0">
                <a:latin typeface="Verdana"/>
                <a:cs typeface="Verdana"/>
              </a:rPr>
              <a:t> </a:t>
            </a:r>
            <a:r>
              <a:rPr sz="1000" spc="-25" dirty="0">
                <a:latin typeface="Verdana"/>
                <a:cs typeface="Verdana"/>
              </a:rPr>
              <a:t>a2, </a:t>
            </a:r>
            <a:r>
              <a:rPr sz="1000" dirty="0">
                <a:latin typeface="Verdana"/>
                <a:cs typeface="Verdana"/>
              </a:rPr>
              <a:t>a3</a:t>
            </a:r>
            <a:r>
              <a:rPr sz="1000" spc="-3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real</a:t>
            </a:r>
            <a:r>
              <a:rPr sz="1000" spc="-20" dirty="0">
                <a:latin typeface="Verdana"/>
                <a:cs typeface="Verdana"/>
              </a:rPr>
              <a:t> </a:t>
            </a:r>
            <a:r>
              <a:rPr sz="1000" dirty="0">
                <a:latin typeface="Verdana"/>
                <a:cs typeface="Verdana"/>
              </a:rPr>
              <a:t>numbers.</a:t>
            </a:r>
            <a:r>
              <a:rPr sz="1000" spc="-20" dirty="0">
                <a:latin typeface="Verdana"/>
                <a:cs typeface="Verdana"/>
              </a:rPr>
              <a:t> </a:t>
            </a:r>
            <a:r>
              <a:rPr sz="1000" dirty="0">
                <a:latin typeface="Verdana"/>
                <a:cs typeface="Verdana"/>
              </a:rPr>
              <a:t>Also</a:t>
            </a:r>
            <a:r>
              <a:rPr sz="1000" spc="-20" dirty="0">
                <a:latin typeface="Verdana"/>
                <a:cs typeface="Verdana"/>
              </a:rPr>
              <a:t> </a:t>
            </a:r>
            <a:r>
              <a:rPr sz="1000" dirty="0">
                <a:latin typeface="Verdana"/>
                <a:cs typeface="Verdana"/>
              </a:rPr>
              <a:t>all</a:t>
            </a:r>
            <a:r>
              <a:rPr sz="1000" spc="-20"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segments</a:t>
            </a:r>
            <a:r>
              <a:rPr sz="1000" spc="-20" dirty="0">
                <a:latin typeface="Verdana"/>
                <a:cs typeface="Verdana"/>
              </a:rPr>
              <a:t> </a:t>
            </a:r>
            <a:r>
              <a:rPr sz="1000" dirty="0">
                <a:latin typeface="Verdana"/>
                <a:cs typeface="Verdana"/>
              </a:rPr>
              <a:t>from</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A(x,y,z)</a:t>
            </a:r>
            <a:r>
              <a:rPr sz="1000" spc="-15" dirty="0">
                <a:latin typeface="Verdana"/>
                <a:cs typeface="Verdana"/>
              </a:rPr>
              <a:t> </a:t>
            </a:r>
            <a:r>
              <a:rPr sz="1000" spc="-25" dirty="0">
                <a:latin typeface="Verdana"/>
                <a:cs typeface="Verdana"/>
              </a:rPr>
              <a:t>to </a:t>
            </a:r>
            <a:r>
              <a:rPr sz="1000" dirty="0">
                <a:latin typeface="Verdana"/>
                <a:cs typeface="Verdana"/>
              </a:rPr>
              <a:t>point</a:t>
            </a:r>
            <a:r>
              <a:rPr sz="1000" spc="-40" dirty="0">
                <a:latin typeface="Verdana"/>
                <a:cs typeface="Verdana"/>
              </a:rPr>
              <a:t> </a:t>
            </a:r>
            <a:r>
              <a:rPr sz="1000" dirty="0">
                <a:latin typeface="Verdana"/>
                <a:cs typeface="Verdana"/>
              </a:rPr>
              <a:t>B(x+a1,</a:t>
            </a:r>
            <a:r>
              <a:rPr sz="1000" spc="-30" dirty="0">
                <a:latin typeface="Verdana"/>
                <a:cs typeface="Verdana"/>
              </a:rPr>
              <a:t> </a:t>
            </a:r>
            <a:r>
              <a:rPr sz="1000" dirty="0">
                <a:latin typeface="Verdana"/>
                <a:cs typeface="Verdana"/>
              </a:rPr>
              <a:t>y+a2,</a:t>
            </a:r>
            <a:r>
              <a:rPr sz="1000" spc="-30" dirty="0">
                <a:latin typeface="Verdana"/>
                <a:cs typeface="Verdana"/>
              </a:rPr>
              <a:t> </a:t>
            </a:r>
            <a:r>
              <a:rPr sz="1000" dirty="0">
                <a:latin typeface="Verdana"/>
                <a:cs typeface="Verdana"/>
              </a:rPr>
              <a:t>z+a3)</a:t>
            </a:r>
            <a:r>
              <a:rPr sz="1000" spc="-30" dirty="0">
                <a:latin typeface="Verdana"/>
                <a:cs typeface="Verdana"/>
              </a:rPr>
              <a:t> </a:t>
            </a:r>
            <a:r>
              <a:rPr sz="1000" dirty="0">
                <a:latin typeface="Verdana"/>
                <a:cs typeface="Verdana"/>
              </a:rPr>
              <a:t>are</a:t>
            </a:r>
            <a:r>
              <a:rPr sz="1000" spc="-30" dirty="0">
                <a:latin typeface="Verdana"/>
                <a:cs typeface="Verdana"/>
              </a:rPr>
              <a:t> </a:t>
            </a:r>
            <a:r>
              <a:rPr sz="1000" dirty="0">
                <a:latin typeface="Verdana"/>
                <a:cs typeface="Verdana"/>
              </a:rPr>
              <a:t>equivalent</a:t>
            </a:r>
            <a:r>
              <a:rPr sz="1000" spc="-30" dirty="0">
                <a:latin typeface="Verdana"/>
                <a:cs typeface="Verdana"/>
              </a:rPr>
              <a:t> </a:t>
            </a:r>
            <a:r>
              <a:rPr sz="1000" dirty="0">
                <a:latin typeface="Verdana"/>
                <a:cs typeface="Verdana"/>
              </a:rPr>
              <a:t>representations</a:t>
            </a:r>
            <a:r>
              <a:rPr sz="1000" spc="-30" dirty="0">
                <a:latin typeface="Verdana"/>
                <a:cs typeface="Verdana"/>
              </a:rPr>
              <a:t> </a:t>
            </a:r>
            <a:r>
              <a:rPr sz="1000" dirty="0">
                <a:latin typeface="Verdana"/>
                <a:cs typeface="Verdana"/>
              </a:rPr>
              <a:t>of</a:t>
            </a:r>
            <a:r>
              <a:rPr sz="1000" spc="-30" dirty="0">
                <a:latin typeface="Verdana"/>
                <a:cs typeface="Verdana"/>
              </a:rPr>
              <a:t> </a:t>
            </a:r>
            <a:r>
              <a:rPr sz="1000" dirty="0">
                <a:latin typeface="Verdana"/>
                <a:cs typeface="Verdana"/>
              </a:rPr>
              <a:t>vector</a:t>
            </a:r>
            <a:r>
              <a:rPr sz="1000" spc="-30" dirty="0">
                <a:latin typeface="Verdana"/>
                <a:cs typeface="Verdana"/>
              </a:rPr>
              <a:t> </a:t>
            </a:r>
            <a:r>
              <a:rPr sz="1000" b="1" i="1" spc="-25" dirty="0">
                <a:latin typeface="Verdana"/>
                <a:cs typeface="Verdana"/>
              </a:rPr>
              <a:t>v</a:t>
            </a:r>
            <a:r>
              <a:rPr sz="1000" i="1" spc="-25" dirty="0">
                <a:latin typeface="Verdana"/>
                <a:cs typeface="Verdana"/>
              </a:rPr>
              <a:t>.</a:t>
            </a:r>
            <a:endParaRPr sz="1000">
              <a:latin typeface="Verdana"/>
              <a:cs typeface="Verdana"/>
            </a:endParaRPr>
          </a:p>
        </p:txBody>
      </p:sp>
      <p:sp>
        <p:nvSpPr>
          <p:cNvPr id="9" name="object 9"/>
          <p:cNvSpPr txBox="1"/>
          <p:nvPr/>
        </p:nvSpPr>
        <p:spPr>
          <a:xfrm>
            <a:off x="1358900" y="6623081"/>
            <a:ext cx="5461635" cy="2006600"/>
          </a:xfrm>
          <a:prstGeom prst="rect">
            <a:avLst/>
          </a:prstGeom>
        </p:spPr>
        <p:txBody>
          <a:bodyPr vert="horz" wrap="square" lIns="0" tIns="12700" rIns="0" bIns="0" rtlCol="0">
            <a:spAutoFit/>
          </a:bodyPr>
          <a:lstStyle/>
          <a:p>
            <a:pPr marL="12700" marR="416559">
              <a:lnSpc>
                <a:spcPct val="100000"/>
              </a:lnSpc>
              <a:spcBef>
                <a:spcPts val="100"/>
              </a:spcBef>
            </a:pPr>
            <a:r>
              <a:rPr sz="1000" dirty="0">
                <a:latin typeface="Verdana"/>
                <a:cs typeface="Verdana"/>
              </a:rPr>
              <a:t>So,</a:t>
            </a:r>
            <a:r>
              <a:rPr sz="1000" spc="-30" dirty="0">
                <a:latin typeface="Verdana"/>
                <a:cs typeface="Verdana"/>
              </a:rPr>
              <a:t> </a:t>
            </a:r>
            <a:r>
              <a:rPr sz="1000" dirty="0">
                <a:latin typeface="Verdana"/>
                <a:cs typeface="Verdana"/>
              </a:rPr>
              <a:t>how</a:t>
            </a:r>
            <a:r>
              <a:rPr sz="1000" spc="-15" dirty="0">
                <a:latin typeface="Verdana"/>
                <a:cs typeface="Verdana"/>
              </a:rPr>
              <a:t> </a:t>
            </a:r>
            <a:r>
              <a:rPr sz="1000" dirty="0">
                <a:latin typeface="Verdana"/>
                <a:cs typeface="Verdana"/>
              </a:rPr>
              <a:t>do</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define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end</a:t>
            </a:r>
            <a:r>
              <a:rPr sz="1000" spc="-20" dirty="0">
                <a:latin typeface="Verdana"/>
                <a:cs typeface="Verdana"/>
              </a:rPr>
              <a:t> </a:t>
            </a:r>
            <a:r>
              <a:rPr sz="1000" dirty="0">
                <a:latin typeface="Verdana"/>
                <a:cs typeface="Verdana"/>
              </a:rPr>
              <a:t>points</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segment</a:t>
            </a:r>
            <a:r>
              <a:rPr sz="1000" spc="-1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represents</a:t>
            </a:r>
            <a:r>
              <a:rPr sz="1000" spc="-15"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given vector?</a:t>
            </a:r>
            <a:endParaRPr sz="1000">
              <a:latin typeface="Verdana"/>
              <a:cs typeface="Verdana"/>
            </a:endParaRPr>
          </a:p>
          <a:p>
            <a:pPr marL="241300" marR="2778760" indent="-228600">
              <a:lnSpc>
                <a:spcPct val="125000"/>
              </a:lnSpc>
            </a:pPr>
            <a:r>
              <a:rPr sz="1000" dirty="0">
                <a:latin typeface="Verdana"/>
                <a:cs typeface="Verdana"/>
              </a:rPr>
              <a:t>Let</a:t>
            </a:r>
            <a:r>
              <a:rPr sz="1000" spc="-20" dirty="0">
                <a:latin typeface="Verdana"/>
                <a:cs typeface="Verdana"/>
              </a:rPr>
              <a:t> </a:t>
            </a:r>
            <a:r>
              <a:rPr sz="1000" dirty="0">
                <a:latin typeface="Verdana"/>
                <a:cs typeface="Verdana"/>
              </a:rPr>
              <a:t>us</a:t>
            </a:r>
            <a:r>
              <a:rPr sz="1000" spc="-15" dirty="0">
                <a:latin typeface="Verdana"/>
                <a:cs typeface="Verdana"/>
              </a:rPr>
              <a:t> </a:t>
            </a:r>
            <a:r>
              <a:rPr sz="1000" dirty="0">
                <a:latin typeface="Verdana"/>
                <a:cs typeface="Verdana"/>
              </a:rPr>
              <a:t>define</a:t>
            </a:r>
            <a:r>
              <a:rPr sz="1000" spc="-15" dirty="0">
                <a:latin typeface="Verdana"/>
                <a:cs typeface="Verdana"/>
              </a:rPr>
              <a:t> </a:t>
            </a:r>
            <a:r>
              <a:rPr sz="1000" dirty="0">
                <a:latin typeface="Verdana"/>
                <a:cs typeface="Verdana"/>
              </a:rPr>
              <a:t>an</a:t>
            </a:r>
            <a:r>
              <a:rPr sz="1000" spc="-15" dirty="0">
                <a:latin typeface="Verdana"/>
                <a:cs typeface="Verdana"/>
              </a:rPr>
              <a:t> </a:t>
            </a:r>
            <a:r>
              <a:rPr sz="1000" dirty="0">
                <a:latin typeface="Verdana"/>
                <a:cs typeface="Verdana"/>
              </a:rPr>
              <a:t>anchor</a:t>
            </a:r>
            <a:r>
              <a:rPr sz="1000" spc="-20"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so</a:t>
            </a:r>
            <a:r>
              <a:rPr sz="1000" spc="-15" dirty="0">
                <a:latin typeface="Verdana"/>
                <a:cs typeface="Verdana"/>
              </a:rPr>
              <a:t> </a:t>
            </a:r>
            <a:r>
              <a:rPr sz="1000" spc="-10" dirty="0">
                <a:latin typeface="Verdana"/>
                <a:cs typeface="Verdana"/>
              </a:rPr>
              <a:t>that: </a:t>
            </a:r>
            <a:r>
              <a:rPr sz="1000" dirty="0">
                <a:latin typeface="Verdana"/>
                <a:cs typeface="Verdana"/>
              </a:rPr>
              <a:t>A</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(1,</a:t>
            </a:r>
            <a:r>
              <a:rPr sz="1000" spc="-10" dirty="0">
                <a:latin typeface="Verdana"/>
                <a:cs typeface="Verdana"/>
              </a:rPr>
              <a:t> </a:t>
            </a:r>
            <a:r>
              <a:rPr sz="1000" dirty="0">
                <a:latin typeface="Verdana"/>
                <a:cs typeface="Verdana"/>
              </a:rPr>
              <a:t>2,</a:t>
            </a:r>
            <a:r>
              <a:rPr sz="1000" spc="-5" dirty="0">
                <a:latin typeface="Verdana"/>
                <a:cs typeface="Verdana"/>
              </a:rPr>
              <a:t> </a:t>
            </a:r>
            <a:r>
              <a:rPr sz="1000" spc="-25" dirty="0">
                <a:latin typeface="Verdana"/>
                <a:cs typeface="Verdana"/>
              </a:rPr>
              <a:t>3)</a:t>
            </a:r>
            <a:endParaRPr sz="1000">
              <a:latin typeface="Verdana"/>
              <a:cs typeface="Verdana"/>
            </a:endParaRPr>
          </a:p>
          <a:p>
            <a:pPr marL="12700">
              <a:lnSpc>
                <a:spcPct val="100000"/>
              </a:lnSpc>
              <a:spcBef>
                <a:spcPts val="300"/>
              </a:spcBef>
            </a:pPr>
            <a:r>
              <a:rPr sz="1000" dirty="0">
                <a:latin typeface="Verdana"/>
                <a:cs typeface="Verdana"/>
              </a:rPr>
              <a:t>And</a:t>
            </a:r>
            <a:r>
              <a:rPr sz="1000" spc="-10" dirty="0">
                <a:latin typeface="Verdana"/>
                <a:cs typeface="Verdana"/>
              </a:rPr>
              <a:t> </a:t>
            </a:r>
            <a:r>
              <a:rPr sz="1000" dirty="0">
                <a:latin typeface="Verdana"/>
                <a:cs typeface="Verdana"/>
              </a:rPr>
              <a:t>a</a:t>
            </a:r>
            <a:r>
              <a:rPr sz="1000" spc="-10" dirty="0">
                <a:latin typeface="Verdana"/>
                <a:cs typeface="Verdana"/>
              </a:rPr>
              <a:t> vector:</a:t>
            </a:r>
            <a:endParaRPr sz="1000">
              <a:latin typeface="Verdana"/>
              <a:cs typeface="Verdana"/>
            </a:endParaRPr>
          </a:p>
          <a:p>
            <a:pPr marL="241300">
              <a:lnSpc>
                <a:spcPct val="100000"/>
              </a:lnSpc>
              <a:spcBef>
                <a:spcPts val="300"/>
              </a:spcBef>
            </a:pPr>
            <a:r>
              <a:rPr sz="1000" b="1" dirty="0">
                <a:latin typeface="Verdana"/>
                <a:cs typeface="Verdana"/>
              </a:rPr>
              <a:t>v</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&lt;5,</a:t>
            </a:r>
            <a:r>
              <a:rPr sz="1000" spc="-10" dirty="0">
                <a:latin typeface="Verdana"/>
                <a:cs typeface="Verdana"/>
              </a:rPr>
              <a:t> </a:t>
            </a:r>
            <a:r>
              <a:rPr sz="1000" dirty="0">
                <a:latin typeface="Verdana"/>
                <a:cs typeface="Verdana"/>
              </a:rPr>
              <a:t>6,</a:t>
            </a:r>
            <a:r>
              <a:rPr sz="1000" spc="-5" dirty="0">
                <a:latin typeface="Verdana"/>
                <a:cs typeface="Verdana"/>
              </a:rPr>
              <a:t> </a:t>
            </a:r>
            <a:r>
              <a:rPr sz="1000" spc="-25" dirty="0">
                <a:latin typeface="Verdana"/>
                <a:cs typeface="Verdana"/>
              </a:rPr>
              <a:t>7&gt;</a:t>
            </a:r>
            <a:endParaRPr sz="1000">
              <a:latin typeface="Verdana"/>
              <a:cs typeface="Verdana"/>
            </a:endParaRPr>
          </a:p>
          <a:p>
            <a:pPr marL="12700" marR="5080">
              <a:lnSpc>
                <a:spcPct val="100000"/>
              </a:lnSpc>
              <a:spcBef>
                <a:spcPts val="300"/>
              </a:spcBef>
            </a:pPr>
            <a:r>
              <a:rPr sz="1000" dirty="0">
                <a:latin typeface="Verdana"/>
                <a:cs typeface="Verdana"/>
              </a:rPr>
              <a:t>The</a:t>
            </a:r>
            <a:r>
              <a:rPr sz="1000" spc="-35" dirty="0">
                <a:latin typeface="Verdana"/>
                <a:cs typeface="Verdana"/>
              </a:rPr>
              <a:t> </a:t>
            </a:r>
            <a:r>
              <a:rPr sz="1000" dirty="0">
                <a:latin typeface="Verdana"/>
                <a:cs typeface="Verdana"/>
              </a:rPr>
              <a:t>tip</a:t>
            </a:r>
            <a:r>
              <a:rPr sz="1000" spc="-20"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(B)</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calculated</a:t>
            </a:r>
            <a:r>
              <a:rPr sz="1000" spc="-2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adding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corresponding</a:t>
            </a:r>
            <a:r>
              <a:rPr sz="1000" spc="-20" dirty="0">
                <a:latin typeface="Verdana"/>
                <a:cs typeface="Verdana"/>
              </a:rPr>
              <a:t> </a:t>
            </a:r>
            <a:r>
              <a:rPr sz="1000" spc="-10" dirty="0">
                <a:latin typeface="Verdana"/>
                <a:cs typeface="Verdana"/>
              </a:rPr>
              <a:t>components </a:t>
            </a:r>
            <a:r>
              <a:rPr sz="1000" dirty="0">
                <a:latin typeface="Verdana"/>
                <a:cs typeface="Verdana"/>
              </a:rPr>
              <a:t>from</a:t>
            </a:r>
            <a:r>
              <a:rPr sz="1000" spc="-25" dirty="0">
                <a:latin typeface="Verdana"/>
                <a:cs typeface="Verdana"/>
              </a:rPr>
              <a:t> </a:t>
            </a:r>
            <a:r>
              <a:rPr sz="1000" dirty="0">
                <a:latin typeface="Verdana"/>
                <a:cs typeface="Verdana"/>
              </a:rPr>
              <a:t>anchor</a:t>
            </a:r>
            <a:r>
              <a:rPr sz="1000" spc="-20" dirty="0">
                <a:latin typeface="Verdana"/>
                <a:cs typeface="Verdana"/>
              </a:rPr>
              <a:t> </a:t>
            </a:r>
            <a:r>
              <a:rPr sz="1000" dirty="0">
                <a:latin typeface="Verdana"/>
                <a:cs typeface="Verdana"/>
              </a:rPr>
              <a:t>point</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vector</a:t>
            </a:r>
            <a:r>
              <a:rPr sz="1000" spc="-20" dirty="0">
                <a:latin typeface="Verdana"/>
                <a:cs typeface="Verdana"/>
              </a:rPr>
              <a:t> </a:t>
            </a:r>
            <a:r>
              <a:rPr sz="1000" b="1" spc="-25" dirty="0">
                <a:latin typeface="Verdana"/>
                <a:cs typeface="Verdana"/>
              </a:rPr>
              <a:t>v</a:t>
            </a:r>
            <a:r>
              <a:rPr sz="1000" spc="-25" dirty="0">
                <a:latin typeface="Verdana"/>
                <a:cs typeface="Verdana"/>
              </a:rPr>
              <a:t>:</a:t>
            </a:r>
            <a:endParaRPr sz="1000">
              <a:latin typeface="Verdana"/>
              <a:cs typeface="Verdana"/>
            </a:endParaRPr>
          </a:p>
          <a:p>
            <a:pPr marL="241300">
              <a:lnSpc>
                <a:spcPct val="100000"/>
              </a:lnSpc>
              <a:spcBef>
                <a:spcPts val="300"/>
              </a:spcBef>
            </a:pPr>
            <a:r>
              <a:rPr sz="1000" dirty="0">
                <a:latin typeface="Verdana"/>
                <a:cs typeface="Verdana"/>
              </a:rPr>
              <a:t>B</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a:t>
            </a:r>
            <a:r>
              <a:rPr sz="1000" spc="-5" dirty="0">
                <a:latin typeface="Verdana"/>
                <a:cs typeface="Verdana"/>
              </a:rPr>
              <a:t> </a:t>
            </a:r>
            <a:r>
              <a:rPr sz="1000" dirty="0">
                <a:latin typeface="Verdana"/>
                <a:cs typeface="Verdana"/>
              </a:rPr>
              <a:t>+</a:t>
            </a:r>
            <a:r>
              <a:rPr sz="1000" spc="-5" dirty="0">
                <a:latin typeface="Verdana"/>
                <a:cs typeface="Verdana"/>
              </a:rPr>
              <a:t> </a:t>
            </a:r>
            <a:r>
              <a:rPr sz="1000" b="1" spc="-50" dirty="0">
                <a:latin typeface="Verdana"/>
                <a:cs typeface="Verdana"/>
              </a:rPr>
              <a:t>v</a:t>
            </a:r>
            <a:endParaRPr sz="1000">
              <a:latin typeface="Verdana"/>
              <a:cs typeface="Verdana"/>
            </a:endParaRPr>
          </a:p>
          <a:p>
            <a:pPr marL="241300">
              <a:lnSpc>
                <a:spcPct val="100000"/>
              </a:lnSpc>
              <a:spcBef>
                <a:spcPts val="300"/>
              </a:spcBef>
            </a:pPr>
            <a:r>
              <a:rPr sz="1000" dirty="0">
                <a:latin typeface="Verdana"/>
                <a:cs typeface="Verdana"/>
              </a:rPr>
              <a:t>B</a:t>
            </a:r>
            <a:r>
              <a:rPr sz="1000" spc="-2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(1+5,</a:t>
            </a:r>
            <a:r>
              <a:rPr sz="1000" spc="-15" dirty="0">
                <a:latin typeface="Verdana"/>
                <a:cs typeface="Verdana"/>
              </a:rPr>
              <a:t> </a:t>
            </a:r>
            <a:r>
              <a:rPr sz="1000" dirty="0">
                <a:latin typeface="Verdana"/>
                <a:cs typeface="Verdana"/>
              </a:rPr>
              <a:t>2+6,</a:t>
            </a:r>
            <a:r>
              <a:rPr sz="1000" spc="-10" dirty="0">
                <a:latin typeface="Verdana"/>
                <a:cs typeface="Verdana"/>
              </a:rPr>
              <a:t> </a:t>
            </a:r>
            <a:r>
              <a:rPr sz="1000" spc="-20" dirty="0">
                <a:latin typeface="Verdana"/>
                <a:cs typeface="Verdana"/>
              </a:rPr>
              <a:t>3+7)</a:t>
            </a:r>
            <a:endParaRPr sz="1000">
              <a:latin typeface="Verdana"/>
              <a:cs typeface="Verdana"/>
            </a:endParaRPr>
          </a:p>
          <a:p>
            <a:pPr marL="241300">
              <a:lnSpc>
                <a:spcPct val="100000"/>
              </a:lnSpc>
              <a:spcBef>
                <a:spcPts val="300"/>
              </a:spcBef>
            </a:pPr>
            <a:r>
              <a:rPr sz="1000" dirty="0">
                <a:latin typeface="Verdana"/>
                <a:cs typeface="Verdana"/>
              </a:rPr>
              <a:t>B</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(6,</a:t>
            </a:r>
            <a:r>
              <a:rPr sz="1000" spc="-10" dirty="0">
                <a:latin typeface="Verdana"/>
                <a:cs typeface="Verdana"/>
              </a:rPr>
              <a:t> </a:t>
            </a:r>
            <a:r>
              <a:rPr sz="1000" dirty="0">
                <a:latin typeface="Verdana"/>
                <a:cs typeface="Verdana"/>
              </a:rPr>
              <a:t>8,</a:t>
            </a:r>
            <a:r>
              <a:rPr sz="1000" spc="-5" dirty="0">
                <a:latin typeface="Verdana"/>
                <a:cs typeface="Verdana"/>
              </a:rPr>
              <a:t> </a:t>
            </a:r>
            <a:r>
              <a:rPr sz="1000" spc="-25" dirty="0">
                <a:latin typeface="Verdana"/>
                <a:cs typeface="Verdana"/>
              </a:rPr>
              <a:t>10)</a:t>
            </a:r>
            <a:endParaRPr sz="1000">
              <a:latin typeface="Verdana"/>
              <a:cs typeface="Verdana"/>
            </a:endParaRPr>
          </a:p>
        </p:txBody>
      </p:sp>
    </p:spTree>
    <p:extLst>
      <p:ext uri="{BB962C8B-B14F-4D97-AF65-F5344CB8AC3E}">
        <p14:creationId xmlns:p14="http://schemas.microsoft.com/office/powerpoint/2010/main" val="268159948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390650" y="1009650"/>
            <a:ext cx="2442186" cy="895350"/>
          </a:xfrm>
          <a:prstGeom prst="rect">
            <a:avLst/>
          </a:prstGeom>
        </p:spPr>
      </p:pic>
      <p:sp>
        <p:nvSpPr>
          <p:cNvPr id="5" name="object 5"/>
          <p:cNvSpPr txBox="1"/>
          <p:nvPr/>
        </p:nvSpPr>
        <p:spPr>
          <a:xfrm>
            <a:off x="1358900" y="1920875"/>
            <a:ext cx="5384165" cy="1498600"/>
          </a:xfrm>
          <a:prstGeom prst="rect">
            <a:avLst/>
          </a:prstGeom>
        </p:spPr>
        <p:txBody>
          <a:bodyPr vert="horz" wrap="square" lIns="0" tIns="20320" rIns="0" bIns="0" rtlCol="0">
            <a:spAutoFit/>
          </a:bodyPr>
          <a:lstStyle/>
          <a:p>
            <a:pPr marL="12700" marR="467359">
              <a:lnSpc>
                <a:spcPts val="1050"/>
              </a:lnSpc>
              <a:spcBef>
                <a:spcPts val="160"/>
              </a:spcBef>
            </a:pPr>
            <a:r>
              <a:rPr sz="900" i="1" dirty="0">
                <a:latin typeface="Verdana"/>
                <a:cs typeface="Verdana"/>
              </a:rPr>
              <a:t>Figure (2): The relationship between a vector, the vector anchor point, and the </a:t>
            </a:r>
            <a:r>
              <a:rPr sz="900" i="1" spc="-10" dirty="0">
                <a:latin typeface="Verdana"/>
                <a:cs typeface="Verdana"/>
              </a:rPr>
              <a:t>point </a:t>
            </a:r>
            <a:r>
              <a:rPr sz="900" i="1" dirty="0">
                <a:latin typeface="Verdana"/>
                <a:cs typeface="Verdana"/>
              </a:rPr>
              <a:t>coinciding with the vector tip </a:t>
            </a:r>
            <a:r>
              <a:rPr sz="900" i="1" spc="-10" dirty="0">
                <a:latin typeface="Verdana"/>
                <a:cs typeface="Verdana"/>
              </a:rPr>
              <a:t>location.</a:t>
            </a:r>
            <a:endParaRPr sz="900">
              <a:latin typeface="Verdana"/>
              <a:cs typeface="Verdana"/>
            </a:endParaRPr>
          </a:p>
          <a:p>
            <a:pPr>
              <a:lnSpc>
                <a:spcPct val="100000"/>
              </a:lnSpc>
              <a:spcBef>
                <a:spcPts val="30"/>
              </a:spcBef>
            </a:pPr>
            <a:endParaRPr sz="850">
              <a:latin typeface="Verdana"/>
              <a:cs typeface="Verdana"/>
            </a:endParaRPr>
          </a:p>
          <a:p>
            <a:pPr marL="12700">
              <a:lnSpc>
                <a:spcPct val="100000"/>
              </a:lnSpc>
            </a:pPr>
            <a:r>
              <a:rPr sz="1200" b="1" dirty="0">
                <a:latin typeface="Arial"/>
                <a:cs typeface="Arial"/>
              </a:rPr>
              <a:t>Position </a:t>
            </a:r>
            <a:r>
              <a:rPr sz="1200" b="1" spc="-10" dirty="0">
                <a:latin typeface="Arial"/>
                <a:cs typeface="Arial"/>
              </a:rPr>
              <a:t>vector</a:t>
            </a:r>
            <a:endParaRPr sz="1200">
              <a:latin typeface="Arial"/>
              <a:cs typeface="Arial"/>
            </a:endParaRPr>
          </a:p>
          <a:p>
            <a:pPr marL="12700" marR="5080">
              <a:lnSpc>
                <a:spcPct val="100000"/>
              </a:lnSpc>
              <a:spcBef>
                <a:spcPts val="335"/>
              </a:spcBef>
            </a:pPr>
            <a:r>
              <a:rPr sz="1000" dirty="0">
                <a:latin typeface="Verdana"/>
                <a:cs typeface="Verdana"/>
              </a:rPr>
              <a:t>One</a:t>
            </a:r>
            <a:r>
              <a:rPr sz="1000" spc="-35" dirty="0">
                <a:latin typeface="Verdana"/>
                <a:cs typeface="Verdana"/>
              </a:rPr>
              <a:t> </a:t>
            </a:r>
            <a:r>
              <a:rPr sz="1000" dirty="0">
                <a:latin typeface="Verdana"/>
                <a:cs typeface="Verdana"/>
              </a:rPr>
              <a:t>special</a:t>
            </a:r>
            <a:r>
              <a:rPr sz="1000" spc="-25"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representation</a:t>
            </a:r>
            <a:r>
              <a:rPr sz="1000" spc="-25" dirty="0">
                <a:latin typeface="Verdana"/>
                <a:cs typeface="Verdana"/>
              </a:rPr>
              <a:t> </a:t>
            </a:r>
            <a:r>
              <a:rPr sz="1000" dirty="0">
                <a:latin typeface="Verdana"/>
                <a:cs typeface="Verdana"/>
              </a:rPr>
              <a:t>uses</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origin</a:t>
            </a:r>
            <a:r>
              <a:rPr sz="1000" spc="-25" dirty="0">
                <a:latin typeface="Verdana"/>
                <a:cs typeface="Verdana"/>
              </a:rPr>
              <a:t> </a:t>
            </a:r>
            <a:r>
              <a:rPr sz="1000" dirty="0">
                <a:latin typeface="Verdana"/>
                <a:cs typeface="Verdana"/>
              </a:rPr>
              <a:t>point</a:t>
            </a:r>
            <a:r>
              <a:rPr sz="1000" spc="-25" dirty="0">
                <a:latin typeface="Verdana"/>
                <a:cs typeface="Verdana"/>
              </a:rPr>
              <a:t> </a:t>
            </a:r>
            <a:r>
              <a:rPr sz="1000" dirty="0">
                <a:latin typeface="Verdana"/>
                <a:cs typeface="Verdana"/>
              </a:rPr>
              <a:t>(0,0,0)</a:t>
            </a:r>
            <a:r>
              <a:rPr sz="1000" spc="-25" dirty="0">
                <a:latin typeface="Verdana"/>
                <a:cs typeface="Verdana"/>
              </a:rPr>
              <a:t> </a:t>
            </a:r>
            <a:r>
              <a:rPr sz="1000" dirty="0">
                <a:latin typeface="Verdana"/>
                <a:cs typeface="Verdana"/>
              </a:rPr>
              <a:t>as</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vector</a:t>
            </a:r>
            <a:r>
              <a:rPr sz="1000" spc="-20" dirty="0">
                <a:latin typeface="Verdana"/>
                <a:cs typeface="Verdana"/>
              </a:rPr>
              <a:t> </a:t>
            </a:r>
            <a:r>
              <a:rPr sz="1000" spc="-10" dirty="0">
                <a:latin typeface="Verdana"/>
                <a:cs typeface="Verdana"/>
              </a:rPr>
              <a:t>anchor </a:t>
            </a:r>
            <a:r>
              <a:rPr sz="1000" dirty="0">
                <a:latin typeface="Verdana"/>
                <a:cs typeface="Verdana"/>
              </a:rPr>
              <a:t>point.</a:t>
            </a:r>
            <a:r>
              <a:rPr sz="1000" spc="-3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position</a:t>
            </a:r>
            <a:r>
              <a:rPr sz="1000" spc="-20" dirty="0">
                <a:latin typeface="Verdana"/>
                <a:cs typeface="Verdana"/>
              </a:rPr>
              <a:t> </a:t>
            </a:r>
            <a:r>
              <a:rPr sz="1000" dirty="0">
                <a:latin typeface="Verdana"/>
                <a:cs typeface="Verdana"/>
              </a:rPr>
              <a:t>vector</a:t>
            </a:r>
            <a:r>
              <a:rPr sz="1000" spc="-20" dirty="0">
                <a:latin typeface="Verdana"/>
                <a:cs typeface="Verdana"/>
              </a:rPr>
              <a:t> </a:t>
            </a:r>
            <a:r>
              <a:rPr sz="1000" b="1" dirty="0">
                <a:latin typeface="Verdana"/>
                <a:cs typeface="Verdana"/>
              </a:rPr>
              <a:t>v</a:t>
            </a:r>
            <a:r>
              <a:rPr sz="1000" b="1" spc="-20"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&lt;a1,a2,a3&gt;</a:t>
            </a:r>
            <a:r>
              <a:rPr sz="1000" spc="-2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represented</a:t>
            </a:r>
            <a:r>
              <a:rPr sz="1000" spc="-20" dirty="0">
                <a:latin typeface="Verdana"/>
                <a:cs typeface="Verdana"/>
              </a:rPr>
              <a:t> </a:t>
            </a:r>
            <a:r>
              <a:rPr sz="1000" dirty="0">
                <a:latin typeface="Verdana"/>
                <a:cs typeface="Verdana"/>
              </a:rPr>
              <a:t>with</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line</a:t>
            </a:r>
            <a:r>
              <a:rPr sz="1000" spc="-20" dirty="0">
                <a:latin typeface="Verdana"/>
                <a:cs typeface="Verdana"/>
              </a:rPr>
              <a:t> </a:t>
            </a:r>
            <a:r>
              <a:rPr sz="1000" spc="-10" dirty="0">
                <a:latin typeface="Verdana"/>
                <a:cs typeface="Verdana"/>
              </a:rPr>
              <a:t>segment </a:t>
            </a:r>
            <a:r>
              <a:rPr sz="1000" dirty="0">
                <a:latin typeface="Verdana"/>
                <a:cs typeface="Verdana"/>
              </a:rPr>
              <a:t>between</a:t>
            </a:r>
            <a:r>
              <a:rPr sz="1000" spc="-3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origin</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B,</a:t>
            </a:r>
            <a:r>
              <a:rPr sz="1000" spc="-20" dirty="0">
                <a:latin typeface="Verdana"/>
                <a:cs typeface="Verdana"/>
              </a:rPr>
              <a:t> </a:t>
            </a:r>
            <a:r>
              <a:rPr sz="1000" dirty="0">
                <a:latin typeface="Verdana"/>
                <a:cs typeface="Verdana"/>
              </a:rPr>
              <a:t>so</a:t>
            </a:r>
            <a:r>
              <a:rPr sz="1000" spc="-15" dirty="0">
                <a:latin typeface="Verdana"/>
                <a:cs typeface="Verdana"/>
              </a:rPr>
              <a:t> </a:t>
            </a:r>
            <a:r>
              <a:rPr sz="1000" spc="-10" dirty="0">
                <a:latin typeface="Verdana"/>
                <a:cs typeface="Verdana"/>
              </a:rPr>
              <a:t>that:</a:t>
            </a:r>
            <a:endParaRPr sz="1000">
              <a:latin typeface="Verdana"/>
              <a:cs typeface="Verdana"/>
            </a:endParaRPr>
          </a:p>
          <a:p>
            <a:pPr marL="241300" marR="3742690">
              <a:lnSpc>
                <a:spcPct val="125000"/>
              </a:lnSpc>
            </a:pPr>
            <a:r>
              <a:rPr sz="1000" dirty="0">
                <a:latin typeface="Verdana"/>
                <a:cs typeface="Verdana"/>
              </a:rPr>
              <a:t>Origin</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a:t>
            </a:r>
            <a:r>
              <a:rPr sz="1000" spc="-15" dirty="0">
                <a:latin typeface="Verdana"/>
                <a:cs typeface="Verdana"/>
              </a:rPr>
              <a:t> </a:t>
            </a:r>
            <a:r>
              <a:rPr sz="1000" spc="-10" dirty="0">
                <a:latin typeface="Verdana"/>
                <a:cs typeface="Verdana"/>
              </a:rPr>
              <a:t>(0,0,0) </a:t>
            </a:r>
            <a:r>
              <a:rPr sz="1000" dirty="0">
                <a:latin typeface="Verdana"/>
                <a:cs typeface="Verdana"/>
              </a:rPr>
              <a:t>B</a:t>
            </a:r>
            <a:r>
              <a:rPr sz="1000"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(a1,a2,a3)</a:t>
            </a:r>
            <a:endParaRPr sz="1000">
              <a:latin typeface="Verdana"/>
              <a:cs typeface="Verdana"/>
            </a:endParaRPr>
          </a:p>
        </p:txBody>
      </p:sp>
      <p:pic>
        <p:nvPicPr>
          <p:cNvPr id="6" name="object 6"/>
          <p:cNvPicPr/>
          <p:nvPr/>
        </p:nvPicPr>
        <p:blipFill>
          <a:blip r:embed="rId3" cstate="print"/>
          <a:stretch>
            <a:fillRect/>
          </a:stretch>
        </p:blipFill>
        <p:spPr>
          <a:xfrm>
            <a:off x="1619250" y="3543300"/>
            <a:ext cx="2409825" cy="752475"/>
          </a:xfrm>
          <a:prstGeom prst="rect">
            <a:avLst/>
          </a:prstGeom>
        </p:spPr>
      </p:pic>
      <p:sp>
        <p:nvSpPr>
          <p:cNvPr id="7" name="object 7"/>
          <p:cNvSpPr txBox="1"/>
          <p:nvPr/>
        </p:nvSpPr>
        <p:spPr>
          <a:xfrm>
            <a:off x="1587500" y="4311650"/>
            <a:ext cx="4879975" cy="295910"/>
          </a:xfrm>
          <a:prstGeom prst="rect">
            <a:avLst/>
          </a:prstGeom>
        </p:spPr>
        <p:txBody>
          <a:bodyPr vert="horz" wrap="square" lIns="0" tIns="20320" rIns="0" bIns="0" rtlCol="0">
            <a:spAutoFit/>
          </a:bodyPr>
          <a:lstStyle/>
          <a:p>
            <a:pPr marL="12700" marR="5080">
              <a:lnSpc>
                <a:spcPts val="1050"/>
              </a:lnSpc>
              <a:spcBef>
                <a:spcPts val="160"/>
              </a:spcBef>
            </a:pPr>
            <a:r>
              <a:rPr sz="900" i="1" dirty="0">
                <a:latin typeface="Verdana"/>
                <a:cs typeface="Verdana"/>
              </a:rPr>
              <a:t>Figure (3): Position vector. The tip point coordinates equal the corresponding </a:t>
            </a:r>
            <a:r>
              <a:rPr sz="900" i="1" spc="-10" dirty="0">
                <a:latin typeface="Verdana"/>
                <a:cs typeface="Verdana"/>
              </a:rPr>
              <a:t>vector components.</a:t>
            </a:r>
            <a:endParaRPr sz="900">
              <a:latin typeface="Verdana"/>
              <a:cs typeface="Verdana"/>
            </a:endParaRPr>
          </a:p>
        </p:txBody>
      </p:sp>
      <p:sp>
        <p:nvSpPr>
          <p:cNvPr id="8" name="object 8"/>
          <p:cNvSpPr txBox="1"/>
          <p:nvPr/>
        </p:nvSpPr>
        <p:spPr>
          <a:xfrm>
            <a:off x="1771650" y="4714875"/>
            <a:ext cx="4686300" cy="495300"/>
          </a:xfrm>
          <a:prstGeom prst="rect">
            <a:avLst/>
          </a:prstGeom>
          <a:ln w="19050">
            <a:solidFill>
              <a:srgbClr val="CB1300"/>
            </a:solidFill>
          </a:ln>
        </p:spPr>
        <p:txBody>
          <a:bodyPr vert="horz" wrap="square" lIns="0" tIns="15875" rIns="0" bIns="0" rtlCol="0">
            <a:spAutoFit/>
          </a:bodyPr>
          <a:lstStyle/>
          <a:p>
            <a:pPr marL="57150" marR="223520">
              <a:lnSpc>
                <a:spcPct val="100000"/>
              </a:lnSpc>
              <a:spcBef>
                <a:spcPts val="125"/>
              </a:spcBef>
            </a:pPr>
            <a:r>
              <a:rPr sz="1000" dirty="0">
                <a:latin typeface="Verdana"/>
                <a:cs typeface="Verdana"/>
              </a:rPr>
              <a:t>A</a:t>
            </a:r>
            <a:r>
              <a:rPr sz="1000" spc="-30" dirty="0">
                <a:latin typeface="Verdana"/>
                <a:cs typeface="Verdana"/>
              </a:rPr>
              <a:t> </a:t>
            </a:r>
            <a:r>
              <a:rPr sz="1000" dirty="0">
                <a:latin typeface="Verdana"/>
                <a:cs typeface="Verdana"/>
              </a:rPr>
              <a:t>position</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for</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given</a:t>
            </a:r>
            <a:r>
              <a:rPr sz="1000" spc="-15" dirty="0">
                <a:latin typeface="Verdana"/>
                <a:cs typeface="Verdana"/>
              </a:rPr>
              <a:t> </a:t>
            </a:r>
            <a:r>
              <a:rPr sz="1000" dirty="0">
                <a:latin typeface="Verdana"/>
                <a:cs typeface="Verdana"/>
              </a:rPr>
              <a:t>vector</a:t>
            </a:r>
            <a:r>
              <a:rPr sz="1000" spc="-15" dirty="0">
                <a:latin typeface="Verdana"/>
                <a:cs typeface="Verdana"/>
              </a:rPr>
              <a:t> </a:t>
            </a:r>
            <a:r>
              <a:rPr sz="1000" b="1" i="1" dirty="0">
                <a:latin typeface="Verdana"/>
                <a:cs typeface="Verdana"/>
              </a:rPr>
              <a:t>v</a:t>
            </a:r>
            <a:r>
              <a:rPr sz="1000" dirty="0">
                <a:latin typeface="Verdana"/>
                <a:cs typeface="Verdana"/>
              </a:rPr>
              <a:t>=</a:t>
            </a:r>
            <a:r>
              <a:rPr sz="1000" spc="-20" dirty="0">
                <a:latin typeface="Verdana"/>
                <a:cs typeface="Verdana"/>
              </a:rPr>
              <a:t> </a:t>
            </a:r>
            <a:r>
              <a:rPr sz="1000" dirty="0">
                <a:latin typeface="Verdana"/>
                <a:cs typeface="Verdana"/>
              </a:rPr>
              <a:t>&lt;</a:t>
            </a:r>
            <a:r>
              <a:rPr sz="1000" spc="-15" dirty="0">
                <a:latin typeface="Verdana"/>
                <a:cs typeface="Verdana"/>
              </a:rPr>
              <a:t> </a:t>
            </a:r>
            <a:r>
              <a:rPr sz="1000" dirty="0">
                <a:latin typeface="Verdana"/>
                <a:cs typeface="Verdana"/>
              </a:rPr>
              <a:t>a1,a2,a3</a:t>
            </a:r>
            <a:r>
              <a:rPr sz="1000" spc="-15" dirty="0">
                <a:latin typeface="Verdana"/>
                <a:cs typeface="Verdana"/>
              </a:rPr>
              <a:t> </a:t>
            </a:r>
            <a:r>
              <a:rPr sz="1000" dirty="0">
                <a:latin typeface="Verdana"/>
                <a:cs typeface="Verdana"/>
              </a:rPr>
              <a:t>&gt;</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special</a:t>
            </a:r>
            <a:r>
              <a:rPr sz="1000" spc="-15" dirty="0">
                <a:latin typeface="Verdana"/>
                <a:cs typeface="Verdana"/>
              </a:rPr>
              <a:t> </a:t>
            </a:r>
            <a:r>
              <a:rPr sz="1000" spc="-20" dirty="0">
                <a:latin typeface="Verdana"/>
                <a:cs typeface="Verdana"/>
              </a:rPr>
              <a:t>line </a:t>
            </a:r>
            <a:r>
              <a:rPr sz="1000" dirty="0">
                <a:latin typeface="Verdana"/>
                <a:cs typeface="Verdana"/>
              </a:rPr>
              <a:t>segment</a:t>
            </a:r>
            <a:r>
              <a:rPr sz="1000" spc="-40" dirty="0">
                <a:latin typeface="Verdana"/>
                <a:cs typeface="Verdana"/>
              </a:rPr>
              <a:t> </a:t>
            </a:r>
            <a:r>
              <a:rPr sz="1000" dirty="0">
                <a:latin typeface="Verdana"/>
                <a:cs typeface="Verdana"/>
              </a:rPr>
              <a:t>representation</a:t>
            </a:r>
            <a:r>
              <a:rPr sz="1000" spc="-25" dirty="0">
                <a:latin typeface="Verdana"/>
                <a:cs typeface="Verdana"/>
              </a:rPr>
              <a:t> </a:t>
            </a:r>
            <a:r>
              <a:rPr sz="1000" dirty="0">
                <a:latin typeface="Verdana"/>
                <a:cs typeface="Verdana"/>
              </a:rPr>
              <a:t>from</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origin</a:t>
            </a:r>
            <a:r>
              <a:rPr sz="1000" spc="-25" dirty="0">
                <a:latin typeface="Verdana"/>
                <a:cs typeface="Verdana"/>
              </a:rPr>
              <a:t> </a:t>
            </a:r>
            <a:r>
              <a:rPr sz="1000" dirty="0">
                <a:latin typeface="Verdana"/>
                <a:cs typeface="Verdana"/>
              </a:rPr>
              <a:t>point</a:t>
            </a:r>
            <a:r>
              <a:rPr sz="1000" spc="-25" dirty="0">
                <a:latin typeface="Verdana"/>
                <a:cs typeface="Verdana"/>
              </a:rPr>
              <a:t> </a:t>
            </a:r>
            <a:r>
              <a:rPr sz="1000" dirty="0">
                <a:latin typeface="Verdana"/>
                <a:cs typeface="Verdana"/>
              </a:rPr>
              <a:t>(0,0,0)</a:t>
            </a:r>
            <a:r>
              <a:rPr sz="1000" spc="-25" dirty="0">
                <a:latin typeface="Verdana"/>
                <a:cs typeface="Verdana"/>
              </a:rPr>
              <a:t> </a:t>
            </a:r>
            <a:r>
              <a:rPr sz="1000" dirty="0">
                <a:latin typeface="Verdana"/>
                <a:cs typeface="Verdana"/>
              </a:rPr>
              <a:t>to</a:t>
            </a:r>
            <a:r>
              <a:rPr sz="1000" spc="-25" dirty="0">
                <a:latin typeface="Verdana"/>
                <a:cs typeface="Verdana"/>
              </a:rPr>
              <a:t> </a:t>
            </a:r>
            <a:r>
              <a:rPr sz="1000" spc="-10" dirty="0">
                <a:latin typeface="Verdana"/>
                <a:cs typeface="Verdana"/>
              </a:rPr>
              <a:t>point (a1,a2,a3).</a:t>
            </a:r>
            <a:endParaRPr sz="1000">
              <a:latin typeface="Verdana"/>
              <a:cs typeface="Verdana"/>
            </a:endParaRPr>
          </a:p>
        </p:txBody>
      </p:sp>
      <p:sp>
        <p:nvSpPr>
          <p:cNvPr id="9" name="object 9"/>
          <p:cNvSpPr txBox="1"/>
          <p:nvPr/>
        </p:nvSpPr>
        <p:spPr>
          <a:xfrm>
            <a:off x="1358900" y="5298769"/>
            <a:ext cx="5501005" cy="1673860"/>
          </a:xfrm>
          <a:prstGeom prst="rect">
            <a:avLst/>
          </a:prstGeom>
        </p:spPr>
        <p:txBody>
          <a:bodyPr vert="horz" wrap="square" lIns="0" tIns="63500" rIns="0" bIns="0" rtlCol="0">
            <a:spAutoFit/>
          </a:bodyPr>
          <a:lstStyle/>
          <a:p>
            <a:pPr marL="12700">
              <a:lnSpc>
                <a:spcPct val="100000"/>
              </a:lnSpc>
              <a:spcBef>
                <a:spcPts val="500"/>
              </a:spcBef>
            </a:pPr>
            <a:r>
              <a:rPr sz="1200" b="1" dirty="0">
                <a:latin typeface="Arial"/>
                <a:cs typeface="Arial"/>
              </a:rPr>
              <a:t>Vectors vs. </a:t>
            </a:r>
            <a:r>
              <a:rPr sz="1200" b="1" spc="-10" dirty="0">
                <a:latin typeface="Arial"/>
                <a:cs typeface="Arial"/>
              </a:rPr>
              <a:t>points</a:t>
            </a:r>
            <a:endParaRPr sz="1200">
              <a:latin typeface="Arial"/>
              <a:cs typeface="Arial"/>
            </a:endParaRPr>
          </a:p>
          <a:p>
            <a:pPr marL="12700" marR="5080">
              <a:lnSpc>
                <a:spcPct val="100000"/>
              </a:lnSpc>
              <a:spcBef>
                <a:spcPts val="335"/>
              </a:spcBef>
            </a:pPr>
            <a:r>
              <a:rPr sz="1000" dirty="0">
                <a:latin typeface="Verdana"/>
                <a:cs typeface="Verdana"/>
              </a:rPr>
              <a:t>Do</a:t>
            </a:r>
            <a:r>
              <a:rPr sz="1000" spc="-35" dirty="0">
                <a:latin typeface="Verdana"/>
                <a:cs typeface="Verdana"/>
              </a:rPr>
              <a:t> </a:t>
            </a:r>
            <a:r>
              <a:rPr sz="1000" dirty="0">
                <a:latin typeface="Verdana"/>
                <a:cs typeface="Verdana"/>
              </a:rPr>
              <a:t>not</a:t>
            </a:r>
            <a:r>
              <a:rPr sz="1000" spc="-25" dirty="0">
                <a:latin typeface="Verdana"/>
                <a:cs typeface="Verdana"/>
              </a:rPr>
              <a:t> </a:t>
            </a:r>
            <a:r>
              <a:rPr sz="1000" dirty="0">
                <a:latin typeface="Verdana"/>
                <a:cs typeface="Verdana"/>
              </a:rPr>
              <a:t>confuse</a:t>
            </a:r>
            <a:r>
              <a:rPr sz="1000" spc="-25"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points.</a:t>
            </a:r>
            <a:r>
              <a:rPr sz="1000" spc="-25" dirty="0">
                <a:latin typeface="Verdana"/>
                <a:cs typeface="Verdana"/>
              </a:rPr>
              <a:t> </a:t>
            </a:r>
            <a:r>
              <a:rPr sz="1000" dirty="0">
                <a:latin typeface="Verdana"/>
                <a:cs typeface="Verdana"/>
              </a:rPr>
              <a:t>They</a:t>
            </a:r>
            <a:r>
              <a:rPr sz="1000" spc="-20" dirty="0">
                <a:latin typeface="Verdana"/>
                <a:cs typeface="Verdana"/>
              </a:rPr>
              <a:t> </a:t>
            </a:r>
            <a:r>
              <a:rPr sz="1000" dirty="0">
                <a:latin typeface="Verdana"/>
                <a:cs typeface="Verdana"/>
              </a:rPr>
              <a:t>are</a:t>
            </a:r>
            <a:r>
              <a:rPr sz="1000" spc="-25" dirty="0">
                <a:latin typeface="Verdana"/>
                <a:cs typeface="Verdana"/>
              </a:rPr>
              <a:t> </a:t>
            </a:r>
            <a:r>
              <a:rPr sz="1000" dirty="0">
                <a:latin typeface="Verdana"/>
                <a:cs typeface="Verdana"/>
              </a:rPr>
              <a:t>very</a:t>
            </a:r>
            <a:r>
              <a:rPr sz="1000" spc="-25" dirty="0">
                <a:latin typeface="Verdana"/>
                <a:cs typeface="Verdana"/>
              </a:rPr>
              <a:t> </a:t>
            </a:r>
            <a:r>
              <a:rPr sz="1000" dirty="0">
                <a:latin typeface="Verdana"/>
                <a:cs typeface="Verdana"/>
              </a:rPr>
              <a:t>different</a:t>
            </a:r>
            <a:r>
              <a:rPr sz="1000" spc="-25" dirty="0">
                <a:latin typeface="Verdana"/>
                <a:cs typeface="Verdana"/>
              </a:rPr>
              <a:t> </a:t>
            </a:r>
            <a:r>
              <a:rPr sz="1000" dirty="0">
                <a:latin typeface="Verdana"/>
                <a:cs typeface="Verdana"/>
              </a:rPr>
              <a:t>concepts.</a:t>
            </a:r>
            <a:r>
              <a:rPr sz="1000" spc="-25"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as</a:t>
            </a:r>
            <a:r>
              <a:rPr sz="1000" spc="-20" dirty="0">
                <a:latin typeface="Verdana"/>
                <a:cs typeface="Verdana"/>
              </a:rPr>
              <a:t> </a:t>
            </a:r>
            <a:r>
              <a:rPr sz="1000" spc="-25" dirty="0">
                <a:latin typeface="Verdana"/>
                <a:cs typeface="Verdana"/>
              </a:rPr>
              <a:t>we </a:t>
            </a:r>
            <a:r>
              <a:rPr sz="1000" dirty="0">
                <a:latin typeface="Verdana"/>
                <a:cs typeface="Verdana"/>
              </a:rPr>
              <a:t>mentioned,</a:t>
            </a:r>
            <a:r>
              <a:rPr sz="1000" spc="-40" dirty="0">
                <a:latin typeface="Verdana"/>
                <a:cs typeface="Verdana"/>
              </a:rPr>
              <a:t> </a:t>
            </a:r>
            <a:r>
              <a:rPr sz="1000" dirty="0">
                <a:latin typeface="Verdana"/>
                <a:cs typeface="Verdana"/>
              </a:rPr>
              <a:t>represent</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quantity</a:t>
            </a:r>
            <a:r>
              <a:rPr sz="1000" spc="-25" dirty="0">
                <a:latin typeface="Verdana"/>
                <a:cs typeface="Verdana"/>
              </a:rPr>
              <a:t> </a:t>
            </a:r>
            <a:r>
              <a:rPr sz="1000" dirty="0">
                <a:latin typeface="Verdana"/>
                <a:cs typeface="Verdana"/>
              </a:rPr>
              <a:t>that</a:t>
            </a:r>
            <a:r>
              <a:rPr sz="1000" spc="-30" dirty="0">
                <a:latin typeface="Verdana"/>
                <a:cs typeface="Verdana"/>
              </a:rPr>
              <a:t> </a:t>
            </a:r>
            <a:r>
              <a:rPr sz="1000" dirty="0">
                <a:latin typeface="Verdana"/>
                <a:cs typeface="Verdana"/>
              </a:rPr>
              <a:t>has</a:t>
            </a:r>
            <a:r>
              <a:rPr sz="1000" spc="-25" dirty="0">
                <a:latin typeface="Verdana"/>
                <a:cs typeface="Verdana"/>
              </a:rPr>
              <a:t> </a:t>
            </a:r>
            <a:r>
              <a:rPr sz="1000" dirty="0">
                <a:latin typeface="Verdana"/>
                <a:cs typeface="Verdana"/>
              </a:rPr>
              <a:t>direction</a:t>
            </a:r>
            <a:r>
              <a:rPr sz="1000" spc="-25"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length,</a:t>
            </a:r>
            <a:r>
              <a:rPr sz="1000" spc="-30" dirty="0">
                <a:latin typeface="Verdana"/>
                <a:cs typeface="Verdana"/>
              </a:rPr>
              <a:t> </a:t>
            </a:r>
            <a:r>
              <a:rPr sz="1000" dirty="0">
                <a:latin typeface="Verdana"/>
                <a:cs typeface="Verdana"/>
              </a:rPr>
              <a:t>while</a:t>
            </a:r>
            <a:r>
              <a:rPr sz="1000" spc="-25" dirty="0">
                <a:latin typeface="Verdana"/>
                <a:cs typeface="Verdana"/>
              </a:rPr>
              <a:t> </a:t>
            </a:r>
            <a:r>
              <a:rPr sz="1000" dirty="0">
                <a:latin typeface="Verdana"/>
                <a:cs typeface="Verdana"/>
              </a:rPr>
              <a:t>points</a:t>
            </a:r>
            <a:r>
              <a:rPr sz="1000" spc="-25" dirty="0">
                <a:latin typeface="Verdana"/>
                <a:cs typeface="Verdana"/>
              </a:rPr>
              <a:t> </a:t>
            </a:r>
            <a:r>
              <a:rPr sz="1000" dirty="0">
                <a:latin typeface="Verdana"/>
                <a:cs typeface="Verdana"/>
              </a:rPr>
              <a:t>indicate</a:t>
            </a:r>
            <a:r>
              <a:rPr sz="1000" spc="-25" dirty="0">
                <a:latin typeface="Verdana"/>
                <a:cs typeface="Verdana"/>
              </a:rPr>
              <a:t> </a:t>
            </a:r>
            <a:r>
              <a:rPr sz="1000" spc="-50" dirty="0">
                <a:latin typeface="Verdana"/>
                <a:cs typeface="Verdana"/>
              </a:rPr>
              <a:t>a </a:t>
            </a:r>
            <a:r>
              <a:rPr sz="1000" dirty="0">
                <a:latin typeface="Verdana"/>
                <a:cs typeface="Verdana"/>
              </a:rPr>
              <a:t>location.</a:t>
            </a:r>
            <a:r>
              <a:rPr sz="1000" spc="-30"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example,</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North</a:t>
            </a:r>
            <a:r>
              <a:rPr sz="1000" spc="-20" dirty="0">
                <a:latin typeface="Verdana"/>
                <a:cs typeface="Verdana"/>
              </a:rPr>
              <a:t> </a:t>
            </a:r>
            <a:r>
              <a:rPr sz="1000" dirty="0">
                <a:latin typeface="Verdana"/>
                <a:cs typeface="Verdana"/>
              </a:rPr>
              <a:t>direction</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while</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North</a:t>
            </a:r>
            <a:r>
              <a:rPr sz="1000" spc="-20" dirty="0">
                <a:latin typeface="Verdana"/>
                <a:cs typeface="Verdana"/>
              </a:rPr>
              <a:t> </a:t>
            </a:r>
            <a:r>
              <a:rPr sz="1000" dirty="0">
                <a:latin typeface="Verdana"/>
                <a:cs typeface="Verdana"/>
              </a:rPr>
              <a:t>Pole</a:t>
            </a:r>
            <a:r>
              <a:rPr sz="1000" spc="-20" dirty="0">
                <a:latin typeface="Verdana"/>
                <a:cs typeface="Verdana"/>
              </a:rPr>
              <a:t> </a:t>
            </a:r>
            <a:r>
              <a:rPr sz="1000" dirty="0">
                <a:latin typeface="Verdana"/>
                <a:cs typeface="Verdana"/>
              </a:rPr>
              <a:t>is</a:t>
            </a:r>
            <a:r>
              <a:rPr sz="1000" spc="-20" dirty="0">
                <a:latin typeface="Verdana"/>
                <a:cs typeface="Verdana"/>
              </a:rPr>
              <a:t> </a:t>
            </a:r>
            <a:r>
              <a:rPr sz="1000" spc="-50" dirty="0">
                <a:latin typeface="Verdana"/>
                <a:cs typeface="Verdana"/>
              </a:rPr>
              <a:t>a </a:t>
            </a:r>
            <a:r>
              <a:rPr sz="1000" dirty="0">
                <a:latin typeface="Verdana"/>
                <a:cs typeface="Verdana"/>
              </a:rPr>
              <a:t>location</a:t>
            </a:r>
            <a:r>
              <a:rPr sz="1000" spc="-30" dirty="0">
                <a:latin typeface="Verdana"/>
                <a:cs typeface="Verdana"/>
              </a:rPr>
              <a:t> </a:t>
            </a:r>
            <a:r>
              <a:rPr sz="1000" spc="-10" dirty="0">
                <a:latin typeface="Verdana"/>
                <a:cs typeface="Verdana"/>
              </a:rPr>
              <a:t>(point).</a:t>
            </a:r>
            <a:endParaRPr sz="1000">
              <a:latin typeface="Verdana"/>
              <a:cs typeface="Verdana"/>
            </a:endParaRPr>
          </a:p>
          <a:p>
            <a:pPr marL="12700">
              <a:lnSpc>
                <a:spcPct val="100000"/>
              </a:lnSpc>
              <a:spcBef>
                <a:spcPts val="300"/>
              </a:spcBef>
            </a:pPr>
            <a:r>
              <a:rPr sz="1000" dirty="0">
                <a:latin typeface="Verdana"/>
                <a:cs typeface="Verdana"/>
              </a:rPr>
              <a:t>If</a:t>
            </a:r>
            <a:r>
              <a:rPr sz="1000" spc="-3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have</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same</a:t>
            </a:r>
            <a:r>
              <a:rPr sz="1000" spc="-20" dirty="0">
                <a:latin typeface="Verdana"/>
                <a:cs typeface="Verdana"/>
              </a:rPr>
              <a:t> </a:t>
            </a:r>
            <a:r>
              <a:rPr sz="1000" dirty="0">
                <a:latin typeface="Verdana"/>
                <a:cs typeface="Verdana"/>
              </a:rPr>
              <a:t>components,</a:t>
            </a:r>
            <a:r>
              <a:rPr sz="1000" spc="-20" dirty="0">
                <a:latin typeface="Verdana"/>
                <a:cs typeface="Verdana"/>
              </a:rPr>
              <a:t> </a:t>
            </a:r>
            <a:r>
              <a:rPr sz="1000" dirty="0">
                <a:latin typeface="Verdana"/>
                <a:cs typeface="Verdana"/>
              </a:rPr>
              <a:t>such</a:t>
            </a:r>
            <a:r>
              <a:rPr sz="1000" spc="-15" dirty="0">
                <a:latin typeface="Verdana"/>
                <a:cs typeface="Verdana"/>
              </a:rPr>
              <a:t> </a:t>
            </a:r>
            <a:r>
              <a:rPr sz="1000" spc="-25" dirty="0">
                <a:latin typeface="Verdana"/>
                <a:cs typeface="Verdana"/>
              </a:rPr>
              <a:t>as:</a:t>
            </a:r>
            <a:endParaRPr sz="1000">
              <a:latin typeface="Verdana"/>
              <a:cs typeface="Verdana"/>
            </a:endParaRPr>
          </a:p>
          <a:p>
            <a:pPr marL="241300">
              <a:lnSpc>
                <a:spcPct val="100000"/>
              </a:lnSpc>
              <a:spcBef>
                <a:spcPts val="300"/>
              </a:spcBef>
            </a:pPr>
            <a:r>
              <a:rPr sz="1000" b="1" dirty="0">
                <a:latin typeface="Verdana"/>
                <a:cs typeface="Verdana"/>
              </a:rPr>
              <a:t>v</a:t>
            </a:r>
            <a:r>
              <a:rPr sz="1000" b="1"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&lt;3,1,0&gt;</a:t>
            </a:r>
            <a:endParaRPr sz="1000">
              <a:latin typeface="Verdana"/>
              <a:cs typeface="Verdana"/>
            </a:endParaRPr>
          </a:p>
          <a:p>
            <a:pPr marL="241300">
              <a:lnSpc>
                <a:spcPct val="100000"/>
              </a:lnSpc>
              <a:spcBef>
                <a:spcPts val="300"/>
              </a:spcBef>
            </a:pPr>
            <a:r>
              <a:rPr sz="1000" dirty="0">
                <a:latin typeface="Verdana"/>
                <a:cs typeface="Verdana"/>
              </a:rPr>
              <a:t>P</a:t>
            </a:r>
            <a:r>
              <a:rPr sz="1000" spc="-1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(3,1,0)</a:t>
            </a:r>
            <a:endParaRPr sz="1000">
              <a:latin typeface="Verdana"/>
              <a:cs typeface="Verdana"/>
            </a:endParaRPr>
          </a:p>
          <a:p>
            <a:pPr marL="12700">
              <a:lnSpc>
                <a:spcPct val="100000"/>
              </a:lnSpc>
              <a:spcBef>
                <a:spcPts val="300"/>
              </a:spcBef>
            </a:pPr>
            <a:r>
              <a:rPr sz="1000" dirty="0">
                <a:latin typeface="Verdana"/>
                <a:cs typeface="Verdana"/>
              </a:rPr>
              <a:t>We</a:t>
            </a:r>
            <a:r>
              <a:rPr sz="1000" spc="-3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draw</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as</a:t>
            </a:r>
            <a:r>
              <a:rPr sz="1000" spc="-15" dirty="0">
                <a:latin typeface="Verdana"/>
                <a:cs typeface="Verdana"/>
              </a:rPr>
              <a:t> </a:t>
            </a:r>
            <a:r>
              <a:rPr sz="1000" spc="-10" dirty="0">
                <a:latin typeface="Verdana"/>
                <a:cs typeface="Verdana"/>
              </a:rPr>
              <a:t>follows:</a:t>
            </a:r>
            <a:endParaRPr sz="1000">
              <a:latin typeface="Verdana"/>
              <a:cs typeface="Verdana"/>
            </a:endParaRPr>
          </a:p>
        </p:txBody>
      </p:sp>
      <p:pic>
        <p:nvPicPr>
          <p:cNvPr id="10" name="object 10"/>
          <p:cNvPicPr/>
          <p:nvPr/>
        </p:nvPicPr>
        <p:blipFill>
          <a:blip r:embed="rId4" cstate="print"/>
          <a:stretch>
            <a:fillRect/>
          </a:stretch>
        </p:blipFill>
        <p:spPr>
          <a:xfrm>
            <a:off x="1390650" y="7096125"/>
            <a:ext cx="2686050" cy="876300"/>
          </a:xfrm>
          <a:prstGeom prst="rect">
            <a:avLst/>
          </a:prstGeom>
        </p:spPr>
      </p:pic>
      <p:sp>
        <p:nvSpPr>
          <p:cNvPr id="11" name="object 11"/>
          <p:cNvSpPr txBox="1"/>
          <p:nvPr/>
        </p:nvSpPr>
        <p:spPr>
          <a:xfrm>
            <a:off x="1358900" y="7988300"/>
            <a:ext cx="4496435" cy="16256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(4): A vector defines a direction and length. A point defines a </a:t>
            </a:r>
            <a:r>
              <a:rPr sz="900" i="1" spc="-10" dirty="0">
                <a:latin typeface="Verdana"/>
                <a:cs typeface="Verdana"/>
              </a:rPr>
              <a:t>location.</a:t>
            </a:r>
            <a:endParaRPr sz="900">
              <a:latin typeface="Verdana"/>
              <a:cs typeface="Verdana"/>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798156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0800" y="508031"/>
            <a:ext cx="5553710" cy="1767150"/>
          </a:xfrm>
          <a:prstGeom prst="rect">
            <a:avLst/>
          </a:prstGeom>
        </p:spPr>
        <p:txBody>
          <a:bodyPr vert="horz" wrap="square" lIns="0" tIns="12700" rIns="0" bIns="0" rtlCol="0">
            <a:spAutoFit/>
          </a:bodyPr>
          <a:lstStyle/>
          <a:p>
            <a:pPr>
              <a:lnSpc>
                <a:spcPct val="100000"/>
              </a:lnSpc>
              <a:spcBef>
                <a:spcPts val="55"/>
              </a:spcBef>
            </a:pPr>
            <a:endParaRPr sz="1700" dirty="0">
              <a:latin typeface="Verdana"/>
              <a:cs typeface="Verdana"/>
            </a:endParaRPr>
          </a:p>
          <a:p>
            <a:pPr marL="50800">
              <a:lnSpc>
                <a:spcPct val="100000"/>
              </a:lnSpc>
            </a:pPr>
            <a:r>
              <a:rPr sz="1200" b="1" dirty="0">
                <a:latin typeface="Arial"/>
                <a:cs typeface="Arial"/>
              </a:rPr>
              <a:t>Vector </a:t>
            </a:r>
            <a:r>
              <a:rPr sz="1200" b="1" spc="-10" dirty="0">
                <a:latin typeface="Arial"/>
                <a:cs typeface="Arial"/>
              </a:rPr>
              <a:t>length</a:t>
            </a:r>
            <a:endParaRPr sz="1200" dirty="0">
              <a:latin typeface="Arial"/>
              <a:cs typeface="Arial"/>
            </a:endParaRPr>
          </a:p>
          <a:p>
            <a:pPr marL="50800" marR="153035">
              <a:lnSpc>
                <a:spcPct val="100000"/>
              </a:lnSpc>
              <a:spcBef>
                <a:spcPts val="335"/>
              </a:spcBef>
            </a:pPr>
            <a:r>
              <a:rPr sz="1000" dirty="0">
                <a:latin typeface="Verdana"/>
                <a:cs typeface="Verdana"/>
              </a:rPr>
              <a:t>As</a:t>
            </a:r>
            <a:r>
              <a:rPr sz="1000" spc="-35" dirty="0">
                <a:latin typeface="Verdana"/>
                <a:cs typeface="Verdana"/>
              </a:rPr>
              <a:t> </a:t>
            </a:r>
            <a:r>
              <a:rPr sz="1000" dirty="0">
                <a:latin typeface="Verdana"/>
                <a:cs typeface="Verdana"/>
              </a:rPr>
              <a:t>mentioned</a:t>
            </a:r>
            <a:r>
              <a:rPr sz="1000" spc="-20" dirty="0">
                <a:latin typeface="Verdana"/>
                <a:cs typeface="Verdana"/>
              </a:rPr>
              <a:t> </a:t>
            </a:r>
            <a:r>
              <a:rPr sz="1000" dirty="0">
                <a:latin typeface="Verdana"/>
                <a:cs typeface="Verdana"/>
              </a:rPr>
              <a:t>before,</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have</a:t>
            </a:r>
            <a:r>
              <a:rPr sz="1000" spc="-20"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a:t>
            </a:r>
            <a:r>
              <a:rPr sz="1000" b="1" dirty="0">
                <a:latin typeface="Verdana"/>
                <a:cs typeface="Verdana"/>
              </a:rPr>
              <a:t>a</a:t>
            </a:r>
            <a:r>
              <a:rPr sz="1000" dirty="0">
                <a:latin typeface="Verdana"/>
                <a:cs typeface="Verdana"/>
              </a:rPr>
              <a:t>|</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notate</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of</a:t>
            </a:r>
            <a:r>
              <a:rPr sz="1000" spc="-20" dirty="0">
                <a:latin typeface="Verdana"/>
                <a:cs typeface="Verdana"/>
              </a:rPr>
              <a:t> </a:t>
            </a:r>
            <a:r>
              <a:rPr sz="1000" spc="-50" dirty="0">
                <a:latin typeface="Verdana"/>
                <a:cs typeface="Verdana"/>
              </a:rPr>
              <a:t>a </a:t>
            </a:r>
            <a:r>
              <a:rPr sz="1000" dirty="0">
                <a:latin typeface="Verdana"/>
                <a:cs typeface="Verdana"/>
              </a:rPr>
              <a:t>given</a:t>
            </a:r>
            <a:r>
              <a:rPr sz="1000" spc="-20" dirty="0">
                <a:latin typeface="Verdana"/>
                <a:cs typeface="Verdana"/>
              </a:rPr>
              <a:t> </a:t>
            </a:r>
            <a:r>
              <a:rPr sz="1000" dirty="0">
                <a:latin typeface="Verdana"/>
                <a:cs typeface="Verdana"/>
              </a:rPr>
              <a:t>vector</a:t>
            </a:r>
            <a:r>
              <a:rPr sz="1000" spc="-20" dirty="0">
                <a:latin typeface="Verdana"/>
                <a:cs typeface="Verdana"/>
              </a:rPr>
              <a:t> </a:t>
            </a:r>
            <a:r>
              <a:rPr sz="1000" b="1" dirty="0">
                <a:latin typeface="Verdana"/>
                <a:cs typeface="Verdana"/>
              </a:rPr>
              <a:t>a</a:t>
            </a:r>
            <a:r>
              <a:rPr sz="1000" dirty="0">
                <a:latin typeface="Verdana"/>
                <a:cs typeface="Verdana"/>
              </a:rPr>
              <a:t>.</a:t>
            </a:r>
            <a:r>
              <a:rPr sz="1000" spc="-20" dirty="0">
                <a:latin typeface="Verdana"/>
                <a:cs typeface="Verdana"/>
              </a:rPr>
              <a:t> </a:t>
            </a:r>
            <a:r>
              <a:rPr sz="1000" dirty="0">
                <a:latin typeface="Verdana"/>
                <a:cs typeface="Verdana"/>
              </a:rPr>
              <a:t>For</a:t>
            </a:r>
            <a:r>
              <a:rPr sz="1000" spc="-15" dirty="0">
                <a:latin typeface="Verdana"/>
                <a:cs typeface="Verdana"/>
              </a:rPr>
              <a:t> </a:t>
            </a:r>
            <a:r>
              <a:rPr sz="1000" spc="-10" dirty="0">
                <a:latin typeface="Verdana"/>
                <a:cs typeface="Verdana"/>
              </a:rPr>
              <a:t>example:</a:t>
            </a:r>
            <a:endParaRPr sz="1000" dirty="0">
              <a:latin typeface="Verdana"/>
              <a:cs typeface="Verdana"/>
            </a:endParaRPr>
          </a:p>
          <a:p>
            <a:pPr marL="279400">
              <a:lnSpc>
                <a:spcPct val="100000"/>
              </a:lnSpc>
              <a:spcBef>
                <a:spcPts val="300"/>
              </a:spcBef>
            </a:pPr>
            <a:r>
              <a:rPr sz="1000" b="1" dirty="0">
                <a:latin typeface="Verdana"/>
                <a:cs typeface="Verdana"/>
              </a:rPr>
              <a:t>a</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&lt;4,</a:t>
            </a:r>
            <a:r>
              <a:rPr sz="1000" spc="-10" dirty="0">
                <a:latin typeface="Verdana"/>
                <a:cs typeface="Verdana"/>
              </a:rPr>
              <a:t> </a:t>
            </a:r>
            <a:r>
              <a:rPr sz="1000" dirty="0">
                <a:latin typeface="Verdana"/>
                <a:cs typeface="Verdana"/>
              </a:rPr>
              <a:t>3,</a:t>
            </a:r>
            <a:r>
              <a:rPr sz="1000" spc="-5" dirty="0">
                <a:latin typeface="Verdana"/>
                <a:cs typeface="Verdana"/>
              </a:rPr>
              <a:t> </a:t>
            </a:r>
            <a:r>
              <a:rPr sz="1000" spc="-25" dirty="0">
                <a:latin typeface="Verdana"/>
                <a:cs typeface="Verdana"/>
              </a:rPr>
              <a:t>0&gt;</a:t>
            </a:r>
            <a:endParaRPr sz="1000" dirty="0">
              <a:latin typeface="Verdana"/>
              <a:cs typeface="Verdana"/>
            </a:endParaRPr>
          </a:p>
          <a:p>
            <a:pPr marL="279400">
              <a:lnSpc>
                <a:spcPct val="100000"/>
              </a:lnSpc>
              <a:spcBef>
                <a:spcPts val="300"/>
              </a:spcBef>
            </a:pPr>
            <a:r>
              <a:rPr sz="1000" dirty="0">
                <a:latin typeface="Verdana"/>
                <a:cs typeface="Verdana"/>
              </a:rPr>
              <a:t>|</a:t>
            </a:r>
            <a:r>
              <a:rPr sz="1000" b="1" dirty="0">
                <a:latin typeface="Verdana"/>
                <a:cs typeface="Verdana"/>
              </a:rPr>
              <a:t>a</a:t>
            </a:r>
            <a:r>
              <a:rPr sz="1000" dirty="0">
                <a:latin typeface="Verdana"/>
                <a:cs typeface="Verdana"/>
              </a:rPr>
              <a:t>|</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√(4</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3</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r>
              <a:rPr sz="900" spc="-37" baseline="32407" dirty="0">
                <a:latin typeface="Verdana"/>
                <a:cs typeface="Verdana"/>
              </a:rPr>
              <a:t>2</a:t>
            </a:r>
            <a:r>
              <a:rPr sz="1000" spc="-25" dirty="0">
                <a:latin typeface="Verdana"/>
                <a:cs typeface="Verdana"/>
              </a:rPr>
              <a:t>)</a:t>
            </a:r>
            <a:endParaRPr sz="1000" dirty="0">
              <a:latin typeface="Verdana"/>
              <a:cs typeface="Verdana"/>
            </a:endParaRPr>
          </a:p>
          <a:p>
            <a:pPr marL="279400">
              <a:lnSpc>
                <a:spcPct val="100000"/>
              </a:lnSpc>
              <a:spcBef>
                <a:spcPts val="300"/>
              </a:spcBef>
            </a:pPr>
            <a:r>
              <a:rPr sz="1000" dirty="0">
                <a:latin typeface="Verdana"/>
                <a:cs typeface="Verdana"/>
              </a:rPr>
              <a:t>|</a:t>
            </a:r>
            <a:r>
              <a:rPr sz="1000" b="1" dirty="0">
                <a:latin typeface="Verdana"/>
                <a:cs typeface="Verdana"/>
              </a:rPr>
              <a:t>a</a:t>
            </a:r>
            <a:r>
              <a:rPr sz="1000" dirty="0">
                <a:latin typeface="Verdana"/>
                <a:cs typeface="Verdana"/>
              </a:rPr>
              <a:t>|</a:t>
            </a:r>
            <a:r>
              <a:rPr sz="1000" spc="-10" dirty="0">
                <a:latin typeface="Verdana"/>
                <a:cs typeface="Verdana"/>
              </a:rPr>
              <a:t> </a:t>
            </a:r>
            <a:r>
              <a:rPr sz="1000" dirty="0">
                <a:latin typeface="Verdana"/>
                <a:cs typeface="Verdana"/>
              </a:rPr>
              <a:t>=</a:t>
            </a:r>
            <a:r>
              <a:rPr sz="1000" spc="-10" dirty="0">
                <a:latin typeface="Verdana"/>
                <a:cs typeface="Verdana"/>
              </a:rPr>
              <a:t> </a:t>
            </a:r>
            <a:r>
              <a:rPr sz="1000" spc="-50" dirty="0">
                <a:latin typeface="Verdana"/>
                <a:cs typeface="Verdana"/>
              </a:rPr>
              <a:t>5</a:t>
            </a:r>
            <a:endParaRPr sz="1000" dirty="0">
              <a:latin typeface="Verdana"/>
              <a:cs typeface="Verdana"/>
            </a:endParaRPr>
          </a:p>
          <a:p>
            <a:pPr marL="50800">
              <a:lnSpc>
                <a:spcPct val="100000"/>
              </a:lnSpc>
              <a:spcBef>
                <a:spcPts val="300"/>
              </a:spcBef>
            </a:pPr>
            <a:r>
              <a:rPr sz="1000" dirty="0">
                <a:latin typeface="Verdana"/>
                <a:cs typeface="Verdana"/>
              </a:rPr>
              <a:t>In</a:t>
            </a:r>
            <a:r>
              <a:rPr sz="1000" spc="-35" dirty="0">
                <a:latin typeface="Verdana"/>
                <a:cs typeface="Verdana"/>
              </a:rPr>
              <a:t> </a:t>
            </a:r>
            <a:r>
              <a:rPr sz="1000" dirty="0">
                <a:latin typeface="Verdana"/>
                <a:cs typeface="Verdana"/>
              </a:rPr>
              <a:t>general,</a:t>
            </a:r>
            <a:r>
              <a:rPr sz="1000" spc="-20" dirty="0">
                <a:latin typeface="Verdana"/>
                <a:cs typeface="Verdana"/>
              </a:rPr>
              <a:t> </a:t>
            </a:r>
            <a:r>
              <a:rPr sz="1000" dirty="0">
                <a:latin typeface="Verdana"/>
                <a:cs typeface="Verdana"/>
              </a:rPr>
              <a:t>the</a:t>
            </a:r>
            <a:r>
              <a:rPr sz="1000" spc="-25" dirty="0">
                <a:latin typeface="Verdana"/>
                <a:cs typeface="Verdana"/>
              </a:rPr>
              <a:t> </a:t>
            </a:r>
            <a:r>
              <a:rPr sz="1000" b="1" dirty="0">
                <a:latin typeface="Verdana"/>
                <a:cs typeface="Verdana"/>
              </a:rPr>
              <a:t>length</a:t>
            </a:r>
            <a:r>
              <a:rPr sz="1000" b="1" spc="-1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vector</a:t>
            </a:r>
            <a:r>
              <a:rPr sz="1000" spc="-20" dirty="0">
                <a:latin typeface="Verdana"/>
                <a:cs typeface="Verdana"/>
              </a:rPr>
              <a:t> </a:t>
            </a:r>
            <a:r>
              <a:rPr sz="1000" b="1" dirty="0">
                <a:latin typeface="Verdana"/>
                <a:cs typeface="Verdana"/>
              </a:rPr>
              <a:t>a</a:t>
            </a:r>
            <a:r>
              <a:rPr sz="1000" dirty="0">
                <a:latin typeface="Verdana"/>
                <a:cs typeface="Verdana"/>
              </a:rPr>
              <a:t>&lt;a1,a2,a3&gt;</a:t>
            </a:r>
            <a:r>
              <a:rPr sz="1000" spc="-25" dirty="0">
                <a:latin typeface="Verdana"/>
                <a:cs typeface="Verdana"/>
              </a:rPr>
              <a:t> </a:t>
            </a:r>
            <a:r>
              <a:rPr sz="1000" dirty="0">
                <a:latin typeface="Verdana"/>
                <a:cs typeface="Verdana"/>
              </a:rPr>
              <a:t>is</a:t>
            </a:r>
            <a:r>
              <a:rPr sz="1000" spc="-30" dirty="0">
                <a:latin typeface="Verdana"/>
                <a:cs typeface="Verdana"/>
              </a:rPr>
              <a:t> </a:t>
            </a:r>
            <a:r>
              <a:rPr sz="1000" dirty="0">
                <a:latin typeface="Verdana"/>
                <a:cs typeface="Verdana"/>
              </a:rPr>
              <a:t>calculated</a:t>
            </a:r>
            <a:r>
              <a:rPr sz="1000" spc="-20" dirty="0">
                <a:latin typeface="Verdana"/>
                <a:cs typeface="Verdana"/>
              </a:rPr>
              <a:t> </a:t>
            </a:r>
            <a:r>
              <a:rPr sz="1000" dirty="0">
                <a:latin typeface="Verdana"/>
                <a:cs typeface="Verdana"/>
              </a:rPr>
              <a:t>as</a:t>
            </a:r>
            <a:r>
              <a:rPr sz="1000" spc="-20" dirty="0">
                <a:latin typeface="Verdana"/>
                <a:cs typeface="Verdana"/>
              </a:rPr>
              <a:t> </a:t>
            </a:r>
            <a:r>
              <a:rPr sz="1000" spc="-10" dirty="0">
                <a:latin typeface="Verdana"/>
                <a:cs typeface="Verdana"/>
              </a:rPr>
              <a:t>follows:</a:t>
            </a:r>
            <a:endParaRPr sz="1000" dirty="0">
              <a:latin typeface="Verdana"/>
              <a:cs typeface="Verdana"/>
            </a:endParaRPr>
          </a:p>
          <a:p>
            <a:pPr marL="279400">
              <a:lnSpc>
                <a:spcPct val="100000"/>
              </a:lnSpc>
              <a:spcBef>
                <a:spcPts val="300"/>
              </a:spcBef>
            </a:pPr>
            <a:r>
              <a:rPr sz="1000" dirty="0">
                <a:latin typeface="Verdana"/>
                <a:cs typeface="Verdana"/>
              </a:rPr>
              <a:t>|</a:t>
            </a:r>
            <a:r>
              <a:rPr sz="1000" b="1" dirty="0">
                <a:latin typeface="Verdana"/>
                <a:cs typeface="Verdana"/>
              </a:rPr>
              <a:t>a</a:t>
            </a:r>
            <a:r>
              <a:rPr sz="1000" dirty="0">
                <a:latin typeface="Verdana"/>
                <a:cs typeface="Verdana"/>
              </a:rPr>
              <a:t>|</a:t>
            </a:r>
            <a:r>
              <a:rPr sz="1000"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√(a1</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a2</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0" dirty="0">
                <a:latin typeface="Verdana"/>
                <a:cs typeface="Verdana"/>
              </a:rPr>
              <a:t> </a:t>
            </a:r>
            <a:r>
              <a:rPr sz="1000" spc="-20" dirty="0">
                <a:latin typeface="Verdana"/>
                <a:cs typeface="Verdana"/>
              </a:rPr>
              <a:t>a3</a:t>
            </a:r>
            <a:r>
              <a:rPr sz="900" spc="-30" baseline="32407" dirty="0">
                <a:latin typeface="Verdana"/>
                <a:cs typeface="Verdana"/>
              </a:rPr>
              <a:t>2</a:t>
            </a:r>
            <a:r>
              <a:rPr sz="1000" spc="-20" dirty="0">
                <a:latin typeface="Verdana"/>
                <a:cs typeface="Verdana"/>
              </a:rPr>
              <a:t>)</a:t>
            </a:r>
            <a:endParaRPr sz="1000" dirty="0">
              <a:latin typeface="Verdana"/>
              <a:cs typeface="Verdana"/>
            </a:endParaRPr>
          </a:p>
        </p:txBody>
      </p:sp>
      <p:pic>
        <p:nvPicPr>
          <p:cNvPr id="4" name="object 4"/>
          <p:cNvPicPr/>
          <p:nvPr/>
        </p:nvPicPr>
        <p:blipFill>
          <a:blip r:embed="rId2" cstate="print"/>
          <a:stretch>
            <a:fillRect/>
          </a:stretch>
        </p:blipFill>
        <p:spPr>
          <a:xfrm>
            <a:off x="1619250" y="2562225"/>
            <a:ext cx="2381250" cy="1400225"/>
          </a:xfrm>
          <a:prstGeom prst="rect">
            <a:avLst/>
          </a:prstGeom>
        </p:spPr>
      </p:pic>
      <p:sp>
        <p:nvSpPr>
          <p:cNvPr id="5" name="object 5"/>
          <p:cNvSpPr txBox="1"/>
          <p:nvPr/>
        </p:nvSpPr>
        <p:spPr>
          <a:xfrm>
            <a:off x="1358900" y="4016375"/>
            <a:ext cx="5375275" cy="831850"/>
          </a:xfrm>
          <a:prstGeom prst="rect">
            <a:avLst/>
          </a:prstGeom>
        </p:spPr>
        <p:txBody>
          <a:bodyPr vert="horz" wrap="square" lIns="0" tIns="12700" rIns="0" bIns="0" rtlCol="0">
            <a:spAutoFit/>
          </a:bodyPr>
          <a:lstStyle/>
          <a:p>
            <a:pPr marL="241300">
              <a:lnSpc>
                <a:spcPct val="100000"/>
              </a:lnSpc>
              <a:spcBef>
                <a:spcPts val="100"/>
              </a:spcBef>
            </a:pPr>
            <a:r>
              <a:rPr sz="900" i="1" dirty="0">
                <a:latin typeface="Verdana"/>
                <a:cs typeface="Verdana"/>
              </a:rPr>
              <a:t>Figure (5): Vector </a:t>
            </a:r>
            <a:r>
              <a:rPr sz="900" i="1" spc="-10" dirty="0">
                <a:latin typeface="Verdana"/>
                <a:cs typeface="Verdana"/>
              </a:rPr>
              <a:t>length.</a:t>
            </a:r>
            <a:endParaRPr sz="900">
              <a:latin typeface="Verdana"/>
              <a:cs typeface="Verdana"/>
            </a:endParaRPr>
          </a:p>
          <a:p>
            <a:pPr>
              <a:lnSpc>
                <a:spcPct val="100000"/>
              </a:lnSpc>
            </a:pPr>
            <a:endParaRPr sz="900">
              <a:latin typeface="Verdana"/>
              <a:cs typeface="Verdana"/>
            </a:endParaRPr>
          </a:p>
          <a:p>
            <a:pPr marL="12700">
              <a:lnSpc>
                <a:spcPct val="100000"/>
              </a:lnSpc>
            </a:pPr>
            <a:r>
              <a:rPr sz="1200" b="1" dirty="0">
                <a:latin typeface="Arial"/>
                <a:cs typeface="Arial"/>
              </a:rPr>
              <a:t>Unit </a:t>
            </a:r>
            <a:r>
              <a:rPr sz="1200" b="1" spc="-10" dirty="0">
                <a:latin typeface="Arial"/>
                <a:cs typeface="Arial"/>
              </a:rPr>
              <a:t>vector</a:t>
            </a:r>
            <a:endParaRPr sz="1200">
              <a:latin typeface="Arial"/>
              <a:cs typeface="Arial"/>
            </a:endParaRPr>
          </a:p>
          <a:p>
            <a:pPr marL="12700" marR="5080">
              <a:lnSpc>
                <a:spcPct val="100000"/>
              </a:lnSpc>
              <a:spcBef>
                <a:spcPts val="335"/>
              </a:spcBef>
            </a:pPr>
            <a:r>
              <a:rPr sz="1000" dirty="0">
                <a:latin typeface="Verdana"/>
                <a:cs typeface="Verdana"/>
              </a:rPr>
              <a:t>A</a:t>
            </a:r>
            <a:r>
              <a:rPr sz="1000" spc="-30" dirty="0">
                <a:latin typeface="Verdana"/>
                <a:cs typeface="Verdana"/>
              </a:rPr>
              <a:t> </a:t>
            </a:r>
            <a:r>
              <a:rPr sz="1000" dirty="0">
                <a:latin typeface="Verdana"/>
                <a:cs typeface="Verdana"/>
              </a:rPr>
              <a:t>unit</a:t>
            </a:r>
            <a:r>
              <a:rPr sz="1000" spc="-1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with</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equal</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one</a:t>
            </a:r>
            <a:r>
              <a:rPr sz="1000" spc="-15" dirty="0">
                <a:latin typeface="Verdana"/>
                <a:cs typeface="Verdana"/>
              </a:rPr>
              <a:t> </a:t>
            </a:r>
            <a:r>
              <a:rPr sz="1000" dirty="0">
                <a:latin typeface="Verdana"/>
                <a:cs typeface="Verdana"/>
              </a:rPr>
              <a:t>unit.</a:t>
            </a:r>
            <a:r>
              <a:rPr sz="1000" spc="-15"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are</a:t>
            </a:r>
            <a:r>
              <a:rPr sz="1000" spc="-15" dirty="0">
                <a:latin typeface="Verdana"/>
                <a:cs typeface="Verdana"/>
              </a:rPr>
              <a:t> </a:t>
            </a:r>
            <a:r>
              <a:rPr sz="1000" spc="-10" dirty="0">
                <a:latin typeface="Verdana"/>
                <a:cs typeface="Verdana"/>
              </a:rPr>
              <a:t>commonly </a:t>
            </a:r>
            <a:r>
              <a:rPr sz="1000" dirty="0">
                <a:latin typeface="Verdana"/>
                <a:cs typeface="Verdana"/>
              </a:rPr>
              <a:t>used</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compare</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directions</a:t>
            </a:r>
            <a:r>
              <a:rPr sz="1000" spc="-20" dirty="0">
                <a:latin typeface="Verdana"/>
                <a:cs typeface="Verdana"/>
              </a:rPr>
              <a:t> </a:t>
            </a:r>
            <a:r>
              <a:rPr sz="1000" dirty="0">
                <a:latin typeface="Verdana"/>
                <a:cs typeface="Verdana"/>
              </a:rPr>
              <a:t>of</a:t>
            </a:r>
            <a:r>
              <a:rPr sz="1000" spc="-20" dirty="0">
                <a:latin typeface="Verdana"/>
                <a:cs typeface="Verdana"/>
              </a:rPr>
              <a:t> </a:t>
            </a:r>
            <a:r>
              <a:rPr sz="1000" spc="-10" dirty="0">
                <a:latin typeface="Verdana"/>
                <a:cs typeface="Verdana"/>
              </a:rPr>
              <a:t>vectors.</a:t>
            </a:r>
            <a:endParaRPr sz="1000">
              <a:latin typeface="Verdana"/>
              <a:cs typeface="Verdana"/>
            </a:endParaRPr>
          </a:p>
        </p:txBody>
      </p:sp>
      <p:sp>
        <p:nvSpPr>
          <p:cNvPr id="9" name="Title 8"/>
          <p:cNvSpPr>
            <a:spLocks noGrp="1"/>
          </p:cNvSpPr>
          <p:nvPr>
            <p:ph type="title"/>
          </p:nvPr>
        </p:nvSpPr>
        <p:spPr/>
        <p:txBody>
          <a:bodyPr/>
          <a:lstStyle/>
          <a:p>
            <a:endParaRPr lang="en-US"/>
          </a:p>
        </p:txBody>
      </p:sp>
      <p:sp>
        <p:nvSpPr>
          <p:cNvPr id="6" name="object 6"/>
          <p:cNvSpPr txBox="1"/>
          <p:nvPr/>
        </p:nvSpPr>
        <p:spPr>
          <a:xfrm>
            <a:off x="1771650" y="4962525"/>
            <a:ext cx="4686300" cy="190500"/>
          </a:xfrm>
          <a:prstGeom prst="rect">
            <a:avLst/>
          </a:prstGeom>
          <a:ln w="19050">
            <a:solidFill>
              <a:srgbClr val="CB1300"/>
            </a:solidFill>
          </a:ln>
        </p:spPr>
        <p:txBody>
          <a:bodyPr vert="horz" wrap="square" lIns="0" tIns="15875" rIns="0" bIns="0" rtlCol="0">
            <a:spAutoFit/>
          </a:bodyPr>
          <a:lstStyle/>
          <a:p>
            <a:pPr marL="57150">
              <a:lnSpc>
                <a:spcPct val="100000"/>
              </a:lnSpc>
              <a:spcBef>
                <a:spcPts val="125"/>
              </a:spcBef>
            </a:pPr>
            <a:r>
              <a:rPr sz="1000" dirty="0">
                <a:latin typeface="Verdana"/>
                <a:cs typeface="Verdana"/>
              </a:rPr>
              <a:t>A</a:t>
            </a:r>
            <a:r>
              <a:rPr sz="1000" spc="-30" dirty="0">
                <a:latin typeface="Verdana"/>
                <a:cs typeface="Verdana"/>
              </a:rPr>
              <a:t> </a:t>
            </a:r>
            <a:r>
              <a:rPr sz="1000" dirty="0">
                <a:latin typeface="Verdana"/>
                <a:cs typeface="Verdana"/>
              </a:rPr>
              <a:t>unit</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whose</a:t>
            </a:r>
            <a:r>
              <a:rPr sz="1000" spc="-15" dirty="0">
                <a:latin typeface="Verdana"/>
                <a:cs typeface="Verdana"/>
              </a:rPr>
              <a:t> </a:t>
            </a:r>
            <a:r>
              <a:rPr sz="1000" dirty="0">
                <a:latin typeface="Verdana"/>
                <a:cs typeface="Verdana"/>
              </a:rPr>
              <a:t>length</a:t>
            </a:r>
            <a:r>
              <a:rPr sz="1000" spc="-1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equal</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one</a:t>
            </a:r>
            <a:r>
              <a:rPr sz="1000" spc="-15" dirty="0">
                <a:latin typeface="Verdana"/>
                <a:cs typeface="Verdana"/>
              </a:rPr>
              <a:t> </a:t>
            </a:r>
            <a:r>
              <a:rPr sz="1000" spc="-10" dirty="0">
                <a:latin typeface="Verdana"/>
                <a:cs typeface="Verdana"/>
              </a:rPr>
              <a:t>unit.</a:t>
            </a:r>
            <a:endParaRPr sz="1000">
              <a:latin typeface="Verdana"/>
              <a:cs typeface="Verdana"/>
            </a:endParaRPr>
          </a:p>
        </p:txBody>
      </p:sp>
      <p:sp>
        <p:nvSpPr>
          <p:cNvPr id="7" name="object 7"/>
          <p:cNvSpPr txBox="1"/>
          <p:nvPr/>
        </p:nvSpPr>
        <p:spPr>
          <a:xfrm>
            <a:off x="1333500" y="5299106"/>
            <a:ext cx="5374005" cy="2616200"/>
          </a:xfrm>
          <a:prstGeom prst="rect">
            <a:avLst/>
          </a:prstGeom>
        </p:spPr>
        <p:txBody>
          <a:bodyPr vert="horz" wrap="square" lIns="0" tIns="12700" rIns="0" bIns="0" rtlCol="0">
            <a:spAutoFit/>
          </a:bodyPr>
          <a:lstStyle/>
          <a:p>
            <a:pPr marL="38100" marR="30480">
              <a:lnSpc>
                <a:spcPct val="100000"/>
              </a:lnSpc>
              <a:spcBef>
                <a:spcPts val="100"/>
              </a:spcBef>
            </a:pPr>
            <a:r>
              <a:rPr sz="1000" dirty="0">
                <a:latin typeface="Verdana"/>
                <a:cs typeface="Verdana"/>
              </a:rPr>
              <a:t>To</a:t>
            </a:r>
            <a:r>
              <a:rPr sz="1000" spc="-30" dirty="0">
                <a:latin typeface="Verdana"/>
                <a:cs typeface="Verdana"/>
              </a:rPr>
              <a:t> </a:t>
            </a:r>
            <a:r>
              <a:rPr sz="1000" dirty="0">
                <a:latin typeface="Verdana"/>
                <a:cs typeface="Verdana"/>
              </a:rPr>
              <a:t>calculate</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need</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find</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given</a:t>
            </a:r>
            <a:r>
              <a:rPr sz="1000" spc="-1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and</a:t>
            </a:r>
            <a:r>
              <a:rPr sz="1000" spc="-15" dirty="0">
                <a:latin typeface="Verdana"/>
                <a:cs typeface="Verdana"/>
              </a:rPr>
              <a:t> </a:t>
            </a:r>
            <a:r>
              <a:rPr sz="1000" spc="-20" dirty="0">
                <a:latin typeface="Verdana"/>
                <a:cs typeface="Verdana"/>
              </a:rPr>
              <a:t>then </a:t>
            </a:r>
            <a:r>
              <a:rPr sz="1000" dirty="0">
                <a:latin typeface="Verdana"/>
                <a:cs typeface="Verdana"/>
              </a:rPr>
              <a:t>divide</a:t>
            </a:r>
            <a:r>
              <a:rPr sz="1000" spc="-3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components</a:t>
            </a:r>
            <a:r>
              <a:rPr sz="1000" spc="-25" dirty="0">
                <a:latin typeface="Verdana"/>
                <a:cs typeface="Verdana"/>
              </a:rPr>
              <a:t> </a:t>
            </a:r>
            <a:r>
              <a:rPr sz="1000" dirty="0">
                <a:latin typeface="Verdana"/>
                <a:cs typeface="Verdana"/>
              </a:rPr>
              <a:t>by</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length.</a:t>
            </a:r>
            <a:r>
              <a:rPr sz="1000" spc="-25" dirty="0">
                <a:latin typeface="Verdana"/>
                <a:cs typeface="Verdana"/>
              </a:rPr>
              <a:t> </a:t>
            </a:r>
            <a:r>
              <a:rPr sz="1000" dirty="0">
                <a:latin typeface="Verdana"/>
                <a:cs typeface="Verdana"/>
              </a:rPr>
              <a:t>For</a:t>
            </a:r>
            <a:r>
              <a:rPr sz="1000" spc="-20" dirty="0">
                <a:latin typeface="Verdana"/>
                <a:cs typeface="Verdana"/>
              </a:rPr>
              <a:t> </a:t>
            </a:r>
            <a:r>
              <a:rPr sz="1000" spc="-10" dirty="0">
                <a:latin typeface="Verdana"/>
                <a:cs typeface="Verdana"/>
              </a:rPr>
              <a:t>example:</a:t>
            </a:r>
            <a:endParaRPr sz="1000" dirty="0">
              <a:latin typeface="Verdana"/>
              <a:cs typeface="Verdana"/>
            </a:endParaRPr>
          </a:p>
          <a:p>
            <a:pPr marL="266700">
              <a:lnSpc>
                <a:spcPct val="100000"/>
              </a:lnSpc>
              <a:spcBef>
                <a:spcPts val="300"/>
              </a:spcBef>
            </a:pPr>
            <a:r>
              <a:rPr sz="1000" b="1" dirty="0">
                <a:latin typeface="Verdana"/>
                <a:cs typeface="Verdana"/>
              </a:rPr>
              <a:t>a</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&lt;4,</a:t>
            </a:r>
            <a:r>
              <a:rPr sz="1000" spc="-10" dirty="0">
                <a:latin typeface="Verdana"/>
                <a:cs typeface="Verdana"/>
              </a:rPr>
              <a:t> </a:t>
            </a:r>
            <a:r>
              <a:rPr sz="1000" dirty="0">
                <a:latin typeface="Verdana"/>
                <a:cs typeface="Verdana"/>
              </a:rPr>
              <a:t>3,</a:t>
            </a:r>
            <a:r>
              <a:rPr sz="1000" spc="-5" dirty="0">
                <a:latin typeface="Verdana"/>
                <a:cs typeface="Verdana"/>
              </a:rPr>
              <a:t> </a:t>
            </a:r>
            <a:r>
              <a:rPr sz="1000" spc="-25" dirty="0">
                <a:latin typeface="Verdana"/>
                <a:cs typeface="Verdana"/>
              </a:rPr>
              <a:t>0&gt;</a:t>
            </a:r>
            <a:endParaRPr sz="1000" dirty="0">
              <a:latin typeface="Verdana"/>
              <a:cs typeface="Verdana"/>
            </a:endParaRPr>
          </a:p>
          <a:p>
            <a:pPr marL="266700">
              <a:lnSpc>
                <a:spcPct val="100000"/>
              </a:lnSpc>
              <a:spcBef>
                <a:spcPts val="300"/>
              </a:spcBef>
            </a:pPr>
            <a:r>
              <a:rPr sz="1000" dirty="0">
                <a:latin typeface="Verdana"/>
                <a:cs typeface="Verdana"/>
              </a:rPr>
              <a:t>|</a:t>
            </a:r>
            <a:r>
              <a:rPr sz="1000" b="1" dirty="0">
                <a:latin typeface="Verdana"/>
                <a:cs typeface="Verdana"/>
              </a:rPr>
              <a:t>a</a:t>
            </a:r>
            <a:r>
              <a:rPr sz="1000" dirty="0">
                <a:latin typeface="Verdana"/>
                <a:cs typeface="Verdana"/>
              </a:rPr>
              <a:t>|</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√(4</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3</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r>
              <a:rPr sz="900" spc="-37" baseline="32407" dirty="0">
                <a:latin typeface="Verdana"/>
                <a:cs typeface="Verdana"/>
              </a:rPr>
              <a:t>2</a:t>
            </a:r>
            <a:r>
              <a:rPr sz="1000" spc="-25" dirty="0">
                <a:latin typeface="Verdana"/>
                <a:cs typeface="Verdana"/>
              </a:rPr>
              <a:t>)</a:t>
            </a:r>
            <a:endParaRPr sz="1000" dirty="0">
              <a:latin typeface="Verdana"/>
              <a:cs typeface="Verdana"/>
            </a:endParaRPr>
          </a:p>
          <a:p>
            <a:pPr marL="266700">
              <a:lnSpc>
                <a:spcPct val="100000"/>
              </a:lnSpc>
              <a:spcBef>
                <a:spcPts val="300"/>
              </a:spcBef>
            </a:pPr>
            <a:r>
              <a:rPr sz="1000" dirty="0">
                <a:latin typeface="Verdana"/>
                <a:cs typeface="Verdana"/>
              </a:rPr>
              <a:t>|</a:t>
            </a:r>
            <a:r>
              <a:rPr sz="1000" b="1" dirty="0">
                <a:latin typeface="Verdana"/>
                <a:cs typeface="Verdana"/>
              </a:rPr>
              <a:t>a</a:t>
            </a:r>
            <a:r>
              <a:rPr sz="1000" dirty="0">
                <a:latin typeface="Verdana"/>
                <a:cs typeface="Verdana"/>
              </a:rPr>
              <a:t>|</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5</a:t>
            </a:r>
            <a:r>
              <a:rPr sz="1000" spc="-10" dirty="0">
                <a:latin typeface="Verdana"/>
                <a:cs typeface="Verdana"/>
              </a:rPr>
              <a:t> </a:t>
            </a:r>
            <a:r>
              <a:rPr sz="1000" dirty="0">
                <a:latin typeface="Verdana"/>
                <a:cs typeface="Verdana"/>
              </a:rPr>
              <a:t>unit</a:t>
            </a:r>
            <a:r>
              <a:rPr sz="1000" spc="-10" dirty="0">
                <a:latin typeface="Verdana"/>
                <a:cs typeface="Verdana"/>
              </a:rPr>
              <a:t> length</a:t>
            </a:r>
            <a:endParaRPr sz="1000" dirty="0">
              <a:latin typeface="Verdana"/>
              <a:cs typeface="Verdana"/>
            </a:endParaRPr>
          </a:p>
          <a:p>
            <a:pPr marR="3446145" algn="ctr">
              <a:lnSpc>
                <a:spcPct val="100000"/>
              </a:lnSpc>
              <a:spcBef>
                <a:spcPts val="300"/>
              </a:spcBef>
            </a:pPr>
            <a:r>
              <a:rPr sz="1000" dirty="0">
                <a:latin typeface="Verdana"/>
                <a:cs typeface="Verdana"/>
              </a:rPr>
              <a:t>If</a:t>
            </a:r>
            <a:r>
              <a:rPr sz="1000" spc="-15" dirty="0">
                <a:latin typeface="Verdana"/>
                <a:cs typeface="Verdana"/>
              </a:rPr>
              <a:t> </a:t>
            </a:r>
            <a:r>
              <a:rPr sz="1000" b="1" dirty="0">
                <a:latin typeface="Verdana"/>
                <a:cs typeface="Verdana"/>
              </a:rPr>
              <a:t>b </a:t>
            </a:r>
            <a:r>
              <a:rPr sz="1000" dirty="0">
                <a:latin typeface="Verdana"/>
                <a:cs typeface="Verdana"/>
              </a:rPr>
              <a:t>=</a:t>
            </a:r>
            <a:r>
              <a:rPr sz="1000" spc="-15" dirty="0">
                <a:latin typeface="Verdana"/>
                <a:cs typeface="Verdana"/>
              </a:rPr>
              <a:t> </a:t>
            </a:r>
            <a:r>
              <a:rPr sz="1000" dirty="0">
                <a:latin typeface="Verdana"/>
                <a:cs typeface="Verdana"/>
              </a:rPr>
              <a:t>unit</a:t>
            </a:r>
            <a:r>
              <a:rPr sz="1000" spc="-1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of</a:t>
            </a:r>
            <a:r>
              <a:rPr sz="1000" spc="-10" dirty="0">
                <a:latin typeface="Verdana"/>
                <a:cs typeface="Verdana"/>
              </a:rPr>
              <a:t> </a:t>
            </a:r>
            <a:r>
              <a:rPr sz="1000" b="1" dirty="0">
                <a:latin typeface="Verdana"/>
                <a:cs typeface="Verdana"/>
              </a:rPr>
              <a:t>a</a:t>
            </a:r>
            <a:r>
              <a:rPr sz="1000" dirty="0">
                <a:latin typeface="Verdana"/>
                <a:cs typeface="Verdana"/>
              </a:rPr>
              <a:t>,</a:t>
            </a:r>
            <a:r>
              <a:rPr sz="1000" spc="-10" dirty="0">
                <a:latin typeface="Verdana"/>
                <a:cs typeface="Verdana"/>
              </a:rPr>
              <a:t> </a:t>
            </a:r>
            <a:r>
              <a:rPr sz="1000" spc="-20" dirty="0">
                <a:latin typeface="Verdana"/>
                <a:cs typeface="Verdana"/>
              </a:rPr>
              <a:t>then:</a:t>
            </a:r>
            <a:endParaRPr sz="1000" dirty="0">
              <a:latin typeface="Verdana"/>
              <a:cs typeface="Verdana"/>
            </a:endParaRPr>
          </a:p>
          <a:p>
            <a:pPr marR="3503929" algn="ctr">
              <a:lnSpc>
                <a:spcPct val="100000"/>
              </a:lnSpc>
              <a:spcBef>
                <a:spcPts val="300"/>
              </a:spcBef>
            </a:pPr>
            <a:r>
              <a:rPr sz="1000" b="1" dirty="0">
                <a:latin typeface="Verdana"/>
                <a:cs typeface="Verdana"/>
              </a:rPr>
              <a:t>b</a:t>
            </a:r>
            <a:r>
              <a:rPr sz="1000" b="1"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&lt;4/5,</a:t>
            </a:r>
            <a:r>
              <a:rPr sz="1000" spc="-15" dirty="0">
                <a:latin typeface="Verdana"/>
                <a:cs typeface="Verdana"/>
              </a:rPr>
              <a:t> </a:t>
            </a:r>
            <a:r>
              <a:rPr sz="1000" dirty="0">
                <a:latin typeface="Verdana"/>
                <a:cs typeface="Verdana"/>
              </a:rPr>
              <a:t>3/5,</a:t>
            </a:r>
            <a:r>
              <a:rPr sz="1000" spc="-10" dirty="0">
                <a:latin typeface="Verdana"/>
                <a:cs typeface="Verdana"/>
              </a:rPr>
              <a:t> </a:t>
            </a:r>
            <a:r>
              <a:rPr sz="1000" spc="-20" dirty="0">
                <a:latin typeface="Verdana"/>
                <a:cs typeface="Verdana"/>
              </a:rPr>
              <a:t>0/5&gt;</a:t>
            </a:r>
            <a:endParaRPr sz="1000" dirty="0">
              <a:latin typeface="Verdana"/>
              <a:cs typeface="Verdana"/>
            </a:endParaRPr>
          </a:p>
          <a:p>
            <a:pPr marL="266700">
              <a:lnSpc>
                <a:spcPct val="100000"/>
              </a:lnSpc>
              <a:spcBef>
                <a:spcPts val="300"/>
              </a:spcBef>
            </a:pPr>
            <a:r>
              <a:rPr sz="1000" b="1" dirty="0">
                <a:latin typeface="Verdana"/>
                <a:cs typeface="Verdana"/>
              </a:rPr>
              <a:t>b</a:t>
            </a:r>
            <a:r>
              <a:rPr sz="1000" b="1"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&lt;0.8,</a:t>
            </a:r>
            <a:r>
              <a:rPr sz="1000" spc="-15" dirty="0">
                <a:latin typeface="Verdana"/>
                <a:cs typeface="Verdana"/>
              </a:rPr>
              <a:t> </a:t>
            </a:r>
            <a:r>
              <a:rPr sz="1000" dirty="0">
                <a:latin typeface="Verdana"/>
                <a:cs typeface="Verdana"/>
              </a:rPr>
              <a:t>0.6,</a:t>
            </a:r>
            <a:r>
              <a:rPr sz="1000" spc="-10" dirty="0">
                <a:latin typeface="Verdana"/>
                <a:cs typeface="Verdana"/>
              </a:rPr>
              <a:t> </a:t>
            </a:r>
            <a:r>
              <a:rPr sz="1000" spc="-25" dirty="0">
                <a:latin typeface="Verdana"/>
                <a:cs typeface="Verdana"/>
              </a:rPr>
              <a:t>0&gt;</a:t>
            </a:r>
            <a:endParaRPr sz="1000" dirty="0">
              <a:latin typeface="Verdana"/>
              <a:cs typeface="Verdana"/>
            </a:endParaRPr>
          </a:p>
          <a:p>
            <a:pPr marL="266700">
              <a:lnSpc>
                <a:spcPct val="100000"/>
              </a:lnSpc>
              <a:spcBef>
                <a:spcPts val="300"/>
              </a:spcBef>
            </a:pPr>
            <a:r>
              <a:rPr sz="1000" dirty="0">
                <a:latin typeface="Verdana"/>
                <a:cs typeface="Verdana"/>
              </a:rPr>
              <a:t>|</a:t>
            </a:r>
            <a:r>
              <a:rPr sz="1000" b="1" dirty="0">
                <a:latin typeface="Verdana"/>
                <a:cs typeface="Verdana"/>
              </a:rPr>
              <a:t>b</a:t>
            </a:r>
            <a:r>
              <a:rPr sz="1000" dirty="0">
                <a:latin typeface="Verdana"/>
                <a:cs typeface="Verdana"/>
              </a:rPr>
              <a:t>|</a:t>
            </a:r>
            <a:r>
              <a:rPr sz="1000" spc="-20" dirty="0">
                <a:latin typeface="Verdana"/>
                <a:cs typeface="Verdana"/>
              </a:rPr>
              <a:t> </a:t>
            </a:r>
            <a:r>
              <a:rPr sz="1000" b="1" dirty="0">
                <a:latin typeface="Verdana"/>
                <a:cs typeface="Verdana"/>
              </a:rPr>
              <a:t>=</a:t>
            </a:r>
            <a:r>
              <a:rPr sz="1000" b="1" spc="-15" dirty="0">
                <a:latin typeface="Verdana"/>
                <a:cs typeface="Verdana"/>
              </a:rPr>
              <a:t> </a:t>
            </a:r>
            <a:r>
              <a:rPr sz="1000" dirty="0">
                <a:latin typeface="Verdana"/>
                <a:cs typeface="Verdana"/>
              </a:rPr>
              <a:t>√(0.8</a:t>
            </a:r>
            <a:r>
              <a:rPr sz="900" baseline="32407" dirty="0">
                <a:latin typeface="Verdana"/>
                <a:cs typeface="Verdana"/>
              </a:rPr>
              <a:t>2</a:t>
            </a:r>
            <a:r>
              <a:rPr sz="900" spc="195" baseline="32407"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0.6</a:t>
            </a:r>
            <a:r>
              <a:rPr sz="900" baseline="32407" dirty="0">
                <a:latin typeface="Verdana"/>
                <a:cs typeface="Verdana"/>
              </a:rPr>
              <a:t>2</a:t>
            </a:r>
            <a:r>
              <a:rPr sz="900" spc="187" baseline="32407"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r>
              <a:rPr sz="900" spc="-37" baseline="32407" dirty="0">
                <a:latin typeface="Verdana"/>
                <a:cs typeface="Verdana"/>
              </a:rPr>
              <a:t>2</a:t>
            </a:r>
            <a:r>
              <a:rPr sz="1000" spc="-25" dirty="0">
                <a:latin typeface="Verdana"/>
                <a:cs typeface="Verdana"/>
              </a:rPr>
              <a:t>)</a:t>
            </a:r>
            <a:endParaRPr sz="1000" dirty="0">
              <a:latin typeface="Verdana"/>
              <a:cs typeface="Verdana"/>
            </a:endParaRPr>
          </a:p>
          <a:p>
            <a:pPr marL="266700">
              <a:lnSpc>
                <a:spcPct val="100000"/>
              </a:lnSpc>
              <a:spcBef>
                <a:spcPts val="300"/>
              </a:spcBef>
            </a:pPr>
            <a:r>
              <a:rPr sz="1000" dirty="0">
                <a:latin typeface="Verdana"/>
                <a:cs typeface="Verdana"/>
              </a:rPr>
              <a:t>|</a:t>
            </a:r>
            <a:r>
              <a:rPr sz="1000" b="1" dirty="0">
                <a:latin typeface="Verdana"/>
                <a:cs typeface="Verdana"/>
              </a:rPr>
              <a:t>b</a:t>
            </a:r>
            <a:r>
              <a:rPr sz="1000" dirty="0">
                <a:latin typeface="Verdana"/>
                <a:cs typeface="Verdana"/>
              </a:rPr>
              <a:t>|</a:t>
            </a:r>
            <a:r>
              <a:rPr sz="1000" spc="-30" dirty="0">
                <a:latin typeface="Verdana"/>
                <a:cs typeface="Verdana"/>
              </a:rPr>
              <a:t> </a:t>
            </a:r>
            <a:r>
              <a:rPr sz="1000" b="1" dirty="0">
                <a:latin typeface="Verdana"/>
                <a:cs typeface="Verdana"/>
              </a:rPr>
              <a:t>=</a:t>
            </a:r>
            <a:r>
              <a:rPr sz="1000" b="1" spc="-15" dirty="0">
                <a:latin typeface="Verdana"/>
                <a:cs typeface="Verdana"/>
              </a:rPr>
              <a:t> </a:t>
            </a:r>
            <a:r>
              <a:rPr sz="1000" dirty="0">
                <a:latin typeface="Verdana"/>
                <a:cs typeface="Verdana"/>
              </a:rPr>
              <a:t>√(0.64</a:t>
            </a:r>
            <a:r>
              <a:rPr sz="1000" spc="-1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0.36</a:t>
            </a:r>
            <a:r>
              <a:rPr sz="1000" spc="-15"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endParaRPr sz="1000" dirty="0">
              <a:latin typeface="Verdana"/>
              <a:cs typeface="Verdana"/>
            </a:endParaRPr>
          </a:p>
          <a:p>
            <a:pPr marL="38100" marR="3388995" indent="228600">
              <a:lnSpc>
                <a:spcPct val="125000"/>
              </a:lnSpc>
            </a:pPr>
            <a:r>
              <a:rPr sz="1000" dirty="0">
                <a:latin typeface="Verdana"/>
                <a:cs typeface="Verdana"/>
              </a:rPr>
              <a:t>|</a:t>
            </a:r>
            <a:r>
              <a:rPr sz="1000" b="1" dirty="0">
                <a:latin typeface="Verdana"/>
                <a:cs typeface="Verdana"/>
              </a:rPr>
              <a:t>b</a:t>
            </a:r>
            <a:r>
              <a:rPr sz="1000" dirty="0">
                <a:latin typeface="Verdana"/>
                <a:cs typeface="Verdana"/>
              </a:rPr>
              <a:t>|</a:t>
            </a:r>
            <a:r>
              <a:rPr sz="1000" spc="-20" dirty="0">
                <a:latin typeface="Verdana"/>
                <a:cs typeface="Verdana"/>
              </a:rPr>
              <a:t> </a:t>
            </a:r>
            <a:r>
              <a:rPr sz="1000" b="1" dirty="0">
                <a:latin typeface="Verdana"/>
                <a:cs typeface="Verdana"/>
              </a:rPr>
              <a:t>=</a:t>
            </a:r>
            <a:r>
              <a:rPr sz="1000" b="1" spc="-10" dirty="0">
                <a:latin typeface="Verdana"/>
                <a:cs typeface="Verdana"/>
              </a:rPr>
              <a:t> </a:t>
            </a:r>
            <a:r>
              <a:rPr sz="1000" dirty="0">
                <a:latin typeface="Verdana"/>
                <a:cs typeface="Verdana"/>
              </a:rPr>
              <a:t>√(1)</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1</a:t>
            </a:r>
            <a:r>
              <a:rPr sz="1000" spc="-10" dirty="0">
                <a:latin typeface="Verdana"/>
                <a:cs typeface="Verdana"/>
              </a:rPr>
              <a:t> </a:t>
            </a:r>
            <a:r>
              <a:rPr sz="1000" dirty="0">
                <a:latin typeface="Verdana"/>
                <a:cs typeface="Verdana"/>
              </a:rPr>
              <a:t>unit</a:t>
            </a:r>
            <a:r>
              <a:rPr sz="1000" spc="-10" dirty="0">
                <a:latin typeface="Verdana"/>
                <a:cs typeface="Verdana"/>
              </a:rPr>
              <a:t> length </a:t>
            </a:r>
            <a:r>
              <a:rPr sz="1000" dirty="0">
                <a:latin typeface="Verdana"/>
                <a:cs typeface="Verdana"/>
              </a:rPr>
              <a:t>In</a:t>
            </a:r>
            <a:r>
              <a:rPr sz="1000" spc="-10" dirty="0">
                <a:latin typeface="Verdana"/>
                <a:cs typeface="Verdana"/>
              </a:rPr>
              <a:t> general:</a:t>
            </a:r>
            <a:endParaRPr sz="1000" dirty="0">
              <a:latin typeface="Verdana"/>
              <a:cs typeface="Verdana"/>
            </a:endParaRPr>
          </a:p>
          <a:p>
            <a:pPr marL="266700">
              <a:lnSpc>
                <a:spcPct val="100000"/>
              </a:lnSpc>
              <a:spcBef>
                <a:spcPts val="300"/>
              </a:spcBef>
            </a:pPr>
            <a:r>
              <a:rPr sz="1000" b="1" dirty="0">
                <a:latin typeface="Verdana"/>
                <a:cs typeface="Verdana"/>
              </a:rPr>
              <a:t>a</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&lt;a1,</a:t>
            </a:r>
            <a:r>
              <a:rPr sz="1000" spc="-10" dirty="0">
                <a:latin typeface="Verdana"/>
                <a:cs typeface="Verdana"/>
              </a:rPr>
              <a:t> </a:t>
            </a:r>
            <a:r>
              <a:rPr sz="1000" dirty="0">
                <a:latin typeface="Verdana"/>
                <a:cs typeface="Verdana"/>
              </a:rPr>
              <a:t>a2,</a:t>
            </a:r>
            <a:r>
              <a:rPr sz="1000" spc="-10" dirty="0">
                <a:latin typeface="Verdana"/>
                <a:cs typeface="Verdana"/>
              </a:rPr>
              <a:t> </a:t>
            </a:r>
            <a:r>
              <a:rPr sz="1000" spc="-25" dirty="0">
                <a:latin typeface="Verdana"/>
                <a:cs typeface="Verdana"/>
              </a:rPr>
              <a:t>a3&gt;</a:t>
            </a:r>
            <a:endParaRPr sz="1000" dirty="0">
              <a:latin typeface="Verdana"/>
              <a:cs typeface="Verdana"/>
            </a:endParaRPr>
          </a:p>
          <a:p>
            <a:pPr marL="266700">
              <a:lnSpc>
                <a:spcPct val="100000"/>
              </a:lnSpc>
              <a:spcBef>
                <a:spcPts val="300"/>
              </a:spcBef>
            </a:pPr>
            <a:r>
              <a:rPr sz="1000" dirty="0">
                <a:latin typeface="Verdana"/>
                <a:cs typeface="Verdana"/>
              </a:rPr>
              <a:t>The</a:t>
            </a:r>
            <a:r>
              <a:rPr sz="1000" spc="-30"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of</a:t>
            </a:r>
            <a:r>
              <a:rPr sz="1000" spc="-20" dirty="0">
                <a:latin typeface="Verdana"/>
                <a:cs typeface="Verdana"/>
              </a:rPr>
              <a:t> </a:t>
            </a:r>
            <a:r>
              <a:rPr sz="1000" b="1" dirty="0">
                <a:latin typeface="Verdana"/>
                <a:cs typeface="Verdana"/>
              </a:rPr>
              <a:t>a</a:t>
            </a:r>
            <a:r>
              <a:rPr sz="1000" b="1" spc="-20"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&lt;a1/|</a:t>
            </a:r>
            <a:r>
              <a:rPr sz="1000" b="1" dirty="0">
                <a:latin typeface="Verdana"/>
                <a:cs typeface="Verdana"/>
              </a:rPr>
              <a:t>a</a:t>
            </a:r>
            <a:r>
              <a:rPr sz="1000" dirty="0">
                <a:latin typeface="Verdana"/>
                <a:cs typeface="Verdana"/>
              </a:rPr>
              <a:t>|,</a:t>
            </a:r>
            <a:r>
              <a:rPr sz="1000" spc="-20" dirty="0">
                <a:latin typeface="Verdana"/>
                <a:cs typeface="Verdana"/>
              </a:rPr>
              <a:t> </a:t>
            </a:r>
            <a:r>
              <a:rPr sz="1000" dirty="0">
                <a:latin typeface="Verdana"/>
                <a:cs typeface="Verdana"/>
              </a:rPr>
              <a:t>a2/|</a:t>
            </a:r>
            <a:r>
              <a:rPr sz="1000" b="1" dirty="0">
                <a:latin typeface="Verdana"/>
                <a:cs typeface="Verdana"/>
              </a:rPr>
              <a:t>a</a:t>
            </a:r>
            <a:r>
              <a:rPr sz="1000" dirty="0">
                <a:latin typeface="Verdana"/>
                <a:cs typeface="Verdana"/>
              </a:rPr>
              <a:t>|,</a:t>
            </a:r>
            <a:r>
              <a:rPr sz="1000" spc="-15" dirty="0">
                <a:latin typeface="Verdana"/>
                <a:cs typeface="Verdana"/>
              </a:rPr>
              <a:t> </a:t>
            </a:r>
            <a:r>
              <a:rPr sz="1000" spc="-10" dirty="0">
                <a:latin typeface="Verdana"/>
                <a:cs typeface="Verdana"/>
              </a:rPr>
              <a:t>a3/|</a:t>
            </a:r>
            <a:r>
              <a:rPr sz="1000" b="1" spc="-10" dirty="0">
                <a:latin typeface="Verdana"/>
                <a:cs typeface="Verdana"/>
              </a:rPr>
              <a:t>a</a:t>
            </a:r>
            <a:r>
              <a:rPr sz="1000" spc="-10" dirty="0">
                <a:latin typeface="Verdana"/>
                <a:cs typeface="Verdana"/>
              </a:rPr>
              <a:t>|&gt;</a:t>
            </a:r>
            <a:endParaRPr sz="1000" dirty="0">
              <a:latin typeface="Verdana"/>
              <a:cs typeface="Verdana"/>
            </a:endParaRPr>
          </a:p>
        </p:txBody>
      </p:sp>
      <p:sp>
        <p:nvSpPr>
          <p:cNvPr id="10" name="TextBox 9">
            <a:hlinkClick r:id="rId3" action="ppaction://hlinkfile"/>
          </p:cNvPr>
          <p:cNvSpPr txBox="1"/>
          <p:nvPr/>
        </p:nvSpPr>
        <p:spPr>
          <a:xfrm>
            <a:off x="6308026"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11" name="object 4"/>
          <p:cNvPicPr/>
          <p:nvPr/>
        </p:nvPicPr>
        <p:blipFill>
          <a:blip r:embed="rId4" cstate="print"/>
          <a:stretch>
            <a:fillRect/>
          </a:stretch>
        </p:blipFill>
        <p:spPr>
          <a:xfrm>
            <a:off x="1619250" y="8032812"/>
            <a:ext cx="2381250" cy="1405828"/>
          </a:xfrm>
          <a:prstGeom prst="rect">
            <a:avLst/>
          </a:prstGeom>
        </p:spPr>
      </p:pic>
      <p:sp>
        <p:nvSpPr>
          <p:cNvPr id="12" name="object 5"/>
          <p:cNvSpPr txBox="1"/>
          <p:nvPr/>
        </p:nvSpPr>
        <p:spPr>
          <a:xfrm>
            <a:off x="1587500" y="9477437"/>
            <a:ext cx="3472815" cy="16256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(6): Unit vector equals one-unit length of the </a:t>
            </a:r>
            <a:r>
              <a:rPr sz="900" i="1" spc="-10" dirty="0">
                <a:latin typeface="Verdana"/>
                <a:cs typeface="Verdana"/>
              </a:rPr>
              <a:t>vector.</a:t>
            </a:r>
            <a:endParaRPr sz="900">
              <a:latin typeface="Verdana"/>
              <a:cs typeface="Verdana"/>
            </a:endParaRPr>
          </a:p>
        </p:txBody>
      </p:sp>
      <p:sp>
        <p:nvSpPr>
          <p:cNvPr id="15" name="TextBox 14">
            <a:hlinkClick r:id="rId5" action="ppaction://hlinkfile"/>
          </p:cNvPr>
          <p:cNvSpPr txBox="1"/>
          <p:nvPr/>
        </p:nvSpPr>
        <p:spPr>
          <a:xfrm>
            <a:off x="6180990" y="401637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3443905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1358900" y="914822"/>
            <a:ext cx="5511800" cy="966931"/>
          </a:xfrm>
          <a:prstGeom prst="rect">
            <a:avLst/>
          </a:prstGeom>
        </p:spPr>
        <p:txBody>
          <a:bodyPr vert="horz" wrap="square" lIns="0" tIns="12700" rIns="0" bIns="0" rtlCol="0">
            <a:spAutoFit/>
          </a:bodyPr>
          <a:lstStyle/>
          <a:p>
            <a:pPr marL="12700">
              <a:lnSpc>
                <a:spcPct val="100000"/>
              </a:lnSpc>
              <a:spcBef>
                <a:spcPts val="1295"/>
              </a:spcBef>
            </a:pPr>
            <a:r>
              <a:rPr sz="1200" b="1" dirty="0" smtClean="0">
                <a:latin typeface="Arial"/>
                <a:cs typeface="Arial"/>
              </a:rPr>
              <a:t>Vector </a:t>
            </a:r>
            <a:r>
              <a:rPr sz="1200" b="1" dirty="0">
                <a:latin typeface="Arial"/>
                <a:cs typeface="Arial"/>
              </a:rPr>
              <a:t>scalar </a:t>
            </a:r>
            <a:r>
              <a:rPr sz="1200" b="1" spc="-10" dirty="0">
                <a:latin typeface="Arial"/>
                <a:cs typeface="Arial"/>
              </a:rPr>
              <a:t>operation</a:t>
            </a:r>
            <a:endParaRPr sz="1200" dirty="0">
              <a:latin typeface="Arial"/>
              <a:cs typeface="Arial"/>
            </a:endParaRPr>
          </a:p>
          <a:p>
            <a:pPr marL="12700">
              <a:lnSpc>
                <a:spcPct val="100000"/>
              </a:lnSpc>
              <a:spcBef>
                <a:spcPts val="334"/>
              </a:spcBef>
            </a:pPr>
            <a:r>
              <a:rPr sz="1000" dirty="0">
                <a:latin typeface="Verdana"/>
                <a:cs typeface="Verdana"/>
              </a:rPr>
              <a:t>Vector</a:t>
            </a:r>
            <a:r>
              <a:rPr sz="1000" spc="-35" dirty="0">
                <a:latin typeface="Verdana"/>
                <a:cs typeface="Verdana"/>
              </a:rPr>
              <a:t> </a:t>
            </a:r>
            <a:r>
              <a:rPr sz="1000" dirty="0">
                <a:latin typeface="Verdana"/>
                <a:cs typeface="Verdana"/>
              </a:rPr>
              <a:t>scalar</a:t>
            </a:r>
            <a:r>
              <a:rPr sz="1000" spc="-25" dirty="0">
                <a:latin typeface="Verdana"/>
                <a:cs typeface="Verdana"/>
              </a:rPr>
              <a:t> </a:t>
            </a:r>
            <a:r>
              <a:rPr sz="1000" dirty="0">
                <a:latin typeface="Verdana"/>
                <a:cs typeface="Verdana"/>
              </a:rPr>
              <a:t>operation</a:t>
            </a:r>
            <a:r>
              <a:rPr sz="1000" spc="-25" dirty="0">
                <a:latin typeface="Verdana"/>
                <a:cs typeface="Verdana"/>
              </a:rPr>
              <a:t> </a:t>
            </a:r>
            <a:r>
              <a:rPr sz="1000" dirty="0">
                <a:latin typeface="Verdana"/>
                <a:cs typeface="Verdana"/>
              </a:rPr>
              <a:t>involves</a:t>
            </a:r>
            <a:r>
              <a:rPr sz="1000" spc="-20" dirty="0">
                <a:latin typeface="Verdana"/>
                <a:cs typeface="Verdana"/>
              </a:rPr>
              <a:t> </a:t>
            </a:r>
            <a:r>
              <a:rPr sz="1000" dirty="0">
                <a:latin typeface="Verdana"/>
                <a:cs typeface="Verdana"/>
              </a:rPr>
              <a:t>multiplying</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number.</a:t>
            </a:r>
            <a:r>
              <a:rPr sz="1000" spc="-25" dirty="0">
                <a:latin typeface="Verdana"/>
                <a:cs typeface="Verdana"/>
              </a:rPr>
              <a:t> </a:t>
            </a:r>
            <a:r>
              <a:rPr sz="1000" dirty="0">
                <a:latin typeface="Verdana"/>
                <a:cs typeface="Verdana"/>
              </a:rPr>
              <a:t>For</a:t>
            </a:r>
            <a:r>
              <a:rPr sz="1000" spc="-20" dirty="0">
                <a:latin typeface="Verdana"/>
                <a:cs typeface="Verdana"/>
              </a:rPr>
              <a:t> </a:t>
            </a:r>
            <a:r>
              <a:rPr sz="1000" spc="-10" dirty="0">
                <a:latin typeface="Verdana"/>
                <a:cs typeface="Verdana"/>
              </a:rPr>
              <a:t>example:</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&lt;4,</a:t>
            </a:r>
            <a:r>
              <a:rPr sz="1000" spc="-10" dirty="0">
                <a:latin typeface="Verdana"/>
                <a:cs typeface="Verdana"/>
              </a:rPr>
              <a:t> </a:t>
            </a:r>
            <a:r>
              <a:rPr sz="1000" dirty="0">
                <a:latin typeface="Verdana"/>
                <a:cs typeface="Verdana"/>
              </a:rPr>
              <a:t>3,</a:t>
            </a:r>
            <a:r>
              <a:rPr sz="1000" spc="-5" dirty="0">
                <a:latin typeface="Verdana"/>
                <a:cs typeface="Verdana"/>
              </a:rPr>
              <a:t> </a:t>
            </a:r>
            <a:r>
              <a:rPr sz="1000" spc="-25" dirty="0">
                <a:latin typeface="Verdana"/>
                <a:cs typeface="Verdana"/>
              </a:rPr>
              <a:t>0&gt;</a:t>
            </a:r>
            <a:endParaRPr sz="1000" dirty="0">
              <a:latin typeface="Verdana"/>
              <a:cs typeface="Verdana"/>
            </a:endParaRPr>
          </a:p>
          <a:p>
            <a:pPr marL="241300">
              <a:lnSpc>
                <a:spcPct val="100000"/>
              </a:lnSpc>
              <a:spcBef>
                <a:spcPts val="300"/>
              </a:spcBef>
            </a:pPr>
            <a:r>
              <a:rPr sz="1000" dirty="0">
                <a:latin typeface="Verdana"/>
                <a:cs typeface="Verdana"/>
              </a:rPr>
              <a:t>2</a:t>
            </a:r>
            <a:r>
              <a:rPr sz="1000" b="1" dirty="0">
                <a:latin typeface="Verdana"/>
                <a:cs typeface="Verdana"/>
              </a:rPr>
              <a:t>*a</a:t>
            </a:r>
            <a:r>
              <a:rPr sz="1000" b="1" spc="-1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&lt;2*4,</a:t>
            </a:r>
            <a:r>
              <a:rPr sz="1000" spc="-15" dirty="0">
                <a:latin typeface="Verdana"/>
                <a:cs typeface="Verdana"/>
              </a:rPr>
              <a:t> </a:t>
            </a:r>
            <a:r>
              <a:rPr sz="1000" dirty="0">
                <a:latin typeface="Verdana"/>
                <a:cs typeface="Verdana"/>
              </a:rPr>
              <a:t>2*3,</a:t>
            </a:r>
            <a:r>
              <a:rPr sz="1000" spc="-15" dirty="0">
                <a:latin typeface="Verdana"/>
                <a:cs typeface="Verdana"/>
              </a:rPr>
              <a:t> </a:t>
            </a:r>
            <a:r>
              <a:rPr sz="1000" spc="-20" dirty="0">
                <a:latin typeface="Verdana"/>
                <a:cs typeface="Verdana"/>
              </a:rPr>
              <a:t>2*0&gt;</a:t>
            </a:r>
            <a:endParaRPr sz="1000" dirty="0">
              <a:latin typeface="Verdana"/>
              <a:cs typeface="Verdana"/>
            </a:endParaRPr>
          </a:p>
          <a:p>
            <a:pPr marL="241300">
              <a:lnSpc>
                <a:spcPct val="100000"/>
              </a:lnSpc>
              <a:spcBef>
                <a:spcPts val="300"/>
              </a:spcBef>
            </a:pPr>
            <a:r>
              <a:rPr sz="1000" dirty="0">
                <a:latin typeface="Verdana"/>
                <a:cs typeface="Verdana"/>
              </a:rPr>
              <a:t>2</a:t>
            </a:r>
            <a:r>
              <a:rPr sz="1000" b="1" dirty="0">
                <a:latin typeface="Verdana"/>
                <a:cs typeface="Verdana"/>
              </a:rPr>
              <a:t>*a</a:t>
            </a:r>
            <a:r>
              <a:rPr sz="1000" b="1" spc="-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&lt;8,</a:t>
            </a:r>
            <a:r>
              <a:rPr sz="1000" spc="-10" dirty="0">
                <a:latin typeface="Verdana"/>
                <a:cs typeface="Verdana"/>
              </a:rPr>
              <a:t> </a:t>
            </a:r>
            <a:r>
              <a:rPr sz="1000" dirty="0">
                <a:latin typeface="Verdana"/>
                <a:cs typeface="Verdana"/>
              </a:rPr>
              <a:t>6,</a:t>
            </a:r>
            <a:r>
              <a:rPr sz="1000" spc="-10" dirty="0">
                <a:latin typeface="Verdana"/>
                <a:cs typeface="Verdana"/>
              </a:rPr>
              <a:t> </a:t>
            </a:r>
            <a:r>
              <a:rPr sz="1000" spc="-25" dirty="0">
                <a:latin typeface="Verdana"/>
                <a:cs typeface="Verdana"/>
              </a:rPr>
              <a:t>0&gt;</a:t>
            </a:r>
            <a:endParaRPr sz="1000" dirty="0">
              <a:latin typeface="Verdana"/>
              <a:cs typeface="Verdana"/>
            </a:endParaRPr>
          </a:p>
        </p:txBody>
      </p:sp>
      <p:pic>
        <p:nvPicPr>
          <p:cNvPr id="7" name="object 7"/>
          <p:cNvPicPr/>
          <p:nvPr/>
        </p:nvPicPr>
        <p:blipFill>
          <a:blip r:embed="rId2" cstate="print"/>
          <a:stretch>
            <a:fillRect/>
          </a:stretch>
        </p:blipFill>
        <p:spPr>
          <a:xfrm>
            <a:off x="1619250" y="2391134"/>
            <a:ext cx="4714875" cy="1344908"/>
          </a:xfrm>
          <a:prstGeom prst="rect">
            <a:avLst/>
          </a:prstGeom>
        </p:spPr>
      </p:pic>
      <p:sp>
        <p:nvSpPr>
          <p:cNvPr id="8" name="object 8"/>
          <p:cNvSpPr txBox="1"/>
          <p:nvPr/>
        </p:nvSpPr>
        <p:spPr>
          <a:xfrm>
            <a:off x="1358900" y="3759559"/>
            <a:ext cx="5252085" cy="1250950"/>
          </a:xfrm>
          <a:prstGeom prst="rect">
            <a:avLst/>
          </a:prstGeom>
        </p:spPr>
        <p:txBody>
          <a:bodyPr vert="horz" wrap="square" lIns="0" tIns="12700" rIns="0" bIns="0" rtlCol="0">
            <a:spAutoFit/>
          </a:bodyPr>
          <a:lstStyle/>
          <a:p>
            <a:pPr marL="241300">
              <a:lnSpc>
                <a:spcPct val="100000"/>
              </a:lnSpc>
              <a:spcBef>
                <a:spcPts val="100"/>
              </a:spcBef>
            </a:pPr>
            <a:r>
              <a:rPr sz="900" i="1" dirty="0">
                <a:latin typeface="Verdana"/>
                <a:cs typeface="Verdana"/>
              </a:rPr>
              <a:t>Figure (7): Vector scalar </a:t>
            </a:r>
            <a:r>
              <a:rPr sz="900" i="1" spc="-10" dirty="0">
                <a:latin typeface="Verdana"/>
                <a:cs typeface="Verdana"/>
              </a:rPr>
              <a:t>operation</a:t>
            </a:r>
            <a:endParaRPr sz="900">
              <a:latin typeface="Verdana"/>
              <a:cs typeface="Verdana"/>
            </a:endParaRPr>
          </a:p>
          <a:p>
            <a:pPr marL="241300" marR="922655">
              <a:lnSpc>
                <a:spcPct val="100000"/>
              </a:lnSpc>
              <a:spcBef>
                <a:spcPts val="845"/>
              </a:spcBef>
            </a:pPr>
            <a:r>
              <a:rPr sz="1000" dirty="0">
                <a:latin typeface="Verdana"/>
                <a:cs typeface="Verdana"/>
              </a:rPr>
              <a:t>In</a:t>
            </a:r>
            <a:r>
              <a:rPr sz="1000" spc="-30" dirty="0">
                <a:latin typeface="Verdana"/>
                <a:cs typeface="Verdana"/>
              </a:rPr>
              <a:t> </a:t>
            </a:r>
            <a:r>
              <a:rPr sz="1000" dirty="0">
                <a:latin typeface="Verdana"/>
                <a:cs typeface="Verdana"/>
              </a:rPr>
              <a:t>general,</a:t>
            </a:r>
            <a:r>
              <a:rPr sz="1000" spc="-20" dirty="0">
                <a:latin typeface="Verdana"/>
                <a:cs typeface="Verdana"/>
              </a:rPr>
              <a:t> </a:t>
            </a:r>
            <a:r>
              <a:rPr sz="1000" dirty="0">
                <a:latin typeface="Verdana"/>
                <a:cs typeface="Verdana"/>
              </a:rPr>
              <a:t>given</a:t>
            </a:r>
            <a:r>
              <a:rPr sz="1000" spc="-15" dirty="0">
                <a:latin typeface="Verdana"/>
                <a:cs typeface="Verdana"/>
              </a:rPr>
              <a:t> </a:t>
            </a:r>
            <a:r>
              <a:rPr sz="1000" dirty="0">
                <a:latin typeface="Verdana"/>
                <a:cs typeface="Verdana"/>
              </a:rPr>
              <a:t>vector</a:t>
            </a:r>
            <a:r>
              <a:rPr sz="1000" spc="-20" dirty="0">
                <a:latin typeface="Verdana"/>
                <a:cs typeface="Verdana"/>
              </a:rPr>
              <a:t> </a:t>
            </a:r>
            <a:r>
              <a:rPr sz="1000" b="1" dirty="0">
                <a:latin typeface="Verdana"/>
                <a:cs typeface="Verdana"/>
              </a:rPr>
              <a:t>a</a:t>
            </a:r>
            <a:r>
              <a:rPr sz="1000" b="1" spc="-15"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&lt;a1,</a:t>
            </a:r>
            <a:r>
              <a:rPr sz="1000" spc="-15" dirty="0">
                <a:latin typeface="Verdana"/>
                <a:cs typeface="Verdana"/>
              </a:rPr>
              <a:t> </a:t>
            </a:r>
            <a:r>
              <a:rPr sz="1000" dirty="0">
                <a:latin typeface="Verdana"/>
                <a:cs typeface="Verdana"/>
              </a:rPr>
              <a:t>a2,</a:t>
            </a:r>
            <a:r>
              <a:rPr sz="1000" spc="-20" dirty="0">
                <a:latin typeface="Verdana"/>
                <a:cs typeface="Verdana"/>
              </a:rPr>
              <a:t> </a:t>
            </a:r>
            <a:r>
              <a:rPr sz="1000" dirty="0">
                <a:latin typeface="Verdana"/>
                <a:cs typeface="Verdana"/>
              </a:rPr>
              <a:t>a3&gt;,</a:t>
            </a:r>
            <a:r>
              <a:rPr sz="1000" spc="-1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real</a:t>
            </a:r>
            <a:r>
              <a:rPr sz="1000" spc="-20" dirty="0">
                <a:latin typeface="Verdana"/>
                <a:cs typeface="Verdana"/>
              </a:rPr>
              <a:t> </a:t>
            </a:r>
            <a:r>
              <a:rPr sz="1000" dirty="0">
                <a:latin typeface="Verdana"/>
                <a:cs typeface="Verdana"/>
              </a:rPr>
              <a:t>number</a:t>
            </a:r>
            <a:r>
              <a:rPr sz="1000" spc="-15" dirty="0">
                <a:latin typeface="Verdana"/>
                <a:cs typeface="Verdana"/>
              </a:rPr>
              <a:t> </a:t>
            </a:r>
            <a:r>
              <a:rPr sz="1000" i="1" spc="-50" dirty="0">
                <a:latin typeface="Verdana"/>
                <a:cs typeface="Verdana"/>
              </a:rPr>
              <a:t>t </a:t>
            </a:r>
            <a:r>
              <a:rPr sz="1000" i="1" dirty="0">
                <a:latin typeface="Verdana"/>
                <a:cs typeface="Verdana"/>
              </a:rPr>
              <a:t>t</a:t>
            </a:r>
            <a:r>
              <a:rPr sz="1000" b="1" dirty="0">
                <a:latin typeface="Verdana"/>
                <a:cs typeface="Verdana"/>
              </a:rPr>
              <a:t>*a</a:t>
            </a:r>
            <a:r>
              <a:rPr sz="1000" b="1" spc="-2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a:t>
            </a:r>
            <a:r>
              <a:rPr sz="1000" spc="-15" dirty="0">
                <a:latin typeface="Verdana"/>
                <a:cs typeface="Verdana"/>
              </a:rPr>
              <a:t> </a:t>
            </a:r>
            <a:r>
              <a:rPr sz="1000" i="1" dirty="0">
                <a:latin typeface="Verdana"/>
                <a:cs typeface="Verdana"/>
              </a:rPr>
              <a:t>t</a:t>
            </a:r>
            <a:r>
              <a:rPr sz="1000" dirty="0">
                <a:latin typeface="Verdana"/>
                <a:cs typeface="Verdana"/>
              </a:rPr>
              <a:t>*a1,</a:t>
            </a:r>
            <a:r>
              <a:rPr sz="1000" spc="-15" dirty="0">
                <a:latin typeface="Verdana"/>
                <a:cs typeface="Verdana"/>
              </a:rPr>
              <a:t> </a:t>
            </a:r>
            <a:r>
              <a:rPr sz="1000" i="1" dirty="0">
                <a:latin typeface="Verdana"/>
                <a:cs typeface="Verdana"/>
              </a:rPr>
              <a:t>t</a:t>
            </a:r>
            <a:r>
              <a:rPr sz="1000" dirty="0">
                <a:latin typeface="Verdana"/>
                <a:cs typeface="Verdana"/>
              </a:rPr>
              <a:t>*a2,</a:t>
            </a:r>
            <a:r>
              <a:rPr sz="1000" spc="-15" dirty="0">
                <a:latin typeface="Verdana"/>
                <a:cs typeface="Verdana"/>
              </a:rPr>
              <a:t> </a:t>
            </a:r>
            <a:r>
              <a:rPr sz="1000" i="1" dirty="0">
                <a:latin typeface="Verdana"/>
                <a:cs typeface="Verdana"/>
              </a:rPr>
              <a:t>t</a:t>
            </a:r>
            <a:r>
              <a:rPr sz="1000" dirty="0">
                <a:latin typeface="Verdana"/>
                <a:cs typeface="Verdana"/>
              </a:rPr>
              <a:t>*a3</a:t>
            </a:r>
            <a:r>
              <a:rPr sz="1000" spc="-15" dirty="0">
                <a:latin typeface="Verdana"/>
                <a:cs typeface="Verdana"/>
              </a:rPr>
              <a:t> </a:t>
            </a:r>
            <a:r>
              <a:rPr sz="1000" spc="-50" dirty="0">
                <a:latin typeface="Verdana"/>
                <a:cs typeface="Verdana"/>
              </a:rPr>
              <a:t>&gt;</a:t>
            </a:r>
            <a:endParaRPr sz="1000">
              <a:latin typeface="Verdana"/>
              <a:cs typeface="Verdana"/>
            </a:endParaRPr>
          </a:p>
          <a:p>
            <a:pPr>
              <a:lnSpc>
                <a:spcPct val="100000"/>
              </a:lnSpc>
              <a:spcBef>
                <a:spcPts val="55"/>
              </a:spcBef>
            </a:pPr>
            <a:endParaRPr sz="900">
              <a:latin typeface="Verdana"/>
              <a:cs typeface="Verdana"/>
            </a:endParaRPr>
          </a:p>
          <a:p>
            <a:pPr marL="12700">
              <a:lnSpc>
                <a:spcPct val="100000"/>
              </a:lnSpc>
            </a:pPr>
            <a:r>
              <a:rPr sz="1200" b="1" dirty="0">
                <a:latin typeface="Arial"/>
                <a:cs typeface="Arial"/>
              </a:rPr>
              <a:t>Vector </a:t>
            </a:r>
            <a:r>
              <a:rPr sz="1200" b="1" spc="-10" dirty="0">
                <a:latin typeface="Arial"/>
                <a:cs typeface="Arial"/>
              </a:rPr>
              <a:t>addition</a:t>
            </a:r>
            <a:endParaRPr sz="1200">
              <a:latin typeface="Arial"/>
              <a:cs typeface="Arial"/>
            </a:endParaRPr>
          </a:p>
          <a:p>
            <a:pPr marL="12700" marR="5080">
              <a:lnSpc>
                <a:spcPct val="100000"/>
              </a:lnSpc>
              <a:spcBef>
                <a:spcPts val="335"/>
              </a:spcBef>
            </a:pPr>
            <a:r>
              <a:rPr sz="1000" dirty="0">
                <a:latin typeface="Verdana"/>
                <a:cs typeface="Verdana"/>
              </a:rPr>
              <a:t>Vector</a:t>
            </a:r>
            <a:r>
              <a:rPr sz="1000" spc="-35" dirty="0">
                <a:latin typeface="Verdana"/>
                <a:cs typeface="Verdana"/>
              </a:rPr>
              <a:t> </a:t>
            </a:r>
            <a:r>
              <a:rPr sz="1000" dirty="0">
                <a:latin typeface="Verdana"/>
                <a:cs typeface="Verdana"/>
              </a:rPr>
              <a:t>addition</a:t>
            </a:r>
            <a:r>
              <a:rPr sz="1000" spc="-25" dirty="0">
                <a:latin typeface="Verdana"/>
                <a:cs typeface="Verdana"/>
              </a:rPr>
              <a:t> </a:t>
            </a:r>
            <a:r>
              <a:rPr sz="1000" dirty="0">
                <a:latin typeface="Verdana"/>
                <a:cs typeface="Verdana"/>
              </a:rPr>
              <a:t>takes</a:t>
            </a:r>
            <a:r>
              <a:rPr sz="1000" spc="-25"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produces</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third</a:t>
            </a:r>
            <a:r>
              <a:rPr sz="1000" spc="-20"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We</a:t>
            </a:r>
            <a:r>
              <a:rPr sz="1000" spc="-25" dirty="0">
                <a:latin typeface="Verdana"/>
                <a:cs typeface="Verdana"/>
              </a:rPr>
              <a:t> </a:t>
            </a:r>
            <a:r>
              <a:rPr sz="1000" dirty="0">
                <a:latin typeface="Verdana"/>
                <a:cs typeface="Verdana"/>
              </a:rPr>
              <a:t>add</a:t>
            </a:r>
            <a:r>
              <a:rPr sz="1000" spc="-25" dirty="0">
                <a:latin typeface="Verdana"/>
                <a:cs typeface="Verdana"/>
              </a:rPr>
              <a:t> </a:t>
            </a:r>
            <a:r>
              <a:rPr sz="1000" dirty="0">
                <a:latin typeface="Verdana"/>
                <a:cs typeface="Verdana"/>
              </a:rPr>
              <a:t>vectors</a:t>
            </a:r>
            <a:r>
              <a:rPr sz="1000" spc="-20" dirty="0">
                <a:latin typeface="Verdana"/>
                <a:cs typeface="Verdana"/>
              </a:rPr>
              <a:t> </a:t>
            </a:r>
            <a:r>
              <a:rPr sz="1000" spc="-25" dirty="0">
                <a:latin typeface="Verdana"/>
                <a:cs typeface="Verdana"/>
              </a:rPr>
              <a:t>by </a:t>
            </a:r>
            <a:r>
              <a:rPr sz="1000" dirty="0">
                <a:latin typeface="Verdana"/>
                <a:cs typeface="Verdana"/>
              </a:rPr>
              <a:t>adding</a:t>
            </a:r>
            <a:r>
              <a:rPr sz="1000" spc="-25" dirty="0">
                <a:latin typeface="Verdana"/>
                <a:cs typeface="Verdana"/>
              </a:rPr>
              <a:t> </a:t>
            </a:r>
            <a:r>
              <a:rPr sz="1000" dirty="0">
                <a:latin typeface="Verdana"/>
                <a:cs typeface="Verdana"/>
              </a:rPr>
              <a:t>their</a:t>
            </a:r>
            <a:r>
              <a:rPr sz="1000" spc="-20" dirty="0">
                <a:latin typeface="Verdana"/>
                <a:cs typeface="Verdana"/>
              </a:rPr>
              <a:t> </a:t>
            </a:r>
            <a:r>
              <a:rPr sz="1000" spc="-10" dirty="0">
                <a:latin typeface="Verdana"/>
                <a:cs typeface="Verdana"/>
              </a:rPr>
              <a:t>components.</a:t>
            </a:r>
            <a:endParaRPr sz="1000">
              <a:latin typeface="Verdana"/>
              <a:cs typeface="Verdana"/>
            </a:endParaRPr>
          </a:p>
        </p:txBody>
      </p:sp>
      <p:sp>
        <p:nvSpPr>
          <p:cNvPr id="2" name="Title 1"/>
          <p:cNvSpPr>
            <a:spLocks noGrp="1"/>
          </p:cNvSpPr>
          <p:nvPr>
            <p:ph type="title"/>
          </p:nvPr>
        </p:nvSpPr>
        <p:spPr>
          <a:xfrm>
            <a:off x="990600" y="533400"/>
            <a:ext cx="5943600" cy="276999"/>
          </a:xfrm>
        </p:spPr>
        <p:txBody>
          <a:bodyPr/>
          <a:lstStyle/>
          <a:p>
            <a:r>
              <a:rPr lang="en-US" dirty="0"/>
              <a:t>Vector operations	</a:t>
            </a:r>
          </a:p>
        </p:txBody>
      </p:sp>
      <p:sp>
        <p:nvSpPr>
          <p:cNvPr id="9" name="object 9"/>
          <p:cNvSpPr txBox="1"/>
          <p:nvPr/>
        </p:nvSpPr>
        <p:spPr>
          <a:xfrm>
            <a:off x="1771650" y="5124809"/>
            <a:ext cx="4686300" cy="190500"/>
          </a:xfrm>
          <a:prstGeom prst="rect">
            <a:avLst/>
          </a:prstGeom>
          <a:ln w="19050">
            <a:solidFill>
              <a:srgbClr val="CB1300"/>
            </a:solidFill>
          </a:ln>
        </p:spPr>
        <p:txBody>
          <a:bodyPr vert="horz" wrap="square" lIns="0" tIns="15875" rIns="0" bIns="0" rtlCol="0">
            <a:spAutoFit/>
          </a:bodyPr>
          <a:lstStyle/>
          <a:p>
            <a:pPr marL="57150">
              <a:lnSpc>
                <a:spcPct val="100000"/>
              </a:lnSpc>
              <a:spcBef>
                <a:spcPts val="125"/>
              </a:spcBef>
            </a:pPr>
            <a:r>
              <a:rPr sz="1000" dirty="0">
                <a:latin typeface="Verdana"/>
                <a:cs typeface="Verdana"/>
              </a:rPr>
              <a:t>Vectors</a:t>
            </a:r>
            <a:r>
              <a:rPr sz="1000" spc="-3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added</a:t>
            </a:r>
            <a:r>
              <a:rPr sz="1000" spc="-20" dirty="0">
                <a:latin typeface="Verdana"/>
                <a:cs typeface="Verdana"/>
              </a:rPr>
              <a:t> </a:t>
            </a:r>
            <a:r>
              <a:rPr sz="1000" dirty="0">
                <a:latin typeface="Verdana"/>
                <a:cs typeface="Verdana"/>
              </a:rPr>
              <a:t>by</a:t>
            </a:r>
            <a:r>
              <a:rPr sz="1000" spc="-25" dirty="0">
                <a:latin typeface="Verdana"/>
                <a:cs typeface="Verdana"/>
              </a:rPr>
              <a:t> </a:t>
            </a:r>
            <a:r>
              <a:rPr sz="1000" dirty="0">
                <a:latin typeface="Verdana"/>
                <a:cs typeface="Verdana"/>
              </a:rPr>
              <a:t>adding</a:t>
            </a:r>
            <a:r>
              <a:rPr sz="1000" spc="-20" dirty="0">
                <a:latin typeface="Verdana"/>
                <a:cs typeface="Verdana"/>
              </a:rPr>
              <a:t> </a:t>
            </a:r>
            <a:r>
              <a:rPr sz="1000" dirty="0">
                <a:latin typeface="Verdana"/>
                <a:cs typeface="Verdana"/>
              </a:rPr>
              <a:t>their</a:t>
            </a:r>
            <a:r>
              <a:rPr sz="1000" spc="-20" dirty="0">
                <a:latin typeface="Verdana"/>
                <a:cs typeface="Verdana"/>
              </a:rPr>
              <a:t> </a:t>
            </a:r>
            <a:r>
              <a:rPr sz="1000" spc="-10" dirty="0">
                <a:latin typeface="Verdana"/>
                <a:cs typeface="Verdana"/>
              </a:rPr>
              <a:t>components.</a:t>
            </a:r>
            <a:endParaRPr sz="1000">
              <a:latin typeface="Verdana"/>
              <a:cs typeface="Verdana"/>
            </a:endParaRPr>
          </a:p>
        </p:txBody>
      </p:sp>
      <p:sp>
        <p:nvSpPr>
          <p:cNvPr id="10" name="object 10"/>
          <p:cNvSpPr txBox="1"/>
          <p:nvPr/>
        </p:nvSpPr>
        <p:spPr>
          <a:xfrm>
            <a:off x="1358900" y="5423252"/>
            <a:ext cx="2402840" cy="977900"/>
          </a:xfrm>
          <a:prstGeom prst="rect">
            <a:avLst/>
          </a:prstGeom>
        </p:spPr>
        <p:txBody>
          <a:bodyPr vert="horz" wrap="square" lIns="0" tIns="50800" rIns="0" bIns="0" rtlCol="0">
            <a:spAutoFit/>
          </a:bodyPr>
          <a:lstStyle/>
          <a:p>
            <a:pPr marL="12700">
              <a:lnSpc>
                <a:spcPct val="100000"/>
              </a:lnSpc>
              <a:spcBef>
                <a:spcPts val="400"/>
              </a:spcBef>
            </a:pPr>
            <a:r>
              <a:rPr sz="1000" dirty="0">
                <a:latin typeface="Verdana"/>
                <a:cs typeface="Verdana"/>
              </a:rPr>
              <a:t>For</a:t>
            </a:r>
            <a:r>
              <a:rPr sz="1000" spc="-2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two</a:t>
            </a:r>
            <a:r>
              <a:rPr sz="1000" spc="-15" dirty="0">
                <a:latin typeface="Verdana"/>
                <a:cs typeface="Verdana"/>
              </a:rPr>
              <a:t> </a:t>
            </a:r>
            <a:r>
              <a:rPr sz="1000" spc="-10" dirty="0">
                <a:latin typeface="Verdana"/>
                <a:cs typeface="Verdana"/>
              </a:rPr>
              <a:t>vectors:</a:t>
            </a:r>
            <a:endParaRPr sz="1000">
              <a:latin typeface="Verdana"/>
              <a:cs typeface="Verdana"/>
            </a:endParaRPr>
          </a:p>
          <a:p>
            <a:pPr marL="241300">
              <a:lnSpc>
                <a:spcPct val="100000"/>
              </a:lnSpc>
              <a:spcBef>
                <a:spcPts val="300"/>
              </a:spcBef>
            </a:pPr>
            <a:r>
              <a:rPr sz="1000" b="1" dirty="0">
                <a:latin typeface="Verdana"/>
                <a:cs typeface="Verdana"/>
              </a:rPr>
              <a:t>a</a:t>
            </a:r>
            <a:r>
              <a:rPr sz="1000" dirty="0">
                <a:latin typeface="Verdana"/>
                <a:cs typeface="Verdana"/>
              </a:rPr>
              <a:t>&lt;1,</a:t>
            </a:r>
            <a:r>
              <a:rPr sz="1000" spc="-15" dirty="0">
                <a:latin typeface="Verdana"/>
                <a:cs typeface="Verdana"/>
              </a:rPr>
              <a:t> </a:t>
            </a:r>
            <a:r>
              <a:rPr sz="1000" dirty="0">
                <a:latin typeface="Verdana"/>
                <a:cs typeface="Verdana"/>
              </a:rPr>
              <a:t>2,</a:t>
            </a:r>
            <a:r>
              <a:rPr sz="1000" spc="-1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b</a:t>
            </a:r>
            <a:r>
              <a:rPr sz="1000" dirty="0">
                <a:latin typeface="Verdana"/>
                <a:cs typeface="Verdana"/>
              </a:rPr>
              <a:t>&lt;4,</a:t>
            </a:r>
            <a:r>
              <a:rPr sz="1000" spc="-15" dirty="0">
                <a:latin typeface="Verdana"/>
                <a:cs typeface="Verdana"/>
              </a:rPr>
              <a:t> </a:t>
            </a:r>
            <a:r>
              <a:rPr sz="1000" dirty="0">
                <a:latin typeface="Verdana"/>
                <a:cs typeface="Verdana"/>
              </a:rPr>
              <a:t>1,</a:t>
            </a:r>
            <a:r>
              <a:rPr sz="1000" spc="-15" dirty="0">
                <a:latin typeface="Verdana"/>
                <a:cs typeface="Verdana"/>
              </a:rPr>
              <a:t> </a:t>
            </a:r>
            <a:r>
              <a:rPr sz="1000" spc="-25" dirty="0">
                <a:latin typeface="Verdana"/>
                <a:cs typeface="Verdana"/>
              </a:rPr>
              <a:t>3&gt;</a:t>
            </a:r>
            <a:endParaRPr sz="1000">
              <a:latin typeface="Verdana"/>
              <a:cs typeface="Verdana"/>
            </a:endParaRPr>
          </a:p>
          <a:p>
            <a:pPr marL="241300">
              <a:lnSpc>
                <a:spcPct val="100000"/>
              </a:lnSpc>
              <a:spcBef>
                <a:spcPts val="300"/>
              </a:spcBef>
            </a:pPr>
            <a:r>
              <a:rPr sz="1000" b="1" dirty="0">
                <a:latin typeface="Verdana"/>
                <a:cs typeface="Verdana"/>
              </a:rPr>
              <a:t>a</a:t>
            </a:r>
            <a:r>
              <a:rPr sz="1000" dirty="0">
                <a:latin typeface="Verdana"/>
                <a:cs typeface="Verdana"/>
              </a:rPr>
              <a:t>+</a:t>
            </a:r>
            <a:r>
              <a:rPr sz="1000" b="1" dirty="0">
                <a:latin typeface="Verdana"/>
                <a:cs typeface="Verdana"/>
              </a:rPr>
              <a:t>b</a:t>
            </a:r>
            <a:r>
              <a:rPr sz="1000" b="1" spc="-2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&lt;1+4,</a:t>
            </a:r>
            <a:r>
              <a:rPr sz="1000" spc="-15" dirty="0">
                <a:latin typeface="Verdana"/>
                <a:cs typeface="Verdana"/>
              </a:rPr>
              <a:t> </a:t>
            </a:r>
            <a:r>
              <a:rPr sz="1000" dirty="0">
                <a:latin typeface="Verdana"/>
                <a:cs typeface="Verdana"/>
              </a:rPr>
              <a:t>2+1,</a:t>
            </a:r>
            <a:r>
              <a:rPr sz="1000" spc="-15" dirty="0">
                <a:latin typeface="Verdana"/>
                <a:cs typeface="Verdana"/>
              </a:rPr>
              <a:t> </a:t>
            </a:r>
            <a:r>
              <a:rPr sz="1000" spc="-20" dirty="0">
                <a:latin typeface="Verdana"/>
                <a:cs typeface="Verdana"/>
              </a:rPr>
              <a:t>0+3&gt;</a:t>
            </a:r>
            <a:endParaRPr sz="1000">
              <a:latin typeface="Verdana"/>
              <a:cs typeface="Verdana"/>
            </a:endParaRPr>
          </a:p>
          <a:p>
            <a:pPr marL="241300">
              <a:lnSpc>
                <a:spcPct val="100000"/>
              </a:lnSpc>
              <a:spcBef>
                <a:spcPts val="300"/>
              </a:spcBef>
            </a:pPr>
            <a:r>
              <a:rPr sz="1000" b="1" dirty="0">
                <a:latin typeface="Verdana"/>
                <a:cs typeface="Verdana"/>
              </a:rPr>
              <a:t>a</a:t>
            </a:r>
            <a:r>
              <a:rPr sz="1000" dirty="0">
                <a:latin typeface="Verdana"/>
                <a:cs typeface="Verdana"/>
              </a:rPr>
              <a:t>+</a:t>
            </a:r>
            <a:r>
              <a:rPr sz="1000" b="1" dirty="0">
                <a:latin typeface="Verdana"/>
                <a:cs typeface="Verdana"/>
              </a:rPr>
              <a:t>b</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&lt;5,</a:t>
            </a:r>
            <a:r>
              <a:rPr sz="1000" spc="-10" dirty="0">
                <a:latin typeface="Verdana"/>
                <a:cs typeface="Verdana"/>
              </a:rPr>
              <a:t> </a:t>
            </a:r>
            <a:r>
              <a:rPr sz="1000" dirty="0">
                <a:latin typeface="Verdana"/>
                <a:cs typeface="Verdana"/>
              </a:rPr>
              <a:t>3,</a:t>
            </a:r>
            <a:r>
              <a:rPr sz="1000" spc="-10" dirty="0">
                <a:latin typeface="Verdana"/>
                <a:cs typeface="Verdana"/>
              </a:rPr>
              <a:t> </a:t>
            </a:r>
            <a:r>
              <a:rPr sz="1000" spc="-25" dirty="0">
                <a:latin typeface="Verdana"/>
                <a:cs typeface="Verdana"/>
              </a:rPr>
              <a:t>3&gt;</a:t>
            </a:r>
            <a:endParaRPr sz="1000">
              <a:latin typeface="Verdana"/>
              <a:cs typeface="Verdana"/>
            </a:endParaRPr>
          </a:p>
        </p:txBody>
      </p:sp>
    </p:spTree>
    <p:extLst>
      <p:ext uri="{BB962C8B-B14F-4D97-AF65-F5344CB8AC3E}">
        <p14:creationId xmlns:p14="http://schemas.microsoft.com/office/powerpoint/2010/main" val="425296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609600"/>
            <a:ext cx="5915025" cy="1484381"/>
          </a:xfrm>
          <a:prstGeom prst="rect">
            <a:avLst/>
          </a:prstGeom>
        </p:spPr>
        <p:txBody>
          <a:bodyPr vert="horz" wrap="square" lIns="0" tIns="12700" rIns="0" bIns="0" rtlCol="0">
            <a:spAutoFit/>
          </a:bodyPr>
          <a:lstStyle/>
          <a:p>
            <a:pPr marL="95885">
              <a:lnSpc>
                <a:spcPct val="100000"/>
              </a:lnSpc>
              <a:spcBef>
                <a:spcPts val="100"/>
              </a:spcBef>
            </a:pPr>
            <a:r>
              <a:rPr lang="en-US" sz="900" dirty="0" smtClean="0">
                <a:latin typeface="Arial"/>
                <a:cs typeface="Arial"/>
              </a:rPr>
              <a:t> </a:t>
            </a:r>
            <a:endParaRPr sz="900" dirty="0">
              <a:latin typeface="Arial"/>
              <a:cs typeface="Arial"/>
            </a:endParaRPr>
          </a:p>
          <a:p>
            <a:pPr>
              <a:lnSpc>
                <a:spcPct val="100000"/>
              </a:lnSpc>
              <a:spcBef>
                <a:spcPts val="50"/>
              </a:spcBef>
            </a:pPr>
            <a:endParaRPr sz="1000" dirty="0">
              <a:latin typeface="Arial"/>
              <a:cs typeface="Arial"/>
            </a:endParaRPr>
          </a:p>
          <a:p>
            <a:pPr marL="12700">
              <a:lnSpc>
                <a:spcPct val="100000"/>
              </a:lnSpc>
            </a:pPr>
            <a:r>
              <a:rPr sz="1200" b="1" dirty="0">
                <a:latin typeface="Arial"/>
                <a:cs typeface="Arial"/>
              </a:rPr>
              <a:t>1_8_1:</a:t>
            </a:r>
            <a:r>
              <a:rPr sz="1200" b="1" spc="-30" dirty="0">
                <a:latin typeface="Arial"/>
                <a:cs typeface="Arial"/>
              </a:rPr>
              <a:t> </a:t>
            </a:r>
            <a:r>
              <a:rPr sz="1200" b="1" dirty="0">
                <a:latin typeface="Arial"/>
                <a:cs typeface="Arial"/>
              </a:rPr>
              <a:t>Item</a:t>
            </a:r>
            <a:r>
              <a:rPr sz="1200" b="1" spc="-35" dirty="0">
                <a:latin typeface="Arial"/>
                <a:cs typeface="Arial"/>
              </a:rPr>
              <a:t> </a:t>
            </a:r>
            <a:r>
              <a:rPr sz="1200" b="1" spc="-10" dirty="0">
                <a:latin typeface="Arial"/>
                <a:cs typeface="Arial"/>
              </a:rPr>
              <a:t>access</a:t>
            </a:r>
            <a:endParaRPr sz="1200" dirty="0">
              <a:latin typeface="Arial"/>
              <a:cs typeface="Arial"/>
            </a:endParaRPr>
          </a:p>
          <a:p>
            <a:pPr>
              <a:lnSpc>
                <a:spcPct val="100000"/>
              </a:lnSpc>
              <a:spcBef>
                <a:spcPts val="5"/>
              </a:spcBef>
            </a:pPr>
            <a:endParaRPr sz="1100" dirty="0">
              <a:latin typeface="Arial"/>
              <a:cs typeface="Arial"/>
            </a:endParaRPr>
          </a:p>
          <a:p>
            <a:pPr marL="12700" marR="5080">
              <a:lnSpc>
                <a:spcPct val="95700"/>
              </a:lnSpc>
            </a:pPr>
            <a:r>
              <a:rPr sz="1100" b="1" i="1" dirty="0">
                <a:latin typeface="Arial"/>
                <a:cs typeface="Arial"/>
              </a:rPr>
              <a:t>Item</a:t>
            </a:r>
            <a:r>
              <a:rPr sz="1100" b="1" i="1" spc="-15" dirty="0">
                <a:latin typeface="Arial"/>
                <a:cs typeface="Arial"/>
              </a:rPr>
              <a:t> </a:t>
            </a:r>
            <a:r>
              <a:rPr sz="1100" b="1" i="1" dirty="0">
                <a:latin typeface="Arial"/>
                <a:cs typeface="Arial"/>
              </a:rPr>
              <a:t>access</a:t>
            </a:r>
            <a:r>
              <a:rPr sz="1100" b="1" i="1" spc="-20" dirty="0">
                <a:latin typeface="Arial"/>
                <a:cs typeface="Arial"/>
              </a:rPr>
              <a:t> </a:t>
            </a:r>
            <a:r>
              <a:rPr sz="1100" dirty="0">
                <a:latin typeface="Arial"/>
                <a:cs typeface="Arial"/>
              </a:rPr>
              <a:t>means</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processed</a:t>
            </a:r>
            <a:r>
              <a:rPr sz="1100" spc="-15"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item</a:t>
            </a:r>
            <a:r>
              <a:rPr sz="1100" spc="-20" dirty="0">
                <a:latin typeface="Arial"/>
                <a:cs typeface="Arial"/>
              </a:rPr>
              <a:t> </a:t>
            </a:r>
            <a:r>
              <a:rPr sz="1100" dirty="0">
                <a:latin typeface="Arial"/>
                <a:cs typeface="Arial"/>
              </a:rPr>
              <a:t>at</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time.</a:t>
            </a:r>
            <a:r>
              <a:rPr sz="1100" spc="-5" dirty="0">
                <a:latin typeface="Arial"/>
                <a:cs typeface="Arial"/>
              </a:rPr>
              <a:t> </a:t>
            </a:r>
            <a:r>
              <a:rPr sz="1100" dirty="0">
                <a:latin typeface="Arial"/>
                <a:cs typeface="Arial"/>
              </a:rPr>
              <a:t>Suppose</a:t>
            </a:r>
            <a:r>
              <a:rPr sz="1100" spc="-1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have</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5" dirty="0">
                <a:latin typeface="Arial"/>
                <a:cs typeface="Arial"/>
              </a:rPr>
              <a:t> </a:t>
            </a:r>
            <a:r>
              <a:rPr sz="1100" spc="-25" dirty="0">
                <a:latin typeface="Arial"/>
                <a:cs typeface="Arial"/>
              </a:rPr>
              <a:t>of </a:t>
            </a:r>
            <a:r>
              <a:rPr sz="1100" dirty="0">
                <a:latin typeface="Arial"/>
                <a:cs typeface="Arial"/>
              </a:rPr>
              <a:t>numbers</a:t>
            </a:r>
            <a:r>
              <a:rPr sz="1100" spc="-2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test if</a:t>
            </a:r>
            <a:r>
              <a:rPr sz="1100" spc="-30" dirty="0">
                <a:latin typeface="Arial"/>
                <a:cs typeface="Arial"/>
              </a:rPr>
              <a:t> </a:t>
            </a:r>
            <a:r>
              <a:rPr sz="1100" dirty="0">
                <a:latin typeface="Arial"/>
                <a:cs typeface="Arial"/>
              </a:rPr>
              <a:t>they</a:t>
            </a:r>
            <a:r>
              <a:rPr sz="1100" spc="-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odd</a:t>
            </a:r>
            <a:r>
              <a:rPr sz="1100" spc="-2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even.</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simplify</a:t>
            </a:r>
            <a:r>
              <a:rPr sz="1100" spc="-2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code,</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choose</a:t>
            </a:r>
            <a:r>
              <a:rPr sz="1100" spc="-20" dirty="0">
                <a:latin typeface="Arial"/>
                <a:cs typeface="Arial"/>
              </a:rPr>
              <a:t> </a:t>
            </a:r>
            <a:r>
              <a:rPr sz="1100" spc="-25" dirty="0">
                <a:latin typeface="Arial"/>
                <a:cs typeface="Arial"/>
              </a:rPr>
              <a:t>to </a:t>
            </a:r>
            <a:r>
              <a:rPr sz="1100" dirty="0">
                <a:latin typeface="Arial"/>
                <a:cs typeface="Arial"/>
              </a:rPr>
              <a:t>only</a:t>
            </a:r>
            <a:r>
              <a:rPr sz="1100" spc="-25" dirty="0">
                <a:latin typeface="Arial"/>
                <a:cs typeface="Arial"/>
              </a:rPr>
              <a:t> </a:t>
            </a:r>
            <a:r>
              <a:rPr sz="1100" dirty="0">
                <a:latin typeface="Arial"/>
                <a:cs typeface="Arial"/>
              </a:rPr>
              <a:t>process</a:t>
            </a:r>
            <a:r>
              <a:rPr sz="1100" spc="-3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at</a:t>
            </a:r>
            <a:r>
              <a:rPr sz="1100" spc="-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time.</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case,</a:t>
            </a:r>
            <a:r>
              <a:rPr sz="1100" spc="-10" dirty="0">
                <a:latin typeface="Arial"/>
                <a:cs typeface="Arial"/>
              </a:rPr>
              <a:t> </a:t>
            </a:r>
            <a:r>
              <a:rPr sz="1100" b="1" i="1" dirty="0">
                <a:latin typeface="Arial"/>
                <a:cs typeface="Arial"/>
              </a:rPr>
              <a:t>item</a:t>
            </a:r>
            <a:r>
              <a:rPr sz="1100" b="1" i="1" spc="-30" dirty="0">
                <a:latin typeface="Arial"/>
                <a:cs typeface="Arial"/>
              </a:rPr>
              <a:t> </a:t>
            </a:r>
            <a:r>
              <a:rPr sz="1100" b="1" i="1" dirty="0">
                <a:latin typeface="Arial"/>
                <a:cs typeface="Arial"/>
              </a:rPr>
              <a:t>access</a:t>
            </a:r>
            <a:r>
              <a:rPr sz="1100" b="1" i="1"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appropriate</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use.</a:t>
            </a:r>
            <a:r>
              <a:rPr sz="1100" spc="-10" dirty="0">
                <a:latin typeface="Arial"/>
                <a:cs typeface="Arial"/>
              </a:rPr>
              <a:t> </a:t>
            </a:r>
            <a:r>
              <a:rPr sz="1100" dirty="0">
                <a:latin typeface="Arial"/>
                <a:cs typeface="Arial"/>
              </a:rPr>
              <a:t>So</a:t>
            </a:r>
            <a:r>
              <a:rPr sz="1100" spc="-25" dirty="0">
                <a:latin typeface="Arial"/>
                <a:cs typeface="Arial"/>
              </a:rPr>
              <a:t> </a:t>
            </a:r>
            <a:r>
              <a:rPr sz="1100" dirty="0">
                <a:latin typeface="Arial"/>
                <a:cs typeface="Arial"/>
              </a:rPr>
              <a:t>even</a:t>
            </a:r>
            <a:r>
              <a:rPr sz="1100" spc="-25" dirty="0">
                <a:latin typeface="Arial"/>
                <a:cs typeface="Arial"/>
              </a:rPr>
              <a:t> if </a:t>
            </a:r>
            <a:r>
              <a:rPr sz="1100" dirty="0">
                <a:latin typeface="Arial"/>
                <a:cs typeface="Arial"/>
              </a:rPr>
              <a:t>the</a:t>
            </a:r>
            <a:r>
              <a:rPr sz="1100" spc="-2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to</a:t>
            </a:r>
            <a:r>
              <a:rPr sz="1100" spc="-25" dirty="0">
                <a:latin typeface="Arial"/>
                <a:cs typeface="Arial"/>
              </a:rPr>
              <a:t> </a:t>
            </a:r>
            <a:r>
              <a:rPr sz="1100" b="1" i="1" dirty="0">
                <a:latin typeface="Arial"/>
                <a:cs typeface="Arial"/>
              </a:rPr>
              <a:t>num</a:t>
            </a:r>
            <a:r>
              <a:rPr sz="1100" b="1" i="1"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integers,</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scripting</a:t>
            </a:r>
            <a:r>
              <a:rPr sz="1100" spc="-20" dirty="0">
                <a:latin typeface="Arial"/>
                <a:cs typeface="Arial"/>
              </a:rPr>
              <a:t> </a:t>
            </a:r>
            <a:r>
              <a:rPr sz="1100" dirty="0">
                <a:latin typeface="Arial"/>
                <a:cs typeface="Arial"/>
              </a:rPr>
              <a:t>component</a:t>
            </a:r>
            <a:r>
              <a:rPr sz="1100" spc="-2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process</a:t>
            </a:r>
            <a:r>
              <a:rPr sz="1100" spc="-35"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integer</a:t>
            </a:r>
            <a:r>
              <a:rPr sz="1100" spc="-20" dirty="0">
                <a:latin typeface="Arial"/>
                <a:cs typeface="Arial"/>
              </a:rPr>
              <a:t> </a:t>
            </a:r>
            <a:r>
              <a:rPr sz="1100" dirty="0">
                <a:latin typeface="Arial"/>
                <a:cs typeface="Arial"/>
              </a:rPr>
              <a:t>at</a:t>
            </a:r>
            <a:r>
              <a:rPr sz="1100" spc="-20" dirty="0">
                <a:latin typeface="Arial"/>
                <a:cs typeface="Arial"/>
              </a:rPr>
              <a:t> </a:t>
            </a:r>
            <a:r>
              <a:rPr sz="1100" dirty="0">
                <a:latin typeface="Arial"/>
                <a:cs typeface="Arial"/>
              </a:rPr>
              <a:t>a</a:t>
            </a:r>
            <a:r>
              <a:rPr sz="1100" spc="-20" dirty="0">
                <a:latin typeface="Arial"/>
                <a:cs typeface="Arial"/>
              </a:rPr>
              <a:t> time </a:t>
            </a:r>
            <a:r>
              <a:rPr sz="1100" dirty="0">
                <a:latin typeface="Arial"/>
                <a:cs typeface="Arial"/>
              </a:rPr>
              <a:t>and</a:t>
            </a:r>
            <a:r>
              <a:rPr sz="1100" spc="-25" dirty="0">
                <a:latin typeface="Arial"/>
                <a:cs typeface="Arial"/>
              </a:rPr>
              <a:t> </a:t>
            </a:r>
            <a:r>
              <a:rPr sz="1100" dirty="0">
                <a:latin typeface="Arial"/>
                <a:cs typeface="Arial"/>
              </a:rPr>
              <a:t>run</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script a</a:t>
            </a:r>
            <a:r>
              <a:rPr sz="1100" spc="-15" dirty="0">
                <a:latin typeface="Arial"/>
                <a:cs typeface="Arial"/>
              </a:rPr>
              <a:t> </a:t>
            </a:r>
            <a:r>
              <a:rPr sz="1100" dirty="0">
                <a:latin typeface="Arial"/>
                <a:cs typeface="Arial"/>
              </a:rPr>
              <a:t>number</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times</a:t>
            </a:r>
            <a:r>
              <a:rPr sz="1100" spc="-20" dirty="0">
                <a:latin typeface="Arial"/>
                <a:cs typeface="Arial"/>
              </a:rPr>
              <a:t> </a:t>
            </a:r>
            <a:r>
              <a:rPr sz="1100" dirty="0">
                <a:latin typeface="Arial"/>
                <a:cs typeface="Arial"/>
              </a:rPr>
              <a:t>equal</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length</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list.</a:t>
            </a:r>
            <a:endParaRPr sz="1100" dirty="0">
              <a:latin typeface="Arial"/>
              <a:cs typeface="Arial"/>
            </a:endParaRPr>
          </a:p>
        </p:txBody>
      </p:sp>
      <p:grpSp>
        <p:nvGrpSpPr>
          <p:cNvPr id="4" name="object 4"/>
          <p:cNvGrpSpPr/>
          <p:nvPr/>
        </p:nvGrpSpPr>
        <p:grpSpPr>
          <a:xfrm>
            <a:off x="914704" y="2220976"/>
            <a:ext cx="5956935" cy="2019935"/>
            <a:chOff x="914704" y="6916801"/>
            <a:chExt cx="5956935" cy="2019935"/>
          </a:xfrm>
        </p:grpSpPr>
        <p:sp>
          <p:nvSpPr>
            <p:cNvPr id="5" name="object 5"/>
            <p:cNvSpPr/>
            <p:nvPr/>
          </p:nvSpPr>
          <p:spPr>
            <a:xfrm>
              <a:off x="914704" y="6916800"/>
              <a:ext cx="5956935" cy="2019935"/>
            </a:xfrm>
            <a:custGeom>
              <a:avLst/>
              <a:gdLst/>
              <a:ahLst/>
              <a:cxnLst/>
              <a:rect l="l" t="t" r="r" b="b"/>
              <a:pathLst>
                <a:path w="5956934" h="2019934">
                  <a:moveTo>
                    <a:pt x="5944489" y="2007438"/>
                  </a:moveTo>
                  <a:lnTo>
                    <a:pt x="12192" y="2007438"/>
                  </a:lnTo>
                  <a:lnTo>
                    <a:pt x="12192" y="76276"/>
                  </a:lnTo>
                  <a:lnTo>
                    <a:pt x="0" y="76276"/>
                  </a:lnTo>
                  <a:lnTo>
                    <a:pt x="0" y="2007438"/>
                  </a:lnTo>
                  <a:lnTo>
                    <a:pt x="0" y="2019630"/>
                  </a:lnTo>
                  <a:lnTo>
                    <a:pt x="12192" y="2019630"/>
                  </a:lnTo>
                  <a:lnTo>
                    <a:pt x="5944489" y="2019630"/>
                  </a:lnTo>
                  <a:lnTo>
                    <a:pt x="5944489" y="2007438"/>
                  </a:lnTo>
                  <a:close/>
                </a:path>
                <a:path w="5956934" h="2019934">
                  <a:moveTo>
                    <a:pt x="5944489" y="12"/>
                  </a:moveTo>
                  <a:lnTo>
                    <a:pt x="12192" y="12"/>
                  </a:lnTo>
                  <a:lnTo>
                    <a:pt x="0" y="0"/>
                  </a:lnTo>
                  <a:lnTo>
                    <a:pt x="0" y="12192"/>
                  </a:lnTo>
                  <a:lnTo>
                    <a:pt x="0" y="76200"/>
                  </a:lnTo>
                  <a:lnTo>
                    <a:pt x="12192" y="76200"/>
                  </a:lnTo>
                  <a:lnTo>
                    <a:pt x="12192" y="12192"/>
                  </a:lnTo>
                  <a:lnTo>
                    <a:pt x="5944489" y="12192"/>
                  </a:lnTo>
                  <a:lnTo>
                    <a:pt x="5944489" y="12"/>
                  </a:lnTo>
                  <a:close/>
                </a:path>
                <a:path w="5956934" h="2019934">
                  <a:moveTo>
                    <a:pt x="5956757" y="76276"/>
                  </a:moveTo>
                  <a:lnTo>
                    <a:pt x="5944565" y="76276"/>
                  </a:lnTo>
                  <a:lnTo>
                    <a:pt x="5944565" y="2007438"/>
                  </a:lnTo>
                  <a:lnTo>
                    <a:pt x="5944565" y="2019630"/>
                  </a:lnTo>
                  <a:lnTo>
                    <a:pt x="5956757" y="2019630"/>
                  </a:lnTo>
                  <a:lnTo>
                    <a:pt x="5956757" y="2007438"/>
                  </a:lnTo>
                  <a:lnTo>
                    <a:pt x="5956757" y="76276"/>
                  </a:lnTo>
                  <a:close/>
                </a:path>
                <a:path w="5956934" h="2019934">
                  <a:moveTo>
                    <a:pt x="5956757" y="0"/>
                  </a:moveTo>
                  <a:lnTo>
                    <a:pt x="5944565" y="0"/>
                  </a:lnTo>
                  <a:lnTo>
                    <a:pt x="5944565" y="12192"/>
                  </a:lnTo>
                  <a:lnTo>
                    <a:pt x="5944565" y="76200"/>
                  </a:lnTo>
                  <a:lnTo>
                    <a:pt x="5956757" y="76200"/>
                  </a:lnTo>
                  <a:lnTo>
                    <a:pt x="5956757" y="12192"/>
                  </a:lnTo>
                  <a:lnTo>
                    <a:pt x="5956757" y="12"/>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984250" y="7001541"/>
              <a:ext cx="4291817" cy="1834595"/>
            </a:xfrm>
            <a:prstGeom prst="rect">
              <a:avLst/>
            </a:prstGeom>
          </p:spPr>
        </p:pic>
      </p:grpSp>
      <p:sp>
        <p:nvSpPr>
          <p:cNvPr id="9" name="TextBox 8">
            <a:hlinkClick r:id="rId3" action="ppaction://hlinkfile"/>
          </p:cNvPr>
          <p:cNvSpPr txBox="1"/>
          <p:nvPr/>
        </p:nvSpPr>
        <p:spPr>
          <a:xfrm>
            <a:off x="6336582" y="96353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2" name="object 2"/>
          <p:cNvGraphicFramePr>
            <a:graphicFrameLocks noGrp="1"/>
          </p:cNvGraphicFramePr>
          <p:nvPr>
            <p:extLst/>
          </p:nvPr>
        </p:nvGraphicFramePr>
        <p:xfrm>
          <a:off x="914704" y="4253610"/>
          <a:ext cx="5944870" cy="107632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401955">
                <a:tc>
                  <a:txBody>
                    <a:bodyPr/>
                    <a:lstStyle/>
                    <a:p>
                      <a:pPr marL="63500">
                        <a:lnSpc>
                          <a:spcPts val="1055"/>
                        </a:lnSpc>
                        <a:spcBef>
                          <a:spcPts val="490"/>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10" dirty="0">
                          <a:latin typeface="Arial"/>
                          <a:cs typeface="Arial"/>
                        </a:rPr>
                        <a:t>IsEven)</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0"/>
                  </a:ext>
                </a:extLst>
              </a:tr>
              <a:tr h="401955">
                <a:tc>
                  <a:txBody>
                    <a:bodyPr/>
                    <a:lstStyle/>
                    <a:p>
                      <a:pPr marL="191770">
                        <a:lnSpc>
                          <a:spcPts val="1055"/>
                        </a:lnSpc>
                        <a:spcBef>
                          <a:spcPts val="490"/>
                        </a:spcBef>
                      </a:pP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mod</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num</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2;</a:t>
                      </a:r>
                      <a:endParaRPr sz="900">
                        <a:latin typeface="Arial"/>
                        <a:cs typeface="Arial"/>
                      </a:endParaRPr>
                    </a:p>
                    <a:p>
                      <a:pPr marL="191770">
                        <a:lnSpc>
                          <a:spcPts val="1055"/>
                        </a:lnSpc>
                      </a:pPr>
                      <a:r>
                        <a:rPr sz="900" dirty="0">
                          <a:latin typeface="Arial"/>
                          <a:cs typeface="Arial"/>
                        </a:rPr>
                        <a:t>IsEven</a:t>
                      </a:r>
                      <a:r>
                        <a:rPr sz="900" spc="-2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(mod</a:t>
                      </a:r>
                      <a:r>
                        <a:rPr sz="900" spc="-5" dirty="0">
                          <a:latin typeface="Arial"/>
                          <a:cs typeface="Arial"/>
                        </a:rPr>
                        <a:t> </a:t>
                      </a:r>
                      <a:r>
                        <a:rPr sz="900" dirty="0">
                          <a:latin typeface="Arial"/>
                          <a:cs typeface="Arial"/>
                        </a:rPr>
                        <a:t>== 0</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true</a:t>
                      </a:r>
                      <a:r>
                        <a:rPr sz="900" spc="-10" dirty="0">
                          <a:solidFill>
                            <a:srgbClr val="3333FF"/>
                          </a:solidFill>
                          <a:latin typeface="Arial"/>
                          <a:cs typeface="Arial"/>
                        </a:rPr>
                        <a:t> </a:t>
                      </a:r>
                      <a:r>
                        <a:rPr sz="900" dirty="0">
                          <a:latin typeface="Arial"/>
                          <a:cs typeface="Arial"/>
                        </a:rPr>
                        <a:t>:</a:t>
                      </a:r>
                      <a:r>
                        <a:rPr sz="900" spc="-10" dirty="0">
                          <a:latin typeface="Arial"/>
                          <a:cs typeface="Arial"/>
                        </a:rPr>
                        <a:t> </a:t>
                      </a:r>
                      <a:r>
                        <a:rPr sz="900" spc="-10" dirty="0">
                          <a:solidFill>
                            <a:srgbClr val="3333FF"/>
                          </a:solidFill>
                          <a:latin typeface="Arial"/>
                          <a:cs typeface="Arial"/>
                        </a:rPr>
                        <a:t>false</a:t>
                      </a:r>
                      <a:r>
                        <a:rPr sz="900" spc="-1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241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13" name="object 3"/>
          <p:cNvSpPr txBox="1"/>
          <p:nvPr/>
        </p:nvSpPr>
        <p:spPr>
          <a:xfrm>
            <a:off x="902004" y="5481700"/>
            <a:ext cx="5957570" cy="996950"/>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With</a:t>
            </a:r>
            <a:r>
              <a:rPr sz="1100" spc="-35" dirty="0">
                <a:latin typeface="Arial"/>
                <a:cs typeface="Arial"/>
              </a:rPr>
              <a:t> </a:t>
            </a:r>
            <a:r>
              <a:rPr sz="1100" b="1" i="1" dirty="0">
                <a:latin typeface="Arial"/>
                <a:cs typeface="Arial"/>
              </a:rPr>
              <a:t>item</a:t>
            </a:r>
            <a:r>
              <a:rPr sz="1100" b="1" i="1" spc="-10" dirty="0">
                <a:latin typeface="Arial"/>
                <a:cs typeface="Arial"/>
              </a:rPr>
              <a:t> </a:t>
            </a:r>
            <a:r>
              <a:rPr sz="1100" b="1" i="1" dirty="0">
                <a:latin typeface="Arial"/>
                <a:cs typeface="Arial"/>
              </a:rPr>
              <a:t>access</a:t>
            </a:r>
            <a:r>
              <a:rPr sz="1100" dirty="0">
                <a:latin typeface="Arial"/>
                <a:cs typeface="Arial"/>
              </a:rPr>
              <a:t>,</a:t>
            </a:r>
            <a:r>
              <a:rPr sz="1100" spc="-10"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element</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processed</a:t>
            </a:r>
            <a:r>
              <a:rPr sz="1100" spc="-20" dirty="0">
                <a:latin typeface="Arial"/>
                <a:cs typeface="Arial"/>
              </a:rPr>
              <a:t> </a:t>
            </a:r>
            <a:r>
              <a:rPr sz="1100" dirty="0">
                <a:latin typeface="Arial"/>
                <a:cs typeface="Arial"/>
              </a:rPr>
              <a:t>independently</a:t>
            </a:r>
            <a:r>
              <a:rPr sz="1100" spc="-30"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rest</a:t>
            </a:r>
            <a:r>
              <a:rPr sz="1100" spc="-10" dirty="0">
                <a:latin typeface="Arial"/>
                <a:cs typeface="Arial"/>
              </a:rPr>
              <a:t> </a:t>
            </a:r>
            <a:r>
              <a:rPr sz="1100" dirty="0">
                <a:latin typeface="Arial"/>
                <a:cs typeface="Arial"/>
              </a:rPr>
              <a:t>of</a:t>
            </a:r>
            <a:r>
              <a:rPr sz="1100" spc="-25" dirty="0">
                <a:latin typeface="Arial"/>
                <a:cs typeface="Arial"/>
              </a:rPr>
              <a:t> the </a:t>
            </a:r>
            <a:r>
              <a:rPr sz="1100" dirty="0">
                <a:latin typeface="Arial"/>
                <a:cs typeface="Arial"/>
              </a:rPr>
              <a:t>elements.</a:t>
            </a:r>
            <a:r>
              <a:rPr sz="1100" spc="28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if you</a:t>
            </a:r>
            <a:r>
              <a:rPr sz="1100" spc="-20" dirty="0">
                <a:latin typeface="Arial"/>
                <a:cs typeface="Arial"/>
              </a:rPr>
              <a:t> </a:t>
            </a:r>
            <a:r>
              <a:rPr sz="1100" dirty="0">
                <a:latin typeface="Arial"/>
                <a:cs typeface="Arial"/>
              </a:rPr>
              <a:t>have</a:t>
            </a:r>
            <a:r>
              <a:rPr sz="1100" spc="-20"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6</a:t>
            </a:r>
            <a:r>
              <a:rPr sz="1100" spc="-10" dirty="0">
                <a:latin typeface="Arial"/>
                <a:cs typeface="Arial"/>
              </a:rPr>
              <a:t> </a:t>
            </a:r>
            <a:r>
              <a:rPr sz="1100" dirty="0">
                <a:latin typeface="Arial"/>
                <a:cs typeface="Arial"/>
              </a:rPr>
              <a:t>numbers</a:t>
            </a:r>
            <a:r>
              <a:rPr sz="1100" spc="-20" dirty="0">
                <a:latin typeface="Arial"/>
                <a:cs typeface="Arial"/>
              </a:rPr>
              <a:t> </a:t>
            </a:r>
            <a:r>
              <a:rPr sz="1100" dirty="0">
                <a:latin typeface="Arial"/>
                <a:cs typeface="Arial"/>
              </a:rPr>
              <a:t>{1,</a:t>
            </a:r>
            <a:r>
              <a:rPr sz="1100" spc="-10" dirty="0">
                <a:latin typeface="Arial"/>
                <a:cs typeface="Arial"/>
              </a:rPr>
              <a:t> </a:t>
            </a:r>
            <a:r>
              <a:rPr sz="1100" dirty="0">
                <a:latin typeface="Arial"/>
                <a:cs typeface="Arial"/>
              </a:rPr>
              <a:t>2,</a:t>
            </a:r>
            <a:r>
              <a:rPr sz="1100" spc="-15" dirty="0">
                <a:latin typeface="Arial"/>
                <a:cs typeface="Arial"/>
              </a:rPr>
              <a:t> </a:t>
            </a:r>
            <a:r>
              <a:rPr sz="1100" dirty="0">
                <a:latin typeface="Arial"/>
                <a:cs typeface="Arial"/>
              </a:rPr>
              <a:t>3,</a:t>
            </a:r>
            <a:r>
              <a:rPr sz="1100" spc="-15" dirty="0">
                <a:latin typeface="Arial"/>
                <a:cs typeface="Arial"/>
              </a:rPr>
              <a:t> </a:t>
            </a:r>
            <a:r>
              <a:rPr sz="1100" dirty="0">
                <a:latin typeface="Arial"/>
                <a:cs typeface="Arial"/>
              </a:rPr>
              <a:t>4,</a:t>
            </a:r>
            <a:r>
              <a:rPr sz="1100" spc="-15" dirty="0">
                <a:latin typeface="Arial"/>
                <a:cs typeface="Arial"/>
              </a:rPr>
              <a:t> </a:t>
            </a:r>
            <a:r>
              <a:rPr sz="1100" dirty="0">
                <a:latin typeface="Arial"/>
                <a:cs typeface="Arial"/>
              </a:rPr>
              <a:t>5,</a:t>
            </a:r>
            <a:r>
              <a:rPr sz="1100" spc="-15" dirty="0">
                <a:latin typeface="Arial"/>
                <a:cs typeface="Arial"/>
              </a:rPr>
              <a:t> </a:t>
            </a:r>
            <a:r>
              <a:rPr sz="1100" dirty="0">
                <a:latin typeface="Arial"/>
                <a:cs typeface="Arial"/>
              </a:rPr>
              <a:t>6}</a:t>
            </a:r>
            <a:r>
              <a:rPr sz="1100" spc="-2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to</a:t>
            </a:r>
            <a:r>
              <a:rPr sz="1100" spc="-10" dirty="0">
                <a:latin typeface="Arial"/>
                <a:cs typeface="Arial"/>
              </a:rPr>
              <a:t> increment</a:t>
            </a:r>
            <a:endParaRPr sz="1100">
              <a:latin typeface="Arial"/>
              <a:cs typeface="Arial"/>
            </a:endParaRPr>
          </a:p>
          <a:p>
            <a:pPr marL="12700" marR="61594">
              <a:lnSpc>
                <a:spcPts val="1260"/>
              </a:lnSpc>
              <a:spcBef>
                <a:spcPts val="10"/>
              </a:spcBef>
            </a:pPr>
            <a:r>
              <a:rPr sz="1100" dirty="0">
                <a:latin typeface="Arial"/>
                <a:cs typeface="Arial"/>
              </a:rPr>
              <a:t>each</a:t>
            </a:r>
            <a:r>
              <a:rPr sz="1100" spc="-25"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them</a:t>
            </a:r>
            <a:r>
              <a:rPr sz="1100" spc="-10"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some</a:t>
            </a:r>
            <a:r>
              <a:rPr sz="1100" spc="-15" dirty="0">
                <a:latin typeface="Arial"/>
                <a:cs typeface="Arial"/>
              </a:rPr>
              <a:t> </a:t>
            </a:r>
            <a:r>
              <a:rPr sz="1100" dirty="0">
                <a:latin typeface="Arial"/>
                <a:cs typeface="Arial"/>
              </a:rPr>
              <a:t>number,</a:t>
            </a:r>
            <a:r>
              <a:rPr sz="1100" spc="-5" dirty="0">
                <a:latin typeface="Arial"/>
                <a:cs typeface="Arial"/>
              </a:rPr>
              <a:t> </a:t>
            </a:r>
            <a:r>
              <a:rPr sz="1100" dirty="0">
                <a:latin typeface="Arial"/>
                <a:cs typeface="Arial"/>
              </a:rPr>
              <a:t>let’s</a:t>
            </a:r>
            <a:r>
              <a:rPr sz="1100" spc="-5" dirty="0">
                <a:latin typeface="Arial"/>
                <a:cs typeface="Arial"/>
              </a:rPr>
              <a:t> </a:t>
            </a:r>
            <a:r>
              <a:rPr sz="1100" dirty="0">
                <a:latin typeface="Arial"/>
                <a:cs typeface="Arial"/>
              </a:rPr>
              <a:t>say</a:t>
            </a:r>
            <a:r>
              <a:rPr sz="1100" spc="-25" dirty="0">
                <a:latin typeface="Arial"/>
                <a:cs typeface="Arial"/>
              </a:rPr>
              <a:t> </a:t>
            </a:r>
            <a:r>
              <a:rPr sz="1100" dirty="0">
                <a:latin typeface="Arial"/>
                <a:cs typeface="Arial"/>
              </a:rPr>
              <a:t>10,</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get</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{11,</a:t>
            </a:r>
            <a:r>
              <a:rPr sz="1100" spc="-20" dirty="0">
                <a:latin typeface="Arial"/>
                <a:cs typeface="Arial"/>
              </a:rPr>
              <a:t> </a:t>
            </a:r>
            <a:r>
              <a:rPr sz="1100" dirty="0">
                <a:latin typeface="Arial"/>
                <a:cs typeface="Arial"/>
              </a:rPr>
              <a:t>12,</a:t>
            </a:r>
            <a:r>
              <a:rPr sz="1100" spc="-15" dirty="0">
                <a:latin typeface="Arial"/>
                <a:cs typeface="Arial"/>
              </a:rPr>
              <a:t> </a:t>
            </a:r>
            <a:r>
              <a:rPr sz="1100" dirty="0">
                <a:latin typeface="Arial"/>
                <a:cs typeface="Arial"/>
              </a:rPr>
              <a:t>13,</a:t>
            </a:r>
            <a:r>
              <a:rPr sz="1100" spc="-5" dirty="0">
                <a:latin typeface="Arial"/>
                <a:cs typeface="Arial"/>
              </a:rPr>
              <a:t> </a:t>
            </a:r>
            <a:r>
              <a:rPr sz="1100" dirty="0">
                <a:latin typeface="Arial"/>
                <a:cs typeface="Arial"/>
              </a:rPr>
              <a:t>14,</a:t>
            </a:r>
            <a:r>
              <a:rPr sz="1100" spc="-5" dirty="0">
                <a:latin typeface="Arial"/>
                <a:cs typeface="Arial"/>
              </a:rPr>
              <a:t> </a:t>
            </a:r>
            <a:r>
              <a:rPr sz="1100" dirty="0">
                <a:latin typeface="Arial"/>
                <a:cs typeface="Arial"/>
              </a:rPr>
              <a:t>15, 16},</a:t>
            </a:r>
            <a:r>
              <a:rPr sz="1100" spc="-15" dirty="0">
                <a:latin typeface="Arial"/>
                <a:cs typeface="Arial"/>
              </a:rPr>
              <a:t> </a:t>
            </a:r>
            <a:r>
              <a:rPr sz="1100" dirty="0">
                <a:latin typeface="Arial"/>
                <a:cs typeface="Arial"/>
              </a:rPr>
              <a:t>then</a:t>
            </a:r>
            <a:r>
              <a:rPr sz="1100" spc="-20" dirty="0">
                <a:latin typeface="Arial"/>
                <a:cs typeface="Arial"/>
              </a:rPr>
              <a:t> </a:t>
            </a:r>
            <a:r>
              <a:rPr sz="1100" spc="-25" dirty="0">
                <a:latin typeface="Arial"/>
                <a:cs typeface="Arial"/>
              </a:rPr>
              <a:t>you </a:t>
            </a:r>
            <a:r>
              <a:rPr sz="1100" dirty="0">
                <a:latin typeface="Arial"/>
                <a:cs typeface="Arial"/>
              </a:rPr>
              <a:t>can</a:t>
            </a:r>
            <a:r>
              <a:rPr sz="1100" spc="-30"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to</a:t>
            </a:r>
            <a:r>
              <a:rPr sz="1100" spc="-15" dirty="0">
                <a:latin typeface="Arial"/>
                <a:cs typeface="Arial"/>
              </a:rPr>
              <a:t> </a:t>
            </a:r>
            <a:r>
              <a:rPr sz="1100" b="1" i="1" dirty="0">
                <a:latin typeface="Arial"/>
                <a:cs typeface="Arial"/>
              </a:rPr>
              <a:t>item</a:t>
            </a:r>
            <a:r>
              <a:rPr sz="1100" b="1" i="1" spc="-25" dirty="0">
                <a:latin typeface="Arial"/>
                <a:cs typeface="Arial"/>
              </a:rPr>
              <a:t> </a:t>
            </a:r>
            <a:r>
              <a:rPr sz="1100" b="1" i="1" dirty="0">
                <a:latin typeface="Arial"/>
                <a:cs typeface="Arial"/>
              </a:rPr>
              <a:t>access</a:t>
            </a:r>
            <a:r>
              <a:rPr sz="1100" dirty="0">
                <a:latin typeface="Arial"/>
                <a:cs typeface="Arial"/>
              </a:rPr>
              <a: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run</a:t>
            </a:r>
            <a:r>
              <a:rPr sz="1100" spc="-20" dirty="0">
                <a:latin typeface="Arial"/>
                <a:cs typeface="Arial"/>
              </a:rPr>
              <a:t> </a:t>
            </a:r>
            <a:r>
              <a:rPr sz="1100" dirty="0">
                <a:latin typeface="Arial"/>
                <a:cs typeface="Arial"/>
              </a:rPr>
              <a:t>6</a:t>
            </a:r>
            <a:r>
              <a:rPr sz="1100" spc="-25" dirty="0">
                <a:latin typeface="Arial"/>
                <a:cs typeface="Arial"/>
              </a:rPr>
              <a:t> </a:t>
            </a:r>
            <a:r>
              <a:rPr sz="1100" dirty="0">
                <a:latin typeface="Arial"/>
                <a:cs typeface="Arial"/>
              </a:rPr>
              <a:t>times,</a:t>
            </a:r>
            <a:r>
              <a:rPr sz="1100" spc="-20" dirty="0">
                <a:latin typeface="Arial"/>
                <a:cs typeface="Arial"/>
              </a:rPr>
              <a:t> </a:t>
            </a:r>
            <a:r>
              <a:rPr sz="1100" dirty="0">
                <a:latin typeface="Arial"/>
                <a:cs typeface="Arial"/>
              </a:rPr>
              <a:t>once</a:t>
            </a:r>
            <a:r>
              <a:rPr sz="1100" spc="-2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element</a:t>
            </a:r>
            <a:r>
              <a:rPr sz="1100" spc="-5" dirty="0">
                <a:latin typeface="Arial"/>
                <a:cs typeface="Arial"/>
              </a:rPr>
              <a:t> </a:t>
            </a:r>
            <a:r>
              <a:rPr sz="1100" spc="-25" dirty="0">
                <a:latin typeface="Arial"/>
                <a:cs typeface="Arial"/>
              </a:rPr>
              <a:t>in</a:t>
            </a:r>
            <a:endParaRPr sz="1100">
              <a:latin typeface="Arial"/>
              <a:cs typeface="Arial"/>
            </a:endParaRPr>
          </a:p>
          <a:p>
            <a:pPr marL="12700">
              <a:lnSpc>
                <a:spcPts val="1210"/>
              </a:lnSpc>
            </a:pPr>
            <a:r>
              <a:rPr sz="1100" dirty="0">
                <a:latin typeface="Arial"/>
                <a:cs typeface="Arial"/>
              </a:rPr>
              <a:t>the</a:t>
            </a:r>
            <a:r>
              <a:rPr sz="1100" spc="-25"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output</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be</a:t>
            </a:r>
            <a:r>
              <a:rPr sz="1100" spc="-1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6</a:t>
            </a:r>
            <a:r>
              <a:rPr sz="1100" spc="-10" dirty="0">
                <a:latin typeface="Arial"/>
                <a:cs typeface="Arial"/>
              </a:rPr>
              <a:t> </a:t>
            </a:r>
            <a:r>
              <a:rPr sz="1100" dirty="0">
                <a:latin typeface="Arial"/>
                <a:cs typeface="Arial"/>
              </a:rPr>
              <a:t>numbers.</a:t>
            </a:r>
            <a:r>
              <a:rPr sz="1100" spc="-25" dirty="0">
                <a:latin typeface="Arial"/>
                <a:cs typeface="Arial"/>
              </a:rPr>
              <a:t> </a:t>
            </a:r>
            <a:r>
              <a:rPr sz="1100" dirty="0">
                <a:latin typeface="Arial"/>
                <a:cs typeface="Arial"/>
              </a:rPr>
              <a:t>Notice</a:t>
            </a:r>
            <a:r>
              <a:rPr sz="1100" spc="-15" dirty="0">
                <a:latin typeface="Arial"/>
                <a:cs typeface="Arial"/>
              </a:rPr>
              <a:t> </a:t>
            </a:r>
            <a:r>
              <a:rPr sz="1100" dirty="0">
                <a:latin typeface="Arial"/>
                <a:cs typeface="Arial"/>
              </a:rPr>
              <a:t>in</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10" dirty="0">
                <a:latin typeface="Arial"/>
                <a:cs typeface="Arial"/>
              </a:rPr>
              <a:t> implementation</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GH,</a:t>
            </a:r>
            <a:r>
              <a:rPr sz="1100" spc="25" dirty="0">
                <a:latin typeface="Arial"/>
                <a:cs typeface="Arial"/>
              </a:rPr>
              <a:t> </a:t>
            </a:r>
            <a:r>
              <a:rPr sz="1100" b="1" i="1" spc="-50" dirty="0">
                <a:latin typeface="Arial"/>
                <a:cs typeface="Arial"/>
              </a:rPr>
              <a:t>x</a:t>
            </a:r>
            <a:endParaRPr sz="1100">
              <a:latin typeface="Arial"/>
              <a:cs typeface="Arial"/>
            </a:endParaRPr>
          </a:p>
          <a:p>
            <a:pPr marL="12700">
              <a:lnSpc>
                <a:spcPts val="1290"/>
              </a:lnSpc>
            </a:pPr>
            <a:r>
              <a:rPr sz="1100" dirty="0">
                <a:latin typeface="Arial"/>
                <a:cs typeface="Arial"/>
              </a:rPr>
              <a:t>is</a:t>
            </a:r>
            <a:r>
              <a:rPr sz="1100" spc="-10" dirty="0">
                <a:latin typeface="Arial"/>
                <a:cs typeface="Arial"/>
              </a:rPr>
              <a:t> </a:t>
            </a:r>
            <a:r>
              <a:rPr sz="1100" dirty="0">
                <a:latin typeface="Arial"/>
                <a:cs typeface="Arial"/>
              </a:rPr>
              <a:t>input</a:t>
            </a:r>
            <a:r>
              <a:rPr sz="1100" spc="-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single</a:t>
            </a:r>
            <a:r>
              <a:rPr sz="1100" spc="-10" dirty="0">
                <a:latin typeface="Arial"/>
                <a:cs typeface="Arial"/>
              </a:rPr>
              <a:t> </a:t>
            </a:r>
            <a:r>
              <a:rPr sz="1100" dirty="0">
                <a:latin typeface="Arial"/>
                <a:cs typeface="Arial"/>
              </a:rPr>
              <a:t>item</a:t>
            </a:r>
            <a:r>
              <a:rPr sz="1100" spc="-2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type</a:t>
            </a:r>
            <a:r>
              <a:rPr sz="1100" spc="-10" dirty="0">
                <a:latin typeface="Arial"/>
                <a:cs typeface="Arial"/>
              </a:rPr>
              <a:t> </a:t>
            </a:r>
            <a:r>
              <a:rPr sz="1100" b="1" i="1" spc="-10" dirty="0">
                <a:latin typeface="Arial"/>
                <a:cs typeface="Arial"/>
              </a:rPr>
              <a:t>double</a:t>
            </a:r>
            <a:r>
              <a:rPr sz="1100" spc="-10" dirty="0">
                <a:latin typeface="Arial"/>
                <a:cs typeface="Arial"/>
              </a:rPr>
              <a:t>.</a:t>
            </a:r>
            <a:endParaRPr sz="1100">
              <a:latin typeface="Arial"/>
              <a:cs typeface="Arial"/>
            </a:endParaRPr>
          </a:p>
        </p:txBody>
      </p:sp>
      <p:graphicFrame>
        <p:nvGraphicFramePr>
          <p:cNvPr id="14" name="object 4"/>
          <p:cNvGraphicFramePr>
            <a:graphicFrameLocks noGrp="1"/>
          </p:cNvGraphicFramePr>
          <p:nvPr>
            <p:extLst/>
          </p:nvPr>
        </p:nvGraphicFramePr>
        <p:xfrm>
          <a:off x="914704" y="6628638"/>
          <a:ext cx="5944870" cy="324167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165350">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3225">
                <a:tc>
                  <a:txBody>
                    <a:bodyPr/>
                    <a:lstStyle/>
                    <a:p>
                      <a:pPr marL="63500">
                        <a:lnSpc>
                          <a:spcPts val="1060"/>
                        </a:lnSpc>
                        <a:spcBef>
                          <a:spcPts val="490"/>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0"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x,</a:t>
                      </a:r>
                      <a:r>
                        <a:rPr sz="900" spc="-10"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25" dirty="0">
                          <a:latin typeface="Arial"/>
                          <a:cs typeface="Arial"/>
                        </a:rPr>
                        <a:t>A)</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401955">
                <a:tc>
                  <a:txBody>
                    <a:bodyPr/>
                    <a:lstStyle/>
                    <a:p>
                      <a:pPr marL="191770">
                        <a:lnSpc>
                          <a:spcPts val="1055"/>
                        </a:lnSpc>
                        <a:spcBef>
                          <a:spcPts val="490"/>
                        </a:spcBef>
                      </a:pPr>
                      <a:r>
                        <a:rPr sz="900" dirty="0">
                          <a:latin typeface="Arial"/>
                          <a:cs typeface="Arial"/>
                        </a:rPr>
                        <a:t>A =</a:t>
                      </a:r>
                      <a:r>
                        <a:rPr sz="900" spc="-10" dirty="0">
                          <a:latin typeface="Arial"/>
                          <a:cs typeface="Arial"/>
                        </a:rPr>
                        <a:t> </a:t>
                      </a:r>
                      <a:r>
                        <a:rPr sz="900" dirty="0">
                          <a:latin typeface="Arial"/>
                          <a:cs typeface="Arial"/>
                        </a:rPr>
                        <a:t>x</a:t>
                      </a:r>
                      <a:r>
                        <a:rPr sz="900" spc="5" dirty="0">
                          <a:latin typeface="Arial"/>
                          <a:cs typeface="Arial"/>
                        </a:rPr>
                        <a:t> </a:t>
                      </a:r>
                      <a:r>
                        <a:rPr sz="900" dirty="0">
                          <a:latin typeface="Arial"/>
                          <a:cs typeface="Arial"/>
                        </a:rPr>
                        <a:t>+ </a:t>
                      </a:r>
                      <a:r>
                        <a:rPr sz="900" spc="-25" dirty="0">
                          <a:latin typeface="Arial"/>
                          <a:cs typeface="Arial"/>
                        </a:rPr>
                        <a:t>10;</a:t>
                      </a:r>
                      <a:endParaRPr sz="900">
                        <a:latin typeface="Arial"/>
                        <a:cs typeface="Arial"/>
                      </a:endParaRPr>
                    </a:p>
                    <a:p>
                      <a:pPr marL="191770">
                        <a:lnSpc>
                          <a:spcPts val="1055"/>
                        </a:lnSpc>
                      </a:pPr>
                      <a:r>
                        <a:rPr sz="900" dirty="0">
                          <a:latin typeface="Arial"/>
                          <a:cs typeface="Arial"/>
                        </a:rPr>
                        <a:t>Print(</a:t>
                      </a:r>
                      <a:r>
                        <a:rPr sz="900" dirty="0">
                          <a:solidFill>
                            <a:srgbClr val="CC0000"/>
                          </a:solidFill>
                          <a:latin typeface="Arial"/>
                          <a:cs typeface="Arial"/>
                        </a:rPr>
                        <a:t>"Run#</a:t>
                      </a:r>
                      <a:r>
                        <a:rPr sz="900" spc="-15" dirty="0">
                          <a:solidFill>
                            <a:srgbClr val="CC0000"/>
                          </a:solidFill>
                          <a:latin typeface="Arial"/>
                          <a:cs typeface="Arial"/>
                        </a:rPr>
                        <a:t> </a:t>
                      </a:r>
                      <a:r>
                        <a:rPr sz="900" dirty="0">
                          <a:solidFill>
                            <a:srgbClr val="CC0000"/>
                          </a:solidFill>
                          <a:latin typeface="Arial"/>
                          <a:cs typeface="Arial"/>
                        </a:rPr>
                        <a:t>"</a:t>
                      </a:r>
                      <a:r>
                        <a:rPr sz="900" spc="-10" dirty="0">
                          <a:solidFill>
                            <a:srgbClr val="CC0000"/>
                          </a:solidFill>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Iteration);</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pic>
        <p:nvPicPr>
          <p:cNvPr id="15" name="object 6"/>
          <p:cNvPicPr/>
          <p:nvPr/>
        </p:nvPicPr>
        <p:blipFill>
          <a:blip r:embed="rId4" cstate="print"/>
          <a:stretch>
            <a:fillRect/>
          </a:stretch>
        </p:blipFill>
        <p:spPr>
          <a:xfrm>
            <a:off x="984250" y="6722881"/>
            <a:ext cx="5057708" cy="1984638"/>
          </a:xfrm>
          <a:prstGeom prst="rect">
            <a:avLst/>
          </a:prstGeom>
        </p:spPr>
      </p:pic>
      <p:sp>
        <p:nvSpPr>
          <p:cNvPr id="16" name="Title 15"/>
          <p:cNvSpPr>
            <a:spLocks noGrp="1"/>
          </p:cNvSpPr>
          <p:nvPr>
            <p:ph type="title"/>
          </p:nvPr>
        </p:nvSpPr>
        <p:spPr/>
        <p:txBody>
          <a:bodyPr/>
          <a:lstStyle/>
          <a:p>
            <a:r>
              <a:rPr lang="en-US" dirty="0"/>
              <a:t>C# </a:t>
            </a:r>
            <a:r>
              <a:rPr lang="en-US" dirty="0" smtClean="0"/>
              <a:t>component – Data Access: Item</a:t>
            </a:r>
            <a:endParaRPr lang="en-US" dirty="0"/>
          </a:p>
        </p:txBody>
      </p:sp>
    </p:spTree>
    <p:extLst>
      <p:ext uri="{BB962C8B-B14F-4D97-AF65-F5344CB8AC3E}">
        <p14:creationId xmlns:p14="http://schemas.microsoft.com/office/powerpoint/2010/main" val="29569173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619250" y="1009650"/>
            <a:ext cx="2838450" cy="1504950"/>
          </a:xfrm>
          <a:prstGeom prst="rect">
            <a:avLst/>
          </a:prstGeom>
        </p:spPr>
      </p:pic>
      <p:sp>
        <p:nvSpPr>
          <p:cNvPr id="5" name="object 5"/>
          <p:cNvSpPr txBox="1"/>
          <p:nvPr/>
        </p:nvSpPr>
        <p:spPr>
          <a:xfrm>
            <a:off x="1358900" y="2530475"/>
            <a:ext cx="5392420" cy="1641475"/>
          </a:xfrm>
          <a:prstGeom prst="rect">
            <a:avLst/>
          </a:prstGeom>
        </p:spPr>
        <p:txBody>
          <a:bodyPr vert="horz" wrap="square" lIns="0" tIns="12700" rIns="0" bIns="0" rtlCol="0">
            <a:spAutoFit/>
          </a:bodyPr>
          <a:lstStyle/>
          <a:p>
            <a:pPr marL="241300">
              <a:lnSpc>
                <a:spcPct val="100000"/>
              </a:lnSpc>
              <a:spcBef>
                <a:spcPts val="100"/>
              </a:spcBef>
            </a:pPr>
            <a:r>
              <a:rPr sz="900" i="1" dirty="0">
                <a:latin typeface="Verdana"/>
                <a:cs typeface="Verdana"/>
              </a:rPr>
              <a:t>Figure (8): Vector </a:t>
            </a:r>
            <a:r>
              <a:rPr sz="900" i="1" spc="-10" dirty="0">
                <a:latin typeface="Verdana"/>
                <a:cs typeface="Verdana"/>
              </a:rPr>
              <a:t>addition.</a:t>
            </a:r>
            <a:endParaRPr sz="900">
              <a:latin typeface="Verdana"/>
              <a:cs typeface="Verdana"/>
            </a:endParaRPr>
          </a:p>
          <a:p>
            <a:pPr marL="12700">
              <a:lnSpc>
                <a:spcPct val="100000"/>
              </a:lnSpc>
              <a:spcBef>
                <a:spcPts val="844"/>
              </a:spcBef>
            </a:pPr>
            <a:r>
              <a:rPr sz="1000" dirty="0">
                <a:latin typeface="Verdana"/>
                <a:cs typeface="Verdana"/>
              </a:rPr>
              <a:t>In</a:t>
            </a:r>
            <a:r>
              <a:rPr sz="1000" spc="-30" dirty="0">
                <a:latin typeface="Verdana"/>
                <a:cs typeface="Verdana"/>
              </a:rPr>
              <a:t> </a:t>
            </a:r>
            <a:r>
              <a:rPr sz="1000" dirty="0">
                <a:latin typeface="Verdana"/>
                <a:cs typeface="Verdana"/>
              </a:rPr>
              <a:t>general,</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addition</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two</a:t>
            </a:r>
            <a:r>
              <a:rPr sz="1000" spc="-15" dirty="0">
                <a:latin typeface="Verdana"/>
                <a:cs typeface="Verdana"/>
              </a:rPr>
              <a:t> </a:t>
            </a:r>
            <a:r>
              <a:rPr sz="1000" dirty="0">
                <a:latin typeface="Verdana"/>
                <a:cs typeface="Verdana"/>
              </a:rPr>
              <a:t>vectors</a:t>
            </a:r>
            <a:r>
              <a:rPr sz="1000" spc="-20" dirty="0">
                <a:latin typeface="Verdana"/>
                <a:cs typeface="Verdana"/>
              </a:rPr>
              <a:t> </a:t>
            </a:r>
            <a:r>
              <a:rPr sz="1000" b="1" dirty="0">
                <a:latin typeface="Verdana"/>
                <a:cs typeface="Verdana"/>
              </a:rPr>
              <a:t>a</a:t>
            </a:r>
            <a:r>
              <a:rPr sz="1000" b="1" spc="-10" dirty="0">
                <a:latin typeface="Verdana"/>
                <a:cs typeface="Verdana"/>
              </a:rPr>
              <a:t> </a:t>
            </a:r>
            <a:r>
              <a:rPr sz="1000" dirty="0">
                <a:latin typeface="Verdana"/>
                <a:cs typeface="Verdana"/>
              </a:rPr>
              <a:t>and</a:t>
            </a:r>
            <a:r>
              <a:rPr sz="1000" spc="-20"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calculated</a:t>
            </a:r>
            <a:r>
              <a:rPr sz="1000" spc="-20" dirty="0">
                <a:latin typeface="Verdana"/>
                <a:cs typeface="Verdana"/>
              </a:rPr>
              <a:t> </a:t>
            </a:r>
            <a:r>
              <a:rPr sz="1000" dirty="0">
                <a:latin typeface="Verdana"/>
                <a:cs typeface="Verdana"/>
              </a:rPr>
              <a:t>as</a:t>
            </a:r>
            <a:r>
              <a:rPr sz="1000" spc="-15" dirty="0">
                <a:latin typeface="Verdana"/>
                <a:cs typeface="Verdana"/>
              </a:rPr>
              <a:t> </a:t>
            </a:r>
            <a:r>
              <a:rPr sz="1000" spc="-10" dirty="0">
                <a:latin typeface="Verdana"/>
                <a:cs typeface="Verdana"/>
              </a:rPr>
              <a:t>follows:</a:t>
            </a:r>
            <a:endParaRPr sz="1000">
              <a:latin typeface="Verdana"/>
              <a:cs typeface="Verdana"/>
            </a:endParaRPr>
          </a:p>
          <a:p>
            <a:pPr marL="241300">
              <a:lnSpc>
                <a:spcPct val="100000"/>
              </a:lnSpc>
              <a:spcBef>
                <a:spcPts val="300"/>
              </a:spcBef>
            </a:pPr>
            <a:r>
              <a:rPr sz="1000" b="1" dirty="0">
                <a:latin typeface="Verdana"/>
                <a:cs typeface="Verdana"/>
              </a:rPr>
              <a:t>a</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&lt;a1,</a:t>
            </a:r>
            <a:r>
              <a:rPr sz="1000" spc="-10" dirty="0">
                <a:latin typeface="Verdana"/>
                <a:cs typeface="Verdana"/>
              </a:rPr>
              <a:t> </a:t>
            </a:r>
            <a:r>
              <a:rPr sz="1000" dirty="0">
                <a:latin typeface="Verdana"/>
                <a:cs typeface="Verdana"/>
              </a:rPr>
              <a:t>a2,</a:t>
            </a:r>
            <a:r>
              <a:rPr sz="1000" spc="-10" dirty="0">
                <a:latin typeface="Verdana"/>
                <a:cs typeface="Verdana"/>
              </a:rPr>
              <a:t> </a:t>
            </a:r>
            <a:r>
              <a:rPr sz="1000" spc="-25" dirty="0">
                <a:latin typeface="Verdana"/>
                <a:cs typeface="Verdana"/>
              </a:rPr>
              <a:t>a3&gt;</a:t>
            </a:r>
            <a:endParaRPr sz="1000">
              <a:latin typeface="Verdana"/>
              <a:cs typeface="Verdana"/>
            </a:endParaRPr>
          </a:p>
          <a:p>
            <a:pPr marL="241300">
              <a:lnSpc>
                <a:spcPct val="100000"/>
              </a:lnSpc>
              <a:spcBef>
                <a:spcPts val="300"/>
              </a:spcBef>
            </a:pPr>
            <a:r>
              <a:rPr sz="1000" b="1" dirty="0">
                <a:latin typeface="Verdana"/>
                <a:cs typeface="Verdana"/>
              </a:rPr>
              <a:t>b</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&lt;b1,</a:t>
            </a:r>
            <a:r>
              <a:rPr sz="1000" spc="-10" dirty="0">
                <a:latin typeface="Verdana"/>
                <a:cs typeface="Verdana"/>
              </a:rPr>
              <a:t> </a:t>
            </a:r>
            <a:r>
              <a:rPr sz="1000" dirty="0">
                <a:latin typeface="Verdana"/>
                <a:cs typeface="Verdana"/>
              </a:rPr>
              <a:t>b2,</a:t>
            </a:r>
            <a:r>
              <a:rPr sz="1000" spc="-10" dirty="0">
                <a:latin typeface="Verdana"/>
                <a:cs typeface="Verdana"/>
              </a:rPr>
              <a:t> </a:t>
            </a:r>
            <a:r>
              <a:rPr sz="1000" spc="-25" dirty="0">
                <a:latin typeface="Verdana"/>
                <a:cs typeface="Verdana"/>
              </a:rPr>
              <a:t>b3&gt;</a:t>
            </a:r>
            <a:endParaRPr sz="1000">
              <a:latin typeface="Verdana"/>
              <a:cs typeface="Verdana"/>
            </a:endParaRPr>
          </a:p>
          <a:p>
            <a:pPr marL="241300">
              <a:lnSpc>
                <a:spcPct val="100000"/>
              </a:lnSpc>
              <a:spcBef>
                <a:spcPts val="300"/>
              </a:spcBef>
            </a:pPr>
            <a:r>
              <a:rPr sz="1000" b="1" dirty="0">
                <a:latin typeface="Verdana"/>
                <a:cs typeface="Verdana"/>
              </a:rPr>
              <a:t>a</a:t>
            </a:r>
            <a:r>
              <a:rPr sz="1000" dirty="0">
                <a:latin typeface="Verdana"/>
                <a:cs typeface="Verdana"/>
              </a:rPr>
              <a:t>+</a:t>
            </a:r>
            <a:r>
              <a:rPr sz="1000" b="1" dirty="0">
                <a:latin typeface="Verdana"/>
                <a:cs typeface="Verdana"/>
              </a:rPr>
              <a:t>b</a:t>
            </a:r>
            <a:r>
              <a:rPr sz="1000" b="1" spc="-25"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&lt;a1+b1,</a:t>
            </a:r>
            <a:r>
              <a:rPr sz="1000" spc="-20" dirty="0">
                <a:latin typeface="Verdana"/>
                <a:cs typeface="Verdana"/>
              </a:rPr>
              <a:t> </a:t>
            </a:r>
            <a:r>
              <a:rPr sz="1000" dirty="0">
                <a:latin typeface="Verdana"/>
                <a:cs typeface="Verdana"/>
              </a:rPr>
              <a:t>a2+b2,</a:t>
            </a:r>
            <a:r>
              <a:rPr sz="1000" spc="-20" dirty="0">
                <a:latin typeface="Verdana"/>
                <a:cs typeface="Verdana"/>
              </a:rPr>
              <a:t> </a:t>
            </a:r>
            <a:r>
              <a:rPr sz="1000" spc="-10" dirty="0">
                <a:latin typeface="Verdana"/>
                <a:cs typeface="Verdana"/>
              </a:rPr>
              <a:t>a3+b3&gt;</a:t>
            </a:r>
            <a:endParaRPr sz="1000">
              <a:latin typeface="Verdana"/>
              <a:cs typeface="Verdana"/>
            </a:endParaRPr>
          </a:p>
          <a:p>
            <a:pPr marL="12700" marR="5080">
              <a:lnSpc>
                <a:spcPct val="100000"/>
              </a:lnSpc>
              <a:spcBef>
                <a:spcPts val="300"/>
              </a:spcBef>
            </a:pPr>
            <a:r>
              <a:rPr sz="1000" dirty="0">
                <a:latin typeface="Verdana"/>
                <a:cs typeface="Verdana"/>
              </a:rPr>
              <a:t>Vector</a:t>
            </a:r>
            <a:r>
              <a:rPr sz="1000" spc="-35" dirty="0">
                <a:latin typeface="Verdana"/>
                <a:cs typeface="Verdana"/>
              </a:rPr>
              <a:t> </a:t>
            </a:r>
            <a:r>
              <a:rPr sz="1000" dirty="0">
                <a:latin typeface="Verdana"/>
                <a:cs typeface="Verdana"/>
              </a:rPr>
              <a:t>addition</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useful</a:t>
            </a:r>
            <a:r>
              <a:rPr sz="1000" spc="-25"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finding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average</a:t>
            </a:r>
            <a:r>
              <a:rPr sz="1000" spc="-25" dirty="0">
                <a:latin typeface="Verdana"/>
                <a:cs typeface="Verdana"/>
              </a:rPr>
              <a:t> </a:t>
            </a:r>
            <a:r>
              <a:rPr sz="1000" dirty="0">
                <a:latin typeface="Verdana"/>
                <a:cs typeface="Verdana"/>
              </a:rPr>
              <a:t>direction</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or</a:t>
            </a:r>
            <a:r>
              <a:rPr sz="1000" spc="-20" dirty="0">
                <a:latin typeface="Verdana"/>
                <a:cs typeface="Verdana"/>
              </a:rPr>
              <a:t> </a:t>
            </a:r>
            <a:r>
              <a:rPr sz="1000" dirty="0">
                <a:latin typeface="Verdana"/>
                <a:cs typeface="Verdana"/>
              </a:rPr>
              <a:t>more</a:t>
            </a:r>
            <a:r>
              <a:rPr sz="1000" spc="-20" dirty="0">
                <a:latin typeface="Verdana"/>
                <a:cs typeface="Verdana"/>
              </a:rPr>
              <a:t> </a:t>
            </a:r>
            <a:r>
              <a:rPr sz="1000" dirty="0">
                <a:latin typeface="Verdana"/>
                <a:cs typeface="Verdana"/>
              </a:rPr>
              <a:t>vectors.</a:t>
            </a:r>
            <a:r>
              <a:rPr sz="1000" spc="-20" dirty="0">
                <a:latin typeface="Verdana"/>
                <a:cs typeface="Verdana"/>
              </a:rPr>
              <a:t> </a:t>
            </a:r>
            <a:r>
              <a:rPr sz="1000" spc="-25" dirty="0">
                <a:latin typeface="Verdana"/>
                <a:cs typeface="Verdana"/>
              </a:rPr>
              <a:t>In </a:t>
            </a:r>
            <a:r>
              <a:rPr sz="1000" dirty="0">
                <a:latin typeface="Verdana"/>
                <a:cs typeface="Verdana"/>
              </a:rPr>
              <a:t>this</a:t>
            </a:r>
            <a:r>
              <a:rPr sz="1000" spc="-30" dirty="0">
                <a:latin typeface="Verdana"/>
                <a:cs typeface="Verdana"/>
              </a:rPr>
              <a:t> </a:t>
            </a:r>
            <a:r>
              <a:rPr sz="1000" dirty="0">
                <a:latin typeface="Verdana"/>
                <a:cs typeface="Verdana"/>
              </a:rPr>
              <a:t>case,</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usually</a:t>
            </a:r>
            <a:r>
              <a:rPr sz="1000" spc="-15" dirty="0">
                <a:latin typeface="Verdana"/>
                <a:cs typeface="Verdana"/>
              </a:rPr>
              <a:t> </a:t>
            </a:r>
            <a:r>
              <a:rPr sz="1000" dirty="0">
                <a:latin typeface="Verdana"/>
                <a:cs typeface="Verdana"/>
              </a:rPr>
              <a:t>use</a:t>
            </a:r>
            <a:r>
              <a:rPr sz="1000" spc="-20" dirty="0">
                <a:latin typeface="Verdana"/>
                <a:cs typeface="Verdana"/>
              </a:rPr>
              <a:t> </a:t>
            </a:r>
            <a:r>
              <a:rPr sz="1000" spc="-10" dirty="0">
                <a:latin typeface="Verdana"/>
                <a:cs typeface="Verdana"/>
              </a:rPr>
              <a:t>same-</a:t>
            </a:r>
            <a:r>
              <a:rPr sz="1000" dirty="0">
                <a:latin typeface="Verdana"/>
                <a:cs typeface="Verdana"/>
              </a:rPr>
              <a:t>length</a:t>
            </a:r>
            <a:r>
              <a:rPr sz="1000" spc="-2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Here</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an</a:t>
            </a:r>
            <a:r>
              <a:rPr sz="1000" spc="-15" dirty="0">
                <a:latin typeface="Verdana"/>
                <a:cs typeface="Verdana"/>
              </a:rPr>
              <a:t> </a:t>
            </a:r>
            <a:r>
              <a:rPr sz="1000" dirty="0">
                <a:latin typeface="Verdana"/>
                <a:cs typeface="Verdana"/>
              </a:rPr>
              <a:t>example</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shows</a:t>
            </a:r>
            <a:r>
              <a:rPr sz="1000" spc="-15" dirty="0">
                <a:latin typeface="Verdana"/>
                <a:cs typeface="Verdana"/>
              </a:rPr>
              <a:t> </a:t>
            </a:r>
            <a:r>
              <a:rPr sz="1000" spc="-25" dirty="0">
                <a:latin typeface="Verdana"/>
                <a:cs typeface="Verdana"/>
              </a:rPr>
              <a:t>the </a:t>
            </a:r>
            <a:r>
              <a:rPr sz="1000" dirty="0">
                <a:latin typeface="Verdana"/>
                <a:cs typeface="Verdana"/>
              </a:rPr>
              <a:t>difference</a:t>
            </a:r>
            <a:r>
              <a:rPr sz="1000" spc="-30"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using</a:t>
            </a:r>
            <a:r>
              <a:rPr sz="1000" spc="-15" dirty="0">
                <a:latin typeface="Verdana"/>
                <a:cs typeface="Verdana"/>
              </a:rPr>
              <a:t> </a:t>
            </a:r>
            <a:r>
              <a:rPr sz="1000" spc="-10" dirty="0">
                <a:latin typeface="Verdana"/>
                <a:cs typeface="Verdana"/>
              </a:rPr>
              <a:t>same-</a:t>
            </a:r>
            <a:r>
              <a:rPr sz="1000" dirty="0">
                <a:latin typeface="Verdana"/>
                <a:cs typeface="Verdana"/>
              </a:rPr>
              <a:t>length</a:t>
            </a:r>
            <a:r>
              <a:rPr sz="1000" spc="-1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and</a:t>
            </a:r>
            <a:r>
              <a:rPr sz="1000" spc="-15" dirty="0">
                <a:latin typeface="Verdana"/>
                <a:cs typeface="Verdana"/>
              </a:rPr>
              <a:t> </a:t>
            </a:r>
            <a:r>
              <a:rPr sz="1000" spc="-10" dirty="0">
                <a:latin typeface="Verdana"/>
                <a:cs typeface="Verdana"/>
              </a:rPr>
              <a:t>different-</a:t>
            </a:r>
            <a:r>
              <a:rPr sz="1000" dirty="0">
                <a:latin typeface="Verdana"/>
                <a:cs typeface="Verdana"/>
              </a:rPr>
              <a:t>length</a:t>
            </a:r>
            <a:r>
              <a:rPr sz="1000" spc="-15"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on</a:t>
            </a:r>
            <a:r>
              <a:rPr sz="1000" spc="-15" dirty="0">
                <a:latin typeface="Verdana"/>
                <a:cs typeface="Verdana"/>
              </a:rPr>
              <a:t> </a:t>
            </a:r>
            <a:r>
              <a:rPr sz="1000" spc="-25" dirty="0">
                <a:latin typeface="Verdana"/>
                <a:cs typeface="Verdana"/>
              </a:rPr>
              <a:t>the </a:t>
            </a:r>
            <a:r>
              <a:rPr sz="1000" dirty="0">
                <a:latin typeface="Verdana"/>
                <a:cs typeface="Verdana"/>
              </a:rPr>
              <a:t>resulting</a:t>
            </a:r>
            <a:r>
              <a:rPr sz="1000" spc="-35" dirty="0">
                <a:latin typeface="Verdana"/>
                <a:cs typeface="Verdana"/>
              </a:rPr>
              <a:t> </a:t>
            </a:r>
            <a:r>
              <a:rPr sz="1000" dirty="0">
                <a:latin typeface="Verdana"/>
                <a:cs typeface="Verdana"/>
              </a:rPr>
              <a:t>vector</a:t>
            </a:r>
            <a:r>
              <a:rPr sz="1000" spc="-30" dirty="0">
                <a:latin typeface="Verdana"/>
                <a:cs typeface="Verdana"/>
              </a:rPr>
              <a:t> </a:t>
            </a:r>
            <a:r>
              <a:rPr sz="1000" spc="-10" dirty="0">
                <a:latin typeface="Verdana"/>
                <a:cs typeface="Verdana"/>
              </a:rPr>
              <a:t>addition:</a:t>
            </a:r>
            <a:endParaRPr sz="1000">
              <a:latin typeface="Verdana"/>
              <a:cs typeface="Verdana"/>
            </a:endParaRPr>
          </a:p>
        </p:txBody>
      </p:sp>
      <p:pic>
        <p:nvPicPr>
          <p:cNvPr id="6" name="object 6"/>
          <p:cNvPicPr/>
          <p:nvPr/>
        </p:nvPicPr>
        <p:blipFill>
          <a:blip r:embed="rId3" cstate="print"/>
          <a:stretch>
            <a:fillRect/>
          </a:stretch>
        </p:blipFill>
        <p:spPr>
          <a:xfrm>
            <a:off x="1390650" y="4295775"/>
            <a:ext cx="2762250" cy="1504950"/>
          </a:xfrm>
          <a:prstGeom prst="rect">
            <a:avLst/>
          </a:prstGeom>
        </p:spPr>
      </p:pic>
      <p:sp>
        <p:nvSpPr>
          <p:cNvPr id="7" name="object 7"/>
          <p:cNvSpPr txBox="1"/>
          <p:nvPr/>
        </p:nvSpPr>
        <p:spPr>
          <a:xfrm>
            <a:off x="1358900" y="5816600"/>
            <a:ext cx="5472430" cy="3022600"/>
          </a:xfrm>
          <a:prstGeom prst="rect">
            <a:avLst/>
          </a:prstGeom>
        </p:spPr>
        <p:txBody>
          <a:bodyPr vert="horz" wrap="square" lIns="0" tIns="20320" rIns="0" bIns="0" rtlCol="0">
            <a:spAutoFit/>
          </a:bodyPr>
          <a:lstStyle/>
          <a:p>
            <a:pPr marL="12700" marR="45085">
              <a:lnSpc>
                <a:spcPts val="1050"/>
              </a:lnSpc>
              <a:spcBef>
                <a:spcPts val="160"/>
              </a:spcBef>
            </a:pPr>
            <a:r>
              <a:rPr sz="900" i="1" dirty="0">
                <a:latin typeface="Verdana"/>
                <a:cs typeface="Verdana"/>
              </a:rPr>
              <a:t>Figure (9): Adding various length vectors (left). Adding same length vectors (right) to get </a:t>
            </a:r>
            <a:r>
              <a:rPr sz="900" i="1" spc="-25" dirty="0">
                <a:latin typeface="Verdana"/>
                <a:cs typeface="Verdana"/>
              </a:rPr>
              <a:t>the </a:t>
            </a:r>
            <a:r>
              <a:rPr sz="900" i="1" dirty="0">
                <a:latin typeface="Verdana"/>
                <a:cs typeface="Verdana"/>
              </a:rPr>
              <a:t>average </a:t>
            </a:r>
            <a:r>
              <a:rPr sz="900" i="1" spc="-10" dirty="0">
                <a:latin typeface="Verdana"/>
                <a:cs typeface="Verdana"/>
              </a:rPr>
              <a:t>direction.</a:t>
            </a:r>
            <a:endParaRPr sz="900">
              <a:latin typeface="Verdana"/>
              <a:cs typeface="Verdana"/>
            </a:endParaRPr>
          </a:p>
          <a:p>
            <a:pPr marL="12700" marR="5080">
              <a:lnSpc>
                <a:spcPct val="100000"/>
              </a:lnSpc>
              <a:spcBef>
                <a:spcPts val="815"/>
              </a:spcBef>
            </a:pPr>
            <a:r>
              <a:rPr sz="1000" dirty="0">
                <a:latin typeface="Verdana"/>
                <a:cs typeface="Verdana"/>
              </a:rPr>
              <a:t>Input</a:t>
            </a:r>
            <a:r>
              <a:rPr sz="1000" spc="-3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not</a:t>
            </a:r>
            <a:r>
              <a:rPr sz="1000" spc="-15" dirty="0">
                <a:latin typeface="Verdana"/>
                <a:cs typeface="Verdana"/>
              </a:rPr>
              <a:t> </a:t>
            </a:r>
            <a:r>
              <a:rPr sz="1000" dirty="0">
                <a:latin typeface="Verdana"/>
                <a:cs typeface="Verdana"/>
              </a:rPr>
              <a:t>likely</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be</a:t>
            </a:r>
            <a:r>
              <a:rPr sz="1000" spc="-20" dirty="0">
                <a:latin typeface="Verdana"/>
                <a:cs typeface="Verdana"/>
              </a:rPr>
              <a:t> </a:t>
            </a:r>
            <a:r>
              <a:rPr sz="1000" dirty="0">
                <a:latin typeface="Verdana"/>
                <a:cs typeface="Verdana"/>
              </a:rPr>
              <a:t>same</a:t>
            </a:r>
            <a:r>
              <a:rPr sz="1000" spc="-15"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order</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find</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average</a:t>
            </a:r>
            <a:r>
              <a:rPr sz="1000" spc="-15" dirty="0">
                <a:latin typeface="Verdana"/>
                <a:cs typeface="Verdana"/>
              </a:rPr>
              <a:t> </a:t>
            </a:r>
            <a:r>
              <a:rPr sz="1000" spc="-10" dirty="0">
                <a:latin typeface="Verdana"/>
                <a:cs typeface="Verdana"/>
              </a:rPr>
              <a:t>direction, </a:t>
            </a:r>
            <a:r>
              <a:rPr sz="1000" dirty="0">
                <a:latin typeface="Verdana"/>
                <a:cs typeface="Verdana"/>
              </a:rPr>
              <a:t>you</a:t>
            </a:r>
            <a:r>
              <a:rPr sz="1000" spc="-35"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input</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As</a:t>
            </a:r>
            <a:r>
              <a:rPr sz="1000" spc="-20" dirty="0">
                <a:latin typeface="Verdana"/>
                <a:cs typeface="Verdana"/>
              </a:rPr>
              <a:t> </a:t>
            </a:r>
            <a:r>
              <a:rPr sz="1000" dirty="0">
                <a:latin typeface="Verdana"/>
                <a:cs typeface="Verdana"/>
              </a:rPr>
              <a:t>mentioned</a:t>
            </a:r>
            <a:r>
              <a:rPr sz="1000" spc="-20" dirty="0">
                <a:latin typeface="Verdana"/>
                <a:cs typeface="Verdana"/>
              </a:rPr>
              <a:t> </a:t>
            </a:r>
            <a:r>
              <a:rPr sz="1000" dirty="0">
                <a:latin typeface="Verdana"/>
                <a:cs typeface="Verdana"/>
              </a:rPr>
              <a:t>before,</a:t>
            </a:r>
            <a:r>
              <a:rPr sz="1000" spc="-20" dirty="0">
                <a:latin typeface="Verdana"/>
                <a:cs typeface="Verdana"/>
              </a:rPr>
              <a:t> </a:t>
            </a:r>
            <a:r>
              <a:rPr sz="1000" dirty="0">
                <a:latin typeface="Verdana"/>
                <a:cs typeface="Verdana"/>
              </a:rPr>
              <a:t>the</a:t>
            </a:r>
            <a:r>
              <a:rPr sz="1000" spc="-20" dirty="0">
                <a:latin typeface="Verdana"/>
                <a:cs typeface="Verdana"/>
              </a:rPr>
              <a:t> unit</a:t>
            </a:r>
            <a:r>
              <a:rPr sz="1000" spc="500" dirty="0">
                <a:latin typeface="Verdana"/>
                <a:cs typeface="Verdana"/>
              </a:rPr>
              <a:t> </a:t>
            </a:r>
            <a:r>
              <a:rPr sz="1000" dirty="0">
                <a:latin typeface="Verdana"/>
                <a:cs typeface="Verdana"/>
              </a:rPr>
              <a:t>vector</a:t>
            </a:r>
            <a:r>
              <a:rPr sz="1000" spc="-3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has</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length</a:t>
            </a:r>
            <a:r>
              <a:rPr sz="1000" spc="-15" dirty="0">
                <a:latin typeface="Verdana"/>
                <a:cs typeface="Verdana"/>
              </a:rPr>
              <a:t> </a:t>
            </a:r>
            <a:r>
              <a:rPr sz="1000" dirty="0">
                <a:latin typeface="Verdana"/>
                <a:cs typeface="Verdana"/>
              </a:rPr>
              <a:t>equal</a:t>
            </a:r>
            <a:r>
              <a:rPr sz="1000" spc="-15" dirty="0">
                <a:latin typeface="Verdana"/>
                <a:cs typeface="Verdana"/>
              </a:rPr>
              <a:t> </a:t>
            </a:r>
            <a:r>
              <a:rPr sz="1000" dirty="0">
                <a:latin typeface="Verdana"/>
                <a:cs typeface="Verdana"/>
              </a:rPr>
              <a:t>to</a:t>
            </a:r>
            <a:r>
              <a:rPr sz="1000" spc="-15" dirty="0">
                <a:latin typeface="Verdana"/>
                <a:cs typeface="Verdana"/>
              </a:rPr>
              <a:t> </a:t>
            </a:r>
            <a:r>
              <a:rPr sz="1000" spc="-25" dirty="0">
                <a:latin typeface="Verdana"/>
                <a:cs typeface="Verdana"/>
              </a:rPr>
              <a:t>1.</a:t>
            </a:r>
            <a:endParaRPr sz="1000">
              <a:latin typeface="Verdana"/>
              <a:cs typeface="Verdana"/>
            </a:endParaRPr>
          </a:p>
          <a:p>
            <a:pPr>
              <a:lnSpc>
                <a:spcPct val="100000"/>
              </a:lnSpc>
              <a:spcBef>
                <a:spcPts val="55"/>
              </a:spcBef>
            </a:pPr>
            <a:endParaRPr sz="900">
              <a:latin typeface="Verdana"/>
              <a:cs typeface="Verdana"/>
            </a:endParaRPr>
          </a:p>
          <a:p>
            <a:pPr marL="12700">
              <a:lnSpc>
                <a:spcPct val="100000"/>
              </a:lnSpc>
            </a:pPr>
            <a:r>
              <a:rPr sz="1200" b="1" dirty="0">
                <a:latin typeface="Arial"/>
                <a:cs typeface="Arial"/>
              </a:rPr>
              <a:t>Vector </a:t>
            </a:r>
            <a:r>
              <a:rPr sz="1200" b="1" spc="-10" dirty="0">
                <a:latin typeface="Arial"/>
                <a:cs typeface="Arial"/>
              </a:rPr>
              <a:t>subtraction</a:t>
            </a:r>
            <a:endParaRPr sz="1200">
              <a:latin typeface="Arial"/>
              <a:cs typeface="Arial"/>
            </a:endParaRPr>
          </a:p>
          <a:p>
            <a:pPr marL="12700" marR="167005">
              <a:lnSpc>
                <a:spcPct val="100000"/>
              </a:lnSpc>
              <a:spcBef>
                <a:spcPts val="335"/>
              </a:spcBef>
            </a:pPr>
            <a:r>
              <a:rPr sz="1000" dirty="0">
                <a:latin typeface="Verdana"/>
                <a:cs typeface="Verdana"/>
              </a:rPr>
              <a:t>Vector</a:t>
            </a:r>
            <a:r>
              <a:rPr sz="1000" spc="-40" dirty="0">
                <a:latin typeface="Verdana"/>
                <a:cs typeface="Verdana"/>
              </a:rPr>
              <a:t> </a:t>
            </a:r>
            <a:r>
              <a:rPr sz="1000" dirty="0">
                <a:latin typeface="Verdana"/>
                <a:cs typeface="Verdana"/>
              </a:rPr>
              <a:t>subtraction</a:t>
            </a:r>
            <a:r>
              <a:rPr sz="1000" spc="-25" dirty="0">
                <a:latin typeface="Verdana"/>
                <a:cs typeface="Verdana"/>
              </a:rPr>
              <a:t> </a:t>
            </a:r>
            <a:r>
              <a:rPr sz="1000" dirty="0">
                <a:latin typeface="Verdana"/>
                <a:cs typeface="Verdana"/>
              </a:rPr>
              <a:t>takes</a:t>
            </a:r>
            <a:r>
              <a:rPr sz="1000" spc="-25" dirty="0">
                <a:latin typeface="Verdana"/>
                <a:cs typeface="Verdana"/>
              </a:rPr>
              <a:t> </a:t>
            </a:r>
            <a:r>
              <a:rPr sz="1000" dirty="0">
                <a:latin typeface="Verdana"/>
                <a:cs typeface="Verdana"/>
              </a:rPr>
              <a:t>two</a:t>
            </a:r>
            <a:r>
              <a:rPr sz="1000" spc="-30"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produces</a:t>
            </a:r>
            <a:r>
              <a:rPr sz="1000" spc="-3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third</a:t>
            </a:r>
            <a:r>
              <a:rPr sz="1000" spc="-25" dirty="0">
                <a:latin typeface="Verdana"/>
                <a:cs typeface="Verdana"/>
              </a:rPr>
              <a:t> </a:t>
            </a:r>
            <a:r>
              <a:rPr sz="1000" dirty="0">
                <a:latin typeface="Verdana"/>
                <a:cs typeface="Verdana"/>
              </a:rPr>
              <a:t>vector.</a:t>
            </a:r>
            <a:r>
              <a:rPr sz="1000" spc="-30" dirty="0">
                <a:latin typeface="Verdana"/>
                <a:cs typeface="Verdana"/>
              </a:rPr>
              <a:t> </a:t>
            </a:r>
            <a:r>
              <a:rPr sz="1000" dirty="0">
                <a:latin typeface="Verdana"/>
                <a:cs typeface="Verdana"/>
              </a:rPr>
              <a:t>We</a:t>
            </a:r>
            <a:r>
              <a:rPr sz="1000" spc="-25" dirty="0">
                <a:latin typeface="Verdana"/>
                <a:cs typeface="Verdana"/>
              </a:rPr>
              <a:t> </a:t>
            </a:r>
            <a:r>
              <a:rPr sz="1000" dirty="0">
                <a:latin typeface="Verdana"/>
                <a:cs typeface="Verdana"/>
              </a:rPr>
              <a:t>subtract</a:t>
            </a:r>
            <a:r>
              <a:rPr sz="1000" spc="-25" dirty="0">
                <a:latin typeface="Verdana"/>
                <a:cs typeface="Verdana"/>
              </a:rPr>
              <a:t> two </a:t>
            </a:r>
            <a:r>
              <a:rPr sz="1000" dirty="0">
                <a:latin typeface="Verdana"/>
                <a:cs typeface="Verdana"/>
              </a:rPr>
              <a:t>vectors</a:t>
            </a:r>
            <a:r>
              <a:rPr sz="1000" spc="-40" dirty="0">
                <a:latin typeface="Verdana"/>
                <a:cs typeface="Verdana"/>
              </a:rPr>
              <a:t> </a:t>
            </a:r>
            <a:r>
              <a:rPr sz="1000" dirty="0">
                <a:latin typeface="Verdana"/>
                <a:cs typeface="Verdana"/>
              </a:rPr>
              <a:t>by</a:t>
            </a:r>
            <a:r>
              <a:rPr sz="1000" spc="-30" dirty="0">
                <a:latin typeface="Verdana"/>
                <a:cs typeface="Verdana"/>
              </a:rPr>
              <a:t> </a:t>
            </a:r>
            <a:r>
              <a:rPr sz="1000" dirty="0">
                <a:latin typeface="Verdana"/>
                <a:cs typeface="Verdana"/>
              </a:rPr>
              <a:t>subtracting</a:t>
            </a:r>
            <a:r>
              <a:rPr sz="1000" spc="-30" dirty="0">
                <a:latin typeface="Verdana"/>
                <a:cs typeface="Verdana"/>
              </a:rPr>
              <a:t> </a:t>
            </a:r>
            <a:r>
              <a:rPr sz="1000" dirty="0">
                <a:latin typeface="Verdana"/>
                <a:cs typeface="Verdana"/>
              </a:rPr>
              <a:t>corresponding</a:t>
            </a:r>
            <a:r>
              <a:rPr sz="1000" spc="-30" dirty="0">
                <a:latin typeface="Verdana"/>
                <a:cs typeface="Verdana"/>
              </a:rPr>
              <a:t> </a:t>
            </a:r>
            <a:r>
              <a:rPr sz="1000" dirty="0">
                <a:latin typeface="Verdana"/>
                <a:cs typeface="Verdana"/>
              </a:rPr>
              <a:t>components.</a:t>
            </a:r>
            <a:r>
              <a:rPr sz="1000" spc="-30" dirty="0">
                <a:latin typeface="Verdana"/>
                <a:cs typeface="Verdana"/>
              </a:rPr>
              <a:t> </a:t>
            </a:r>
            <a:r>
              <a:rPr sz="1000" dirty="0">
                <a:latin typeface="Verdana"/>
                <a:cs typeface="Verdana"/>
              </a:rPr>
              <a:t>For</a:t>
            </a:r>
            <a:r>
              <a:rPr sz="1000" spc="-30" dirty="0">
                <a:latin typeface="Verdana"/>
                <a:cs typeface="Verdana"/>
              </a:rPr>
              <a:t> </a:t>
            </a:r>
            <a:r>
              <a:rPr sz="1000" dirty="0">
                <a:latin typeface="Verdana"/>
                <a:cs typeface="Verdana"/>
              </a:rPr>
              <a:t>example,</a:t>
            </a:r>
            <a:r>
              <a:rPr sz="1000" spc="-30" dirty="0">
                <a:latin typeface="Verdana"/>
                <a:cs typeface="Verdana"/>
              </a:rPr>
              <a:t> </a:t>
            </a:r>
            <a:r>
              <a:rPr sz="1000" dirty="0">
                <a:latin typeface="Verdana"/>
                <a:cs typeface="Verdana"/>
              </a:rPr>
              <a:t>if</a:t>
            </a:r>
            <a:r>
              <a:rPr sz="1000" spc="-30" dirty="0">
                <a:latin typeface="Verdana"/>
                <a:cs typeface="Verdana"/>
              </a:rPr>
              <a:t> </a:t>
            </a:r>
            <a:r>
              <a:rPr sz="1000" dirty="0">
                <a:latin typeface="Verdana"/>
                <a:cs typeface="Verdana"/>
              </a:rPr>
              <a:t>we</a:t>
            </a:r>
            <a:r>
              <a:rPr sz="1000" spc="-30" dirty="0">
                <a:latin typeface="Verdana"/>
                <a:cs typeface="Verdana"/>
              </a:rPr>
              <a:t> </a:t>
            </a:r>
            <a:r>
              <a:rPr sz="1000" dirty="0">
                <a:latin typeface="Verdana"/>
                <a:cs typeface="Verdana"/>
              </a:rPr>
              <a:t>have</a:t>
            </a:r>
            <a:r>
              <a:rPr sz="1000" spc="-25" dirty="0">
                <a:latin typeface="Verdana"/>
                <a:cs typeface="Verdana"/>
              </a:rPr>
              <a:t> two </a:t>
            </a:r>
            <a:r>
              <a:rPr sz="1000" dirty="0">
                <a:latin typeface="Verdana"/>
                <a:cs typeface="Verdana"/>
              </a:rPr>
              <a:t>vectors</a:t>
            </a:r>
            <a:r>
              <a:rPr sz="1000" spc="-2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and</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subtract</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from</a:t>
            </a:r>
            <a:r>
              <a:rPr sz="1000" spc="-15" dirty="0">
                <a:latin typeface="Verdana"/>
                <a:cs typeface="Verdana"/>
              </a:rPr>
              <a:t> </a:t>
            </a:r>
            <a:r>
              <a:rPr sz="1000" b="1" dirty="0">
                <a:latin typeface="Verdana"/>
                <a:cs typeface="Verdana"/>
              </a:rPr>
              <a:t>a</a:t>
            </a:r>
            <a:r>
              <a:rPr sz="1000" dirty="0">
                <a:latin typeface="Verdana"/>
                <a:cs typeface="Verdana"/>
              </a:rPr>
              <a:t>,</a:t>
            </a:r>
            <a:r>
              <a:rPr sz="1000" spc="-15" dirty="0">
                <a:latin typeface="Verdana"/>
                <a:cs typeface="Verdana"/>
              </a:rPr>
              <a:t> </a:t>
            </a:r>
            <a:r>
              <a:rPr sz="1000" spc="-10" dirty="0">
                <a:latin typeface="Verdana"/>
                <a:cs typeface="Verdana"/>
              </a:rPr>
              <a:t>then:</a:t>
            </a:r>
            <a:endParaRPr sz="1000">
              <a:latin typeface="Verdana"/>
              <a:cs typeface="Verdana"/>
            </a:endParaRPr>
          </a:p>
          <a:p>
            <a:pPr marL="241300">
              <a:lnSpc>
                <a:spcPct val="100000"/>
              </a:lnSpc>
              <a:spcBef>
                <a:spcPts val="300"/>
              </a:spcBef>
            </a:pPr>
            <a:r>
              <a:rPr sz="1000" b="1" dirty="0">
                <a:latin typeface="Verdana"/>
                <a:cs typeface="Verdana"/>
              </a:rPr>
              <a:t>a</a:t>
            </a:r>
            <a:r>
              <a:rPr sz="1000" dirty="0">
                <a:latin typeface="Verdana"/>
                <a:cs typeface="Verdana"/>
              </a:rPr>
              <a:t>&lt;1,</a:t>
            </a:r>
            <a:r>
              <a:rPr sz="1000" spc="-15" dirty="0">
                <a:latin typeface="Verdana"/>
                <a:cs typeface="Verdana"/>
              </a:rPr>
              <a:t> </a:t>
            </a:r>
            <a:r>
              <a:rPr sz="1000" dirty="0">
                <a:latin typeface="Verdana"/>
                <a:cs typeface="Verdana"/>
              </a:rPr>
              <a:t>2,</a:t>
            </a:r>
            <a:r>
              <a:rPr sz="1000" spc="-1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b</a:t>
            </a:r>
            <a:r>
              <a:rPr sz="1000" dirty="0">
                <a:latin typeface="Verdana"/>
                <a:cs typeface="Verdana"/>
              </a:rPr>
              <a:t>&lt;4,</a:t>
            </a:r>
            <a:r>
              <a:rPr sz="1000" spc="-15" dirty="0">
                <a:latin typeface="Verdana"/>
                <a:cs typeface="Verdana"/>
              </a:rPr>
              <a:t> </a:t>
            </a:r>
            <a:r>
              <a:rPr sz="1000" dirty="0">
                <a:latin typeface="Verdana"/>
                <a:cs typeface="Verdana"/>
              </a:rPr>
              <a:t>1,</a:t>
            </a:r>
            <a:r>
              <a:rPr sz="1000" spc="-15" dirty="0">
                <a:latin typeface="Verdana"/>
                <a:cs typeface="Verdana"/>
              </a:rPr>
              <a:t> </a:t>
            </a:r>
            <a:r>
              <a:rPr sz="1000" spc="-25" dirty="0">
                <a:latin typeface="Verdana"/>
                <a:cs typeface="Verdana"/>
              </a:rPr>
              <a:t>4&gt;</a:t>
            </a:r>
            <a:endParaRPr sz="1000">
              <a:latin typeface="Verdana"/>
              <a:cs typeface="Verdana"/>
            </a:endParaRPr>
          </a:p>
          <a:p>
            <a:pPr marL="241300">
              <a:lnSpc>
                <a:spcPct val="100000"/>
              </a:lnSpc>
              <a:spcBef>
                <a:spcPts val="300"/>
              </a:spcBef>
            </a:pPr>
            <a:r>
              <a:rPr sz="1000" b="1" spc="-10" dirty="0">
                <a:latin typeface="Verdana"/>
                <a:cs typeface="Verdana"/>
              </a:rPr>
              <a:t>a</a:t>
            </a:r>
            <a:r>
              <a:rPr sz="1000" spc="-10" dirty="0">
                <a:latin typeface="Verdana"/>
                <a:cs typeface="Verdana"/>
              </a:rPr>
              <a:t>-</a:t>
            </a:r>
            <a:r>
              <a:rPr sz="1000" b="1" dirty="0">
                <a:latin typeface="Verdana"/>
                <a:cs typeface="Verdana"/>
              </a:rPr>
              <a:t>b </a:t>
            </a:r>
            <a:r>
              <a:rPr sz="1000" dirty="0">
                <a:latin typeface="Verdana"/>
                <a:cs typeface="Verdana"/>
              </a:rPr>
              <a:t>=</a:t>
            </a:r>
            <a:r>
              <a:rPr sz="1000" spc="5" dirty="0">
                <a:latin typeface="Verdana"/>
                <a:cs typeface="Verdana"/>
              </a:rPr>
              <a:t> </a:t>
            </a:r>
            <a:r>
              <a:rPr sz="1000" spc="-10" dirty="0">
                <a:latin typeface="Verdana"/>
                <a:cs typeface="Verdana"/>
              </a:rPr>
              <a:t>&lt;1-</a:t>
            </a:r>
            <a:r>
              <a:rPr sz="1000" dirty="0">
                <a:latin typeface="Verdana"/>
                <a:cs typeface="Verdana"/>
              </a:rPr>
              <a:t>4,</a:t>
            </a:r>
            <a:r>
              <a:rPr sz="1000" spc="5" dirty="0">
                <a:latin typeface="Verdana"/>
                <a:cs typeface="Verdana"/>
              </a:rPr>
              <a:t> </a:t>
            </a:r>
            <a:r>
              <a:rPr sz="1000" spc="-10" dirty="0">
                <a:latin typeface="Verdana"/>
                <a:cs typeface="Verdana"/>
              </a:rPr>
              <a:t>2-</a:t>
            </a:r>
            <a:r>
              <a:rPr sz="1000" dirty="0">
                <a:latin typeface="Verdana"/>
                <a:cs typeface="Verdana"/>
              </a:rPr>
              <a:t>1,</a:t>
            </a:r>
            <a:r>
              <a:rPr sz="1000" spc="5" dirty="0">
                <a:latin typeface="Verdana"/>
                <a:cs typeface="Verdana"/>
              </a:rPr>
              <a:t> </a:t>
            </a:r>
            <a:r>
              <a:rPr sz="1000" spc="-10" dirty="0">
                <a:latin typeface="Verdana"/>
                <a:cs typeface="Verdana"/>
              </a:rPr>
              <a:t>0-</a:t>
            </a:r>
            <a:r>
              <a:rPr sz="1000" spc="-25" dirty="0">
                <a:latin typeface="Verdana"/>
                <a:cs typeface="Verdana"/>
              </a:rPr>
              <a:t>4&gt;</a:t>
            </a:r>
            <a:endParaRPr sz="1000">
              <a:latin typeface="Verdana"/>
              <a:cs typeface="Verdana"/>
            </a:endParaRPr>
          </a:p>
          <a:p>
            <a:pPr marL="241300">
              <a:lnSpc>
                <a:spcPct val="100000"/>
              </a:lnSpc>
              <a:spcBef>
                <a:spcPts val="300"/>
              </a:spcBef>
            </a:pPr>
            <a:r>
              <a:rPr sz="1000" b="1" spc="-10" dirty="0">
                <a:latin typeface="Verdana"/>
                <a:cs typeface="Verdana"/>
              </a:rPr>
              <a:t>a</a:t>
            </a:r>
            <a:r>
              <a:rPr sz="1000" spc="-10" dirty="0">
                <a:latin typeface="Verdana"/>
                <a:cs typeface="Verdana"/>
              </a:rPr>
              <a:t>-</a:t>
            </a:r>
            <a:r>
              <a:rPr sz="1000" b="1" dirty="0">
                <a:latin typeface="Verdana"/>
                <a:cs typeface="Verdana"/>
              </a:rPr>
              <a:t>b</a:t>
            </a:r>
            <a:r>
              <a:rPr sz="1000" b="1" spc="-5" dirty="0">
                <a:latin typeface="Verdana"/>
                <a:cs typeface="Verdana"/>
              </a:rPr>
              <a:t> </a:t>
            </a:r>
            <a:r>
              <a:rPr sz="1000" dirty="0">
                <a:latin typeface="Verdana"/>
                <a:cs typeface="Verdana"/>
              </a:rPr>
              <a:t>= </a:t>
            </a:r>
            <a:r>
              <a:rPr sz="1000" spc="-10" dirty="0">
                <a:latin typeface="Verdana"/>
                <a:cs typeface="Verdana"/>
              </a:rPr>
              <a:t>&lt;-</a:t>
            </a:r>
            <a:r>
              <a:rPr sz="1000" dirty="0">
                <a:latin typeface="Verdana"/>
                <a:cs typeface="Verdana"/>
              </a:rPr>
              <a:t>3, 1, </a:t>
            </a:r>
            <a:r>
              <a:rPr sz="1000" spc="-10" dirty="0">
                <a:latin typeface="Verdana"/>
                <a:cs typeface="Verdana"/>
              </a:rPr>
              <a:t>-</a:t>
            </a:r>
            <a:r>
              <a:rPr sz="1000" spc="-25" dirty="0">
                <a:latin typeface="Verdana"/>
                <a:cs typeface="Verdana"/>
              </a:rPr>
              <a:t>4&gt;</a:t>
            </a:r>
            <a:endParaRPr sz="1000">
              <a:latin typeface="Verdana"/>
              <a:cs typeface="Verdana"/>
            </a:endParaRPr>
          </a:p>
          <a:p>
            <a:pPr marL="12700">
              <a:lnSpc>
                <a:spcPct val="100000"/>
              </a:lnSpc>
              <a:spcBef>
                <a:spcPts val="300"/>
              </a:spcBef>
            </a:pP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subtract</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from</a:t>
            </a:r>
            <a:r>
              <a:rPr sz="1000" spc="-15" dirty="0">
                <a:latin typeface="Verdana"/>
                <a:cs typeface="Verdana"/>
              </a:rPr>
              <a:t> </a:t>
            </a:r>
            <a:r>
              <a:rPr sz="1000" b="1" dirty="0">
                <a:latin typeface="Verdana"/>
                <a:cs typeface="Verdana"/>
              </a:rPr>
              <a:t>a</a:t>
            </a:r>
            <a:r>
              <a:rPr sz="1000" dirty="0">
                <a:latin typeface="Verdana"/>
                <a:cs typeface="Verdana"/>
              </a:rPr>
              <a:t>,</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get</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different</a:t>
            </a:r>
            <a:r>
              <a:rPr sz="1000" spc="-15" dirty="0">
                <a:latin typeface="Verdana"/>
                <a:cs typeface="Verdana"/>
              </a:rPr>
              <a:t> </a:t>
            </a:r>
            <a:r>
              <a:rPr sz="1000" spc="-10" dirty="0">
                <a:latin typeface="Verdana"/>
                <a:cs typeface="Verdana"/>
              </a:rPr>
              <a:t>result:</a:t>
            </a:r>
            <a:endParaRPr sz="1000">
              <a:latin typeface="Verdana"/>
              <a:cs typeface="Verdana"/>
            </a:endParaRPr>
          </a:p>
          <a:p>
            <a:pPr marL="241300">
              <a:lnSpc>
                <a:spcPct val="100000"/>
              </a:lnSpc>
              <a:spcBef>
                <a:spcPts val="300"/>
              </a:spcBef>
            </a:pPr>
            <a:r>
              <a:rPr sz="1000" b="1" dirty="0">
                <a:latin typeface="Verdana"/>
                <a:cs typeface="Verdana"/>
              </a:rPr>
              <a:t>b</a:t>
            </a:r>
            <a:r>
              <a:rPr sz="1000" b="1" spc="-135" dirty="0">
                <a:latin typeface="Verdana"/>
                <a:cs typeface="Verdana"/>
              </a:rPr>
              <a:t> </a:t>
            </a:r>
            <a:r>
              <a:rPr sz="1000" dirty="0">
                <a:latin typeface="Verdana"/>
                <a:cs typeface="Verdana"/>
              </a:rPr>
              <a:t>-</a:t>
            </a:r>
            <a:r>
              <a:rPr sz="1000" spc="-140" dirty="0">
                <a:latin typeface="Verdana"/>
                <a:cs typeface="Verdana"/>
              </a:rPr>
              <a:t> </a:t>
            </a:r>
            <a:r>
              <a:rPr sz="1000" b="1" dirty="0">
                <a:latin typeface="Verdana"/>
                <a:cs typeface="Verdana"/>
              </a:rPr>
              <a:t>a </a:t>
            </a:r>
            <a:r>
              <a:rPr sz="1000" dirty="0">
                <a:latin typeface="Verdana"/>
                <a:cs typeface="Verdana"/>
              </a:rPr>
              <a:t>= </a:t>
            </a:r>
            <a:r>
              <a:rPr sz="1000" spc="-10" dirty="0">
                <a:latin typeface="Verdana"/>
                <a:cs typeface="Verdana"/>
              </a:rPr>
              <a:t>&lt;4-</a:t>
            </a:r>
            <a:r>
              <a:rPr sz="1000" dirty="0">
                <a:latin typeface="Verdana"/>
                <a:cs typeface="Verdana"/>
              </a:rPr>
              <a:t>1, </a:t>
            </a:r>
            <a:r>
              <a:rPr sz="1000" spc="-10" dirty="0">
                <a:latin typeface="Verdana"/>
                <a:cs typeface="Verdana"/>
              </a:rPr>
              <a:t>1-</a:t>
            </a:r>
            <a:r>
              <a:rPr sz="1000" dirty="0">
                <a:latin typeface="Verdana"/>
                <a:cs typeface="Verdana"/>
              </a:rPr>
              <a:t>2, </a:t>
            </a:r>
            <a:r>
              <a:rPr sz="1000" spc="-10" dirty="0">
                <a:latin typeface="Verdana"/>
                <a:cs typeface="Verdana"/>
              </a:rPr>
              <a:t>4-</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a</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&lt;3,</a:t>
            </a:r>
            <a:r>
              <a:rPr sz="1000" spc="-5" dirty="0">
                <a:latin typeface="Verdana"/>
                <a:cs typeface="Verdana"/>
              </a:rPr>
              <a:t> </a:t>
            </a:r>
            <a:r>
              <a:rPr sz="1000" spc="-10" dirty="0">
                <a:latin typeface="Verdana"/>
                <a:cs typeface="Verdana"/>
              </a:rPr>
              <a:t>-</a:t>
            </a:r>
            <a:r>
              <a:rPr sz="1000" dirty="0">
                <a:latin typeface="Verdana"/>
                <a:cs typeface="Verdana"/>
              </a:rPr>
              <a:t>1,</a:t>
            </a:r>
            <a:r>
              <a:rPr sz="1000" spc="-5" dirty="0">
                <a:latin typeface="Verdana"/>
                <a:cs typeface="Verdana"/>
              </a:rPr>
              <a:t> </a:t>
            </a:r>
            <a:r>
              <a:rPr sz="1000" spc="-25" dirty="0">
                <a:latin typeface="Verdana"/>
                <a:cs typeface="Verdana"/>
              </a:rPr>
              <a:t>4&gt;</a:t>
            </a:r>
            <a:endParaRPr sz="1000">
              <a:latin typeface="Verdana"/>
              <a:cs typeface="Verdana"/>
            </a:endParaRPr>
          </a:p>
        </p:txBody>
      </p:sp>
      <p:sp>
        <p:nvSpPr>
          <p:cNvPr id="2" name="Title 1"/>
          <p:cNvSpPr>
            <a:spLocks noGrp="1"/>
          </p:cNvSpPr>
          <p:nvPr>
            <p:ph type="title"/>
          </p:nvPr>
        </p:nvSpPr>
        <p:spPr/>
        <p:txBody>
          <a:bodyPr/>
          <a:lstStyle/>
          <a:p>
            <a:r>
              <a:rPr lang="en-US" dirty="0"/>
              <a:t>Vector </a:t>
            </a:r>
            <a:r>
              <a:rPr lang="en-US" dirty="0" smtClean="0"/>
              <a:t>operations</a:t>
            </a:r>
            <a:endParaRPr lang="en-US" dirty="0"/>
          </a:p>
        </p:txBody>
      </p:sp>
    </p:spTree>
    <p:extLst>
      <p:ext uri="{BB962C8B-B14F-4D97-AF65-F5344CB8AC3E}">
        <p14:creationId xmlns:p14="http://schemas.microsoft.com/office/powerpoint/2010/main" val="25994189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551433"/>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12700" marR="241300">
              <a:lnSpc>
                <a:spcPct val="100000"/>
              </a:lnSpc>
            </a:pPr>
            <a:r>
              <a:rPr sz="1000" dirty="0">
                <a:latin typeface="Verdana"/>
                <a:cs typeface="Verdana"/>
              </a:rPr>
              <a:t>Note</a:t>
            </a:r>
            <a:r>
              <a:rPr sz="1000" spc="-5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b</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has</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same</a:t>
            </a:r>
            <a:r>
              <a:rPr sz="1000" spc="-15" dirty="0">
                <a:latin typeface="Verdana"/>
                <a:cs typeface="Verdana"/>
              </a:rPr>
              <a:t> </a:t>
            </a:r>
            <a:r>
              <a:rPr sz="1000" dirty="0">
                <a:latin typeface="Verdana"/>
                <a:cs typeface="Verdana"/>
              </a:rPr>
              <a:t>length</a:t>
            </a:r>
            <a:r>
              <a:rPr sz="1000" spc="-15" dirty="0">
                <a:latin typeface="Verdana"/>
                <a:cs typeface="Verdana"/>
              </a:rPr>
              <a:t> </a:t>
            </a:r>
            <a:r>
              <a:rPr sz="1000" dirty="0">
                <a:latin typeface="Verdana"/>
                <a:cs typeface="Verdana"/>
              </a:rPr>
              <a:t>as</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dirty="0">
                <a:latin typeface="Verdana"/>
                <a:cs typeface="Verdana"/>
              </a:rPr>
              <a:t>,</a:t>
            </a:r>
            <a:r>
              <a:rPr sz="1000" spc="-15" dirty="0">
                <a:latin typeface="Verdana"/>
                <a:cs typeface="Verdana"/>
              </a:rPr>
              <a:t> </a:t>
            </a:r>
            <a:r>
              <a:rPr sz="1000" dirty="0">
                <a:latin typeface="Verdana"/>
                <a:cs typeface="Verdana"/>
              </a:rPr>
              <a:t>but</a:t>
            </a:r>
            <a:r>
              <a:rPr sz="1000" spc="-15" dirty="0">
                <a:latin typeface="Verdana"/>
                <a:cs typeface="Verdana"/>
              </a:rPr>
              <a:t> </a:t>
            </a:r>
            <a:r>
              <a:rPr sz="1000" dirty="0">
                <a:latin typeface="Verdana"/>
                <a:cs typeface="Verdana"/>
              </a:rPr>
              <a:t>goes</a:t>
            </a:r>
            <a:r>
              <a:rPr sz="1000" spc="-15" dirty="0">
                <a:latin typeface="Verdana"/>
                <a:cs typeface="Verdana"/>
              </a:rPr>
              <a:t> </a:t>
            </a:r>
            <a:r>
              <a:rPr sz="1000" dirty="0">
                <a:latin typeface="Verdana"/>
                <a:cs typeface="Verdana"/>
              </a:rPr>
              <a:t>in</a:t>
            </a:r>
            <a:r>
              <a:rPr sz="1000" spc="-15" dirty="0">
                <a:latin typeface="Verdana"/>
                <a:cs typeface="Verdana"/>
              </a:rPr>
              <a:t> </a:t>
            </a:r>
            <a:r>
              <a:rPr sz="1000" spc="-25" dirty="0">
                <a:latin typeface="Verdana"/>
                <a:cs typeface="Verdana"/>
              </a:rPr>
              <a:t>the </a:t>
            </a:r>
            <a:r>
              <a:rPr sz="1000" dirty="0">
                <a:latin typeface="Verdana"/>
                <a:cs typeface="Verdana"/>
              </a:rPr>
              <a:t>opposite</a:t>
            </a:r>
            <a:r>
              <a:rPr sz="1000" spc="-35" dirty="0">
                <a:latin typeface="Verdana"/>
                <a:cs typeface="Verdana"/>
              </a:rPr>
              <a:t> </a:t>
            </a:r>
            <a:r>
              <a:rPr sz="1000" spc="-10" dirty="0">
                <a:latin typeface="Verdana"/>
                <a:cs typeface="Verdana"/>
              </a:rPr>
              <a:t>direction.</a:t>
            </a:r>
            <a:endParaRPr sz="1000" dirty="0">
              <a:latin typeface="Verdana"/>
              <a:cs typeface="Verdana"/>
            </a:endParaRPr>
          </a:p>
        </p:txBody>
      </p:sp>
      <p:pic>
        <p:nvPicPr>
          <p:cNvPr id="4" name="object 4"/>
          <p:cNvPicPr/>
          <p:nvPr/>
        </p:nvPicPr>
        <p:blipFill>
          <a:blip r:embed="rId2" cstate="print"/>
          <a:stretch>
            <a:fillRect/>
          </a:stretch>
        </p:blipFill>
        <p:spPr>
          <a:xfrm>
            <a:off x="1390650" y="1352550"/>
            <a:ext cx="3009900" cy="1409700"/>
          </a:xfrm>
          <a:prstGeom prst="rect">
            <a:avLst/>
          </a:prstGeom>
        </p:spPr>
      </p:pic>
      <p:sp>
        <p:nvSpPr>
          <p:cNvPr id="5" name="object 5"/>
          <p:cNvSpPr txBox="1"/>
          <p:nvPr/>
        </p:nvSpPr>
        <p:spPr>
          <a:xfrm>
            <a:off x="1358900" y="2778125"/>
            <a:ext cx="5499100" cy="1641475"/>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(10): Vector </a:t>
            </a:r>
            <a:r>
              <a:rPr sz="900" i="1" spc="-10" dirty="0">
                <a:latin typeface="Verdana"/>
                <a:cs typeface="Verdana"/>
              </a:rPr>
              <a:t>subtraction.</a:t>
            </a:r>
            <a:endParaRPr sz="900">
              <a:latin typeface="Verdana"/>
              <a:cs typeface="Verdana"/>
            </a:endParaRPr>
          </a:p>
          <a:p>
            <a:pPr marL="12700" marR="156845">
              <a:lnSpc>
                <a:spcPct val="100000"/>
              </a:lnSpc>
              <a:spcBef>
                <a:spcPts val="844"/>
              </a:spcBef>
            </a:pPr>
            <a:r>
              <a:rPr sz="1000" dirty="0">
                <a:latin typeface="Verdana"/>
                <a:cs typeface="Verdana"/>
              </a:rPr>
              <a:t>In</a:t>
            </a:r>
            <a:r>
              <a:rPr sz="1000" spc="-40" dirty="0">
                <a:latin typeface="Verdana"/>
                <a:cs typeface="Verdana"/>
              </a:rPr>
              <a:t> </a:t>
            </a:r>
            <a:r>
              <a:rPr sz="1000" dirty="0">
                <a:latin typeface="Verdana"/>
                <a:cs typeface="Verdana"/>
              </a:rPr>
              <a:t>general,</a:t>
            </a:r>
            <a:r>
              <a:rPr sz="1000" spc="-10"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two</a:t>
            </a:r>
            <a:r>
              <a:rPr sz="1000" spc="-15" dirty="0">
                <a:latin typeface="Verdana"/>
                <a:cs typeface="Verdana"/>
              </a:rPr>
              <a:t> </a:t>
            </a:r>
            <a:r>
              <a:rPr sz="1000" dirty="0">
                <a:latin typeface="Verdana"/>
                <a:cs typeface="Verdana"/>
              </a:rPr>
              <a:t>vectors,</a:t>
            </a:r>
            <a:r>
              <a:rPr sz="1000" spc="-1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and</a:t>
            </a:r>
            <a:r>
              <a:rPr sz="1000" spc="-15" dirty="0">
                <a:latin typeface="Verdana"/>
                <a:cs typeface="Verdana"/>
              </a:rPr>
              <a:t> </a:t>
            </a:r>
            <a:r>
              <a:rPr sz="1000" b="1" dirty="0">
                <a:latin typeface="Verdana"/>
                <a:cs typeface="Verdana"/>
              </a:rPr>
              <a:t>b</a:t>
            </a:r>
            <a:r>
              <a:rPr sz="1000" dirty="0">
                <a:latin typeface="Verdana"/>
                <a:cs typeface="Verdana"/>
              </a:rPr>
              <a:t>,</a:t>
            </a:r>
            <a:r>
              <a:rPr sz="1000" spc="-10" dirty="0">
                <a:latin typeface="Verdana"/>
                <a:cs typeface="Verdana"/>
              </a:rPr>
              <a:t> </a:t>
            </a:r>
            <a:r>
              <a:rPr sz="1000" dirty="0">
                <a:latin typeface="Verdana"/>
                <a:cs typeface="Verdana"/>
              </a:rPr>
              <a:t>then</a:t>
            </a:r>
            <a:r>
              <a:rPr sz="1000" spc="-1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is</a:t>
            </a:r>
            <a:r>
              <a:rPr sz="1000" spc="-10" dirty="0">
                <a:latin typeface="Verdana"/>
                <a:cs typeface="Verdana"/>
              </a:rPr>
              <a:t> calculated </a:t>
            </a:r>
            <a:r>
              <a:rPr sz="1000" dirty="0">
                <a:latin typeface="Verdana"/>
                <a:cs typeface="Verdana"/>
              </a:rPr>
              <a:t>as</a:t>
            </a:r>
            <a:r>
              <a:rPr sz="1000" spc="-20" dirty="0">
                <a:latin typeface="Verdana"/>
                <a:cs typeface="Verdana"/>
              </a:rPr>
              <a:t> </a:t>
            </a:r>
            <a:r>
              <a:rPr sz="1000" spc="-10" dirty="0">
                <a:latin typeface="Verdana"/>
                <a:cs typeface="Verdana"/>
              </a:rPr>
              <a:t>follows:</a:t>
            </a:r>
            <a:endParaRPr sz="1000">
              <a:latin typeface="Verdana"/>
              <a:cs typeface="Verdana"/>
            </a:endParaRPr>
          </a:p>
          <a:p>
            <a:pPr marL="241300">
              <a:lnSpc>
                <a:spcPct val="100000"/>
              </a:lnSpc>
              <a:spcBef>
                <a:spcPts val="300"/>
              </a:spcBef>
            </a:pPr>
            <a:r>
              <a:rPr sz="1000" b="1" dirty="0">
                <a:latin typeface="Verdana"/>
                <a:cs typeface="Verdana"/>
              </a:rPr>
              <a:t>a</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&lt;a1,</a:t>
            </a:r>
            <a:r>
              <a:rPr sz="1000" spc="-10" dirty="0">
                <a:latin typeface="Verdana"/>
                <a:cs typeface="Verdana"/>
              </a:rPr>
              <a:t> </a:t>
            </a:r>
            <a:r>
              <a:rPr sz="1000" dirty="0">
                <a:latin typeface="Verdana"/>
                <a:cs typeface="Verdana"/>
              </a:rPr>
              <a:t>a2,</a:t>
            </a:r>
            <a:r>
              <a:rPr sz="1000" spc="-10" dirty="0">
                <a:latin typeface="Verdana"/>
                <a:cs typeface="Verdana"/>
              </a:rPr>
              <a:t> </a:t>
            </a:r>
            <a:r>
              <a:rPr sz="1000" spc="-25" dirty="0">
                <a:latin typeface="Verdana"/>
                <a:cs typeface="Verdana"/>
              </a:rPr>
              <a:t>a3&gt;</a:t>
            </a:r>
            <a:endParaRPr sz="1000">
              <a:latin typeface="Verdana"/>
              <a:cs typeface="Verdana"/>
            </a:endParaRPr>
          </a:p>
          <a:p>
            <a:pPr marL="241300">
              <a:lnSpc>
                <a:spcPct val="100000"/>
              </a:lnSpc>
              <a:spcBef>
                <a:spcPts val="300"/>
              </a:spcBef>
            </a:pPr>
            <a:r>
              <a:rPr sz="1000" b="1" dirty="0">
                <a:latin typeface="Verdana"/>
                <a:cs typeface="Verdana"/>
              </a:rPr>
              <a:t>b</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&lt;b1,</a:t>
            </a:r>
            <a:r>
              <a:rPr sz="1000" spc="-10" dirty="0">
                <a:latin typeface="Verdana"/>
                <a:cs typeface="Verdana"/>
              </a:rPr>
              <a:t> </a:t>
            </a:r>
            <a:r>
              <a:rPr sz="1000" dirty="0">
                <a:latin typeface="Verdana"/>
                <a:cs typeface="Verdana"/>
              </a:rPr>
              <a:t>b2,</a:t>
            </a:r>
            <a:r>
              <a:rPr sz="1000" spc="-10" dirty="0">
                <a:latin typeface="Verdana"/>
                <a:cs typeface="Verdana"/>
              </a:rPr>
              <a:t> </a:t>
            </a:r>
            <a:r>
              <a:rPr sz="1000" spc="-25" dirty="0">
                <a:latin typeface="Verdana"/>
                <a:cs typeface="Verdana"/>
              </a:rPr>
              <a:t>b3&gt;</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 </a:t>
            </a:r>
            <a:r>
              <a:rPr sz="1000" dirty="0">
                <a:latin typeface="Verdana"/>
                <a:cs typeface="Verdana"/>
              </a:rPr>
              <a:t>= </a:t>
            </a:r>
            <a:r>
              <a:rPr sz="1000" spc="-10" dirty="0">
                <a:latin typeface="Verdana"/>
                <a:cs typeface="Verdana"/>
              </a:rPr>
              <a:t>&lt;a1</a:t>
            </a:r>
            <a:r>
              <a:rPr sz="1000" spc="-145" dirty="0">
                <a:latin typeface="Verdana"/>
                <a:cs typeface="Verdana"/>
              </a:rPr>
              <a:t> </a:t>
            </a:r>
            <a:r>
              <a:rPr sz="1000" dirty="0">
                <a:latin typeface="Verdana"/>
                <a:cs typeface="Verdana"/>
              </a:rPr>
              <a:t>-</a:t>
            </a:r>
            <a:r>
              <a:rPr sz="1000" spc="-140" dirty="0">
                <a:latin typeface="Verdana"/>
                <a:cs typeface="Verdana"/>
              </a:rPr>
              <a:t> </a:t>
            </a:r>
            <a:r>
              <a:rPr sz="1000" dirty="0">
                <a:latin typeface="Verdana"/>
                <a:cs typeface="Verdana"/>
              </a:rPr>
              <a:t>b1,</a:t>
            </a:r>
            <a:r>
              <a:rPr sz="1000" spc="-5" dirty="0">
                <a:latin typeface="Verdana"/>
                <a:cs typeface="Verdana"/>
              </a:rPr>
              <a:t> </a:t>
            </a:r>
            <a:r>
              <a:rPr sz="1000" spc="-10" dirty="0">
                <a:latin typeface="Verdana"/>
                <a:cs typeface="Verdana"/>
              </a:rPr>
              <a:t>a2</a:t>
            </a:r>
            <a:r>
              <a:rPr sz="1000" spc="-140" dirty="0">
                <a:latin typeface="Verdana"/>
                <a:cs typeface="Verdana"/>
              </a:rPr>
              <a:t> </a:t>
            </a:r>
            <a:r>
              <a:rPr sz="1000" dirty="0">
                <a:latin typeface="Verdana"/>
                <a:cs typeface="Verdana"/>
              </a:rPr>
              <a:t>-</a:t>
            </a:r>
            <a:r>
              <a:rPr sz="1000" spc="-145" dirty="0">
                <a:latin typeface="Verdana"/>
                <a:cs typeface="Verdana"/>
              </a:rPr>
              <a:t> </a:t>
            </a:r>
            <a:r>
              <a:rPr sz="1000" dirty="0">
                <a:latin typeface="Verdana"/>
                <a:cs typeface="Verdana"/>
              </a:rPr>
              <a:t>b2, </a:t>
            </a:r>
            <a:r>
              <a:rPr sz="1000" spc="-10" dirty="0">
                <a:latin typeface="Verdana"/>
                <a:cs typeface="Verdana"/>
              </a:rPr>
              <a:t>a3</a:t>
            </a:r>
            <a:r>
              <a:rPr sz="1000" spc="-145" dirty="0">
                <a:latin typeface="Verdana"/>
                <a:cs typeface="Verdana"/>
              </a:rPr>
              <a:t> </a:t>
            </a:r>
            <a:r>
              <a:rPr sz="1000" dirty="0">
                <a:latin typeface="Verdana"/>
                <a:cs typeface="Verdana"/>
              </a:rPr>
              <a:t>-</a:t>
            </a:r>
            <a:r>
              <a:rPr sz="1000" spc="-140" dirty="0">
                <a:latin typeface="Verdana"/>
                <a:cs typeface="Verdana"/>
              </a:rPr>
              <a:t> </a:t>
            </a:r>
            <a:r>
              <a:rPr sz="1000" spc="-25" dirty="0">
                <a:latin typeface="Verdana"/>
                <a:cs typeface="Verdana"/>
              </a:rPr>
              <a:t>b3&gt;</a:t>
            </a:r>
            <a:endParaRPr sz="1000">
              <a:latin typeface="Verdana"/>
              <a:cs typeface="Verdana"/>
            </a:endParaRPr>
          </a:p>
          <a:p>
            <a:pPr marL="12700" marR="5080">
              <a:lnSpc>
                <a:spcPct val="100000"/>
              </a:lnSpc>
              <a:spcBef>
                <a:spcPts val="300"/>
              </a:spcBef>
            </a:pPr>
            <a:r>
              <a:rPr sz="1000" dirty="0">
                <a:latin typeface="Verdana"/>
                <a:cs typeface="Verdana"/>
              </a:rPr>
              <a:t>Vector</a:t>
            </a:r>
            <a:r>
              <a:rPr sz="1000" spc="-35" dirty="0">
                <a:latin typeface="Verdana"/>
                <a:cs typeface="Verdana"/>
              </a:rPr>
              <a:t> </a:t>
            </a:r>
            <a:r>
              <a:rPr sz="1000" dirty="0">
                <a:latin typeface="Verdana"/>
                <a:cs typeface="Verdana"/>
              </a:rPr>
              <a:t>subtraction</a:t>
            </a:r>
            <a:r>
              <a:rPr sz="1000" spc="-20"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commonly</a:t>
            </a:r>
            <a:r>
              <a:rPr sz="1000" spc="-20" dirty="0">
                <a:latin typeface="Verdana"/>
                <a:cs typeface="Verdana"/>
              </a:rPr>
              <a:t> </a:t>
            </a:r>
            <a:r>
              <a:rPr sz="1000" dirty="0">
                <a:latin typeface="Verdana"/>
                <a:cs typeface="Verdana"/>
              </a:rPr>
              <a:t>used</a:t>
            </a:r>
            <a:r>
              <a:rPr sz="1000" spc="-20"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find</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between</a:t>
            </a:r>
            <a:r>
              <a:rPr sz="1000" spc="-25"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So</a:t>
            </a:r>
            <a:r>
              <a:rPr sz="1000" spc="-20" dirty="0">
                <a:latin typeface="Verdana"/>
                <a:cs typeface="Verdana"/>
              </a:rPr>
              <a:t> </a:t>
            </a:r>
            <a:r>
              <a:rPr sz="1000" dirty="0">
                <a:latin typeface="Verdana"/>
                <a:cs typeface="Verdana"/>
              </a:rPr>
              <a:t>if</a:t>
            </a:r>
            <a:r>
              <a:rPr sz="1000" spc="-2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need</a:t>
            </a:r>
            <a:r>
              <a:rPr sz="1000" spc="-20" dirty="0">
                <a:latin typeface="Verdana"/>
                <a:cs typeface="Verdana"/>
              </a:rPr>
              <a:t> </a:t>
            </a:r>
            <a:r>
              <a:rPr sz="1000" spc="-25" dirty="0">
                <a:latin typeface="Verdana"/>
                <a:cs typeface="Verdana"/>
              </a:rPr>
              <a:t>to </a:t>
            </a:r>
            <a:r>
              <a:rPr sz="1000" dirty="0">
                <a:latin typeface="Verdana"/>
                <a:cs typeface="Verdana"/>
              </a:rPr>
              <a:t>find</a:t>
            </a:r>
            <a:r>
              <a:rPr sz="1000" spc="-3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goes</a:t>
            </a:r>
            <a:r>
              <a:rPr sz="1000" spc="-20" dirty="0">
                <a:latin typeface="Verdana"/>
                <a:cs typeface="Verdana"/>
              </a:rPr>
              <a:t> </a:t>
            </a:r>
            <a:r>
              <a:rPr sz="1000" dirty="0">
                <a:latin typeface="Verdana"/>
                <a:cs typeface="Verdana"/>
              </a:rPr>
              <a:t>from</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tip</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position</a:t>
            </a:r>
            <a:r>
              <a:rPr sz="1000" spc="-15"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tip</a:t>
            </a:r>
            <a:r>
              <a:rPr sz="1000" spc="-15" dirty="0">
                <a:latin typeface="Verdana"/>
                <a:cs typeface="Verdana"/>
              </a:rPr>
              <a:t> </a:t>
            </a:r>
            <a:r>
              <a:rPr sz="1000" dirty="0">
                <a:latin typeface="Verdana"/>
                <a:cs typeface="Verdana"/>
              </a:rPr>
              <a:t>point</a:t>
            </a:r>
            <a:r>
              <a:rPr sz="1000" spc="-15" dirty="0">
                <a:latin typeface="Verdana"/>
                <a:cs typeface="Verdana"/>
              </a:rPr>
              <a:t> </a:t>
            </a:r>
            <a:r>
              <a:rPr sz="1000" spc="-25" dirty="0">
                <a:latin typeface="Verdana"/>
                <a:cs typeface="Verdana"/>
              </a:rPr>
              <a:t>of </a:t>
            </a:r>
            <a:r>
              <a:rPr sz="1000" dirty="0">
                <a:latin typeface="Verdana"/>
                <a:cs typeface="Verdana"/>
              </a:rPr>
              <a:t>the</a:t>
            </a:r>
            <a:r>
              <a:rPr sz="1000" spc="-30" dirty="0">
                <a:latin typeface="Verdana"/>
                <a:cs typeface="Verdana"/>
              </a:rPr>
              <a:t> </a:t>
            </a:r>
            <a:r>
              <a:rPr sz="1000" dirty="0">
                <a:latin typeface="Verdana"/>
                <a:cs typeface="Verdana"/>
              </a:rPr>
              <a:t>position</a:t>
            </a:r>
            <a:r>
              <a:rPr sz="1000" spc="-20" dirty="0">
                <a:latin typeface="Verdana"/>
                <a:cs typeface="Verdana"/>
              </a:rPr>
              <a:t> </a:t>
            </a:r>
            <a:r>
              <a:rPr sz="1000" dirty="0">
                <a:latin typeface="Verdana"/>
                <a:cs typeface="Verdana"/>
              </a:rPr>
              <a:t>vector</a:t>
            </a:r>
            <a:r>
              <a:rPr sz="1000" spc="-20" dirty="0">
                <a:latin typeface="Verdana"/>
                <a:cs typeface="Verdana"/>
              </a:rPr>
              <a:t> </a:t>
            </a:r>
            <a:r>
              <a:rPr sz="1000" b="1" dirty="0">
                <a:latin typeface="Verdana"/>
                <a:cs typeface="Verdana"/>
              </a:rPr>
              <a:t>a</a:t>
            </a:r>
            <a:r>
              <a:rPr sz="1000" dirty="0">
                <a:latin typeface="Verdana"/>
                <a:cs typeface="Verdana"/>
              </a:rPr>
              <a:t>,</a:t>
            </a:r>
            <a:r>
              <a:rPr sz="1000" spc="-20" dirty="0">
                <a:latin typeface="Verdana"/>
                <a:cs typeface="Verdana"/>
              </a:rPr>
              <a:t> </a:t>
            </a:r>
            <a:r>
              <a:rPr sz="1000" dirty="0">
                <a:latin typeface="Verdana"/>
                <a:cs typeface="Verdana"/>
              </a:rPr>
              <a:t>then</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use</a:t>
            </a:r>
            <a:r>
              <a:rPr sz="1000" spc="-1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subtraction</a:t>
            </a:r>
            <a:r>
              <a:rPr sz="1000" spc="-20" dirty="0">
                <a:latin typeface="Verdana"/>
                <a:cs typeface="Verdana"/>
              </a:rPr>
              <a:t> </a:t>
            </a:r>
            <a:r>
              <a:rPr sz="1000" spc="-10" dirty="0">
                <a:latin typeface="Verdana"/>
                <a:cs typeface="Verdana"/>
              </a:rPr>
              <a:t>(</a:t>
            </a:r>
            <a:r>
              <a:rPr sz="1000" b="1" spc="-10" dirty="0">
                <a:latin typeface="Verdana"/>
                <a:cs typeface="Verdana"/>
              </a:rPr>
              <a:t>a-</a:t>
            </a:r>
            <a:r>
              <a:rPr sz="1000" b="1" dirty="0">
                <a:latin typeface="Verdana"/>
                <a:cs typeface="Verdana"/>
              </a:rPr>
              <a:t>b</a:t>
            </a:r>
            <a:r>
              <a:rPr sz="1000" dirty="0">
                <a:latin typeface="Verdana"/>
                <a:cs typeface="Verdana"/>
              </a:rPr>
              <a:t>)</a:t>
            </a:r>
            <a:r>
              <a:rPr sz="1000" spc="-20" dirty="0">
                <a:latin typeface="Verdana"/>
                <a:cs typeface="Verdana"/>
              </a:rPr>
              <a:t> </a:t>
            </a:r>
            <a:r>
              <a:rPr sz="1000" dirty="0">
                <a:latin typeface="Verdana"/>
                <a:cs typeface="Verdana"/>
              </a:rPr>
              <a:t>as</a:t>
            </a:r>
            <a:r>
              <a:rPr sz="1000" spc="-20" dirty="0">
                <a:latin typeface="Verdana"/>
                <a:cs typeface="Verdana"/>
              </a:rPr>
              <a:t> </a:t>
            </a:r>
            <a:r>
              <a:rPr sz="1000" dirty="0">
                <a:latin typeface="Verdana"/>
                <a:cs typeface="Verdana"/>
              </a:rPr>
              <a:t>shown</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Figure</a:t>
            </a:r>
            <a:r>
              <a:rPr sz="1000" spc="-15" dirty="0">
                <a:latin typeface="Verdana"/>
                <a:cs typeface="Verdana"/>
              </a:rPr>
              <a:t> </a:t>
            </a:r>
            <a:r>
              <a:rPr sz="1000" spc="-10" dirty="0">
                <a:latin typeface="Verdana"/>
                <a:cs typeface="Verdana"/>
              </a:rPr>
              <a:t>(11).</a:t>
            </a:r>
            <a:endParaRPr sz="1000">
              <a:latin typeface="Verdana"/>
              <a:cs typeface="Verdana"/>
            </a:endParaRPr>
          </a:p>
        </p:txBody>
      </p:sp>
      <p:pic>
        <p:nvPicPr>
          <p:cNvPr id="6" name="object 6"/>
          <p:cNvPicPr/>
          <p:nvPr/>
        </p:nvPicPr>
        <p:blipFill>
          <a:blip r:embed="rId3" cstate="print"/>
          <a:stretch>
            <a:fillRect/>
          </a:stretch>
        </p:blipFill>
        <p:spPr>
          <a:xfrm>
            <a:off x="1390650" y="4543425"/>
            <a:ext cx="2028825" cy="1228725"/>
          </a:xfrm>
          <a:prstGeom prst="rect">
            <a:avLst/>
          </a:prstGeom>
        </p:spPr>
      </p:pic>
      <p:sp>
        <p:nvSpPr>
          <p:cNvPr id="7" name="object 7"/>
          <p:cNvSpPr txBox="1"/>
          <p:nvPr/>
        </p:nvSpPr>
        <p:spPr>
          <a:xfrm>
            <a:off x="1358900" y="5788025"/>
            <a:ext cx="5137150" cy="289823"/>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(11): Use vector subtraction to find a vector between two </a:t>
            </a:r>
            <a:r>
              <a:rPr sz="900" i="1" spc="-10" dirty="0">
                <a:latin typeface="Verdana"/>
                <a:cs typeface="Verdana"/>
              </a:rPr>
              <a:t>points.</a:t>
            </a:r>
            <a:endParaRPr sz="900" dirty="0">
              <a:latin typeface="Verdana"/>
              <a:cs typeface="Verdana"/>
            </a:endParaRPr>
          </a:p>
          <a:p>
            <a:pPr>
              <a:lnSpc>
                <a:spcPct val="100000"/>
              </a:lnSpc>
            </a:pPr>
            <a:endParaRPr sz="900" dirty="0">
              <a:latin typeface="Verdana"/>
              <a:cs typeface="Verdana"/>
            </a:endParaRPr>
          </a:p>
        </p:txBody>
      </p:sp>
      <p:sp>
        <p:nvSpPr>
          <p:cNvPr id="9" name="Title 8"/>
          <p:cNvSpPr>
            <a:spLocks noGrp="1"/>
          </p:cNvSpPr>
          <p:nvPr>
            <p:ph type="title"/>
          </p:nvPr>
        </p:nvSpPr>
        <p:spPr/>
        <p:txBody>
          <a:bodyPr/>
          <a:lstStyle/>
          <a:p>
            <a:endParaRPr lang="en-US"/>
          </a:p>
        </p:txBody>
      </p:sp>
      <p:sp>
        <p:nvSpPr>
          <p:cNvPr id="10" name="object 7"/>
          <p:cNvSpPr txBox="1"/>
          <p:nvPr/>
        </p:nvSpPr>
        <p:spPr>
          <a:xfrm>
            <a:off x="1358900" y="6324600"/>
            <a:ext cx="5137150" cy="2221121"/>
          </a:xfrm>
          <a:prstGeom prst="rect">
            <a:avLst/>
          </a:prstGeom>
          <a:solidFill>
            <a:srgbClr val="FFFF99"/>
          </a:solidFill>
        </p:spPr>
        <p:txBody>
          <a:bodyPr vert="horz" wrap="square" lIns="0" tIns="12700" rIns="0" bIns="0" rtlCol="0">
            <a:spAutoFit/>
          </a:bodyPr>
          <a:lstStyle/>
          <a:p>
            <a:pPr>
              <a:lnSpc>
                <a:spcPct val="100000"/>
              </a:lnSpc>
            </a:pPr>
            <a:endParaRPr sz="900" dirty="0">
              <a:latin typeface="Verdana"/>
              <a:cs typeface="Verdana"/>
            </a:endParaRPr>
          </a:p>
          <a:p>
            <a:pPr marL="12700">
              <a:lnSpc>
                <a:spcPct val="100000"/>
              </a:lnSpc>
            </a:pPr>
            <a:r>
              <a:rPr sz="1200" b="1" dirty="0">
                <a:latin typeface="Arial"/>
                <a:cs typeface="Arial"/>
              </a:rPr>
              <a:t>Vector </a:t>
            </a:r>
            <a:r>
              <a:rPr sz="1200" b="1" spc="-10" dirty="0">
                <a:latin typeface="Arial"/>
                <a:cs typeface="Arial"/>
              </a:rPr>
              <a:t>properties</a:t>
            </a:r>
            <a:endParaRPr sz="1200" dirty="0">
              <a:latin typeface="Arial"/>
              <a:cs typeface="Arial"/>
            </a:endParaRPr>
          </a:p>
          <a:p>
            <a:pPr marL="12700" marR="5080">
              <a:lnSpc>
                <a:spcPct val="100000"/>
              </a:lnSpc>
              <a:spcBef>
                <a:spcPts val="335"/>
              </a:spcBef>
            </a:pPr>
            <a:r>
              <a:rPr sz="1000" dirty="0">
                <a:latin typeface="Verdana"/>
                <a:cs typeface="Verdana"/>
              </a:rPr>
              <a:t>There</a:t>
            </a:r>
            <a:r>
              <a:rPr sz="1000" spc="-3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eight</a:t>
            </a:r>
            <a:r>
              <a:rPr sz="1000" spc="-15" dirty="0">
                <a:latin typeface="Verdana"/>
                <a:cs typeface="Verdana"/>
              </a:rPr>
              <a:t> </a:t>
            </a:r>
            <a:r>
              <a:rPr sz="1000" dirty="0">
                <a:latin typeface="Verdana"/>
                <a:cs typeface="Verdana"/>
              </a:rPr>
              <a:t>properties</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If</a:t>
            </a:r>
            <a:r>
              <a:rPr sz="1000" spc="-15" dirty="0">
                <a:latin typeface="Verdana"/>
                <a:cs typeface="Verdana"/>
              </a:rPr>
              <a:t> </a:t>
            </a:r>
            <a:r>
              <a:rPr sz="1000" b="1" dirty="0">
                <a:latin typeface="Verdana"/>
                <a:cs typeface="Verdana"/>
              </a:rPr>
              <a:t>a</a:t>
            </a:r>
            <a:r>
              <a:rPr sz="1000" dirty="0">
                <a:latin typeface="Verdana"/>
                <a:cs typeface="Verdana"/>
              </a:rPr>
              <a:t>,</a:t>
            </a:r>
            <a:r>
              <a:rPr sz="1000" spc="-20" dirty="0">
                <a:latin typeface="Verdana"/>
                <a:cs typeface="Verdana"/>
              </a:rPr>
              <a:t> </a:t>
            </a:r>
            <a:r>
              <a:rPr sz="1000" b="1" dirty="0">
                <a:latin typeface="Verdana"/>
                <a:cs typeface="Verdana"/>
              </a:rPr>
              <a:t>b</a:t>
            </a:r>
            <a:r>
              <a:rPr sz="1000" dirty="0">
                <a:latin typeface="Verdana"/>
                <a:cs typeface="Verdana"/>
              </a:rPr>
              <a:t>,</a:t>
            </a:r>
            <a:r>
              <a:rPr sz="1000" spc="-15" dirty="0">
                <a:latin typeface="Verdana"/>
                <a:cs typeface="Verdana"/>
              </a:rPr>
              <a:t> </a:t>
            </a:r>
            <a:r>
              <a:rPr sz="1000" dirty="0">
                <a:latin typeface="Verdana"/>
                <a:cs typeface="Verdana"/>
              </a:rPr>
              <a:t>and</a:t>
            </a:r>
            <a:r>
              <a:rPr sz="1000" spc="-20" dirty="0">
                <a:latin typeface="Verdana"/>
                <a:cs typeface="Verdana"/>
              </a:rPr>
              <a:t> </a:t>
            </a:r>
            <a:r>
              <a:rPr sz="1000" b="1" dirty="0">
                <a:latin typeface="Verdana"/>
                <a:cs typeface="Verdana"/>
              </a:rPr>
              <a:t>c</a:t>
            </a:r>
            <a:r>
              <a:rPr sz="1000" b="1" spc="-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and</a:t>
            </a:r>
            <a:r>
              <a:rPr sz="1000" spc="-20" dirty="0">
                <a:latin typeface="Verdana"/>
                <a:cs typeface="Verdana"/>
              </a:rPr>
              <a:t> </a:t>
            </a:r>
            <a:r>
              <a:rPr sz="1000" i="1" dirty="0">
                <a:latin typeface="Verdana"/>
                <a:cs typeface="Verdana"/>
              </a:rPr>
              <a:t>s</a:t>
            </a:r>
            <a:r>
              <a:rPr sz="1000" i="1" spc="-15" dirty="0">
                <a:latin typeface="Verdana"/>
                <a:cs typeface="Verdana"/>
              </a:rPr>
              <a:t> </a:t>
            </a:r>
            <a:r>
              <a:rPr sz="1000" dirty="0">
                <a:latin typeface="Verdana"/>
                <a:cs typeface="Verdana"/>
              </a:rPr>
              <a:t>and</a:t>
            </a:r>
            <a:r>
              <a:rPr sz="1000" spc="-20" dirty="0">
                <a:latin typeface="Verdana"/>
                <a:cs typeface="Verdana"/>
              </a:rPr>
              <a:t> </a:t>
            </a:r>
            <a:r>
              <a:rPr sz="1000" i="1" dirty="0">
                <a:latin typeface="Verdana"/>
                <a:cs typeface="Verdana"/>
              </a:rPr>
              <a:t>t</a:t>
            </a:r>
            <a:r>
              <a:rPr sz="1000" i="1" spc="-15" dirty="0">
                <a:latin typeface="Verdana"/>
                <a:cs typeface="Verdana"/>
              </a:rPr>
              <a:t> </a:t>
            </a:r>
            <a:r>
              <a:rPr sz="1000" spc="-25" dirty="0">
                <a:latin typeface="Verdana"/>
                <a:cs typeface="Verdana"/>
              </a:rPr>
              <a:t>are </a:t>
            </a:r>
            <a:r>
              <a:rPr sz="1000" dirty="0">
                <a:latin typeface="Verdana"/>
                <a:cs typeface="Verdana"/>
              </a:rPr>
              <a:t>numbers,</a:t>
            </a:r>
            <a:r>
              <a:rPr sz="1000" spc="-40" dirty="0">
                <a:latin typeface="Verdana"/>
                <a:cs typeface="Verdana"/>
              </a:rPr>
              <a:t> </a:t>
            </a:r>
            <a:r>
              <a:rPr sz="1000" spc="-10" dirty="0">
                <a:latin typeface="Verdana"/>
                <a:cs typeface="Verdana"/>
              </a:rPr>
              <a:t>then:</a:t>
            </a:r>
            <a:endParaRPr sz="1000" dirty="0">
              <a:latin typeface="Verdana"/>
              <a:cs typeface="Verdana"/>
            </a:endParaRPr>
          </a:p>
          <a:p>
            <a:pPr marL="241300" marR="4032250">
              <a:lnSpc>
                <a:spcPct val="125000"/>
              </a:lnSpc>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b="1" spc="-50" dirty="0">
                <a:latin typeface="Verdana"/>
                <a:cs typeface="Verdana"/>
              </a:rPr>
              <a:t>a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dirty="0">
                <a:latin typeface="Verdana"/>
                <a:cs typeface="Verdana"/>
              </a:rPr>
              <a:t>0</a:t>
            </a:r>
            <a:r>
              <a:rPr sz="1000" spc="-5" dirty="0">
                <a:latin typeface="Verdana"/>
                <a:cs typeface="Verdana"/>
              </a:rPr>
              <a:t> </a:t>
            </a:r>
            <a:r>
              <a:rPr sz="1000" dirty="0">
                <a:latin typeface="Verdana"/>
                <a:cs typeface="Verdana"/>
              </a:rPr>
              <a:t>=</a:t>
            </a:r>
            <a:r>
              <a:rPr sz="1000" spc="-5" dirty="0">
                <a:latin typeface="Verdana"/>
                <a:cs typeface="Verdana"/>
              </a:rPr>
              <a:t> </a:t>
            </a:r>
            <a:r>
              <a:rPr sz="1000" b="1" spc="-50" dirty="0">
                <a:latin typeface="Verdana"/>
                <a:cs typeface="Verdana"/>
              </a:rPr>
              <a:t>a</a:t>
            </a:r>
            <a:endParaRPr sz="1000" dirty="0">
              <a:latin typeface="Verdana"/>
              <a:cs typeface="Verdana"/>
            </a:endParaRPr>
          </a:p>
          <a:p>
            <a:pPr marL="241300">
              <a:lnSpc>
                <a:spcPct val="100000"/>
              </a:lnSpc>
              <a:spcBef>
                <a:spcPts val="300"/>
              </a:spcBef>
            </a:pPr>
            <a:r>
              <a:rPr sz="1000" i="1" dirty="0">
                <a:latin typeface="Verdana"/>
                <a:cs typeface="Verdana"/>
              </a:rPr>
              <a:t>s</a:t>
            </a:r>
            <a:r>
              <a:rPr sz="1000" i="1" spc="-145" dirty="0">
                <a:latin typeface="Verdana"/>
                <a:cs typeface="Verdana"/>
              </a:rPr>
              <a:t> </a:t>
            </a:r>
            <a:r>
              <a:rPr sz="1000" dirty="0">
                <a:latin typeface="Corbel"/>
                <a:cs typeface="Corbel"/>
              </a:rPr>
              <a:t>*</a:t>
            </a:r>
            <a:r>
              <a:rPr sz="1000" spc="10" dirty="0">
                <a:latin typeface="Corbel"/>
                <a:cs typeface="Corbel"/>
              </a:rPr>
              <a:t> </a:t>
            </a:r>
            <a:r>
              <a:rPr sz="1000" spc="-10" dirty="0">
                <a:latin typeface="Verdana"/>
                <a:cs typeface="Verdana"/>
              </a:rPr>
              <a:t>(</a:t>
            </a:r>
            <a:r>
              <a:rPr sz="1000" b="1" spc="-10"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dirty="0">
                <a:latin typeface="Verdana"/>
                <a:cs typeface="Verdana"/>
              </a:rPr>
              <a:t>)</a:t>
            </a:r>
            <a:r>
              <a:rPr sz="1000" spc="-5" dirty="0">
                <a:latin typeface="Verdana"/>
                <a:cs typeface="Verdana"/>
              </a:rPr>
              <a:t> </a:t>
            </a:r>
            <a:r>
              <a:rPr sz="1000" dirty="0">
                <a:latin typeface="Verdana"/>
                <a:cs typeface="Verdana"/>
              </a:rPr>
              <a:t>= </a:t>
            </a:r>
            <a:r>
              <a:rPr sz="1000" i="1" dirty="0">
                <a:latin typeface="Verdana"/>
                <a:cs typeface="Verdana"/>
              </a:rPr>
              <a:t>s</a:t>
            </a:r>
            <a:r>
              <a:rPr sz="1000" i="1" spc="-145" dirty="0">
                <a:latin typeface="Verdana"/>
                <a:cs typeface="Verdana"/>
              </a:rPr>
              <a:t> </a:t>
            </a:r>
            <a:r>
              <a:rPr sz="1000" dirty="0">
                <a:latin typeface="Corbel"/>
                <a:cs typeface="Corbel"/>
              </a:rPr>
              <a:t>*</a:t>
            </a:r>
            <a:r>
              <a:rPr sz="1000" spc="10" dirty="0">
                <a:latin typeface="Corbel"/>
                <a:cs typeface="Corbel"/>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i="1" dirty="0">
                <a:latin typeface="Verdana"/>
                <a:cs typeface="Verdana"/>
              </a:rPr>
              <a:t>s</a:t>
            </a:r>
            <a:r>
              <a:rPr sz="1000" i="1" spc="-145" dirty="0">
                <a:latin typeface="Verdana"/>
                <a:cs typeface="Verdana"/>
              </a:rPr>
              <a:t> </a:t>
            </a:r>
            <a:r>
              <a:rPr sz="1000" dirty="0">
                <a:latin typeface="Corbel"/>
                <a:cs typeface="Corbel"/>
              </a:rPr>
              <a:t>*</a:t>
            </a:r>
            <a:r>
              <a:rPr sz="1000" spc="15" dirty="0">
                <a:latin typeface="Corbel"/>
                <a:cs typeface="Corbel"/>
              </a:rPr>
              <a:t> </a:t>
            </a:r>
            <a:r>
              <a:rPr sz="1000" b="1" spc="-50" dirty="0">
                <a:latin typeface="Verdana"/>
                <a:cs typeface="Verdana"/>
              </a:rPr>
              <a:t>b</a:t>
            </a:r>
            <a:endParaRPr sz="1000" dirty="0">
              <a:latin typeface="Verdana"/>
              <a:cs typeface="Verdana"/>
            </a:endParaRPr>
          </a:p>
          <a:p>
            <a:pPr marL="241300">
              <a:lnSpc>
                <a:spcPct val="100000"/>
              </a:lnSpc>
              <a:spcBef>
                <a:spcPts val="300"/>
              </a:spcBef>
            </a:pPr>
            <a:r>
              <a:rPr sz="1000" i="1" dirty="0">
                <a:latin typeface="Verdana"/>
                <a:cs typeface="Verdana"/>
              </a:rPr>
              <a:t>s</a:t>
            </a:r>
            <a:r>
              <a:rPr sz="1000" i="1" spc="-145" dirty="0">
                <a:latin typeface="Verdana"/>
                <a:cs typeface="Verdana"/>
              </a:rPr>
              <a:t> </a:t>
            </a:r>
            <a:r>
              <a:rPr sz="1000" dirty="0">
                <a:latin typeface="Corbel"/>
                <a:cs typeface="Corbel"/>
              </a:rPr>
              <a:t>*</a:t>
            </a:r>
            <a:r>
              <a:rPr sz="1000" spc="10" dirty="0">
                <a:latin typeface="Corbel"/>
                <a:cs typeface="Corbel"/>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a:t>
            </a:r>
            <a:r>
              <a:rPr sz="1000" b="1" dirty="0">
                <a:latin typeface="Verdana"/>
                <a:cs typeface="Verdana"/>
              </a:rPr>
              <a:t>a</a:t>
            </a:r>
            <a:r>
              <a:rPr sz="1000" dirty="0">
                <a:latin typeface="Verdana"/>
                <a:cs typeface="Verdana"/>
              </a:rPr>
              <a:t>)</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s</a:t>
            </a:r>
            <a:r>
              <a:rPr sz="1000" i="1" spc="-145" dirty="0">
                <a:latin typeface="Verdana"/>
                <a:cs typeface="Verdana"/>
              </a:rPr>
              <a:t> </a:t>
            </a:r>
            <a:r>
              <a:rPr sz="1000" dirty="0">
                <a:latin typeface="Corbel"/>
                <a:cs typeface="Corbel"/>
              </a:rPr>
              <a:t>*</a:t>
            </a:r>
            <a:r>
              <a:rPr sz="1000" spc="10" dirty="0">
                <a:latin typeface="Corbel"/>
                <a:cs typeface="Corbel"/>
              </a:rPr>
              <a:t> </a:t>
            </a:r>
            <a:r>
              <a:rPr sz="1000" spc="-10" dirty="0">
                <a:latin typeface="Verdana"/>
                <a:cs typeface="Verdana"/>
              </a:rPr>
              <a:t>(</a:t>
            </a:r>
            <a:r>
              <a:rPr sz="1000" i="1" spc="-10" dirty="0">
                <a:latin typeface="Verdana"/>
                <a:cs typeface="Verdana"/>
              </a:rPr>
              <a:t>t</a:t>
            </a:r>
            <a:r>
              <a:rPr sz="1000" i="1" spc="-145" dirty="0">
                <a:latin typeface="Verdana"/>
                <a:cs typeface="Verdana"/>
              </a:rPr>
              <a:t> </a:t>
            </a:r>
            <a:r>
              <a:rPr sz="1000" dirty="0">
                <a:latin typeface="Corbel"/>
                <a:cs typeface="Corbel"/>
              </a:rPr>
              <a:t>*</a:t>
            </a:r>
            <a:r>
              <a:rPr sz="1000" spc="15" dirty="0">
                <a:latin typeface="Corbel"/>
                <a:cs typeface="Corbel"/>
              </a:rPr>
              <a:t> </a:t>
            </a:r>
            <a:r>
              <a:rPr sz="1000" b="1" spc="-25" dirty="0">
                <a:latin typeface="Verdana"/>
                <a:cs typeface="Verdana"/>
              </a:rPr>
              <a:t>a</a:t>
            </a:r>
            <a:r>
              <a:rPr sz="1000" spc="-25" dirty="0">
                <a:latin typeface="Verdana"/>
                <a:cs typeface="Verdana"/>
              </a:rPr>
              <a:t>)</a:t>
            </a:r>
            <a:endParaRPr sz="1000" dirty="0">
              <a:latin typeface="Verdana"/>
              <a:cs typeface="Verdana"/>
            </a:endParaRPr>
          </a:p>
          <a:p>
            <a:pPr marL="241300" marR="3336925">
              <a:lnSpc>
                <a:spcPct val="125000"/>
              </a:lnSpc>
            </a:pPr>
            <a:r>
              <a:rPr sz="1000" b="1" dirty="0">
                <a:latin typeface="Verdana"/>
                <a:cs typeface="Verdana"/>
              </a:rPr>
              <a:t>a</a:t>
            </a:r>
            <a:r>
              <a:rPr sz="1000" b="1" spc="-135" dirty="0">
                <a:latin typeface="Verdana"/>
                <a:cs typeface="Verdana"/>
              </a:rPr>
              <a:t> </a:t>
            </a:r>
            <a:r>
              <a:rPr sz="1000" dirty="0">
                <a:latin typeface="Verdana"/>
                <a:cs typeface="Verdana"/>
              </a:rPr>
              <a:t>+</a:t>
            </a:r>
            <a:r>
              <a:rPr sz="1000" spc="-140" dirty="0">
                <a:latin typeface="Verdana"/>
                <a:cs typeface="Verdana"/>
              </a:rPr>
              <a:t> </a:t>
            </a:r>
            <a:r>
              <a:rPr sz="1000" spc="-10" dirty="0">
                <a:latin typeface="Verdana"/>
                <a:cs typeface="Verdana"/>
              </a:rPr>
              <a:t>(</a:t>
            </a:r>
            <a:r>
              <a:rPr sz="1000" b="1" spc="-10" dirty="0">
                <a:latin typeface="Verdana"/>
                <a:cs typeface="Verdana"/>
              </a:rPr>
              <a:t>b</a:t>
            </a:r>
            <a:r>
              <a:rPr sz="1000" b="1" spc="-130"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c</a:t>
            </a:r>
            <a:r>
              <a:rPr sz="1000" dirty="0">
                <a:latin typeface="Verdana"/>
                <a:cs typeface="Verdana"/>
              </a:rPr>
              <a:t>)</a:t>
            </a:r>
            <a:r>
              <a:rPr sz="1000" spc="5" dirty="0">
                <a:latin typeface="Verdana"/>
                <a:cs typeface="Verdana"/>
              </a:rPr>
              <a:t> </a:t>
            </a:r>
            <a:r>
              <a:rPr sz="1000" dirty="0">
                <a:latin typeface="Verdana"/>
                <a:cs typeface="Verdana"/>
              </a:rPr>
              <a:t>= </a:t>
            </a:r>
            <a:r>
              <a:rPr sz="1000" spc="-10" dirty="0">
                <a:latin typeface="Verdana"/>
                <a:cs typeface="Verdana"/>
              </a:rPr>
              <a:t>(</a:t>
            </a:r>
            <a:r>
              <a:rPr sz="1000" b="1" spc="-10" dirty="0">
                <a:latin typeface="Verdana"/>
                <a:cs typeface="Verdana"/>
              </a:rPr>
              <a:t>a</a:t>
            </a:r>
            <a:r>
              <a:rPr sz="1000" b="1" spc="-135" dirty="0">
                <a:latin typeface="Verdana"/>
                <a:cs typeface="Verdana"/>
              </a:rPr>
              <a:t> </a:t>
            </a:r>
            <a:r>
              <a:rPr sz="1000" dirty="0">
                <a:latin typeface="Verdana"/>
                <a:cs typeface="Verdana"/>
              </a:rPr>
              <a:t>+</a:t>
            </a:r>
            <a:r>
              <a:rPr sz="1000" spc="-140" dirty="0">
                <a:latin typeface="Verdana"/>
                <a:cs typeface="Verdana"/>
              </a:rPr>
              <a:t> </a:t>
            </a:r>
            <a:r>
              <a:rPr sz="1000" b="1" spc="-10" dirty="0">
                <a:latin typeface="Verdana"/>
                <a:cs typeface="Verdana"/>
              </a:rPr>
              <a:t>b</a:t>
            </a:r>
            <a:r>
              <a:rPr sz="1000" spc="-10" dirty="0">
                <a:latin typeface="Verdana"/>
                <a:cs typeface="Verdana"/>
              </a:rPr>
              <a:t>)</a:t>
            </a:r>
            <a:r>
              <a:rPr sz="1000" spc="-140" dirty="0">
                <a:latin typeface="Verdana"/>
                <a:cs typeface="Verdana"/>
              </a:rPr>
              <a:t> </a:t>
            </a:r>
            <a:r>
              <a:rPr sz="1000" dirty="0">
                <a:latin typeface="Verdana"/>
                <a:cs typeface="Verdana"/>
              </a:rPr>
              <a:t>+</a:t>
            </a:r>
            <a:r>
              <a:rPr sz="1000" spc="-140" dirty="0">
                <a:latin typeface="Verdana"/>
                <a:cs typeface="Verdana"/>
              </a:rPr>
              <a:t> </a:t>
            </a:r>
            <a:r>
              <a:rPr sz="1000" b="1" spc="-50" dirty="0">
                <a:latin typeface="Verdana"/>
                <a:cs typeface="Verdana"/>
              </a:rPr>
              <a:t>c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spc="-10" dirty="0">
                <a:latin typeface="Verdana"/>
                <a:cs typeface="Verdana"/>
              </a:rPr>
              <a:t>(-</a:t>
            </a:r>
            <a:r>
              <a:rPr sz="1000" b="1" dirty="0">
                <a:latin typeface="Verdana"/>
                <a:cs typeface="Verdana"/>
              </a:rPr>
              <a:t>a</a:t>
            </a:r>
            <a:r>
              <a:rPr sz="1000" dirty="0">
                <a:latin typeface="Verdana"/>
                <a:cs typeface="Verdana"/>
              </a:rPr>
              <a:t>)</a:t>
            </a:r>
            <a:r>
              <a:rPr sz="1000" spc="-5" dirty="0">
                <a:latin typeface="Verdana"/>
                <a:cs typeface="Verdana"/>
              </a:rPr>
              <a:t> </a:t>
            </a:r>
            <a:r>
              <a:rPr sz="1000" dirty="0">
                <a:latin typeface="Verdana"/>
                <a:cs typeface="Verdana"/>
              </a:rPr>
              <a:t>= </a:t>
            </a:r>
            <a:r>
              <a:rPr sz="1000" spc="-50" dirty="0">
                <a:latin typeface="Verdana"/>
                <a:cs typeface="Verdana"/>
              </a:rPr>
              <a:t>0</a:t>
            </a:r>
            <a:endParaRPr sz="1000" dirty="0">
              <a:latin typeface="Verdana"/>
              <a:cs typeface="Verdana"/>
            </a:endParaRPr>
          </a:p>
          <a:p>
            <a:pPr marL="241300">
              <a:lnSpc>
                <a:spcPct val="100000"/>
              </a:lnSpc>
              <a:spcBef>
                <a:spcPts val="300"/>
              </a:spcBef>
            </a:pPr>
            <a:r>
              <a:rPr sz="1000" dirty="0">
                <a:latin typeface="Verdana"/>
                <a:cs typeface="Verdana"/>
              </a:rPr>
              <a:t>(</a:t>
            </a:r>
            <a:r>
              <a:rPr sz="1000" i="1" dirty="0">
                <a:latin typeface="Verdana"/>
                <a:cs typeface="Verdana"/>
              </a:rPr>
              <a:t>s</a:t>
            </a:r>
            <a:r>
              <a:rPr sz="1000" i="1" spc="-15" dirty="0">
                <a:latin typeface="Verdana"/>
                <a:cs typeface="Verdana"/>
              </a:rPr>
              <a:t> </a:t>
            </a:r>
            <a:r>
              <a:rPr sz="1000" dirty="0">
                <a:latin typeface="Verdana"/>
                <a:cs typeface="Verdana"/>
              </a:rPr>
              <a:t>+</a:t>
            </a:r>
            <a:r>
              <a:rPr sz="1000" spc="-5" dirty="0">
                <a:latin typeface="Verdana"/>
                <a:cs typeface="Verdana"/>
              </a:rPr>
              <a:t> </a:t>
            </a:r>
            <a:r>
              <a:rPr sz="1000" i="1" spc="-10" dirty="0">
                <a:latin typeface="Verdana"/>
                <a:cs typeface="Verdana"/>
              </a:rPr>
              <a:t>t</a:t>
            </a:r>
            <a:r>
              <a:rPr sz="1000" spc="-10" dirty="0">
                <a:latin typeface="Verdana"/>
                <a:cs typeface="Verdana"/>
              </a:rPr>
              <a:t>)</a:t>
            </a:r>
            <a:r>
              <a:rPr sz="1000" spc="-145" dirty="0">
                <a:latin typeface="Verdana"/>
                <a:cs typeface="Verdana"/>
              </a:rPr>
              <a:t> </a:t>
            </a:r>
            <a:r>
              <a:rPr sz="1000" dirty="0">
                <a:latin typeface="Corbel"/>
                <a:cs typeface="Corbel"/>
              </a:rPr>
              <a:t>*</a:t>
            </a:r>
            <a:r>
              <a:rPr sz="1000" spc="10" dirty="0">
                <a:latin typeface="Corbel"/>
                <a:cs typeface="Corbel"/>
              </a:rPr>
              <a:t> </a:t>
            </a:r>
            <a:r>
              <a:rPr sz="1000" b="1" dirty="0">
                <a:latin typeface="Verdana"/>
                <a:cs typeface="Verdana"/>
              </a:rPr>
              <a:t>a</a:t>
            </a:r>
            <a:r>
              <a:rPr sz="1000" b="1" spc="5" dirty="0">
                <a:latin typeface="Verdana"/>
                <a:cs typeface="Verdana"/>
              </a:rPr>
              <a:t> </a:t>
            </a:r>
            <a:r>
              <a:rPr sz="1000" dirty="0">
                <a:latin typeface="Verdana"/>
                <a:cs typeface="Verdana"/>
              </a:rPr>
              <a:t>= </a:t>
            </a:r>
            <a:r>
              <a:rPr sz="1000" i="1" dirty="0">
                <a:latin typeface="Verdana"/>
                <a:cs typeface="Verdana"/>
              </a:rPr>
              <a:t>s</a:t>
            </a:r>
            <a:r>
              <a:rPr sz="1000" i="1" spc="-145" dirty="0">
                <a:latin typeface="Verdana"/>
                <a:cs typeface="Verdana"/>
              </a:rPr>
              <a:t> </a:t>
            </a:r>
            <a:r>
              <a:rPr sz="1000" dirty="0">
                <a:latin typeface="Corbel"/>
                <a:cs typeface="Corbel"/>
              </a:rPr>
              <a:t>*</a:t>
            </a:r>
            <a:r>
              <a:rPr sz="1000" spc="10" dirty="0">
                <a:latin typeface="Corbel"/>
                <a:cs typeface="Corbel"/>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5" dirty="0">
                <a:latin typeface="Corbel"/>
                <a:cs typeface="Corbel"/>
              </a:rPr>
              <a:t> </a:t>
            </a:r>
            <a:r>
              <a:rPr sz="1000" b="1" spc="-50" dirty="0">
                <a:latin typeface="Verdana"/>
                <a:cs typeface="Verdana"/>
              </a:rPr>
              <a:t>a</a:t>
            </a:r>
            <a:endParaRPr sz="1000" dirty="0">
              <a:latin typeface="Verdana"/>
              <a:cs typeface="Verdana"/>
            </a:endParaRPr>
          </a:p>
          <a:p>
            <a:pPr marL="241300">
              <a:lnSpc>
                <a:spcPct val="100000"/>
              </a:lnSpc>
              <a:spcBef>
                <a:spcPts val="300"/>
              </a:spcBef>
            </a:pPr>
            <a:r>
              <a:rPr sz="1000" dirty="0">
                <a:latin typeface="Verdana"/>
                <a:cs typeface="Verdana"/>
              </a:rPr>
              <a:t>1</a:t>
            </a:r>
            <a:r>
              <a:rPr sz="1000" spc="-145" dirty="0">
                <a:latin typeface="Verdana"/>
                <a:cs typeface="Verdana"/>
              </a:rPr>
              <a:t> </a:t>
            </a:r>
            <a:r>
              <a:rPr sz="1000" dirty="0">
                <a:latin typeface="Corbel"/>
                <a:cs typeface="Corbel"/>
              </a:rPr>
              <a:t>*</a:t>
            </a:r>
            <a:r>
              <a:rPr sz="1000" spc="10" dirty="0">
                <a:latin typeface="Corbel"/>
                <a:cs typeface="Corbel"/>
              </a:rPr>
              <a:t> </a:t>
            </a:r>
            <a:r>
              <a:rPr sz="1000" b="1" dirty="0">
                <a:latin typeface="Verdana"/>
                <a:cs typeface="Verdana"/>
              </a:rPr>
              <a:t>a</a:t>
            </a:r>
            <a:r>
              <a:rPr sz="1000" b="1" spc="5" dirty="0">
                <a:latin typeface="Verdana"/>
                <a:cs typeface="Verdana"/>
              </a:rPr>
              <a:t> </a:t>
            </a:r>
            <a:r>
              <a:rPr sz="1000" dirty="0">
                <a:latin typeface="Verdana"/>
                <a:cs typeface="Verdana"/>
              </a:rPr>
              <a:t>=</a:t>
            </a:r>
            <a:r>
              <a:rPr sz="1000" spc="-5" dirty="0">
                <a:latin typeface="Verdana"/>
                <a:cs typeface="Verdana"/>
              </a:rPr>
              <a:t> </a:t>
            </a:r>
            <a:r>
              <a:rPr sz="1000" b="1" spc="-50" dirty="0">
                <a:latin typeface="Verdana"/>
                <a:cs typeface="Verdana"/>
              </a:rPr>
              <a:t>a</a:t>
            </a:r>
            <a:endParaRPr sz="1000" dirty="0">
              <a:latin typeface="Verdana"/>
              <a:cs typeface="Verdana"/>
            </a:endParaRPr>
          </a:p>
        </p:txBody>
      </p:sp>
    </p:spTree>
    <p:extLst>
      <p:ext uri="{BB962C8B-B14F-4D97-AF65-F5344CB8AC3E}">
        <p14:creationId xmlns:p14="http://schemas.microsoft.com/office/powerpoint/2010/main" val="5595748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2980303"/>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0"/>
              </a:spcBef>
            </a:pPr>
            <a:endParaRPr sz="1000" dirty="0">
              <a:latin typeface="Verdana"/>
              <a:cs typeface="Verdana"/>
            </a:endParaRPr>
          </a:p>
          <a:p>
            <a:pPr marL="12700" marR="1686560">
              <a:lnSpc>
                <a:spcPct val="125000"/>
              </a:lnSpc>
              <a:spcBef>
                <a:spcPts val="35"/>
              </a:spcBef>
            </a:pPr>
            <a:r>
              <a:rPr sz="1000" dirty="0" smtClean="0">
                <a:latin typeface="Verdana"/>
                <a:cs typeface="Verdana"/>
              </a:rPr>
              <a:t>The</a:t>
            </a:r>
            <a:r>
              <a:rPr sz="1000" spc="-35" dirty="0" smtClean="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takes</a:t>
            </a:r>
            <a:r>
              <a:rPr sz="1000" spc="-20"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produces</a:t>
            </a:r>
            <a:r>
              <a:rPr sz="1000" spc="-20" dirty="0">
                <a:latin typeface="Verdana"/>
                <a:cs typeface="Verdana"/>
              </a:rPr>
              <a:t> </a:t>
            </a:r>
            <a:r>
              <a:rPr sz="1000" dirty="0">
                <a:latin typeface="Verdana"/>
                <a:cs typeface="Verdana"/>
              </a:rPr>
              <a:t>a</a:t>
            </a:r>
            <a:r>
              <a:rPr sz="1000" spc="-20" dirty="0">
                <a:latin typeface="Verdana"/>
                <a:cs typeface="Verdana"/>
              </a:rPr>
              <a:t> </a:t>
            </a:r>
            <a:r>
              <a:rPr sz="1000" spc="-10" dirty="0">
                <a:latin typeface="Verdana"/>
                <a:cs typeface="Verdana"/>
              </a:rPr>
              <a:t>number. </a:t>
            </a:r>
            <a:r>
              <a:rPr sz="1000" dirty="0">
                <a:latin typeface="Verdana"/>
                <a:cs typeface="Verdana"/>
              </a:rPr>
              <a:t>For</a:t>
            </a:r>
            <a:r>
              <a:rPr sz="1000" spc="-2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two</a:t>
            </a:r>
            <a:r>
              <a:rPr sz="1000" spc="-15" dirty="0">
                <a:latin typeface="Verdana"/>
                <a:cs typeface="Verdana"/>
              </a:rPr>
              <a:t> </a:t>
            </a:r>
            <a:r>
              <a:rPr sz="1000" dirty="0">
                <a:latin typeface="Verdana"/>
                <a:cs typeface="Verdana"/>
              </a:rPr>
              <a:t>vectors</a:t>
            </a:r>
            <a:r>
              <a:rPr sz="1000" spc="-1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and</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so</a:t>
            </a:r>
            <a:r>
              <a:rPr sz="1000" spc="-15" dirty="0">
                <a:latin typeface="Verdana"/>
                <a:cs typeface="Verdana"/>
              </a:rPr>
              <a:t> </a:t>
            </a:r>
            <a:r>
              <a:rPr sz="1000" spc="-10" dirty="0">
                <a:latin typeface="Verdana"/>
                <a:cs typeface="Verdana"/>
              </a:rPr>
              <a:t>that:</a:t>
            </a:r>
            <a:endParaRPr sz="1000" dirty="0">
              <a:latin typeface="Verdana"/>
              <a:cs typeface="Verdana"/>
            </a:endParaRPr>
          </a:p>
          <a:p>
            <a:pPr marL="241300">
              <a:lnSpc>
                <a:spcPct val="100000"/>
              </a:lnSpc>
              <a:spcBef>
                <a:spcPts val="300"/>
              </a:spcBef>
            </a:pP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&lt;1,</a:t>
            </a:r>
            <a:r>
              <a:rPr sz="1000" spc="-10" dirty="0">
                <a:latin typeface="Verdana"/>
                <a:cs typeface="Verdana"/>
              </a:rPr>
              <a:t> </a:t>
            </a:r>
            <a:r>
              <a:rPr sz="1000" dirty="0">
                <a:latin typeface="Verdana"/>
                <a:cs typeface="Verdana"/>
              </a:rPr>
              <a:t>2,</a:t>
            </a:r>
            <a:r>
              <a:rPr sz="1000" spc="-5" dirty="0">
                <a:latin typeface="Verdana"/>
                <a:cs typeface="Verdana"/>
              </a:rPr>
              <a:t> </a:t>
            </a:r>
            <a:r>
              <a:rPr sz="1000" spc="-25" dirty="0">
                <a:latin typeface="Verdana"/>
                <a:cs typeface="Verdana"/>
              </a:rPr>
              <a:t>3&gt;</a:t>
            </a:r>
            <a:endParaRPr sz="1000" dirty="0">
              <a:latin typeface="Verdana"/>
              <a:cs typeface="Verdana"/>
            </a:endParaRPr>
          </a:p>
          <a:p>
            <a:pPr marL="241300">
              <a:lnSpc>
                <a:spcPct val="100000"/>
              </a:lnSpc>
              <a:spcBef>
                <a:spcPts val="300"/>
              </a:spcBef>
            </a:pPr>
            <a:r>
              <a:rPr sz="1000" b="1" dirty="0">
                <a:latin typeface="Verdana"/>
                <a:cs typeface="Verdana"/>
              </a:rPr>
              <a:t>b </a:t>
            </a:r>
            <a:r>
              <a:rPr sz="1000" dirty="0">
                <a:latin typeface="Verdana"/>
                <a:cs typeface="Verdana"/>
              </a:rPr>
              <a:t>=</a:t>
            </a:r>
            <a:r>
              <a:rPr sz="1000" spc="-10" dirty="0">
                <a:latin typeface="Verdana"/>
                <a:cs typeface="Verdana"/>
              </a:rPr>
              <a:t> </a:t>
            </a:r>
            <a:r>
              <a:rPr sz="1000" dirty="0">
                <a:latin typeface="Verdana"/>
                <a:cs typeface="Verdana"/>
              </a:rPr>
              <a:t>&lt;5,</a:t>
            </a:r>
            <a:r>
              <a:rPr sz="1000" spc="-10" dirty="0">
                <a:latin typeface="Verdana"/>
                <a:cs typeface="Verdana"/>
              </a:rPr>
              <a:t> </a:t>
            </a:r>
            <a:r>
              <a:rPr sz="1000" dirty="0">
                <a:latin typeface="Verdana"/>
                <a:cs typeface="Verdana"/>
              </a:rPr>
              <a:t>6,</a:t>
            </a:r>
            <a:r>
              <a:rPr sz="1000" spc="-5" dirty="0">
                <a:latin typeface="Verdana"/>
                <a:cs typeface="Verdana"/>
              </a:rPr>
              <a:t> </a:t>
            </a:r>
            <a:r>
              <a:rPr sz="1000" spc="-25" dirty="0">
                <a:latin typeface="Verdana"/>
                <a:cs typeface="Verdana"/>
              </a:rPr>
              <a:t>7&gt;</a:t>
            </a:r>
            <a:endParaRPr sz="1000" dirty="0">
              <a:latin typeface="Verdana"/>
              <a:cs typeface="Verdana"/>
            </a:endParaRPr>
          </a:p>
          <a:p>
            <a:pPr marL="12700">
              <a:lnSpc>
                <a:spcPct val="100000"/>
              </a:lnSpc>
              <a:spcBef>
                <a:spcPts val="300"/>
              </a:spcBef>
            </a:pPr>
            <a:r>
              <a:rPr sz="1000" dirty="0">
                <a:latin typeface="Verdana"/>
                <a:cs typeface="Verdana"/>
              </a:rPr>
              <a:t>Then</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sum</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multiplying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components</a:t>
            </a:r>
            <a:r>
              <a:rPr sz="1000" spc="-20" dirty="0">
                <a:latin typeface="Verdana"/>
                <a:cs typeface="Verdana"/>
              </a:rPr>
              <a:t> </a:t>
            </a:r>
            <a:r>
              <a:rPr sz="1000" dirty="0">
                <a:latin typeface="Verdana"/>
                <a:cs typeface="Verdana"/>
              </a:rPr>
              <a:t>as</a:t>
            </a:r>
            <a:r>
              <a:rPr sz="1000" spc="-20" dirty="0">
                <a:latin typeface="Verdana"/>
                <a:cs typeface="Verdana"/>
              </a:rPr>
              <a:t> </a:t>
            </a:r>
            <a:r>
              <a:rPr sz="1000" spc="-10" dirty="0">
                <a:latin typeface="Verdana"/>
                <a:cs typeface="Verdana"/>
              </a:rPr>
              <a:t>follows:</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4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1</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5</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2</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6</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3</a:t>
            </a:r>
            <a:r>
              <a:rPr sz="1000" spc="-145" dirty="0">
                <a:latin typeface="Verdana"/>
                <a:cs typeface="Verdana"/>
              </a:rPr>
              <a:t> </a:t>
            </a:r>
            <a:r>
              <a:rPr sz="1000" dirty="0">
                <a:latin typeface="Corbel"/>
                <a:cs typeface="Corbel"/>
              </a:rPr>
              <a:t>*</a:t>
            </a:r>
            <a:r>
              <a:rPr sz="1000" spc="10" dirty="0">
                <a:latin typeface="Corbel"/>
                <a:cs typeface="Corbel"/>
              </a:rPr>
              <a:t> </a:t>
            </a:r>
            <a:r>
              <a:rPr sz="1000" spc="-50" dirty="0">
                <a:latin typeface="Verdana"/>
                <a:cs typeface="Verdana"/>
              </a:rPr>
              <a:t>7</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38</a:t>
            </a:r>
            <a:endParaRPr sz="1000" dirty="0">
              <a:latin typeface="Verdana"/>
              <a:cs typeface="Verdana"/>
            </a:endParaRPr>
          </a:p>
          <a:p>
            <a:pPr marL="12700">
              <a:lnSpc>
                <a:spcPct val="100000"/>
              </a:lnSpc>
              <a:spcBef>
                <a:spcPts val="300"/>
              </a:spcBef>
            </a:pPr>
            <a:r>
              <a:rPr sz="1000" dirty="0">
                <a:latin typeface="Verdana"/>
                <a:cs typeface="Verdana"/>
              </a:rPr>
              <a:t>In</a:t>
            </a:r>
            <a:r>
              <a:rPr sz="1000" spc="-20" dirty="0">
                <a:latin typeface="Verdana"/>
                <a:cs typeface="Verdana"/>
              </a:rPr>
              <a:t> </a:t>
            </a:r>
            <a:r>
              <a:rPr sz="1000" dirty="0">
                <a:latin typeface="Verdana"/>
                <a:cs typeface="Verdana"/>
              </a:rPr>
              <a:t>general,</a:t>
            </a:r>
            <a:r>
              <a:rPr sz="1000" spc="-20" dirty="0">
                <a:latin typeface="Verdana"/>
                <a:cs typeface="Verdana"/>
              </a:rPr>
              <a:t> </a:t>
            </a:r>
            <a:r>
              <a:rPr sz="1000" dirty="0">
                <a:latin typeface="Verdana"/>
                <a:cs typeface="Verdana"/>
              </a:rPr>
              <a:t>given</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0" dirty="0">
                <a:latin typeface="Verdana"/>
                <a:cs typeface="Verdana"/>
              </a:rPr>
              <a:t> </a:t>
            </a:r>
            <a:r>
              <a:rPr sz="1000" b="1" dirty="0">
                <a:latin typeface="Verdana"/>
                <a:cs typeface="Verdana"/>
              </a:rPr>
              <a:t>a</a:t>
            </a:r>
            <a:r>
              <a:rPr sz="1000" b="1" spc="-10" dirty="0">
                <a:latin typeface="Verdana"/>
                <a:cs typeface="Verdana"/>
              </a:rPr>
              <a:t> </a:t>
            </a:r>
            <a:r>
              <a:rPr sz="1000" dirty="0">
                <a:latin typeface="Verdana"/>
                <a:cs typeface="Verdana"/>
              </a:rPr>
              <a:t>and</a:t>
            </a:r>
            <a:r>
              <a:rPr sz="1000" spc="-15" dirty="0">
                <a:latin typeface="Verdana"/>
                <a:cs typeface="Verdana"/>
              </a:rPr>
              <a:t> </a:t>
            </a:r>
            <a:r>
              <a:rPr sz="1000" b="1" spc="-25" dirty="0">
                <a:latin typeface="Verdana"/>
                <a:cs typeface="Verdana"/>
              </a:rPr>
              <a:t>b</a:t>
            </a:r>
            <a:r>
              <a:rPr sz="1000" spc="-25" dirty="0">
                <a:latin typeface="Verdana"/>
                <a:cs typeface="Verdana"/>
              </a:rPr>
              <a:t>:</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&lt;a1,</a:t>
            </a:r>
            <a:r>
              <a:rPr sz="1000" spc="-10" dirty="0">
                <a:latin typeface="Verdana"/>
                <a:cs typeface="Verdana"/>
              </a:rPr>
              <a:t> </a:t>
            </a:r>
            <a:r>
              <a:rPr sz="1000" dirty="0">
                <a:latin typeface="Verdana"/>
                <a:cs typeface="Verdana"/>
              </a:rPr>
              <a:t>a2,</a:t>
            </a:r>
            <a:r>
              <a:rPr sz="1000" spc="-10" dirty="0">
                <a:latin typeface="Verdana"/>
                <a:cs typeface="Verdana"/>
              </a:rPr>
              <a:t> </a:t>
            </a:r>
            <a:r>
              <a:rPr sz="1000" spc="-25" dirty="0">
                <a:latin typeface="Verdana"/>
                <a:cs typeface="Verdana"/>
              </a:rPr>
              <a:t>a3&gt;</a:t>
            </a:r>
            <a:endParaRPr sz="1000" dirty="0">
              <a:latin typeface="Verdana"/>
              <a:cs typeface="Verdana"/>
            </a:endParaRPr>
          </a:p>
          <a:p>
            <a:pPr marL="241300">
              <a:lnSpc>
                <a:spcPct val="100000"/>
              </a:lnSpc>
              <a:spcBef>
                <a:spcPts val="300"/>
              </a:spcBef>
            </a:pPr>
            <a:r>
              <a:rPr sz="1000" b="1" dirty="0">
                <a:latin typeface="Verdana"/>
                <a:cs typeface="Verdana"/>
              </a:rPr>
              <a:t>b</a:t>
            </a:r>
            <a:r>
              <a:rPr sz="1000" b="1"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&lt;b1,</a:t>
            </a:r>
            <a:r>
              <a:rPr sz="1000" spc="-10" dirty="0">
                <a:latin typeface="Verdana"/>
                <a:cs typeface="Verdana"/>
              </a:rPr>
              <a:t> </a:t>
            </a:r>
            <a:r>
              <a:rPr sz="1000" dirty="0">
                <a:latin typeface="Verdana"/>
                <a:cs typeface="Verdana"/>
              </a:rPr>
              <a:t>b2,</a:t>
            </a:r>
            <a:r>
              <a:rPr sz="1000" spc="-10" dirty="0">
                <a:latin typeface="Verdana"/>
                <a:cs typeface="Verdana"/>
              </a:rPr>
              <a:t> </a:t>
            </a:r>
            <a:r>
              <a:rPr sz="1000" spc="-25" dirty="0">
                <a:latin typeface="Verdana"/>
                <a:cs typeface="Verdana"/>
              </a:rPr>
              <a:t>b3&gt;</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4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a1</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b1 + </a:t>
            </a:r>
            <a:r>
              <a:rPr sz="1000" spc="-10" dirty="0">
                <a:latin typeface="Verdana"/>
                <a:cs typeface="Verdana"/>
              </a:rPr>
              <a:t>a2</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b2 + </a:t>
            </a:r>
            <a:r>
              <a:rPr sz="1000" spc="-10" dirty="0">
                <a:latin typeface="Verdana"/>
                <a:cs typeface="Verdana"/>
              </a:rPr>
              <a:t>a3</a:t>
            </a:r>
            <a:r>
              <a:rPr sz="1000" spc="-145" dirty="0">
                <a:latin typeface="Verdana"/>
                <a:cs typeface="Verdana"/>
              </a:rPr>
              <a:t> </a:t>
            </a:r>
            <a:r>
              <a:rPr sz="1000" dirty="0">
                <a:latin typeface="Corbel"/>
                <a:cs typeface="Corbel"/>
              </a:rPr>
              <a:t>*</a:t>
            </a:r>
            <a:r>
              <a:rPr sz="1000" spc="15" dirty="0">
                <a:latin typeface="Corbel"/>
                <a:cs typeface="Corbel"/>
              </a:rPr>
              <a:t> </a:t>
            </a:r>
            <a:r>
              <a:rPr sz="1000" spc="-25" dirty="0">
                <a:latin typeface="Verdana"/>
                <a:cs typeface="Verdana"/>
              </a:rPr>
              <a:t>b3</a:t>
            </a:r>
            <a:endParaRPr sz="1000" dirty="0">
              <a:latin typeface="Verdana"/>
              <a:cs typeface="Verdana"/>
            </a:endParaRPr>
          </a:p>
          <a:p>
            <a:pPr marL="12700" marR="25400" algn="just">
              <a:lnSpc>
                <a:spcPct val="100000"/>
              </a:lnSpc>
              <a:spcBef>
                <a:spcPts val="300"/>
              </a:spcBef>
            </a:pPr>
            <a:r>
              <a:rPr sz="1000" dirty="0">
                <a:latin typeface="Verdana"/>
                <a:cs typeface="Verdana"/>
              </a:rPr>
              <a:t>We</a:t>
            </a:r>
            <a:r>
              <a:rPr sz="1000" spc="-35" dirty="0">
                <a:latin typeface="Verdana"/>
                <a:cs typeface="Verdana"/>
              </a:rPr>
              <a:t> </a:t>
            </a:r>
            <a:r>
              <a:rPr sz="1000" dirty="0">
                <a:latin typeface="Verdana"/>
                <a:cs typeface="Verdana"/>
              </a:rPr>
              <a:t>always</a:t>
            </a:r>
            <a:r>
              <a:rPr sz="1000" spc="-20" dirty="0">
                <a:latin typeface="Verdana"/>
                <a:cs typeface="Verdana"/>
              </a:rPr>
              <a:t> </a:t>
            </a:r>
            <a:r>
              <a:rPr sz="1000" dirty="0">
                <a:latin typeface="Verdana"/>
                <a:cs typeface="Verdana"/>
              </a:rPr>
              <a:t>get</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positive</a:t>
            </a:r>
            <a:r>
              <a:rPr sz="1000" spc="-25" dirty="0">
                <a:latin typeface="Verdana"/>
                <a:cs typeface="Verdana"/>
              </a:rPr>
              <a:t> </a:t>
            </a:r>
            <a:r>
              <a:rPr sz="1000" dirty="0">
                <a:latin typeface="Verdana"/>
                <a:cs typeface="Verdana"/>
              </a:rPr>
              <a:t>number</a:t>
            </a:r>
            <a:r>
              <a:rPr sz="1000" spc="-20"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when</a:t>
            </a:r>
            <a:r>
              <a:rPr sz="1000" spc="-20" dirty="0">
                <a:latin typeface="Verdana"/>
                <a:cs typeface="Verdana"/>
              </a:rPr>
              <a:t> they </a:t>
            </a:r>
            <a:r>
              <a:rPr sz="1000" dirty="0">
                <a:latin typeface="Verdana"/>
                <a:cs typeface="Verdana"/>
              </a:rPr>
              <a:t>go</a:t>
            </a:r>
            <a:r>
              <a:rPr sz="1000" spc="-35"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same</a:t>
            </a:r>
            <a:r>
              <a:rPr sz="1000" spc="-25" dirty="0">
                <a:latin typeface="Verdana"/>
                <a:cs typeface="Verdana"/>
              </a:rPr>
              <a:t> </a:t>
            </a:r>
            <a:r>
              <a:rPr sz="1000" dirty="0">
                <a:latin typeface="Verdana"/>
                <a:cs typeface="Verdana"/>
              </a:rPr>
              <a:t>general</a:t>
            </a:r>
            <a:r>
              <a:rPr sz="1000" spc="-25" dirty="0">
                <a:latin typeface="Verdana"/>
                <a:cs typeface="Verdana"/>
              </a:rPr>
              <a:t> </a:t>
            </a:r>
            <a:r>
              <a:rPr sz="1000" dirty="0">
                <a:latin typeface="Verdana"/>
                <a:cs typeface="Verdana"/>
              </a:rPr>
              <a:t>direction.</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negative</a:t>
            </a:r>
            <a:r>
              <a:rPr sz="1000" spc="-20" dirty="0">
                <a:latin typeface="Verdana"/>
                <a:cs typeface="Verdana"/>
              </a:rPr>
              <a:t> </a:t>
            </a:r>
            <a:r>
              <a:rPr sz="1000" dirty="0">
                <a:latin typeface="Verdana"/>
                <a:cs typeface="Verdana"/>
              </a:rPr>
              <a:t>dot</a:t>
            </a:r>
            <a:r>
              <a:rPr sz="1000" spc="-25"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vectors</a:t>
            </a:r>
            <a:r>
              <a:rPr sz="1000" spc="-20" dirty="0">
                <a:latin typeface="Verdana"/>
                <a:cs typeface="Verdana"/>
              </a:rPr>
              <a:t> </a:t>
            </a:r>
            <a:r>
              <a:rPr sz="1000" spc="-10" dirty="0">
                <a:latin typeface="Verdana"/>
                <a:cs typeface="Verdana"/>
              </a:rPr>
              <a:t>means </a:t>
            </a:r>
            <a:r>
              <a:rPr sz="1000" dirty="0">
                <a:latin typeface="Verdana"/>
                <a:cs typeface="Verdana"/>
              </a:rPr>
              <a:t>that</a:t>
            </a:r>
            <a:r>
              <a:rPr sz="1000" spc="-3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go</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opposite</a:t>
            </a:r>
            <a:r>
              <a:rPr sz="1000" spc="-20" dirty="0">
                <a:latin typeface="Verdana"/>
                <a:cs typeface="Verdana"/>
              </a:rPr>
              <a:t> </a:t>
            </a:r>
            <a:r>
              <a:rPr sz="1000" dirty="0">
                <a:latin typeface="Verdana"/>
                <a:cs typeface="Verdana"/>
              </a:rPr>
              <a:t>general</a:t>
            </a:r>
            <a:r>
              <a:rPr sz="1000" spc="-20" dirty="0">
                <a:latin typeface="Verdana"/>
                <a:cs typeface="Verdana"/>
              </a:rPr>
              <a:t> </a:t>
            </a:r>
            <a:r>
              <a:rPr sz="1000" spc="-10" dirty="0">
                <a:latin typeface="Verdana"/>
                <a:cs typeface="Verdana"/>
              </a:rPr>
              <a:t>direction.</a:t>
            </a:r>
            <a:endParaRPr sz="1000" dirty="0">
              <a:latin typeface="Verdana"/>
              <a:cs typeface="Verdana"/>
            </a:endParaRPr>
          </a:p>
        </p:txBody>
      </p:sp>
      <p:pic>
        <p:nvPicPr>
          <p:cNvPr id="4" name="object 4"/>
          <p:cNvPicPr/>
          <p:nvPr/>
        </p:nvPicPr>
        <p:blipFill>
          <a:blip r:embed="rId2" cstate="print"/>
          <a:stretch>
            <a:fillRect/>
          </a:stretch>
        </p:blipFill>
        <p:spPr>
          <a:xfrm>
            <a:off x="1390650" y="3994641"/>
            <a:ext cx="3583300" cy="1520422"/>
          </a:xfrm>
          <a:prstGeom prst="rect">
            <a:avLst/>
          </a:prstGeom>
        </p:spPr>
      </p:pic>
      <p:sp>
        <p:nvSpPr>
          <p:cNvPr id="5" name="object 5"/>
          <p:cNvSpPr txBox="1"/>
          <p:nvPr/>
        </p:nvSpPr>
        <p:spPr>
          <a:xfrm>
            <a:off x="1333500" y="5568950"/>
            <a:ext cx="5509260" cy="3089275"/>
          </a:xfrm>
          <a:prstGeom prst="rect">
            <a:avLst/>
          </a:prstGeom>
        </p:spPr>
        <p:txBody>
          <a:bodyPr vert="horz" wrap="square" lIns="0" tIns="20320" rIns="0" bIns="0" rtlCol="0">
            <a:spAutoFit/>
          </a:bodyPr>
          <a:lstStyle/>
          <a:p>
            <a:pPr marL="38100" marR="30480">
              <a:lnSpc>
                <a:spcPts val="1050"/>
              </a:lnSpc>
              <a:spcBef>
                <a:spcPts val="160"/>
              </a:spcBef>
            </a:pPr>
            <a:r>
              <a:rPr sz="900" i="1" dirty="0">
                <a:latin typeface="Verdana"/>
                <a:cs typeface="Verdana"/>
              </a:rPr>
              <a:t>Figure (12): When the two vectors go in the same direction (left), the result is a positive </a:t>
            </a:r>
            <a:r>
              <a:rPr sz="900" i="1" spc="-25" dirty="0">
                <a:latin typeface="Verdana"/>
                <a:cs typeface="Verdana"/>
              </a:rPr>
              <a:t>dot </a:t>
            </a:r>
            <a:r>
              <a:rPr sz="900" i="1" dirty="0">
                <a:latin typeface="Verdana"/>
                <a:cs typeface="Verdana"/>
              </a:rPr>
              <a:t>product. When the two vectors go in the opposite direction (right), the result is a negative </a:t>
            </a:r>
            <a:r>
              <a:rPr sz="900" i="1" spc="-25" dirty="0">
                <a:latin typeface="Verdana"/>
                <a:cs typeface="Verdana"/>
              </a:rPr>
              <a:t>dot </a:t>
            </a:r>
            <a:r>
              <a:rPr sz="900" i="1" spc="-10" dirty="0">
                <a:latin typeface="Verdana"/>
                <a:cs typeface="Verdana"/>
              </a:rPr>
              <a:t>product.</a:t>
            </a:r>
            <a:endParaRPr sz="900">
              <a:latin typeface="Verdana"/>
              <a:cs typeface="Verdana"/>
            </a:endParaRPr>
          </a:p>
          <a:p>
            <a:pPr marL="38100" marR="194310">
              <a:lnSpc>
                <a:spcPct val="100000"/>
              </a:lnSpc>
              <a:spcBef>
                <a:spcPts val="815"/>
              </a:spcBef>
            </a:pPr>
            <a:r>
              <a:rPr sz="1000" dirty="0">
                <a:latin typeface="Verdana"/>
                <a:cs typeface="Verdana"/>
              </a:rPr>
              <a:t>When</a:t>
            </a:r>
            <a:r>
              <a:rPr sz="1000" spc="-35" dirty="0">
                <a:latin typeface="Verdana"/>
                <a:cs typeface="Verdana"/>
              </a:rPr>
              <a:t> </a:t>
            </a:r>
            <a:r>
              <a:rPr sz="1000" dirty="0">
                <a:latin typeface="Verdana"/>
                <a:cs typeface="Verdana"/>
              </a:rPr>
              <a:t>calculating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result</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always</a:t>
            </a:r>
            <a:r>
              <a:rPr sz="1000" spc="-20" dirty="0">
                <a:latin typeface="Verdana"/>
                <a:cs typeface="Verdana"/>
              </a:rPr>
              <a:t> </a:t>
            </a:r>
            <a:r>
              <a:rPr sz="1000" spc="-10" dirty="0">
                <a:latin typeface="Verdana"/>
                <a:cs typeface="Verdana"/>
              </a:rPr>
              <a:t>between </a:t>
            </a:r>
            <a:r>
              <a:rPr sz="1000" dirty="0">
                <a:latin typeface="Verdana"/>
                <a:cs typeface="Verdana"/>
              </a:rPr>
              <a:t>1</a:t>
            </a:r>
            <a:r>
              <a:rPr sz="1000" spc="-15" dirty="0">
                <a:latin typeface="Verdana"/>
                <a:cs typeface="Verdana"/>
              </a:rPr>
              <a:t> </a:t>
            </a:r>
            <a:r>
              <a:rPr sz="1000" dirty="0">
                <a:latin typeface="Verdana"/>
                <a:cs typeface="Verdana"/>
              </a:rPr>
              <a:t>and</a:t>
            </a:r>
            <a:r>
              <a:rPr sz="1000" spc="-10" dirty="0">
                <a:latin typeface="Verdana"/>
                <a:cs typeface="Verdana"/>
              </a:rPr>
              <a:t> </a:t>
            </a:r>
            <a:r>
              <a:rPr sz="1000" dirty="0">
                <a:latin typeface="Verdana"/>
                <a:cs typeface="Verdana"/>
              </a:rPr>
              <a:t>+1.</a:t>
            </a:r>
            <a:r>
              <a:rPr sz="1000" spc="-15" dirty="0">
                <a:latin typeface="Verdana"/>
                <a:cs typeface="Verdana"/>
              </a:rPr>
              <a:t> </a:t>
            </a:r>
            <a:r>
              <a:rPr sz="1000" dirty="0">
                <a:latin typeface="Verdana"/>
                <a:cs typeface="Verdana"/>
              </a:rPr>
              <a:t>For</a:t>
            </a:r>
            <a:r>
              <a:rPr sz="1000" spc="-10" dirty="0">
                <a:latin typeface="Verdana"/>
                <a:cs typeface="Verdana"/>
              </a:rPr>
              <a:t> example:</a:t>
            </a:r>
            <a:endParaRPr sz="1000">
              <a:latin typeface="Verdana"/>
              <a:cs typeface="Verdana"/>
            </a:endParaRPr>
          </a:p>
          <a:p>
            <a:pPr marL="266700">
              <a:lnSpc>
                <a:spcPct val="100000"/>
              </a:lnSpc>
              <a:spcBef>
                <a:spcPts val="300"/>
              </a:spcBef>
            </a:pP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&lt;1,</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0&gt;</a:t>
            </a:r>
            <a:endParaRPr sz="1000">
              <a:latin typeface="Verdana"/>
              <a:cs typeface="Verdana"/>
            </a:endParaRPr>
          </a:p>
          <a:p>
            <a:pPr marL="266700">
              <a:lnSpc>
                <a:spcPct val="100000"/>
              </a:lnSpc>
              <a:spcBef>
                <a:spcPts val="300"/>
              </a:spcBef>
            </a:pPr>
            <a:r>
              <a:rPr sz="1000" b="1" dirty="0">
                <a:latin typeface="Verdana"/>
                <a:cs typeface="Verdana"/>
              </a:rPr>
              <a:t>b</a:t>
            </a:r>
            <a:r>
              <a:rPr sz="1000" b="1"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&lt;0.6,</a:t>
            </a:r>
            <a:r>
              <a:rPr sz="1000" spc="-15" dirty="0">
                <a:latin typeface="Verdana"/>
                <a:cs typeface="Verdana"/>
              </a:rPr>
              <a:t> </a:t>
            </a:r>
            <a:r>
              <a:rPr sz="1000" dirty="0">
                <a:latin typeface="Verdana"/>
                <a:cs typeface="Verdana"/>
              </a:rPr>
              <a:t>0.8,</a:t>
            </a:r>
            <a:r>
              <a:rPr sz="1000" spc="-10" dirty="0">
                <a:latin typeface="Verdana"/>
                <a:cs typeface="Verdana"/>
              </a:rPr>
              <a:t> </a:t>
            </a:r>
            <a:r>
              <a:rPr sz="1000" spc="-25" dirty="0">
                <a:latin typeface="Verdana"/>
                <a:cs typeface="Verdana"/>
              </a:rPr>
              <a:t>0&gt;</a:t>
            </a:r>
            <a:endParaRPr sz="1000">
              <a:latin typeface="Verdana"/>
              <a:cs typeface="Verdana"/>
            </a:endParaRPr>
          </a:p>
          <a:p>
            <a:pPr marL="2667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(1</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0.6,</a:t>
            </a:r>
            <a:r>
              <a:rPr sz="1000" spc="-5" dirty="0">
                <a:latin typeface="Verdana"/>
                <a:cs typeface="Verdana"/>
              </a:rPr>
              <a:t> </a:t>
            </a:r>
            <a:r>
              <a:rPr sz="1000" dirty="0">
                <a:latin typeface="Verdana"/>
                <a:cs typeface="Verdana"/>
              </a:rPr>
              <a:t>0</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0.8,</a:t>
            </a:r>
            <a:r>
              <a:rPr sz="1000" spc="-10" dirty="0">
                <a:latin typeface="Verdana"/>
                <a:cs typeface="Verdana"/>
              </a:rPr>
              <a:t> </a:t>
            </a:r>
            <a:r>
              <a:rPr sz="1000" dirty="0">
                <a:latin typeface="Verdana"/>
                <a:cs typeface="Verdana"/>
              </a:rPr>
              <a:t>0</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0)</a:t>
            </a:r>
            <a:r>
              <a:rPr sz="1000" spc="-5"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0.6</a:t>
            </a:r>
            <a:endParaRPr sz="1000">
              <a:latin typeface="Verdana"/>
              <a:cs typeface="Verdana"/>
            </a:endParaRPr>
          </a:p>
          <a:p>
            <a:pPr marL="38100" marR="132080">
              <a:lnSpc>
                <a:spcPct val="100000"/>
              </a:lnSpc>
              <a:spcBef>
                <a:spcPts val="300"/>
              </a:spcBef>
            </a:pPr>
            <a:r>
              <a:rPr sz="1000" dirty="0">
                <a:latin typeface="Verdana"/>
                <a:cs typeface="Verdana"/>
              </a:rPr>
              <a:t>In</a:t>
            </a:r>
            <a:r>
              <a:rPr sz="1000" spc="-30" dirty="0">
                <a:latin typeface="Verdana"/>
                <a:cs typeface="Verdana"/>
              </a:rPr>
              <a:t> </a:t>
            </a:r>
            <a:r>
              <a:rPr sz="1000" dirty="0">
                <a:latin typeface="Verdana"/>
                <a:cs typeface="Verdana"/>
              </a:rPr>
              <a:t>addition,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with</a:t>
            </a:r>
            <a:r>
              <a:rPr sz="1000" spc="-20" dirty="0">
                <a:latin typeface="Verdana"/>
                <a:cs typeface="Verdana"/>
              </a:rPr>
              <a:t> </a:t>
            </a:r>
            <a:r>
              <a:rPr sz="1000" dirty="0">
                <a:latin typeface="Verdana"/>
                <a:cs typeface="Verdana"/>
              </a:rPr>
              <a:t>itself</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equal</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length</a:t>
            </a:r>
            <a:r>
              <a:rPr sz="1000" spc="-15" dirty="0">
                <a:latin typeface="Verdana"/>
                <a:cs typeface="Verdana"/>
              </a:rPr>
              <a:t> </a:t>
            </a:r>
            <a:r>
              <a:rPr sz="1000" spc="-25" dirty="0">
                <a:latin typeface="Verdana"/>
                <a:cs typeface="Verdana"/>
              </a:rPr>
              <a:t>to </a:t>
            </a:r>
            <a:r>
              <a:rPr sz="1000" dirty="0">
                <a:latin typeface="Verdana"/>
                <a:cs typeface="Verdana"/>
              </a:rPr>
              <a:t>the</a:t>
            </a:r>
            <a:r>
              <a:rPr sz="1000" spc="-20" dirty="0">
                <a:latin typeface="Verdana"/>
                <a:cs typeface="Verdana"/>
              </a:rPr>
              <a:t> </a:t>
            </a:r>
            <a:r>
              <a:rPr sz="1000" dirty="0">
                <a:latin typeface="Verdana"/>
                <a:cs typeface="Verdana"/>
              </a:rPr>
              <a:t>power</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15" dirty="0">
                <a:latin typeface="Verdana"/>
                <a:cs typeface="Verdana"/>
              </a:rPr>
              <a:t> </a:t>
            </a:r>
            <a:r>
              <a:rPr sz="1000" dirty="0">
                <a:latin typeface="Verdana"/>
                <a:cs typeface="Verdana"/>
              </a:rPr>
              <a:t>For</a:t>
            </a:r>
            <a:r>
              <a:rPr sz="1000" spc="-15" dirty="0">
                <a:latin typeface="Verdana"/>
                <a:cs typeface="Verdana"/>
              </a:rPr>
              <a:t> </a:t>
            </a:r>
            <a:r>
              <a:rPr sz="1000" spc="-10" dirty="0">
                <a:latin typeface="Verdana"/>
                <a:cs typeface="Verdana"/>
              </a:rPr>
              <a:t>example:</a:t>
            </a:r>
            <a:endParaRPr sz="1000">
              <a:latin typeface="Verdana"/>
              <a:cs typeface="Verdana"/>
            </a:endParaRPr>
          </a:p>
          <a:p>
            <a:pPr marL="266700">
              <a:lnSpc>
                <a:spcPct val="100000"/>
              </a:lnSpc>
              <a:spcBef>
                <a:spcPts val="300"/>
              </a:spcBef>
            </a:pP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&lt;0,</a:t>
            </a:r>
            <a:r>
              <a:rPr sz="1000" spc="-10" dirty="0">
                <a:latin typeface="Verdana"/>
                <a:cs typeface="Verdana"/>
              </a:rPr>
              <a:t> </a:t>
            </a:r>
            <a:r>
              <a:rPr sz="1000" dirty="0">
                <a:latin typeface="Verdana"/>
                <a:cs typeface="Verdana"/>
              </a:rPr>
              <a:t>3,</a:t>
            </a:r>
            <a:r>
              <a:rPr sz="1000" spc="-5" dirty="0">
                <a:latin typeface="Verdana"/>
                <a:cs typeface="Verdana"/>
              </a:rPr>
              <a:t> </a:t>
            </a:r>
            <a:r>
              <a:rPr sz="1000" spc="-25" dirty="0">
                <a:latin typeface="Verdana"/>
                <a:cs typeface="Verdana"/>
              </a:rPr>
              <a:t>4&gt;</a:t>
            </a:r>
            <a:endParaRPr sz="1000">
              <a:latin typeface="Verdana"/>
              <a:cs typeface="Verdana"/>
            </a:endParaRPr>
          </a:p>
          <a:p>
            <a:pPr marL="2667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0</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0</a:t>
            </a:r>
            <a:r>
              <a:rPr sz="1000" spc="-145" dirty="0">
                <a:latin typeface="Verdana"/>
                <a:cs typeface="Verdana"/>
              </a:rPr>
              <a:t> </a:t>
            </a:r>
            <a:r>
              <a:rPr sz="1000" dirty="0">
                <a:latin typeface="Verdana"/>
                <a:cs typeface="Verdana"/>
              </a:rPr>
              <a:t>+</a:t>
            </a:r>
            <a:r>
              <a:rPr sz="1000" spc="-145" dirty="0">
                <a:latin typeface="Verdana"/>
                <a:cs typeface="Verdana"/>
              </a:rPr>
              <a:t> </a:t>
            </a:r>
            <a:r>
              <a:rPr sz="1000" dirty="0">
                <a:latin typeface="Verdana"/>
                <a:cs typeface="Verdana"/>
              </a:rPr>
              <a:t>3</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3</a:t>
            </a:r>
            <a:r>
              <a:rPr sz="1000" spc="-145" dirty="0">
                <a:latin typeface="Verdana"/>
                <a:cs typeface="Verdana"/>
              </a:rPr>
              <a:t> </a:t>
            </a:r>
            <a:r>
              <a:rPr sz="1000" dirty="0">
                <a:latin typeface="Verdana"/>
                <a:cs typeface="Verdana"/>
              </a:rPr>
              <a:t>+</a:t>
            </a:r>
            <a:r>
              <a:rPr sz="1000" spc="-145" dirty="0">
                <a:latin typeface="Verdana"/>
                <a:cs typeface="Verdana"/>
              </a:rPr>
              <a:t> </a:t>
            </a:r>
            <a:r>
              <a:rPr sz="1000" dirty="0">
                <a:latin typeface="Verdana"/>
                <a:cs typeface="Verdana"/>
              </a:rPr>
              <a:t>4</a:t>
            </a:r>
            <a:r>
              <a:rPr sz="1000" spc="-145" dirty="0">
                <a:latin typeface="Verdana"/>
                <a:cs typeface="Verdana"/>
              </a:rPr>
              <a:t> </a:t>
            </a:r>
            <a:r>
              <a:rPr sz="1000" dirty="0">
                <a:latin typeface="Corbel"/>
                <a:cs typeface="Corbel"/>
              </a:rPr>
              <a:t>*</a:t>
            </a:r>
            <a:r>
              <a:rPr sz="1000" spc="10" dirty="0">
                <a:latin typeface="Corbel"/>
                <a:cs typeface="Corbel"/>
              </a:rPr>
              <a:t> </a:t>
            </a:r>
            <a:r>
              <a:rPr sz="1000" spc="-50" dirty="0">
                <a:latin typeface="Verdana"/>
                <a:cs typeface="Verdana"/>
              </a:rPr>
              <a:t>4</a:t>
            </a:r>
            <a:endParaRPr sz="1000">
              <a:latin typeface="Verdana"/>
              <a:cs typeface="Verdana"/>
            </a:endParaRPr>
          </a:p>
          <a:p>
            <a:pPr marL="2667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25</a:t>
            </a:r>
            <a:endParaRPr sz="1000">
              <a:latin typeface="Verdana"/>
              <a:cs typeface="Verdana"/>
            </a:endParaRPr>
          </a:p>
          <a:p>
            <a:pPr marL="38100">
              <a:lnSpc>
                <a:spcPct val="100000"/>
              </a:lnSpc>
              <a:spcBef>
                <a:spcPts val="300"/>
              </a:spcBef>
            </a:pPr>
            <a:r>
              <a:rPr sz="1000" dirty="0">
                <a:latin typeface="Verdana"/>
                <a:cs typeface="Verdana"/>
              </a:rPr>
              <a:t>Calculating</a:t>
            </a:r>
            <a:r>
              <a:rPr sz="1000" spc="-3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square</a:t>
            </a:r>
            <a:r>
              <a:rPr sz="1000" spc="-25" dirty="0">
                <a:latin typeface="Verdana"/>
                <a:cs typeface="Verdana"/>
              </a:rPr>
              <a:t> </a:t>
            </a:r>
            <a:r>
              <a:rPr sz="1000" dirty="0">
                <a:latin typeface="Verdana"/>
                <a:cs typeface="Verdana"/>
              </a:rPr>
              <a:t>length</a:t>
            </a:r>
            <a:r>
              <a:rPr sz="1000" spc="-25"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vector</a:t>
            </a:r>
            <a:r>
              <a:rPr sz="1000" spc="-25" dirty="0">
                <a:latin typeface="Verdana"/>
                <a:cs typeface="Verdana"/>
              </a:rPr>
              <a:t> </a:t>
            </a:r>
            <a:r>
              <a:rPr sz="1000" b="1" spc="-25" dirty="0">
                <a:latin typeface="Verdana"/>
                <a:cs typeface="Verdana"/>
              </a:rPr>
              <a:t>a</a:t>
            </a:r>
            <a:r>
              <a:rPr sz="1000" spc="-25" dirty="0">
                <a:latin typeface="Verdana"/>
                <a:cs typeface="Verdana"/>
              </a:rPr>
              <a:t>:</a:t>
            </a:r>
            <a:endParaRPr sz="1000">
              <a:latin typeface="Verdana"/>
              <a:cs typeface="Verdana"/>
            </a:endParaRPr>
          </a:p>
          <a:p>
            <a:pPr marL="266700">
              <a:lnSpc>
                <a:spcPct val="100000"/>
              </a:lnSpc>
              <a:spcBef>
                <a:spcPts val="300"/>
              </a:spcBef>
            </a:pP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√(4</a:t>
            </a:r>
            <a:r>
              <a:rPr sz="900" baseline="32407" dirty="0">
                <a:latin typeface="Verdana"/>
                <a:cs typeface="Verdana"/>
              </a:rPr>
              <a:t>2 </a:t>
            </a:r>
            <a:r>
              <a:rPr sz="1000" dirty="0">
                <a:latin typeface="Verdana"/>
                <a:cs typeface="Verdana"/>
              </a:rPr>
              <a:t>+</a:t>
            </a:r>
            <a:r>
              <a:rPr sz="1000" spc="-145" dirty="0">
                <a:latin typeface="Verdana"/>
                <a:cs typeface="Verdana"/>
              </a:rPr>
              <a:t> </a:t>
            </a:r>
            <a:r>
              <a:rPr sz="1000" dirty="0">
                <a:latin typeface="Verdana"/>
                <a:cs typeface="Verdana"/>
              </a:rPr>
              <a:t>3</a:t>
            </a:r>
            <a:r>
              <a:rPr sz="900" baseline="32407" dirty="0">
                <a:latin typeface="Verdana"/>
                <a:cs typeface="Verdana"/>
              </a:rPr>
              <a:t>2 </a:t>
            </a:r>
            <a:r>
              <a:rPr sz="1000" dirty="0">
                <a:latin typeface="Verdana"/>
                <a:cs typeface="Verdana"/>
              </a:rPr>
              <a:t>+</a:t>
            </a:r>
            <a:r>
              <a:rPr sz="1000" spc="-145" dirty="0">
                <a:latin typeface="Verdana"/>
                <a:cs typeface="Verdana"/>
              </a:rPr>
              <a:t> </a:t>
            </a:r>
            <a:r>
              <a:rPr sz="1000" spc="-25" dirty="0">
                <a:latin typeface="Verdana"/>
                <a:cs typeface="Verdana"/>
              </a:rPr>
              <a:t>0</a:t>
            </a:r>
            <a:r>
              <a:rPr sz="900" spc="-37" baseline="32407" dirty="0">
                <a:latin typeface="Verdana"/>
                <a:cs typeface="Verdana"/>
              </a:rPr>
              <a:t>2</a:t>
            </a:r>
            <a:r>
              <a:rPr sz="1000" spc="-25" dirty="0">
                <a:latin typeface="Verdana"/>
                <a:cs typeface="Verdana"/>
              </a:rPr>
              <a:t>)</a:t>
            </a:r>
            <a:endParaRPr sz="1000">
              <a:latin typeface="Verdana"/>
              <a:cs typeface="Verdana"/>
            </a:endParaRPr>
          </a:p>
          <a:p>
            <a:pPr marL="266700">
              <a:lnSpc>
                <a:spcPct val="100000"/>
              </a:lnSpc>
              <a:spcBef>
                <a:spcPts val="300"/>
              </a:spcBef>
            </a:pP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spc="-5" dirty="0">
                <a:latin typeface="Verdana"/>
                <a:cs typeface="Verdana"/>
              </a:rPr>
              <a:t> </a:t>
            </a:r>
            <a:r>
              <a:rPr sz="1000" spc="-50" dirty="0">
                <a:latin typeface="Verdana"/>
                <a:cs typeface="Verdana"/>
              </a:rPr>
              <a:t>5</a:t>
            </a:r>
            <a:endParaRPr sz="1000">
              <a:latin typeface="Verdana"/>
              <a:cs typeface="Verdana"/>
            </a:endParaRPr>
          </a:p>
          <a:p>
            <a:pPr marL="266700">
              <a:lnSpc>
                <a:spcPct val="100000"/>
              </a:lnSpc>
              <a:spcBef>
                <a:spcPts val="300"/>
              </a:spcBef>
            </a:pP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900" b="1" baseline="32407" dirty="0">
                <a:latin typeface="Verdana"/>
                <a:cs typeface="Verdana"/>
              </a:rPr>
              <a:t>2</a:t>
            </a:r>
            <a:r>
              <a:rPr sz="900" b="1" spc="-7" baseline="32407"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25</a:t>
            </a:r>
            <a:endParaRPr sz="1000">
              <a:latin typeface="Verdana"/>
              <a:cs typeface="Verdana"/>
            </a:endParaRPr>
          </a:p>
        </p:txBody>
      </p:sp>
      <p:sp>
        <p:nvSpPr>
          <p:cNvPr id="7" name="Title 6"/>
          <p:cNvSpPr>
            <a:spLocks noGrp="1"/>
          </p:cNvSpPr>
          <p:nvPr>
            <p:ph type="title"/>
          </p:nvPr>
        </p:nvSpPr>
        <p:spPr>
          <a:xfrm>
            <a:off x="990600" y="533400"/>
            <a:ext cx="5943600" cy="276999"/>
          </a:xfrm>
        </p:spPr>
        <p:txBody>
          <a:bodyPr/>
          <a:lstStyle/>
          <a:p>
            <a:r>
              <a:rPr lang="en-US" dirty="0"/>
              <a:t>Vector dot </a:t>
            </a:r>
            <a:r>
              <a:rPr lang="en-US" dirty="0" smtClean="0"/>
              <a:t>product</a:t>
            </a:r>
            <a:endParaRPr lang="en-US" dirty="0"/>
          </a:p>
        </p:txBody>
      </p:sp>
    </p:spTree>
    <p:extLst>
      <p:ext uri="{BB962C8B-B14F-4D97-AF65-F5344CB8AC3E}">
        <p14:creationId xmlns:p14="http://schemas.microsoft.com/office/powerpoint/2010/main" val="17531031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364202"/>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0"/>
              </a:spcBef>
            </a:pPr>
            <a:endParaRPr sz="1000" dirty="0">
              <a:latin typeface="Verdana"/>
              <a:cs typeface="Verdana"/>
            </a:endParaRPr>
          </a:p>
        </p:txBody>
      </p:sp>
      <p:sp>
        <p:nvSpPr>
          <p:cNvPr id="7" name="Title 6"/>
          <p:cNvSpPr>
            <a:spLocks noGrp="1"/>
          </p:cNvSpPr>
          <p:nvPr>
            <p:ph type="title"/>
          </p:nvPr>
        </p:nvSpPr>
        <p:spPr>
          <a:xfrm>
            <a:off x="990600" y="533400"/>
            <a:ext cx="5943600" cy="276999"/>
          </a:xfrm>
        </p:spPr>
        <p:txBody>
          <a:bodyPr/>
          <a:lstStyle/>
          <a:p>
            <a:r>
              <a:rPr lang="en-US" dirty="0"/>
              <a:t>Vector dot </a:t>
            </a:r>
            <a:r>
              <a:rPr lang="en-US" dirty="0" smtClean="0"/>
              <a:t>product</a:t>
            </a:r>
            <a:endParaRPr lang="en-US" dirty="0"/>
          </a:p>
        </p:txBody>
      </p:sp>
      <p:pic>
        <p:nvPicPr>
          <p:cNvPr id="3" name="Picture 2"/>
          <p:cNvPicPr>
            <a:picLocks noChangeAspect="1"/>
          </p:cNvPicPr>
          <p:nvPr/>
        </p:nvPicPr>
        <p:blipFill>
          <a:blip r:embed="rId2"/>
          <a:stretch>
            <a:fillRect/>
          </a:stretch>
        </p:blipFill>
        <p:spPr>
          <a:xfrm>
            <a:off x="819068" y="1066800"/>
            <a:ext cx="6286664" cy="1175688"/>
          </a:xfrm>
          <a:prstGeom prst="rect">
            <a:avLst/>
          </a:prstGeom>
        </p:spPr>
      </p:pic>
      <p:sp>
        <p:nvSpPr>
          <p:cNvPr id="8" name="TextBox 7">
            <a:hlinkClick r:id="rId3" action="ppaction://hlinkfile"/>
          </p:cNvPr>
          <p:cNvSpPr txBox="1"/>
          <p:nvPr/>
        </p:nvSpPr>
        <p:spPr>
          <a:xfrm>
            <a:off x="6180990" y="56576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6" name="Picture 5"/>
          <p:cNvPicPr>
            <a:picLocks noChangeAspect="1"/>
          </p:cNvPicPr>
          <p:nvPr/>
        </p:nvPicPr>
        <p:blipFill>
          <a:blip r:embed="rId4"/>
          <a:stretch>
            <a:fillRect/>
          </a:stretch>
        </p:blipFill>
        <p:spPr>
          <a:xfrm>
            <a:off x="759195" y="2514600"/>
            <a:ext cx="6346537" cy="2863018"/>
          </a:xfrm>
          <a:prstGeom prst="rect">
            <a:avLst/>
          </a:prstGeom>
        </p:spPr>
      </p:pic>
    </p:spTree>
    <p:extLst>
      <p:ext uri="{BB962C8B-B14F-4D97-AF65-F5344CB8AC3E}">
        <p14:creationId xmlns:p14="http://schemas.microsoft.com/office/powerpoint/2010/main" val="3702547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364202"/>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0"/>
              </a:spcBef>
            </a:pPr>
            <a:endParaRPr sz="1000" dirty="0">
              <a:latin typeface="Verdana"/>
              <a:cs typeface="Verdana"/>
            </a:endParaRPr>
          </a:p>
        </p:txBody>
      </p:sp>
      <p:sp>
        <p:nvSpPr>
          <p:cNvPr id="7" name="Title 6"/>
          <p:cNvSpPr>
            <a:spLocks noGrp="1"/>
          </p:cNvSpPr>
          <p:nvPr>
            <p:ph type="title"/>
          </p:nvPr>
        </p:nvSpPr>
        <p:spPr>
          <a:xfrm>
            <a:off x="990600" y="533400"/>
            <a:ext cx="5943600" cy="276999"/>
          </a:xfrm>
        </p:spPr>
        <p:txBody>
          <a:bodyPr/>
          <a:lstStyle/>
          <a:p>
            <a:r>
              <a:rPr lang="en-US" dirty="0"/>
              <a:t>Vector dot </a:t>
            </a:r>
            <a:r>
              <a:rPr lang="en-US" dirty="0" smtClean="0"/>
              <a:t>product</a:t>
            </a:r>
            <a:endParaRPr lang="en-US" dirty="0"/>
          </a:p>
        </p:txBody>
      </p:sp>
      <p:sp>
        <p:nvSpPr>
          <p:cNvPr id="8" name="TextBox 7">
            <a:hlinkClick r:id="rId2" action="ppaction://hlinkfile"/>
          </p:cNvPr>
          <p:cNvSpPr txBox="1"/>
          <p:nvPr/>
        </p:nvSpPr>
        <p:spPr>
          <a:xfrm>
            <a:off x="6180990" y="56576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4" name="Picture 3"/>
          <p:cNvPicPr>
            <a:picLocks noChangeAspect="1"/>
          </p:cNvPicPr>
          <p:nvPr/>
        </p:nvPicPr>
        <p:blipFill>
          <a:blip r:embed="rId3"/>
          <a:stretch>
            <a:fillRect/>
          </a:stretch>
        </p:blipFill>
        <p:spPr>
          <a:xfrm>
            <a:off x="851726" y="4419600"/>
            <a:ext cx="5426671" cy="1643786"/>
          </a:xfrm>
          <a:prstGeom prst="rect">
            <a:avLst/>
          </a:prstGeom>
        </p:spPr>
      </p:pic>
      <p:pic>
        <p:nvPicPr>
          <p:cNvPr id="5" name="Picture 4"/>
          <p:cNvPicPr>
            <a:picLocks noChangeAspect="1"/>
          </p:cNvPicPr>
          <p:nvPr/>
        </p:nvPicPr>
        <p:blipFill>
          <a:blip r:embed="rId4"/>
          <a:stretch>
            <a:fillRect/>
          </a:stretch>
        </p:blipFill>
        <p:spPr>
          <a:xfrm>
            <a:off x="824511" y="1371600"/>
            <a:ext cx="6275778" cy="1311763"/>
          </a:xfrm>
          <a:prstGeom prst="rect">
            <a:avLst/>
          </a:prstGeom>
        </p:spPr>
      </p:pic>
      <p:pic>
        <p:nvPicPr>
          <p:cNvPr id="9" name="Picture 8"/>
          <p:cNvPicPr>
            <a:picLocks noChangeAspect="1"/>
          </p:cNvPicPr>
          <p:nvPr/>
        </p:nvPicPr>
        <p:blipFill>
          <a:blip r:embed="rId5"/>
          <a:stretch>
            <a:fillRect/>
          </a:stretch>
        </p:blipFill>
        <p:spPr>
          <a:xfrm>
            <a:off x="851726" y="2873798"/>
            <a:ext cx="6248563" cy="1164802"/>
          </a:xfrm>
          <a:prstGeom prst="rect">
            <a:avLst/>
          </a:prstGeom>
        </p:spPr>
      </p:pic>
      <p:sp>
        <p:nvSpPr>
          <p:cNvPr id="11" name="object 6"/>
          <p:cNvSpPr txBox="1"/>
          <p:nvPr/>
        </p:nvSpPr>
        <p:spPr>
          <a:xfrm>
            <a:off x="990600" y="7372350"/>
            <a:ext cx="4686300" cy="190500"/>
          </a:xfrm>
          <a:prstGeom prst="rect">
            <a:avLst/>
          </a:prstGeom>
          <a:ln w="19050">
            <a:solidFill>
              <a:srgbClr val="CB1300"/>
            </a:solidFill>
          </a:ln>
        </p:spPr>
        <p:txBody>
          <a:bodyPr vert="horz" wrap="square" lIns="0" tIns="15875" rIns="0" bIns="0" rtlCol="0">
            <a:spAutoFit/>
          </a:bodyPr>
          <a:lstStyle/>
          <a:p>
            <a:pPr marL="57150">
              <a:lnSpc>
                <a:spcPct val="100000"/>
              </a:lnSpc>
              <a:spcBef>
                <a:spcPts val="125"/>
              </a:spcBef>
            </a:pPr>
            <a:r>
              <a:rPr sz="1000" dirty="0">
                <a:latin typeface="Verdana"/>
                <a:cs typeface="Verdana"/>
              </a:rPr>
              <a:t>Vectors</a:t>
            </a:r>
            <a:r>
              <a:rPr sz="1000" spc="-25" dirty="0">
                <a:latin typeface="Verdana"/>
                <a:cs typeface="Verdana"/>
              </a:rPr>
              <a:t> </a:t>
            </a:r>
            <a:r>
              <a:rPr sz="1000" i="1" dirty="0">
                <a:latin typeface="Verdana"/>
                <a:cs typeface="Verdana"/>
              </a:rPr>
              <a:t>a</a:t>
            </a:r>
            <a:r>
              <a:rPr sz="1000" i="1" spc="-15" dirty="0">
                <a:latin typeface="Verdana"/>
                <a:cs typeface="Verdana"/>
              </a:rPr>
              <a:t> </a:t>
            </a:r>
            <a:r>
              <a:rPr sz="1000" dirty="0">
                <a:latin typeface="Verdana"/>
                <a:cs typeface="Verdana"/>
              </a:rPr>
              <a:t>and</a:t>
            </a:r>
            <a:r>
              <a:rPr sz="1000" spc="-10" dirty="0">
                <a:latin typeface="Verdana"/>
                <a:cs typeface="Verdana"/>
              </a:rPr>
              <a:t> </a:t>
            </a:r>
            <a:r>
              <a:rPr sz="1000" i="1" dirty="0">
                <a:latin typeface="Verdana"/>
                <a:cs typeface="Verdana"/>
              </a:rPr>
              <a:t>b</a:t>
            </a:r>
            <a:r>
              <a:rPr sz="1000" i="1" spc="-15" dirty="0">
                <a:latin typeface="Verdana"/>
                <a:cs typeface="Verdana"/>
              </a:rPr>
              <a:t> </a:t>
            </a:r>
            <a:r>
              <a:rPr sz="1000" dirty="0">
                <a:latin typeface="Verdana"/>
                <a:cs typeface="Verdana"/>
              </a:rPr>
              <a:t>are</a:t>
            </a:r>
            <a:r>
              <a:rPr sz="1000" spc="-15" dirty="0">
                <a:latin typeface="Verdana"/>
                <a:cs typeface="Verdana"/>
              </a:rPr>
              <a:t> </a:t>
            </a:r>
            <a:r>
              <a:rPr sz="1000" dirty="0">
                <a:latin typeface="Verdana"/>
                <a:cs typeface="Verdana"/>
              </a:rPr>
              <a:t>orthogonal</a:t>
            </a:r>
            <a:r>
              <a:rPr sz="1000" spc="-10"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only</a:t>
            </a:r>
            <a:r>
              <a:rPr sz="1000" spc="-10" dirty="0">
                <a:latin typeface="Verdana"/>
                <a:cs typeface="Verdana"/>
              </a:rPr>
              <a:t> </a:t>
            </a:r>
            <a:r>
              <a:rPr sz="1000" dirty="0">
                <a:latin typeface="Verdana"/>
                <a:cs typeface="Verdana"/>
              </a:rPr>
              <a:t>if,</a:t>
            </a:r>
            <a:r>
              <a:rPr sz="1000" spc="-15" dirty="0">
                <a:latin typeface="Verdana"/>
                <a:cs typeface="Verdana"/>
              </a:rPr>
              <a:t> </a:t>
            </a:r>
            <a:r>
              <a:rPr sz="1000" i="1" dirty="0">
                <a:latin typeface="Verdana"/>
                <a:cs typeface="Verdana"/>
              </a:rPr>
              <a:t>a</a:t>
            </a:r>
            <a:r>
              <a:rPr sz="1000" i="1" spc="-15" dirty="0">
                <a:latin typeface="Verdana"/>
                <a:cs typeface="Verdana"/>
              </a:rPr>
              <a:t> </a:t>
            </a:r>
            <a:r>
              <a:rPr sz="1000" b="1" dirty="0">
                <a:latin typeface="Verdana"/>
                <a:cs typeface="Verdana"/>
              </a:rPr>
              <a:t>· </a:t>
            </a:r>
            <a:r>
              <a:rPr sz="1000" i="1" dirty="0">
                <a:latin typeface="Verdana"/>
                <a:cs typeface="Verdana"/>
              </a:rPr>
              <a:t>b</a:t>
            </a:r>
            <a:r>
              <a:rPr sz="1000" i="1" spc="-15"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endParaRPr sz="1000" dirty="0">
              <a:latin typeface="Verdana"/>
              <a:cs typeface="Verdana"/>
            </a:endParaRPr>
          </a:p>
        </p:txBody>
      </p:sp>
      <p:sp>
        <p:nvSpPr>
          <p:cNvPr id="12" name="object 4"/>
          <p:cNvSpPr txBox="1"/>
          <p:nvPr/>
        </p:nvSpPr>
        <p:spPr>
          <a:xfrm>
            <a:off x="990600" y="6594043"/>
            <a:ext cx="4686300" cy="342900"/>
          </a:xfrm>
          <a:prstGeom prst="rect">
            <a:avLst/>
          </a:prstGeom>
          <a:ln w="19050">
            <a:solidFill>
              <a:srgbClr val="CB1300"/>
            </a:solidFill>
          </a:ln>
        </p:spPr>
        <p:txBody>
          <a:bodyPr vert="horz" wrap="square" lIns="0" tIns="15875" rIns="0" bIns="0" rtlCol="0">
            <a:spAutoFit/>
          </a:bodyPr>
          <a:lstStyle/>
          <a:p>
            <a:pPr marL="57150" marR="181610">
              <a:lnSpc>
                <a:spcPct val="100000"/>
              </a:lnSpc>
              <a:spcBef>
                <a:spcPts val="125"/>
              </a:spcBef>
            </a:pPr>
            <a:r>
              <a:rPr sz="1000" dirty="0">
                <a:latin typeface="Verdana"/>
                <a:cs typeface="Verdana"/>
              </a:rPr>
              <a:t>The</a:t>
            </a:r>
            <a:r>
              <a:rPr sz="1000" spc="-3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15" dirty="0">
                <a:latin typeface="Verdana"/>
                <a:cs typeface="Verdana"/>
              </a:rPr>
              <a:t> </a:t>
            </a:r>
            <a:r>
              <a:rPr sz="1000" spc="-10" dirty="0">
                <a:latin typeface="Verdana"/>
                <a:cs typeface="Verdana"/>
              </a:rPr>
              <a:t>non-</a:t>
            </a:r>
            <a:r>
              <a:rPr sz="1000" dirty="0">
                <a:latin typeface="Verdana"/>
                <a:cs typeface="Verdana"/>
              </a:rPr>
              <a:t>zero</a:t>
            </a:r>
            <a:r>
              <a:rPr sz="1000" spc="-20"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equals</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cosine</a:t>
            </a:r>
            <a:r>
              <a:rPr sz="1000" spc="-20" dirty="0">
                <a:latin typeface="Verdana"/>
                <a:cs typeface="Verdana"/>
              </a:rPr>
              <a:t> </a:t>
            </a:r>
            <a:r>
              <a:rPr sz="1000" dirty="0">
                <a:latin typeface="Verdana"/>
                <a:cs typeface="Verdana"/>
              </a:rPr>
              <a:t>of</a:t>
            </a:r>
            <a:r>
              <a:rPr sz="1000" spc="-15" dirty="0">
                <a:latin typeface="Verdana"/>
                <a:cs typeface="Verdana"/>
              </a:rPr>
              <a:t> </a:t>
            </a:r>
            <a:r>
              <a:rPr sz="1000" spc="-25" dirty="0">
                <a:latin typeface="Verdana"/>
                <a:cs typeface="Verdana"/>
              </a:rPr>
              <a:t>the </a:t>
            </a:r>
            <a:r>
              <a:rPr sz="1000" dirty="0">
                <a:latin typeface="Verdana"/>
                <a:cs typeface="Verdana"/>
              </a:rPr>
              <a:t>angle</a:t>
            </a:r>
            <a:r>
              <a:rPr sz="1000" spc="-30" dirty="0">
                <a:latin typeface="Verdana"/>
                <a:cs typeface="Verdana"/>
              </a:rPr>
              <a:t> </a:t>
            </a:r>
            <a:r>
              <a:rPr sz="1000" dirty="0">
                <a:latin typeface="Verdana"/>
                <a:cs typeface="Verdana"/>
              </a:rPr>
              <a:t>between</a:t>
            </a:r>
            <a:r>
              <a:rPr sz="1000" spc="-25" dirty="0">
                <a:latin typeface="Verdana"/>
                <a:cs typeface="Verdana"/>
              </a:rPr>
              <a:t> </a:t>
            </a:r>
            <a:r>
              <a:rPr sz="1000" spc="-20" dirty="0">
                <a:latin typeface="Verdana"/>
                <a:cs typeface="Verdana"/>
              </a:rPr>
              <a:t>them.</a:t>
            </a:r>
            <a:endParaRPr sz="1000" dirty="0">
              <a:latin typeface="Verdana"/>
              <a:cs typeface="Verdana"/>
            </a:endParaRPr>
          </a:p>
        </p:txBody>
      </p:sp>
      <p:sp>
        <p:nvSpPr>
          <p:cNvPr id="13" name="object 2"/>
          <p:cNvSpPr txBox="1"/>
          <p:nvPr/>
        </p:nvSpPr>
        <p:spPr>
          <a:xfrm>
            <a:off x="990600" y="7848600"/>
            <a:ext cx="5579110" cy="1279838"/>
          </a:xfrm>
          <a:prstGeom prst="rect">
            <a:avLst/>
          </a:prstGeom>
          <a:solidFill>
            <a:srgbClr val="FFFF99"/>
          </a:solidFill>
        </p:spPr>
        <p:txBody>
          <a:bodyPr vert="horz" wrap="square" lIns="0" tIns="12700" rIns="0" bIns="0" rtlCol="0">
            <a:spAutoFit/>
          </a:bodyPr>
          <a:lstStyle/>
          <a:p>
            <a:pPr marL="63500">
              <a:lnSpc>
                <a:spcPct val="100000"/>
              </a:lnSpc>
              <a:spcBef>
                <a:spcPts val="335"/>
              </a:spcBef>
            </a:pPr>
            <a:r>
              <a:rPr sz="1000" dirty="0" smtClean="0">
                <a:latin typeface="Verdana"/>
                <a:cs typeface="Verdana"/>
              </a:rPr>
              <a:t>If</a:t>
            </a:r>
            <a:r>
              <a:rPr sz="1000" spc="-15" dirty="0" smtClean="0">
                <a:latin typeface="Verdana"/>
                <a:cs typeface="Verdana"/>
              </a:rPr>
              <a:t> </a:t>
            </a:r>
            <a:r>
              <a:rPr sz="1000" b="1" dirty="0">
                <a:latin typeface="Verdana"/>
                <a:cs typeface="Verdana"/>
              </a:rPr>
              <a:t>a</a:t>
            </a:r>
            <a:r>
              <a:rPr sz="1000" dirty="0">
                <a:latin typeface="Verdana"/>
                <a:cs typeface="Verdana"/>
              </a:rPr>
              <a:t>,</a:t>
            </a:r>
            <a:r>
              <a:rPr sz="1000" spc="-15" dirty="0">
                <a:latin typeface="Verdana"/>
                <a:cs typeface="Verdana"/>
              </a:rPr>
              <a:t> </a:t>
            </a:r>
            <a:r>
              <a:rPr sz="1000" b="1" dirty="0">
                <a:latin typeface="Verdana"/>
                <a:cs typeface="Verdana"/>
              </a:rPr>
              <a:t>b</a:t>
            </a:r>
            <a:r>
              <a:rPr sz="1000" dirty="0">
                <a:latin typeface="Verdana"/>
                <a:cs typeface="Verdana"/>
              </a:rPr>
              <a:t>,</a:t>
            </a:r>
            <a:r>
              <a:rPr sz="1000" spc="-15" dirty="0">
                <a:latin typeface="Verdana"/>
                <a:cs typeface="Verdana"/>
              </a:rPr>
              <a:t> </a:t>
            </a:r>
            <a:r>
              <a:rPr sz="1000" dirty="0">
                <a:latin typeface="Verdana"/>
                <a:cs typeface="Verdana"/>
              </a:rPr>
              <a:t>and</a:t>
            </a:r>
            <a:r>
              <a:rPr sz="1000" spc="-10" dirty="0">
                <a:latin typeface="Verdana"/>
                <a:cs typeface="Verdana"/>
              </a:rPr>
              <a:t> </a:t>
            </a:r>
            <a:r>
              <a:rPr sz="1000" b="1" dirty="0">
                <a:latin typeface="Verdana"/>
                <a:cs typeface="Verdana"/>
              </a:rPr>
              <a:t>c</a:t>
            </a:r>
            <a:r>
              <a:rPr sz="1000" b="1" spc="-5" dirty="0">
                <a:latin typeface="Verdana"/>
                <a:cs typeface="Verdana"/>
              </a:rPr>
              <a:t> </a:t>
            </a:r>
            <a:r>
              <a:rPr sz="1000" dirty="0">
                <a:latin typeface="Verdana"/>
                <a:cs typeface="Verdana"/>
              </a:rPr>
              <a:t>are</a:t>
            </a:r>
            <a:r>
              <a:rPr sz="1000" spc="-15"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and</a:t>
            </a:r>
            <a:r>
              <a:rPr sz="1000" spc="-10" dirty="0">
                <a:latin typeface="Verdana"/>
                <a:cs typeface="Verdana"/>
              </a:rPr>
              <a:t> </a:t>
            </a:r>
            <a:r>
              <a:rPr sz="1000" i="1" dirty="0">
                <a:latin typeface="Verdana"/>
                <a:cs typeface="Verdana"/>
              </a:rPr>
              <a:t>s</a:t>
            </a:r>
            <a:r>
              <a:rPr sz="1000" i="1"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number,</a:t>
            </a:r>
            <a:r>
              <a:rPr sz="1000" spc="-10" dirty="0">
                <a:latin typeface="Verdana"/>
                <a:cs typeface="Verdana"/>
              </a:rPr>
              <a:t> then:</a:t>
            </a:r>
            <a:endParaRPr sz="1000" dirty="0">
              <a:latin typeface="Verdana"/>
              <a:cs typeface="Verdana"/>
            </a:endParaRPr>
          </a:p>
          <a:p>
            <a:pPr marL="2921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spc="-25" dirty="0">
                <a:latin typeface="Verdana"/>
                <a:cs typeface="Verdana"/>
              </a:rPr>
              <a:t>|</a:t>
            </a:r>
            <a:r>
              <a:rPr sz="900" spc="-37" baseline="32407" dirty="0">
                <a:latin typeface="Verdana"/>
                <a:cs typeface="Verdana"/>
              </a:rPr>
              <a:t>2</a:t>
            </a:r>
            <a:endParaRPr sz="900" baseline="32407" dirty="0">
              <a:latin typeface="Verdana"/>
              <a:cs typeface="Verdana"/>
            </a:endParaRPr>
          </a:p>
          <a:p>
            <a:pPr marL="292100" marR="3775710">
              <a:lnSpc>
                <a:spcPct val="125000"/>
              </a:lnSpc>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spc="-10" dirty="0">
                <a:latin typeface="Verdana"/>
                <a:cs typeface="Verdana"/>
              </a:rPr>
              <a:t>(</a:t>
            </a:r>
            <a:r>
              <a:rPr sz="1000" b="1" spc="-10"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c</a:t>
            </a:r>
            <a:r>
              <a:rPr sz="1000" dirty="0">
                <a:latin typeface="Verdana"/>
                <a:cs typeface="Verdana"/>
              </a:rPr>
              <a:t>)</a:t>
            </a:r>
            <a:r>
              <a:rPr sz="1000" spc="-5" dirty="0">
                <a:latin typeface="Verdana"/>
                <a:cs typeface="Verdana"/>
              </a:rPr>
              <a:t> </a:t>
            </a:r>
            <a:r>
              <a:rPr sz="1000" dirty="0">
                <a:latin typeface="Verdana"/>
                <a:cs typeface="Verdana"/>
              </a:rPr>
              <a:t>= </a:t>
            </a: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b="1" dirty="0">
                <a:latin typeface="Verdana"/>
                <a:cs typeface="Verdana"/>
              </a:rPr>
              <a:t>·</a:t>
            </a:r>
            <a:r>
              <a:rPr sz="1000" b="1" spc="-130" dirty="0">
                <a:latin typeface="Verdana"/>
                <a:cs typeface="Verdana"/>
              </a:rPr>
              <a:t> </a:t>
            </a:r>
            <a:r>
              <a:rPr sz="1000" b="1" spc="-50" dirty="0">
                <a:latin typeface="Verdana"/>
                <a:cs typeface="Verdana"/>
              </a:rPr>
              <a:t>c </a:t>
            </a:r>
            <a:r>
              <a:rPr sz="1000" dirty="0">
                <a:latin typeface="Verdana"/>
                <a:cs typeface="Verdana"/>
              </a:rPr>
              <a:t>0</a:t>
            </a:r>
            <a:r>
              <a:rPr sz="1000" spc="-14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t>
            </a:r>
            <a:r>
              <a:rPr sz="1000" spc="-5" dirty="0">
                <a:latin typeface="Verdana"/>
                <a:cs typeface="Verdana"/>
              </a:rPr>
              <a:t> </a:t>
            </a:r>
            <a:r>
              <a:rPr sz="1000" spc="-50" dirty="0">
                <a:latin typeface="Verdana"/>
                <a:cs typeface="Verdana"/>
              </a:rPr>
              <a:t>0</a:t>
            </a:r>
            <a:endParaRPr sz="1000" dirty="0">
              <a:latin typeface="Verdana"/>
              <a:cs typeface="Verdana"/>
            </a:endParaRPr>
          </a:p>
          <a:p>
            <a:pPr marL="2921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b</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spc="-50" dirty="0">
                <a:latin typeface="Verdana"/>
                <a:cs typeface="Verdana"/>
              </a:rPr>
              <a:t>a</a:t>
            </a:r>
            <a:endParaRPr sz="1000" dirty="0">
              <a:latin typeface="Verdana"/>
              <a:cs typeface="Verdana"/>
            </a:endParaRPr>
          </a:p>
          <a:p>
            <a:pPr marL="292100">
              <a:lnSpc>
                <a:spcPct val="100000"/>
              </a:lnSpc>
              <a:spcBef>
                <a:spcPts val="300"/>
              </a:spcBef>
            </a:pPr>
            <a:r>
              <a:rPr sz="1000" spc="-10" dirty="0">
                <a:latin typeface="Verdana"/>
                <a:cs typeface="Verdana"/>
              </a:rPr>
              <a:t>(</a:t>
            </a:r>
            <a:r>
              <a:rPr sz="1000" i="1" spc="-10" dirty="0">
                <a:latin typeface="Verdana"/>
                <a:cs typeface="Verdana"/>
              </a:rPr>
              <a:t>s</a:t>
            </a:r>
            <a:r>
              <a:rPr sz="1000" i="1" spc="-155" dirty="0">
                <a:latin typeface="Verdana"/>
                <a:cs typeface="Verdana"/>
              </a:rPr>
              <a:t> </a:t>
            </a:r>
            <a:r>
              <a:rPr sz="1000" dirty="0">
                <a:latin typeface="Corbel"/>
                <a:cs typeface="Corbel"/>
              </a:rPr>
              <a:t>*</a:t>
            </a:r>
            <a:r>
              <a:rPr sz="1000" spc="15" dirty="0">
                <a:latin typeface="Corbel"/>
                <a:cs typeface="Corbel"/>
              </a:rPr>
              <a:t> </a:t>
            </a:r>
            <a:r>
              <a:rPr sz="1000" b="1" spc="-10" dirty="0">
                <a:latin typeface="Verdana"/>
                <a:cs typeface="Verdana"/>
              </a:rPr>
              <a:t>a</a:t>
            </a:r>
            <a:r>
              <a:rPr sz="1000" spc="-10" dirty="0">
                <a:latin typeface="Verdana"/>
                <a:cs typeface="Verdana"/>
              </a:rPr>
              <a:t>)</a:t>
            </a:r>
            <a:r>
              <a:rPr sz="1000" spc="-145" dirty="0">
                <a:latin typeface="Verdana"/>
                <a:cs typeface="Verdana"/>
              </a:rPr>
              <a:t> </a:t>
            </a:r>
            <a:r>
              <a:rPr sz="1000" b="1" dirty="0">
                <a:latin typeface="Verdana"/>
                <a:cs typeface="Verdana"/>
              </a:rPr>
              <a:t>·</a:t>
            </a:r>
            <a:r>
              <a:rPr sz="1000" b="1" spc="-130"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 </a:t>
            </a:r>
            <a:r>
              <a:rPr sz="1000" i="1" dirty="0">
                <a:latin typeface="Verdana"/>
                <a:cs typeface="Verdana"/>
              </a:rPr>
              <a:t>s</a:t>
            </a:r>
            <a:r>
              <a:rPr sz="1000" i="1" spc="-145" dirty="0">
                <a:latin typeface="Verdana"/>
                <a:cs typeface="Verdana"/>
              </a:rPr>
              <a:t> </a:t>
            </a:r>
            <a:r>
              <a:rPr sz="1000" dirty="0">
                <a:latin typeface="Corbel"/>
                <a:cs typeface="Corbel"/>
              </a:rPr>
              <a:t>*</a:t>
            </a:r>
            <a:r>
              <a:rPr sz="1000" spc="15" dirty="0">
                <a:latin typeface="Corbel"/>
                <a:cs typeface="Corbel"/>
              </a:rPr>
              <a:t> </a:t>
            </a:r>
            <a:r>
              <a:rPr sz="1000" spc="-10" dirty="0">
                <a:latin typeface="Verdana"/>
                <a:cs typeface="Verdana"/>
              </a:rPr>
              <a:t>(</a:t>
            </a:r>
            <a:r>
              <a:rPr sz="1000" b="1" spc="-10" dirty="0">
                <a:latin typeface="Verdana"/>
                <a:cs typeface="Verdana"/>
              </a:rPr>
              <a:t>a</a:t>
            </a:r>
            <a:r>
              <a:rPr sz="1000" b="1" spc="-130"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dirty="0">
                <a:latin typeface="Verdana"/>
                <a:cs typeface="Verdana"/>
              </a:rPr>
              <a:t>) = </a:t>
            </a:r>
            <a:r>
              <a:rPr sz="1000" b="1" dirty="0">
                <a:latin typeface="Verdana"/>
                <a:cs typeface="Verdana"/>
              </a:rPr>
              <a:t>a</a:t>
            </a:r>
            <a:r>
              <a:rPr sz="1000" b="1" spc="-130" dirty="0">
                <a:latin typeface="Verdana"/>
                <a:cs typeface="Verdana"/>
              </a:rPr>
              <a:t> </a:t>
            </a:r>
            <a:r>
              <a:rPr sz="1000" b="1" dirty="0">
                <a:latin typeface="Verdana"/>
                <a:cs typeface="Verdana"/>
              </a:rPr>
              <a:t>·</a:t>
            </a:r>
            <a:r>
              <a:rPr sz="1000" b="1" spc="-135" dirty="0">
                <a:latin typeface="Verdana"/>
                <a:cs typeface="Verdana"/>
              </a:rPr>
              <a:t> </a:t>
            </a:r>
            <a:r>
              <a:rPr sz="1000" spc="-10" dirty="0">
                <a:latin typeface="Verdana"/>
                <a:cs typeface="Verdana"/>
              </a:rPr>
              <a:t>(</a:t>
            </a:r>
            <a:r>
              <a:rPr sz="1000" i="1" spc="-10" dirty="0">
                <a:latin typeface="Verdana"/>
                <a:cs typeface="Verdana"/>
              </a:rPr>
              <a:t>s</a:t>
            </a:r>
            <a:r>
              <a:rPr sz="1000" i="1" spc="-140" dirty="0">
                <a:latin typeface="Verdana"/>
                <a:cs typeface="Verdana"/>
              </a:rPr>
              <a:t> </a:t>
            </a:r>
            <a:r>
              <a:rPr sz="1000" dirty="0">
                <a:latin typeface="Corbel"/>
                <a:cs typeface="Corbel"/>
              </a:rPr>
              <a:t>*</a:t>
            </a:r>
            <a:r>
              <a:rPr sz="1000" spc="15" dirty="0">
                <a:latin typeface="Corbel"/>
                <a:cs typeface="Corbel"/>
              </a:rPr>
              <a:t> </a:t>
            </a:r>
            <a:r>
              <a:rPr sz="1000" b="1" spc="-25" dirty="0">
                <a:latin typeface="Verdana"/>
                <a:cs typeface="Verdana"/>
              </a:rPr>
              <a:t>b</a:t>
            </a:r>
            <a:r>
              <a:rPr sz="1000" spc="-25" dirty="0">
                <a:latin typeface="Verdana"/>
                <a:cs typeface="Verdana"/>
              </a:rPr>
              <a:t>)</a:t>
            </a:r>
            <a:endParaRPr sz="1000" dirty="0">
              <a:latin typeface="Verdana"/>
              <a:cs typeface="Verdana"/>
            </a:endParaRPr>
          </a:p>
          <a:p>
            <a:pPr>
              <a:lnSpc>
                <a:spcPct val="100000"/>
              </a:lnSpc>
              <a:spcBef>
                <a:spcPts val="55"/>
              </a:spcBef>
            </a:pPr>
            <a:endParaRPr sz="900" dirty="0">
              <a:latin typeface="Verdana"/>
              <a:cs typeface="Verdana"/>
            </a:endParaRPr>
          </a:p>
        </p:txBody>
      </p:sp>
    </p:spTree>
    <p:extLst>
      <p:ext uri="{BB962C8B-B14F-4D97-AF65-F5344CB8AC3E}">
        <p14:creationId xmlns:p14="http://schemas.microsoft.com/office/powerpoint/2010/main" val="6057137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product, cosine and angle</a:t>
            </a:r>
            <a:endParaRPr lang="en-US" dirty="0"/>
          </a:p>
        </p:txBody>
      </p:sp>
      <p:cxnSp>
        <p:nvCxnSpPr>
          <p:cNvPr id="4" name="Straight Arrow Connector 3"/>
          <p:cNvCxnSpPr/>
          <p:nvPr/>
        </p:nvCxnSpPr>
        <p:spPr>
          <a:xfrm>
            <a:off x="1600200" y="1676400"/>
            <a:ext cx="1295400" cy="68580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600200" y="1524000"/>
            <a:ext cx="990600" cy="15240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08567" y="1900952"/>
            <a:ext cx="300082" cy="369332"/>
          </a:xfrm>
          <a:prstGeom prst="rect">
            <a:avLst/>
          </a:prstGeom>
          <a:noFill/>
        </p:spPr>
        <p:txBody>
          <a:bodyPr wrap="none" rtlCol="0">
            <a:spAutoFit/>
          </a:bodyPr>
          <a:lstStyle/>
          <a:p>
            <a:r>
              <a:rPr lang="en-US" dirty="0"/>
              <a:t>v</a:t>
            </a:r>
          </a:p>
        </p:txBody>
      </p:sp>
      <p:sp>
        <p:nvSpPr>
          <p:cNvPr id="10" name="TextBox 9"/>
          <p:cNvSpPr txBox="1"/>
          <p:nvPr/>
        </p:nvSpPr>
        <p:spPr>
          <a:xfrm>
            <a:off x="2015247" y="1230868"/>
            <a:ext cx="351378" cy="369332"/>
          </a:xfrm>
          <a:prstGeom prst="rect">
            <a:avLst/>
          </a:prstGeom>
          <a:noFill/>
        </p:spPr>
        <p:txBody>
          <a:bodyPr wrap="none" rtlCol="0">
            <a:spAutoFit/>
          </a:bodyPr>
          <a:lstStyle/>
          <a:p>
            <a:r>
              <a:rPr lang="en-US" dirty="0"/>
              <a:t>w</a:t>
            </a:r>
          </a:p>
        </p:txBody>
      </p:sp>
      <p:sp>
        <p:nvSpPr>
          <p:cNvPr id="11" name="Arc 10"/>
          <p:cNvSpPr/>
          <p:nvPr/>
        </p:nvSpPr>
        <p:spPr>
          <a:xfrm rot="3269248">
            <a:off x="1718448" y="1389747"/>
            <a:ext cx="754103" cy="749312"/>
          </a:xfrm>
          <a:prstGeom prst="arc">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2582851" y="1696134"/>
            <a:ext cx="312906" cy="369332"/>
          </a:xfrm>
          <a:prstGeom prst="rect">
            <a:avLst/>
          </a:prstGeom>
          <a:noFill/>
        </p:spPr>
        <p:txBody>
          <a:bodyPr wrap="none" rtlCol="0">
            <a:spAutoFit/>
          </a:bodyPr>
          <a:lstStyle/>
          <a:p>
            <a:r>
              <a:rPr lang="en-US" dirty="0" smtClean="0"/>
              <a:t>a</a:t>
            </a:r>
            <a:endParaRPr lang="en-US" dirty="0"/>
          </a:p>
        </p:txBody>
      </p:sp>
      <p:sp>
        <p:nvSpPr>
          <p:cNvPr id="13" name="TextBox 12"/>
          <p:cNvSpPr txBox="1"/>
          <p:nvPr/>
        </p:nvSpPr>
        <p:spPr>
          <a:xfrm>
            <a:off x="4191000" y="1234469"/>
            <a:ext cx="2223686" cy="2215991"/>
          </a:xfrm>
          <a:prstGeom prst="rect">
            <a:avLst/>
          </a:prstGeom>
          <a:noFill/>
        </p:spPr>
        <p:txBody>
          <a:bodyPr wrap="none" rtlCol="0">
            <a:spAutoFit/>
          </a:bodyPr>
          <a:lstStyle/>
          <a:p>
            <a:r>
              <a:rPr lang="en-US" dirty="0"/>
              <a:t>v</a:t>
            </a:r>
            <a:r>
              <a:rPr lang="en-US" sz="1800" dirty="0" smtClean="0"/>
              <a:t> · </a:t>
            </a:r>
            <a:r>
              <a:rPr lang="en-US" dirty="0"/>
              <a:t>w</a:t>
            </a:r>
            <a:r>
              <a:rPr lang="en-US" dirty="0" smtClean="0"/>
              <a:t> = |v| |w| cos(a)</a:t>
            </a:r>
          </a:p>
          <a:p>
            <a:endParaRPr lang="en-US" dirty="0"/>
          </a:p>
          <a:p>
            <a:r>
              <a:rPr lang="en-US" dirty="0" smtClean="0"/>
              <a:t>If |v| = |w| = 1 then</a:t>
            </a:r>
          </a:p>
          <a:p>
            <a:r>
              <a:rPr lang="en-US" dirty="0"/>
              <a:t>v</a:t>
            </a:r>
            <a:r>
              <a:rPr lang="en-US" sz="1800" dirty="0" smtClean="0"/>
              <a:t> · </a:t>
            </a:r>
            <a:r>
              <a:rPr lang="en-US" dirty="0"/>
              <a:t>w</a:t>
            </a:r>
            <a:r>
              <a:rPr lang="en-US" dirty="0" smtClean="0"/>
              <a:t> = cos(a)</a:t>
            </a:r>
          </a:p>
          <a:p>
            <a:r>
              <a:rPr lang="en-US" dirty="0" smtClean="0"/>
              <a:t>angle = cos</a:t>
            </a:r>
            <a:r>
              <a:rPr lang="en-US" baseline="30000" dirty="0" smtClean="0"/>
              <a:t>-1</a:t>
            </a:r>
            <a:r>
              <a:rPr lang="en-US" dirty="0" smtClean="0"/>
              <a:t>(v</a:t>
            </a:r>
            <a:r>
              <a:rPr lang="en-US" sz="1800" dirty="0" smtClean="0"/>
              <a:t> · </a:t>
            </a:r>
            <a:r>
              <a:rPr lang="en-US" dirty="0"/>
              <a:t>w</a:t>
            </a:r>
            <a:r>
              <a:rPr lang="en-US" dirty="0" smtClean="0"/>
              <a:t>)</a:t>
            </a:r>
          </a:p>
          <a:p>
            <a:endParaRPr lang="en-US" baseline="30000" dirty="0" smtClean="0"/>
          </a:p>
          <a:p>
            <a:endParaRPr lang="en-US" sz="1800" dirty="0"/>
          </a:p>
          <a:p>
            <a:endParaRPr lang="en-US" dirty="0"/>
          </a:p>
        </p:txBody>
      </p:sp>
      <p:sp>
        <p:nvSpPr>
          <p:cNvPr id="14" name="TextBox 13">
            <a:hlinkClick r:id="rId2" action="ppaction://hlinkfile"/>
          </p:cNvPr>
          <p:cNvSpPr txBox="1"/>
          <p:nvPr/>
        </p:nvSpPr>
        <p:spPr>
          <a:xfrm>
            <a:off x="6324600" y="96386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15" name="Picture 14"/>
          <p:cNvPicPr>
            <a:picLocks noChangeAspect="1"/>
          </p:cNvPicPr>
          <p:nvPr/>
        </p:nvPicPr>
        <p:blipFill>
          <a:blip r:embed="rId3"/>
          <a:stretch>
            <a:fillRect/>
          </a:stretch>
        </p:blipFill>
        <p:spPr>
          <a:xfrm>
            <a:off x="944259" y="2958821"/>
            <a:ext cx="5883882" cy="1752646"/>
          </a:xfrm>
          <a:prstGeom prst="rect">
            <a:avLst/>
          </a:prstGeom>
        </p:spPr>
      </p:pic>
      <p:pic>
        <p:nvPicPr>
          <p:cNvPr id="16" name="Picture 15"/>
          <p:cNvPicPr>
            <a:picLocks noChangeAspect="1"/>
          </p:cNvPicPr>
          <p:nvPr/>
        </p:nvPicPr>
        <p:blipFill rotWithShape="1">
          <a:blip r:embed="rId4"/>
          <a:srcRect r="7208" b="27719"/>
          <a:stretch/>
        </p:blipFill>
        <p:spPr>
          <a:xfrm>
            <a:off x="936639" y="4901944"/>
            <a:ext cx="6454761" cy="1447800"/>
          </a:xfrm>
          <a:prstGeom prst="rect">
            <a:avLst/>
          </a:prstGeom>
        </p:spPr>
      </p:pic>
    </p:spTree>
    <p:extLst>
      <p:ext uri="{BB962C8B-B14F-4D97-AF65-F5344CB8AC3E}">
        <p14:creationId xmlns:p14="http://schemas.microsoft.com/office/powerpoint/2010/main" val="27001750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710451"/>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0"/>
              </a:spcBef>
            </a:pPr>
            <a:endParaRPr sz="1000" dirty="0">
              <a:latin typeface="Verdana"/>
              <a:cs typeface="Verdana"/>
            </a:endParaRPr>
          </a:p>
          <a:p>
            <a:pPr marL="12700" marR="574040">
              <a:lnSpc>
                <a:spcPct val="100000"/>
              </a:lnSpc>
              <a:spcBef>
                <a:spcPts val="335"/>
              </a:spcBef>
            </a:pPr>
            <a:r>
              <a:rPr sz="1000" dirty="0" smtClean="0">
                <a:latin typeface="Verdana"/>
                <a:cs typeface="Verdana"/>
              </a:rPr>
              <a:t>There</a:t>
            </a:r>
            <a:r>
              <a:rPr sz="1000" spc="-35" dirty="0" smtClean="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relationship</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5" dirty="0">
                <a:latin typeface="Verdana"/>
                <a:cs typeface="Verdana"/>
              </a:rPr>
              <a:t> </a:t>
            </a:r>
            <a:r>
              <a:rPr sz="1000" dirty="0">
                <a:latin typeface="Verdana"/>
                <a:cs typeface="Verdana"/>
              </a:rPr>
              <a:t>product</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angle </a:t>
            </a:r>
            <a:r>
              <a:rPr sz="1000" dirty="0">
                <a:latin typeface="Verdana"/>
                <a:cs typeface="Verdana"/>
              </a:rPr>
              <a:t>between</a:t>
            </a:r>
            <a:r>
              <a:rPr sz="1000" spc="-35" dirty="0">
                <a:latin typeface="Verdana"/>
                <a:cs typeface="Verdana"/>
              </a:rPr>
              <a:t> </a:t>
            </a:r>
            <a:r>
              <a:rPr sz="1000" spc="-10" dirty="0">
                <a:latin typeface="Verdana"/>
                <a:cs typeface="Verdana"/>
              </a:rPr>
              <a:t>them.</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4" name="object 4"/>
          <p:cNvSpPr txBox="1"/>
          <p:nvPr/>
        </p:nvSpPr>
        <p:spPr>
          <a:xfrm>
            <a:off x="1771650" y="1676400"/>
            <a:ext cx="4686300" cy="342900"/>
          </a:xfrm>
          <a:prstGeom prst="rect">
            <a:avLst/>
          </a:prstGeom>
          <a:ln w="19050">
            <a:solidFill>
              <a:srgbClr val="CB1300"/>
            </a:solidFill>
          </a:ln>
        </p:spPr>
        <p:txBody>
          <a:bodyPr vert="horz" wrap="square" lIns="0" tIns="15875" rIns="0" bIns="0" rtlCol="0">
            <a:spAutoFit/>
          </a:bodyPr>
          <a:lstStyle/>
          <a:p>
            <a:pPr marL="57150" marR="181610">
              <a:lnSpc>
                <a:spcPct val="100000"/>
              </a:lnSpc>
              <a:spcBef>
                <a:spcPts val="125"/>
              </a:spcBef>
            </a:pPr>
            <a:r>
              <a:rPr sz="1000" dirty="0">
                <a:latin typeface="Verdana"/>
                <a:cs typeface="Verdana"/>
              </a:rPr>
              <a:t>The</a:t>
            </a:r>
            <a:r>
              <a:rPr sz="1000" spc="-3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15" dirty="0">
                <a:latin typeface="Verdana"/>
                <a:cs typeface="Verdana"/>
              </a:rPr>
              <a:t> </a:t>
            </a:r>
            <a:r>
              <a:rPr sz="1000" spc="-10" dirty="0">
                <a:latin typeface="Verdana"/>
                <a:cs typeface="Verdana"/>
              </a:rPr>
              <a:t>non-</a:t>
            </a:r>
            <a:r>
              <a:rPr sz="1000" dirty="0">
                <a:latin typeface="Verdana"/>
                <a:cs typeface="Verdana"/>
              </a:rPr>
              <a:t>zero</a:t>
            </a:r>
            <a:r>
              <a:rPr sz="1000" spc="-20" dirty="0">
                <a:latin typeface="Verdana"/>
                <a:cs typeface="Verdana"/>
              </a:rPr>
              <a:t> </a:t>
            </a:r>
            <a:r>
              <a:rPr sz="1000" dirty="0">
                <a:latin typeface="Verdana"/>
                <a:cs typeface="Verdana"/>
              </a:rPr>
              <a:t>unit</a:t>
            </a:r>
            <a:r>
              <a:rPr sz="1000" spc="-2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equals</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cosine</a:t>
            </a:r>
            <a:r>
              <a:rPr sz="1000" spc="-20" dirty="0">
                <a:latin typeface="Verdana"/>
                <a:cs typeface="Verdana"/>
              </a:rPr>
              <a:t> </a:t>
            </a:r>
            <a:r>
              <a:rPr sz="1000" dirty="0">
                <a:latin typeface="Verdana"/>
                <a:cs typeface="Verdana"/>
              </a:rPr>
              <a:t>of</a:t>
            </a:r>
            <a:r>
              <a:rPr sz="1000" spc="-15" dirty="0">
                <a:latin typeface="Verdana"/>
                <a:cs typeface="Verdana"/>
              </a:rPr>
              <a:t> </a:t>
            </a:r>
            <a:r>
              <a:rPr sz="1000" spc="-25" dirty="0">
                <a:latin typeface="Verdana"/>
                <a:cs typeface="Verdana"/>
              </a:rPr>
              <a:t>the </a:t>
            </a:r>
            <a:r>
              <a:rPr sz="1000" dirty="0">
                <a:latin typeface="Verdana"/>
                <a:cs typeface="Verdana"/>
              </a:rPr>
              <a:t>angle</a:t>
            </a:r>
            <a:r>
              <a:rPr sz="1000" spc="-30" dirty="0">
                <a:latin typeface="Verdana"/>
                <a:cs typeface="Verdana"/>
              </a:rPr>
              <a:t> </a:t>
            </a:r>
            <a:r>
              <a:rPr sz="1000" dirty="0">
                <a:latin typeface="Verdana"/>
                <a:cs typeface="Verdana"/>
              </a:rPr>
              <a:t>between</a:t>
            </a:r>
            <a:r>
              <a:rPr sz="1000" spc="-25" dirty="0">
                <a:latin typeface="Verdana"/>
                <a:cs typeface="Verdana"/>
              </a:rPr>
              <a:t> </a:t>
            </a:r>
            <a:r>
              <a:rPr sz="1000" spc="-20" dirty="0">
                <a:latin typeface="Verdana"/>
                <a:cs typeface="Verdana"/>
              </a:rPr>
              <a:t>them.</a:t>
            </a:r>
            <a:endParaRPr sz="1000" dirty="0">
              <a:latin typeface="Verdana"/>
              <a:cs typeface="Verdana"/>
            </a:endParaRPr>
          </a:p>
        </p:txBody>
      </p:sp>
      <p:sp>
        <p:nvSpPr>
          <p:cNvPr id="5" name="object 5"/>
          <p:cNvSpPr txBox="1"/>
          <p:nvPr/>
        </p:nvSpPr>
        <p:spPr>
          <a:xfrm>
            <a:off x="1358900" y="2132173"/>
            <a:ext cx="4406900" cy="1544955"/>
          </a:xfrm>
          <a:prstGeom prst="rect">
            <a:avLst/>
          </a:prstGeom>
        </p:spPr>
        <p:txBody>
          <a:bodyPr vert="horz" wrap="square" lIns="0" tIns="45720" rIns="0" bIns="0" rtlCol="0">
            <a:spAutoFit/>
          </a:bodyPr>
          <a:lstStyle/>
          <a:p>
            <a:pPr marL="12700">
              <a:lnSpc>
                <a:spcPct val="100000"/>
              </a:lnSpc>
              <a:spcBef>
                <a:spcPts val="360"/>
              </a:spcBef>
            </a:pPr>
            <a:r>
              <a:rPr sz="1000" dirty="0">
                <a:latin typeface="Verdana"/>
                <a:cs typeface="Verdana"/>
              </a:rPr>
              <a:t>In</a:t>
            </a:r>
            <a:r>
              <a:rPr sz="1000" spc="-10" dirty="0">
                <a:latin typeface="Verdana"/>
                <a:cs typeface="Verdana"/>
              </a:rPr>
              <a:t> general:</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2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dirty="0">
                <a:latin typeface="Corbel"/>
                <a:cs typeface="Corbel"/>
              </a:rPr>
              <a:t>*</a:t>
            </a:r>
            <a:r>
              <a:rPr sz="1000" spc="5" dirty="0">
                <a:latin typeface="Corbel"/>
                <a:cs typeface="Corbel"/>
              </a:rPr>
              <a:t> </a:t>
            </a:r>
            <a:r>
              <a:rPr sz="1000" dirty="0">
                <a:latin typeface="Verdana"/>
                <a:cs typeface="Verdana"/>
              </a:rPr>
              <a:t>cos(</a:t>
            </a:r>
            <a:r>
              <a:rPr sz="1000" i="1" dirty="0">
                <a:latin typeface="MS Gothic"/>
                <a:cs typeface="MS Gothic"/>
              </a:rPr>
              <a:t>ө</a:t>
            </a:r>
            <a:r>
              <a:rPr sz="1000" dirty="0">
                <a:latin typeface="Verdana"/>
                <a:cs typeface="Verdana"/>
              </a:rPr>
              <a:t>),</a:t>
            </a:r>
            <a:r>
              <a:rPr sz="1000" spc="-5" dirty="0">
                <a:latin typeface="Verdana"/>
                <a:cs typeface="Verdana"/>
              </a:rPr>
              <a:t> </a:t>
            </a:r>
            <a:r>
              <a:rPr sz="1000" spc="-25" dirty="0">
                <a:latin typeface="Verdana"/>
                <a:cs typeface="Verdana"/>
              </a:rPr>
              <a:t>or</a:t>
            </a:r>
            <a:endParaRPr sz="1000">
              <a:latin typeface="Verdana"/>
              <a:cs typeface="Verdana"/>
            </a:endParaRPr>
          </a:p>
          <a:p>
            <a:pPr marL="12700" marR="2390775" indent="228600">
              <a:lnSpc>
                <a:spcPct val="125000"/>
              </a:lnSpc>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 </a:t>
            </a:r>
            <a:r>
              <a:rPr sz="1000" dirty="0">
                <a:latin typeface="Verdana"/>
                <a:cs typeface="Verdana"/>
              </a:rPr>
              <a:t>/</a:t>
            </a:r>
            <a:r>
              <a:rPr sz="1000" spc="-10" dirty="0">
                <a:latin typeface="Verdana"/>
                <a:cs typeface="Verdana"/>
              </a:rPr>
              <a:t> </a:t>
            </a:r>
            <a:r>
              <a:rPr sz="1000" dirty="0">
                <a:latin typeface="Verdana"/>
                <a:cs typeface="Verdana"/>
              </a:rPr>
              <a:t>(|</a:t>
            </a:r>
            <a:r>
              <a:rPr sz="1000" spc="-10"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cos(</a:t>
            </a:r>
            <a:r>
              <a:rPr sz="1000" i="1" spc="-10" dirty="0">
                <a:latin typeface="MS Gothic"/>
                <a:cs typeface="MS Gothic"/>
              </a:rPr>
              <a:t>ө</a:t>
            </a:r>
            <a:r>
              <a:rPr sz="1000" spc="-10" dirty="0">
                <a:latin typeface="Verdana"/>
                <a:cs typeface="Verdana"/>
              </a:rPr>
              <a:t>) Where:</a:t>
            </a:r>
            <a:endParaRPr sz="1000">
              <a:latin typeface="Verdana"/>
              <a:cs typeface="Verdana"/>
            </a:endParaRPr>
          </a:p>
          <a:p>
            <a:pPr marL="241300">
              <a:lnSpc>
                <a:spcPct val="100000"/>
              </a:lnSpc>
              <a:spcBef>
                <a:spcPts val="300"/>
              </a:spcBef>
            </a:pPr>
            <a:r>
              <a:rPr sz="1000" i="1" spc="-10" dirty="0">
                <a:latin typeface="MS Gothic"/>
                <a:cs typeface="MS Gothic"/>
              </a:rPr>
              <a:t>ө</a:t>
            </a:r>
            <a:r>
              <a:rPr sz="1000" i="1" spc="-150" dirty="0">
                <a:latin typeface="MS Gothic"/>
                <a:cs typeface="MS Gothic"/>
              </a:rPr>
              <a:t> </a:t>
            </a:r>
            <a:r>
              <a:rPr sz="1000" dirty="0">
                <a:latin typeface="Verdana"/>
                <a:cs typeface="Verdana"/>
              </a:rPr>
              <a:t>is</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angle</a:t>
            </a:r>
            <a:r>
              <a:rPr sz="1000" spc="-15" dirty="0">
                <a:latin typeface="Verdana"/>
                <a:cs typeface="Verdana"/>
              </a:rPr>
              <a:t> </a:t>
            </a:r>
            <a:r>
              <a:rPr sz="1000" dirty="0">
                <a:latin typeface="Verdana"/>
                <a:cs typeface="Verdana"/>
              </a:rPr>
              <a:t>included</a:t>
            </a:r>
            <a:r>
              <a:rPr sz="1000" spc="-20"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vectors.</a:t>
            </a:r>
            <a:endParaRPr sz="1000">
              <a:latin typeface="Verdana"/>
              <a:cs typeface="Verdana"/>
            </a:endParaRPr>
          </a:p>
          <a:p>
            <a:pPr marL="12700">
              <a:lnSpc>
                <a:spcPct val="100000"/>
              </a:lnSpc>
              <a:spcBef>
                <a:spcPts val="300"/>
              </a:spcBef>
            </a:pPr>
            <a:r>
              <a:rPr sz="1000" dirty="0">
                <a:latin typeface="Verdana"/>
                <a:cs typeface="Verdana"/>
              </a:rPr>
              <a:t>If</a:t>
            </a:r>
            <a:r>
              <a:rPr sz="1000" spc="-20" dirty="0">
                <a:latin typeface="Verdana"/>
                <a:cs typeface="Verdana"/>
              </a:rPr>
              <a:t> </a:t>
            </a:r>
            <a:r>
              <a:rPr sz="1000" dirty="0">
                <a:latin typeface="Verdana"/>
                <a:cs typeface="Verdana"/>
              </a:rPr>
              <a:t>vectors</a:t>
            </a:r>
            <a:r>
              <a:rPr sz="1000" spc="-15" dirty="0">
                <a:latin typeface="Verdana"/>
                <a:cs typeface="Verdana"/>
              </a:rPr>
              <a:t> </a:t>
            </a:r>
            <a:r>
              <a:rPr sz="1000" b="1" dirty="0">
                <a:latin typeface="Verdana"/>
                <a:cs typeface="Verdana"/>
              </a:rPr>
              <a:t>a</a:t>
            </a:r>
            <a:r>
              <a:rPr sz="1000" b="1" spc="-10" dirty="0">
                <a:latin typeface="Verdana"/>
                <a:cs typeface="Verdana"/>
              </a:rPr>
              <a:t> </a:t>
            </a:r>
            <a:r>
              <a:rPr sz="1000" dirty="0">
                <a:latin typeface="Verdana"/>
                <a:cs typeface="Verdana"/>
              </a:rPr>
              <a:t>and</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unit</a:t>
            </a:r>
            <a:r>
              <a:rPr sz="1000" spc="-15"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simply</a:t>
            </a:r>
            <a:r>
              <a:rPr sz="1000" spc="-15" dirty="0">
                <a:latin typeface="Verdana"/>
                <a:cs typeface="Verdana"/>
              </a:rPr>
              <a:t> </a:t>
            </a:r>
            <a:r>
              <a:rPr sz="1000" spc="-20" dirty="0">
                <a:latin typeface="Verdana"/>
                <a:cs typeface="Verdana"/>
              </a:rPr>
              <a:t>say:</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cos(</a:t>
            </a:r>
            <a:r>
              <a:rPr sz="1000" i="1" spc="-10" dirty="0">
                <a:latin typeface="MS Gothic"/>
                <a:cs typeface="MS Gothic"/>
              </a:rPr>
              <a:t>ө</a:t>
            </a:r>
            <a:r>
              <a:rPr sz="1000" spc="-10" dirty="0">
                <a:latin typeface="Verdana"/>
                <a:cs typeface="Verdana"/>
              </a:rPr>
              <a:t>)</a:t>
            </a:r>
            <a:endParaRPr sz="1000">
              <a:latin typeface="Verdana"/>
              <a:cs typeface="Verdana"/>
            </a:endParaRPr>
          </a:p>
          <a:p>
            <a:pPr marL="12700">
              <a:lnSpc>
                <a:spcPct val="100000"/>
              </a:lnSpc>
              <a:spcBef>
                <a:spcPts val="300"/>
              </a:spcBef>
            </a:pPr>
            <a:r>
              <a:rPr sz="1000" dirty="0">
                <a:latin typeface="Verdana"/>
                <a:cs typeface="Verdana"/>
              </a:rPr>
              <a:t>And</a:t>
            </a:r>
            <a:r>
              <a:rPr sz="1000" spc="-25" dirty="0">
                <a:latin typeface="Verdana"/>
                <a:cs typeface="Verdana"/>
              </a:rPr>
              <a:t> </a:t>
            </a:r>
            <a:r>
              <a:rPr sz="1000" dirty="0">
                <a:latin typeface="Verdana"/>
                <a:cs typeface="Verdana"/>
              </a:rPr>
              <a:t>since</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cosine</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90-</a:t>
            </a:r>
            <a:r>
              <a:rPr sz="1000" dirty="0">
                <a:latin typeface="Verdana"/>
                <a:cs typeface="Verdana"/>
              </a:rPr>
              <a:t>degree</a:t>
            </a:r>
            <a:r>
              <a:rPr sz="1000" spc="-10" dirty="0">
                <a:latin typeface="Verdana"/>
                <a:cs typeface="Verdana"/>
              </a:rPr>
              <a:t> </a:t>
            </a:r>
            <a:r>
              <a:rPr sz="1000" dirty="0">
                <a:latin typeface="Verdana"/>
                <a:cs typeface="Verdana"/>
              </a:rPr>
              <a:t>angle</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equal</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0,</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can</a:t>
            </a:r>
            <a:r>
              <a:rPr sz="1000" spc="-10" dirty="0">
                <a:latin typeface="Verdana"/>
                <a:cs typeface="Verdana"/>
              </a:rPr>
              <a:t> </a:t>
            </a:r>
            <a:r>
              <a:rPr sz="1000" spc="-20" dirty="0">
                <a:latin typeface="Verdana"/>
                <a:cs typeface="Verdana"/>
              </a:rPr>
              <a:t>say:</a:t>
            </a:r>
            <a:endParaRPr sz="1000">
              <a:latin typeface="Verdana"/>
              <a:cs typeface="Verdana"/>
            </a:endParaRPr>
          </a:p>
        </p:txBody>
      </p:sp>
      <p:sp>
        <p:nvSpPr>
          <p:cNvPr id="6" name="object 6"/>
          <p:cNvSpPr txBox="1"/>
          <p:nvPr/>
        </p:nvSpPr>
        <p:spPr>
          <a:xfrm>
            <a:off x="1771650" y="3790950"/>
            <a:ext cx="4686300" cy="190500"/>
          </a:xfrm>
          <a:prstGeom prst="rect">
            <a:avLst/>
          </a:prstGeom>
          <a:ln w="19050">
            <a:solidFill>
              <a:srgbClr val="CB1300"/>
            </a:solidFill>
          </a:ln>
        </p:spPr>
        <p:txBody>
          <a:bodyPr vert="horz" wrap="square" lIns="0" tIns="15875" rIns="0" bIns="0" rtlCol="0">
            <a:spAutoFit/>
          </a:bodyPr>
          <a:lstStyle/>
          <a:p>
            <a:pPr marL="57150">
              <a:lnSpc>
                <a:spcPct val="100000"/>
              </a:lnSpc>
              <a:spcBef>
                <a:spcPts val="125"/>
              </a:spcBef>
            </a:pPr>
            <a:r>
              <a:rPr sz="1000" dirty="0">
                <a:latin typeface="Verdana"/>
                <a:cs typeface="Verdana"/>
              </a:rPr>
              <a:t>Vectors</a:t>
            </a:r>
            <a:r>
              <a:rPr sz="1000" spc="-25" dirty="0">
                <a:latin typeface="Verdana"/>
                <a:cs typeface="Verdana"/>
              </a:rPr>
              <a:t> </a:t>
            </a:r>
            <a:r>
              <a:rPr sz="1000" i="1" dirty="0">
                <a:latin typeface="Verdana"/>
                <a:cs typeface="Verdana"/>
              </a:rPr>
              <a:t>a</a:t>
            </a:r>
            <a:r>
              <a:rPr sz="1000" i="1" spc="-15" dirty="0">
                <a:latin typeface="Verdana"/>
                <a:cs typeface="Verdana"/>
              </a:rPr>
              <a:t> </a:t>
            </a:r>
            <a:r>
              <a:rPr sz="1000" dirty="0">
                <a:latin typeface="Verdana"/>
                <a:cs typeface="Verdana"/>
              </a:rPr>
              <a:t>and</a:t>
            </a:r>
            <a:r>
              <a:rPr sz="1000" spc="-10" dirty="0">
                <a:latin typeface="Verdana"/>
                <a:cs typeface="Verdana"/>
              </a:rPr>
              <a:t> </a:t>
            </a:r>
            <a:r>
              <a:rPr sz="1000" i="1" dirty="0">
                <a:latin typeface="Verdana"/>
                <a:cs typeface="Verdana"/>
              </a:rPr>
              <a:t>b</a:t>
            </a:r>
            <a:r>
              <a:rPr sz="1000" i="1" spc="-15" dirty="0">
                <a:latin typeface="Verdana"/>
                <a:cs typeface="Verdana"/>
              </a:rPr>
              <a:t> </a:t>
            </a:r>
            <a:r>
              <a:rPr sz="1000" dirty="0">
                <a:latin typeface="Verdana"/>
                <a:cs typeface="Verdana"/>
              </a:rPr>
              <a:t>are</a:t>
            </a:r>
            <a:r>
              <a:rPr sz="1000" spc="-15" dirty="0">
                <a:latin typeface="Verdana"/>
                <a:cs typeface="Verdana"/>
              </a:rPr>
              <a:t> </a:t>
            </a:r>
            <a:r>
              <a:rPr sz="1000" dirty="0">
                <a:latin typeface="Verdana"/>
                <a:cs typeface="Verdana"/>
              </a:rPr>
              <a:t>orthogonal</a:t>
            </a:r>
            <a:r>
              <a:rPr sz="1000" spc="-10"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only</a:t>
            </a:r>
            <a:r>
              <a:rPr sz="1000" spc="-10" dirty="0">
                <a:latin typeface="Verdana"/>
                <a:cs typeface="Verdana"/>
              </a:rPr>
              <a:t> </a:t>
            </a:r>
            <a:r>
              <a:rPr sz="1000" dirty="0">
                <a:latin typeface="Verdana"/>
                <a:cs typeface="Verdana"/>
              </a:rPr>
              <a:t>if,</a:t>
            </a:r>
            <a:r>
              <a:rPr sz="1000" spc="-15" dirty="0">
                <a:latin typeface="Verdana"/>
                <a:cs typeface="Verdana"/>
              </a:rPr>
              <a:t> </a:t>
            </a:r>
            <a:r>
              <a:rPr sz="1000" i="1" dirty="0">
                <a:latin typeface="Verdana"/>
                <a:cs typeface="Verdana"/>
              </a:rPr>
              <a:t>a</a:t>
            </a:r>
            <a:r>
              <a:rPr sz="1000" i="1" spc="-15" dirty="0">
                <a:latin typeface="Verdana"/>
                <a:cs typeface="Verdana"/>
              </a:rPr>
              <a:t> </a:t>
            </a:r>
            <a:r>
              <a:rPr sz="1000" b="1" dirty="0">
                <a:latin typeface="Verdana"/>
                <a:cs typeface="Verdana"/>
              </a:rPr>
              <a:t>· </a:t>
            </a:r>
            <a:r>
              <a:rPr sz="1000" i="1" dirty="0">
                <a:latin typeface="Verdana"/>
                <a:cs typeface="Verdana"/>
              </a:rPr>
              <a:t>b</a:t>
            </a:r>
            <a:r>
              <a:rPr sz="1000" i="1" spc="-15"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endParaRPr sz="1000" dirty="0">
              <a:latin typeface="Verdana"/>
              <a:cs typeface="Verdana"/>
            </a:endParaRPr>
          </a:p>
        </p:txBody>
      </p:sp>
      <p:sp>
        <p:nvSpPr>
          <p:cNvPr id="7" name="object 7"/>
          <p:cNvSpPr txBox="1"/>
          <p:nvPr/>
        </p:nvSpPr>
        <p:spPr>
          <a:xfrm>
            <a:off x="1358900" y="4127531"/>
            <a:ext cx="5462270" cy="2387600"/>
          </a:xfrm>
          <a:prstGeom prst="rect">
            <a:avLst/>
          </a:prstGeom>
        </p:spPr>
        <p:txBody>
          <a:bodyPr vert="horz" wrap="square" lIns="0" tIns="12700" rIns="0" bIns="0" rtlCol="0">
            <a:spAutoFit/>
          </a:bodyPr>
          <a:lstStyle/>
          <a:p>
            <a:pPr marL="12700" marR="227329">
              <a:lnSpc>
                <a:spcPct val="100000"/>
              </a:lnSpc>
              <a:spcBef>
                <a:spcPts val="100"/>
              </a:spcBef>
            </a:pPr>
            <a:r>
              <a:rPr sz="1000" dirty="0">
                <a:latin typeface="Verdana"/>
                <a:cs typeface="Verdana"/>
              </a:rPr>
              <a:t>For</a:t>
            </a:r>
            <a:r>
              <a:rPr sz="1000" spc="-35" dirty="0">
                <a:latin typeface="Verdana"/>
                <a:cs typeface="Verdana"/>
              </a:rPr>
              <a:t> </a:t>
            </a:r>
            <a:r>
              <a:rPr sz="1000" dirty="0">
                <a:latin typeface="Verdana"/>
                <a:cs typeface="Verdana"/>
              </a:rPr>
              <a:t>example,</a:t>
            </a:r>
            <a:r>
              <a:rPr sz="1000" spc="-25" dirty="0">
                <a:latin typeface="Verdana"/>
                <a:cs typeface="Verdana"/>
              </a:rPr>
              <a:t> </a:t>
            </a:r>
            <a:r>
              <a:rPr sz="1000" dirty="0">
                <a:latin typeface="Verdana"/>
                <a:cs typeface="Verdana"/>
              </a:rPr>
              <a:t>if</a:t>
            </a:r>
            <a:r>
              <a:rPr sz="1000" spc="-20" dirty="0">
                <a:latin typeface="Verdana"/>
                <a:cs typeface="Verdana"/>
              </a:rPr>
              <a:t> </a:t>
            </a:r>
            <a:r>
              <a:rPr sz="1000" dirty="0">
                <a:latin typeface="Verdana"/>
                <a:cs typeface="Verdana"/>
              </a:rPr>
              <a:t>we</a:t>
            </a:r>
            <a:r>
              <a:rPr sz="1000" spc="-25" dirty="0">
                <a:latin typeface="Verdana"/>
                <a:cs typeface="Verdana"/>
              </a:rPr>
              <a:t> </a:t>
            </a:r>
            <a:r>
              <a:rPr sz="1000" dirty="0">
                <a:latin typeface="Verdana"/>
                <a:cs typeface="Verdana"/>
              </a:rPr>
              <a:t>calculate</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orthogonal</a:t>
            </a:r>
            <a:r>
              <a:rPr sz="1000" spc="-25" dirty="0">
                <a:latin typeface="Verdana"/>
                <a:cs typeface="Verdana"/>
              </a:rPr>
              <a:t> </a:t>
            </a:r>
            <a:r>
              <a:rPr sz="1000" dirty="0">
                <a:latin typeface="Verdana"/>
                <a:cs typeface="Verdana"/>
              </a:rPr>
              <a:t>vectors,</a:t>
            </a:r>
            <a:r>
              <a:rPr sz="1000" spc="-20" dirty="0">
                <a:latin typeface="Verdana"/>
                <a:cs typeface="Verdana"/>
              </a:rPr>
              <a:t> </a:t>
            </a:r>
            <a:r>
              <a:rPr sz="1000" spc="-10" dirty="0">
                <a:latin typeface="Verdana"/>
                <a:cs typeface="Verdana"/>
              </a:rPr>
              <a:t>World </a:t>
            </a:r>
            <a:r>
              <a:rPr sz="1000" dirty="0">
                <a:latin typeface="Verdana"/>
                <a:cs typeface="Verdana"/>
              </a:rPr>
              <a:t>xaxis</a:t>
            </a:r>
            <a:r>
              <a:rPr sz="1000" spc="-3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yaxis,</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result</a:t>
            </a:r>
            <a:r>
              <a:rPr sz="1000" spc="-20"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equal</a:t>
            </a:r>
            <a:r>
              <a:rPr sz="1000" spc="-15" dirty="0">
                <a:latin typeface="Verdana"/>
                <a:cs typeface="Verdana"/>
              </a:rPr>
              <a:t> </a:t>
            </a:r>
            <a:r>
              <a:rPr sz="1000" spc="-10" dirty="0">
                <a:latin typeface="Verdana"/>
                <a:cs typeface="Verdana"/>
              </a:rPr>
              <a:t>zero.</a:t>
            </a:r>
            <a:endParaRPr sz="1000">
              <a:latin typeface="Verdana"/>
              <a:cs typeface="Verdana"/>
            </a:endParaRPr>
          </a:p>
          <a:p>
            <a:pPr marL="241300">
              <a:lnSpc>
                <a:spcPct val="100000"/>
              </a:lnSpc>
              <a:spcBef>
                <a:spcPts val="300"/>
              </a:spcBef>
            </a:pPr>
            <a:r>
              <a:rPr sz="1000" b="1" dirty="0">
                <a:latin typeface="Verdana"/>
                <a:cs typeface="Verdana"/>
              </a:rPr>
              <a:t>x </a:t>
            </a:r>
            <a:r>
              <a:rPr sz="1000" dirty="0">
                <a:latin typeface="Verdana"/>
                <a:cs typeface="Verdana"/>
              </a:rPr>
              <a:t>=</a:t>
            </a:r>
            <a:r>
              <a:rPr sz="1000" spc="-10" dirty="0">
                <a:latin typeface="Verdana"/>
                <a:cs typeface="Verdana"/>
              </a:rPr>
              <a:t> </a:t>
            </a:r>
            <a:r>
              <a:rPr sz="1000" dirty="0">
                <a:latin typeface="Verdana"/>
                <a:cs typeface="Verdana"/>
              </a:rPr>
              <a:t>&lt;1,</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y </a:t>
            </a:r>
            <a:r>
              <a:rPr sz="1000" dirty="0">
                <a:latin typeface="Verdana"/>
                <a:cs typeface="Verdana"/>
              </a:rPr>
              <a:t>=</a:t>
            </a:r>
            <a:r>
              <a:rPr sz="1000" spc="-10" dirty="0">
                <a:latin typeface="Verdana"/>
                <a:cs typeface="Verdana"/>
              </a:rPr>
              <a:t> </a:t>
            </a:r>
            <a:r>
              <a:rPr sz="1000" dirty="0">
                <a:latin typeface="Verdana"/>
                <a:cs typeface="Verdana"/>
              </a:rPr>
              <a:t>&lt;0,</a:t>
            </a:r>
            <a:r>
              <a:rPr sz="1000" spc="-10" dirty="0">
                <a:latin typeface="Verdana"/>
                <a:cs typeface="Verdana"/>
              </a:rPr>
              <a:t> </a:t>
            </a:r>
            <a:r>
              <a:rPr sz="1000" dirty="0">
                <a:latin typeface="Verdana"/>
                <a:cs typeface="Verdana"/>
              </a:rPr>
              <a:t>1,</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x</a:t>
            </a:r>
            <a:r>
              <a:rPr sz="1000" b="1" spc="-135" dirty="0">
                <a:latin typeface="Verdana"/>
                <a:cs typeface="Verdana"/>
              </a:rPr>
              <a:t> </a:t>
            </a:r>
            <a:r>
              <a:rPr sz="1000" b="1" dirty="0">
                <a:latin typeface="Verdana"/>
                <a:cs typeface="Verdana"/>
              </a:rPr>
              <a:t>·</a:t>
            </a:r>
            <a:r>
              <a:rPr sz="1000" b="1" spc="-130" dirty="0">
                <a:latin typeface="Verdana"/>
                <a:cs typeface="Verdana"/>
              </a:rPr>
              <a:t> </a:t>
            </a:r>
            <a:r>
              <a:rPr sz="1000" b="1" dirty="0">
                <a:latin typeface="Verdana"/>
                <a:cs typeface="Verdana"/>
              </a:rPr>
              <a:t>y</a:t>
            </a:r>
            <a:r>
              <a:rPr sz="1000" b="1" spc="1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(1</a:t>
            </a:r>
            <a:r>
              <a:rPr sz="1000" spc="-140" dirty="0">
                <a:latin typeface="Verdana"/>
                <a:cs typeface="Verdana"/>
              </a:rPr>
              <a:t> </a:t>
            </a:r>
            <a:r>
              <a:rPr sz="1000" dirty="0">
                <a:latin typeface="Corbel"/>
                <a:cs typeface="Corbel"/>
              </a:rPr>
              <a:t>*</a:t>
            </a:r>
            <a:r>
              <a:rPr sz="1000" spc="15" dirty="0">
                <a:latin typeface="Corbel"/>
                <a:cs typeface="Corbel"/>
              </a:rPr>
              <a:t> </a:t>
            </a:r>
            <a:r>
              <a:rPr sz="1000" spc="-10" dirty="0">
                <a:latin typeface="Verdana"/>
                <a:cs typeface="Verdana"/>
              </a:rPr>
              <a:t>0)</a:t>
            </a:r>
            <a:r>
              <a:rPr sz="1000" spc="-140" dirty="0">
                <a:latin typeface="Verdana"/>
                <a:cs typeface="Verdana"/>
              </a:rPr>
              <a:t> </a:t>
            </a:r>
            <a:r>
              <a:rPr sz="1000" dirty="0">
                <a:latin typeface="Verdana"/>
                <a:cs typeface="Verdana"/>
              </a:rPr>
              <a:t>+</a:t>
            </a:r>
            <a:r>
              <a:rPr sz="1000" spc="-140" dirty="0">
                <a:latin typeface="Verdana"/>
                <a:cs typeface="Verdana"/>
              </a:rPr>
              <a:t> </a:t>
            </a:r>
            <a:r>
              <a:rPr sz="1000" spc="-10" dirty="0">
                <a:latin typeface="Verdana"/>
                <a:cs typeface="Verdana"/>
              </a:rPr>
              <a:t>(0</a:t>
            </a:r>
            <a:r>
              <a:rPr sz="1000" spc="-140" dirty="0">
                <a:latin typeface="Verdana"/>
                <a:cs typeface="Verdana"/>
              </a:rPr>
              <a:t> </a:t>
            </a:r>
            <a:r>
              <a:rPr sz="1000" dirty="0">
                <a:latin typeface="Corbel"/>
                <a:cs typeface="Corbel"/>
              </a:rPr>
              <a:t>*</a:t>
            </a:r>
            <a:r>
              <a:rPr sz="1000" spc="15" dirty="0">
                <a:latin typeface="Corbel"/>
                <a:cs typeface="Corbel"/>
              </a:rPr>
              <a:t> </a:t>
            </a:r>
            <a:r>
              <a:rPr sz="1000" spc="-10" dirty="0">
                <a:latin typeface="Verdana"/>
                <a:cs typeface="Verdana"/>
              </a:rPr>
              <a:t>1)</a:t>
            </a:r>
            <a:r>
              <a:rPr sz="1000" spc="-140" dirty="0">
                <a:latin typeface="Verdana"/>
                <a:cs typeface="Verdana"/>
              </a:rPr>
              <a:t> </a:t>
            </a:r>
            <a:r>
              <a:rPr sz="1000" dirty="0">
                <a:latin typeface="Verdana"/>
                <a:cs typeface="Verdana"/>
              </a:rPr>
              <a:t>+</a:t>
            </a:r>
            <a:r>
              <a:rPr sz="1000" spc="-140" dirty="0">
                <a:latin typeface="Verdana"/>
                <a:cs typeface="Verdana"/>
              </a:rPr>
              <a:t> </a:t>
            </a:r>
            <a:r>
              <a:rPr sz="1000" spc="-10" dirty="0">
                <a:latin typeface="Verdana"/>
                <a:cs typeface="Verdana"/>
              </a:rPr>
              <a:t>(0</a:t>
            </a:r>
            <a:r>
              <a:rPr sz="1000" spc="-140" dirty="0">
                <a:latin typeface="Verdana"/>
                <a:cs typeface="Verdana"/>
              </a:rPr>
              <a:t> </a:t>
            </a:r>
            <a:r>
              <a:rPr sz="1000" dirty="0">
                <a:latin typeface="Corbel"/>
                <a:cs typeface="Corbel"/>
              </a:rPr>
              <a:t>*</a:t>
            </a:r>
            <a:r>
              <a:rPr sz="1000" spc="15" dirty="0">
                <a:latin typeface="Corbel"/>
                <a:cs typeface="Corbel"/>
              </a:rPr>
              <a:t> </a:t>
            </a:r>
            <a:r>
              <a:rPr sz="1000" spc="-25" dirty="0">
                <a:latin typeface="Verdana"/>
                <a:cs typeface="Verdana"/>
              </a:rPr>
              <a:t>0)</a:t>
            </a:r>
            <a:endParaRPr sz="1000">
              <a:latin typeface="Verdana"/>
              <a:cs typeface="Verdana"/>
            </a:endParaRPr>
          </a:p>
          <a:p>
            <a:pPr marL="241300">
              <a:lnSpc>
                <a:spcPct val="100000"/>
              </a:lnSpc>
              <a:spcBef>
                <a:spcPts val="300"/>
              </a:spcBef>
            </a:pPr>
            <a:r>
              <a:rPr sz="1000" b="1" dirty="0">
                <a:latin typeface="Verdana"/>
                <a:cs typeface="Verdana"/>
              </a:rPr>
              <a:t>x</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y</a:t>
            </a:r>
            <a:r>
              <a:rPr sz="1000" b="1" spc="5" dirty="0">
                <a:latin typeface="Verdana"/>
                <a:cs typeface="Verdana"/>
              </a:rPr>
              <a:t> </a:t>
            </a:r>
            <a:r>
              <a:rPr sz="1000" dirty="0">
                <a:latin typeface="Verdana"/>
                <a:cs typeface="Verdana"/>
              </a:rPr>
              <a:t>=</a:t>
            </a:r>
            <a:r>
              <a:rPr sz="1000" spc="-5" dirty="0">
                <a:latin typeface="Verdana"/>
                <a:cs typeface="Verdana"/>
              </a:rPr>
              <a:t> </a:t>
            </a:r>
            <a:r>
              <a:rPr sz="1000" spc="-50" dirty="0">
                <a:latin typeface="Verdana"/>
                <a:cs typeface="Verdana"/>
              </a:rPr>
              <a:t>0</a:t>
            </a:r>
            <a:endParaRPr sz="1000">
              <a:latin typeface="Verdana"/>
              <a:cs typeface="Verdana"/>
            </a:endParaRPr>
          </a:p>
          <a:p>
            <a:pPr marL="12700" marR="5080">
              <a:lnSpc>
                <a:spcPct val="100000"/>
              </a:lnSpc>
              <a:spcBef>
                <a:spcPts val="300"/>
              </a:spcBef>
            </a:pPr>
            <a:r>
              <a:rPr sz="1000" dirty="0">
                <a:latin typeface="Verdana"/>
                <a:cs typeface="Verdana"/>
              </a:rPr>
              <a:t>There</a:t>
            </a:r>
            <a:r>
              <a:rPr sz="1000" spc="-3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also</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relationship</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5" dirty="0">
                <a:latin typeface="Verdana"/>
                <a:cs typeface="Verdana"/>
              </a:rPr>
              <a:t> </a:t>
            </a:r>
            <a:r>
              <a:rPr sz="1000" dirty="0">
                <a:latin typeface="Verdana"/>
                <a:cs typeface="Verdana"/>
              </a:rPr>
              <a:t>product</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projection</a:t>
            </a:r>
            <a:r>
              <a:rPr sz="1000" spc="-20" dirty="0">
                <a:latin typeface="Verdana"/>
                <a:cs typeface="Verdana"/>
              </a:rPr>
              <a:t> </a:t>
            </a:r>
            <a:r>
              <a:rPr sz="1000" dirty="0">
                <a:latin typeface="Verdana"/>
                <a:cs typeface="Verdana"/>
              </a:rPr>
              <a:t>length</a:t>
            </a:r>
            <a:r>
              <a:rPr sz="1000" spc="-20" dirty="0">
                <a:latin typeface="Verdana"/>
                <a:cs typeface="Verdana"/>
              </a:rPr>
              <a:t> </a:t>
            </a:r>
            <a:r>
              <a:rPr sz="1000" dirty="0">
                <a:latin typeface="Verdana"/>
                <a:cs typeface="Verdana"/>
              </a:rPr>
              <a:t>of</a:t>
            </a:r>
            <a:r>
              <a:rPr sz="1000" spc="-20" dirty="0">
                <a:latin typeface="Verdana"/>
                <a:cs typeface="Verdana"/>
              </a:rPr>
              <a:t> </a:t>
            </a:r>
            <a:r>
              <a:rPr sz="1000" spc="-25" dirty="0">
                <a:latin typeface="Verdana"/>
                <a:cs typeface="Verdana"/>
              </a:rPr>
              <a:t>one </a:t>
            </a:r>
            <a:r>
              <a:rPr sz="1000" dirty="0">
                <a:latin typeface="Verdana"/>
                <a:cs typeface="Verdana"/>
              </a:rPr>
              <a:t>vector</a:t>
            </a:r>
            <a:r>
              <a:rPr sz="1000" spc="-30" dirty="0">
                <a:latin typeface="Verdana"/>
                <a:cs typeface="Verdana"/>
              </a:rPr>
              <a:t> </a:t>
            </a:r>
            <a:r>
              <a:rPr sz="1000" dirty="0">
                <a:latin typeface="Verdana"/>
                <a:cs typeface="Verdana"/>
              </a:rPr>
              <a:t>onto</a:t>
            </a:r>
            <a:r>
              <a:rPr sz="1000" spc="-25" dirty="0">
                <a:latin typeface="Verdana"/>
                <a:cs typeface="Verdana"/>
              </a:rPr>
              <a:t> </a:t>
            </a:r>
            <a:r>
              <a:rPr sz="1000" dirty="0">
                <a:latin typeface="Verdana"/>
                <a:cs typeface="Verdana"/>
              </a:rPr>
              <a:t>another.</a:t>
            </a:r>
            <a:r>
              <a:rPr sz="1000" spc="-25" dirty="0">
                <a:latin typeface="Verdana"/>
                <a:cs typeface="Verdana"/>
              </a:rPr>
              <a:t> </a:t>
            </a:r>
            <a:r>
              <a:rPr sz="1000" dirty="0">
                <a:latin typeface="Verdana"/>
                <a:cs typeface="Verdana"/>
              </a:rPr>
              <a:t>For</a:t>
            </a:r>
            <a:r>
              <a:rPr sz="1000" spc="-25" dirty="0">
                <a:latin typeface="Verdana"/>
                <a:cs typeface="Verdana"/>
              </a:rPr>
              <a:t> </a:t>
            </a:r>
            <a:r>
              <a:rPr sz="1000" spc="-10" dirty="0">
                <a:latin typeface="Verdana"/>
                <a:cs typeface="Verdana"/>
              </a:rPr>
              <a:t>example:</a:t>
            </a:r>
            <a:endParaRPr sz="1000">
              <a:latin typeface="Verdana"/>
              <a:cs typeface="Verdana"/>
            </a:endParaRPr>
          </a:p>
          <a:p>
            <a:pPr marL="241300">
              <a:lnSpc>
                <a:spcPct val="100000"/>
              </a:lnSpc>
              <a:spcBef>
                <a:spcPts val="300"/>
              </a:spcBef>
            </a:pP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&lt;5,</a:t>
            </a:r>
            <a:r>
              <a:rPr sz="1000" spc="-10" dirty="0">
                <a:latin typeface="Verdana"/>
                <a:cs typeface="Verdana"/>
              </a:rPr>
              <a:t> </a:t>
            </a:r>
            <a:r>
              <a:rPr sz="1000" dirty="0">
                <a:latin typeface="Verdana"/>
                <a:cs typeface="Verdana"/>
              </a:rPr>
              <a:t>2,</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b</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&lt;9,</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dirty="0">
                <a:latin typeface="Verdana"/>
                <a:cs typeface="Verdana"/>
              </a:rPr>
              <a:t>unit(</a:t>
            </a:r>
            <a:r>
              <a:rPr sz="1000" b="1" dirty="0">
                <a:latin typeface="Verdana"/>
                <a:cs typeface="Verdana"/>
              </a:rPr>
              <a:t>b</a:t>
            </a:r>
            <a:r>
              <a:rPr sz="1000" dirty="0">
                <a:latin typeface="Verdana"/>
                <a:cs typeface="Verdana"/>
              </a:rPr>
              <a:t>)</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&lt;1,</a:t>
            </a:r>
            <a:r>
              <a:rPr sz="1000" spc="-15" dirty="0">
                <a:latin typeface="Verdana"/>
                <a:cs typeface="Verdana"/>
              </a:rPr>
              <a:t> </a:t>
            </a:r>
            <a:r>
              <a:rPr sz="1000" dirty="0">
                <a:latin typeface="Verdana"/>
                <a:cs typeface="Verdana"/>
              </a:rPr>
              <a:t>0,</a:t>
            </a:r>
            <a:r>
              <a:rPr sz="1000" spc="-1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b="1" dirty="0">
                <a:latin typeface="Verdana"/>
                <a:cs typeface="Verdana"/>
              </a:rPr>
              <a:t>·</a:t>
            </a:r>
            <a:r>
              <a:rPr sz="1000" b="1" spc="-130" dirty="0">
                <a:latin typeface="Verdana"/>
                <a:cs typeface="Verdana"/>
              </a:rPr>
              <a:t> </a:t>
            </a:r>
            <a:r>
              <a:rPr sz="1000" dirty="0">
                <a:latin typeface="Verdana"/>
                <a:cs typeface="Verdana"/>
              </a:rPr>
              <a:t>unit(</a:t>
            </a:r>
            <a:r>
              <a:rPr sz="1000" b="1" dirty="0">
                <a:latin typeface="Verdana"/>
                <a:cs typeface="Verdana"/>
              </a:rPr>
              <a:t>b</a:t>
            </a:r>
            <a:r>
              <a:rPr sz="1000" dirty="0">
                <a:latin typeface="Verdana"/>
                <a:cs typeface="Verdana"/>
              </a:rPr>
              <a:t>) = </a:t>
            </a:r>
            <a:r>
              <a:rPr sz="1000" spc="-10" dirty="0">
                <a:latin typeface="Verdana"/>
                <a:cs typeface="Verdana"/>
              </a:rPr>
              <a:t>(5</a:t>
            </a:r>
            <a:r>
              <a:rPr sz="1000" spc="-145" dirty="0">
                <a:latin typeface="Verdana"/>
                <a:cs typeface="Verdana"/>
              </a:rPr>
              <a:t> </a:t>
            </a:r>
            <a:r>
              <a:rPr sz="1000" dirty="0">
                <a:latin typeface="Corbel"/>
                <a:cs typeface="Corbel"/>
              </a:rPr>
              <a:t>*</a:t>
            </a:r>
            <a:r>
              <a:rPr sz="1000" spc="15" dirty="0">
                <a:latin typeface="Corbel"/>
                <a:cs typeface="Corbel"/>
              </a:rPr>
              <a:t> </a:t>
            </a:r>
            <a:r>
              <a:rPr sz="1000" spc="-10" dirty="0">
                <a:latin typeface="Verdana"/>
                <a:cs typeface="Verdana"/>
              </a:rPr>
              <a:t>1)</a:t>
            </a:r>
            <a:r>
              <a:rPr sz="1000" spc="-140" dirty="0">
                <a:latin typeface="Verdana"/>
                <a:cs typeface="Verdana"/>
              </a:rPr>
              <a:t> </a:t>
            </a:r>
            <a:r>
              <a:rPr sz="1000" dirty="0">
                <a:latin typeface="Verdana"/>
                <a:cs typeface="Verdana"/>
              </a:rPr>
              <a:t>+</a:t>
            </a:r>
            <a:r>
              <a:rPr sz="1000" spc="-145" dirty="0">
                <a:latin typeface="Verdana"/>
                <a:cs typeface="Verdana"/>
              </a:rPr>
              <a:t> </a:t>
            </a:r>
            <a:r>
              <a:rPr sz="1000" spc="-10" dirty="0">
                <a:latin typeface="Verdana"/>
                <a:cs typeface="Verdana"/>
              </a:rPr>
              <a:t>(2</a:t>
            </a:r>
            <a:r>
              <a:rPr sz="1000" spc="-140" dirty="0">
                <a:latin typeface="Verdana"/>
                <a:cs typeface="Verdana"/>
              </a:rPr>
              <a:t> </a:t>
            </a:r>
            <a:r>
              <a:rPr sz="1000" dirty="0">
                <a:latin typeface="Corbel"/>
                <a:cs typeface="Corbel"/>
              </a:rPr>
              <a:t>*</a:t>
            </a:r>
            <a:r>
              <a:rPr sz="1000" spc="155" dirty="0">
                <a:latin typeface="Corbel"/>
                <a:cs typeface="Corbel"/>
              </a:rPr>
              <a:t> </a:t>
            </a:r>
            <a:r>
              <a:rPr sz="1000" spc="-10" dirty="0">
                <a:latin typeface="Verdana"/>
                <a:cs typeface="Verdana"/>
              </a:rPr>
              <a:t>0)</a:t>
            </a:r>
            <a:r>
              <a:rPr sz="1000" spc="-140" dirty="0">
                <a:latin typeface="Verdana"/>
                <a:cs typeface="Verdana"/>
              </a:rPr>
              <a:t> </a:t>
            </a:r>
            <a:r>
              <a:rPr sz="1000" dirty="0">
                <a:latin typeface="Verdana"/>
                <a:cs typeface="Verdana"/>
              </a:rPr>
              <a:t>+</a:t>
            </a:r>
            <a:r>
              <a:rPr sz="1000" spc="-145" dirty="0">
                <a:latin typeface="Verdana"/>
                <a:cs typeface="Verdana"/>
              </a:rPr>
              <a:t> </a:t>
            </a:r>
            <a:r>
              <a:rPr sz="1000" spc="-10" dirty="0">
                <a:latin typeface="Verdana"/>
                <a:cs typeface="Verdana"/>
              </a:rPr>
              <a:t>(0</a:t>
            </a:r>
            <a:r>
              <a:rPr sz="1000" spc="-140" dirty="0">
                <a:latin typeface="Verdana"/>
                <a:cs typeface="Verdana"/>
              </a:rPr>
              <a:t> </a:t>
            </a:r>
            <a:r>
              <a:rPr sz="1000" dirty="0">
                <a:latin typeface="Corbel"/>
                <a:cs typeface="Corbel"/>
              </a:rPr>
              <a:t>*</a:t>
            </a:r>
            <a:r>
              <a:rPr sz="1000" spc="15" dirty="0">
                <a:latin typeface="Corbel"/>
                <a:cs typeface="Corbel"/>
              </a:rPr>
              <a:t> </a:t>
            </a:r>
            <a:r>
              <a:rPr sz="1000" spc="-25" dirty="0">
                <a:latin typeface="Verdana"/>
                <a:cs typeface="Verdana"/>
              </a:rPr>
              <a:t>0)</a:t>
            </a:r>
            <a:endParaRPr sz="1000">
              <a:latin typeface="Verdana"/>
              <a:cs typeface="Verdana"/>
            </a:endParaRPr>
          </a:p>
          <a:p>
            <a:pPr marL="241300">
              <a:lnSpc>
                <a:spcPct val="100000"/>
              </a:lnSpc>
              <a:spcBef>
                <a:spcPts val="300"/>
              </a:spcBef>
            </a:pPr>
            <a:r>
              <a:rPr sz="1000" b="1" dirty="0">
                <a:latin typeface="Verdana"/>
                <a:cs typeface="Verdana"/>
              </a:rPr>
              <a:t>a</a:t>
            </a:r>
            <a:r>
              <a:rPr sz="1000" b="1" spc="-145" dirty="0">
                <a:latin typeface="Verdana"/>
                <a:cs typeface="Verdana"/>
              </a:rPr>
              <a:t> </a:t>
            </a:r>
            <a:r>
              <a:rPr sz="1000" b="1" dirty="0">
                <a:latin typeface="Verdana"/>
                <a:cs typeface="Verdana"/>
              </a:rPr>
              <a:t>·</a:t>
            </a:r>
            <a:r>
              <a:rPr sz="1000" b="1" spc="-135" dirty="0">
                <a:latin typeface="Verdana"/>
                <a:cs typeface="Verdana"/>
              </a:rPr>
              <a:t> </a:t>
            </a:r>
            <a:r>
              <a:rPr sz="1000" dirty="0">
                <a:latin typeface="Verdana"/>
                <a:cs typeface="Verdana"/>
              </a:rPr>
              <a:t>unit(</a:t>
            </a:r>
            <a:r>
              <a:rPr sz="1000" b="1" dirty="0">
                <a:latin typeface="Verdana"/>
                <a:cs typeface="Verdana"/>
              </a:rPr>
              <a:t>b</a:t>
            </a:r>
            <a:r>
              <a:rPr sz="1000" dirty="0">
                <a:latin typeface="Verdana"/>
                <a:cs typeface="Verdana"/>
              </a:rPr>
              <a:t>)</a:t>
            </a:r>
            <a:r>
              <a:rPr sz="1000" spc="-3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2</a:t>
            </a:r>
            <a:r>
              <a:rPr sz="1000" spc="-20" dirty="0">
                <a:latin typeface="Verdana"/>
                <a:cs typeface="Verdana"/>
              </a:rPr>
              <a:t> </a:t>
            </a:r>
            <a:r>
              <a:rPr sz="1000" dirty="0">
                <a:latin typeface="Verdana"/>
                <a:cs typeface="Verdana"/>
              </a:rPr>
              <a:t>(which</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equal</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projection</a:t>
            </a:r>
            <a:r>
              <a:rPr sz="1000" spc="-15" dirty="0">
                <a:latin typeface="Verdana"/>
                <a:cs typeface="Verdana"/>
              </a:rPr>
              <a:t> </a:t>
            </a:r>
            <a:r>
              <a:rPr sz="1000" dirty="0">
                <a:latin typeface="Verdana"/>
                <a:cs typeface="Verdana"/>
              </a:rPr>
              <a:t>length</a:t>
            </a:r>
            <a:r>
              <a:rPr sz="1000" spc="-15" dirty="0">
                <a:latin typeface="Verdana"/>
                <a:cs typeface="Verdana"/>
              </a:rPr>
              <a:t> </a:t>
            </a:r>
            <a:r>
              <a:rPr sz="1000" dirty="0">
                <a:latin typeface="Verdana"/>
                <a:cs typeface="Verdana"/>
              </a:rPr>
              <a:t>of</a:t>
            </a:r>
            <a:r>
              <a:rPr sz="1000" spc="-1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onto</a:t>
            </a:r>
            <a:r>
              <a:rPr sz="1000" spc="-15" dirty="0">
                <a:latin typeface="Verdana"/>
                <a:cs typeface="Verdana"/>
              </a:rPr>
              <a:t> </a:t>
            </a:r>
            <a:r>
              <a:rPr sz="1000" b="1" spc="-25" dirty="0">
                <a:latin typeface="Verdana"/>
                <a:cs typeface="Verdana"/>
              </a:rPr>
              <a:t>b</a:t>
            </a:r>
            <a:r>
              <a:rPr sz="1000" spc="-25" dirty="0">
                <a:latin typeface="Verdana"/>
                <a:cs typeface="Verdana"/>
              </a:rPr>
              <a:t>)</a:t>
            </a:r>
            <a:endParaRPr sz="1000">
              <a:latin typeface="Verdana"/>
              <a:cs typeface="Verdana"/>
            </a:endParaRPr>
          </a:p>
        </p:txBody>
      </p:sp>
      <p:pic>
        <p:nvPicPr>
          <p:cNvPr id="8" name="object 8"/>
          <p:cNvPicPr/>
          <p:nvPr/>
        </p:nvPicPr>
        <p:blipFill>
          <a:blip r:embed="rId2" cstate="print"/>
          <a:stretch>
            <a:fillRect/>
          </a:stretch>
        </p:blipFill>
        <p:spPr>
          <a:xfrm>
            <a:off x="1390650" y="6638925"/>
            <a:ext cx="3657600" cy="1337352"/>
          </a:xfrm>
          <a:prstGeom prst="rect">
            <a:avLst/>
          </a:prstGeom>
        </p:spPr>
      </p:pic>
      <p:sp>
        <p:nvSpPr>
          <p:cNvPr id="9" name="object 9"/>
          <p:cNvSpPr txBox="1"/>
          <p:nvPr/>
        </p:nvSpPr>
        <p:spPr>
          <a:xfrm>
            <a:off x="1358900" y="8007350"/>
            <a:ext cx="5475605" cy="1089025"/>
          </a:xfrm>
          <a:prstGeom prst="rect">
            <a:avLst/>
          </a:prstGeom>
        </p:spPr>
        <p:txBody>
          <a:bodyPr vert="horz" wrap="square" lIns="0" tIns="20320" rIns="0" bIns="0" rtlCol="0">
            <a:spAutoFit/>
          </a:bodyPr>
          <a:lstStyle/>
          <a:p>
            <a:pPr marL="12700" marR="132715">
              <a:lnSpc>
                <a:spcPts val="1050"/>
              </a:lnSpc>
              <a:spcBef>
                <a:spcPts val="160"/>
              </a:spcBef>
            </a:pPr>
            <a:r>
              <a:rPr sz="900" i="1" dirty="0">
                <a:latin typeface="Verdana"/>
                <a:cs typeface="Verdana"/>
              </a:rPr>
              <a:t>Figure (13): The dot product equals the projection length of one vector onto a non-zero </a:t>
            </a:r>
            <a:r>
              <a:rPr sz="900" i="1" spc="-20" dirty="0">
                <a:latin typeface="Verdana"/>
                <a:cs typeface="Verdana"/>
              </a:rPr>
              <a:t>unit </a:t>
            </a:r>
            <a:r>
              <a:rPr sz="900" i="1" spc="-10" dirty="0">
                <a:latin typeface="Verdana"/>
                <a:cs typeface="Verdana"/>
              </a:rPr>
              <a:t>vector.</a:t>
            </a:r>
            <a:endParaRPr sz="900">
              <a:latin typeface="Verdana"/>
              <a:cs typeface="Verdana"/>
            </a:endParaRPr>
          </a:p>
          <a:p>
            <a:pPr marL="12700" marR="5080">
              <a:lnSpc>
                <a:spcPct val="100000"/>
              </a:lnSpc>
              <a:spcBef>
                <a:spcPts val="815"/>
              </a:spcBef>
            </a:pPr>
            <a:r>
              <a:rPr sz="1000" dirty="0">
                <a:latin typeface="Verdana"/>
                <a:cs typeface="Verdana"/>
              </a:rPr>
              <a:t>In</a:t>
            </a:r>
            <a:r>
              <a:rPr sz="1000" spc="-30" dirty="0">
                <a:latin typeface="Verdana"/>
                <a:cs typeface="Verdana"/>
              </a:rPr>
              <a:t> </a:t>
            </a:r>
            <a:r>
              <a:rPr sz="1000" dirty="0">
                <a:latin typeface="Verdana"/>
                <a:cs typeface="Verdana"/>
              </a:rPr>
              <a:t>general,</a:t>
            </a:r>
            <a:r>
              <a:rPr sz="1000" spc="-15" dirty="0">
                <a:latin typeface="Verdana"/>
                <a:cs typeface="Verdana"/>
              </a:rPr>
              <a:t> </a:t>
            </a:r>
            <a:r>
              <a:rPr sz="1000" dirty="0">
                <a:latin typeface="Verdana"/>
                <a:cs typeface="Verdana"/>
              </a:rPr>
              <a:t>given</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a</a:t>
            </a:r>
            <a:r>
              <a:rPr sz="1000" b="1" spc="-10"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non-</a:t>
            </a:r>
            <a:r>
              <a:rPr sz="1000" dirty="0">
                <a:latin typeface="Verdana"/>
                <a:cs typeface="Verdana"/>
              </a:rPr>
              <a:t>zero</a:t>
            </a:r>
            <a:r>
              <a:rPr sz="1000" spc="-15"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b</a:t>
            </a:r>
            <a:r>
              <a:rPr sz="1000" dirty="0">
                <a:latin typeface="Verdana"/>
                <a:cs typeface="Verdana"/>
              </a:rPr>
              <a:t>,</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calculate</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projection </a:t>
            </a:r>
            <a:r>
              <a:rPr sz="1000" dirty="0">
                <a:latin typeface="Verdana"/>
                <a:cs typeface="Verdana"/>
              </a:rPr>
              <a:t>length</a:t>
            </a:r>
            <a:r>
              <a:rPr sz="1000" spc="-30" dirty="0">
                <a:latin typeface="Verdana"/>
                <a:cs typeface="Verdana"/>
              </a:rPr>
              <a:t> </a:t>
            </a:r>
            <a:r>
              <a:rPr sz="1000" i="1" dirty="0">
                <a:latin typeface="Verdana"/>
                <a:cs typeface="Verdana"/>
              </a:rPr>
              <a:t>pL</a:t>
            </a:r>
            <a:r>
              <a:rPr sz="1000" i="1"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onto</a:t>
            </a:r>
            <a:r>
              <a:rPr sz="1000" spc="-20"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using</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dot</a:t>
            </a:r>
            <a:r>
              <a:rPr sz="1000" spc="-15" dirty="0">
                <a:latin typeface="Verdana"/>
                <a:cs typeface="Verdana"/>
              </a:rPr>
              <a:t> </a:t>
            </a:r>
            <a:r>
              <a:rPr sz="1000" spc="-10" dirty="0">
                <a:latin typeface="Verdana"/>
                <a:cs typeface="Verdana"/>
              </a:rPr>
              <a:t>product.</a:t>
            </a:r>
            <a:endParaRPr sz="1000">
              <a:latin typeface="Verdana"/>
              <a:cs typeface="Verdana"/>
            </a:endParaRPr>
          </a:p>
          <a:p>
            <a:pPr marL="241300">
              <a:lnSpc>
                <a:spcPct val="100000"/>
              </a:lnSpc>
              <a:spcBef>
                <a:spcPts val="300"/>
              </a:spcBef>
            </a:pPr>
            <a:r>
              <a:rPr sz="1000" i="1" dirty="0">
                <a:latin typeface="Verdana"/>
                <a:cs typeface="Verdana"/>
              </a:rPr>
              <a:t>pL</a:t>
            </a:r>
            <a:r>
              <a:rPr sz="1000" i="1" spc="-5" dirty="0">
                <a:latin typeface="Verdana"/>
                <a:cs typeface="Verdana"/>
              </a:rPr>
              <a:t> </a:t>
            </a:r>
            <a:r>
              <a:rPr sz="1000" dirty="0">
                <a:latin typeface="Verdana"/>
                <a:cs typeface="Verdana"/>
              </a:rPr>
              <a:t>= </a:t>
            </a:r>
            <a:r>
              <a:rPr sz="1000" spc="-10" dirty="0">
                <a:latin typeface="Verdana"/>
                <a:cs typeface="Verdana"/>
              </a:rPr>
              <a:t>|</a:t>
            </a:r>
            <a:r>
              <a:rPr sz="1000" b="1" spc="-10" dirty="0">
                <a:latin typeface="Verdana"/>
                <a:cs typeface="Verdana"/>
              </a:rPr>
              <a:t>a</a:t>
            </a:r>
            <a:r>
              <a:rPr sz="1000" spc="-10" dirty="0">
                <a:latin typeface="Verdana"/>
                <a:cs typeface="Verdana"/>
              </a:rPr>
              <a:t>|</a:t>
            </a:r>
            <a:r>
              <a:rPr sz="1000" spc="-140" dirty="0">
                <a:latin typeface="Verdana"/>
                <a:cs typeface="Verdana"/>
              </a:rPr>
              <a:t> </a:t>
            </a:r>
            <a:r>
              <a:rPr sz="1000" dirty="0">
                <a:latin typeface="Corbel"/>
                <a:cs typeface="Corbel"/>
              </a:rPr>
              <a:t>*</a:t>
            </a:r>
            <a:r>
              <a:rPr sz="1000" spc="15" dirty="0">
                <a:latin typeface="Corbel"/>
                <a:cs typeface="Corbel"/>
              </a:rPr>
              <a:t> </a:t>
            </a:r>
            <a:r>
              <a:rPr sz="1000" spc="-10" dirty="0">
                <a:latin typeface="Verdana"/>
                <a:cs typeface="Verdana"/>
              </a:rPr>
              <a:t>cos(</a:t>
            </a:r>
            <a:r>
              <a:rPr sz="1000" i="1" spc="-10" dirty="0">
                <a:latin typeface="MS Gothic"/>
                <a:cs typeface="MS Gothic"/>
              </a:rPr>
              <a:t>ө</a:t>
            </a:r>
            <a:r>
              <a:rPr sz="1000" spc="-10" dirty="0">
                <a:latin typeface="Verdana"/>
                <a:cs typeface="Verdana"/>
              </a:rPr>
              <a:t>)</a:t>
            </a:r>
            <a:endParaRPr sz="1000">
              <a:latin typeface="Verdana"/>
              <a:cs typeface="Verdana"/>
            </a:endParaRPr>
          </a:p>
          <a:p>
            <a:pPr marL="241300">
              <a:lnSpc>
                <a:spcPct val="100000"/>
              </a:lnSpc>
              <a:spcBef>
                <a:spcPts val="300"/>
              </a:spcBef>
            </a:pPr>
            <a:r>
              <a:rPr sz="1000" i="1" dirty="0">
                <a:latin typeface="Verdana"/>
                <a:cs typeface="Verdana"/>
              </a:rPr>
              <a:t>pL</a:t>
            </a:r>
            <a:r>
              <a:rPr sz="1000" i="1" spc="-10"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a</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spc="-10" dirty="0">
                <a:latin typeface="Verdana"/>
                <a:cs typeface="Verdana"/>
              </a:rPr>
              <a:t>unit(</a:t>
            </a:r>
            <a:r>
              <a:rPr sz="1000" b="1" spc="-10" dirty="0">
                <a:latin typeface="Verdana"/>
                <a:cs typeface="Verdana"/>
              </a:rPr>
              <a:t>b</a:t>
            </a:r>
            <a:r>
              <a:rPr sz="1000" spc="-10" dirty="0">
                <a:latin typeface="Verdana"/>
                <a:cs typeface="Verdana"/>
              </a:rPr>
              <a:t>)</a:t>
            </a:r>
            <a:endParaRPr sz="1000">
              <a:latin typeface="Verdana"/>
              <a:cs typeface="Verdana"/>
            </a:endParaRPr>
          </a:p>
        </p:txBody>
      </p:sp>
      <p:sp>
        <p:nvSpPr>
          <p:cNvPr id="10" name="Title 9"/>
          <p:cNvSpPr>
            <a:spLocks noGrp="1"/>
          </p:cNvSpPr>
          <p:nvPr>
            <p:ph type="title"/>
          </p:nvPr>
        </p:nvSpPr>
        <p:spPr>
          <a:xfrm>
            <a:off x="990600" y="533400"/>
            <a:ext cx="5943600" cy="276999"/>
          </a:xfrm>
        </p:spPr>
        <p:txBody>
          <a:bodyPr/>
          <a:lstStyle/>
          <a:p>
            <a:r>
              <a:rPr lang="en-US" dirty="0"/>
              <a:t>Vector dot product, lengths, and </a:t>
            </a:r>
            <a:r>
              <a:rPr lang="en-US" dirty="0" smtClean="0"/>
              <a:t>angles</a:t>
            </a:r>
            <a:endParaRPr lang="en-US" dirty="0"/>
          </a:p>
        </p:txBody>
      </p:sp>
    </p:spTree>
    <p:extLst>
      <p:ext uri="{BB962C8B-B14F-4D97-AF65-F5344CB8AC3E}">
        <p14:creationId xmlns:p14="http://schemas.microsoft.com/office/powerpoint/2010/main" val="3904544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8100" y="508031"/>
            <a:ext cx="5579110" cy="861774"/>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0"/>
              </a:spcBef>
            </a:pPr>
            <a:endParaRPr sz="1000" dirty="0">
              <a:latin typeface="Verdana"/>
              <a:cs typeface="Verdana"/>
            </a:endParaRPr>
          </a:p>
          <a:p>
            <a:pPr>
              <a:lnSpc>
                <a:spcPct val="100000"/>
              </a:lnSpc>
              <a:spcBef>
                <a:spcPts val="55"/>
              </a:spcBef>
            </a:pPr>
            <a:endParaRPr sz="900" dirty="0">
              <a:latin typeface="Verdana"/>
              <a:cs typeface="Verdana"/>
            </a:endParaRPr>
          </a:p>
          <a:p>
            <a:pPr marL="63500" marR="38100">
              <a:lnSpc>
                <a:spcPct val="100000"/>
              </a:lnSpc>
              <a:spcBef>
                <a:spcPts val="335"/>
              </a:spcBef>
            </a:pPr>
            <a:r>
              <a:rPr sz="1000" dirty="0" smtClean="0">
                <a:latin typeface="Verdana"/>
                <a:cs typeface="Verdana"/>
              </a:rPr>
              <a:t>The</a:t>
            </a:r>
            <a:r>
              <a:rPr sz="1000" spc="-35" dirty="0" smtClean="0">
                <a:latin typeface="Verdana"/>
                <a:cs typeface="Verdana"/>
              </a:rPr>
              <a:t> </a:t>
            </a:r>
            <a:r>
              <a:rPr sz="1000" dirty="0">
                <a:latin typeface="Verdana"/>
                <a:cs typeface="Verdana"/>
              </a:rPr>
              <a:t>cross</a:t>
            </a:r>
            <a:r>
              <a:rPr sz="1000" spc="-25"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takes</a:t>
            </a:r>
            <a:r>
              <a:rPr sz="1000" spc="-25"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produces</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third</a:t>
            </a:r>
            <a:r>
              <a:rPr sz="1000" spc="-20"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that</a:t>
            </a:r>
            <a:r>
              <a:rPr sz="1000" spc="-2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orthogonal</a:t>
            </a:r>
            <a:r>
              <a:rPr sz="1000" spc="-20" dirty="0">
                <a:latin typeface="Verdana"/>
                <a:cs typeface="Verdana"/>
              </a:rPr>
              <a:t> </a:t>
            </a:r>
            <a:r>
              <a:rPr sz="1000" spc="-25" dirty="0">
                <a:latin typeface="Verdana"/>
                <a:cs typeface="Verdana"/>
              </a:rPr>
              <a:t>to </a:t>
            </a:r>
            <a:r>
              <a:rPr sz="1000" spc="-10" dirty="0">
                <a:latin typeface="Verdana"/>
                <a:cs typeface="Verdana"/>
              </a:rPr>
              <a:t>both.</a:t>
            </a:r>
            <a:endParaRPr sz="1000" dirty="0">
              <a:latin typeface="Verdana"/>
              <a:cs typeface="Verdana"/>
            </a:endParaRPr>
          </a:p>
        </p:txBody>
      </p:sp>
      <p:pic>
        <p:nvPicPr>
          <p:cNvPr id="4" name="object 4"/>
          <p:cNvPicPr/>
          <p:nvPr/>
        </p:nvPicPr>
        <p:blipFill>
          <a:blip r:embed="rId2" cstate="print"/>
          <a:stretch>
            <a:fillRect/>
          </a:stretch>
        </p:blipFill>
        <p:spPr>
          <a:xfrm>
            <a:off x="1390650" y="1524000"/>
            <a:ext cx="2390775" cy="2581275"/>
          </a:xfrm>
          <a:prstGeom prst="rect">
            <a:avLst/>
          </a:prstGeom>
        </p:spPr>
      </p:pic>
      <p:sp>
        <p:nvSpPr>
          <p:cNvPr id="5" name="object 5"/>
          <p:cNvSpPr txBox="1"/>
          <p:nvPr/>
        </p:nvSpPr>
        <p:spPr>
          <a:xfrm>
            <a:off x="1358900" y="4121150"/>
            <a:ext cx="5304790" cy="1489075"/>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(14): Calculating the cross product of two </a:t>
            </a:r>
            <a:r>
              <a:rPr sz="900" i="1" spc="-10" dirty="0">
                <a:latin typeface="Verdana"/>
                <a:cs typeface="Verdana"/>
              </a:rPr>
              <a:t>vectors.</a:t>
            </a:r>
            <a:endParaRPr sz="900">
              <a:latin typeface="Verdana"/>
              <a:cs typeface="Verdana"/>
            </a:endParaRPr>
          </a:p>
          <a:p>
            <a:pPr marL="12700" marR="5080">
              <a:lnSpc>
                <a:spcPct val="100000"/>
              </a:lnSpc>
              <a:spcBef>
                <a:spcPts val="845"/>
              </a:spcBef>
            </a:pPr>
            <a:r>
              <a:rPr sz="1000" dirty="0">
                <a:latin typeface="Verdana"/>
                <a:cs typeface="Verdana"/>
              </a:rPr>
              <a:t>For</a:t>
            </a:r>
            <a:r>
              <a:rPr sz="1000" spc="-30" dirty="0">
                <a:latin typeface="Verdana"/>
                <a:cs typeface="Verdana"/>
              </a:rPr>
              <a:t> </a:t>
            </a:r>
            <a:r>
              <a:rPr sz="1000" dirty="0">
                <a:latin typeface="Verdana"/>
                <a:cs typeface="Verdana"/>
              </a:rPr>
              <a:t>example,</a:t>
            </a:r>
            <a:r>
              <a:rPr sz="1000" spc="-20"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you</a:t>
            </a:r>
            <a:r>
              <a:rPr sz="1000" spc="-20"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lying</a:t>
            </a:r>
            <a:r>
              <a:rPr sz="1000" spc="-20" dirty="0">
                <a:latin typeface="Verdana"/>
                <a:cs typeface="Verdana"/>
              </a:rPr>
              <a:t> </a:t>
            </a:r>
            <a:r>
              <a:rPr sz="1000" dirty="0">
                <a:latin typeface="Verdana"/>
                <a:cs typeface="Verdana"/>
              </a:rPr>
              <a:t>on</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World</a:t>
            </a:r>
            <a:r>
              <a:rPr sz="1000" spc="-20" dirty="0">
                <a:latin typeface="Verdana"/>
                <a:cs typeface="Verdana"/>
              </a:rPr>
              <a:t> </a:t>
            </a:r>
            <a:r>
              <a:rPr sz="1000" spc="-10" dirty="0">
                <a:latin typeface="Verdana"/>
                <a:cs typeface="Verdana"/>
              </a:rPr>
              <a:t>xy-</a:t>
            </a:r>
            <a:r>
              <a:rPr sz="1000" dirty="0">
                <a:latin typeface="Verdana"/>
                <a:cs typeface="Verdana"/>
              </a:rPr>
              <a:t>plane,</a:t>
            </a:r>
            <a:r>
              <a:rPr sz="1000" spc="-15" dirty="0">
                <a:latin typeface="Verdana"/>
                <a:cs typeface="Verdana"/>
              </a:rPr>
              <a:t> </a:t>
            </a:r>
            <a:r>
              <a:rPr sz="1000" dirty="0">
                <a:latin typeface="Verdana"/>
                <a:cs typeface="Verdana"/>
              </a:rPr>
              <a:t>then</a:t>
            </a:r>
            <a:r>
              <a:rPr sz="1000" spc="-20" dirty="0">
                <a:latin typeface="Verdana"/>
                <a:cs typeface="Verdana"/>
              </a:rPr>
              <a:t> </a:t>
            </a:r>
            <a:r>
              <a:rPr sz="1000" dirty="0">
                <a:latin typeface="Verdana"/>
                <a:cs typeface="Verdana"/>
              </a:rPr>
              <a:t>their</a:t>
            </a:r>
            <a:r>
              <a:rPr sz="1000" spc="-15" dirty="0">
                <a:latin typeface="Verdana"/>
                <a:cs typeface="Verdana"/>
              </a:rPr>
              <a:t> </a:t>
            </a:r>
            <a:r>
              <a:rPr sz="1000" spc="-10" dirty="0">
                <a:latin typeface="Verdana"/>
                <a:cs typeface="Verdana"/>
              </a:rPr>
              <a:t>cross </a:t>
            </a:r>
            <a:r>
              <a:rPr sz="1000" dirty="0">
                <a:latin typeface="Verdana"/>
                <a:cs typeface="Verdana"/>
              </a:rPr>
              <a:t>product</a:t>
            </a:r>
            <a:r>
              <a:rPr sz="1000" spc="-3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perpendicular</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xy-</a:t>
            </a:r>
            <a:r>
              <a:rPr sz="1000" dirty="0">
                <a:latin typeface="Verdana"/>
                <a:cs typeface="Verdana"/>
              </a:rPr>
              <a:t>plane</a:t>
            </a:r>
            <a:r>
              <a:rPr sz="1000" spc="-20" dirty="0">
                <a:latin typeface="Verdana"/>
                <a:cs typeface="Verdana"/>
              </a:rPr>
              <a:t> </a:t>
            </a:r>
            <a:r>
              <a:rPr sz="1000" dirty="0">
                <a:latin typeface="Verdana"/>
                <a:cs typeface="Verdana"/>
              </a:rPr>
              <a:t>going</a:t>
            </a:r>
            <a:r>
              <a:rPr sz="1000" spc="-20" dirty="0">
                <a:latin typeface="Verdana"/>
                <a:cs typeface="Verdana"/>
              </a:rPr>
              <a:t> </a:t>
            </a:r>
            <a:r>
              <a:rPr sz="1000" dirty="0">
                <a:latin typeface="Verdana"/>
                <a:cs typeface="Verdana"/>
              </a:rPr>
              <a:t>either</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positive</a:t>
            </a:r>
            <a:r>
              <a:rPr sz="1000" spc="-15" dirty="0">
                <a:latin typeface="Verdana"/>
                <a:cs typeface="Verdana"/>
              </a:rPr>
              <a:t> </a:t>
            </a:r>
            <a:r>
              <a:rPr sz="1000" spc="-25" dirty="0">
                <a:latin typeface="Verdana"/>
                <a:cs typeface="Verdana"/>
              </a:rPr>
              <a:t>or </a:t>
            </a:r>
            <a:r>
              <a:rPr sz="1000" dirty="0">
                <a:latin typeface="Verdana"/>
                <a:cs typeface="Verdana"/>
              </a:rPr>
              <a:t>negative</a:t>
            </a:r>
            <a:r>
              <a:rPr sz="1000" spc="-25" dirty="0">
                <a:latin typeface="Verdana"/>
                <a:cs typeface="Verdana"/>
              </a:rPr>
              <a:t> </a:t>
            </a:r>
            <a:r>
              <a:rPr sz="1000" dirty="0">
                <a:latin typeface="Verdana"/>
                <a:cs typeface="Verdana"/>
              </a:rPr>
              <a:t>World</a:t>
            </a:r>
            <a:r>
              <a:rPr sz="1000" spc="-25" dirty="0">
                <a:latin typeface="Verdana"/>
                <a:cs typeface="Verdana"/>
              </a:rPr>
              <a:t> </a:t>
            </a:r>
            <a:r>
              <a:rPr sz="1000" spc="-10" dirty="0">
                <a:latin typeface="Verdana"/>
                <a:cs typeface="Verdana"/>
              </a:rPr>
              <a:t>z-</a:t>
            </a:r>
            <a:r>
              <a:rPr sz="1000" dirty="0">
                <a:latin typeface="Verdana"/>
                <a:cs typeface="Verdana"/>
              </a:rPr>
              <a:t>axis</a:t>
            </a:r>
            <a:r>
              <a:rPr sz="1000" spc="-20" dirty="0">
                <a:latin typeface="Verdana"/>
                <a:cs typeface="Verdana"/>
              </a:rPr>
              <a:t> </a:t>
            </a:r>
            <a:r>
              <a:rPr sz="1000" dirty="0">
                <a:latin typeface="Verdana"/>
                <a:cs typeface="Verdana"/>
              </a:rPr>
              <a:t>direction.</a:t>
            </a:r>
            <a:r>
              <a:rPr sz="1000" spc="-25" dirty="0">
                <a:latin typeface="Verdana"/>
                <a:cs typeface="Verdana"/>
              </a:rPr>
              <a:t> </a:t>
            </a:r>
            <a:r>
              <a:rPr sz="1000" dirty="0">
                <a:latin typeface="Verdana"/>
                <a:cs typeface="Verdana"/>
              </a:rPr>
              <a:t>For</a:t>
            </a:r>
            <a:r>
              <a:rPr sz="1000" spc="-20" dirty="0">
                <a:latin typeface="Verdana"/>
                <a:cs typeface="Verdana"/>
              </a:rPr>
              <a:t> </a:t>
            </a:r>
            <a:r>
              <a:rPr sz="1000" spc="-10" dirty="0">
                <a:latin typeface="Verdana"/>
                <a:cs typeface="Verdana"/>
              </a:rPr>
              <a:t>example:</a:t>
            </a:r>
            <a:endParaRPr sz="1000">
              <a:latin typeface="Verdana"/>
              <a:cs typeface="Verdana"/>
            </a:endParaRPr>
          </a:p>
          <a:p>
            <a:pPr marL="241300">
              <a:lnSpc>
                <a:spcPct val="100000"/>
              </a:lnSpc>
              <a:spcBef>
                <a:spcPts val="300"/>
              </a:spcBef>
            </a:pP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&lt;3,</a:t>
            </a:r>
            <a:r>
              <a:rPr sz="1000" spc="-10" dirty="0">
                <a:latin typeface="Verdana"/>
                <a:cs typeface="Verdana"/>
              </a:rPr>
              <a:t> </a:t>
            </a:r>
            <a:r>
              <a:rPr sz="1000" dirty="0">
                <a:latin typeface="Verdana"/>
                <a:cs typeface="Verdana"/>
              </a:rPr>
              <a:t>1,</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b </a:t>
            </a:r>
            <a:r>
              <a:rPr sz="1000" dirty="0">
                <a:latin typeface="Verdana"/>
                <a:cs typeface="Verdana"/>
              </a:rPr>
              <a:t>=</a:t>
            </a:r>
            <a:r>
              <a:rPr sz="1000" spc="-10" dirty="0">
                <a:latin typeface="Verdana"/>
                <a:cs typeface="Verdana"/>
              </a:rPr>
              <a:t> </a:t>
            </a:r>
            <a:r>
              <a:rPr sz="1000" dirty="0">
                <a:latin typeface="Verdana"/>
                <a:cs typeface="Verdana"/>
              </a:rPr>
              <a:t>&lt;1,</a:t>
            </a:r>
            <a:r>
              <a:rPr sz="1000" spc="-10" dirty="0">
                <a:latin typeface="Verdana"/>
                <a:cs typeface="Verdana"/>
              </a:rPr>
              <a:t> </a:t>
            </a:r>
            <a:r>
              <a:rPr sz="1000" dirty="0">
                <a:latin typeface="Verdana"/>
                <a:cs typeface="Verdana"/>
              </a:rPr>
              <a:t>2,</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t>
            </a:r>
            <a:r>
              <a:rPr sz="1000" spc="-5" dirty="0">
                <a:latin typeface="Verdana"/>
                <a:cs typeface="Verdana"/>
              </a:rPr>
              <a:t> </a:t>
            </a:r>
            <a:r>
              <a:rPr sz="1000" spc="-10" dirty="0">
                <a:latin typeface="Verdana"/>
                <a:cs typeface="Verdana"/>
              </a:rPr>
              <a:t>(1</a:t>
            </a:r>
            <a:r>
              <a:rPr sz="1000" spc="-145" dirty="0">
                <a:latin typeface="Verdana"/>
                <a:cs typeface="Verdana"/>
              </a:rPr>
              <a:t> </a:t>
            </a:r>
            <a:r>
              <a:rPr sz="1000" dirty="0">
                <a:latin typeface="Corbel"/>
                <a:cs typeface="Corbel"/>
              </a:rPr>
              <a:t>*</a:t>
            </a:r>
            <a:r>
              <a:rPr sz="1000" spc="15" dirty="0">
                <a:latin typeface="Corbel"/>
                <a:cs typeface="Corbel"/>
              </a:rPr>
              <a:t> </a:t>
            </a:r>
            <a:r>
              <a:rPr sz="1000" dirty="0">
                <a:latin typeface="Verdana"/>
                <a:cs typeface="Verdana"/>
              </a:rPr>
              <a:t>0</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0</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2),</a:t>
            </a:r>
            <a:r>
              <a:rPr sz="1000" spc="-10" dirty="0">
                <a:latin typeface="Verdana"/>
                <a:cs typeface="Verdana"/>
              </a:rPr>
              <a:t> </a:t>
            </a:r>
            <a:r>
              <a:rPr sz="1000" b="1" spc="-10" dirty="0">
                <a:latin typeface="Verdana"/>
                <a:cs typeface="Verdana"/>
              </a:rPr>
              <a:t>(</a:t>
            </a:r>
            <a:r>
              <a:rPr sz="1000" spc="-10" dirty="0">
                <a:latin typeface="Verdana"/>
                <a:cs typeface="Verdana"/>
              </a:rPr>
              <a:t>0</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1</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3</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0),</a:t>
            </a:r>
            <a:r>
              <a:rPr sz="1000" spc="-5" dirty="0">
                <a:latin typeface="Verdana"/>
                <a:cs typeface="Verdana"/>
              </a:rPr>
              <a:t> </a:t>
            </a:r>
            <a:r>
              <a:rPr sz="1000" spc="-10" dirty="0">
                <a:latin typeface="Verdana"/>
                <a:cs typeface="Verdana"/>
              </a:rPr>
              <a:t>(3</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2</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1</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1)</a:t>
            </a:r>
            <a:r>
              <a:rPr sz="1000" spc="-5" dirty="0">
                <a:latin typeface="Verdana"/>
                <a:cs typeface="Verdana"/>
              </a:rPr>
              <a:t> </a:t>
            </a:r>
            <a:r>
              <a:rPr sz="1000" spc="-50" dirty="0">
                <a:latin typeface="Verdana"/>
                <a:cs typeface="Verdana"/>
              </a:rPr>
              <a:t>&gt;</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&lt;0,</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5&gt;</a:t>
            </a:r>
            <a:endParaRPr sz="1000">
              <a:latin typeface="Verdana"/>
              <a:cs typeface="Verdana"/>
            </a:endParaRPr>
          </a:p>
        </p:txBody>
      </p:sp>
      <p:sp>
        <p:nvSpPr>
          <p:cNvPr id="9" name="Title 8"/>
          <p:cNvSpPr>
            <a:spLocks noGrp="1"/>
          </p:cNvSpPr>
          <p:nvPr>
            <p:ph type="title"/>
          </p:nvPr>
        </p:nvSpPr>
        <p:spPr>
          <a:xfrm>
            <a:off x="990600" y="533400"/>
            <a:ext cx="5943600" cy="553998"/>
          </a:xfrm>
        </p:spPr>
        <p:txBody>
          <a:bodyPr/>
          <a:lstStyle/>
          <a:p>
            <a:r>
              <a:rPr lang="en-US" dirty="0"/>
              <a:t>Vector cross product</a:t>
            </a:r>
            <a:br>
              <a:rPr lang="en-US" dirty="0"/>
            </a:br>
            <a:endParaRPr lang="en-US" dirty="0"/>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117</a:t>
            </a:fld>
            <a:endParaRPr spc="-25" dirty="0"/>
          </a:p>
        </p:txBody>
      </p:sp>
      <p:sp>
        <p:nvSpPr>
          <p:cNvPr id="6" name="object 6"/>
          <p:cNvSpPr txBox="1"/>
          <p:nvPr/>
        </p:nvSpPr>
        <p:spPr>
          <a:xfrm>
            <a:off x="1771650" y="5724525"/>
            <a:ext cx="4686300" cy="190500"/>
          </a:xfrm>
          <a:prstGeom prst="rect">
            <a:avLst/>
          </a:prstGeom>
          <a:ln w="19050">
            <a:solidFill>
              <a:srgbClr val="CB1300"/>
            </a:solidFill>
          </a:ln>
        </p:spPr>
        <p:txBody>
          <a:bodyPr vert="horz" wrap="square" lIns="0" tIns="15875" rIns="0" bIns="0" rtlCol="0">
            <a:spAutoFit/>
          </a:bodyPr>
          <a:lstStyle/>
          <a:p>
            <a:pPr marL="57150">
              <a:lnSpc>
                <a:spcPct val="100000"/>
              </a:lnSpc>
              <a:spcBef>
                <a:spcPts val="125"/>
              </a:spcBef>
            </a:pPr>
            <a:r>
              <a:rPr sz="1000" dirty="0">
                <a:latin typeface="Verdana"/>
                <a:cs typeface="Verdana"/>
              </a:rPr>
              <a:t>The</a:t>
            </a:r>
            <a:r>
              <a:rPr sz="1000" spc="-15" dirty="0">
                <a:latin typeface="Verdana"/>
                <a:cs typeface="Verdana"/>
              </a:rPr>
              <a:t> </a:t>
            </a:r>
            <a:r>
              <a:rPr sz="1000" dirty="0">
                <a:latin typeface="Verdana"/>
                <a:cs typeface="Verdana"/>
              </a:rPr>
              <a:t>vector</a:t>
            </a:r>
            <a:r>
              <a:rPr sz="1000" spc="-15" dirty="0">
                <a:latin typeface="Verdana"/>
                <a:cs typeface="Verdana"/>
              </a:rPr>
              <a:t> </a:t>
            </a:r>
            <a:r>
              <a:rPr sz="1000" i="1" dirty="0">
                <a:latin typeface="Verdana"/>
                <a:cs typeface="Verdana"/>
              </a:rPr>
              <a:t>a</a:t>
            </a:r>
            <a:r>
              <a:rPr sz="1000" i="1" spc="-15" dirty="0">
                <a:latin typeface="Verdana"/>
                <a:cs typeface="Verdana"/>
              </a:rPr>
              <a:t> </a:t>
            </a:r>
            <a:r>
              <a:rPr sz="1000" dirty="0">
                <a:latin typeface="Verdana"/>
                <a:cs typeface="Verdana"/>
              </a:rPr>
              <a:t>x</a:t>
            </a:r>
            <a:r>
              <a:rPr sz="1000" spc="-15" dirty="0">
                <a:latin typeface="Verdana"/>
                <a:cs typeface="Verdana"/>
              </a:rPr>
              <a:t> </a:t>
            </a:r>
            <a:r>
              <a:rPr sz="1000" i="1" dirty="0">
                <a:latin typeface="Verdana"/>
                <a:cs typeface="Verdana"/>
              </a:rPr>
              <a:t>b</a:t>
            </a:r>
            <a:r>
              <a:rPr sz="1000" i="1"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orthogonal</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both</a:t>
            </a:r>
            <a:r>
              <a:rPr sz="1000" spc="-15" dirty="0">
                <a:latin typeface="Verdana"/>
                <a:cs typeface="Verdana"/>
              </a:rPr>
              <a:t> </a:t>
            </a:r>
            <a:r>
              <a:rPr sz="1000" i="1" dirty="0">
                <a:latin typeface="Verdana"/>
                <a:cs typeface="Verdana"/>
              </a:rPr>
              <a:t>a</a:t>
            </a:r>
            <a:r>
              <a:rPr sz="1000" i="1" spc="-15" dirty="0">
                <a:latin typeface="Verdana"/>
                <a:cs typeface="Verdana"/>
              </a:rPr>
              <a:t> </a:t>
            </a:r>
            <a:r>
              <a:rPr sz="1000" dirty="0">
                <a:latin typeface="Verdana"/>
                <a:cs typeface="Verdana"/>
              </a:rPr>
              <a:t>and</a:t>
            </a:r>
            <a:r>
              <a:rPr sz="1000" spc="-15" dirty="0">
                <a:latin typeface="Verdana"/>
                <a:cs typeface="Verdana"/>
              </a:rPr>
              <a:t> </a:t>
            </a:r>
            <a:r>
              <a:rPr sz="1000" i="1" spc="-25" dirty="0">
                <a:latin typeface="Verdana"/>
                <a:cs typeface="Verdana"/>
              </a:rPr>
              <a:t>b.</a:t>
            </a:r>
            <a:endParaRPr sz="1000">
              <a:latin typeface="Verdana"/>
              <a:cs typeface="Verdana"/>
            </a:endParaRPr>
          </a:p>
        </p:txBody>
      </p:sp>
      <p:sp>
        <p:nvSpPr>
          <p:cNvPr id="7" name="object 7"/>
          <p:cNvSpPr txBox="1"/>
          <p:nvPr/>
        </p:nvSpPr>
        <p:spPr>
          <a:xfrm>
            <a:off x="1358900" y="6061106"/>
            <a:ext cx="5487670" cy="13589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You</a:t>
            </a:r>
            <a:r>
              <a:rPr sz="1000" spc="-35"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probably</a:t>
            </a:r>
            <a:r>
              <a:rPr sz="1000" spc="-20" dirty="0">
                <a:latin typeface="Verdana"/>
                <a:cs typeface="Verdana"/>
              </a:rPr>
              <a:t> </a:t>
            </a:r>
            <a:r>
              <a:rPr sz="1000" dirty="0">
                <a:latin typeface="Verdana"/>
                <a:cs typeface="Verdana"/>
              </a:rPr>
              <a:t>never</a:t>
            </a:r>
            <a:r>
              <a:rPr sz="1000" spc="-20"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calculate</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cross</a:t>
            </a:r>
            <a:r>
              <a:rPr sz="1000" spc="-20" dirty="0">
                <a:latin typeface="Verdana"/>
                <a:cs typeface="Verdana"/>
              </a:rPr>
              <a:t> </a:t>
            </a:r>
            <a:r>
              <a:rPr sz="1000" dirty="0">
                <a:latin typeface="Verdana"/>
                <a:cs typeface="Verdana"/>
              </a:rPr>
              <a:t>product</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hand,</a:t>
            </a:r>
            <a:r>
              <a:rPr sz="1000" spc="-20" dirty="0">
                <a:latin typeface="Verdana"/>
                <a:cs typeface="Verdana"/>
              </a:rPr>
              <a:t> </a:t>
            </a:r>
            <a:r>
              <a:rPr sz="1000" spc="-25" dirty="0">
                <a:latin typeface="Verdana"/>
                <a:cs typeface="Verdana"/>
              </a:rPr>
              <a:t>but </a:t>
            </a:r>
            <a:r>
              <a:rPr sz="1000" dirty="0">
                <a:latin typeface="Verdana"/>
                <a:cs typeface="Verdana"/>
              </a:rPr>
              <a:t>if</a:t>
            </a:r>
            <a:r>
              <a:rPr sz="1000" spc="-30" dirty="0">
                <a:latin typeface="Verdana"/>
                <a:cs typeface="Verdana"/>
              </a:rPr>
              <a:t> </a:t>
            </a:r>
            <a:r>
              <a:rPr sz="1000" dirty="0">
                <a:latin typeface="Verdana"/>
                <a:cs typeface="Verdana"/>
              </a:rPr>
              <a:t>you</a:t>
            </a:r>
            <a:r>
              <a:rPr sz="1000" spc="-2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curious</a:t>
            </a:r>
            <a:r>
              <a:rPr sz="1000" spc="-20" dirty="0">
                <a:latin typeface="Verdana"/>
                <a:cs typeface="Verdana"/>
              </a:rPr>
              <a:t> </a:t>
            </a:r>
            <a:r>
              <a:rPr sz="1000" dirty="0">
                <a:latin typeface="Verdana"/>
                <a:cs typeface="Verdana"/>
              </a:rPr>
              <a:t>about</a:t>
            </a:r>
            <a:r>
              <a:rPr sz="1000" spc="-20" dirty="0">
                <a:latin typeface="Verdana"/>
                <a:cs typeface="Verdana"/>
              </a:rPr>
              <a:t> </a:t>
            </a:r>
            <a:r>
              <a:rPr sz="1000" dirty="0">
                <a:latin typeface="Verdana"/>
                <a:cs typeface="Verdana"/>
              </a:rPr>
              <a:t>how</a:t>
            </a:r>
            <a:r>
              <a:rPr sz="1000" spc="-20" dirty="0">
                <a:latin typeface="Verdana"/>
                <a:cs typeface="Verdana"/>
              </a:rPr>
              <a:t> </a:t>
            </a:r>
            <a:r>
              <a:rPr sz="1000" dirty="0">
                <a:latin typeface="Verdana"/>
                <a:cs typeface="Verdana"/>
              </a:rPr>
              <a:t>it</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done,</a:t>
            </a:r>
            <a:r>
              <a:rPr sz="1000" spc="-20" dirty="0">
                <a:latin typeface="Verdana"/>
                <a:cs typeface="Verdana"/>
              </a:rPr>
              <a:t> </a:t>
            </a:r>
            <a:r>
              <a:rPr sz="1000" dirty="0">
                <a:latin typeface="Verdana"/>
                <a:cs typeface="Verdana"/>
              </a:rPr>
              <a:t>continue</a:t>
            </a:r>
            <a:r>
              <a:rPr sz="1000" spc="-20" dirty="0">
                <a:latin typeface="Verdana"/>
                <a:cs typeface="Verdana"/>
              </a:rPr>
              <a:t> </a:t>
            </a:r>
            <a:r>
              <a:rPr sz="1000" dirty="0">
                <a:latin typeface="Verdana"/>
                <a:cs typeface="Verdana"/>
              </a:rPr>
              <a:t>reading;</a:t>
            </a:r>
            <a:r>
              <a:rPr sz="1000" spc="-20" dirty="0">
                <a:latin typeface="Verdana"/>
                <a:cs typeface="Verdana"/>
              </a:rPr>
              <a:t> </a:t>
            </a:r>
            <a:r>
              <a:rPr sz="1000" dirty="0">
                <a:latin typeface="Verdana"/>
                <a:cs typeface="Verdana"/>
              </a:rPr>
              <a:t>otherwise</a:t>
            </a:r>
            <a:r>
              <a:rPr sz="1000" spc="-20" dirty="0">
                <a:latin typeface="Verdana"/>
                <a:cs typeface="Verdana"/>
              </a:rPr>
              <a:t> </a:t>
            </a:r>
            <a:r>
              <a:rPr sz="1000" dirty="0">
                <a:latin typeface="Verdana"/>
                <a:cs typeface="Verdana"/>
              </a:rPr>
              <a:t>you</a:t>
            </a:r>
            <a:r>
              <a:rPr sz="1000" spc="-20" dirty="0">
                <a:latin typeface="Verdana"/>
                <a:cs typeface="Verdana"/>
              </a:rPr>
              <a:t> </a:t>
            </a:r>
            <a:r>
              <a:rPr sz="1000" dirty="0">
                <a:latin typeface="Verdana"/>
                <a:cs typeface="Verdana"/>
              </a:rPr>
              <a:t>can</a:t>
            </a:r>
            <a:r>
              <a:rPr sz="1000" spc="-20" dirty="0">
                <a:latin typeface="Verdana"/>
                <a:cs typeface="Verdana"/>
              </a:rPr>
              <a:t> </a:t>
            </a:r>
            <a:r>
              <a:rPr sz="1000" spc="-10" dirty="0">
                <a:latin typeface="Verdana"/>
                <a:cs typeface="Verdana"/>
              </a:rPr>
              <a:t>safely </a:t>
            </a:r>
            <a:r>
              <a:rPr sz="1000" dirty="0">
                <a:latin typeface="Verdana"/>
                <a:cs typeface="Verdana"/>
              </a:rPr>
              <a:t>skip</a:t>
            </a:r>
            <a:r>
              <a:rPr sz="1000" spc="-50" dirty="0">
                <a:latin typeface="Verdana"/>
                <a:cs typeface="Verdana"/>
              </a:rPr>
              <a:t> </a:t>
            </a:r>
            <a:r>
              <a:rPr sz="1000" dirty="0">
                <a:latin typeface="Verdana"/>
                <a:cs typeface="Verdana"/>
              </a:rPr>
              <a:t>this</a:t>
            </a:r>
            <a:r>
              <a:rPr sz="1000" spc="-20" dirty="0">
                <a:latin typeface="Verdana"/>
                <a:cs typeface="Verdana"/>
              </a:rPr>
              <a:t> </a:t>
            </a:r>
            <a:r>
              <a:rPr sz="1000" dirty="0">
                <a:latin typeface="Verdana"/>
                <a:cs typeface="Verdana"/>
              </a:rPr>
              <a:t>section.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cross</a:t>
            </a:r>
            <a:r>
              <a:rPr sz="1000" spc="-20" dirty="0">
                <a:latin typeface="Verdana"/>
                <a:cs typeface="Verdana"/>
              </a:rPr>
              <a:t> </a:t>
            </a:r>
            <a:r>
              <a:rPr sz="1000" dirty="0">
                <a:latin typeface="Verdana"/>
                <a:cs typeface="Verdana"/>
              </a:rPr>
              <a:t>product</a:t>
            </a:r>
            <a:r>
              <a:rPr sz="1000" spc="-20"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defined</a:t>
            </a:r>
            <a:r>
              <a:rPr sz="1000" spc="-20" dirty="0">
                <a:latin typeface="Verdana"/>
                <a:cs typeface="Verdana"/>
              </a:rPr>
              <a:t> </a:t>
            </a:r>
            <a:r>
              <a:rPr sz="1000" dirty="0">
                <a:latin typeface="Verdana"/>
                <a:cs typeface="Verdana"/>
              </a:rPr>
              <a:t>using</a:t>
            </a:r>
            <a:r>
              <a:rPr sz="1000" spc="-20" dirty="0">
                <a:latin typeface="Verdana"/>
                <a:cs typeface="Verdana"/>
              </a:rPr>
              <a:t> </a:t>
            </a:r>
            <a:r>
              <a:rPr sz="1000" i="1" dirty="0">
                <a:latin typeface="Verdana"/>
                <a:cs typeface="Verdana"/>
              </a:rPr>
              <a:t>determinants</a:t>
            </a:r>
            <a:r>
              <a:rPr sz="1000" dirty="0">
                <a:latin typeface="Verdana"/>
                <a:cs typeface="Verdana"/>
              </a:rPr>
              <a:t>.</a:t>
            </a:r>
            <a:r>
              <a:rPr sz="1000" spc="-20" dirty="0">
                <a:latin typeface="Verdana"/>
                <a:cs typeface="Verdana"/>
              </a:rPr>
              <a:t> </a:t>
            </a:r>
            <a:r>
              <a:rPr sz="1000" dirty="0">
                <a:latin typeface="Verdana"/>
                <a:cs typeface="Verdana"/>
              </a:rPr>
              <a:t>Here</a:t>
            </a:r>
            <a:r>
              <a:rPr sz="1000" spc="-20" dirty="0">
                <a:latin typeface="Verdana"/>
                <a:cs typeface="Verdana"/>
              </a:rPr>
              <a:t> </a:t>
            </a:r>
            <a:r>
              <a:rPr sz="1000" dirty="0">
                <a:latin typeface="Verdana"/>
                <a:cs typeface="Verdana"/>
              </a:rPr>
              <a:t>is</a:t>
            </a:r>
            <a:r>
              <a:rPr sz="1000" spc="-20" dirty="0">
                <a:latin typeface="Verdana"/>
                <a:cs typeface="Verdana"/>
              </a:rPr>
              <a:t> </a:t>
            </a:r>
            <a:r>
              <a:rPr sz="1000" spc="-50" dirty="0">
                <a:latin typeface="Verdana"/>
                <a:cs typeface="Verdana"/>
              </a:rPr>
              <a:t>a </a:t>
            </a:r>
            <a:r>
              <a:rPr sz="1000" dirty="0">
                <a:latin typeface="Verdana"/>
                <a:cs typeface="Verdana"/>
              </a:rPr>
              <a:t>simple</a:t>
            </a:r>
            <a:r>
              <a:rPr sz="1000" spc="-35" dirty="0">
                <a:latin typeface="Verdana"/>
                <a:cs typeface="Verdana"/>
              </a:rPr>
              <a:t> </a:t>
            </a:r>
            <a:r>
              <a:rPr sz="1000" dirty="0">
                <a:latin typeface="Verdana"/>
                <a:cs typeface="Verdana"/>
              </a:rPr>
              <a:t>illustration</a:t>
            </a:r>
            <a:r>
              <a:rPr sz="1000" spc="-25"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how</a:t>
            </a:r>
            <a:r>
              <a:rPr sz="1000" spc="-20"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calculate</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determinant</a:t>
            </a:r>
            <a:r>
              <a:rPr sz="1000" spc="-20" dirty="0">
                <a:latin typeface="Verdana"/>
                <a:cs typeface="Verdana"/>
              </a:rPr>
              <a:t> </a:t>
            </a:r>
            <a:r>
              <a:rPr sz="1000" dirty="0">
                <a:latin typeface="Verdana"/>
                <a:cs typeface="Verdana"/>
              </a:rPr>
              <a:t>using</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standard</a:t>
            </a:r>
            <a:r>
              <a:rPr sz="1000" spc="-20" dirty="0">
                <a:latin typeface="Verdana"/>
                <a:cs typeface="Verdana"/>
              </a:rPr>
              <a:t> </a:t>
            </a:r>
            <a:r>
              <a:rPr sz="1000" spc="-10" dirty="0">
                <a:latin typeface="Verdana"/>
                <a:cs typeface="Verdana"/>
              </a:rPr>
              <a:t>basis</a:t>
            </a:r>
            <a:r>
              <a:rPr sz="1000" spc="500" dirty="0">
                <a:latin typeface="Verdana"/>
                <a:cs typeface="Verdana"/>
              </a:rPr>
              <a:t> </a:t>
            </a:r>
            <a:r>
              <a:rPr sz="1000" spc="-10" dirty="0">
                <a:latin typeface="Verdana"/>
                <a:cs typeface="Verdana"/>
              </a:rPr>
              <a:t>vectors:</a:t>
            </a:r>
            <a:endParaRPr sz="1000">
              <a:latin typeface="Verdana"/>
              <a:cs typeface="Verdana"/>
            </a:endParaRPr>
          </a:p>
          <a:p>
            <a:pPr marL="241300">
              <a:lnSpc>
                <a:spcPct val="100000"/>
              </a:lnSpc>
              <a:spcBef>
                <a:spcPts val="300"/>
              </a:spcBef>
            </a:pPr>
            <a:r>
              <a:rPr sz="1000" b="1" dirty="0">
                <a:latin typeface="Verdana"/>
                <a:cs typeface="Verdana"/>
              </a:rPr>
              <a:t>i</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&lt;1,</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j</a:t>
            </a:r>
            <a:r>
              <a:rPr sz="1000" b="1"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&lt;0,1,</a:t>
            </a:r>
            <a:r>
              <a:rPr sz="1000" spc="-10"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k</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&lt;0,</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1&gt;</a:t>
            </a:r>
            <a:endParaRPr sz="1000">
              <a:latin typeface="Verdana"/>
              <a:cs typeface="Verdana"/>
            </a:endParaRPr>
          </a:p>
        </p:txBody>
      </p:sp>
    </p:spTree>
    <p:extLst>
      <p:ext uri="{BB962C8B-B14F-4D97-AF65-F5344CB8AC3E}">
        <p14:creationId xmlns:p14="http://schemas.microsoft.com/office/powerpoint/2010/main" val="8720033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pic>
        <p:nvPicPr>
          <p:cNvPr id="4" name="object 4"/>
          <p:cNvPicPr/>
          <p:nvPr/>
        </p:nvPicPr>
        <p:blipFill>
          <a:blip r:embed="rId2" cstate="print"/>
          <a:stretch>
            <a:fillRect/>
          </a:stretch>
        </p:blipFill>
        <p:spPr>
          <a:xfrm>
            <a:off x="1390650" y="933450"/>
            <a:ext cx="2971800" cy="1362075"/>
          </a:xfrm>
          <a:prstGeom prst="rect">
            <a:avLst/>
          </a:prstGeom>
        </p:spPr>
      </p:pic>
      <p:sp>
        <p:nvSpPr>
          <p:cNvPr id="5" name="object 5"/>
          <p:cNvSpPr txBox="1"/>
          <p:nvPr/>
        </p:nvSpPr>
        <p:spPr>
          <a:xfrm>
            <a:off x="1358900" y="2346356"/>
            <a:ext cx="5506720" cy="2644775"/>
          </a:xfrm>
          <a:prstGeom prst="rect">
            <a:avLst/>
          </a:prstGeom>
        </p:spPr>
        <p:txBody>
          <a:bodyPr vert="horz" wrap="square" lIns="0" tIns="12700" rIns="0" bIns="0" rtlCol="0">
            <a:spAutoFit/>
          </a:bodyPr>
          <a:lstStyle/>
          <a:p>
            <a:pPr marL="12700" marR="43180">
              <a:lnSpc>
                <a:spcPct val="100000"/>
              </a:lnSpc>
              <a:spcBef>
                <a:spcPts val="100"/>
              </a:spcBef>
            </a:pPr>
            <a:r>
              <a:rPr sz="1000" dirty="0">
                <a:latin typeface="Verdana"/>
                <a:cs typeface="Verdana"/>
              </a:rPr>
              <a:t>The</a:t>
            </a:r>
            <a:r>
              <a:rPr sz="1000" spc="-30" dirty="0">
                <a:latin typeface="Verdana"/>
                <a:cs typeface="Verdana"/>
              </a:rPr>
              <a:t> </a:t>
            </a:r>
            <a:r>
              <a:rPr sz="1000" dirty="0">
                <a:latin typeface="Verdana"/>
                <a:cs typeface="Verdana"/>
              </a:rPr>
              <a:t>cross</a:t>
            </a:r>
            <a:r>
              <a:rPr sz="1000" spc="-20" dirty="0">
                <a:latin typeface="Verdana"/>
                <a:cs typeface="Verdana"/>
              </a:rPr>
              <a:t> </a:t>
            </a:r>
            <a:r>
              <a:rPr sz="1000" dirty="0">
                <a:latin typeface="Verdana"/>
                <a:cs typeface="Verdana"/>
              </a:rPr>
              <a:t>product</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vectors</a:t>
            </a:r>
            <a:r>
              <a:rPr sz="1000" spc="-20" dirty="0">
                <a:latin typeface="Verdana"/>
                <a:cs typeface="Verdana"/>
              </a:rPr>
              <a:t> </a:t>
            </a:r>
            <a:r>
              <a:rPr sz="1000" b="1" dirty="0">
                <a:latin typeface="Verdana"/>
                <a:cs typeface="Verdana"/>
              </a:rPr>
              <a:t>a</a:t>
            </a:r>
            <a:r>
              <a:rPr sz="1000" dirty="0">
                <a:latin typeface="Verdana"/>
                <a:cs typeface="Verdana"/>
              </a:rPr>
              <a:t>&lt;a1,</a:t>
            </a:r>
            <a:r>
              <a:rPr sz="1000" spc="-15" dirty="0">
                <a:latin typeface="Verdana"/>
                <a:cs typeface="Verdana"/>
              </a:rPr>
              <a:t> </a:t>
            </a:r>
            <a:r>
              <a:rPr sz="1000" dirty="0">
                <a:latin typeface="Verdana"/>
                <a:cs typeface="Verdana"/>
              </a:rPr>
              <a:t>a2,</a:t>
            </a:r>
            <a:r>
              <a:rPr sz="1000" spc="-20" dirty="0">
                <a:latin typeface="Verdana"/>
                <a:cs typeface="Verdana"/>
              </a:rPr>
              <a:t> </a:t>
            </a:r>
            <a:r>
              <a:rPr sz="1000" dirty="0">
                <a:latin typeface="Verdana"/>
                <a:cs typeface="Verdana"/>
              </a:rPr>
              <a:t>a3&gt;</a:t>
            </a:r>
            <a:r>
              <a:rPr sz="1000" spc="-20" dirty="0">
                <a:latin typeface="Verdana"/>
                <a:cs typeface="Verdana"/>
              </a:rPr>
              <a:t> </a:t>
            </a:r>
            <a:r>
              <a:rPr sz="1000" dirty="0">
                <a:latin typeface="Verdana"/>
                <a:cs typeface="Verdana"/>
              </a:rPr>
              <a:t>and</a:t>
            </a:r>
            <a:r>
              <a:rPr sz="1000" spc="-20" dirty="0">
                <a:latin typeface="Verdana"/>
                <a:cs typeface="Verdana"/>
              </a:rPr>
              <a:t> </a:t>
            </a:r>
            <a:r>
              <a:rPr sz="1000" b="1" dirty="0">
                <a:latin typeface="Verdana"/>
                <a:cs typeface="Verdana"/>
              </a:rPr>
              <a:t>b</a:t>
            </a:r>
            <a:r>
              <a:rPr sz="1000" dirty="0">
                <a:latin typeface="Verdana"/>
                <a:cs typeface="Verdana"/>
              </a:rPr>
              <a:t>&lt;b1,</a:t>
            </a:r>
            <a:r>
              <a:rPr sz="1000" spc="-15" dirty="0">
                <a:latin typeface="Verdana"/>
                <a:cs typeface="Verdana"/>
              </a:rPr>
              <a:t> </a:t>
            </a:r>
            <a:r>
              <a:rPr sz="1000" dirty="0">
                <a:latin typeface="Verdana"/>
                <a:cs typeface="Verdana"/>
              </a:rPr>
              <a:t>b2,</a:t>
            </a:r>
            <a:r>
              <a:rPr sz="1000" spc="-20" dirty="0">
                <a:latin typeface="Verdana"/>
                <a:cs typeface="Verdana"/>
              </a:rPr>
              <a:t> </a:t>
            </a:r>
            <a:r>
              <a:rPr sz="1000" dirty="0">
                <a:latin typeface="Verdana"/>
                <a:cs typeface="Verdana"/>
              </a:rPr>
              <a:t>b3&gt;</a:t>
            </a:r>
            <a:r>
              <a:rPr sz="1000" spc="-20" dirty="0">
                <a:latin typeface="Verdana"/>
                <a:cs typeface="Verdana"/>
              </a:rPr>
              <a:t> </a:t>
            </a:r>
            <a:r>
              <a:rPr sz="1000" dirty="0">
                <a:latin typeface="Verdana"/>
                <a:cs typeface="Verdana"/>
              </a:rPr>
              <a:t>is</a:t>
            </a:r>
            <a:r>
              <a:rPr sz="1000" spc="-15" dirty="0">
                <a:latin typeface="Verdana"/>
                <a:cs typeface="Verdana"/>
              </a:rPr>
              <a:t> </a:t>
            </a:r>
            <a:r>
              <a:rPr sz="1000" spc="-10" dirty="0">
                <a:latin typeface="Verdana"/>
                <a:cs typeface="Verdana"/>
              </a:rPr>
              <a:t>calculated </a:t>
            </a:r>
            <a:r>
              <a:rPr sz="1000" dirty="0">
                <a:latin typeface="Verdana"/>
                <a:cs typeface="Verdana"/>
              </a:rPr>
              <a:t>as</a:t>
            </a:r>
            <a:r>
              <a:rPr sz="1000" spc="-20" dirty="0">
                <a:latin typeface="Verdana"/>
                <a:cs typeface="Verdana"/>
              </a:rPr>
              <a:t> </a:t>
            </a:r>
            <a:r>
              <a:rPr sz="1000" dirty="0">
                <a:latin typeface="Verdana"/>
                <a:cs typeface="Verdana"/>
              </a:rPr>
              <a:t>follows</a:t>
            </a:r>
            <a:r>
              <a:rPr sz="1000" spc="-20" dirty="0">
                <a:latin typeface="Verdana"/>
                <a:cs typeface="Verdana"/>
              </a:rPr>
              <a:t> </a:t>
            </a:r>
            <a:r>
              <a:rPr sz="1000" dirty="0">
                <a:latin typeface="Verdana"/>
                <a:cs typeface="Verdana"/>
              </a:rPr>
              <a:t>using</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above</a:t>
            </a:r>
            <a:r>
              <a:rPr sz="1000" spc="-15" dirty="0">
                <a:latin typeface="Verdana"/>
                <a:cs typeface="Verdana"/>
              </a:rPr>
              <a:t> </a:t>
            </a:r>
            <a:r>
              <a:rPr sz="1000" spc="-10" dirty="0">
                <a:latin typeface="Verdana"/>
                <a:cs typeface="Verdana"/>
              </a:rPr>
              <a:t>diagram:</a:t>
            </a:r>
            <a:endParaRPr sz="1000">
              <a:latin typeface="Verdana"/>
              <a:cs typeface="Verdana"/>
            </a:endParaRPr>
          </a:p>
          <a:p>
            <a:pPr marL="241300">
              <a:lnSpc>
                <a:spcPct val="100000"/>
              </a:lnSpc>
              <a:spcBef>
                <a:spcPts val="300"/>
              </a:spcBef>
            </a:pPr>
            <a:r>
              <a:rPr sz="1000" b="1" dirty="0">
                <a:latin typeface="Verdana"/>
                <a:cs typeface="Verdana"/>
              </a:rPr>
              <a:t>a</a:t>
            </a:r>
            <a:r>
              <a:rPr sz="1000" b="1" spc="-14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a:t>
            </a:r>
            <a:r>
              <a:rPr sz="1000" spc="-5" dirty="0">
                <a:latin typeface="Verdana"/>
                <a:cs typeface="Verdana"/>
              </a:rPr>
              <a:t> </a:t>
            </a:r>
            <a:r>
              <a:rPr sz="1000" b="1" u="sng" dirty="0">
                <a:uFill>
                  <a:solidFill>
                    <a:srgbClr val="000000"/>
                  </a:solidFill>
                </a:uFill>
                <a:latin typeface="Verdana"/>
                <a:cs typeface="Verdana"/>
              </a:rPr>
              <a:t>i</a:t>
            </a:r>
            <a:r>
              <a:rPr sz="1000" b="1" u="sng" spc="-130" dirty="0">
                <a:uFill>
                  <a:solidFill>
                    <a:srgbClr val="000000"/>
                  </a:solidFill>
                </a:uFill>
                <a:latin typeface="Verdana"/>
                <a:cs typeface="Verdana"/>
              </a:rPr>
              <a:t> </a:t>
            </a:r>
            <a:r>
              <a:rPr sz="1000" u="sng" spc="-10" dirty="0">
                <a:uFill>
                  <a:solidFill>
                    <a:srgbClr val="000000"/>
                  </a:solidFill>
                </a:uFill>
                <a:latin typeface="Verdana"/>
                <a:cs typeface="Verdana"/>
              </a:rPr>
              <a:t>(a2</a:t>
            </a:r>
            <a:r>
              <a:rPr sz="1000" u="sng" spc="-145" dirty="0">
                <a:uFill>
                  <a:solidFill>
                    <a:srgbClr val="000000"/>
                  </a:solidFill>
                </a:uFill>
                <a:latin typeface="Verdana"/>
                <a:cs typeface="Verdana"/>
              </a:rPr>
              <a:t> </a:t>
            </a:r>
            <a:r>
              <a:rPr sz="1000" u="sng" dirty="0">
                <a:uFill>
                  <a:solidFill>
                    <a:srgbClr val="000000"/>
                  </a:solidFill>
                </a:uFill>
                <a:latin typeface="Corbel"/>
                <a:cs typeface="Corbel"/>
              </a:rPr>
              <a:t>*</a:t>
            </a:r>
            <a:r>
              <a:rPr sz="1000" u="sng" spc="10" dirty="0">
                <a:uFill>
                  <a:solidFill>
                    <a:srgbClr val="000000"/>
                  </a:solidFill>
                </a:uFill>
                <a:latin typeface="Corbel"/>
                <a:cs typeface="Corbel"/>
              </a:rPr>
              <a:t> </a:t>
            </a:r>
            <a:r>
              <a:rPr sz="1000" u="sng" dirty="0">
                <a:uFill>
                  <a:solidFill>
                    <a:srgbClr val="000000"/>
                  </a:solidFill>
                </a:uFill>
                <a:latin typeface="Verdana"/>
                <a:cs typeface="Verdana"/>
              </a:rPr>
              <a:t>b3)</a:t>
            </a:r>
            <a:r>
              <a:rPr sz="1000" dirty="0">
                <a:latin typeface="Verdana"/>
                <a:cs typeface="Verdana"/>
              </a:rPr>
              <a:t> + </a:t>
            </a:r>
            <a:r>
              <a:rPr sz="1000" b="1" dirty="0">
                <a:latin typeface="Verdana"/>
                <a:cs typeface="Verdana"/>
              </a:rPr>
              <a:t>j</a:t>
            </a:r>
            <a:r>
              <a:rPr sz="1000" b="1" spc="-135" dirty="0">
                <a:latin typeface="Verdana"/>
                <a:cs typeface="Verdana"/>
              </a:rPr>
              <a:t> </a:t>
            </a:r>
            <a:r>
              <a:rPr sz="1000" spc="-10" dirty="0">
                <a:latin typeface="Verdana"/>
                <a:cs typeface="Verdana"/>
              </a:rPr>
              <a:t>(a3</a:t>
            </a:r>
            <a:r>
              <a:rPr sz="1000" spc="-145" dirty="0">
                <a:latin typeface="Verdana"/>
                <a:cs typeface="Verdana"/>
              </a:rPr>
              <a:t> </a:t>
            </a:r>
            <a:r>
              <a:rPr sz="1000" dirty="0">
                <a:latin typeface="Corbel"/>
                <a:cs typeface="Corbel"/>
              </a:rPr>
              <a:t>*</a:t>
            </a:r>
            <a:r>
              <a:rPr sz="1000" spc="15" dirty="0">
                <a:latin typeface="Corbel"/>
                <a:cs typeface="Corbel"/>
              </a:rPr>
              <a:t> </a:t>
            </a:r>
            <a:r>
              <a:rPr sz="1000" dirty="0">
                <a:latin typeface="Verdana"/>
                <a:cs typeface="Verdana"/>
              </a:rPr>
              <a:t>b1)</a:t>
            </a:r>
            <a:r>
              <a:rPr sz="1000" spc="-5" dirty="0">
                <a:latin typeface="Verdana"/>
                <a:cs typeface="Verdana"/>
              </a:rPr>
              <a:t> </a:t>
            </a:r>
            <a:r>
              <a:rPr sz="1000" dirty="0">
                <a:latin typeface="Verdana"/>
                <a:cs typeface="Verdana"/>
              </a:rPr>
              <a:t>+ </a:t>
            </a:r>
            <a:r>
              <a:rPr sz="1000" b="1" dirty="0">
                <a:latin typeface="Verdana"/>
                <a:cs typeface="Verdana"/>
              </a:rPr>
              <a:t>k</a:t>
            </a:r>
            <a:r>
              <a:rPr sz="1000" b="1" spc="-135" dirty="0">
                <a:latin typeface="Verdana"/>
                <a:cs typeface="Verdana"/>
              </a:rPr>
              <a:t> </a:t>
            </a:r>
            <a:r>
              <a:rPr sz="1000" spc="-10" dirty="0">
                <a:latin typeface="Verdana"/>
                <a:cs typeface="Verdana"/>
              </a:rPr>
              <a:t>(a1</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b2)</a:t>
            </a:r>
            <a:r>
              <a:rPr sz="1000" spc="-5" dirty="0">
                <a:latin typeface="Verdana"/>
                <a:cs typeface="Verdana"/>
              </a:rPr>
              <a:t> </a:t>
            </a:r>
            <a:r>
              <a:rPr sz="1000" dirty="0">
                <a:latin typeface="Verdana"/>
                <a:cs typeface="Verdana"/>
              </a:rPr>
              <a:t>- </a:t>
            </a:r>
            <a:r>
              <a:rPr sz="1000" b="1" dirty="0">
                <a:latin typeface="Verdana"/>
                <a:cs typeface="Verdana"/>
              </a:rPr>
              <a:t>k</a:t>
            </a:r>
            <a:r>
              <a:rPr sz="1000" b="1" spc="-135" dirty="0">
                <a:latin typeface="Verdana"/>
                <a:cs typeface="Verdana"/>
              </a:rPr>
              <a:t> </a:t>
            </a:r>
            <a:r>
              <a:rPr sz="1000" spc="-10" dirty="0">
                <a:latin typeface="Verdana"/>
                <a:cs typeface="Verdana"/>
              </a:rPr>
              <a:t>(a2</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b1) </a:t>
            </a:r>
            <a:r>
              <a:rPr sz="1000" u="sng" dirty="0">
                <a:uFill>
                  <a:solidFill>
                    <a:srgbClr val="000000"/>
                  </a:solidFill>
                </a:uFill>
                <a:latin typeface="Verdana"/>
                <a:cs typeface="Verdana"/>
              </a:rPr>
              <a:t>-</a:t>
            </a:r>
            <a:r>
              <a:rPr sz="1000" u="sng" spc="-5" dirty="0">
                <a:uFill>
                  <a:solidFill>
                    <a:srgbClr val="000000"/>
                  </a:solidFill>
                </a:uFill>
                <a:latin typeface="Verdana"/>
                <a:cs typeface="Verdana"/>
              </a:rPr>
              <a:t> </a:t>
            </a:r>
            <a:r>
              <a:rPr sz="1000" b="1" u="sng" dirty="0">
                <a:uFill>
                  <a:solidFill>
                    <a:srgbClr val="000000"/>
                  </a:solidFill>
                </a:uFill>
                <a:latin typeface="Verdana"/>
                <a:cs typeface="Verdana"/>
              </a:rPr>
              <a:t>i</a:t>
            </a:r>
            <a:r>
              <a:rPr sz="1000" b="1" u="sng" spc="-130" dirty="0">
                <a:uFill>
                  <a:solidFill>
                    <a:srgbClr val="000000"/>
                  </a:solidFill>
                </a:uFill>
                <a:latin typeface="Verdana"/>
                <a:cs typeface="Verdana"/>
              </a:rPr>
              <a:t> </a:t>
            </a:r>
            <a:r>
              <a:rPr sz="1000" u="sng" spc="-10" dirty="0">
                <a:uFill>
                  <a:solidFill>
                    <a:srgbClr val="000000"/>
                  </a:solidFill>
                </a:uFill>
                <a:latin typeface="Verdana"/>
                <a:cs typeface="Verdana"/>
              </a:rPr>
              <a:t>(a3</a:t>
            </a:r>
            <a:r>
              <a:rPr sz="1000" spc="-145" dirty="0">
                <a:latin typeface="Verdana"/>
                <a:cs typeface="Verdana"/>
              </a:rPr>
              <a:t> </a:t>
            </a:r>
            <a:r>
              <a:rPr sz="1000" dirty="0">
                <a:latin typeface="Corbel"/>
                <a:cs typeface="Corbel"/>
              </a:rPr>
              <a:t>*</a:t>
            </a:r>
            <a:r>
              <a:rPr sz="1000" spc="10" dirty="0">
                <a:latin typeface="Corbel"/>
                <a:cs typeface="Corbel"/>
              </a:rPr>
              <a:t> </a:t>
            </a:r>
            <a:r>
              <a:rPr sz="1000" u="sng" dirty="0">
                <a:uFill>
                  <a:solidFill>
                    <a:srgbClr val="000000"/>
                  </a:solidFill>
                </a:uFill>
                <a:latin typeface="Verdana"/>
                <a:cs typeface="Verdana"/>
              </a:rPr>
              <a:t>b2)</a:t>
            </a:r>
            <a:r>
              <a:rPr sz="1000" dirty="0">
                <a:latin typeface="Verdana"/>
                <a:cs typeface="Verdana"/>
              </a:rPr>
              <a:t> -</a:t>
            </a:r>
            <a:r>
              <a:rPr sz="1000" spc="-5" dirty="0">
                <a:latin typeface="Verdana"/>
                <a:cs typeface="Verdana"/>
              </a:rPr>
              <a:t> </a:t>
            </a:r>
            <a:r>
              <a:rPr sz="1000" b="1" dirty="0">
                <a:latin typeface="Verdana"/>
                <a:cs typeface="Verdana"/>
              </a:rPr>
              <a:t>j</a:t>
            </a:r>
            <a:r>
              <a:rPr sz="1000" b="1" spc="-130" dirty="0">
                <a:latin typeface="Verdana"/>
                <a:cs typeface="Verdana"/>
              </a:rPr>
              <a:t> </a:t>
            </a:r>
            <a:r>
              <a:rPr sz="1000" spc="-10" dirty="0">
                <a:latin typeface="Verdana"/>
                <a:cs typeface="Verdana"/>
              </a:rPr>
              <a:t>(a1</a:t>
            </a:r>
            <a:r>
              <a:rPr sz="1000" spc="-145" dirty="0">
                <a:latin typeface="Verdana"/>
                <a:cs typeface="Verdana"/>
              </a:rPr>
              <a:t> </a:t>
            </a:r>
            <a:r>
              <a:rPr sz="1000" dirty="0">
                <a:latin typeface="Corbel"/>
                <a:cs typeface="Corbel"/>
              </a:rPr>
              <a:t>*</a:t>
            </a:r>
            <a:r>
              <a:rPr sz="1000" spc="15" dirty="0">
                <a:latin typeface="Corbel"/>
                <a:cs typeface="Corbel"/>
              </a:rPr>
              <a:t> </a:t>
            </a:r>
            <a:r>
              <a:rPr sz="1000" spc="-25" dirty="0">
                <a:latin typeface="Verdana"/>
                <a:cs typeface="Verdana"/>
              </a:rPr>
              <a:t>b3)</a:t>
            </a:r>
            <a:endParaRPr sz="1000">
              <a:latin typeface="Verdana"/>
              <a:cs typeface="Verdana"/>
            </a:endParaRPr>
          </a:p>
          <a:p>
            <a:pPr marL="241300">
              <a:lnSpc>
                <a:spcPct val="100000"/>
              </a:lnSpc>
              <a:spcBef>
                <a:spcPts val="300"/>
              </a:spcBef>
            </a:pPr>
            <a:r>
              <a:rPr sz="1000" b="1" dirty="0">
                <a:latin typeface="Verdana"/>
                <a:cs typeface="Verdana"/>
              </a:rPr>
              <a:t>a</a:t>
            </a:r>
            <a:r>
              <a:rPr sz="1000" b="1" spc="-14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 </a:t>
            </a:r>
            <a:r>
              <a:rPr sz="1000" b="1" u="sng" dirty="0">
                <a:uFill>
                  <a:solidFill>
                    <a:srgbClr val="000000"/>
                  </a:solidFill>
                </a:uFill>
                <a:latin typeface="Verdana"/>
                <a:cs typeface="Verdana"/>
              </a:rPr>
              <a:t>i</a:t>
            </a:r>
            <a:r>
              <a:rPr sz="1000" b="1" u="sng" spc="-135" dirty="0">
                <a:uFill>
                  <a:solidFill>
                    <a:srgbClr val="000000"/>
                  </a:solidFill>
                </a:uFill>
                <a:latin typeface="Verdana"/>
                <a:cs typeface="Verdana"/>
              </a:rPr>
              <a:t> </a:t>
            </a:r>
            <a:r>
              <a:rPr sz="1000" u="sng" spc="-10" dirty="0">
                <a:uFill>
                  <a:solidFill>
                    <a:srgbClr val="000000"/>
                  </a:solidFill>
                </a:uFill>
                <a:latin typeface="Verdana"/>
                <a:cs typeface="Verdana"/>
              </a:rPr>
              <a:t>(a2</a:t>
            </a:r>
            <a:r>
              <a:rPr sz="1000" u="sng" spc="-145" dirty="0">
                <a:uFill>
                  <a:solidFill>
                    <a:srgbClr val="000000"/>
                  </a:solidFill>
                </a:uFill>
                <a:latin typeface="Verdana"/>
                <a:cs typeface="Verdana"/>
              </a:rPr>
              <a:t> </a:t>
            </a:r>
            <a:r>
              <a:rPr sz="1000" u="sng" dirty="0">
                <a:uFill>
                  <a:solidFill>
                    <a:srgbClr val="000000"/>
                  </a:solidFill>
                </a:uFill>
                <a:latin typeface="Corbel"/>
                <a:cs typeface="Corbel"/>
              </a:rPr>
              <a:t>*</a:t>
            </a:r>
            <a:r>
              <a:rPr sz="1000" u="sng" spc="15" dirty="0">
                <a:uFill>
                  <a:solidFill>
                    <a:srgbClr val="000000"/>
                  </a:solidFill>
                </a:uFill>
                <a:latin typeface="Corbel"/>
                <a:cs typeface="Corbel"/>
              </a:rPr>
              <a:t> </a:t>
            </a:r>
            <a:r>
              <a:rPr sz="1000" u="sng" dirty="0">
                <a:uFill>
                  <a:solidFill>
                    <a:srgbClr val="000000"/>
                  </a:solidFill>
                </a:uFill>
                <a:latin typeface="Verdana"/>
                <a:cs typeface="Verdana"/>
              </a:rPr>
              <a:t>b3</a:t>
            </a:r>
            <a:r>
              <a:rPr sz="1000" u="sng" spc="-5" dirty="0">
                <a:uFill>
                  <a:solidFill>
                    <a:srgbClr val="000000"/>
                  </a:solidFill>
                </a:uFill>
                <a:latin typeface="Verdana"/>
                <a:cs typeface="Verdana"/>
              </a:rPr>
              <a:t> </a:t>
            </a:r>
            <a:r>
              <a:rPr sz="1000" u="sng" dirty="0">
                <a:uFill>
                  <a:solidFill>
                    <a:srgbClr val="000000"/>
                  </a:solidFill>
                </a:uFill>
                <a:latin typeface="Verdana"/>
                <a:cs typeface="Verdana"/>
              </a:rPr>
              <a:t>- </a:t>
            </a:r>
            <a:r>
              <a:rPr sz="1000" u="sng" spc="-10" dirty="0">
                <a:uFill>
                  <a:solidFill>
                    <a:srgbClr val="000000"/>
                  </a:solidFill>
                </a:uFill>
                <a:latin typeface="Verdana"/>
                <a:cs typeface="Verdana"/>
              </a:rPr>
              <a:t>a3</a:t>
            </a:r>
            <a:r>
              <a:rPr sz="1000" u="sng" spc="-145" dirty="0">
                <a:uFill>
                  <a:solidFill>
                    <a:srgbClr val="000000"/>
                  </a:solidFill>
                </a:uFill>
                <a:latin typeface="Verdana"/>
                <a:cs typeface="Verdana"/>
              </a:rPr>
              <a:t> </a:t>
            </a:r>
            <a:r>
              <a:rPr sz="1000" u="sng" dirty="0">
                <a:uFill>
                  <a:solidFill>
                    <a:srgbClr val="000000"/>
                  </a:solidFill>
                </a:uFill>
                <a:latin typeface="Corbel"/>
                <a:cs typeface="Corbel"/>
              </a:rPr>
              <a:t>*</a:t>
            </a:r>
            <a:r>
              <a:rPr sz="1000" u="sng" spc="15" dirty="0">
                <a:uFill>
                  <a:solidFill>
                    <a:srgbClr val="000000"/>
                  </a:solidFill>
                </a:uFill>
                <a:latin typeface="Corbel"/>
                <a:cs typeface="Corbel"/>
              </a:rPr>
              <a:t> </a:t>
            </a:r>
            <a:r>
              <a:rPr sz="1000" u="sng" dirty="0">
                <a:uFill>
                  <a:solidFill>
                    <a:srgbClr val="000000"/>
                  </a:solidFill>
                </a:uFill>
                <a:latin typeface="Verdana"/>
                <a:cs typeface="Verdana"/>
              </a:rPr>
              <a:t>b2)</a:t>
            </a:r>
            <a:r>
              <a:rPr sz="1000" spc="-5" dirty="0">
                <a:latin typeface="Verdana"/>
                <a:cs typeface="Verdana"/>
              </a:rPr>
              <a:t> </a:t>
            </a:r>
            <a:r>
              <a:rPr sz="1000" dirty="0">
                <a:latin typeface="Verdana"/>
                <a:cs typeface="Verdana"/>
              </a:rPr>
              <a:t>+ </a:t>
            </a:r>
            <a:r>
              <a:rPr sz="1000" b="1" dirty="0">
                <a:latin typeface="Verdana"/>
                <a:cs typeface="Verdana"/>
              </a:rPr>
              <a:t>j</a:t>
            </a:r>
            <a:r>
              <a:rPr sz="1000" b="1" spc="-135" dirty="0">
                <a:latin typeface="Verdana"/>
                <a:cs typeface="Verdana"/>
              </a:rPr>
              <a:t> </a:t>
            </a:r>
            <a:r>
              <a:rPr sz="1000" spc="-10" dirty="0">
                <a:latin typeface="Verdana"/>
                <a:cs typeface="Verdana"/>
              </a:rPr>
              <a:t>(a3</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b1 -</a:t>
            </a:r>
            <a:r>
              <a:rPr sz="1000" spc="-5" dirty="0">
                <a:latin typeface="Verdana"/>
                <a:cs typeface="Verdana"/>
              </a:rPr>
              <a:t> </a:t>
            </a:r>
            <a:r>
              <a:rPr sz="1000" spc="-10" dirty="0">
                <a:latin typeface="Verdana"/>
                <a:cs typeface="Verdana"/>
              </a:rPr>
              <a:t>a1</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b3) +</a:t>
            </a:r>
            <a:r>
              <a:rPr sz="1000" spc="-5" dirty="0">
                <a:latin typeface="Verdana"/>
                <a:cs typeface="Verdana"/>
              </a:rPr>
              <a:t> </a:t>
            </a:r>
            <a:r>
              <a:rPr sz="1000" b="1" dirty="0">
                <a:latin typeface="Verdana"/>
                <a:cs typeface="Verdana"/>
              </a:rPr>
              <a:t>k</a:t>
            </a:r>
            <a:r>
              <a:rPr sz="1000" b="1" spc="-130" dirty="0">
                <a:latin typeface="Verdana"/>
                <a:cs typeface="Verdana"/>
              </a:rPr>
              <a:t> </a:t>
            </a:r>
            <a:r>
              <a:rPr sz="1000" spc="-10" dirty="0">
                <a:latin typeface="Verdana"/>
                <a:cs typeface="Verdana"/>
              </a:rPr>
              <a:t>(a1</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b2 - </a:t>
            </a:r>
            <a:r>
              <a:rPr sz="1000" spc="-10" dirty="0">
                <a:latin typeface="Verdana"/>
                <a:cs typeface="Verdana"/>
              </a:rPr>
              <a:t>a2</a:t>
            </a:r>
            <a:r>
              <a:rPr sz="1000" spc="-145" dirty="0">
                <a:latin typeface="Verdana"/>
                <a:cs typeface="Verdana"/>
              </a:rPr>
              <a:t> </a:t>
            </a:r>
            <a:r>
              <a:rPr sz="1000" dirty="0">
                <a:latin typeface="Corbel"/>
                <a:cs typeface="Corbel"/>
              </a:rPr>
              <a:t>*</a:t>
            </a:r>
            <a:r>
              <a:rPr sz="1000" spc="15" dirty="0">
                <a:latin typeface="Corbel"/>
                <a:cs typeface="Corbel"/>
              </a:rPr>
              <a:t> </a:t>
            </a:r>
            <a:r>
              <a:rPr sz="1000" spc="-25" dirty="0">
                <a:latin typeface="Verdana"/>
                <a:cs typeface="Verdana"/>
              </a:rPr>
              <a:t>b1)</a:t>
            </a:r>
            <a:endParaRPr sz="1000">
              <a:latin typeface="Verdana"/>
              <a:cs typeface="Verdana"/>
            </a:endParaRPr>
          </a:p>
          <a:p>
            <a:pPr marL="241300">
              <a:lnSpc>
                <a:spcPct val="100000"/>
              </a:lnSpc>
              <a:spcBef>
                <a:spcPts val="300"/>
              </a:spcBef>
            </a:pPr>
            <a:r>
              <a:rPr sz="1000" b="1" dirty="0">
                <a:latin typeface="Verdana"/>
                <a:cs typeface="Verdana"/>
              </a:rPr>
              <a:t>a</a:t>
            </a:r>
            <a:r>
              <a:rPr sz="1000" b="1" spc="-14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 </a:t>
            </a:r>
            <a:r>
              <a:rPr sz="1000" dirty="0">
                <a:latin typeface="Verdana"/>
                <a:cs typeface="Verdana"/>
              </a:rPr>
              <a:t>=</a:t>
            </a:r>
            <a:r>
              <a:rPr sz="1000" spc="-10" dirty="0">
                <a:latin typeface="Verdana"/>
                <a:cs typeface="Verdana"/>
              </a:rPr>
              <a:t> &lt;</a:t>
            </a:r>
            <a:r>
              <a:rPr sz="1000" u="sng" spc="-10" dirty="0">
                <a:uFill>
                  <a:solidFill>
                    <a:srgbClr val="000000"/>
                  </a:solidFill>
                </a:uFill>
                <a:latin typeface="Verdana"/>
                <a:cs typeface="Verdana"/>
              </a:rPr>
              <a:t>a2</a:t>
            </a:r>
            <a:r>
              <a:rPr sz="1000" u="sng" spc="-140" dirty="0">
                <a:uFill>
                  <a:solidFill>
                    <a:srgbClr val="000000"/>
                  </a:solidFill>
                </a:uFill>
                <a:latin typeface="Verdana"/>
                <a:cs typeface="Verdana"/>
              </a:rPr>
              <a:t> </a:t>
            </a:r>
            <a:r>
              <a:rPr sz="1000" u="sng" dirty="0">
                <a:uFill>
                  <a:solidFill>
                    <a:srgbClr val="000000"/>
                  </a:solidFill>
                </a:uFill>
                <a:latin typeface="Corbel"/>
                <a:cs typeface="Corbel"/>
              </a:rPr>
              <a:t>*</a:t>
            </a:r>
            <a:r>
              <a:rPr sz="1000" u="sng" spc="10" dirty="0">
                <a:uFill>
                  <a:solidFill>
                    <a:srgbClr val="000000"/>
                  </a:solidFill>
                </a:uFill>
                <a:latin typeface="Corbel"/>
                <a:cs typeface="Corbel"/>
              </a:rPr>
              <a:t> </a:t>
            </a:r>
            <a:r>
              <a:rPr sz="1000" u="sng" dirty="0">
                <a:uFill>
                  <a:solidFill>
                    <a:srgbClr val="000000"/>
                  </a:solidFill>
                </a:uFill>
                <a:latin typeface="Verdana"/>
                <a:cs typeface="Verdana"/>
              </a:rPr>
              <a:t>b3 –</a:t>
            </a:r>
            <a:r>
              <a:rPr sz="1000" u="sng" spc="-5" dirty="0">
                <a:uFill>
                  <a:solidFill>
                    <a:srgbClr val="000000"/>
                  </a:solidFill>
                </a:uFill>
                <a:latin typeface="Verdana"/>
                <a:cs typeface="Verdana"/>
              </a:rPr>
              <a:t> </a:t>
            </a:r>
            <a:r>
              <a:rPr sz="1000" u="sng" spc="-10" dirty="0">
                <a:uFill>
                  <a:solidFill>
                    <a:srgbClr val="000000"/>
                  </a:solidFill>
                </a:uFill>
                <a:latin typeface="Verdana"/>
                <a:cs typeface="Verdana"/>
              </a:rPr>
              <a:t>a3</a:t>
            </a:r>
            <a:r>
              <a:rPr sz="1000" u="sng" spc="-145" dirty="0">
                <a:uFill>
                  <a:solidFill>
                    <a:srgbClr val="000000"/>
                  </a:solidFill>
                </a:uFill>
                <a:latin typeface="Verdana"/>
                <a:cs typeface="Verdana"/>
              </a:rPr>
              <a:t> </a:t>
            </a:r>
            <a:r>
              <a:rPr sz="1000" u="sng" dirty="0">
                <a:uFill>
                  <a:solidFill>
                    <a:srgbClr val="000000"/>
                  </a:solidFill>
                </a:uFill>
                <a:latin typeface="Corbel"/>
                <a:cs typeface="Corbel"/>
              </a:rPr>
              <a:t>*</a:t>
            </a:r>
            <a:r>
              <a:rPr sz="1000" u="sng" spc="15" dirty="0">
                <a:uFill>
                  <a:solidFill>
                    <a:srgbClr val="000000"/>
                  </a:solidFill>
                </a:uFill>
                <a:latin typeface="Corbel"/>
                <a:cs typeface="Corbel"/>
              </a:rPr>
              <a:t> </a:t>
            </a:r>
            <a:r>
              <a:rPr sz="1000" u="sng" dirty="0">
                <a:uFill>
                  <a:solidFill>
                    <a:srgbClr val="000000"/>
                  </a:solidFill>
                </a:uFill>
                <a:latin typeface="Verdana"/>
                <a:cs typeface="Verdana"/>
              </a:rPr>
              <a:t>b2</a:t>
            </a:r>
            <a:r>
              <a:rPr sz="1000" dirty="0">
                <a:latin typeface="Verdana"/>
                <a:cs typeface="Verdana"/>
              </a:rPr>
              <a:t>,</a:t>
            </a:r>
            <a:r>
              <a:rPr sz="1000" spc="-10" dirty="0">
                <a:latin typeface="Verdana"/>
                <a:cs typeface="Verdana"/>
              </a:rPr>
              <a:t> a3</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b1 -</a:t>
            </a:r>
            <a:r>
              <a:rPr sz="1000" spc="-5" dirty="0">
                <a:latin typeface="Verdana"/>
                <a:cs typeface="Verdana"/>
              </a:rPr>
              <a:t> </a:t>
            </a:r>
            <a:r>
              <a:rPr sz="1000" spc="-10" dirty="0">
                <a:latin typeface="Verdana"/>
                <a:cs typeface="Verdana"/>
              </a:rPr>
              <a:t>a1</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b3,</a:t>
            </a:r>
            <a:r>
              <a:rPr sz="1000" spc="-5" dirty="0">
                <a:latin typeface="Verdana"/>
                <a:cs typeface="Verdana"/>
              </a:rPr>
              <a:t> </a:t>
            </a:r>
            <a:r>
              <a:rPr sz="1000" spc="-10" dirty="0">
                <a:latin typeface="Verdana"/>
                <a:cs typeface="Verdana"/>
              </a:rPr>
              <a:t>a1</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b2 -</a:t>
            </a:r>
            <a:r>
              <a:rPr sz="1000" spc="-5" dirty="0">
                <a:latin typeface="Verdana"/>
                <a:cs typeface="Verdana"/>
              </a:rPr>
              <a:t> </a:t>
            </a:r>
            <a:r>
              <a:rPr sz="1000" spc="-10" dirty="0">
                <a:latin typeface="Verdana"/>
                <a:cs typeface="Verdana"/>
              </a:rPr>
              <a:t>a2</a:t>
            </a:r>
            <a:r>
              <a:rPr sz="1000" spc="-140"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b1</a:t>
            </a:r>
            <a:r>
              <a:rPr sz="1000" spc="-5" dirty="0">
                <a:latin typeface="Verdana"/>
                <a:cs typeface="Verdana"/>
              </a:rPr>
              <a:t> </a:t>
            </a:r>
            <a:r>
              <a:rPr sz="1000" spc="-50" dirty="0">
                <a:latin typeface="Verdana"/>
                <a:cs typeface="Verdana"/>
              </a:rPr>
              <a:t>&gt;</a:t>
            </a:r>
            <a:endParaRPr sz="1000">
              <a:latin typeface="Verdana"/>
              <a:cs typeface="Verdana"/>
            </a:endParaRPr>
          </a:p>
          <a:p>
            <a:pPr>
              <a:lnSpc>
                <a:spcPct val="100000"/>
              </a:lnSpc>
              <a:spcBef>
                <a:spcPts val="55"/>
              </a:spcBef>
            </a:pPr>
            <a:endParaRPr sz="900">
              <a:latin typeface="Verdana"/>
              <a:cs typeface="Verdana"/>
            </a:endParaRPr>
          </a:p>
          <a:p>
            <a:pPr marL="12700">
              <a:lnSpc>
                <a:spcPct val="100000"/>
              </a:lnSpc>
            </a:pPr>
            <a:r>
              <a:rPr sz="1200" b="1" dirty="0">
                <a:latin typeface="Arial"/>
                <a:cs typeface="Arial"/>
              </a:rPr>
              <a:t>Cross product and angle between </a:t>
            </a:r>
            <a:r>
              <a:rPr sz="1200" b="1" spc="-10" dirty="0">
                <a:latin typeface="Arial"/>
                <a:cs typeface="Arial"/>
              </a:rPr>
              <a:t>vectors</a:t>
            </a:r>
            <a:endParaRPr sz="1200">
              <a:latin typeface="Arial"/>
              <a:cs typeface="Arial"/>
            </a:endParaRPr>
          </a:p>
          <a:p>
            <a:pPr marL="12700" marR="5080">
              <a:lnSpc>
                <a:spcPct val="100000"/>
              </a:lnSpc>
              <a:spcBef>
                <a:spcPts val="335"/>
              </a:spcBef>
            </a:pPr>
            <a:r>
              <a:rPr sz="1000" dirty="0">
                <a:latin typeface="Verdana"/>
                <a:cs typeface="Verdana"/>
              </a:rPr>
              <a:t>There</a:t>
            </a:r>
            <a:r>
              <a:rPr sz="1000" spc="-3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relationship</a:t>
            </a:r>
            <a:r>
              <a:rPr sz="1000" spc="-20" dirty="0">
                <a:latin typeface="Verdana"/>
                <a:cs typeface="Verdana"/>
              </a:rPr>
              <a:t> </a:t>
            </a:r>
            <a:r>
              <a:rPr sz="1000" dirty="0">
                <a:latin typeface="Verdana"/>
                <a:cs typeface="Verdana"/>
              </a:rPr>
              <a:t>between</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angle</a:t>
            </a:r>
            <a:r>
              <a:rPr sz="1000" spc="-25"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length</a:t>
            </a:r>
            <a:r>
              <a:rPr sz="1000" spc="-20" dirty="0">
                <a:latin typeface="Verdana"/>
                <a:cs typeface="Verdana"/>
              </a:rPr>
              <a:t> </a:t>
            </a:r>
            <a:r>
              <a:rPr sz="1000" spc="-25" dirty="0">
                <a:latin typeface="Verdana"/>
                <a:cs typeface="Verdana"/>
              </a:rPr>
              <a:t>of</a:t>
            </a:r>
            <a:r>
              <a:rPr sz="1000" spc="500" dirty="0">
                <a:latin typeface="Verdana"/>
                <a:cs typeface="Verdana"/>
              </a:rPr>
              <a:t> </a:t>
            </a:r>
            <a:r>
              <a:rPr sz="1000" dirty="0">
                <a:latin typeface="Verdana"/>
                <a:cs typeface="Verdana"/>
              </a:rPr>
              <a:t>their</a:t>
            </a:r>
            <a:r>
              <a:rPr sz="1000" spc="-35" dirty="0">
                <a:latin typeface="Verdana"/>
                <a:cs typeface="Verdana"/>
              </a:rPr>
              <a:t> </a:t>
            </a:r>
            <a:r>
              <a:rPr sz="1000" dirty="0">
                <a:latin typeface="Verdana"/>
                <a:cs typeface="Verdana"/>
              </a:rPr>
              <a:t>cross</a:t>
            </a:r>
            <a:r>
              <a:rPr sz="1000" spc="-25"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smaller</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angle</a:t>
            </a:r>
            <a:r>
              <a:rPr sz="1000" spc="-25" dirty="0">
                <a:latin typeface="Verdana"/>
                <a:cs typeface="Verdana"/>
              </a:rPr>
              <a:t> </a:t>
            </a:r>
            <a:r>
              <a:rPr sz="1000" dirty="0">
                <a:latin typeface="Verdana"/>
                <a:cs typeface="Verdana"/>
              </a:rPr>
              <a:t>(smaller</a:t>
            </a:r>
            <a:r>
              <a:rPr sz="1000" spc="-20" dirty="0">
                <a:latin typeface="Verdana"/>
                <a:cs typeface="Verdana"/>
              </a:rPr>
              <a:t> </a:t>
            </a:r>
            <a:r>
              <a:rPr sz="1000" dirty="0">
                <a:latin typeface="Verdana"/>
                <a:cs typeface="Verdana"/>
              </a:rPr>
              <a:t>sine);</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shorter</a:t>
            </a:r>
            <a:r>
              <a:rPr sz="1000" spc="-25"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cross </a:t>
            </a:r>
            <a:r>
              <a:rPr sz="1000" dirty="0">
                <a:latin typeface="Verdana"/>
                <a:cs typeface="Verdana"/>
              </a:rPr>
              <a:t>product</a:t>
            </a:r>
            <a:r>
              <a:rPr sz="1000" spc="-3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will</a:t>
            </a:r>
            <a:r>
              <a:rPr sz="1000" spc="-25" dirty="0">
                <a:latin typeface="Verdana"/>
                <a:cs typeface="Verdana"/>
              </a:rPr>
              <a:t> </a:t>
            </a:r>
            <a:r>
              <a:rPr sz="1000" dirty="0">
                <a:latin typeface="Verdana"/>
                <a:cs typeface="Verdana"/>
              </a:rPr>
              <a:t>be.</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order</a:t>
            </a:r>
            <a:r>
              <a:rPr sz="1000" spc="-20"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operands</a:t>
            </a:r>
            <a:r>
              <a:rPr sz="1000" spc="-20"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important</a:t>
            </a:r>
            <a:r>
              <a:rPr sz="1000" spc="-20"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cross</a:t>
            </a:r>
            <a:r>
              <a:rPr sz="1000" spc="-20" dirty="0">
                <a:latin typeface="Verdana"/>
                <a:cs typeface="Verdana"/>
              </a:rPr>
              <a:t> </a:t>
            </a:r>
            <a:r>
              <a:rPr sz="1000" spc="-10" dirty="0">
                <a:latin typeface="Verdana"/>
                <a:cs typeface="Verdana"/>
              </a:rPr>
              <a:t>product.</a:t>
            </a:r>
            <a:endParaRPr sz="1000">
              <a:latin typeface="Verdana"/>
              <a:cs typeface="Verdana"/>
            </a:endParaRPr>
          </a:p>
          <a:p>
            <a:pPr marL="12700">
              <a:lnSpc>
                <a:spcPct val="100000"/>
              </a:lnSpc>
            </a:pPr>
            <a:r>
              <a:rPr sz="1000" dirty="0">
                <a:latin typeface="Verdana"/>
                <a:cs typeface="Verdana"/>
              </a:rPr>
              <a:t>For</a:t>
            </a:r>
            <a:r>
              <a:rPr sz="1000" spc="-15" dirty="0">
                <a:latin typeface="Verdana"/>
                <a:cs typeface="Verdana"/>
              </a:rPr>
              <a:t> </a:t>
            </a:r>
            <a:r>
              <a:rPr sz="1000" spc="-10" dirty="0">
                <a:latin typeface="Verdana"/>
                <a:cs typeface="Verdana"/>
              </a:rPr>
              <a:t>example:</a:t>
            </a:r>
            <a:endParaRPr sz="1000">
              <a:latin typeface="Verdana"/>
              <a:cs typeface="Verdana"/>
            </a:endParaRPr>
          </a:p>
          <a:p>
            <a:pPr marL="241300">
              <a:lnSpc>
                <a:spcPct val="100000"/>
              </a:lnSpc>
              <a:spcBef>
                <a:spcPts val="300"/>
              </a:spcBef>
            </a:pP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&lt;1,</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b </a:t>
            </a:r>
            <a:r>
              <a:rPr sz="1000" dirty="0">
                <a:latin typeface="Verdana"/>
                <a:cs typeface="Verdana"/>
              </a:rPr>
              <a:t>=</a:t>
            </a:r>
            <a:r>
              <a:rPr sz="1000" spc="-10" dirty="0">
                <a:latin typeface="Verdana"/>
                <a:cs typeface="Verdana"/>
              </a:rPr>
              <a:t> </a:t>
            </a:r>
            <a:r>
              <a:rPr sz="1000" dirty="0">
                <a:latin typeface="Verdana"/>
                <a:cs typeface="Verdana"/>
              </a:rPr>
              <a:t>&lt;0,</a:t>
            </a:r>
            <a:r>
              <a:rPr sz="1000" spc="-10" dirty="0">
                <a:latin typeface="Verdana"/>
                <a:cs typeface="Verdana"/>
              </a:rPr>
              <a:t> </a:t>
            </a:r>
            <a:r>
              <a:rPr sz="1000" dirty="0">
                <a:latin typeface="Verdana"/>
                <a:cs typeface="Verdana"/>
              </a:rPr>
              <a:t>1,</a:t>
            </a:r>
            <a:r>
              <a:rPr sz="1000" spc="-5" dirty="0">
                <a:latin typeface="Verdana"/>
                <a:cs typeface="Verdana"/>
              </a:rPr>
              <a:t> </a:t>
            </a:r>
            <a:r>
              <a:rPr sz="1000" spc="-25" dirty="0">
                <a:latin typeface="Verdana"/>
                <a:cs typeface="Verdana"/>
              </a:rPr>
              <a:t>0&gt;</a:t>
            </a:r>
            <a:endParaRPr sz="100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&lt;0,</a:t>
            </a:r>
            <a:r>
              <a:rPr sz="1000" spc="-10" dirty="0">
                <a:latin typeface="Verdana"/>
                <a:cs typeface="Verdana"/>
              </a:rPr>
              <a:t> </a:t>
            </a:r>
            <a:r>
              <a:rPr sz="1000" dirty="0">
                <a:latin typeface="Verdana"/>
                <a:cs typeface="Verdana"/>
              </a:rPr>
              <a:t>0,</a:t>
            </a:r>
            <a:r>
              <a:rPr sz="1000" spc="-5" dirty="0">
                <a:latin typeface="Verdana"/>
                <a:cs typeface="Verdana"/>
              </a:rPr>
              <a:t> </a:t>
            </a:r>
            <a:r>
              <a:rPr sz="1000" spc="-25" dirty="0">
                <a:latin typeface="Verdana"/>
                <a:cs typeface="Verdana"/>
              </a:rPr>
              <a:t>1&gt;</a:t>
            </a:r>
            <a:endParaRPr sz="1000">
              <a:latin typeface="Verdana"/>
              <a:cs typeface="Verdana"/>
            </a:endParaRPr>
          </a:p>
          <a:p>
            <a:pPr marL="241300">
              <a:lnSpc>
                <a:spcPct val="100000"/>
              </a:lnSpc>
              <a:spcBef>
                <a:spcPts val="300"/>
              </a:spcBef>
            </a:pPr>
            <a:r>
              <a:rPr sz="1000" b="1" dirty="0">
                <a:latin typeface="Verdana"/>
                <a:cs typeface="Verdana"/>
              </a:rPr>
              <a:t>b</a:t>
            </a:r>
            <a:r>
              <a:rPr sz="1000" b="1" spc="-14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a </a:t>
            </a:r>
            <a:r>
              <a:rPr sz="1000" dirty="0">
                <a:latin typeface="Verdana"/>
                <a:cs typeface="Verdana"/>
              </a:rPr>
              <a:t>=</a:t>
            </a:r>
            <a:r>
              <a:rPr sz="1000" spc="-10" dirty="0">
                <a:latin typeface="Verdana"/>
                <a:cs typeface="Verdana"/>
              </a:rPr>
              <a:t> </a:t>
            </a:r>
            <a:r>
              <a:rPr sz="1000" dirty="0">
                <a:latin typeface="Verdana"/>
                <a:cs typeface="Verdana"/>
              </a:rPr>
              <a:t>&lt;0,</a:t>
            </a:r>
            <a:r>
              <a:rPr sz="1000" spc="-5" dirty="0">
                <a:latin typeface="Verdana"/>
                <a:cs typeface="Verdana"/>
              </a:rPr>
              <a:t> </a:t>
            </a:r>
            <a:r>
              <a:rPr sz="1000" dirty="0">
                <a:latin typeface="Verdana"/>
                <a:cs typeface="Verdana"/>
              </a:rPr>
              <a:t>0,</a:t>
            </a:r>
            <a:r>
              <a:rPr sz="1000" spc="-5" dirty="0">
                <a:latin typeface="Verdana"/>
                <a:cs typeface="Verdana"/>
              </a:rPr>
              <a:t> </a:t>
            </a:r>
            <a:r>
              <a:rPr sz="1000" spc="-10" dirty="0">
                <a:latin typeface="Verdana"/>
                <a:cs typeface="Verdana"/>
              </a:rPr>
              <a:t>-</a:t>
            </a:r>
            <a:r>
              <a:rPr sz="1000" spc="-25" dirty="0">
                <a:latin typeface="Verdana"/>
                <a:cs typeface="Verdana"/>
              </a:rPr>
              <a:t>1&gt;</a:t>
            </a:r>
            <a:endParaRPr sz="1000">
              <a:latin typeface="Verdana"/>
              <a:cs typeface="Verdana"/>
            </a:endParaRPr>
          </a:p>
        </p:txBody>
      </p:sp>
      <p:pic>
        <p:nvPicPr>
          <p:cNvPr id="6" name="object 6"/>
          <p:cNvPicPr/>
          <p:nvPr/>
        </p:nvPicPr>
        <p:blipFill>
          <a:blip r:embed="rId3" cstate="print"/>
          <a:stretch>
            <a:fillRect/>
          </a:stretch>
        </p:blipFill>
        <p:spPr>
          <a:xfrm>
            <a:off x="1619250" y="5114925"/>
            <a:ext cx="3267075" cy="1924050"/>
          </a:xfrm>
          <a:prstGeom prst="rect">
            <a:avLst/>
          </a:prstGeom>
        </p:spPr>
      </p:pic>
      <p:sp>
        <p:nvSpPr>
          <p:cNvPr id="7" name="object 7"/>
          <p:cNvSpPr txBox="1"/>
          <p:nvPr/>
        </p:nvSpPr>
        <p:spPr>
          <a:xfrm>
            <a:off x="1587500" y="7054850"/>
            <a:ext cx="4920615" cy="295910"/>
          </a:xfrm>
          <a:prstGeom prst="rect">
            <a:avLst/>
          </a:prstGeom>
        </p:spPr>
        <p:txBody>
          <a:bodyPr vert="horz" wrap="square" lIns="0" tIns="20320" rIns="0" bIns="0" rtlCol="0">
            <a:spAutoFit/>
          </a:bodyPr>
          <a:lstStyle/>
          <a:p>
            <a:pPr marL="12700" marR="5080">
              <a:lnSpc>
                <a:spcPts val="1050"/>
              </a:lnSpc>
              <a:spcBef>
                <a:spcPts val="160"/>
              </a:spcBef>
            </a:pPr>
            <a:r>
              <a:rPr sz="900" i="1" dirty="0">
                <a:latin typeface="Verdana"/>
                <a:cs typeface="Verdana"/>
              </a:rPr>
              <a:t>Figure (15): The relationship between the sine of the angle between two vectors </a:t>
            </a:r>
            <a:r>
              <a:rPr sz="900" i="1" spc="-25" dirty="0">
                <a:latin typeface="Verdana"/>
                <a:cs typeface="Verdana"/>
              </a:rPr>
              <a:t>and </a:t>
            </a:r>
            <a:r>
              <a:rPr sz="900" i="1" dirty="0">
                <a:latin typeface="Verdana"/>
                <a:cs typeface="Verdana"/>
              </a:rPr>
              <a:t>the length of their cross product </a:t>
            </a:r>
            <a:r>
              <a:rPr sz="900" i="1" spc="-10" dirty="0">
                <a:latin typeface="Verdana"/>
                <a:cs typeface="Verdana"/>
              </a:rPr>
              <a:t>vector.</a:t>
            </a:r>
            <a:endParaRPr sz="900">
              <a:latin typeface="Verdana"/>
              <a:cs typeface="Verdana"/>
            </a:endParaRPr>
          </a:p>
        </p:txBody>
      </p:sp>
      <p:sp>
        <p:nvSpPr>
          <p:cNvPr id="2" name="Title 1"/>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118</a:t>
            </a:fld>
            <a:endParaRPr spc="-25" dirty="0"/>
          </a:p>
        </p:txBody>
      </p:sp>
    </p:spTree>
    <p:extLst>
      <p:ext uri="{BB962C8B-B14F-4D97-AF65-F5344CB8AC3E}">
        <p14:creationId xmlns:p14="http://schemas.microsoft.com/office/powerpoint/2010/main" val="15382052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990600" y="533400"/>
            <a:ext cx="5943600" cy="553998"/>
          </a:xfrm>
        </p:spPr>
        <p:txBody>
          <a:bodyPr/>
          <a:lstStyle/>
          <a:p>
            <a:r>
              <a:rPr lang="en-US" dirty="0"/>
              <a:t>Vector cross product</a:t>
            </a:r>
            <a:br>
              <a:rPr lang="en-US" dirty="0"/>
            </a:br>
            <a:endParaRPr lang="en-US" dirty="0"/>
          </a:p>
        </p:txBody>
      </p:sp>
      <p:grpSp>
        <p:nvGrpSpPr>
          <p:cNvPr id="13" name="Group 12"/>
          <p:cNvGrpSpPr/>
          <p:nvPr/>
        </p:nvGrpSpPr>
        <p:grpSpPr>
          <a:xfrm>
            <a:off x="519705" y="914400"/>
            <a:ext cx="6732990" cy="2808588"/>
            <a:chOff x="519705" y="3624906"/>
            <a:chExt cx="6732990" cy="2808588"/>
          </a:xfrm>
        </p:grpSpPr>
        <p:sp>
          <p:nvSpPr>
            <p:cNvPr id="10" name="Rectangle 9"/>
            <p:cNvSpPr/>
            <p:nvPr/>
          </p:nvSpPr>
          <p:spPr>
            <a:xfrm>
              <a:off x="762000" y="4191000"/>
              <a:ext cx="3581400" cy="304800"/>
            </a:xfrm>
            <a:prstGeom prst="rect">
              <a:avLst/>
            </a:prstGeom>
            <a:solidFill>
              <a:srgbClr val="FFFF9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62000" y="4939864"/>
              <a:ext cx="3581400" cy="310228"/>
            </a:xfrm>
            <a:prstGeom prst="rect">
              <a:avLst/>
            </a:prstGeom>
            <a:solidFill>
              <a:srgbClr val="FFFF9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clrChange>
                <a:clrFrom>
                  <a:srgbClr val="FFFFFF"/>
                </a:clrFrom>
                <a:clrTo>
                  <a:srgbClr val="FFFFFF">
                    <a:alpha val="0"/>
                  </a:srgbClr>
                </a:clrTo>
              </a:clrChange>
            </a:blip>
            <a:stretch>
              <a:fillRect/>
            </a:stretch>
          </p:blipFill>
          <p:spPr>
            <a:xfrm>
              <a:off x="519705" y="3624906"/>
              <a:ext cx="6732990" cy="2808588"/>
            </a:xfrm>
            <a:prstGeom prst="rect">
              <a:avLst/>
            </a:prstGeom>
          </p:spPr>
        </p:pic>
      </p:grpSp>
      <p:pic>
        <p:nvPicPr>
          <p:cNvPr id="14" name="Picture 13"/>
          <p:cNvPicPr>
            <a:picLocks noChangeAspect="1"/>
          </p:cNvPicPr>
          <p:nvPr/>
        </p:nvPicPr>
        <p:blipFill>
          <a:blip r:embed="rId3"/>
          <a:stretch>
            <a:fillRect/>
          </a:stretch>
        </p:blipFill>
        <p:spPr>
          <a:xfrm>
            <a:off x="609600" y="4289082"/>
            <a:ext cx="5976413" cy="3200484"/>
          </a:xfrm>
          <a:prstGeom prst="rect">
            <a:avLst/>
          </a:prstGeom>
        </p:spPr>
      </p:pic>
      <p:sp>
        <p:nvSpPr>
          <p:cNvPr id="15" name="TextBox 14">
            <a:hlinkClick r:id="rId4" action="ppaction://hlinkfile"/>
          </p:cNvPr>
          <p:cNvSpPr txBox="1"/>
          <p:nvPr/>
        </p:nvSpPr>
        <p:spPr>
          <a:xfrm>
            <a:off x="6675387" y="52130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365853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884237"/>
            <a:ext cx="5897880" cy="92075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1_8_2:</a:t>
            </a:r>
            <a:r>
              <a:rPr sz="1200" b="1" spc="-30" dirty="0">
                <a:latin typeface="Arial"/>
                <a:cs typeface="Arial"/>
              </a:rPr>
              <a:t> </a:t>
            </a:r>
            <a:r>
              <a:rPr sz="1200" b="1" dirty="0">
                <a:latin typeface="Arial"/>
                <a:cs typeface="Arial"/>
              </a:rPr>
              <a:t>Lists</a:t>
            </a:r>
            <a:r>
              <a:rPr sz="1200" b="1" spc="-40" dirty="0">
                <a:latin typeface="Arial"/>
                <a:cs typeface="Arial"/>
              </a:rPr>
              <a:t> </a:t>
            </a:r>
            <a:r>
              <a:rPr sz="1200" b="1" spc="-10" dirty="0">
                <a:latin typeface="Arial"/>
                <a:cs typeface="Arial"/>
              </a:rPr>
              <a:t>access</a:t>
            </a:r>
            <a:endParaRPr sz="1200" dirty="0">
              <a:latin typeface="Arial"/>
              <a:cs typeface="Arial"/>
            </a:endParaRPr>
          </a:p>
          <a:p>
            <a:pPr>
              <a:lnSpc>
                <a:spcPct val="100000"/>
              </a:lnSpc>
              <a:spcBef>
                <a:spcPts val="5"/>
              </a:spcBef>
            </a:pPr>
            <a:endParaRPr sz="1100" dirty="0">
              <a:latin typeface="Arial"/>
              <a:cs typeface="Arial"/>
            </a:endParaRPr>
          </a:p>
          <a:p>
            <a:pPr marL="12700" marR="5080">
              <a:lnSpc>
                <a:spcPct val="95800"/>
              </a:lnSpc>
            </a:pPr>
            <a:r>
              <a:rPr sz="1100" b="1" i="1" dirty="0">
                <a:latin typeface="Arial"/>
                <a:cs typeface="Arial"/>
              </a:rPr>
              <a:t>List</a:t>
            </a:r>
            <a:r>
              <a:rPr sz="1100" b="1" i="1" spc="-35" dirty="0">
                <a:latin typeface="Arial"/>
                <a:cs typeface="Arial"/>
              </a:rPr>
              <a:t> </a:t>
            </a:r>
            <a:r>
              <a:rPr sz="1100" b="1" i="1" dirty="0">
                <a:latin typeface="Arial"/>
                <a:cs typeface="Arial"/>
              </a:rPr>
              <a:t>access</a:t>
            </a:r>
            <a:r>
              <a:rPr sz="1100" b="1" i="1" spc="-30" dirty="0">
                <a:latin typeface="Arial"/>
                <a:cs typeface="Arial"/>
              </a:rPr>
              <a:t> </a:t>
            </a:r>
            <a:r>
              <a:rPr sz="1100" dirty="0">
                <a:latin typeface="Arial"/>
                <a:cs typeface="Arial"/>
              </a:rPr>
              <a:t>means</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whole</a:t>
            </a:r>
            <a:r>
              <a:rPr sz="1100" spc="-20"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processed</a:t>
            </a:r>
            <a:r>
              <a:rPr sz="1100" spc="-15"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one</a:t>
            </a:r>
            <a:r>
              <a:rPr sz="1100" spc="-20" dirty="0">
                <a:latin typeface="Arial"/>
                <a:cs typeface="Arial"/>
              </a:rPr>
              <a:t> </a:t>
            </a:r>
            <a:r>
              <a:rPr sz="1100" dirty="0">
                <a:latin typeface="Arial"/>
                <a:cs typeface="Arial"/>
              </a:rPr>
              <a:t>call</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scripting</a:t>
            </a:r>
            <a:r>
              <a:rPr sz="1100" spc="-20" dirty="0">
                <a:latin typeface="Arial"/>
                <a:cs typeface="Arial"/>
              </a:rPr>
              <a:t> </a:t>
            </a:r>
            <a:r>
              <a:rPr sz="1100" dirty="0">
                <a:latin typeface="Arial"/>
                <a:cs typeface="Arial"/>
              </a:rPr>
              <a:t>component.</a:t>
            </a:r>
            <a:r>
              <a:rPr sz="1100" spc="-20" dirty="0">
                <a:latin typeface="Arial"/>
                <a:cs typeface="Arial"/>
              </a:rPr>
              <a:t> </a:t>
            </a:r>
            <a:r>
              <a:rPr sz="1100" spc="-25" dirty="0">
                <a:latin typeface="Arial"/>
                <a:cs typeface="Arial"/>
              </a:rPr>
              <a:t>In </a:t>
            </a:r>
            <a:r>
              <a:rPr sz="1100" dirty="0">
                <a:latin typeface="Arial"/>
                <a:cs typeface="Arial"/>
              </a:rPr>
              <a:t>the</a:t>
            </a:r>
            <a:r>
              <a:rPr sz="1100" spc="-20" dirty="0">
                <a:latin typeface="Arial"/>
                <a:cs typeface="Arial"/>
              </a:rPr>
              <a:t> </a:t>
            </a:r>
            <a:r>
              <a:rPr sz="1100" dirty="0">
                <a:latin typeface="Arial"/>
                <a:cs typeface="Arial"/>
              </a:rPr>
              <a:t>previous</a:t>
            </a:r>
            <a:r>
              <a:rPr sz="1100" spc="-1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change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access</a:t>
            </a:r>
            <a:r>
              <a:rPr sz="1100" spc="-30" dirty="0">
                <a:latin typeface="Arial"/>
                <a:cs typeface="Arial"/>
              </a:rPr>
              <a:t> </a:t>
            </a:r>
            <a:r>
              <a:rPr sz="1100" dirty="0">
                <a:latin typeface="Arial"/>
                <a:cs typeface="Arial"/>
              </a:rPr>
              <a:t>from</a:t>
            </a:r>
            <a:r>
              <a:rPr sz="1100" spc="-15" dirty="0">
                <a:latin typeface="Arial"/>
                <a:cs typeface="Arial"/>
              </a:rPr>
              <a:t> </a:t>
            </a:r>
            <a:r>
              <a:rPr sz="1100" b="1" i="1" dirty="0">
                <a:latin typeface="Arial"/>
                <a:cs typeface="Arial"/>
              </a:rPr>
              <a:t>item</a:t>
            </a:r>
            <a:r>
              <a:rPr sz="1100" b="1" i="1" spc="-15" dirty="0">
                <a:latin typeface="Arial"/>
                <a:cs typeface="Arial"/>
              </a:rPr>
              <a:t> </a:t>
            </a:r>
            <a:r>
              <a:rPr sz="1100" b="1" i="1" dirty="0">
                <a:latin typeface="Arial"/>
                <a:cs typeface="Arial"/>
              </a:rPr>
              <a:t>access</a:t>
            </a:r>
            <a:r>
              <a:rPr sz="1100" b="1" i="1" spc="-25" dirty="0">
                <a:latin typeface="Arial"/>
                <a:cs typeface="Arial"/>
              </a:rPr>
              <a:t> </a:t>
            </a:r>
            <a:r>
              <a:rPr sz="1100" dirty="0">
                <a:latin typeface="Arial"/>
                <a:cs typeface="Arial"/>
              </a:rPr>
              <a:t>to</a:t>
            </a:r>
            <a:r>
              <a:rPr sz="1100" spc="-30" dirty="0">
                <a:latin typeface="Arial"/>
                <a:cs typeface="Arial"/>
              </a:rPr>
              <a:t> </a:t>
            </a:r>
            <a:r>
              <a:rPr sz="1100" b="1" i="1" dirty="0">
                <a:latin typeface="Arial"/>
                <a:cs typeface="Arial"/>
              </a:rPr>
              <a:t>list</a:t>
            </a:r>
            <a:r>
              <a:rPr sz="1100" b="1" i="1" spc="-15" dirty="0">
                <a:latin typeface="Arial"/>
                <a:cs typeface="Arial"/>
              </a:rPr>
              <a:t> </a:t>
            </a:r>
            <a:r>
              <a:rPr sz="1100" b="1" i="1" dirty="0">
                <a:latin typeface="Arial"/>
                <a:cs typeface="Arial"/>
              </a:rPr>
              <a:t>access</a:t>
            </a:r>
            <a:r>
              <a:rPr sz="1100" b="1" i="1" spc="-20" dirty="0">
                <a:latin typeface="Arial"/>
                <a:cs typeface="Arial"/>
              </a:rPr>
              <a:t> </a:t>
            </a:r>
            <a:r>
              <a:rPr sz="1100" spc="-25" dirty="0">
                <a:latin typeface="Arial"/>
                <a:cs typeface="Arial"/>
              </a:rPr>
              <a:t>and </a:t>
            </a:r>
            <a:r>
              <a:rPr sz="1100" dirty="0">
                <a:latin typeface="Arial"/>
                <a:cs typeface="Arial"/>
              </a:rPr>
              <a:t>change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add</a:t>
            </a:r>
            <a:r>
              <a:rPr sz="1100" spc="-30" dirty="0">
                <a:latin typeface="Arial"/>
                <a:cs typeface="Arial"/>
              </a:rPr>
              <a:t> </a:t>
            </a:r>
            <a:r>
              <a:rPr sz="1100" dirty="0">
                <a:latin typeface="Arial"/>
                <a:cs typeface="Arial"/>
              </a:rPr>
              <a:t>10</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each</a:t>
            </a:r>
            <a:r>
              <a:rPr sz="1100" spc="-10" dirty="0">
                <a:latin typeface="Arial"/>
                <a:cs typeface="Arial"/>
              </a:rPr>
              <a:t> </a:t>
            </a:r>
            <a:r>
              <a:rPr sz="1100" dirty="0">
                <a:latin typeface="Arial"/>
                <a:cs typeface="Arial"/>
              </a:rPr>
              <a:t>one</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items</a:t>
            </a:r>
            <a:r>
              <a:rPr sz="1100" spc="-1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list as</a:t>
            </a:r>
            <a:r>
              <a:rPr sz="1100" spc="-2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following. Note</a:t>
            </a:r>
            <a:r>
              <a:rPr sz="1100" spc="-15" dirty="0">
                <a:latin typeface="Arial"/>
                <a:cs typeface="Arial"/>
              </a:rPr>
              <a:t> </a:t>
            </a:r>
            <a:r>
              <a:rPr sz="1100" dirty="0">
                <a:latin typeface="Arial"/>
                <a:cs typeface="Arial"/>
              </a:rPr>
              <a:t>that</a:t>
            </a:r>
            <a:r>
              <a:rPr sz="1100" spc="-15" dirty="0">
                <a:latin typeface="Arial"/>
                <a:cs typeface="Arial"/>
              </a:rPr>
              <a:t> </a:t>
            </a:r>
            <a:r>
              <a:rPr sz="1100" spc="-25" dirty="0">
                <a:latin typeface="Arial"/>
                <a:cs typeface="Arial"/>
              </a:rPr>
              <a:t>the </a:t>
            </a:r>
            <a:r>
              <a:rPr sz="1100" dirty="0">
                <a:latin typeface="Arial"/>
                <a:cs typeface="Arial"/>
              </a:rPr>
              <a:t>script</a:t>
            </a:r>
            <a:r>
              <a:rPr sz="1100" spc="-30" dirty="0">
                <a:latin typeface="Arial"/>
                <a:cs typeface="Arial"/>
              </a:rPr>
              <a:t> </a:t>
            </a:r>
            <a:r>
              <a:rPr sz="1100" dirty="0">
                <a:latin typeface="Arial"/>
                <a:cs typeface="Arial"/>
              </a:rPr>
              <a:t>runs</a:t>
            </a:r>
            <a:r>
              <a:rPr sz="1100" spc="-25" dirty="0">
                <a:latin typeface="Arial"/>
                <a:cs typeface="Arial"/>
              </a:rPr>
              <a:t> </a:t>
            </a:r>
            <a:r>
              <a:rPr sz="1100" dirty="0">
                <a:latin typeface="Arial"/>
                <a:cs typeface="Arial"/>
              </a:rPr>
              <a:t>only</a:t>
            </a:r>
            <a:r>
              <a:rPr sz="1100" spc="-10" dirty="0">
                <a:latin typeface="Arial"/>
                <a:cs typeface="Arial"/>
              </a:rPr>
              <a:t> </a:t>
            </a:r>
            <a:r>
              <a:rPr sz="1100" spc="-20" dirty="0">
                <a:latin typeface="Arial"/>
                <a:cs typeface="Arial"/>
              </a:rPr>
              <a:t>once.</a:t>
            </a:r>
            <a:endParaRPr sz="1100" dirty="0">
              <a:latin typeface="Arial"/>
              <a:cs typeface="Arial"/>
            </a:endParaRPr>
          </a:p>
        </p:txBody>
      </p:sp>
      <p:sp>
        <p:nvSpPr>
          <p:cNvPr id="8" name="TextBox 7">
            <a:hlinkClick r:id="rId2" action="ppaction://hlinkfile"/>
          </p:cNvPr>
          <p:cNvSpPr txBox="1"/>
          <p:nvPr/>
        </p:nvSpPr>
        <p:spPr>
          <a:xfrm>
            <a:off x="6416575" y="914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1" name="object 2"/>
          <p:cNvGraphicFramePr>
            <a:graphicFrameLocks noGrp="1"/>
          </p:cNvGraphicFramePr>
          <p:nvPr>
            <p:extLst/>
          </p:nvPr>
        </p:nvGraphicFramePr>
        <p:xfrm>
          <a:off x="914704" y="1981200"/>
          <a:ext cx="5944870" cy="357187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1012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2590">
                <a:tc>
                  <a:txBody>
                    <a:bodyPr/>
                    <a:lstStyle/>
                    <a:p>
                      <a:pPr marL="63500">
                        <a:lnSpc>
                          <a:spcPts val="1055"/>
                        </a:lnSpc>
                        <a:spcBef>
                          <a:spcPts val="495"/>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20" dirty="0">
                          <a:latin typeface="Arial"/>
                          <a:cs typeface="Arial"/>
                        </a:rPr>
                        <a:t> </a:t>
                      </a:r>
                      <a:r>
                        <a:rPr sz="900" dirty="0">
                          <a:latin typeface="Arial"/>
                          <a:cs typeface="Arial"/>
                        </a:rPr>
                        <a:t>List&lt;</a:t>
                      </a:r>
                      <a:r>
                        <a:rPr sz="900" dirty="0">
                          <a:solidFill>
                            <a:srgbClr val="3333FF"/>
                          </a:solidFill>
                          <a:latin typeface="Arial"/>
                          <a:cs typeface="Arial"/>
                        </a:rPr>
                        <a:t>double</a:t>
                      </a:r>
                      <a:r>
                        <a:rPr sz="900" dirty="0">
                          <a:latin typeface="Arial"/>
                          <a:cs typeface="Arial"/>
                        </a:rPr>
                        <a:t>&gt;</a:t>
                      </a:r>
                      <a:r>
                        <a:rPr sz="900" spc="-10" dirty="0">
                          <a:latin typeface="Arial"/>
                          <a:cs typeface="Arial"/>
                        </a:rPr>
                        <a:t> </a:t>
                      </a:r>
                      <a:r>
                        <a:rPr sz="900" dirty="0">
                          <a:latin typeface="Arial"/>
                          <a:cs typeface="Arial"/>
                        </a:rPr>
                        <a:t>xList,</a:t>
                      </a:r>
                      <a:r>
                        <a:rPr sz="900" spc="-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25" dirty="0">
                          <a:latin typeface="Arial"/>
                          <a:cs typeface="Arial"/>
                        </a:rPr>
                        <a:t>A)</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796925">
                <a:tc>
                  <a:txBody>
                    <a:bodyPr/>
                    <a:lstStyle/>
                    <a:p>
                      <a:pPr marL="191770" marR="3536315">
                        <a:lnSpc>
                          <a:spcPts val="1040"/>
                        </a:lnSpc>
                        <a:spcBef>
                          <a:spcPts val="560"/>
                        </a:spcBef>
                      </a:pPr>
                      <a:r>
                        <a:rPr sz="900" dirty="0">
                          <a:latin typeface="Arial"/>
                          <a:cs typeface="Arial"/>
                        </a:rPr>
                        <a:t>List&lt;</a:t>
                      </a:r>
                      <a:r>
                        <a:rPr sz="900" dirty="0">
                          <a:solidFill>
                            <a:srgbClr val="3333FF"/>
                          </a:solidFill>
                          <a:latin typeface="Arial"/>
                          <a:cs typeface="Arial"/>
                        </a:rPr>
                        <a:t>double</a:t>
                      </a:r>
                      <a:r>
                        <a:rPr sz="900" dirty="0">
                          <a:latin typeface="Arial"/>
                          <a:cs typeface="Arial"/>
                        </a:rPr>
                        <a:t>&gt;</a:t>
                      </a:r>
                      <a:r>
                        <a:rPr sz="900" spc="-25" dirty="0">
                          <a:latin typeface="Arial"/>
                          <a:cs typeface="Arial"/>
                        </a:rPr>
                        <a:t> </a:t>
                      </a:r>
                      <a:r>
                        <a:rPr sz="900" dirty="0">
                          <a:latin typeface="Arial"/>
                          <a:cs typeface="Arial"/>
                        </a:rPr>
                        <a:t>newList</a:t>
                      </a:r>
                      <a:r>
                        <a:rPr sz="900" spc="-1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List&lt;</a:t>
                      </a:r>
                      <a:r>
                        <a:rPr sz="900" spc="-10" dirty="0">
                          <a:solidFill>
                            <a:srgbClr val="3333FF"/>
                          </a:solidFill>
                          <a:latin typeface="Arial"/>
                          <a:cs typeface="Arial"/>
                        </a:rPr>
                        <a:t>double</a:t>
                      </a:r>
                      <a:r>
                        <a:rPr sz="900" spc="-10" dirty="0">
                          <a:latin typeface="Arial"/>
                          <a:cs typeface="Arial"/>
                        </a:rPr>
                        <a:t>&gt;(); </a:t>
                      </a:r>
                      <a:r>
                        <a:rPr sz="900" dirty="0">
                          <a:solidFill>
                            <a:srgbClr val="3333FF"/>
                          </a:solidFill>
                          <a:latin typeface="Arial"/>
                          <a:cs typeface="Arial"/>
                        </a:rPr>
                        <a:t>foreach</a:t>
                      </a:r>
                      <a:r>
                        <a:rPr sz="900" dirty="0">
                          <a:latin typeface="Arial"/>
                          <a:cs typeface="Arial"/>
                        </a:rPr>
                        <a:t>(</a:t>
                      </a:r>
                      <a:r>
                        <a:rPr sz="900" spc="-10" dirty="0">
                          <a:latin typeface="Arial"/>
                          <a:cs typeface="Arial"/>
                        </a:rPr>
                        <a:t> </a:t>
                      </a: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x</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spc="-10" dirty="0">
                          <a:latin typeface="Arial"/>
                          <a:cs typeface="Arial"/>
                        </a:rPr>
                        <a:t>xList)</a:t>
                      </a:r>
                      <a:endParaRPr sz="900">
                        <a:latin typeface="Arial"/>
                        <a:cs typeface="Arial"/>
                      </a:endParaRPr>
                    </a:p>
                    <a:p>
                      <a:pPr marL="191770" marR="4472940" indent="63500">
                        <a:lnSpc>
                          <a:spcPts val="1030"/>
                        </a:lnSpc>
                      </a:pPr>
                      <a:r>
                        <a:rPr sz="900" dirty="0">
                          <a:latin typeface="Arial"/>
                          <a:cs typeface="Arial"/>
                        </a:rPr>
                        <a:t>newList.Add(x</a:t>
                      </a:r>
                      <a:r>
                        <a:rPr sz="900" spc="-25" dirty="0">
                          <a:latin typeface="Arial"/>
                          <a:cs typeface="Arial"/>
                        </a:rPr>
                        <a:t> </a:t>
                      </a:r>
                      <a:r>
                        <a:rPr sz="900" dirty="0">
                          <a:latin typeface="Arial"/>
                          <a:cs typeface="Arial"/>
                        </a:rPr>
                        <a:t>+</a:t>
                      </a:r>
                      <a:r>
                        <a:rPr sz="900" spc="-35" dirty="0">
                          <a:latin typeface="Arial"/>
                          <a:cs typeface="Arial"/>
                        </a:rPr>
                        <a:t> </a:t>
                      </a:r>
                      <a:r>
                        <a:rPr sz="900" spc="-20" dirty="0">
                          <a:latin typeface="Arial"/>
                          <a:cs typeface="Arial"/>
                        </a:rPr>
                        <a:t>10); </a:t>
                      </a:r>
                      <a:r>
                        <a:rPr sz="900" dirty="0">
                          <a:latin typeface="Arial"/>
                          <a:cs typeface="Arial"/>
                        </a:rPr>
                        <a:t>Print(</a:t>
                      </a:r>
                      <a:r>
                        <a:rPr sz="900" dirty="0">
                          <a:solidFill>
                            <a:srgbClr val="990000"/>
                          </a:solidFill>
                          <a:latin typeface="Arial"/>
                          <a:cs typeface="Arial"/>
                        </a:rPr>
                        <a:t>"Run#</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Iteration); </a:t>
                      </a:r>
                      <a:r>
                        <a:rPr sz="900" dirty="0">
                          <a:latin typeface="Arial"/>
                          <a:cs typeface="Arial"/>
                        </a:rPr>
                        <a:t>A</a:t>
                      </a:r>
                      <a:r>
                        <a:rPr sz="900" spc="-10" dirty="0">
                          <a:latin typeface="Arial"/>
                          <a:cs typeface="Arial"/>
                        </a:rPr>
                        <a:t> </a:t>
                      </a:r>
                      <a:r>
                        <a:rPr sz="900" dirty="0">
                          <a:latin typeface="Arial"/>
                          <a:cs typeface="Arial"/>
                        </a:rPr>
                        <a:t>= </a:t>
                      </a:r>
                      <a:r>
                        <a:rPr sz="900" spc="-10" dirty="0">
                          <a:latin typeface="Arial"/>
                          <a:cs typeface="Arial"/>
                        </a:rPr>
                        <a:t>newList;</a:t>
                      </a:r>
                      <a:endParaRPr sz="9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sp>
        <p:nvSpPr>
          <p:cNvPr id="12" name="object 3"/>
          <p:cNvSpPr txBox="1"/>
          <p:nvPr/>
        </p:nvSpPr>
        <p:spPr>
          <a:xfrm>
            <a:off x="902004" y="5562600"/>
            <a:ext cx="5616575" cy="515620"/>
          </a:xfrm>
          <a:prstGeom prst="rect">
            <a:avLst/>
          </a:prstGeom>
        </p:spPr>
        <p:txBody>
          <a:bodyPr vert="horz" wrap="square" lIns="0" tIns="19685" rIns="0" bIns="0" rtlCol="0">
            <a:spAutoFit/>
          </a:bodyPr>
          <a:lstStyle/>
          <a:p>
            <a:pPr marL="12700" marR="5080" algn="just">
              <a:lnSpc>
                <a:spcPct val="95900"/>
              </a:lnSpc>
              <a:spcBef>
                <a:spcPts val="155"/>
              </a:spcBef>
            </a:pPr>
            <a:r>
              <a:rPr sz="1100" dirty="0">
                <a:latin typeface="Arial"/>
                <a:cs typeface="Arial"/>
              </a:rPr>
              <a:t>The</a:t>
            </a:r>
            <a:r>
              <a:rPr sz="1100" spc="-25" dirty="0">
                <a:latin typeface="Arial"/>
                <a:cs typeface="Arial"/>
              </a:rPr>
              <a:t> </a:t>
            </a:r>
            <a:r>
              <a:rPr sz="1100" b="1" i="1" dirty="0">
                <a:latin typeface="Arial"/>
                <a:cs typeface="Arial"/>
              </a:rPr>
              <a:t>list</a:t>
            </a:r>
            <a:r>
              <a:rPr sz="1100" b="1" i="1" spc="-20" dirty="0">
                <a:latin typeface="Arial"/>
                <a:cs typeface="Arial"/>
              </a:rPr>
              <a:t> </a:t>
            </a:r>
            <a:r>
              <a:rPr sz="1100" b="1" i="1" dirty="0">
                <a:latin typeface="Arial"/>
                <a:cs typeface="Arial"/>
              </a:rPr>
              <a:t>access</a:t>
            </a:r>
            <a:r>
              <a:rPr sz="1100" b="1" i="1"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most</a:t>
            </a:r>
            <a:r>
              <a:rPr sz="1100" spc="-20" dirty="0">
                <a:latin typeface="Arial"/>
                <a:cs typeface="Arial"/>
              </a:rPr>
              <a:t> </a:t>
            </a:r>
            <a:r>
              <a:rPr sz="1100" dirty="0">
                <a:latin typeface="Arial"/>
                <a:cs typeface="Arial"/>
              </a:rPr>
              <a:t>useful</a:t>
            </a:r>
            <a:r>
              <a:rPr sz="1100" spc="-20" dirty="0">
                <a:latin typeface="Arial"/>
                <a:cs typeface="Arial"/>
              </a:rPr>
              <a:t> </a:t>
            </a:r>
            <a:r>
              <a:rPr sz="1100" dirty="0">
                <a:latin typeface="Arial"/>
                <a:cs typeface="Arial"/>
              </a:rPr>
              <a:t>when</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process</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whole</a:t>
            </a:r>
            <a:r>
              <a:rPr sz="1100" spc="-15" dirty="0">
                <a:latin typeface="Arial"/>
                <a:cs typeface="Arial"/>
              </a:rPr>
              <a:t> </a:t>
            </a:r>
            <a:r>
              <a:rPr sz="1100" dirty="0">
                <a:latin typeface="Arial"/>
                <a:cs typeface="Arial"/>
              </a:rPr>
              <a:t>list</a:t>
            </a:r>
            <a:r>
              <a:rPr sz="1100" spc="-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order</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find</a:t>
            </a:r>
            <a:r>
              <a:rPr sz="1100" spc="-20" dirty="0">
                <a:latin typeface="Arial"/>
                <a:cs typeface="Arial"/>
              </a:rPr>
              <a:t> </a:t>
            </a:r>
            <a:r>
              <a:rPr sz="1100" spc="-25" dirty="0">
                <a:latin typeface="Arial"/>
                <a:cs typeface="Arial"/>
              </a:rPr>
              <a:t>the </a:t>
            </a:r>
            <a:r>
              <a:rPr sz="1100" dirty="0">
                <a:latin typeface="Arial"/>
                <a:cs typeface="Arial"/>
              </a:rPr>
              <a:t>result.</a:t>
            </a:r>
            <a:r>
              <a:rPr sz="1100" spc="-2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calculate</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sum</a:t>
            </a:r>
            <a:r>
              <a:rPr sz="1100" spc="-2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numbers,</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access</a:t>
            </a:r>
            <a:r>
              <a:rPr sz="1100" spc="-25" dirty="0">
                <a:latin typeface="Arial"/>
                <a:cs typeface="Arial"/>
              </a:rPr>
              <a:t> the </a:t>
            </a:r>
            <a:r>
              <a:rPr sz="1100" dirty="0">
                <a:latin typeface="Arial"/>
                <a:cs typeface="Arial"/>
              </a:rPr>
              <a:t>whole</a:t>
            </a:r>
            <a:r>
              <a:rPr sz="1100" spc="-30"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Remember</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to</a:t>
            </a:r>
            <a:r>
              <a:rPr sz="1100" spc="-20" dirty="0">
                <a:latin typeface="Arial"/>
                <a:cs typeface="Arial"/>
              </a:rPr>
              <a:t> </a:t>
            </a:r>
            <a:r>
              <a:rPr sz="1100" b="1" i="1" dirty="0">
                <a:latin typeface="Arial"/>
                <a:cs typeface="Arial"/>
              </a:rPr>
              <a:t>list</a:t>
            </a:r>
            <a:r>
              <a:rPr sz="1100" b="1" i="1" spc="-10" dirty="0">
                <a:latin typeface="Arial"/>
                <a:cs typeface="Arial"/>
              </a:rPr>
              <a:t> access</a:t>
            </a:r>
            <a:r>
              <a:rPr sz="1100" spc="-10" dirty="0">
                <a:latin typeface="Arial"/>
                <a:cs typeface="Arial"/>
              </a:rPr>
              <a:t>.</a:t>
            </a:r>
            <a:endParaRPr sz="1100" dirty="0">
              <a:latin typeface="Arial"/>
              <a:cs typeface="Arial"/>
            </a:endParaRPr>
          </a:p>
        </p:txBody>
      </p:sp>
      <p:graphicFrame>
        <p:nvGraphicFramePr>
          <p:cNvPr id="13" name="object 4"/>
          <p:cNvGraphicFramePr>
            <a:graphicFrameLocks noGrp="1"/>
          </p:cNvGraphicFramePr>
          <p:nvPr>
            <p:extLst/>
          </p:nvPr>
        </p:nvGraphicFramePr>
        <p:xfrm>
          <a:off x="914704" y="6066028"/>
          <a:ext cx="5944870" cy="359219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12153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2590">
                <a:tc>
                  <a:txBody>
                    <a:bodyPr/>
                    <a:lstStyle/>
                    <a:p>
                      <a:pPr marL="63500">
                        <a:lnSpc>
                          <a:spcPts val="1055"/>
                        </a:lnSpc>
                        <a:spcBef>
                          <a:spcPts val="495"/>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20" dirty="0">
                          <a:latin typeface="Arial"/>
                          <a:cs typeface="Arial"/>
                        </a:rPr>
                        <a:t> </a:t>
                      </a:r>
                      <a:r>
                        <a:rPr sz="900" dirty="0">
                          <a:latin typeface="Arial"/>
                          <a:cs typeface="Arial"/>
                        </a:rPr>
                        <a:t>List&lt;</a:t>
                      </a:r>
                      <a:r>
                        <a:rPr sz="900" dirty="0">
                          <a:solidFill>
                            <a:srgbClr val="3333FF"/>
                          </a:solidFill>
                          <a:latin typeface="Arial"/>
                          <a:cs typeface="Arial"/>
                        </a:rPr>
                        <a:t>double</a:t>
                      </a:r>
                      <a:r>
                        <a:rPr sz="900" dirty="0">
                          <a:latin typeface="Arial"/>
                          <a:cs typeface="Arial"/>
                        </a:rPr>
                        <a:t>&gt;</a:t>
                      </a:r>
                      <a:r>
                        <a:rPr sz="900" spc="-10" dirty="0">
                          <a:latin typeface="Arial"/>
                          <a:cs typeface="Arial"/>
                        </a:rPr>
                        <a:t> </a:t>
                      </a:r>
                      <a:r>
                        <a:rPr sz="900" dirty="0">
                          <a:latin typeface="Arial"/>
                          <a:cs typeface="Arial"/>
                        </a:rPr>
                        <a:t>xList,</a:t>
                      </a:r>
                      <a:r>
                        <a:rPr sz="900" spc="-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20" dirty="0">
                          <a:latin typeface="Arial"/>
                          <a:cs typeface="Arial"/>
                        </a:rPr>
                        <a:t>Sum)</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796925">
                <a:tc>
                  <a:txBody>
                    <a:bodyPr/>
                    <a:lstStyle/>
                    <a:p>
                      <a:pPr marL="191770" marR="4620260">
                        <a:lnSpc>
                          <a:spcPts val="1030"/>
                        </a:lnSpc>
                        <a:spcBef>
                          <a:spcPts val="565"/>
                        </a:spcBef>
                      </a:pP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xSum</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0; </a:t>
                      </a:r>
                      <a:r>
                        <a:rPr sz="900" dirty="0">
                          <a:solidFill>
                            <a:srgbClr val="3333FF"/>
                          </a:solidFill>
                          <a:latin typeface="Arial"/>
                          <a:cs typeface="Arial"/>
                        </a:rPr>
                        <a:t>foreach</a:t>
                      </a:r>
                      <a:r>
                        <a:rPr sz="900" dirty="0">
                          <a:latin typeface="Arial"/>
                          <a:cs typeface="Arial"/>
                        </a:rPr>
                        <a:t>(</a:t>
                      </a:r>
                      <a:r>
                        <a:rPr sz="900" spc="-10" dirty="0">
                          <a:latin typeface="Arial"/>
                          <a:cs typeface="Arial"/>
                        </a:rPr>
                        <a:t> </a:t>
                      </a: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x</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spc="-10" dirty="0">
                          <a:latin typeface="Arial"/>
                          <a:cs typeface="Arial"/>
                        </a:rPr>
                        <a:t>xList)</a:t>
                      </a:r>
                      <a:endParaRPr sz="900">
                        <a:latin typeface="Arial"/>
                        <a:cs typeface="Arial"/>
                      </a:endParaRPr>
                    </a:p>
                    <a:p>
                      <a:pPr marL="286385">
                        <a:lnSpc>
                          <a:spcPts val="990"/>
                        </a:lnSpc>
                      </a:pPr>
                      <a:r>
                        <a:rPr sz="900" dirty="0">
                          <a:latin typeface="Arial"/>
                          <a:cs typeface="Arial"/>
                        </a:rPr>
                        <a:t>xSum</a:t>
                      </a:r>
                      <a:r>
                        <a:rPr sz="900" spc="-15" dirty="0">
                          <a:latin typeface="Arial"/>
                          <a:cs typeface="Arial"/>
                        </a:rPr>
                        <a:t> </a:t>
                      </a:r>
                      <a:r>
                        <a:rPr sz="900" dirty="0">
                          <a:latin typeface="Arial"/>
                          <a:cs typeface="Arial"/>
                        </a:rPr>
                        <a:t>= xSum</a:t>
                      </a:r>
                      <a:r>
                        <a:rPr sz="900" spc="-5" dirty="0">
                          <a:latin typeface="Arial"/>
                          <a:cs typeface="Arial"/>
                        </a:rPr>
                        <a:t> </a:t>
                      </a:r>
                      <a:r>
                        <a:rPr sz="900" dirty="0">
                          <a:latin typeface="Arial"/>
                          <a:cs typeface="Arial"/>
                        </a:rPr>
                        <a:t>+ </a:t>
                      </a:r>
                      <a:r>
                        <a:rPr sz="900" spc="-25" dirty="0">
                          <a:latin typeface="Arial"/>
                          <a:cs typeface="Arial"/>
                        </a:rPr>
                        <a:t>x;</a:t>
                      </a:r>
                      <a:endParaRPr sz="900">
                        <a:latin typeface="Arial"/>
                        <a:cs typeface="Arial"/>
                      </a:endParaRPr>
                    </a:p>
                    <a:p>
                      <a:pPr marL="191770" marR="4472940">
                        <a:lnSpc>
                          <a:spcPts val="1030"/>
                        </a:lnSpc>
                        <a:spcBef>
                          <a:spcPts val="60"/>
                        </a:spcBef>
                      </a:pPr>
                      <a:r>
                        <a:rPr sz="900" dirty="0">
                          <a:latin typeface="Arial"/>
                          <a:cs typeface="Arial"/>
                        </a:rPr>
                        <a:t>Print(</a:t>
                      </a:r>
                      <a:r>
                        <a:rPr sz="900" dirty="0">
                          <a:solidFill>
                            <a:srgbClr val="990000"/>
                          </a:solidFill>
                          <a:latin typeface="Arial"/>
                          <a:cs typeface="Arial"/>
                        </a:rPr>
                        <a:t>"Run#</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Iteration); </a:t>
                      </a:r>
                      <a:r>
                        <a:rPr sz="900" dirty="0">
                          <a:latin typeface="Arial"/>
                          <a:cs typeface="Arial"/>
                        </a:rPr>
                        <a:t>Sum</a:t>
                      </a:r>
                      <a:r>
                        <a:rPr sz="900" spc="-20" dirty="0">
                          <a:latin typeface="Arial"/>
                          <a:cs typeface="Arial"/>
                        </a:rPr>
                        <a:t> </a:t>
                      </a:r>
                      <a:r>
                        <a:rPr sz="900" dirty="0">
                          <a:latin typeface="Arial"/>
                          <a:cs typeface="Arial"/>
                        </a:rPr>
                        <a:t>= </a:t>
                      </a:r>
                      <a:r>
                        <a:rPr sz="900" spc="-10" dirty="0">
                          <a:latin typeface="Arial"/>
                          <a:cs typeface="Arial"/>
                        </a:rPr>
                        <a:t>xSum;</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pic>
        <p:nvPicPr>
          <p:cNvPr id="14" name="object 5"/>
          <p:cNvPicPr/>
          <p:nvPr/>
        </p:nvPicPr>
        <p:blipFill>
          <a:blip r:embed="rId3" cstate="print"/>
          <a:stretch>
            <a:fillRect/>
          </a:stretch>
        </p:blipFill>
        <p:spPr>
          <a:xfrm>
            <a:off x="984250" y="2078962"/>
            <a:ext cx="5045808" cy="1910400"/>
          </a:xfrm>
          <a:prstGeom prst="rect">
            <a:avLst/>
          </a:prstGeom>
        </p:spPr>
      </p:pic>
      <p:pic>
        <p:nvPicPr>
          <p:cNvPr id="15" name="object 6"/>
          <p:cNvPicPr/>
          <p:nvPr/>
        </p:nvPicPr>
        <p:blipFill>
          <a:blip r:embed="rId4" cstate="print"/>
          <a:stretch>
            <a:fillRect/>
          </a:stretch>
        </p:blipFill>
        <p:spPr>
          <a:xfrm>
            <a:off x="1001829" y="6146113"/>
            <a:ext cx="4961856" cy="1954717"/>
          </a:xfrm>
          <a:prstGeom prst="rect">
            <a:avLst/>
          </a:prstGeom>
        </p:spPr>
      </p:pic>
      <p:sp>
        <p:nvSpPr>
          <p:cNvPr id="17" name="Title 15"/>
          <p:cNvSpPr>
            <a:spLocks noGrp="1"/>
          </p:cNvSpPr>
          <p:nvPr>
            <p:ph type="title"/>
          </p:nvPr>
        </p:nvSpPr>
        <p:spPr>
          <a:xfrm>
            <a:off x="990600" y="533400"/>
            <a:ext cx="5943600" cy="276999"/>
          </a:xfrm>
        </p:spPr>
        <p:txBody>
          <a:bodyPr/>
          <a:lstStyle/>
          <a:p>
            <a:r>
              <a:rPr lang="en-US" dirty="0"/>
              <a:t>C# </a:t>
            </a:r>
            <a:r>
              <a:rPr lang="en-US" dirty="0" smtClean="0"/>
              <a:t>component – Data Access: List</a:t>
            </a:r>
            <a:endParaRPr lang="en-US" dirty="0"/>
          </a:p>
        </p:txBody>
      </p:sp>
    </p:spTree>
    <p:extLst>
      <p:ext uri="{BB962C8B-B14F-4D97-AF65-F5344CB8AC3E}">
        <p14:creationId xmlns:p14="http://schemas.microsoft.com/office/powerpoint/2010/main" val="2643594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551433"/>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12700" marR="332740">
              <a:lnSpc>
                <a:spcPct val="100000"/>
              </a:lnSpc>
            </a:pPr>
            <a:r>
              <a:rPr sz="1000" dirty="0">
                <a:latin typeface="Verdana"/>
                <a:cs typeface="Verdana"/>
              </a:rPr>
              <a:t>In</a:t>
            </a:r>
            <a:r>
              <a:rPr sz="1000" spc="-30" dirty="0">
                <a:latin typeface="Verdana"/>
                <a:cs typeface="Verdana"/>
              </a:rPr>
              <a:t> </a:t>
            </a:r>
            <a:r>
              <a:rPr sz="1000" dirty="0">
                <a:latin typeface="Verdana"/>
                <a:cs typeface="Verdana"/>
              </a:rPr>
              <a:t>Rhino's</a:t>
            </a:r>
            <a:r>
              <a:rPr sz="1000" spc="-15" dirty="0">
                <a:latin typeface="Verdana"/>
                <a:cs typeface="Verdana"/>
              </a:rPr>
              <a:t> </a:t>
            </a:r>
            <a:r>
              <a:rPr sz="1000" spc="-10" dirty="0">
                <a:latin typeface="Verdana"/>
                <a:cs typeface="Verdana"/>
              </a:rPr>
              <a:t>right-</a:t>
            </a:r>
            <a:r>
              <a:rPr sz="1000" dirty="0">
                <a:latin typeface="Verdana"/>
                <a:cs typeface="Verdana"/>
              </a:rPr>
              <a:t>handed</a:t>
            </a:r>
            <a:r>
              <a:rPr sz="1000" spc="-10" dirty="0">
                <a:latin typeface="Verdana"/>
                <a:cs typeface="Verdana"/>
              </a:rPr>
              <a:t> </a:t>
            </a:r>
            <a:r>
              <a:rPr sz="1000" dirty="0">
                <a:latin typeface="Verdana"/>
                <a:cs typeface="Verdana"/>
              </a:rPr>
              <a:t>system,</a:t>
            </a:r>
            <a:r>
              <a:rPr sz="1000" spc="-10" dirty="0">
                <a:latin typeface="Verdana"/>
                <a:cs typeface="Verdana"/>
              </a:rPr>
              <a:t> </a:t>
            </a:r>
            <a:r>
              <a:rPr sz="1000" dirty="0">
                <a:latin typeface="Verdana"/>
                <a:cs typeface="Verdana"/>
              </a:rPr>
              <a:t>the</a:t>
            </a:r>
            <a:r>
              <a:rPr sz="1000" spc="-10" dirty="0">
                <a:latin typeface="Verdana"/>
                <a:cs typeface="Verdana"/>
              </a:rPr>
              <a:t> </a:t>
            </a:r>
            <a:r>
              <a:rPr sz="1000" dirty="0">
                <a:latin typeface="Verdana"/>
                <a:cs typeface="Verdana"/>
              </a:rPr>
              <a:t>direction</a:t>
            </a:r>
            <a:r>
              <a:rPr sz="1000" spc="-15" dirty="0">
                <a:latin typeface="Verdana"/>
                <a:cs typeface="Verdana"/>
              </a:rPr>
              <a:t> </a:t>
            </a:r>
            <a:r>
              <a:rPr sz="1000" dirty="0">
                <a:latin typeface="Verdana"/>
                <a:cs typeface="Verdana"/>
              </a:rPr>
              <a:t>of</a:t>
            </a:r>
            <a:r>
              <a:rPr sz="1000" spc="-10"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 </a:t>
            </a:r>
            <a:r>
              <a:rPr sz="1000" dirty="0">
                <a:latin typeface="Verdana"/>
                <a:cs typeface="Verdana"/>
              </a:rPr>
              <a:t>is</a:t>
            </a:r>
            <a:r>
              <a:rPr sz="1000" spc="-15" dirty="0">
                <a:latin typeface="Verdana"/>
                <a:cs typeface="Verdana"/>
              </a:rPr>
              <a:t> </a:t>
            </a:r>
            <a:r>
              <a:rPr sz="1000" dirty="0">
                <a:latin typeface="Verdana"/>
                <a:cs typeface="Verdana"/>
              </a:rPr>
              <a:t>given</a:t>
            </a:r>
            <a:r>
              <a:rPr sz="1000" spc="-10" dirty="0">
                <a:latin typeface="Verdana"/>
                <a:cs typeface="Verdana"/>
              </a:rPr>
              <a:t> </a:t>
            </a:r>
            <a:r>
              <a:rPr sz="1000" dirty="0">
                <a:latin typeface="Verdana"/>
                <a:cs typeface="Verdana"/>
              </a:rPr>
              <a:t>by</a:t>
            </a:r>
            <a:r>
              <a:rPr sz="1000" spc="-10" dirty="0">
                <a:latin typeface="Verdana"/>
                <a:cs typeface="Verdana"/>
              </a:rPr>
              <a:t> </a:t>
            </a:r>
            <a:r>
              <a:rPr sz="1000" dirty="0">
                <a:latin typeface="Verdana"/>
                <a:cs typeface="Verdana"/>
              </a:rPr>
              <a:t>the</a:t>
            </a:r>
            <a:r>
              <a:rPr sz="1000" spc="-10" dirty="0">
                <a:latin typeface="Verdana"/>
                <a:cs typeface="Verdana"/>
              </a:rPr>
              <a:t> right-</a:t>
            </a:r>
            <a:r>
              <a:rPr sz="1000" spc="-20" dirty="0">
                <a:latin typeface="Verdana"/>
                <a:cs typeface="Verdana"/>
              </a:rPr>
              <a:t>hand </a:t>
            </a:r>
            <a:r>
              <a:rPr sz="1000" dirty="0">
                <a:latin typeface="Verdana"/>
                <a:cs typeface="Verdana"/>
              </a:rPr>
              <a:t>rule</a:t>
            </a:r>
            <a:r>
              <a:rPr sz="1000" spc="-35" dirty="0">
                <a:latin typeface="Verdana"/>
                <a:cs typeface="Verdana"/>
              </a:rPr>
              <a:t> </a:t>
            </a:r>
            <a:r>
              <a:rPr sz="1000" dirty="0">
                <a:latin typeface="Verdana"/>
                <a:cs typeface="Verdana"/>
              </a:rPr>
              <a:t>(where</a:t>
            </a:r>
            <a:r>
              <a:rPr sz="1000" spc="-15" dirty="0">
                <a:latin typeface="Verdana"/>
                <a:cs typeface="Verdana"/>
              </a:rPr>
              <a:t> </a:t>
            </a:r>
            <a:r>
              <a:rPr sz="1000" b="1" dirty="0">
                <a:latin typeface="Verdana"/>
                <a:cs typeface="Verdana"/>
              </a:rPr>
              <a:t>a </a:t>
            </a:r>
            <a:r>
              <a:rPr sz="1000" dirty="0">
                <a:latin typeface="Verdana"/>
                <a:cs typeface="Verdana"/>
              </a:rPr>
              <a:t>=</a:t>
            </a:r>
            <a:r>
              <a:rPr sz="1000" spc="-15" dirty="0">
                <a:latin typeface="Verdana"/>
                <a:cs typeface="Verdana"/>
              </a:rPr>
              <a:t> </a:t>
            </a:r>
            <a:r>
              <a:rPr sz="1000" dirty="0">
                <a:latin typeface="Verdana"/>
                <a:cs typeface="Verdana"/>
              </a:rPr>
              <a:t>index</a:t>
            </a:r>
            <a:r>
              <a:rPr sz="1000" spc="-15" dirty="0">
                <a:latin typeface="Verdana"/>
                <a:cs typeface="Verdana"/>
              </a:rPr>
              <a:t> </a:t>
            </a:r>
            <a:r>
              <a:rPr sz="1000" dirty="0">
                <a:latin typeface="Verdana"/>
                <a:cs typeface="Verdana"/>
              </a:rPr>
              <a:t>finger,</a:t>
            </a:r>
            <a:r>
              <a:rPr sz="1000" spc="-10"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middle</a:t>
            </a:r>
            <a:r>
              <a:rPr sz="1000" spc="-15" dirty="0">
                <a:latin typeface="Verdana"/>
                <a:cs typeface="Verdana"/>
              </a:rPr>
              <a:t> </a:t>
            </a:r>
            <a:r>
              <a:rPr sz="1000" dirty="0">
                <a:latin typeface="Verdana"/>
                <a:cs typeface="Verdana"/>
              </a:rPr>
              <a:t>finger,</a:t>
            </a:r>
            <a:r>
              <a:rPr sz="1000" spc="-15" dirty="0">
                <a:latin typeface="Verdana"/>
                <a:cs typeface="Verdana"/>
              </a:rPr>
              <a:t> </a:t>
            </a:r>
            <a:r>
              <a:rPr sz="1000" dirty="0">
                <a:latin typeface="Verdana"/>
                <a:cs typeface="Verdana"/>
              </a:rPr>
              <a:t>and</a:t>
            </a:r>
            <a:r>
              <a:rPr sz="1000" spc="-10"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10" dirty="0">
                <a:latin typeface="Verdana"/>
                <a:cs typeface="Verdana"/>
              </a:rPr>
              <a:t> thumb).</a:t>
            </a:r>
            <a:endParaRPr sz="1000" dirty="0">
              <a:latin typeface="Verdana"/>
              <a:cs typeface="Verdana"/>
            </a:endParaRPr>
          </a:p>
        </p:txBody>
      </p:sp>
      <p:pic>
        <p:nvPicPr>
          <p:cNvPr id="4" name="object 4"/>
          <p:cNvPicPr/>
          <p:nvPr/>
        </p:nvPicPr>
        <p:blipFill>
          <a:blip r:embed="rId2" cstate="print"/>
          <a:stretch>
            <a:fillRect/>
          </a:stretch>
        </p:blipFill>
        <p:spPr>
          <a:xfrm>
            <a:off x="1390650" y="1352550"/>
            <a:ext cx="1418206" cy="1256302"/>
          </a:xfrm>
          <a:prstGeom prst="rect">
            <a:avLst/>
          </a:prstGeom>
        </p:spPr>
      </p:pic>
      <p:sp>
        <p:nvSpPr>
          <p:cNvPr id="5" name="object 5"/>
          <p:cNvSpPr txBox="1"/>
          <p:nvPr/>
        </p:nvSpPr>
        <p:spPr>
          <a:xfrm>
            <a:off x="1358900" y="2722723"/>
            <a:ext cx="5182870" cy="1659255"/>
          </a:xfrm>
          <a:prstGeom prst="rect">
            <a:avLst/>
          </a:prstGeom>
        </p:spPr>
        <p:txBody>
          <a:bodyPr vert="horz" wrap="square" lIns="0" tIns="45720" rIns="0" bIns="0" rtlCol="0">
            <a:spAutoFit/>
          </a:bodyPr>
          <a:lstStyle/>
          <a:p>
            <a:pPr marL="12700">
              <a:lnSpc>
                <a:spcPct val="100000"/>
              </a:lnSpc>
              <a:spcBef>
                <a:spcPts val="360"/>
              </a:spcBef>
            </a:pPr>
            <a:r>
              <a:rPr sz="1000" dirty="0">
                <a:latin typeface="Verdana"/>
                <a:cs typeface="Verdana"/>
              </a:rPr>
              <a:t>In</a:t>
            </a:r>
            <a:r>
              <a:rPr sz="1000" spc="-25" dirty="0">
                <a:latin typeface="Verdana"/>
                <a:cs typeface="Verdana"/>
              </a:rPr>
              <a:t> </a:t>
            </a:r>
            <a:r>
              <a:rPr sz="1000" dirty="0">
                <a:latin typeface="Verdana"/>
                <a:cs typeface="Verdana"/>
              </a:rPr>
              <a:t>general,</a:t>
            </a:r>
            <a:r>
              <a:rPr sz="1000" spc="-15" dirty="0">
                <a:latin typeface="Verdana"/>
                <a:cs typeface="Verdana"/>
              </a:rPr>
              <a:t> </a:t>
            </a:r>
            <a:r>
              <a:rPr sz="1000" dirty="0">
                <a:latin typeface="Verdana"/>
                <a:cs typeface="Verdana"/>
              </a:rPr>
              <a:t>for</a:t>
            </a:r>
            <a:r>
              <a:rPr sz="1000" spc="-15"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pair</a:t>
            </a:r>
            <a:r>
              <a:rPr sz="1000" spc="-15" dirty="0">
                <a:latin typeface="Verdana"/>
                <a:cs typeface="Verdana"/>
              </a:rPr>
              <a:t> </a:t>
            </a:r>
            <a:r>
              <a:rPr sz="1000" dirty="0">
                <a:latin typeface="Verdana"/>
                <a:cs typeface="Verdana"/>
              </a:rPr>
              <a:t>of</a:t>
            </a:r>
            <a:r>
              <a:rPr sz="1000" spc="-15" dirty="0">
                <a:latin typeface="Verdana"/>
                <a:cs typeface="Verdana"/>
              </a:rPr>
              <a:t> </a:t>
            </a:r>
            <a:r>
              <a:rPr sz="1000" spc="-10" dirty="0">
                <a:latin typeface="Verdana"/>
                <a:cs typeface="Verdana"/>
              </a:rPr>
              <a:t>3-</a:t>
            </a:r>
            <a:r>
              <a:rPr sz="1000" dirty="0">
                <a:latin typeface="Verdana"/>
                <a:cs typeface="Verdana"/>
              </a:rPr>
              <a:t>D</a:t>
            </a:r>
            <a:r>
              <a:rPr sz="1000" spc="-15" dirty="0">
                <a:latin typeface="Verdana"/>
                <a:cs typeface="Verdana"/>
              </a:rPr>
              <a:t> </a:t>
            </a:r>
            <a:r>
              <a:rPr sz="1000" dirty="0">
                <a:latin typeface="Verdana"/>
                <a:cs typeface="Verdana"/>
              </a:rPr>
              <a:t>vectors</a:t>
            </a:r>
            <a:r>
              <a:rPr sz="1000" spc="-15"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and</a:t>
            </a:r>
            <a:r>
              <a:rPr sz="1000" spc="-10" dirty="0">
                <a:latin typeface="Verdana"/>
                <a:cs typeface="Verdana"/>
              </a:rPr>
              <a:t> </a:t>
            </a:r>
            <a:r>
              <a:rPr sz="1000" b="1" spc="-25" dirty="0">
                <a:latin typeface="Verdana"/>
                <a:cs typeface="Verdana"/>
              </a:rPr>
              <a:t>b</a:t>
            </a:r>
            <a:r>
              <a:rPr sz="1000" spc="-25" dirty="0">
                <a:latin typeface="Verdana"/>
                <a:cs typeface="Verdana"/>
              </a:rPr>
              <a:t>:</a:t>
            </a:r>
            <a:endParaRPr sz="1000">
              <a:latin typeface="Verdana"/>
              <a:cs typeface="Verdana"/>
            </a:endParaRPr>
          </a:p>
          <a:p>
            <a:pPr marL="12700" marR="3314700" indent="228600">
              <a:lnSpc>
                <a:spcPct val="125000"/>
              </a:lnSpc>
            </a:pP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spc="-10" dirty="0">
                <a:latin typeface="Verdana"/>
                <a:cs typeface="Verdana"/>
              </a:rPr>
              <a:t>sin(</a:t>
            </a:r>
            <a:r>
              <a:rPr sz="1000" i="1" spc="-10" dirty="0">
                <a:latin typeface="MS Gothic"/>
                <a:cs typeface="MS Gothic"/>
              </a:rPr>
              <a:t>ө</a:t>
            </a:r>
            <a:r>
              <a:rPr sz="1000" spc="-10" dirty="0">
                <a:latin typeface="Verdana"/>
                <a:cs typeface="Verdana"/>
              </a:rPr>
              <a:t>) Where:</a:t>
            </a:r>
            <a:endParaRPr sz="1000">
              <a:latin typeface="Verdana"/>
              <a:cs typeface="Verdana"/>
            </a:endParaRPr>
          </a:p>
          <a:p>
            <a:pPr marL="241300">
              <a:lnSpc>
                <a:spcPct val="100000"/>
              </a:lnSpc>
              <a:spcBef>
                <a:spcPts val="300"/>
              </a:spcBef>
            </a:pPr>
            <a:r>
              <a:rPr sz="1000" i="1" spc="-10" dirty="0">
                <a:latin typeface="MS Gothic"/>
                <a:cs typeface="MS Gothic"/>
              </a:rPr>
              <a:t>ө</a:t>
            </a:r>
            <a:r>
              <a:rPr sz="1000" i="1" spc="-160" dirty="0">
                <a:latin typeface="MS Gothic"/>
                <a:cs typeface="MS Gothic"/>
              </a:rPr>
              <a:t> </a:t>
            </a:r>
            <a:r>
              <a:rPr sz="1000" dirty="0">
                <a:latin typeface="Verdana"/>
                <a:cs typeface="Verdana"/>
              </a:rPr>
              <a:t>is</a:t>
            </a:r>
            <a:r>
              <a:rPr sz="1000" spc="-3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angle</a:t>
            </a:r>
            <a:r>
              <a:rPr sz="1000" spc="-20" dirty="0">
                <a:latin typeface="Verdana"/>
                <a:cs typeface="Verdana"/>
              </a:rPr>
              <a:t> </a:t>
            </a:r>
            <a:r>
              <a:rPr sz="1000" dirty="0">
                <a:latin typeface="Verdana"/>
                <a:cs typeface="Verdana"/>
              </a:rPr>
              <a:t>included</a:t>
            </a:r>
            <a:r>
              <a:rPr sz="1000" spc="-15"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position</a:t>
            </a:r>
            <a:r>
              <a:rPr sz="1000" spc="-1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of</a:t>
            </a:r>
            <a:r>
              <a:rPr sz="1000" spc="-15" dirty="0">
                <a:latin typeface="Verdana"/>
                <a:cs typeface="Verdana"/>
              </a:rPr>
              <a:t> </a:t>
            </a:r>
            <a:r>
              <a:rPr sz="1000" b="1" dirty="0">
                <a:latin typeface="Verdana"/>
                <a:cs typeface="Verdana"/>
              </a:rPr>
              <a:t>a</a:t>
            </a:r>
            <a:r>
              <a:rPr sz="1000" b="1" spc="-10" dirty="0">
                <a:latin typeface="Verdana"/>
                <a:cs typeface="Verdana"/>
              </a:rPr>
              <a:t> </a:t>
            </a:r>
            <a:r>
              <a:rPr sz="1000" dirty="0">
                <a:latin typeface="Verdana"/>
                <a:cs typeface="Verdana"/>
              </a:rPr>
              <a:t>and</a:t>
            </a:r>
            <a:r>
              <a:rPr sz="1000" spc="-15" dirty="0">
                <a:latin typeface="Verdana"/>
                <a:cs typeface="Verdana"/>
              </a:rPr>
              <a:t> </a:t>
            </a:r>
            <a:r>
              <a:rPr sz="1000" b="1" spc="-50" dirty="0">
                <a:latin typeface="Verdana"/>
                <a:cs typeface="Verdana"/>
              </a:rPr>
              <a:t>b</a:t>
            </a:r>
            <a:endParaRPr sz="1000">
              <a:latin typeface="Verdana"/>
              <a:cs typeface="Verdana"/>
            </a:endParaRPr>
          </a:p>
          <a:p>
            <a:pPr marL="12700" marR="5080">
              <a:lnSpc>
                <a:spcPct val="100000"/>
              </a:lnSpc>
              <a:spcBef>
                <a:spcPts val="300"/>
              </a:spcBef>
            </a:pPr>
            <a:r>
              <a:rPr sz="1000" dirty="0">
                <a:latin typeface="Verdana"/>
                <a:cs typeface="Verdana"/>
              </a:rPr>
              <a:t>If</a:t>
            </a:r>
            <a:r>
              <a:rPr sz="1000" spc="-30"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and</a:t>
            </a:r>
            <a:r>
              <a:rPr sz="1000" spc="-1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unit</a:t>
            </a:r>
            <a:r>
              <a:rPr sz="1000" spc="-15"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then</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simply</a:t>
            </a:r>
            <a:r>
              <a:rPr sz="1000" spc="-15" dirty="0">
                <a:latin typeface="Verdana"/>
                <a:cs typeface="Verdana"/>
              </a:rPr>
              <a:t> </a:t>
            </a:r>
            <a:r>
              <a:rPr sz="1000" dirty="0">
                <a:latin typeface="Verdana"/>
                <a:cs typeface="Verdana"/>
              </a:rPr>
              <a:t>say</a:t>
            </a:r>
            <a:r>
              <a:rPr sz="1000" spc="-1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length</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their</a:t>
            </a:r>
            <a:r>
              <a:rPr sz="1000" spc="-15" dirty="0">
                <a:latin typeface="Verdana"/>
                <a:cs typeface="Verdana"/>
              </a:rPr>
              <a:t> </a:t>
            </a:r>
            <a:r>
              <a:rPr sz="1000" spc="-10" dirty="0">
                <a:latin typeface="Verdana"/>
                <a:cs typeface="Verdana"/>
              </a:rPr>
              <a:t>cross </a:t>
            </a:r>
            <a:r>
              <a:rPr sz="1000" dirty="0">
                <a:latin typeface="Verdana"/>
                <a:cs typeface="Verdana"/>
              </a:rPr>
              <a:t>product</a:t>
            </a:r>
            <a:r>
              <a:rPr sz="1000" spc="-35" dirty="0">
                <a:latin typeface="Verdana"/>
                <a:cs typeface="Verdana"/>
              </a:rPr>
              <a:t> </a:t>
            </a:r>
            <a:r>
              <a:rPr sz="1000" dirty="0">
                <a:latin typeface="Verdana"/>
                <a:cs typeface="Verdana"/>
              </a:rPr>
              <a:t>equals</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sine</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angle</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them.</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other</a:t>
            </a:r>
            <a:r>
              <a:rPr sz="1000" spc="-20" dirty="0">
                <a:latin typeface="Verdana"/>
                <a:cs typeface="Verdana"/>
              </a:rPr>
              <a:t> </a:t>
            </a:r>
            <a:r>
              <a:rPr sz="1000" spc="-10" dirty="0">
                <a:latin typeface="Verdana"/>
                <a:cs typeface="Verdana"/>
              </a:rPr>
              <a:t>words:</a:t>
            </a:r>
            <a:endParaRPr sz="1000">
              <a:latin typeface="Verdana"/>
              <a:cs typeface="Verdana"/>
            </a:endParaRPr>
          </a:p>
          <a:p>
            <a:pPr marL="241300">
              <a:lnSpc>
                <a:spcPct val="100000"/>
              </a:lnSpc>
              <a:spcBef>
                <a:spcPts val="300"/>
              </a:spcBef>
            </a:pPr>
            <a:r>
              <a:rPr sz="1000" dirty="0">
                <a:latin typeface="Verdana"/>
                <a:cs typeface="Verdana"/>
              </a:rPr>
              <a:t>|</a:t>
            </a:r>
            <a:r>
              <a:rPr sz="1000" spc="-14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sin(</a:t>
            </a:r>
            <a:r>
              <a:rPr sz="1000" i="1" spc="-10" dirty="0">
                <a:latin typeface="MS Gothic"/>
                <a:cs typeface="MS Gothic"/>
              </a:rPr>
              <a:t>ө</a:t>
            </a:r>
            <a:r>
              <a:rPr sz="1000" spc="-10" dirty="0">
                <a:latin typeface="Verdana"/>
                <a:cs typeface="Verdana"/>
              </a:rPr>
              <a:t>)</a:t>
            </a:r>
            <a:endParaRPr sz="1000">
              <a:latin typeface="Verdana"/>
              <a:cs typeface="Verdana"/>
            </a:endParaRPr>
          </a:p>
          <a:p>
            <a:pPr marL="12700" marR="228600">
              <a:lnSpc>
                <a:spcPct val="100000"/>
              </a:lnSpc>
              <a:spcBef>
                <a:spcPts val="300"/>
              </a:spcBef>
            </a:pPr>
            <a:r>
              <a:rPr sz="1000" dirty="0">
                <a:latin typeface="Verdana"/>
                <a:cs typeface="Verdana"/>
              </a:rPr>
              <a:t>The</a:t>
            </a:r>
            <a:r>
              <a:rPr sz="1000" spc="-35" dirty="0">
                <a:latin typeface="Verdana"/>
                <a:cs typeface="Verdana"/>
              </a:rPr>
              <a:t> </a:t>
            </a:r>
            <a:r>
              <a:rPr sz="1000" dirty="0">
                <a:latin typeface="Verdana"/>
                <a:cs typeface="Verdana"/>
              </a:rPr>
              <a:t>cross</a:t>
            </a:r>
            <a:r>
              <a:rPr sz="1000" spc="-25"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vectors</a:t>
            </a:r>
            <a:r>
              <a:rPr sz="1000" spc="-25" dirty="0">
                <a:latin typeface="Verdana"/>
                <a:cs typeface="Verdana"/>
              </a:rPr>
              <a:t> </a:t>
            </a:r>
            <a:r>
              <a:rPr sz="1000" dirty="0">
                <a:latin typeface="Verdana"/>
                <a:cs typeface="Verdana"/>
              </a:rPr>
              <a:t>helps</a:t>
            </a:r>
            <a:r>
              <a:rPr sz="1000" spc="-25" dirty="0">
                <a:latin typeface="Verdana"/>
                <a:cs typeface="Verdana"/>
              </a:rPr>
              <a:t> </a:t>
            </a:r>
            <a:r>
              <a:rPr sz="1000" dirty="0">
                <a:latin typeface="Verdana"/>
                <a:cs typeface="Verdana"/>
              </a:rPr>
              <a:t>us</a:t>
            </a:r>
            <a:r>
              <a:rPr sz="1000" spc="-20" dirty="0">
                <a:latin typeface="Verdana"/>
                <a:cs typeface="Verdana"/>
              </a:rPr>
              <a:t> </a:t>
            </a:r>
            <a:r>
              <a:rPr sz="1000" dirty="0">
                <a:latin typeface="Verdana"/>
                <a:cs typeface="Verdana"/>
              </a:rPr>
              <a:t>determine</a:t>
            </a:r>
            <a:r>
              <a:rPr sz="1000" spc="-25" dirty="0">
                <a:latin typeface="Verdana"/>
                <a:cs typeface="Verdana"/>
              </a:rPr>
              <a:t> </a:t>
            </a:r>
            <a:r>
              <a:rPr sz="1000" dirty="0">
                <a:latin typeface="Verdana"/>
                <a:cs typeface="Verdana"/>
              </a:rPr>
              <a:t>if</a:t>
            </a:r>
            <a:r>
              <a:rPr sz="1000" spc="-25"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vectors</a:t>
            </a:r>
            <a:r>
              <a:rPr sz="1000" spc="-20" dirty="0">
                <a:latin typeface="Verdana"/>
                <a:cs typeface="Verdana"/>
              </a:rPr>
              <a:t> </a:t>
            </a:r>
            <a:r>
              <a:rPr sz="1000" spc="-25" dirty="0">
                <a:latin typeface="Verdana"/>
                <a:cs typeface="Verdana"/>
              </a:rPr>
              <a:t>are </a:t>
            </a:r>
            <a:r>
              <a:rPr sz="1000" dirty="0">
                <a:latin typeface="Verdana"/>
                <a:cs typeface="Verdana"/>
              </a:rPr>
              <a:t>parallel.</a:t>
            </a:r>
            <a:r>
              <a:rPr sz="1000" spc="-30" dirty="0">
                <a:latin typeface="Verdana"/>
                <a:cs typeface="Verdana"/>
              </a:rPr>
              <a:t> </a:t>
            </a:r>
            <a:r>
              <a:rPr sz="1000" dirty="0">
                <a:latin typeface="Verdana"/>
                <a:cs typeface="Verdana"/>
              </a:rPr>
              <a:t>This</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because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result</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always</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zero</a:t>
            </a:r>
            <a:r>
              <a:rPr sz="1000" spc="-15" dirty="0">
                <a:latin typeface="Verdana"/>
                <a:cs typeface="Verdana"/>
              </a:rPr>
              <a:t> </a:t>
            </a:r>
            <a:r>
              <a:rPr sz="1000" spc="-10" dirty="0">
                <a:latin typeface="Verdana"/>
                <a:cs typeface="Verdana"/>
              </a:rPr>
              <a:t>vector.</a:t>
            </a:r>
            <a:endParaRPr sz="1000">
              <a:latin typeface="Verdana"/>
              <a:cs typeface="Verdana"/>
            </a:endParaRPr>
          </a:p>
        </p:txBody>
      </p:sp>
      <p:sp>
        <p:nvSpPr>
          <p:cNvPr id="6" name="object 6"/>
          <p:cNvSpPr txBox="1"/>
          <p:nvPr/>
        </p:nvSpPr>
        <p:spPr>
          <a:xfrm>
            <a:off x="1771650" y="4495800"/>
            <a:ext cx="4686300" cy="190500"/>
          </a:xfrm>
          <a:prstGeom prst="rect">
            <a:avLst/>
          </a:prstGeom>
          <a:ln w="19050">
            <a:solidFill>
              <a:srgbClr val="CB1300"/>
            </a:solidFill>
          </a:ln>
        </p:spPr>
        <p:txBody>
          <a:bodyPr vert="horz" wrap="square" lIns="0" tIns="15875" rIns="0" bIns="0" rtlCol="0">
            <a:spAutoFit/>
          </a:bodyPr>
          <a:lstStyle/>
          <a:p>
            <a:pPr marL="57150">
              <a:lnSpc>
                <a:spcPct val="100000"/>
              </a:lnSpc>
              <a:spcBef>
                <a:spcPts val="125"/>
              </a:spcBef>
            </a:pPr>
            <a:r>
              <a:rPr sz="1000" dirty="0">
                <a:latin typeface="Verdana"/>
                <a:cs typeface="Verdana"/>
              </a:rPr>
              <a:t>Vectors</a:t>
            </a:r>
            <a:r>
              <a:rPr sz="1000" spc="-25" dirty="0">
                <a:latin typeface="Verdana"/>
                <a:cs typeface="Verdana"/>
              </a:rPr>
              <a:t> </a:t>
            </a:r>
            <a:r>
              <a:rPr sz="1000" i="1" dirty="0">
                <a:latin typeface="Verdana"/>
                <a:cs typeface="Verdana"/>
              </a:rPr>
              <a:t>a</a:t>
            </a:r>
            <a:r>
              <a:rPr sz="1000" i="1" spc="-10" dirty="0">
                <a:latin typeface="Verdana"/>
                <a:cs typeface="Verdana"/>
              </a:rPr>
              <a:t> </a:t>
            </a:r>
            <a:r>
              <a:rPr sz="1000" dirty="0">
                <a:latin typeface="Verdana"/>
                <a:cs typeface="Verdana"/>
              </a:rPr>
              <a:t>and</a:t>
            </a:r>
            <a:r>
              <a:rPr sz="1000" spc="-15" dirty="0">
                <a:latin typeface="Verdana"/>
                <a:cs typeface="Verdana"/>
              </a:rPr>
              <a:t> </a:t>
            </a:r>
            <a:r>
              <a:rPr sz="1000" i="1" dirty="0">
                <a:latin typeface="Verdana"/>
                <a:cs typeface="Verdana"/>
              </a:rPr>
              <a:t>b</a:t>
            </a:r>
            <a:r>
              <a:rPr sz="1000" i="1" spc="-10" dirty="0">
                <a:latin typeface="Verdana"/>
                <a:cs typeface="Verdana"/>
              </a:rPr>
              <a:t> </a:t>
            </a:r>
            <a:r>
              <a:rPr sz="1000" dirty="0">
                <a:latin typeface="Verdana"/>
                <a:cs typeface="Verdana"/>
              </a:rPr>
              <a:t>are</a:t>
            </a:r>
            <a:r>
              <a:rPr sz="1000" spc="-10" dirty="0">
                <a:latin typeface="Verdana"/>
                <a:cs typeface="Verdana"/>
              </a:rPr>
              <a:t> </a:t>
            </a:r>
            <a:r>
              <a:rPr sz="1000" dirty="0">
                <a:latin typeface="Verdana"/>
                <a:cs typeface="Verdana"/>
              </a:rPr>
              <a:t>parallel</a:t>
            </a:r>
            <a:r>
              <a:rPr sz="1000" spc="-15" dirty="0">
                <a:latin typeface="Verdana"/>
                <a:cs typeface="Verdana"/>
              </a:rPr>
              <a:t> </a:t>
            </a:r>
            <a:r>
              <a:rPr sz="1000" dirty="0">
                <a:latin typeface="Verdana"/>
                <a:cs typeface="Verdana"/>
              </a:rPr>
              <a:t>if,</a:t>
            </a:r>
            <a:r>
              <a:rPr sz="1000" spc="-10" dirty="0">
                <a:latin typeface="Verdana"/>
                <a:cs typeface="Verdana"/>
              </a:rPr>
              <a:t> </a:t>
            </a:r>
            <a:r>
              <a:rPr sz="1000" dirty="0">
                <a:latin typeface="Verdana"/>
                <a:cs typeface="Verdana"/>
              </a:rPr>
              <a:t>and</a:t>
            </a:r>
            <a:r>
              <a:rPr sz="1000" spc="-10" dirty="0">
                <a:latin typeface="Verdana"/>
                <a:cs typeface="Verdana"/>
              </a:rPr>
              <a:t> </a:t>
            </a:r>
            <a:r>
              <a:rPr sz="1000" dirty="0">
                <a:latin typeface="Verdana"/>
                <a:cs typeface="Verdana"/>
              </a:rPr>
              <a:t>only</a:t>
            </a:r>
            <a:r>
              <a:rPr sz="1000" spc="-15" dirty="0">
                <a:latin typeface="Verdana"/>
                <a:cs typeface="Verdana"/>
              </a:rPr>
              <a:t> </a:t>
            </a:r>
            <a:r>
              <a:rPr sz="1000" dirty="0">
                <a:latin typeface="Verdana"/>
                <a:cs typeface="Verdana"/>
              </a:rPr>
              <a:t>if,</a:t>
            </a:r>
            <a:r>
              <a:rPr sz="1000" spc="-10" dirty="0">
                <a:latin typeface="Verdana"/>
                <a:cs typeface="Verdana"/>
              </a:rPr>
              <a:t> </a:t>
            </a:r>
            <a:r>
              <a:rPr sz="1000" i="1" dirty="0">
                <a:latin typeface="Verdana"/>
                <a:cs typeface="Verdana"/>
              </a:rPr>
              <a:t>a</a:t>
            </a:r>
            <a:r>
              <a:rPr sz="1000" i="1" spc="-10" dirty="0">
                <a:latin typeface="Verdana"/>
                <a:cs typeface="Verdana"/>
              </a:rPr>
              <a:t> </a:t>
            </a:r>
            <a:r>
              <a:rPr sz="1000" dirty="0">
                <a:latin typeface="Verdana"/>
                <a:cs typeface="Verdana"/>
              </a:rPr>
              <a:t>x</a:t>
            </a:r>
            <a:r>
              <a:rPr sz="1000" spc="-15" dirty="0">
                <a:latin typeface="Verdana"/>
                <a:cs typeface="Verdana"/>
              </a:rPr>
              <a:t> </a:t>
            </a:r>
            <a:r>
              <a:rPr sz="1000" i="1" dirty="0">
                <a:latin typeface="Verdana"/>
                <a:cs typeface="Verdana"/>
              </a:rPr>
              <a:t>b</a:t>
            </a:r>
            <a:r>
              <a:rPr sz="1000" i="1" spc="-10" dirty="0">
                <a:latin typeface="Verdana"/>
                <a:cs typeface="Verdana"/>
              </a:rPr>
              <a:t> </a:t>
            </a:r>
            <a:r>
              <a:rPr sz="1000" dirty="0">
                <a:latin typeface="Verdana"/>
                <a:cs typeface="Verdana"/>
              </a:rPr>
              <a:t>=</a:t>
            </a:r>
            <a:r>
              <a:rPr sz="1000" spc="-10" dirty="0">
                <a:latin typeface="Verdana"/>
                <a:cs typeface="Verdana"/>
              </a:rPr>
              <a:t> </a:t>
            </a:r>
            <a:r>
              <a:rPr sz="1000" spc="-25" dirty="0">
                <a:latin typeface="Verdana"/>
                <a:cs typeface="Verdana"/>
              </a:rPr>
              <a:t>0.</a:t>
            </a:r>
            <a:endParaRPr sz="1000">
              <a:latin typeface="Verdana"/>
              <a:cs typeface="Verdana"/>
            </a:endParaRPr>
          </a:p>
        </p:txBody>
      </p:sp>
      <p:sp>
        <p:nvSpPr>
          <p:cNvPr id="7" name="object 7"/>
          <p:cNvSpPr txBox="1"/>
          <p:nvPr/>
        </p:nvSpPr>
        <p:spPr>
          <a:xfrm>
            <a:off x="1358900" y="4774894"/>
            <a:ext cx="5511800" cy="1818447"/>
          </a:xfrm>
          <a:prstGeom prst="rect">
            <a:avLst/>
          </a:prstGeom>
        </p:spPr>
        <p:txBody>
          <a:bodyPr vert="horz" wrap="square" lIns="0" tIns="63500" rIns="0" bIns="0" rtlCol="0">
            <a:spAutoFit/>
          </a:bodyPr>
          <a:lstStyle/>
          <a:p>
            <a:pPr marL="12700">
              <a:lnSpc>
                <a:spcPct val="100000"/>
              </a:lnSpc>
              <a:spcBef>
                <a:spcPts val="500"/>
              </a:spcBef>
            </a:pPr>
            <a:r>
              <a:rPr sz="1200" b="1" dirty="0">
                <a:latin typeface="Arial"/>
                <a:cs typeface="Arial"/>
              </a:rPr>
              <a:t>Cross product </a:t>
            </a:r>
            <a:r>
              <a:rPr sz="1200" b="1" spc="-10" dirty="0">
                <a:latin typeface="Arial"/>
                <a:cs typeface="Arial"/>
              </a:rPr>
              <a:t>properties</a:t>
            </a:r>
            <a:endParaRPr sz="1200" dirty="0">
              <a:latin typeface="Arial"/>
              <a:cs typeface="Arial"/>
            </a:endParaRPr>
          </a:p>
          <a:p>
            <a:pPr marL="12700">
              <a:lnSpc>
                <a:spcPct val="100000"/>
              </a:lnSpc>
              <a:spcBef>
                <a:spcPts val="335"/>
              </a:spcBef>
            </a:pPr>
            <a:r>
              <a:rPr sz="1000" dirty="0">
                <a:latin typeface="Verdana"/>
                <a:cs typeface="Verdana"/>
              </a:rPr>
              <a:t>If</a:t>
            </a:r>
            <a:r>
              <a:rPr sz="1000" spc="-15" dirty="0">
                <a:latin typeface="Verdana"/>
                <a:cs typeface="Verdana"/>
              </a:rPr>
              <a:t> </a:t>
            </a:r>
            <a:r>
              <a:rPr sz="1000" b="1" dirty="0">
                <a:latin typeface="Verdana"/>
                <a:cs typeface="Verdana"/>
              </a:rPr>
              <a:t>a</a:t>
            </a:r>
            <a:r>
              <a:rPr sz="1000" dirty="0">
                <a:latin typeface="Verdana"/>
                <a:cs typeface="Verdana"/>
              </a:rPr>
              <a:t>,</a:t>
            </a:r>
            <a:r>
              <a:rPr sz="1000" spc="-15" dirty="0">
                <a:latin typeface="Verdana"/>
                <a:cs typeface="Verdana"/>
              </a:rPr>
              <a:t> </a:t>
            </a:r>
            <a:r>
              <a:rPr sz="1000" b="1" dirty="0">
                <a:latin typeface="Verdana"/>
                <a:cs typeface="Verdana"/>
              </a:rPr>
              <a:t>b</a:t>
            </a:r>
            <a:r>
              <a:rPr sz="1000" dirty="0">
                <a:latin typeface="Verdana"/>
                <a:cs typeface="Verdana"/>
              </a:rPr>
              <a:t>,</a:t>
            </a:r>
            <a:r>
              <a:rPr sz="1000" spc="-15" dirty="0">
                <a:latin typeface="Verdana"/>
                <a:cs typeface="Verdana"/>
              </a:rPr>
              <a:t> </a:t>
            </a:r>
            <a:r>
              <a:rPr sz="1000" dirty="0">
                <a:latin typeface="Verdana"/>
                <a:cs typeface="Verdana"/>
              </a:rPr>
              <a:t>and</a:t>
            </a:r>
            <a:r>
              <a:rPr sz="1000" spc="-15" dirty="0">
                <a:latin typeface="Verdana"/>
                <a:cs typeface="Verdana"/>
              </a:rPr>
              <a:t> </a:t>
            </a:r>
            <a:r>
              <a:rPr sz="1000" b="1" dirty="0">
                <a:latin typeface="Verdana"/>
                <a:cs typeface="Verdana"/>
              </a:rPr>
              <a:t>c</a:t>
            </a:r>
            <a:r>
              <a:rPr sz="1000" b="1" spc="-5" dirty="0">
                <a:latin typeface="Verdana"/>
                <a:cs typeface="Verdana"/>
              </a:rPr>
              <a:t> </a:t>
            </a:r>
            <a:r>
              <a:rPr sz="1000" dirty="0">
                <a:latin typeface="Verdana"/>
                <a:cs typeface="Verdana"/>
              </a:rPr>
              <a:t>are</a:t>
            </a:r>
            <a:r>
              <a:rPr sz="1000" spc="-10" dirty="0">
                <a:latin typeface="Verdana"/>
                <a:cs typeface="Verdana"/>
              </a:rPr>
              <a:t> </a:t>
            </a:r>
            <a:r>
              <a:rPr sz="1000" dirty="0">
                <a:latin typeface="Verdana"/>
                <a:cs typeface="Verdana"/>
              </a:rPr>
              <a:t>vectors,</a:t>
            </a:r>
            <a:r>
              <a:rPr sz="1000" spc="-15" dirty="0">
                <a:latin typeface="Verdana"/>
                <a:cs typeface="Verdana"/>
              </a:rPr>
              <a:t> </a:t>
            </a:r>
            <a:r>
              <a:rPr sz="1000" dirty="0">
                <a:latin typeface="Verdana"/>
                <a:cs typeface="Verdana"/>
              </a:rPr>
              <a:t>and</a:t>
            </a:r>
            <a:r>
              <a:rPr sz="1000" spc="-15" dirty="0">
                <a:latin typeface="Verdana"/>
                <a:cs typeface="Verdana"/>
              </a:rPr>
              <a:t> </a:t>
            </a:r>
            <a:r>
              <a:rPr sz="1000" i="1" dirty="0">
                <a:latin typeface="Verdana"/>
                <a:cs typeface="Verdana"/>
              </a:rPr>
              <a:t>s</a:t>
            </a:r>
            <a:r>
              <a:rPr sz="1000" i="1"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number,</a:t>
            </a:r>
            <a:r>
              <a:rPr sz="1000" spc="-10" dirty="0">
                <a:latin typeface="Verdana"/>
                <a:cs typeface="Verdana"/>
              </a:rPr>
              <a:t> then:</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a:t>
            </a:r>
            <a:r>
              <a:rPr sz="1000" b="1" dirty="0">
                <a:latin typeface="Verdana"/>
                <a:cs typeface="Verdana"/>
              </a:rPr>
              <a:t>b</a:t>
            </a:r>
            <a:r>
              <a:rPr sz="1000" b="1" spc="-135" dirty="0">
                <a:latin typeface="Verdana"/>
                <a:cs typeface="Verdana"/>
              </a:rPr>
              <a:t> </a:t>
            </a:r>
            <a:r>
              <a:rPr sz="1000" dirty="0">
                <a:latin typeface="Verdana"/>
                <a:cs typeface="Verdana"/>
              </a:rPr>
              <a:t>×</a:t>
            </a:r>
            <a:r>
              <a:rPr sz="1000" spc="-140" dirty="0">
                <a:latin typeface="Verdana"/>
                <a:cs typeface="Verdana"/>
              </a:rPr>
              <a:t> </a:t>
            </a:r>
            <a:r>
              <a:rPr sz="1000" b="1" spc="-50" dirty="0">
                <a:latin typeface="Verdana"/>
                <a:cs typeface="Verdana"/>
              </a:rPr>
              <a:t>a</a:t>
            </a:r>
            <a:endParaRPr sz="1000" dirty="0">
              <a:latin typeface="Verdana"/>
              <a:cs typeface="Verdana"/>
            </a:endParaRPr>
          </a:p>
          <a:p>
            <a:pPr marL="241300">
              <a:lnSpc>
                <a:spcPct val="100000"/>
              </a:lnSpc>
              <a:spcBef>
                <a:spcPts val="300"/>
              </a:spcBef>
            </a:pPr>
            <a:r>
              <a:rPr sz="1000" spc="-10" dirty="0">
                <a:latin typeface="Verdana"/>
                <a:cs typeface="Verdana"/>
              </a:rPr>
              <a:t>(</a:t>
            </a:r>
            <a:r>
              <a:rPr sz="1000" i="1" spc="-10" dirty="0">
                <a:latin typeface="Verdana"/>
                <a:cs typeface="Verdana"/>
              </a:rPr>
              <a:t>s</a:t>
            </a:r>
            <a:r>
              <a:rPr sz="1000" i="1" spc="-155" dirty="0">
                <a:latin typeface="Verdana"/>
                <a:cs typeface="Verdana"/>
              </a:rPr>
              <a:t> </a:t>
            </a:r>
            <a:r>
              <a:rPr sz="1000" dirty="0">
                <a:latin typeface="Corbel"/>
                <a:cs typeface="Corbel"/>
              </a:rPr>
              <a:t>*</a:t>
            </a:r>
            <a:r>
              <a:rPr sz="1000" spc="15" dirty="0">
                <a:latin typeface="Corbel"/>
                <a:cs typeface="Corbel"/>
              </a:rPr>
              <a:t> </a:t>
            </a:r>
            <a:r>
              <a:rPr sz="1000" b="1" spc="-10" dirty="0">
                <a:latin typeface="Verdana"/>
                <a:cs typeface="Verdana"/>
              </a:rPr>
              <a:t>a</a:t>
            </a:r>
            <a:r>
              <a:rPr sz="1000" spc="-10" dirty="0">
                <a:latin typeface="Verdana"/>
                <a:cs typeface="Verdana"/>
              </a:rPr>
              <a:t>)</a:t>
            </a:r>
            <a:r>
              <a:rPr sz="1000" spc="-145" dirty="0">
                <a:latin typeface="Verdana"/>
                <a:cs typeface="Verdana"/>
              </a:rPr>
              <a:t> </a:t>
            </a:r>
            <a:r>
              <a:rPr sz="1000" dirty="0">
                <a:latin typeface="Verdana"/>
                <a:cs typeface="Verdana"/>
              </a:rPr>
              <a:t>×</a:t>
            </a:r>
            <a:r>
              <a:rPr sz="1000" spc="-140"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 </a:t>
            </a:r>
            <a:r>
              <a:rPr sz="1000" i="1" dirty="0">
                <a:latin typeface="Verdana"/>
                <a:cs typeface="Verdana"/>
              </a:rPr>
              <a:t>s</a:t>
            </a:r>
            <a:r>
              <a:rPr sz="1000" i="1" spc="-145" dirty="0">
                <a:latin typeface="Verdana"/>
                <a:cs typeface="Verdana"/>
              </a:rPr>
              <a:t> </a:t>
            </a:r>
            <a:r>
              <a:rPr sz="1000" dirty="0">
                <a:latin typeface="Corbel"/>
                <a:cs typeface="Corbel"/>
              </a:rPr>
              <a:t>*</a:t>
            </a:r>
            <a:r>
              <a:rPr sz="1000" spc="15" dirty="0">
                <a:latin typeface="Corbel"/>
                <a:cs typeface="Corbel"/>
              </a:rPr>
              <a:t> </a:t>
            </a:r>
            <a:r>
              <a:rPr sz="1000" spc="-10" dirty="0">
                <a:latin typeface="Verdana"/>
                <a:cs typeface="Verdana"/>
              </a:rPr>
              <a:t>(</a:t>
            </a:r>
            <a:r>
              <a:rPr sz="1000" b="1" spc="-10" dirty="0">
                <a:latin typeface="Verdana"/>
                <a:cs typeface="Verdana"/>
              </a:rPr>
              <a:t>a</a:t>
            </a:r>
            <a:r>
              <a:rPr sz="1000" b="1" spc="-130"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dirty="0">
                <a:latin typeface="Verdana"/>
                <a:cs typeface="Verdana"/>
              </a:rPr>
              <a:t>) = </a:t>
            </a:r>
            <a:r>
              <a:rPr sz="1000" b="1" dirty="0">
                <a:latin typeface="Verdana"/>
                <a:cs typeface="Verdana"/>
              </a:rPr>
              <a:t>a</a:t>
            </a:r>
            <a:r>
              <a:rPr sz="1000" b="1" spc="-130" dirty="0">
                <a:latin typeface="Verdana"/>
                <a:cs typeface="Verdana"/>
              </a:rPr>
              <a:t> </a:t>
            </a:r>
            <a:r>
              <a:rPr sz="1000" dirty="0">
                <a:latin typeface="Verdana"/>
                <a:cs typeface="Verdana"/>
              </a:rPr>
              <a:t>×</a:t>
            </a:r>
            <a:r>
              <a:rPr sz="1000" spc="-145" dirty="0">
                <a:latin typeface="Verdana"/>
                <a:cs typeface="Verdana"/>
              </a:rPr>
              <a:t> </a:t>
            </a:r>
            <a:r>
              <a:rPr sz="1000" spc="-10" dirty="0">
                <a:latin typeface="Verdana"/>
                <a:cs typeface="Verdana"/>
              </a:rPr>
              <a:t>(</a:t>
            </a:r>
            <a:r>
              <a:rPr sz="1000" i="1" spc="-10" dirty="0">
                <a:latin typeface="Verdana"/>
                <a:cs typeface="Verdana"/>
              </a:rPr>
              <a:t>s</a:t>
            </a:r>
            <a:r>
              <a:rPr sz="1000" i="1" spc="-140" dirty="0">
                <a:latin typeface="Verdana"/>
                <a:cs typeface="Verdana"/>
              </a:rPr>
              <a:t> </a:t>
            </a:r>
            <a:r>
              <a:rPr sz="1000" dirty="0">
                <a:latin typeface="Corbel"/>
                <a:cs typeface="Corbel"/>
              </a:rPr>
              <a:t>*</a:t>
            </a:r>
            <a:r>
              <a:rPr sz="1000" spc="15" dirty="0">
                <a:latin typeface="Corbel"/>
                <a:cs typeface="Corbel"/>
              </a:rPr>
              <a:t> </a:t>
            </a:r>
            <a:r>
              <a:rPr sz="1000" b="1" spc="-25" dirty="0">
                <a:latin typeface="Verdana"/>
                <a:cs typeface="Verdana"/>
              </a:rPr>
              <a:t>b</a:t>
            </a:r>
            <a:r>
              <a:rPr sz="1000" spc="-25" dirty="0">
                <a:latin typeface="Verdana"/>
                <a:cs typeface="Verdana"/>
              </a:rPr>
              <a:t>)</a:t>
            </a:r>
            <a:endParaRPr sz="1000" dirty="0">
              <a:latin typeface="Verdana"/>
              <a:cs typeface="Verdana"/>
            </a:endParaRPr>
          </a:p>
          <a:p>
            <a:pPr marL="241300" marR="3549650">
              <a:lnSpc>
                <a:spcPct val="125000"/>
              </a:lnSpc>
            </a:pP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spc="-10" dirty="0">
                <a:latin typeface="Verdana"/>
                <a:cs typeface="Verdana"/>
              </a:rPr>
              <a:t>(</a:t>
            </a:r>
            <a:r>
              <a:rPr sz="1000" b="1" spc="-10" dirty="0">
                <a:latin typeface="Verdana"/>
                <a:cs typeface="Verdana"/>
              </a:rPr>
              <a:t>b</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c</a:t>
            </a:r>
            <a:r>
              <a:rPr sz="1000" dirty="0">
                <a:latin typeface="Verdana"/>
                <a:cs typeface="Verdana"/>
              </a:rPr>
              <a:t>)</a:t>
            </a:r>
            <a:r>
              <a:rPr sz="1000" spc="-5" dirty="0">
                <a:latin typeface="Verdana"/>
                <a:cs typeface="Verdana"/>
              </a:rPr>
              <a:t> </a:t>
            </a:r>
            <a:r>
              <a:rPr sz="1000"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0" dirty="0">
                <a:latin typeface="Verdana"/>
                <a:cs typeface="Verdana"/>
              </a:rPr>
              <a:t> </a:t>
            </a:r>
            <a:r>
              <a:rPr sz="1000" b="1" spc="-50" dirty="0">
                <a:latin typeface="Verdana"/>
                <a:cs typeface="Verdana"/>
              </a:rPr>
              <a:t>c </a:t>
            </a:r>
            <a:r>
              <a:rPr sz="1000" spc="-10" dirty="0">
                <a:latin typeface="Verdana"/>
                <a:cs typeface="Verdana"/>
              </a:rPr>
              <a:t>(</a:t>
            </a:r>
            <a:r>
              <a:rPr sz="1000" b="1" spc="-10" dirty="0">
                <a:latin typeface="Verdana"/>
                <a:cs typeface="Verdana"/>
              </a:rPr>
              <a:t>a</a:t>
            </a:r>
            <a:r>
              <a:rPr sz="1000" b="1" spc="-135" dirty="0">
                <a:latin typeface="Verdana"/>
                <a:cs typeface="Verdana"/>
              </a:rPr>
              <a:t> </a:t>
            </a:r>
            <a:r>
              <a:rPr sz="1000" dirty="0">
                <a:latin typeface="Verdana"/>
                <a:cs typeface="Verdana"/>
              </a:rPr>
              <a:t>+</a:t>
            </a:r>
            <a:r>
              <a:rPr sz="1000" spc="-145" dirty="0">
                <a:latin typeface="Verdana"/>
                <a:cs typeface="Verdana"/>
              </a:rPr>
              <a:t> </a:t>
            </a:r>
            <a:r>
              <a:rPr sz="1000" b="1" spc="-10" dirty="0">
                <a:latin typeface="Verdana"/>
                <a:cs typeface="Verdana"/>
              </a:rPr>
              <a:t>b</a:t>
            </a:r>
            <a:r>
              <a:rPr sz="1000" spc="-10" dirty="0">
                <a:latin typeface="Verdana"/>
                <a:cs typeface="Verdana"/>
              </a:rPr>
              <a:t>)</a:t>
            </a:r>
            <a:r>
              <a:rPr sz="1000" spc="-140"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c</a:t>
            </a:r>
            <a:r>
              <a:rPr sz="1000" b="1" spc="10" dirty="0">
                <a:latin typeface="Verdana"/>
                <a:cs typeface="Verdana"/>
              </a:rPr>
              <a:t> </a:t>
            </a:r>
            <a:r>
              <a:rPr sz="1000" dirty="0">
                <a:latin typeface="Verdana"/>
                <a:cs typeface="Verdana"/>
              </a:rPr>
              <a:t>= </a:t>
            </a:r>
            <a:r>
              <a:rPr sz="1000" b="1" dirty="0">
                <a:latin typeface="Verdana"/>
                <a:cs typeface="Verdana"/>
              </a:rPr>
              <a:t>a</a:t>
            </a:r>
            <a:r>
              <a:rPr sz="1000" b="1" spc="-135" dirty="0">
                <a:latin typeface="Verdana"/>
                <a:cs typeface="Verdana"/>
              </a:rPr>
              <a:t> </a:t>
            </a:r>
            <a:r>
              <a:rPr sz="1000" dirty="0">
                <a:latin typeface="Verdana"/>
                <a:cs typeface="Verdana"/>
              </a:rPr>
              <a:t>×</a:t>
            </a:r>
            <a:r>
              <a:rPr sz="1000" spc="-140" dirty="0">
                <a:latin typeface="Verdana"/>
                <a:cs typeface="Verdana"/>
              </a:rPr>
              <a:t> </a:t>
            </a:r>
            <a:r>
              <a:rPr sz="1000" b="1" dirty="0">
                <a:latin typeface="Verdana"/>
                <a:cs typeface="Verdana"/>
              </a:rPr>
              <a:t>c</a:t>
            </a:r>
            <a:r>
              <a:rPr sz="1000" b="1" spc="-135" dirty="0">
                <a:latin typeface="Verdana"/>
                <a:cs typeface="Verdana"/>
              </a:rPr>
              <a:t> </a:t>
            </a:r>
            <a:r>
              <a:rPr sz="1000" dirty="0">
                <a:latin typeface="Verdana"/>
                <a:cs typeface="Verdana"/>
              </a:rPr>
              <a:t>+</a:t>
            </a:r>
            <a:r>
              <a:rPr sz="1000" spc="-140" dirty="0">
                <a:latin typeface="Verdana"/>
                <a:cs typeface="Verdana"/>
              </a:rPr>
              <a:t> </a:t>
            </a:r>
            <a:r>
              <a:rPr sz="1000" b="1" dirty="0">
                <a:latin typeface="Verdana"/>
                <a:cs typeface="Verdana"/>
              </a:rPr>
              <a:t>b</a:t>
            </a:r>
            <a:r>
              <a:rPr sz="1000" b="1" spc="-135" dirty="0">
                <a:latin typeface="Verdana"/>
                <a:cs typeface="Verdana"/>
              </a:rPr>
              <a:t> </a:t>
            </a:r>
            <a:r>
              <a:rPr sz="1000" dirty="0">
                <a:latin typeface="Verdana"/>
                <a:cs typeface="Verdana"/>
              </a:rPr>
              <a:t>×</a:t>
            </a:r>
            <a:r>
              <a:rPr sz="1000" spc="-140" dirty="0">
                <a:latin typeface="Verdana"/>
                <a:cs typeface="Verdana"/>
              </a:rPr>
              <a:t> </a:t>
            </a:r>
            <a:r>
              <a:rPr sz="1000" b="1" spc="-50" dirty="0">
                <a:latin typeface="Verdana"/>
                <a:cs typeface="Verdana"/>
              </a:rPr>
              <a:t>c </a:t>
            </a:r>
            <a:r>
              <a:rPr sz="1000" b="1" dirty="0">
                <a:latin typeface="Verdana"/>
                <a:cs typeface="Verdana"/>
              </a:rPr>
              <a:t>a</a:t>
            </a:r>
            <a:r>
              <a:rPr sz="1000" b="1" spc="-135" dirty="0">
                <a:latin typeface="Verdana"/>
                <a:cs typeface="Verdana"/>
              </a:rPr>
              <a:t> </a:t>
            </a:r>
            <a:r>
              <a:rPr sz="1000" b="1" dirty="0">
                <a:latin typeface="Verdana"/>
                <a:cs typeface="Verdana"/>
              </a:rPr>
              <a:t>·</a:t>
            </a:r>
            <a:r>
              <a:rPr sz="1000" b="1" spc="-130" dirty="0">
                <a:latin typeface="Verdana"/>
                <a:cs typeface="Verdana"/>
              </a:rPr>
              <a:t> </a:t>
            </a:r>
            <a:r>
              <a:rPr sz="1000" spc="-10" dirty="0">
                <a:latin typeface="Verdana"/>
                <a:cs typeface="Verdana"/>
              </a:rPr>
              <a:t>(</a:t>
            </a:r>
            <a:r>
              <a:rPr sz="1000" b="1" spc="-10" dirty="0">
                <a:latin typeface="Verdana"/>
                <a:cs typeface="Verdana"/>
              </a:rPr>
              <a:t>b</a:t>
            </a:r>
            <a:r>
              <a:rPr sz="1000" b="1" spc="-130" dirty="0">
                <a:latin typeface="Verdana"/>
                <a:cs typeface="Verdana"/>
              </a:rPr>
              <a:t> </a:t>
            </a:r>
            <a:r>
              <a:rPr sz="1000" dirty="0">
                <a:latin typeface="Verdana"/>
                <a:cs typeface="Verdana"/>
              </a:rPr>
              <a:t>×</a:t>
            </a:r>
            <a:r>
              <a:rPr sz="1000" spc="-145" dirty="0">
                <a:latin typeface="Verdana"/>
                <a:cs typeface="Verdana"/>
              </a:rPr>
              <a:t> </a:t>
            </a:r>
            <a:r>
              <a:rPr sz="1000" b="1" dirty="0">
                <a:latin typeface="Verdana"/>
                <a:cs typeface="Verdana"/>
              </a:rPr>
              <a:t>c</a:t>
            </a:r>
            <a:r>
              <a:rPr sz="1000" dirty="0">
                <a:latin typeface="Verdana"/>
                <a:cs typeface="Verdana"/>
              </a:rPr>
              <a:t>)</a:t>
            </a:r>
            <a:r>
              <a:rPr sz="1000" spc="5" dirty="0">
                <a:latin typeface="Verdana"/>
                <a:cs typeface="Verdana"/>
              </a:rPr>
              <a:t> </a:t>
            </a:r>
            <a:r>
              <a:rPr sz="1000" dirty="0">
                <a:latin typeface="Verdana"/>
                <a:cs typeface="Verdana"/>
              </a:rPr>
              <a:t>= </a:t>
            </a:r>
            <a:r>
              <a:rPr sz="1000" spc="-10" dirty="0">
                <a:latin typeface="Verdana"/>
                <a:cs typeface="Verdana"/>
              </a:rPr>
              <a:t>(</a:t>
            </a:r>
            <a:r>
              <a:rPr sz="1000" b="1" spc="-10" dirty="0">
                <a:latin typeface="Verdana"/>
                <a:cs typeface="Verdana"/>
              </a:rPr>
              <a:t>a</a:t>
            </a:r>
            <a:r>
              <a:rPr sz="1000" b="1" spc="-135" dirty="0">
                <a:latin typeface="Verdana"/>
                <a:cs typeface="Verdana"/>
              </a:rPr>
              <a:t> </a:t>
            </a:r>
            <a:r>
              <a:rPr sz="1000" dirty="0">
                <a:latin typeface="Verdana"/>
                <a:cs typeface="Verdana"/>
              </a:rPr>
              <a:t>×</a:t>
            </a:r>
            <a:r>
              <a:rPr sz="1000" spc="-140" dirty="0">
                <a:latin typeface="Verdana"/>
                <a:cs typeface="Verdana"/>
              </a:rPr>
              <a:t> </a:t>
            </a:r>
            <a:r>
              <a:rPr sz="1000" b="1" spc="-10" dirty="0">
                <a:latin typeface="Verdana"/>
                <a:cs typeface="Verdana"/>
              </a:rPr>
              <a:t>b</a:t>
            </a:r>
            <a:r>
              <a:rPr sz="1000" spc="-10" dirty="0">
                <a:latin typeface="Verdana"/>
                <a:cs typeface="Verdana"/>
              </a:rPr>
              <a:t>)</a:t>
            </a:r>
            <a:r>
              <a:rPr sz="1000" spc="-140" dirty="0">
                <a:latin typeface="Verdana"/>
                <a:cs typeface="Verdana"/>
              </a:rPr>
              <a:t> </a:t>
            </a:r>
            <a:r>
              <a:rPr sz="1000" b="1" dirty="0">
                <a:latin typeface="Verdana"/>
                <a:cs typeface="Verdana"/>
              </a:rPr>
              <a:t>·</a:t>
            </a:r>
            <a:r>
              <a:rPr sz="1000" b="1" spc="-130" dirty="0">
                <a:latin typeface="Verdana"/>
                <a:cs typeface="Verdana"/>
              </a:rPr>
              <a:t> </a:t>
            </a:r>
            <a:r>
              <a:rPr sz="1000" b="1" spc="-50" dirty="0">
                <a:latin typeface="Verdana"/>
                <a:cs typeface="Verdana"/>
              </a:rPr>
              <a:t>c</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135" dirty="0">
                <a:latin typeface="Verdana"/>
                <a:cs typeface="Verdana"/>
              </a:rPr>
              <a:t> </a:t>
            </a:r>
            <a:r>
              <a:rPr sz="1000" dirty="0">
                <a:latin typeface="Verdana"/>
                <a:cs typeface="Verdana"/>
              </a:rPr>
              <a:t>× </a:t>
            </a:r>
            <a:r>
              <a:rPr sz="1000" spc="-10" dirty="0">
                <a:latin typeface="Verdana"/>
                <a:cs typeface="Verdana"/>
              </a:rPr>
              <a:t>(</a:t>
            </a:r>
            <a:r>
              <a:rPr sz="1000" b="1" spc="-10" dirty="0">
                <a:latin typeface="Verdana"/>
                <a:cs typeface="Verdana"/>
              </a:rPr>
              <a:t>b</a:t>
            </a:r>
            <a:r>
              <a:rPr sz="1000" b="1" spc="-130" dirty="0">
                <a:latin typeface="Verdana"/>
                <a:cs typeface="Verdana"/>
              </a:rPr>
              <a:t> </a:t>
            </a:r>
            <a:r>
              <a:rPr sz="1000" dirty="0">
                <a:latin typeface="Verdana"/>
                <a:cs typeface="Verdana"/>
              </a:rPr>
              <a:t>×</a:t>
            </a:r>
            <a:r>
              <a:rPr sz="1000" spc="-140" dirty="0">
                <a:latin typeface="Verdana"/>
                <a:cs typeface="Verdana"/>
              </a:rPr>
              <a:t> </a:t>
            </a:r>
            <a:r>
              <a:rPr sz="1000" b="1" dirty="0">
                <a:latin typeface="Verdana"/>
                <a:cs typeface="Verdana"/>
              </a:rPr>
              <a:t>c</a:t>
            </a:r>
            <a:r>
              <a:rPr sz="1000" dirty="0">
                <a:latin typeface="Verdana"/>
                <a:cs typeface="Verdana"/>
              </a:rPr>
              <a:t>) = </a:t>
            </a:r>
            <a:r>
              <a:rPr sz="1000" spc="-10" dirty="0">
                <a:latin typeface="Verdana"/>
                <a:cs typeface="Verdana"/>
              </a:rPr>
              <a:t>(</a:t>
            </a:r>
            <a:r>
              <a:rPr sz="1000" b="1" spc="-10" dirty="0">
                <a:latin typeface="Verdana"/>
                <a:cs typeface="Verdana"/>
              </a:rPr>
              <a:t>a</a:t>
            </a:r>
            <a:r>
              <a:rPr sz="1000" b="1" spc="-130" dirty="0">
                <a:latin typeface="Verdana"/>
                <a:cs typeface="Verdana"/>
              </a:rPr>
              <a:t> </a:t>
            </a:r>
            <a:r>
              <a:rPr sz="1000" b="1" dirty="0">
                <a:latin typeface="Verdana"/>
                <a:cs typeface="Verdana"/>
              </a:rPr>
              <a:t>·</a:t>
            </a:r>
            <a:r>
              <a:rPr sz="1000" b="1" spc="-130" dirty="0">
                <a:latin typeface="Verdana"/>
                <a:cs typeface="Verdana"/>
              </a:rPr>
              <a:t> </a:t>
            </a:r>
            <a:r>
              <a:rPr sz="1000" b="1" spc="-10" dirty="0">
                <a:latin typeface="Verdana"/>
                <a:cs typeface="Verdana"/>
              </a:rPr>
              <a:t>c</a:t>
            </a:r>
            <a:r>
              <a:rPr sz="1000" spc="-10" dirty="0">
                <a:latin typeface="Verdana"/>
                <a:cs typeface="Verdana"/>
              </a:rPr>
              <a:t>)</a:t>
            </a:r>
            <a:r>
              <a:rPr sz="1000" spc="-145" dirty="0">
                <a:latin typeface="Verdana"/>
                <a:cs typeface="Verdana"/>
              </a:rPr>
              <a:t> </a:t>
            </a:r>
            <a:r>
              <a:rPr sz="1000" dirty="0">
                <a:latin typeface="Corbel"/>
                <a:cs typeface="Corbel"/>
              </a:rPr>
              <a:t>*</a:t>
            </a:r>
            <a:r>
              <a:rPr sz="1000" spc="15" dirty="0">
                <a:latin typeface="Corbel"/>
                <a:cs typeface="Corbel"/>
              </a:rPr>
              <a:t> </a:t>
            </a:r>
            <a:r>
              <a:rPr sz="1000" b="1" dirty="0">
                <a:latin typeface="Verdana"/>
                <a:cs typeface="Verdana"/>
              </a:rPr>
              <a:t>b</a:t>
            </a:r>
            <a:r>
              <a:rPr sz="1000" b="1" spc="10"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a:t>
            </a:r>
            <a:r>
              <a:rPr sz="1000" b="1" spc="-10" dirty="0">
                <a:latin typeface="Verdana"/>
                <a:cs typeface="Verdana"/>
              </a:rPr>
              <a:t>a</a:t>
            </a:r>
            <a:r>
              <a:rPr sz="1000" b="1" spc="-135" dirty="0">
                <a:latin typeface="Verdana"/>
                <a:cs typeface="Verdana"/>
              </a:rPr>
              <a:t> </a:t>
            </a:r>
            <a:r>
              <a:rPr sz="1000" b="1" dirty="0">
                <a:latin typeface="Verdana"/>
                <a:cs typeface="Verdana"/>
              </a:rPr>
              <a:t>·</a:t>
            </a:r>
            <a:r>
              <a:rPr sz="1000" b="1" spc="-130" dirty="0">
                <a:latin typeface="Verdana"/>
                <a:cs typeface="Verdana"/>
              </a:rPr>
              <a:t> </a:t>
            </a:r>
            <a:r>
              <a:rPr sz="1000" b="1" spc="-10" dirty="0">
                <a:latin typeface="Verdana"/>
                <a:cs typeface="Verdana"/>
              </a:rPr>
              <a:t>b</a:t>
            </a:r>
            <a:r>
              <a:rPr sz="1000" spc="-10" dirty="0">
                <a:latin typeface="Verdana"/>
                <a:cs typeface="Verdana"/>
              </a:rPr>
              <a:t>)</a:t>
            </a:r>
            <a:r>
              <a:rPr sz="1000" spc="-140" dirty="0">
                <a:latin typeface="Verdana"/>
                <a:cs typeface="Verdana"/>
              </a:rPr>
              <a:t> </a:t>
            </a:r>
            <a:r>
              <a:rPr sz="1000" dirty="0">
                <a:latin typeface="Corbel"/>
                <a:cs typeface="Corbel"/>
              </a:rPr>
              <a:t>*</a:t>
            </a:r>
            <a:r>
              <a:rPr sz="1000" spc="15" dirty="0">
                <a:latin typeface="Corbel"/>
                <a:cs typeface="Corbel"/>
              </a:rPr>
              <a:t> </a:t>
            </a:r>
            <a:r>
              <a:rPr sz="1000" b="1" spc="-50" dirty="0">
                <a:latin typeface="Verdana"/>
                <a:cs typeface="Verdana"/>
              </a:rPr>
              <a:t>c</a:t>
            </a:r>
            <a:endParaRPr sz="1000" dirty="0">
              <a:latin typeface="Verdana"/>
              <a:cs typeface="Verdana"/>
            </a:endParaRPr>
          </a:p>
          <a:p>
            <a:pPr>
              <a:lnSpc>
                <a:spcPct val="100000"/>
              </a:lnSpc>
              <a:spcBef>
                <a:spcPts val="15"/>
              </a:spcBef>
            </a:pPr>
            <a:endParaRPr sz="1450" dirty="0">
              <a:latin typeface="Verdana"/>
              <a:cs typeface="Verdana"/>
            </a:endParaRPr>
          </a:p>
        </p:txBody>
      </p:sp>
      <p:sp>
        <p:nvSpPr>
          <p:cNvPr id="11" name="Title 10"/>
          <p:cNvSpPr>
            <a:spLocks noGrp="1"/>
          </p:cNvSpPr>
          <p:nvPr>
            <p:ph type="title"/>
          </p:nvPr>
        </p:nvSpPr>
        <p:spPr>
          <a:xfrm>
            <a:off x="990600" y="533400"/>
            <a:ext cx="5943600" cy="276999"/>
          </a:xfrm>
        </p:spPr>
        <p:txBody>
          <a:bodyPr/>
          <a:lstStyle/>
          <a:p>
            <a:r>
              <a:rPr lang="en-US" dirty="0" smtClean="0"/>
              <a:t>Right hand coordinate system</a:t>
            </a:r>
            <a:endParaRPr lang="en-US" dirty="0"/>
          </a:p>
        </p:txBody>
      </p:sp>
    </p:spTree>
    <p:extLst>
      <p:ext uri="{BB962C8B-B14F-4D97-AF65-F5344CB8AC3E}">
        <p14:creationId xmlns:p14="http://schemas.microsoft.com/office/powerpoint/2010/main" val="19225207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358900" y="685800"/>
            <a:ext cx="5511800" cy="492443"/>
          </a:xfrm>
          <a:prstGeom prst="rect">
            <a:avLst/>
          </a:prstGeom>
        </p:spPr>
        <p:txBody>
          <a:bodyPr vert="horz" wrap="square" lIns="0" tIns="63500" rIns="0" bIns="0" rtlCol="0">
            <a:spAutoFit/>
          </a:bodyPr>
          <a:lstStyle/>
          <a:p>
            <a:pPr>
              <a:lnSpc>
                <a:spcPct val="100000"/>
              </a:lnSpc>
              <a:spcBef>
                <a:spcPts val="15"/>
              </a:spcBef>
            </a:pPr>
            <a:endParaRPr sz="1450" dirty="0">
              <a:latin typeface="Verdana"/>
              <a:cs typeface="Verdana"/>
            </a:endParaRPr>
          </a:p>
          <a:p>
            <a:pPr marL="12700">
              <a:lnSpc>
                <a:spcPct val="100000"/>
              </a:lnSpc>
              <a:spcBef>
                <a:spcPts val="445"/>
              </a:spcBef>
            </a:pPr>
            <a:r>
              <a:rPr sz="1000" dirty="0" smtClean="0">
                <a:latin typeface="Verdana"/>
                <a:cs typeface="Verdana"/>
              </a:rPr>
              <a:t>The</a:t>
            </a:r>
            <a:r>
              <a:rPr sz="1000" spc="-35" dirty="0" smtClean="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equation</a:t>
            </a:r>
            <a:r>
              <a:rPr sz="1000" spc="-2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used</a:t>
            </a:r>
            <a:r>
              <a:rPr sz="1000" spc="-20"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3D</a:t>
            </a:r>
            <a:r>
              <a:rPr sz="1000" spc="-20" dirty="0">
                <a:latin typeface="Verdana"/>
                <a:cs typeface="Verdana"/>
              </a:rPr>
              <a:t> </a:t>
            </a:r>
            <a:r>
              <a:rPr sz="1000" dirty="0">
                <a:latin typeface="Verdana"/>
                <a:cs typeface="Verdana"/>
              </a:rPr>
              <a:t>modeling</a:t>
            </a:r>
            <a:r>
              <a:rPr sz="1000" spc="-20" dirty="0">
                <a:latin typeface="Verdana"/>
                <a:cs typeface="Verdana"/>
              </a:rPr>
              <a:t> </a:t>
            </a:r>
            <a:r>
              <a:rPr sz="1000" dirty="0">
                <a:latin typeface="Verdana"/>
                <a:cs typeface="Verdana"/>
              </a:rPr>
              <a:t>applications</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computer</a:t>
            </a:r>
            <a:r>
              <a:rPr sz="1000" spc="-20" dirty="0">
                <a:latin typeface="Verdana"/>
                <a:cs typeface="Verdana"/>
              </a:rPr>
              <a:t> </a:t>
            </a:r>
            <a:r>
              <a:rPr sz="1000" spc="-10" dirty="0">
                <a:latin typeface="Verdana"/>
                <a:cs typeface="Verdana"/>
              </a:rPr>
              <a:t>graphics.</a:t>
            </a:r>
            <a:endParaRPr sz="1000" dirty="0">
              <a:latin typeface="Verdana"/>
              <a:cs typeface="Verdana"/>
            </a:endParaRPr>
          </a:p>
        </p:txBody>
      </p:sp>
      <p:pic>
        <p:nvPicPr>
          <p:cNvPr id="8" name="object 8"/>
          <p:cNvPicPr/>
          <p:nvPr/>
        </p:nvPicPr>
        <p:blipFill>
          <a:blip r:embed="rId2" cstate="print"/>
          <a:stretch>
            <a:fillRect/>
          </a:stretch>
        </p:blipFill>
        <p:spPr>
          <a:xfrm>
            <a:off x="1619250" y="1634351"/>
            <a:ext cx="2419350" cy="1647825"/>
          </a:xfrm>
          <a:prstGeom prst="rect">
            <a:avLst/>
          </a:prstGeom>
        </p:spPr>
      </p:pic>
      <p:sp>
        <p:nvSpPr>
          <p:cNvPr id="9" name="object 9"/>
          <p:cNvSpPr txBox="1"/>
          <p:nvPr/>
        </p:nvSpPr>
        <p:spPr>
          <a:xfrm>
            <a:off x="1587500" y="3298051"/>
            <a:ext cx="2215515" cy="16256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(16): Vector equation of a </a:t>
            </a:r>
            <a:r>
              <a:rPr sz="900" i="1" spc="-10" dirty="0">
                <a:latin typeface="Verdana"/>
                <a:cs typeface="Verdana"/>
              </a:rPr>
              <a:t>line.</a:t>
            </a:r>
            <a:endParaRPr sz="900">
              <a:latin typeface="Verdana"/>
              <a:cs typeface="Verdana"/>
            </a:endParaRPr>
          </a:p>
        </p:txBody>
      </p:sp>
      <p:sp>
        <p:nvSpPr>
          <p:cNvPr id="11" name="Title 10"/>
          <p:cNvSpPr>
            <a:spLocks noGrp="1"/>
          </p:cNvSpPr>
          <p:nvPr>
            <p:ph type="title"/>
          </p:nvPr>
        </p:nvSpPr>
        <p:spPr>
          <a:xfrm>
            <a:off x="990600" y="533400"/>
            <a:ext cx="5943600" cy="276999"/>
          </a:xfrm>
        </p:spPr>
        <p:txBody>
          <a:bodyPr/>
          <a:lstStyle/>
          <a:p>
            <a:r>
              <a:rPr lang="en-US" dirty="0"/>
              <a:t>Vector equation of line	</a:t>
            </a:r>
          </a:p>
        </p:txBody>
      </p:sp>
      <p:sp>
        <p:nvSpPr>
          <p:cNvPr id="12" name="object 2"/>
          <p:cNvSpPr txBox="1"/>
          <p:nvPr/>
        </p:nvSpPr>
        <p:spPr>
          <a:xfrm>
            <a:off x="1358900" y="3403321"/>
            <a:ext cx="5502910" cy="3997325"/>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12700" marR="103505">
              <a:lnSpc>
                <a:spcPct val="100000"/>
              </a:lnSpc>
            </a:pPr>
            <a:r>
              <a:rPr sz="1000" dirty="0">
                <a:latin typeface="Verdana"/>
                <a:cs typeface="Verdana"/>
              </a:rPr>
              <a:t>For</a:t>
            </a:r>
            <a:r>
              <a:rPr sz="1000" spc="-3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know</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direction</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line</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line,</a:t>
            </a:r>
            <a:r>
              <a:rPr sz="1000" spc="-15" dirty="0">
                <a:latin typeface="Verdana"/>
                <a:cs typeface="Verdana"/>
              </a:rPr>
              <a:t> </a:t>
            </a:r>
            <a:r>
              <a:rPr sz="1000" dirty="0">
                <a:latin typeface="Verdana"/>
                <a:cs typeface="Verdana"/>
              </a:rPr>
              <a:t>then</a:t>
            </a:r>
            <a:r>
              <a:rPr sz="1000" spc="-15" dirty="0">
                <a:latin typeface="Verdana"/>
                <a:cs typeface="Verdana"/>
              </a:rPr>
              <a:t> </a:t>
            </a:r>
            <a:r>
              <a:rPr sz="1000" dirty="0">
                <a:latin typeface="Verdana"/>
                <a:cs typeface="Verdana"/>
              </a:rPr>
              <a:t>we</a:t>
            </a:r>
            <a:r>
              <a:rPr sz="1000" spc="-15" dirty="0">
                <a:latin typeface="Verdana"/>
                <a:cs typeface="Verdana"/>
              </a:rPr>
              <a:t> </a:t>
            </a:r>
            <a:r>
              <a:rPr sz="1000" spc="-25" dirty="0">
                <a:latin typeface="Verdana"/>
                <a:cs typeface="Verdana"/>
              </a:rPr>
              <a:t>can </a:t>
            </a:r>
            <a:r>
              <a:rPr sz="1000" dirty="0">
                <a:latin typeface="Verdana"/>
                <a:cs typeface="Verdana"/>
              </a:rPr>
              <a:t>find</a:t>
            </a:r>
            <a:r>
              <a:rPr sz="1000" spc="-30"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other</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on</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line</a:t>
            </a:r>
            <a:r>
              <a:rPr sz="1000" spc="-15" dirty="0">
                <a:latin typeface="Verdana"/>
                <a:cs typeface="Verdana"/>
              </a:rPr>
              <a:t> </a:t>
            </a:r>
            <a:r>
              <a:rPr sz="1000" dirty="0">
                <a:latin typeface="Verdana"/>
                <a:cs typeface="Verdana"/>
              </a:rPr>
              <a:t>using</a:t>
            </a:r>
            <a:r>
              <a:rPr sz="1000" spc="-15" dirty="0">
                <a:latin typeface="Verdana"/>
                <a:cs typeface="Verdana"/>
              </a:rPr>
              <a:t> </a:t>
            </a:r>
            <a:r>
              <a:rPr sz="1000" dirty="0">
                <a:latin typeface="Verdana"/>
                <a:cs typeface="Verdana"/>
              </a:rPr>
              <a:t>vectors,</a:t>
            </a:r>
            <a:r>
              <a:rPr sz="1000" spc="-20" dirty="0">
                <a:latin typeface="Verdana"/>
                <a:cs typeface="Verdana"/>
              </a:rPr>
              <a:t> </a:t>
            </a:r>
            <a:r>
              <a:rPr sz="1000" dirty="0">
                <a:latin typeface="Verdana"/>
                <a:cs typeface="Verdana"/>
              </a:rPr>
              <a:t>as</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following:</a:t>
            </a:r>
            <a:endParaRPr sz="1000" dirty="0">
              <a:latin typeface="Verdana"/>
              <a:cs typeface="Verdana"/>
            </a:endParaRPr>
          </a:p>
          <a:p>
            <a:pPr marL="241300">
              <a:lnSpc>
                <a:spcPct val="100000"/>
              </a:lnSpc>
              <a:spcBef>
                <a:spcPts val="300"/>
              </a:spcBef>
            </a:pPr>
            <a:r>
              <a:rPr sz="1000" dirty="0">
                <a:latin typeface="Verdana"/>
                <a:cs typeface="Verdana"/>
              </a:rPr>
              <a:t>L</a:t>
            </a:r>
            <a:r>
              <a:rPr sz="1000" spc="-5" dirty="0">
                <a:latin typeface="Verdana"/>
                <a:cs typeface="Verdana"/>
              </a:rPr>
              <a:t> </a:t>
            </a:r>
            <a:r>
              <a:rPr sz="1000" dirty="0">
                <a:latin typeface="Verdana"/>
                <a:cs typeface="Verdana"/>
              </a:rPr>
              <a:t>=</a:t>
            </a:r>
            <a:r>
              <a:rPr sz="1000" spc="-5" dirty="0">
                <a:latin typeface="Verdana"/>
                <a:cs typeface="Verdana"/>
              </a:rPr>
              <a:t> </a:t>
            </a:r>
            <a:r>
              <a:rPr sz="1000" spc="-20" dirty="0">
                <a:latin typeface="Verdana"/>
                <a:cs typeface="Verdana"/>
              </a:rPr>
              <a:t>line</a:t>
            </a:r>
            <a:endParaRPr sz="1000" dirty="0">
              <a:latin typeface="Verdana"/>
              <a:cs typeface="Verdana"/>
            </a:endParaRPr>
          </a:p>
          <a:p>
            <a:pPr marL="241300" marR="2766695">
              <a:lnSpc>
                <a:spcPct val="100000"/>
              </a:lnSpc>
            </a:pPr>
            <a:r>
              <a:rPr sz="1000" b="1" dirty="0">
                <a:latin typeface="Verdana"/>
                <a:cs typeface="Verdana"/>
              </a:rPr>
              <a:t>v</a:t>
            </a:r>
            <a:r>
              <a:rPr sz="1000" b="1" spc="-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&lt;a,</a:t>
            </a:r>
            <a:r>
              <a:rPr sz="1000" spc="-10" dirty="0">
                <a:latin typeface="Verdana"/>
                <a:cs typeface="Verdana"/>
              </a:rPr>
              <a:t> </a:t>
            </a:r>
            <a:r>
              <a:rPr sz="1000" dirty="0">
                <a:latin typeface="Verdana"/>
                <a:cs typeface="Verdana"/>
              </a:rPr>
              <a:t>b,</a:t>
            </a:r>
            <a:r>
              <a:rPr sz="1000" spc="-15" dirty="0">
                <a:latin typeface="Verdana"/>
                <a:cs typeface="Verdana"/>
              </a:rPr>
              <a:t> </a:t>
            </a:r>
            <a:r>
              <a:rPr sz="1000" dirty="0">
                <a:latin typeface="Verdana"/>
                <a:cs typeface="Verdana"/>
              </a:rPr>
              <a:t>c&gt;</a:t>
            </a:r>
            <a:r>
              <a:rPr sz="1000" spc="-15" dirty="0">
                <a:latin typeface="Verdana"/>
                <a:cs typeface="Verdana"/>
              </a:rPr>
              <a:t> </a:t>
            </a:r>
            <a:r>
              <a:rPr sz="1000" dirty="0">
                <a:latin typeface="Verdana"/>
                <a:cs typeface="Verdana"/>
              </a:rPr>
              <a:t>line</a:t>
            </a:r>
            <a:r>
              <a:rPr sz="1000" spc="-10" dirty="0">
                <a:latin typeface="Verdana"/>
                <a:cs typeface="Verdana"/>
              </a:rPr>
              <a:t> </a:t>
            </a:r>
            <a:r>
              <a:rPr sz="1000" dirty="0">
                <a:latin typeface="Verdana"/>
                <a:cs typeface="Verdana"/>
              </a:rPr>
              <a:t>direction</a:t>
            </a:r>
            <a:r>
              <a:rPr sz="1000" spc="-15" dirty="0">
                <a:latin typeface="Verdana"/>
                <a:cs typeface="Verdana"/>
              </a:rPr>
              <a:t> </a:t>
            </a:r>
            <a:r>
              <a:rPr sz="1000" dirty="0">
                <a:latin typeface="Verdana"/>
                <a:cs typeface="Verdana"/>
              </a:rPr>
              <a:t>unit</a:t>
            </a:r>
            <a:r>
              <a:rPr sz="1000" spc="-10" dirty="0">
                <a:latin typeface="Verdana"/>
                <a:cs typeface="Verdana"/>
              </a:rPr>
              <a:t> vector </a:t>
            </a:r>
            <a:r>
              <a:rPr sz="1000" dirty="0">
                <a:latin typeface="Verdana"/>
                <a:cs typeface="Verdana"/>
              </a:rPr>
              <a:t>Q</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(x0,</a:t>
            </a:r>
            <a:r>
              <a:rPr sz="1000" spc="-15" dirty="0">
                <a:latin typeface="Verdana"/>
                <a:cs typeface="Verdana"/>
              </a:rPr>
              <a:t> </a:t>
            </a:r>
            <a:r>
              <a:rPr sz="1000" dirty="0">
                <a:latin typeface="Verdana"/>
                <a:cs typeface="Verdana"/>
              </a:rPr>
              <a:t>y0,</a:t>
            </a:r>
            <a:r>
              <a:rPr sz="1000" spc="-15" dirty="0">
                <a:latin typeface="Verdana"/>
                <a:cs typeface="Verdana"/>
              </a:rPr>
              <a:t> </a:t>
            </a:r>
            <a:r>
              <a:rPr sz="1000" dirty="0">
                <a:latin typeface="Verdana"/>
                <a:cs typeface="Verdana"/>
              </a:rPr>
              <a:t>z0)</a:t>
            </a:r>
            <a:r>
              <a:rPr sz="1000" spc="-15" dirty="0">
                <a:latin typeface="Verdana"/>
                <a:cs typeface="Verdana"/>
              </a:rPr>
              <a:t> </a:t>
            </a:r>
            <a:r>
              <a:rPr sz="1000" dirty="0">
                <a:latin typeface="Verdana"/>
                <a:cs typeface="Verdana"/>
              </a:rPr>
              <a:t>line</a:t>
            </a:r>
            <a:r>
              <a:rPr sz="1000" spc="-15" dirty="0">
                <a:latin typeface="Verdana"/>
                <a:cs typeface="Verdana"/>
              </a:rPr>
              <a:t> </a:t>
            </a:r>
            <a:r>
              <a:rPr sz="1000" dirty="0">
                <a:latin typeface="Verdana"/>
                <a:cs typeface="Verdana"/>
              </a:rPr>
              <a:t>position</a:t>
            </a:r>
            <a:r>
              <a:rPr sz="1000" spc="-10" dirty="0">
                <a:latin typeface="Verdana"/>
                <a:cs typeface="Verdana"/>
              </a:rPr>
              <a:t> </a:t>
            </a:r>
            <a:r>
              <a:rPr sz="1000" spc="-20" dirty="0">
                <a:latin typeface="Verdana"/>
                <a:cs typeface="Verdana"/>
              </a:rPr>
              <a:t>point</a:t>
            </a:r>
            <a:endParaRPr sz="1000" dirty="0">
              <a:latin typeface="Verdana"/>
              <a:cs typeface="Verdana"/>
            </a:endParaRPr>
          </a:p>
          <a:p>
            <a:pPr marL="12700" marR="3104515" indent="228600">
              <a:lnSpc>
                <a:spcPct val="125000"/>
              </a:lnSpc>
            </a:pPr>
            <a:r>
              <a:rPr sz="1000" dirty="0">
                <a:latin typeface="Verdana"/>
                <a:cs typeface="Verdana"/>
              </a:rPr>
              <a:t>P</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(x,</a:t>
            </a:r>
            <a:r>
              <a:rPr sz="1000" spc="-10" dirty="0">
                <a:latin typeface="Verdana"/>
                <a:cs typeface="Verdana"/>
              </a:rPr>
              <a:t> </a:t>
            </a:r>
            <a:r>
              <a:rPr sz="1000" dirty="0">
                <a:latin typeface="Verdana"/>
                <a:cs typeface="Verdana"/>
              </a:rPr>
              <a:t>y,</a:t>
            </a:r>
            <a:r>
              <a:rPr sz="1000" spc="-15" dirty="0">
                <a:latin typeface="Verdana"/>
                <a:cs typeface="Verdana"/>
              </a:rPr>
              <a:t> </a:t>
            </a:r>
            <a:r>
              <a:rPr sz="1000" dirty="0">
                <a:latin typeface="Verdana"/>
                <a:cs typeface="Verdana"/>
              </a:rPr>
              <a:t>z)</a:t>
            </a:r>
            <a:r>
              <a:rPr sz="1000" spc="-10" dirty="0">
                <a:latin typeface="Verdana"/>
                <a:cs typeface="Verdana"/>
              </a:rPr>
              <a:t> </a:t>
            </a:r>
            <a:r>
              <a:rPr sz="1000" dirty="0">
                <a:latin typeface="Verdana"/>
                <a:cs typeface="Verdana"/>
              </a:rPr>
              <a:t>any</a:t>
            </a:r>
            <a:r>
              <a:rPr sz="1000" spc="-10"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on</a:t>
            </a:r>
            <a:r>
              <a:rPr sz="1000" spc="-10" dirty="0">
                <a:latin typeface="Verdana"/>
                <a:cs typeface="Verdana"/>
              </a:rPr>
              <a:t> </a:t>
            </a:r>
            <a:r>
              <a:rPr sz="1000" dirty="0">
                <a:latin typeface="Verdana"/>
                <a:cs typeface="Verdana"/>
              </a:rPr>
              <a:t>the</a:t>
            </a:r>
            <a:r>
              <a:rPr sz="1000" spc="-10" dirty="0">
                <a:latin typeface="Verdana"/>
                <a:cs typeface="Verdana"/>
              </a:rPr>
              <a:t> </a:t>
            </a:r>
            <a:r>
              <a:rPr sz="1000" spc="-20" dirty="0">
                <a:latin typeface="Verdana"/>
                <a:cs typeface="Verdana"/>
              </a:rPr>
              <a:t>line </a:t>
            </a:r>
            <a:r>
              <a:rPr sz="1000" dirty="0">
                <a:latin typeface="Verdana"/>
                <a:cs typeface="Verdana"/>
              </a:rPr>
              <a:t>We</a:t>
            </a:r>
            <a:r>
              <a:rPr sz="1000" spc="-25" dirty="0">
                <a:latin typeface="Verdana"/>
                <a:cs typeface="Verdana"/>
              </a:rPr>
              <a:t> </a:t>
            </a:r>
            <a:r>
              <a:rPr sz="1000" dirty="0">
                <a:latin typeface="Verdana"/>
                <a:cs typeface="Verdana"/>
              </a:rPr>
              <a:t>know</a:t>
            </a:r>
            <a:r>
              <a:rPr sz="1000" spc="-15" dirty="0">
                <a:latin typeface="Verdana"/>
                <a:cs typeface="Verdana"/>
              </a:rPr>
              <a:t> </a:t>
            </a:r>
            <a:r>
              <a:rPr sz="1000" spc="-20" dirty="0">
                <a:latin typeface="Verdana"/>
                <a:cs typeface="Verdana"/>
              </a:rPr>
              <a:t>that:</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5" dirty="0">
                <a:latin typeface="Corbel"/>
                <a:cs typeface="Corbel"/>
              </a:rPr>
              <a:t> </a:t>
            </a:r>
            <a:r>
              <a:rPr sz="1000" b="1" dirty="0">
                <a:latin typeface="Verdana"/>
                <a:cs typeface="Verdana"/>
              </a:rPr>
              <a:t>v</a:t>
            </a:r>
            <a:r>
              <a:rPr sz="1000" b="1" spc="355" dirty="0">
                <a:latin typeface="Verdana"/>
                <a:cs typeface="Verdana"/>
              </a:rPr>
              <a:t> </a:t>
            </a:r>
            <a:r>
              <a:rPr sz="1000" spc="-10" dirty="0">
                <a:latin typeface="Verdana"/>
                <a:cs typeface="Verdana"/>
              </a:rPr>
              <a:t>--</a:t>
            </a:r>
            <a:r>
              <a:rPr sz="1000" dirty="0">
                <a:latin typeface="Verdana"/>
                <a:cs typeface="Verdana"/>
              </a:rPr>
              <a:t>- </a:t>
            </a:r>
            <a:r>
              <a:rPr sz="1000" spc="-25" dirty="0">
                <a:latin typeface="Verdana"/>
                <a:cs typeface="Verdana"/>
              </a:rPr>
              <a:t>(2)</a:t>
            </a:r>
            <a:endParaRPr sz="1000" dirty="0">
              <a:latin typeface="Verdana"/>
              <a:cs typeface="Verdana"/>
            </a:endParaRPr>
          </a:p>
          <a:p>
            <a:pPr marL="241300">
              <a:lnSpc>
                <a:spcPct val="100000"/>
              </a:lnSpc>
              <a:spcBef>
                <a:spcPts val="300"/>
              </a:spcBef>
            </a:pPr>
            <a:r>
              <a:rPr sz="1000" b="1" dirty="0">
                <a:latin typeface="Verdana"/>
                <a:cs typeface="Verdana"/>
              </a:rPr>
              <a:t>p</a:t>
            </a:r>
            <a:r>
              <a:rPr sz="1000" b="1" spc="5"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q</a:t>
            </a:r>
            <a:r>
              <a:rPr sz="1000" b="1" spc="10"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a</a:t>
            </a:r>
            <a:r>
              <a:rPr sz="1000" b="1" spc="5" dirty="0">
                <a:latin typeface="Verdana"/>
                <a:cs typeface="Verdana"/>
              </a:rPr>
              <a:t> </a:t>
            </a:r>
            <a:r>
              <a:rPr sz="1000" spc="-10" dirty="0">
                <a:latin typeface="Verdana"/>
                <a:cs typeface="Verdana"/>
              </a:rPr>
              <a:t>--</a:t>
            </a:r>
            <a:r>
              <a:rPr sz="1000" dirty="0">
                <a:latin typeface="Verdana"/>
                <a:cs typeface="Verdana"/>
              </a:rPr>
              <a:t>- </a:t>
            </a:r>
            <a:r>
              <a:rPr sz="1000" spc="-25" dirty="0">
                <a:latin typeface="Verdana"/>
                <a:cs typeface="Verdana"/>
              </a:rPr>
              <a:t>(1)</a:t>
            </a:r>
            <a:endParaRPr sz="1000" dirty="0">
              <a:latin typeface="Verdana"/>
              <a:cs typeface="Verdana"/>
            </a:endParaRPr>
          </a:p>
          <a:p>
            <a:pPr marL="12700">
              <a:lnSpc>
                <a:spcPct val="100000"/>
              </a:lnSpc>
              <a:spcBef>
                <a:spcPts val="300"/>
              </a:spcBef>
            </a:pPr>
            <a:r>
              <a:rPr sz="1000" dirty="0">
                <a:latin typeface="Verdana"/>
                <a:cs typeface="Verdana"/>
              </a:rPr>
              <a:t>From</a:t>
            </a:r>
            <a:r>
              <a:rPr sz="1000" spc="-15" dirty="0">
                <a:latin typeface="Verdana"/>
                <a:cs typeface="Verdana"/>
              </a:rPr>
              <a:t> </a:t>
            </a:r>
            <a:r>
              <a:rPr sz="1000" dirty="0">
                <a:latin typeface="Verdana"/>
                <a:cs typeface="Verdana"/>
              </a:rPr>
              <a:t>1</a:t>
            </a:r>
            <a:r>
              <a:rPr sz="1000" spc="-15" dirty="0">
                <a:latin typeface="Verdana"/>
                <a:cs typeface="Verdana"/>
              </a:rPr>
              <a:t> </a:t>
            </a:r>
            <a:r>
              <a:rPr sz="1000" dirty="0">
                <a:latin typeface="Verdana"/>
                <a:cs typeface="Verdana"/>
              </a:rPr>
              <a:t>and</a:t>
            </a:r>
            <a:r>
              <a:rPr sz="1000" spc="-10" dirty="0">
                <a:latin typeface="Verdana"/>
                <a:cs typeface="Verdana"/>
              </a:rPr>
              <a:t> </a:t>
            </a:r>
            <a:r>
              <a:rPr sz="1000" spc="-25" dirty="0">
                <a:latin typeface="Verdana"/>
                <a:cs typeface="Verdana"/>
              </a:rPr>
              <a:t>2:</a:t>
            </a:r>
            <a:endParaRPr sz="1000" dirty="0">
              <a:latin typeface="Verdana"/>
              <a:cs typeface="Verdana"/>
            </a:endParaRPr>
          </a:p>
          <a:p>
            <a:pPr marL="241300">
              <a:lnSpc>
                <a:spcPct val="100000"/>
              </a:lnSpc>
              <a:spcBef>
                <a:spcPts val="300"/>
              </a:spcBef>
            </a:pPr>
            <a:r>
              <a:rPr sz="1000" b="1" dirty="0">
                <a:latin typeface="Verdana"/>
                <a:cs typeface="Verdana"/>
              </a:rPr>
              <a:t>p</a:t>
            </a:r>
            <a:r>
              <a:rPr sz="1000" b="1" spc="-5" dirty="0">
                <a:latin typeface="Verdana"/>
                <a:cs typeface="Verdana"/>
              </a:rPr>
              <a:t> </a:t>
            </a:r>
            <a:r>
              <a:rPr sz="1000" dirty="0">
                <a:latin typeface="Verdana"/>
                <a:cs typeface="Verdana"/>
              </a:rPr>
              <a:t>=</a:t>
            </a:r>
            <a:r>
              <a:rPr sz="1000" spc="-5" dirty="0">
                <a:latin typeface="Verdana"/>
                <a:cs typeface="Verdana"/>
              </a:rPr>
              <a:t> </a:t>
            </a:r>
            <a:r>
              <a:rPr sz="1000" b="1" dirty="0">
                <a:latin typeface="Verdana"/>
                <a:cs typeface="Verdana"/>
              </a:rPr>
              <a:t>q</a:t>
            </a:r>
            <a:r>
              <a:rPr sz="1000" b="1"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b="1" dirty="0">
                <a:latin typeface="Verdana"/>
                <a:cs typeface="Verdana"/>
              </a:rPr>
              <a:t>v</a:t>
            </a:r>
            <a:r>
              <a:rPr sz="1000" b="1" spc="5" dirty="0">
                <a:latin typeface="Verdana"/>
                <a:cs typeface="Verdana"/>
              </a:rPr>
              <a:t> </a:t>
            </a:r>
            <a:r>
              <a:rPr sz="1000" spc="-10" dirty="0">
                <a:latin typeface="Verdana"/>
                <a:cs typeface="Verdana"/>
              </a:rPr>
              <a:t>--</a:t>
            </a:r>
            <a:r>
              <a:rPr sz="1000" dirty="0">
                <a:latin typeface="Verdana"/>
                <a:cs typeface="Verdana"/>
              </a:rPr>
              <a:t>- </a:t>
            </a:r>
            <a:r>
              <a:rPr sz="1000" spc="-25" dirty="0">
                <a:latin typeface="Verdana"/>
                <a:cs typeface="Verdana"/>
              </a:rPr>
              <a:t>(3)</a:t>
            </a:r>
            <a:endParaRPr sz="1000" dirty="0">
              <a:latin typeface="Verdana"/>
              <a:cs typeface="Verdana"/>
            </a:endParaRPr>
          </a:p>
          <a:p>
            <a:pPr marL="12700">
              <a:lnSpc>
                <a:spcPct val="100000"/>
              </a:lnSpc>
              <a:spcBef>
                <a:spcPts val="300"/>
              </a:spcBef>
            </a:pPr>
            <a:r>
              <a:rPr sz="1000" dirty="0">
                <a:latin typeface="Verdana"/>
                <a:cs typeface="Verdana"/>
              </a:rPr>
              <a:t>However,</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write</a:t>
            </a:r>
            <a:r>
              <a:rPr sz="1000" spc="-20" dirty="0">
                <a:latin typeface="Verdana"/>
                <a:cs typeface="Verdana"/>
              </a:rPr>
              <a:t> </a:t>
            </a:r>
            <a:r>
              <a:rPr sz="1000" dirty="0">
                <a:latin typeface="Verdana"/>
                <a:cs typeface="Verdana"/>
              </a:rPr>
              <a:t>(3)</a:t>
            </a:r>
            <a:r>
              <a:rPr sz="1000" spc="-20" dirty="0">
                <a:latin typeface="Verdana"/>
                <a:cs typeface="Verdana"/>
              </a:rPr>
              <a:t> </a:t>
            </a:r>
            <a:r>
              <a:rPr sz="1000" dirty="0">
                <a:latin typeface="Verdana"/>
                <a:cs typeface="Verdana"/>
              </a:rPr>
              <a:t>as</a:t>
            </a:r>
            <a:r>
              <a:rPr sz="1000" spc="-15" dirty="0">
                <a:latin typeface="Verdana"/>
                <a:cs typeface="Verdana"/>
              </a:rPr>
              <a:t> </a:t>
            </a:r>
            <a:r>
              <a:rPr sz="1000" spc="-10" dirty="0">
                <a:latin typeface="Verdana"/>
                <a:cs typeface="Verdana"/>
              </a:rPr>
              <a:t>follows:</a:t>
            </a:r>
            <a:endParaRPr sz="1000" dirty="0">
              <a:latin typeface="Verdana"/>
              <a:cs typeface="Verdana"/>
            </a:endParaRPr>
          </a:p>
          <a:p>
            <a:pPr marL="241300">
              <a:lnSpc>
                <a:spcPct val="100000"/>
              </a:lnSpc>
              <a:spcBef>
                <a:spcPts val="300"/>
              </a:spcBef>
            </a:pPr>
            <a:r>
              <a:rPr sz="1000" dirty="0">
                <a:latin typeface="Verdana"/>
                <a:cs typeface="Verdana"/>
              </a:rPr>
              <a:t>&lt;x,</a:t>
            </a:r>
            <a:r>
              <a:rPr sz="1000" spc="-30" dirty="0">
                <a:latin typeface="Verdana"/>
                <a:cs typeface="Verdana"/>
              </a:rPr>
              <a:t> </a:t>
            </a:r>
            <a:r>
              <a:rPr sz="1000" dirty="0">
                <a:latin typeface="Verdana"/>
                <a:cs typeface="Verdana"/>
              </a:rPr>
              <a:t>y,</a:t>
            </a:r>
            <a:r>
              <a:rPr sz="1000" spc="-5" dirty="0">
                <a:latin typeface="Verdana"/>
                <a:cs typeface="Verdana"/>
              </a:rPr>
              <a:t> </a:t>
            </a:r>
            <a:r>
              <a:rPr sz="1000" dirty="0">
                <a:latin typeface="Verdana"/>
                <a:cs typeface="Verdana"/>
              </a:rPr>
              <a:t>z&gt;</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&lt;x0,</a:t>
            </a:r>
            <a:r>
              <a:rPr sz="1000" spc="-5" dirty="0">
                <a:latin typeface="Verdana"/>
                <a:cs typeface="Verdana"/>
              </a:rPr>
              <a:t> </a:t>
            </a:r>
            <a:r>
              <a:rPr sz="1000" dirty="0">
                <a:latin typeface="Verdana"/>
                <a:cs typeface="Verdana"/>
              </a:rPr>
              <a:t>y0,</a:t>
            </a:r>
            <a:r>
              <a:rPr sz="1000" spc="-10" dirty="0">
                <a:latin typeface="Verdana"/>
                <a:cs typeface="Verdana"/>
              </a:rPr>
              <a:t> </a:t>
            </a:r>
            <a:r>
              <a:rPr sz="1000" dirty="0">
                <a:latin typeface="Verdana"/>
                <a:cs typeface="Verdana"/>
              </a:rPr>
              <a:t>z0&gt;</a:t>
            </a:r>
            <a:r>
              <a:rPr sz="1000" spc="-10" dirty="0">
                <a:latin typeface="Verdana"/>
                <a:cs typeface="Verdana"/>
              </a:rPr>
              <a:t> </a:t>
            </a:r>
            <a:r>
              <a:rPr sz="1000" dirty="0">
                <a:latin typeface="Verdana"/>
                <a:cs typeface="Verdana"/>
              </a:rPr>
              <a:t>+</a:t>
            </a:r>
            <a:r>
              <a:rPr sz="1000" spc="-10" dirty="0">
                <a:latin typeface="Verdana"/>
                <a:cs typeface="Verdana"/>
              </a:rPr>
              <a:t> &lt;</a:t>
            </a:r>
            <a:r>
              <a:rPr sz="1000" i="1" spc="-10"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a,</a:t>
            </a:r>
            <a:r>
              <a:rPr sz="1000" spc="-10"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a:t>
            </a:r>
            <a:r>
              <a:rPr sz="1000" spc="-10"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spc="-25" dirty="0">
                <a:latin typeface="Verdana"/>
                <a:cs typeface="Verdana"/>
              </a:rPr>
              <a:t>c&gt;</a:t>
            </a:r>
            <a:endParaRPr sz="1000" dirty="0">
              <a:latin typeface="Verdana"/>
              <a:cs typeface="Verdana"/>
            </a:endParaRPr>
          </a:p>
          <a:p>
            <a:pPr marL="12700" marR="2324735" indent="228600">
              <a:lnSpc>
                <a:spcPct val="125000"/>
              </a:lnSpc>
            </a:pPr>
            <a:r>
              <a:rPr sz="1000" dirty="0">
                <a:latin typeface="Verdana"/>
                <a:cs typeface="Verdana"/>
              </a:rPr>
              <a:t>&lt;x,</a:t>
            </a:r>
            <a:r>
              <a:rPr sz="1000" spc="-25" dirty="0">
                <a:latin typeface="Verdana"/>
                <a:cs typeface="Verdana"/>
              </a:rPr>
              <a:t> </a:t>
            </a:r>
            <a:r>
              <a:rPr sz="1000" dirty="0">
                <a:latin typeface="Verdana"/>
                <a:cs typeface="Verdana"/>
              </a:rPr>
              <a:t>y,</a:t>
            </a:r>
            <a:r>
              <a:rPr sz="1000" spc="-10" dirty="0">
                <a:latin typeface="Verdana"/>
                <a:cs typeface="Verdana"/>
              </a:rPr>
              <a:t> </a:t>
            </a:r>
            <a:r>
              <a:rPr sz="1000" dirty="0">
                <a:latin typeface="Verdana"/>
                <a:cs typeface="Verdana"/>
              </a:rPr>
              <a:t>z&gt;</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&lt;x0</a:t>
            </a:r>
            <a:r>
              <a:rPr sz="1000" spc="-10"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a,</a:t>
            </a:r>
            <a:r>
              <a:rPr sz="1000" spc="-10" dirty="0">
                <a:latin typeface="Verdana"/>
                <a:cs typeface="Verdana"/>
              </a:rPr>
              <a:t> y0</a:t>
            </a:r>
            <a:r>
              <a:rPr sz="1000" spc="-145" dirty="0">
                <a:latin typeface="Verdana"/>
                <a:cs typeface="Verdana"/>
              </a:rPr>
              <a:t> </a:t>
            </a:r>
            <a:r>
              <a:rPr sz="1000" dirty="0">
                <a:latin typeface="Verdana"/>
                <a:cs typeface="Verdana"/>
              </a:rPr>
              <a:t>+</a:t>
            </a:r>
            <a:r>
              <a:rPr sz="1000" spc="-14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b,</a:t>
            </a:r>
            <a:r>
              <a:rPr sz="1000" spc="-5" dirty="0">
                <a:latin typeface="Verdana"/>
                <a:cs typeface="Verdana"/>
              </a:rPr>
              <a:t> </a:t>
            </a:r>
            <a:r>
              <a:rPr sz="1000" dirty="0">
                <a:latin typeface="Verdana"/>
                <a:cs typeface="Verdana"/>
              </a:rPr>
              <a:t>z0</a:t>
            </a:r>
            <a:r>
              <a:rPr sz="1000" spc="-10"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spc="-25" dirty="0">
                <a:latin typeface="Verdana"/>
                <a:cs typeface="Verdana"/>
              </a:rPr>
              <a:t>c&gt; </a:t>
            </a:r>
            <a:r>
              <a:rPr sz="1000" spc="-10" dirty="0">
                <a:latin typeface="Verdana"/>
                <a:cs typeface="Verdana"/>
              </a:rPr>
              <a:t>Therefore:</a:t>
            </a:r>
            <a:endParaRPr sz="1000" dirty="0">
              <a:latin typeface="Verdana"/>
              <a:cs typeface="Verdana"/>
            </a:endParaRPr>
          </a:p>
          <a:p>
            <a:pPr marL="241300">
              <a:lnSpc>
                <a:spcPct val="100000"/>
              </a:lnSpc>
              <a:spcBef>
                <a:spcPts val="300"/>
              </a:spcBef>
            </a:pPr>
            <a:r>
              <a:rPr sz="1000" dirty="0">
                <a:latin typeface="Verdana"/>
                <a:cs typeface="Verdana"/>
              </a:rPr>
              <a:t>x</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x0</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spc="-50" dirty="0">
                <a:latin typeface="Verdana"/>
                <a:cs typeface="Verdana"/>
              </a:rPr>
              <a:t>a</a:t>
            </a:r>
            <a:endParaRPr sz="1000" dirty="0">
              <a:latin typeface="Verdana"/>
              <a:cs typeface="Verdana"/>
            </a:endParaRPr>
          </a:p>
          <a:p>
            <a:pPr marL="241300">
              <a:lnSpc>
                <a:spcPct val="100000"/>
              </a:lnSpc>
            </a:pPr>
            <a:r>
              <a:rPr sz="1000" dirty="0">
                <a:latin typeface="Verdana"/>
                <a:cs typeface="Verdana"/>
              </a:rPr>
              <a:t>y</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y0</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spc="-50" dirty="0">
                <a:latin typeface="Verdana"/>
                <a:cs typeface="Verdana"/>
              </a:rPr>
              <a:t>b</a:t>
            </a:r>
            <a:endParaRPr sz="1000" dirty="0">
              <a:latin typeface="Verdana"/>
              <a:cs typeface="Verdana"/>
            </a:endParaRPr>
          </a:p>
          <a:p>
            <a:pPr marL="241300">
              <a:lnSpc>
                <a:spcPct val="100000"/>
              </a:lnSpc>
            </a:pPr>
            <a:r>
              <a:rPr sz="1000" dirty="0">
                <a:latin typeface="Verdana"/>
                <a:cs typeface="Verdana"/>
              </a:rPr>
              <a:t>z</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z0</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spc="-50" dirty="0">
                <a:latin typeface="Verdana"/>
                <a:cs typeface="Verdana"/>
              </a:rPr>
              <a:t>c</a:t>
            </a:r>
            <a:endParaRPr sz="1000" dirty="0">
              <a:latin typeface="Verdana"/>
              <a:cs typeface="Verdana"/>
            </a:endParaRPr>
          </a:p>
          <a:p>
            <a:pPr marL="241300" marR="4067810" indent="-228600">
              <a:lnSpc>
                <a:spcPct val="125000"/>
              </a:lnSpc>
            </a:pPr>
            <a:r>
              <a:rPr sz="1000" dirty="0">
                <a:latin typeface="Verdana"/>
                <a:cs typeface="Verdana"/>
              </a:rPr>
              <a:t>Which</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same</a:t>
            </a:r>
            <a:r>
              <a:rPr sz="1000" spc="-15" dirty="0">
                <a:latin typeface="Verdana"/>
                <a:cs typeface="Verdana"/>
              </a:rPr>
              <a:t> </a:t>
            </a:r>
            <a:r>
              <a:rPr sz="1000" spc="-25" dirty="0">
                <a:latin typeface="Verdana"/>
                <a:cs typeface="Verdana"/>
              </a:rPr>
              <a:t>as: </a:t>
            </a:r>
            <a:r>
              <a:rPr sz="1000" dirty="0">
                <a:latin typeface="Verdana"/>
                <a:cs typeface="Verdana"/>
              </a:rPr>
              <a:t>P</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Q</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10" dirty="0">
                <a:latin typeface="Corbel"/>
                <a:cs typeface="Corbel"/>
              </a:rPr>
              <a:t> </a:t>
            </a:r>
            <a:r>
              <a:rPr sz="1000" b="1" spc="-50" dirty="0">
                <a:latin typeface="Verdana"/>
                <a:cs typeface="Verdana"/>
              </a:rPr>
              <a:t>v</a:t>
            </a:r>
            <a:endParaRPr sz="1000" dirty="0">
              <a:latin typeface="Verdana"/>
              <a:cs typeface="Verdana"/>
            </a:endParaRPr>
          </a:p>
        </p:txBody>
      </p:sp>
      <p:sp>
        <p:nvSpPr>
          <p:cNvPr id="13" name="object 3"/>
          <p:cNvSpPr/>
          <p:nvPr/>
        </p:nvSpPr>
        <p:spPr>
          <a:xfrm>
            <a:off x="1143000" y="1210596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14" name="object 4"/>
          <p:cNvSpPr txBox="1"/>
          <p:nvPr/>
        </p:nvSpPr>
        <p:spPr>
          <a:xfrm>
            <a:off x="1771650" y="7514915"/>
            <a:ext cx="4686300" cy="495300"/>
          </a:xfrm>
          <a:prstGeom prst="rect">
            <a:avLst/>
          </a:prstGeom>
          <a:ln w="19050">
            <a:solidFill>
              <a:srgbClr val="CB1300"/>
            </a:solidFill>
          </a:ln>
        </p:spPr>
        <p:txBody>
          <a:bodyPr vert="horz" wrap="square" lIns="0" tIns="15875" rIns="0" bIns="0" rtlCol="0">
            <a:spAutoFit/>
          </a:bodyPr>
          <a:lstStyle/>
          <a:p>
            <a:pPr marL="57150" marR="64135">
              <a:lnSpc>
                <a:spcPct val="100000"/>
              </a:lnSpc>
              <a:spcBef>
                <a:spcPts val="125"/>
              </a:spcBef>
            </a:pPr>
            <a:r>
              <a:rPr sz="1000" dirty="0">
                <a:latin typeface="Verdana"/>
                <a:cs typeface="Verdana"/>
              </a:rPr>
              <a:t>Given</a:t>
            </a:r>
            <a:r>
              <a:rPr sz="1000" spc="-2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10"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and</a:t>
            </a:r>
            <a:r>
              <a:rPr sz="1000" spc="-1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direction</a:t>
            </a:r>
            <a:r>
              <a:rPr sz="1000" spc="-15" dirty="0">
                <a:latin typeface="Verdana"/>
                <a:cs typeface="Verdana"/>
              </a:rPr>
              <a:t> </a:t>
            </a:r>
            <a:r>
              <a:rPr sz="1000" dirty="0">
                <a:latin typeface="Verdana"/>
                <a:cs typeface="Verdana"/>
              </a:rPr>
              <a:t>v</a:t>
            </a:r>
            <a:r>
              <a:rPr sz="1000" spc="-1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a</a:t>
            </a:r>
            <a:r>
              <a:rPr sz="1000" spc="-10" dirty="0">
                <a:latin typeface="Verdana"/>
                <a:cs typeface="Verdana"/>
              </a:rPr>
              <a:t> </a:t>
            </a:r>
            <a:r>
              <a:rPr sz="1000" dirty="0">
                <a:latin typeface="Verdana"/>
                <a:cs typeface="Verdana"/>
              </a:rPr>
              <a:t>line,</a:t>
            </a:r>
            <a:r>
              <a:rPr sz="1000" spc="-15"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point</a:t>
            </a:r>
            <a:r>
              <a:rPr sz="1000" spc="-10" dirty="0">
                <a:latin typeface="Verdana"/>
                <a:cs typeface="Verdana"/>
              </a:rPr>
              <a:t> </a:t>
            </a:r>
            <a:r>
              <a:rPr sz="1000" dirty="0">
                <a:latin typeface="Verdana"/>
                <a:cs typeface="Verdana"/>
              </a:rPr>
              <a:t>P</a:t>
            </a:r>
            <a:r>
              <a:rPr sz="1000" spc="-15" dirty="0">
                <a:latin typeface="Verdana"/>
                <a:cs typeface="Verdana"/>
              </a:rPr>
              <a:t> </a:t>
            </a:r>
            <a:r>
              <a:rPr sz="1000" dirty="0">
                <a:latin typeface="Verdana"/>
                <a:cs typeface="Verdana"/>
              </a:rPr>
              <a:t>on</a:t>
            </a:r>
            <a:r>
              <a:rPr sz="1000" spc="-10"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line</a:t>
            </a:r>
            <a:r>
              <a:rPr sz="1000" spc="-10" dirty="0">
                <a:latin typeface="Verdana"/>
                <a:cs typeface="Verdana"/>
              </a:rPr>
              <a:t> </a:t>
            </a:r>
            <a:r>
              <a:rPr sz="1000" spc="-25" dirty="0">
                <a:latin typeface="Verdana"/>
                <a:cs typeface="Verdana"/>
              </a:rPr>
              <a:t>can </a:t>
            </a:r>
            <a:r>
              <a:rPr sz="1000" dirty="0">
                <a:latin typeface="Verdana"/>
                <a:cs typeface="Verdana"/>
              </a:rPr>
              <a:t>be</a:t>
            </a:r>
            <a:r>
              <a:rPr sz="1000" spc="-25" dirty="0">
                <a:latin typeface="Verdana"/>
                <a:cs typeface="Verdana"/>
              </a:rPr>
              <a:t> </a:t>
            </a:r>
            <a:r>
              <a:rPr sz="1000" dirty="0">
                <a:latin typeface="Verdana"/>
                <a:cs typeface="Verdana"/>
              </a:rPr>
              <a:t>calculated</a:t>
            </a:r>
            <a:r>
              <a:rPr sz="1000" spc="-15" dirty="0">
                <a:latin typeface="Verdana"/>
                <a:cs typeface="Verdana"/>
              </a:rPr>
              <a:t> </a:t>
            </a:r>
            <a:r>
              <a:rPr sz="1000" dirty="0">
                <a:latin typeface="Verdana"/>
                <a:cs typeface="Verdana"/>
              </a:rPr>
              <a:t>using</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vector</a:t>
            </a:r>
            <a:r>
              <a:rPr sz="1000" spc="-10" dirty="0">
                <a:latin typeface="Verdana"/>
                <a:cs typeface="Verdana"/>
              </a:rPr>
              <a:t> </a:t>
            </a:r>
            <a:r>
              <a:rPr sz="1000" dirty="0">
                <a:latin typeface="Verdana"/>
                <a:cs typeface="Verdana"/>
              </a:rPr>
              <a:t>equation</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line</a:t>
            </a:r>
            <a:r>
              <a:rPr sz="1000" spc="-10" dirty="0">
                <a:latin typeface="Verdana"/>
                <a:cs typeface="Verdana"/>
              </a:rPr>
              <a:t> </a:t>
            </a:r>
            <a:r>
              <a:rPr sz="1000" dirty="0">
                <a:latin typeface="Verdana"/>
                <a:cs typeface="Verdana"/>
              </a:rPr>
              <a:t>P</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t</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v</a:t>
            </a:r>
            <a:r>
              <a:rPr sz="1000" spc="-15" dirty="0">
                <a:latin typeface="Verdana"/>
                <a:cs typeface="Verdana"/>
              </a:rPr>
              <a:t> </a:t>
            </a:r>
            <a:r>
              <a:rPr sz="1000" dirty="0">
                <a:latin typeface="Verdana"/>
                <a:cs typeface="Verdana"/>
              </a:rPr>
              <a:t>where</a:t>
            </a:r>
            <a:r>
              <a:rPr sz="1000" spc="-10" dirty="0">
                <a:latin typeface="Verdana"/>
                <a:cs typeface="Verdana"/>
              </a:rPr>
              <a:t> </a:t>
            </a:r>
            <a:r>
              <a:rPr sz="1000" i="1" spc="-50" dirty="0">
                <a:latin typeface="Verdana"/>
                <a:cs typeface="Verdana"/>
              </a:rPr>
              <a:t>t </a:t>
            </a:r>
            <a:r>
              <a:rPr sz="1000" dirty="0">
                <a:latin typeface="Verdana"/>
                <a:cs typeface="Verdana"/>
              </a:rPr>
              <a:t>is</a:t>
            </a:r>
            <a:r>
              <a:rPr sz="1000" spc="-15" dirty="0">
                <a:latin typeface="Verdana"/>
                <a:cs typeface="Verdana"/>
              </a:rPr>
              <a:t> </a:t>
            </a:r>
            <a:r>
              <a:rPr sz="1000" dirty="0">
                <a:latin typeface="Verdana"/>
                <a:cs typeface="Verdana"/>
              </a:rPr>
              <a:t>a</a:t>
            </a:r>
            <a:r>
              <a:rPr sz="1000" spc="-5" dirty="0">
                <a:latin typeface="Verdana"/>
                <a:cs typeface="Verdana"/>
              </a:rPr>
              <a:t> </a:t>
            </a:r>
            <a:r>
              <a:rPr sz="1000" spc="-10" dirty="0">
                <a:latin typeface="Verdana"/>
                <a:cs typeface="Verdana"/>
              </a:rPr>
              <a:t>number.</a:t>
            </a:r>
            <a:endParaRPr sz="1000">
              <a:latin typeface="Verdana"/>
              <a:cs typeface="Verdana"/>
            </a:endParaRPr>
          </a:p>
        </p:txBody>
      </p:sp>
      <p:sp>
        <p:nvSpPr>
          <p:cNvPr id="15" name="object 6"/>
          <p:cNvSpPr txBox="1">
            <a:spLocks/>
          </p:cNvSpPr>
          <p:nvPr/>
        </p:nvSpPr>
        <p:spPr>
          <a:xfrm>
            <a:off x="7450138" y="12144065"/>
            <a:ext cx="322262" cy="182563"/>
          </a:xfrm>
          <a:prstGeom prst="rect">
            <a:avLst/>
          </a:prstGeom>
        </p:spPr>
        <p:txBody>
          <a:bodyPr vert="horz" wrap="square" lIns="0" tIns="2540" rIns="0" bIns="0" rtlCol="0">
            <a:spAutoFit/>
          </a:bodyPr>
          <a:lstStyle>
            <a:defPPr>
              <a:defRPr kern="0"/>
            </a:defPPr>
          </a:lstStyle>
          <a:p>
            <a:pPr marL="38100">
              <a:spcBef>
                <a:spcPts val="20"/>
              </a:spcBef>
            </a:pPr>
            <a:fld id="{81D60167-4931-47E6-BA6A-407CBD079E47}" type="slidenum">
              <a:rPr lang="en-US" spc="-25" smtClean="0"/>
              <a:pPr marL="38100">
                <a:spcBef>
                  <a:spcPts val="20"/>
                </a:spcBef>
              </a:pPr>
              <a:t>121</a:t>
            </a:fld>
            <a:endParaRPr lang="en-US" spc="-25" dirty="0"/>
          </a:p>
        </p:txBody>
      </p:sp>
    </p:spTree>
    <p:extLst>
      <p:ext uri="{BB962C8B-B14F-4D97-AF65-F5344CB8AC3E}">
        <p14:creationId xmlns:p14="http://schemas.microsoft.com/office/powerpoint/2010/main" val="40082162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358900" y="685800"/>
            <a:ext cx="5511800" cy="492443"/>
          </a:xfrm>
          <a:prstGeom prst="rect">
            <a:avLst/>
          </a:prstGeom>
        </p:spPr>
        <p:txBody>
          <a:bodyPr vert="horz" wrap="square" lIns="0" tIns="63500" rIns="0" bIns="0" rtlCol="0">
            <a:spAutoFit/>
          </a:bodyPr>
          <a:lstStyle/>
          <a:p>
            <a:pPr>
              <a:lnSpc>
                <a:spcPct val="100000"/>
              </a:lnSpc>
              <a:spcBef>
                <a:spcPts val="15"/>
              </a:spcBef>
            </a:pPr>
            <a:endParaRPr sz="1450" dirty="0">
              <a:latin typeface="Verdana"/>
              <a:cs typeface="Verdana"/>
            </a:endParaRPr>
          </a:p>
          <a:p>
            <a:pPr marL="12700">
              <a:lnSpc>
                <a:spcPct val="100000"/>
              </a:lnSpc>
              <a:spcBef>
                <a:spcPts val="445"/>
              </a:spcBef>
            </a:pPr>
            <a:r>
              <a:rPr sz="1000" dirty="0" smtClean="0">
                <a:latin typeface="Verdana"/>
                <a:cs typeface="Verdana"/>
              </a:rPr>
              <a:t>The</a:t>
            </a:r>
            <a:r>
              <a:rPr sz="1000" spc="-35" dirty="0" smtClean="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equation</a:t>
            </a:r>
            <a:r>
              <a:rPr sz="1000" spc="-2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used</a:t>
            </a:r>
            <a:r>
              <a:rPr sz="1000" spc="-20"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3D</a:t>
            </a:r>
            <a:r>
              <a:rPr sz="1000" spc="-20" dirty="0">
                <a:latin typeface="Verdana"/>
                <a:cs typeface="Verdana"/>
              </a:rPr>
              <a:t> </a:t>
            </a:r>
            <a:r>
              <a:rPr sz="1000" dirty="0">
                <a:latin typeface="Verdana"/>
                <a:cs typeface="Verdana"/>
              </a:rPr>
              <a:t>modeling</a:t>
            </a:r>
            <a:r>
              <a:rPr sz="1000" spc="-20" dirty="0">
                <a:latin typeface="Verdana"/>
                <a:cs typeface="Verdana"/>
              </a:rPr>
              <a:t> </a:t>
            </a:r>
            <a:r>
              <a:rPr sz="1000" dirty="0">
                <a:latin typeface="Verdana"/>
                <a:cs typeface="Verdana"/>
              </a:rPr>
              <a:t>applications</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computer</a:t>
            </a:r>
            <a:r>
              <a:rPr sz="1000" spc="-20" dirty="0">
                <a:latin typeface="Verdana"/>
                <a:cs typeface="Verdana"/>
              </a:rPr>
              <a:t> </a:t>
            </a:r>
            <a:r>
              <a:rPr sz="1000" spc="-10" dirty="0">
                <a:latin typeface="Verdana"/>
                <a:cs typeface="Verdana"/>
              </a:rPr>
              <a:t>graphics.</a:t>
            </a:r>
            <a:endParaRPr sz="1000" dirty="0">
              <a:latin typeface="Verdana"/>
              <a:cs typeface="Verdana"/>
            </a:endParaRPr>
          </a:p>
        </p:txBody>
      </p:sp>
      <p:sp>
        <p:nvSpPr>
          <p:cNvPr id="11" name="Title 10"/>
          <p:cNvSpPr>
            <a:spLocks noGrp="1"/>
          </p:cNvSpPr>
          <p:nvPr>
            <p:ph type="title"/>
          </p:nvPr>
        </p:nvSpPr>
        <p:spPr>
          <a:xfrm>
            <a:off x="990600" y="533400"/>
            <a:ext cx="5943600" cy="276999"/>
          </a:xfrm>
        </p:spPr>
        <p:txBody>
          <a:bodyPr/>
          <a:lstStyle/>
          <a:p>
            <a:r>
              <a:rPr lang="en-US" dirty="0"/>
              <a:t>Vector equation of line	</a:t>
            </a:r>
          </a:p>
        </p:txBody>
      </p:sp>
      <p:sp>
        <p:nvSpPr>
          <p:cNvPr id="13" name="object 3"/>
          <p:cNvSpPr/>
          <p:nvPr/>
        </p:nvSpPr>
        <p:spPr>
          <a:xfrm>
            <a:off x="1143000" y="1210596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14" name="object 4"/>
          <p:cNvSpPr txBox="1"/>
          <p:nvPr/>
        </p:nvSpPr>
        <p:spPr>
          <a:xfrm>
            <a:off x="1358900" y="1330643"/>
            <a:ext cx="4686300" cy="495300"/>
          </a:xfrm>
          <a:prstGeom prst="rect">
            <a:avLst/>
          </a:prstGeom>
          <a:ln w="19050">
            <a:solidFill>
              <a:srgbClr val="CB1300"/>
            </a:solidFill>
          </a:ln>
        </p:spPr>
        <p:txBody>
          <a:bodyPr vert="horz" wrap="square" lIns="0" tIns="15875" rIns="0" bIns="0" rtlCol="0">
            <a:spAutoFit/>
          </a:bodyPr>
          <a:lstStyle/>
          <a:p>
            <a:pPr marL="57150" marR="64135">
              <a:lnSpc>
                <a:spcPct val="100000"/>
              </a:lnSpc>
              <a:spcBef>
                <a:spcPts val="125"/>
              </a:spcBef>
            </a:pPr>
            <a:r>
              <a:rPr sz="1000" dirty="0">
                <a:latin typeface="Verdana"/>
                <a:cs typeface="Verdana"/>
              </a:rPr>
              <a:t>Given</a:t>
            </a:r>
            <a:r>
              <a:rPr sz="1000" spc="-2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10" dirty="0">
                <a:latin typeface="Verdana"/>
                <a:cs typeface="Verdana"/>
              </a:rPr>
              <a:t> </a:t>
            </a:r>
            <a:r>
              <a:rPr sz="1000" dirty="0" smtClean="0">
                <a:latin typeface="Verdana"/>
                <a:cs typeface="Verdana"/>
              </a:rPr>
              <a:t>Q</a:t>
            </a:r>
            <a:r>
              <a:rPr sz="1000" spc="-15" dirty="0" smtClean="0">
                <a:latin typeface="Verdana"/>
                <a:cs typeface="Verdana"/>
              </a:rPr>
              <a:t> </a:t>
            </a:r>
            <a:r>
              <a:rPr sz="1000" dirty="0">
                <a:latin typeface="Verdana"/>
                <a:cs typeface="Verdana"/>
              </a:rPr>
              <a:t>and</a:t>
            </a:r>
            <a:r>
              <a:rPr sz="1000" spc="-1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direction</a:t>
            </a:r>
            <a:r>
              <a:rPr sz="1000" spc="-15" dirty="0">
                <a:latin typeface="Verdana"/>
                <a:cs typeface="Verdana"/>
              </a:rPr>
              <a:t> </a:t>
            </a:r>
            <a:r>
              <a:rPr sz="1000" dirty="0">
                <a:latin typeface="Verdana"/>
                <a:cs typeface="Verdana"/>
              </a:rPr>
              <a:t>v</a:t>
            </a:r>
            <a:r>
              <a:rPr sz="1000" spc="-1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a</a:t>
            </a:r>
            <a:r>
              <a:rPr sz="1000" spc="-10" dirty="0">
                <a:latin typeface="Verdana"/>
                <a:cs typeface="Verdana"/>
              </a:rPr>
              <a:t> </a:t>
            </a:r>
            <a:r>
              <a:rPr sz="1000" dirty="0">
                <a:latin typeface="Verdana"/>
                <a:cs typeface="Verdana"/>
              </a:rPr>
              <a:t>line,</a:t>
            </a:r>
            <a:r>
              <a:rPr sz="1000" spc="-15"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point</a:t>
            </a:r>
            <a:r>
              <a:rPr sz="1000" spc="-10" dirty="0">
                <a:latin typeface="Verdana"/>
                <a:cs typeface="Verdana"/>
              </a:rPr>
              <a:t> </a:t>
            </a:r>
            <a:r>
              <a:rPr sz="1000" dirty="0">
                <a:latin typeface="Verdana"/>
                <a:cs typeface="Verdana"/>
              </a:rPr>
              <a:t>P</a:t>
            </a:r>
            <a:r>
              <a:rPr sz="1000" spc="-15" dirty="0">
                <a:latin typeface="Verdana"/>
                <a:cs typeface="Verdana"/>
              </a:rPr>
              <a:t> </a:t>
            </a:r>
            <a:r>
              <a:rPr sz="1000" dirty="0">
                <a:latin typeface="Verdana"/>
                <a:cs typeface="Verdana"/>
              </a:rPr>
              <a:t>on</a:t>
            </a:r>
            <a:r>
              <a:rPr sz="1000" spc="-10"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line</a:t>
            </a:r>
            <a:r>
              <a:rPr sz="1000" spc="-10" dirty="0">
                <a:latin typeface="Verdana"/>
                <a:cs typeface="Verdana"/>
              </a:rPr>
              <a:t> </a:t>
            </a:r>
            <a:r>
              <a:rPr sz="1000" spc="-25" dirty="0">
                <a:latin typeface="Verdana"/>
                <a:cs typeface="Verdana"/>
              </a:rPr>
              <a:t>can </a:t>
            </a:r>
            <a:r>
              <a:rPr sz="1000" dirty="0">
                <a:latin typeface="Verdana"/>
                <a:cs typeface="Verdana"/>
              </a:rPr>
              <a:t>be</a:t>
            </a:r>
            <a:r>
              <a:rPr sz="1000" spc="-25" dirty="0">
                <a:latin typeface="Verdana"/>
                <a:cs typeface="Verdana"/>
              </a:rPr>
              <a:t> </a:t>
            </a:r>
            <a:r>
              <a:rPr sz="1000" dirty="0">
                <a:latin typeface="Verdana"/>
                <a:cs typeface="Verdana"/>
              </a:rPr>
              <a:t>calculated</a:t>
            </a:r>
            <a:r>
              <a:rPr sz="1000" spc="-15" dirty="0">
                <a:latin typeface="Verdana"/>
                <a:cs typeface="Verdana"/>
              </a:rPr>
              <a:t> </a:t>
            </a:r>
            <a:r>
              <a:rPr sz="1000" dirty="0">
                <a:latin typeface="Verdana"/>
                <a:cs typeface="Verdana"/>
              </a:rPr>
              <a:t>using</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vector</a:t>
            </a:r>
            <a:r>
              <a:rPr sz="1000" spc="-10" dirty="0">
                <a:latin typeface="Verdana"/>
                <a:cs typeface="Verdana"/>
              </a:rPr>
              <a:t> </a:t>
            </a:r>
            <a:r>
              <a:rPr sz="1000" dirty="0">
                <a:latin typeface="Verdana"/>
                <a:cs typeface="Verdana"/>
              </a:rPr>
              <a:t>equation</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line</a:t>
            </a:r>
            <a:r>
              <a:rPr sz="1000" spc="-10" dirty="0">
                <a:latin typeface="Verdana"/>
                <a:cs typeface="Verdana"/>
              </a:rPr>
              <a:t> </a:t>
            </a:r>
            <a:r>
              <a:rPr sz="1000" dirty="0">
                <a:latin typeface="Verdana"/>
                <a:cs typeface="Verdana"/>
              </a:rPr>
              <a:t>P</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t</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v</a:t>
            </a:r>
            <a:r>
              <a:rPr sz="1000" spc="-15" dirty="0">
                <a:latin typeface="Verdana"/>
                <a:cs typeface="Verdana"/>
              </a:rPr>
              <a:t> </a:t>
            </a:r>
            <a:r>
              <a:rPr sz="1000" dirty="0">
                <a:latin typeface="Verdana"/>
                <a:cs typeface="Verdana"/>
              </a:rPr>
              <a:t>where</a:t>
            </a:r>
            <a:r>
              <a:rPr sz="1000" spc="-10" dirty="0">
                <a:latin typeface="Verdana"/>
                <a:cs typeface="Verdana"/>
              </a:rPr>
              <a:t> </a:t>
            </a:r>
            <a:r>
              <a:rPr sz="1000" i="1" spc="-50" dirty="0">
                <a:latin typeface="Verdana"/>
                <a:cs typeface="Verdana"/>
              </a:rPr>
              <a:t>t </a:t>
            </a:r>
            <a:r>
              <a:rPr sz="1000" dirty="0">
                <a:latin typeface="Verdana"/>
                <a:cs typeface="Verdana"/>
              </a:rPr>
              <a:t>is</a:t>
            </a:r>
            <a:r>
              <a:rPr sz="1000" spc="-15" dirty="0">
                <a:latin typeface="Verdana"/>
                <a:cs typeface="Verdana"/>
              </a:rPr>
              <a:t> </a:t>
            </a:r>
            <a:r>
              <a:rPr sz="1000" dirty="0">
                <a:latin typeface="Verdana"/>
                <a:cs typeface="Verdana"/>
              </a:rPr>
              <a:t>a</a:t>
            </a:r>
            <a:r>
              <a:rPr sz="1000" spc="-5" dirty="0">
                <a:latin typeface="Verdana"/>
                <a:cs typeface="Verdana"/>
              </a:rPr>
              <a:t> </a:t>
            </a:r>
            <a:r>
              <a:rPr sz="1000" spc="-10" dirty="0">
                <a:latin typeface="Verdana"/>
                <a:cs typeface="Verdana"/>
              </a:rPr>
              <a:t>number.</a:t>
            </a:r>
            <a:endParaRPr sz="1000" dirty="0">
              <a:latin typeface="Verdana"/>
              <a:cs typeface="Verdana"/>
            </a:endParaRPr>
          </a:p>
        </p:txBody>
      </p:sp>
      <p:sp>
        <p:nvSpPr>
          <p:cNvPr id="15" name="object 6"/>
          <p:cNvSpPr txBox="1">
            <a:spLocks/>
          </p:cNvSpPr>
          <p:nvPr/>
        </p:nvSpPr>
        <p:spPr>
          <a:xfrm>
            <a:off x="7450138" y="12144065"/>
            <a:ext cx="322262" cy="182563"/>
          </a:xfrm>
          <a:prstGeom prst="rect">
            <a:avLst/>
          </a:prstGeom>
        </p:spPr>
        <p:txBody>
          <a:bodyPr vert="horz" wrap="square" lIns="0" tIns="2540" rIns="0" bIns="0" rtlCol="0">
            <a:spAutoFit/>
          </a:bodyPr>
          <a:lstStyle>
            <a:defPPr>
              <a:defRPr kern="0"/>
            </a:defPPr>
          </a:lstStyle>
          <a:p>
            <a:pPr marL="38100">
              <a:spcBef>
                <a:spcPts val="20"/>
              </a:spcBef>
            </a:pPr>
            <a:fld id="{81D60167-4931-47E6-BA6A-407CBD079E47}" type="slidenum">
              <a:rPr lang="en-US" spc="-25" smtClean="0"/>
              <a:pPr marL="38100">
                <a:spcBef>
                  <a:spcPts val="20"/>
                </a:spcBef>
              </a:pPr>
              <a:t>122</a:t>
            </a:fld>
            <a:endParaRPr lang="en-US" spc="-25" dirty="0"/>
          </a:p>
        </p:txBody>
      </p:sp>
      <p:pic>
        <p:nvPicPr>
          <p:cNvPr id="2" name="Picture 1"/>
          <p:cNvPicPr>
            <a:picLocks noChangeAspect="1"/>
          </p:cNvPicPr>
          <p:nvPr/>
        </p:nvPicPr>
        <p:blipFill>
          <a:blip r:embed="rId2"/>
          <a:stretch>
            <a:fillRect/>
          </a:stretch>
        </p:blipFill>
        <p:spPr>
          <a:xfrm>
            <a:off x="1358900" y="2286000"/>
            <a:ext cx="3542861" cy="1905000"/>
          </a:xfrm>
          <a:prstGeom prst="rect">
            <a:avLst/>
          </a:prstGeom>
        </p:spPr>
      </p:pic>
      <p:pic>
        <p:nvPicPr>
          <p:cNvPr id="3" name="Picture 2"/>
          <p:cNvPicPr>
            <a:picLocks noChangeAspect="1"/>
          </p:cNvPicPr>
          <p:nvPr/>
        </p:nvPicPr>
        <p:blipFill>
          <a:blip r:embed="rId3"/>
          <a:stretch>
            <a:fillRect/>
          </a:stretch>
        </p:blipFill>
        <p:spPr>
          <a:xfrm>
            <a:off x="1358900" y="5328263"/>
            <a:ext cx="5116420" cy="1061385"/>
          </a:xfrm>
          <a:prstGeom prst="rect">
            <a:avLst/>
          </a:prstGeom>
        </p:spPr>
      </p:pic>
      <p:pic>
        <p:nvPicPr>
          <p:cNvPr id="4" name="Picture 3"/>
          <p:cNvPicPr>
            <a:picLocks noChangeAspect="1"/>
          </p:cNvPicPr>
          <p:nvPr/>
        </p:nvPicPr>
        <p:blipFill>
          <a:blip r:embed="rId4"/>
          <a:stretch>
            <a:fillRect/>
          </a:stretch>
        </p:blipFill>
        <p:spPr>
          <a:xfrm>
            <a:off x="1358900" y="7036061"/>
            <a:ext cx="5323254" cy="1012398"/>
          </a:xfrm>
          <a:prstGeom prst="rect">
            <a:avLst/>
          </a:prstGeom>
        </p:spPr>
      </p:pic>
      <p:sp>
        <p:nvSpPr>
          <p:cNvPr id="5" name="TextBox 4"/>
          <p:cNvSpPr txBox="1"/>
          <p:nvPr/>
        </p:nvSpPr>
        <p:spPr>
          <a:xfrm>
            <a:off x="1358900" y="4958931"/>
            <a:ext cx="1967205" cy="369332"/>
          </a:xfrm>
          <a:prstGeom prst="rect">
            <a:avLst/>
          </a:prstGeom>
          <a:noFill/>
        </p:spPr>
        <p:txBody>
          <a:bodyPr wrap="none" rtlCol="0">
            <a:spAutoFit/>
          </a:bodyPr>
          <a:lstStyle/>
          <a:p>
            <a:r>
              <a:rPr lang="en-US" dirty="0" smtClean="0"/>
              <a:t>Unit line equation</a:t>
            </a:r>
            <a:endParaRPr lang="en-US" dirty="0"/>
          </a:p>
        </p:txBody>
      </p:sp>
      <p:sp>
        <p:nvSpPr>
          <p:cNvPr id="16" name="TextBox 15"/>
          <p:cNvSpPr txBox="1"/>
          <p:nvPr/>
        </p:nvSpPr>
        <p:spPr>
          <a:xfrm>
            <a:off x="1358900" y="6647679"/>
            <a:ext cx="1492716" cy="369332"/>
          </a:xfrm>
          <a:prstGeom prst="rect">
            <a:avLst/>
          </a:prstGeom>
          <a:noFill/>
        </p:spPr>
        <p:txBody>
          <a:bodyPr wrap="none" rtlCol="0">
            <a:spAutoFit/>
          </a:bodyPr>
          <a:lstStyle/>
          <a:p>
            <a:r>
              <a:rPr lang="en-US" dirty="0" smtClean="0"/>
              <a:t>line equation</a:t>
            </a:r>
            <a:endParaRPr lang="en-US" dirty="0"/>
          </a:p>
        </p:txBody>
      </p:sp>
      <p:pic>
        <p:nvPicPr>
          <p:cNvPr id="6" name="Picture 5"/>
          <p:cNvPicPr>
            <a:picLocks noChangeAspect="1"/>
          </p:cNvPicPr>
          <p:nvPr/>
        </p:nvPicPr>
        <p:blipFill>
          <a:blip r:embed="rId5"/>
          <a:stretch>
            <a:fillRect/>
          </a:stretch>
        </p:blipFill>
        <p:spPr>
          <a:xfrm>
            <a:off x="5181600" y="2360550"/>
            <a:ext cx="1899607" cy="1823405"/>
          </a:xfrm>
          <a:prstGeom prst="rect">
            <a:avLst/>
          </a:prstGeom>
        </p:spPr>
      </p:pic>
      <p:sp>
        <p:nvSpPr>
          <p:cNvPr id="17" name="TextBox 16">
            <a:hlinkClick r:id="rId6" action="ppaction://hlinkfile"/>
          </p:cNvPr>
          <p:cNvSpPr txBox="1"/>
          <p:nvPr/>
        </p:nvSpPr>
        <p:spPr>
          <a:xfrm>
            <a:off x="6675387" y="52130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37055158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7" name="Title 6"/>
          <p:cNvSpPr>
            <a:spLocks noGrp="1"/>
          </p:cNvSpPr>
          <p:nvPr>
            <p:ph type="title"/>
          </p:nvPr>
        </p:nvSpPr>
        <p:spPr/>
        <p:txBody>
          <a:bodyPr/>
          <a:lstStyle/>
          <a:p>
            <a:r>
              <a:rPr lang="en-US" dirty="0" smtClean="0"/>
              <a:t>Midpoint of a line</a:t>
            </a:r>
            <a:endParaRPr lang="en-US" dirty="0"/>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123</a:t>
            </a:fld>
            <a:endParaRPr spc="-25" dirty="0"/>
          </a:p>
        </p:txBody>
      </p:sp>
      <p:sp>
        <p:nvSpPr>
          <p:cNvPr id="5" name="object 5"/>
          <p:cNvSpPr txBox="1"/>
          <p:nvPr/>
        </p:nvSpPr>
        <p:spPr>
          <a:xfrm>
            <a:off x="1358900" y="914400"/>
            <a:ext cx="5390515" cy="2425700"/>
          </a:xfrm>
          <a:prstGeom prst="rect">
            <a:avLst/>
          </a:prstGeom>
        </p:spPr>
        <p:txBody>
          <a:bodyPr vert="horz" wrap="square" lIns="0" tIns="12700" rIns="0" bIns="0" rtlCol="0">
            <a:spAutoFit/>
          </a:bodyPr>
          <a:lstStyle/>
          <a:p>
            <a:pPr marL="12700" marR="5080" algn="just">
              <a:lnSpc>
                <a:spcPct val="100000"/>
              </a:lnSpc>
              <a:spcBef>
                <a:spcPts val="100"/>
              </a:spcBef>
            </a:pPr>
            <a:r>
              <a:rPr sz="1000" dirty="0">
                <a:latin typeface="Verdana"/>
                <a:cs typeface="Verdana"/>
              </a:rPr>
              <a:t>Another</a:t>
            </a:r>
            <a:r>
              <a:rPr sz="1000" spc="-35" dirty="0">
                <a:latin typeface="Verdana"/>
                <a:cs typeface="Verdana"/>
              </a:rPr>
              <a:t> </a:t>
            </a:r>
            <a:r>
              <a:rPr sz="1000" dirty="0">
                <a:latin typeface="Verdana"/>
                <a:cs typeface="Verdana"/>
              </a:rPr>
              <a:t>common</a:t>
            </a:r>
            <a:r>
              <a:rPr sz="1000" spc="-20" dirty="0">
                <a:latin typeface="Verdana"/>
                <a:cs typeface="Verdana"/>
              </a:rPr>
              <a:t> </a:t>
            </a:r>
            <a:r>
              <a:rPr sz="1000" dirty="0">
                <a:latin typeface="Verdana"/>
                <a:cs typeface="Verdana"/>
              </a:rPr>
              <a:t>example</a:t>
            </a:r>
            <a:r>
              <a:rPr sz="1000" spc="-20"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find</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midpoint</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two</a:t>
            </a:r>
            <a:r>
              <a:rPr sz="1000" spc="-25"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following </a:t>
            </a:r>
            <a:r>
              <a:rPr sz="1000" dirty="0">
                <a:latin typeface="Verdana"/>
                <a:cs typeface="Verdana"/>
              </a:rPr>
              <a:t>shows</a:t>
            </a:r>
            <a:r>
              <a:rPr sz="1000" spc="-30" dirty="0">
                <a:latin typeface="Verdana"/>
                <a:cs typeface="Verdana"/>
              </a:rPr>
              <a:t> </a:t>
            </a:r>
            <a:r>
              <a:rPr sz="1000" dirty="0">
                <a:latin typeface="Verdana"/>
                <a:cs typeface="Verdana"/>
              </a:rPr>
              <a:t>how</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find</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midpoint</a:t>
            </a:r>
            <a:r>
              <a:rPr sz="1000" spc="-15" dirty="0">
                <a:latin typeface="Verdana"/>
                <a:cs typeface="Verdana"/>
              </a:rPr>
              <a:t> </a:t>
            </a:r>
            <a:r>
              <a:rPr sz="1000" dirty="0">
                <a:latin typeface="Verdana"/>
                <a:cs typeface="Verdana"/>
              </a:rPr>
              <a:t>using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equation</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line:</a:t>
            </a:r>
            <a:endParaRPr sz="1000">
              <a:latin typeface="Verdana"/>
              <a:cs typeface="Verdana"/>
            </a:endParaRPr>
          </a:p>
          <a:p>
            <a:pPr marL="241300" marR="2938145" algn="just">
              <a:lnSpc>
                <a:spcPct val="125000"/>
              </a:lnSpc>
            </a:pPr>
            <a:r>
              <a:rPr sz="1000" b="1" dirty="0">
                <a:latin typeface="Verdana"/>
                <a:cs typeface="Verdana"/>
              </a:rPr>
              <a:t>q</a:t>
            </a:r>
            <a:r>
              <a:rPr sz="1000" b="1" spc="-1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position</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for</a:t>
            </a:r>
            <a:r>
              <a:rPr sz="1000" spc="-15" dirty="0">
                <a:latin typeface="Verdana"/>
                <a:cs typeface="Verdana"/>
              </a:rPr>
              <a:t> </a:t>
            </a:r>
            <a:r>
              <a:rPr sz="1000" dirty="0">
                <a:latin typeface="Verdana"/>
                <a:cs typeface="Verdana"/>
              </a:rPr>
              <a:t>point</a:t>
            </a:r>
            <a:r>
              <a:rPr sz="1000" spc="-15" dirty="0">
                <a:latin typeface="Verdana"/>
                <a:cs typeface="Verdana"/>
              </a:rPr>
              <a:t> </a:t>
            </a:r>
            <a:r>
              <a:rPr sz="1000" spc="-50" dirty="0">
                <a:latin typeface="Verdana"/>
                <a:cs typeface="Verdana"/>
              </a:rPr>
              <a:t>Q </a:t>
            </a:r>
            <a:r>
              <a:rPr sz="1000" b="1" dirty="0">
                <a:latin typeface="Verdana"/>
                <a:cs typeface="Verdana"/>
              </a:rPr>
              <a:t>p</a:t>
            </a:r>
            <a:r>
              <a:rPr sz="1000" b="1" spc="-1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position</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for</a:t>
            </a:r>
            <a:r>
              <a:rPr sz="1000" spc="-15" dirty="0">
                <a:latin typeface="Verdana"/>
                <a:cs typeface="Verdana"/>
              </a:rPr>
              <a:t> </a:t>
            </a:r>
            <a:r>
              <a:rPr sz="1000" dirty="0">
                <a:latin typeface="Verdana"/>
                <a:cs typeface="Verdana"/>
              </a:rPr>
              <a:t>point</a:t>
            </a:r>
            <a:r>
              <a:rPr sz="1000" spc="-15" dirty="0">
                <a:latin typeface="Verdana"/>
                <a:cs typeface="Verdana"/>
              </a:rPr>
              <a:t> </a:t>
            </a:r>
            <a:r>
              <a:rPr sz="1000" spc="-50" dirty="0">
                <a:latin typeface="Verdana"/>
                <a:cs typeface="Verdana"/>
              </a:rPr>
              <a:t>P </a:t>
            </a:r>
            <a:r>
              <a:rPr sz="1000" b="1" dirty="0">
                <a:latin typeface="Verdana"/>
                <a:cs typeface="Verdana"/>
              </a:rPr>
              <a:t>a</a:t>
            </a:r>
            <a:r>
              <a:rPr sz="1000" b="1"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the</a:t>
            </a:r>
            <a:r>
              <a:rPr sz="1000" spc="-1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going</a:t>
            </a:r>
            <a:r>
              <a:rPr sz="1000" spc="-15" dirty="0">
                <a:latin typeface="Verdana"/>
                <a:cs typeface="Verdana"/>
              </a:rPr>
              <a:t> </a:t>
            </a:r>
            <a:r>
              <a:rPr sz="1000" dirty="0">
                <a:latin typeface="Verdana"/>
                <a:cs typeface="Verdana"/>
              </a:rPr>
              <a:t>from</a:t>
            </a:r>
            <a:r>
              <a:rPr sz="1000" spc="-10"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to</a:t>
            </a:r>
            <a:r>
              <a:rPr sz="1000" spc="-10" dirty="0">
                <a:latin typeface="Verdana"/>
                <a:cs typeface="Verdana"/>
              </a:rPr>
              <a:t> </a:t>
            </a:r>
            <a:r>
              <a:rPr sz="1000" spc="-50" dirty="0">
                <a:latin typeface="Verdana"/>
                <a:cs typeface="Verdana"/>
              </a:rPr>
              <a:t>P</a:t>
            </a:r>
            <a:endParaRPr sz="1000">
              <a:latin typeface="Verdana"/>
              <a:cs typeface="Verdana"/>
            </a:endParaRPr>
          </a:p>
          <a:p>
            <a:pPr marL="12700" algn="just">
              <a:lnSpc>
                <a:spcPct val="100000"/>
              </a:lnSpc>
              <a:spcBef>
                <a:spcPts val="300"/>
              </a:spcBef>
            </a:pPr>
            <a:r>
              <a:rPr sz="1000" dirty="0">
                <a:latin typeface="Verdana"/>
                <a:cs typeface="Verdana"/>
              </a:rPr>
              <a:t>From</a:t>
            </a:r>
            <a:r>
              <a:rPr sz="1000" spc="-40" dirty="0">
                <a:latin typeface="Verdana"/>
                <a:cs typeface="Verdana"/>
              </a:rPr>
              <a:t> </a:t>
            </a:r>
            <a:r>
              <a:rPr sz="1000" dirty="0">
                <a:latin typeface="Verdana"/>
                <a:cs typeface="Verdana"/>
              </a:rPr>
              <a:t>vector</a:t>
            </a:r>
            <a:r>
              <a:rPr sz="1000" spc="-25" dirty="0">
                <a:latin typeface="Verdana"/>
                <a:cs typeface="Verdana"/>
              </a:rPr>
              <a:t> </a:t>
            </a:r>
            <a:r>
              <a:rPr sz="1000" dirty="0">
                <a:latin typeface="Verdana"/>
                <a:cs typeface="Verdana"/>
              </a:rPr>
              <a:t>subtraction,</a:t>
            </a:r>
            <a:r>
              <a:rPr sz="1000" spc="-30" dirty="0">
                <a:latin typeface="Verdana"/>
                <a:cs typeface="Verdana"/>
              </a:rPr>
              <a:t> </a:t>
            </a:r>
            <a:r>
              <a:rPr sz="1000" dirty="0">
                <a:latin typeface="Verdana"/>
                <a:cs typeface="Verdana"/>
              </a:rPr>
              <a:t>we</a:t>
            </a:r>
            <a:r>
              <a:rPr sz="1000" spc="-25" dirty="0">
                <a:latin typeface="Verdana"/>
                <a:cs typeface="Verdana"/>
              </a:rPr>
              <a:t> </a:t>
            </a:r>
            <a:r>
              <a:rPr sz="1000" dirty="0">
                <a:latin typeface="Verdana"/>
                <a:cs typeface="Verdana"/>
              </a:rPr>
              <a:t>know</a:t>
            </a:r>
            <a:r>
              <a:rPr sz="1000" spc="-25" dirty="0">
                <a:latin typeface="Verdana"/>
                <a:cs typeface="Verdana"/>
              </a:rPr>
              <a:t> </a:t>
            </a:r>
            <a:r>
              <a:rPr sz="1000" spc="-10" dirty="0">
                <a:latin typeface="Verdana"/>
                <a:cs typeface="Verdana"/>
              </a:rPr>
              <a:t>that:</a:t>
            </a:r>
            <a:endParaRPr sz="1000">
              <a:latin typeface="Verdana"/>
              <a:cs typeface="Verdana"/>
            </a:endParaRPr>
          </a:p>
          <a:p>
            <a:pPr marL="241300" algn="just">
              <a:lnSpc>
                <a:spcPct val="100000"/>
              </a:lnSpc>
              <a:spcBef>
                <a:spcPts val="300"/>
              </a:spcBef>
            </a:pPr>
            <a:r>
              <a:rPr sz="1000" b="1" dirty="0">
                <a:latin typeface="Verdana"/>
                <a:cs typeface="Verdana"/>
              </a:rPr>
              <a:t>a</a:t>
            </a:r>
            <a:r>
              <a:rPr sz="1000" b="1" spc="-5" dirty="0">
                <a:latin typeface="Verdana"/>
                <a:cs typeface="Verdana"/>
              </a:rPr>
              <a:t> </a:t>
            </a:r>
            <a:r>
              <a:rPr sz="1000" dirty="0">
                <a:latin typeface="Verdana"/>
                <a:cs typeface="Verdana"/>
              </a:rPr>
              <a:t>=</a:t>
            </a:r>
            <a:r>
              <a:rPr sz="1000" spc="-10" dirty="0">
                <a:latin typeface="Verdana"/>
                <a:cs typeface="Verdana"/>
              </a:rPr>
              <a:t> </a:t>
            </a:r>
            <a:r>
              <a:rPr sz="1000" b="1" dirty="0">
                <a:latin typeface="Verdana"/>
                <a:cs typeface="Verdana"/>
              </a:rPr>
              <a:t>p</a:t>
            </a:r>
            <a:r>
              <a:rPr sz="1000" b="1" spc="-225" dirty="0">
                <a:latin typeface="Verdana"/>
                <a:cs typeface="Verdana"/>
              </a:rPr>
              <a:t> </a:t>
            </a:r>
            <a:r>
              <a:rPr sz="1000" dirty="0">
                <a:latin typeface="Verdana"/>
                <a:cs typeface="Verdana"/>
              </a:rPr>
              <a:t>-</a:t>
            </a:r>
            <a:r>
              <a:rPr sz="1000" spc="-235" dirty="0">
                <a:latin typeface="Verdana"/>
                <a:cs typeface="Verdana"/>
              </a:rPr>
              <a:t> </a:t>
            </a:r>
            <a:r>
              <a:rPr sz="1000" b="1" spc="-50" dirty="0">
                <a:latin typeface="Verdana"/>
                <a:cs typeface="Verdana"/>
              </a:rPr>
              <a:t>q</a:t>
            </a:r>
            <a:endParaRPr sz="1000">
              <a:latin typeface="Verdana"/>
              <a:cs typeface="Verdana"/>
            </a:endParaRPr>
          </a:p>
          <a:p>
            <a:pPr marL="241300" marR="2912745" indent="-228600">
              <a:lnSpc>
                <a:spcPct val="125000"/>
              </a:lnSpc>
            </a:pPr>
            <a:r>
              <a:rPr sz="1000" dirty="0">
                <a:latin typeface="Verdana"/>
                <a:cs typeface="Verdana"/>
              </a:rPr>
              <a:t>From</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equation,</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know</a:t>
            </a:r>
            <a:r>
              <a:rPr sz="1000" spc="-15" dirty="0">
                <a:latin typeface="Verdana"/>
                <a:cs typeface="Verdana"/>
              </a:rPr>
              <a:t> </a:t>
            </a:r>
            <a:r>
              <a:rPr sz="1000" spc="-10" dirty="0">
                <a:latin typeface="Verdana"/>
                <a:cs typeface="Verdana"/>
              </a:rPr>
              <a:t>that: </a:t>
            </a:r>
            <a:r>
              <a:rPr sz="1000" dirty="0">
                <a:latin typeface="Verdana"/>
                <a:cs typeface="Verdana"/>
              </a:rPr>
              <a:t>M</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Q</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45" dirty="0">
                <a:latin typeface="Verdana"/>
                <a:cs typeface="Verdana"/>
              </a:rPr>
              <a:t> </a:t>
            </a:r>
            <a:r>
              <a:rPr sz="1000" dirty="0">
                <a:latin typeface="Corbel"/>
                <a:cs typeface="Corbel"/>
              </a:rPr>
              <a:t>*</a:t>
            </a:r>
            <a:r>
              <a:rPr sz="1000" spc="-85" dirty="0">
                <a:latin typeface="Corbel"/>
                <a:cs typeface="Corbel"/>
              </a:rPr>
              <a:t> </a:t>
            </a:r>
            <a:r>
              <a:rPr sz="1000" b="1" spc="-50" dirty="0">
                <a:latin typeface="Verdana"/>
                <a:cs typeface="Verdana"/>
              </a:rPr>
              <a:t>a</a:t>
            </a:r>
            <a:endParaRPr sz="1000">
              <a:latin typeface="Verdana"/>
              <a:cs typeface="Verdana"/>
            </a:endParaRPr>
          </a:p>
          <a:p>
            <a:pPr marL="12700">
              <a:lnSpc>
                <a:spcPct val="100000"/>
              </a:lnSpc>
              <a:spcBef>
                <a:spcPts val="300"/>
              </a:spcBef>
            </a:pPr>
            <a:r>
              <a:rPr sz="1000" dirty="0">
                <a:latin typeface="Verdana"/>
                <a:cs typeface="Verdana"/>
              </a:rPr>
              <a:t>And</a:t>
            </a:r>
            <a:r>
              <a:rPr sz="1000" spc="-20" dirty="0">
                <a:latin typeface="Verdana"/>
                <a:cs typeface="Verdana"/>
              </a:rPr>
              <a:t> </a:t>
            </a:r>
            <a:r>
              <a:rPr sz="1000" dirty="0">
                <a:latin typeface="Verdana"/>
                <a:cs typeface="Verdana"/>
              </a:rPr>
              <a:t>since</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need</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find</a:t>
            </a:r>
            <a:r>
              <a:rPr sz="1000" spc="-15" dirty="0">
                <a:latin typeface="Verdana"/>
                <a:cs typeface="Verdana"/>
              </a:rPr>
              <a:t> </a:t>
            </a:r>
            <a:r>
              <a:rPr sz="1000" dirty="0">
                <a:latin typeface="Verdana"/>
                <a:cs typeface="Verdana"/>
              </a:rPr>
              <a:t>midpoint,</a:t>
            </a:r>
            <a:r>
              <a:rPr sz="1000" spc="-15" dirty="0">
                <a:latin typeface="Verdana"/>
                <a:cs typeface="Verdana"/>
              </a:rPr>
              <a:t> </a:t>
            </a:r>
            <a:r>
              <a:rPr sz="1000" spc="-10" dirty="0">
                <a:latin typeface="Verdana"/>
                <a:cs typeface="Verdana"/>
              </a:rPr>
              <a:t>then:</a:t>
            </a:r>
            <a:endParaRPr sz="1000">
              <a:latin typeface="Verdana"/>
              <a:cs typeface="Verdana"/>
            </a:endParaRPr>
          </a:p>
          <a:p>
            <a:pPr marL="241300">
              <a:lnSpc>
                <a:spcPct val="100000"/>
              </a:lnSpc>
              <a:spcBef>
                <a:spcPts val="300"/>
              </a:spcBef>
            </a:pPr>
            <a:r>
              <a:rPr sz="1000" i="1" dirty="0">
                <a:latin typeface="Verdana"/>
                <a:cs typeface="Verdana"/>
              </a:rPr>
              <a:t>t</a:t>
            </a:r>
            <a:r>
              <a:rPr sz="1000" i="1" spc="-5"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0.5</a:t>
            </a:r>
            <a:endParaRPr sz="1000">
              <a:latin typeface="Verdana"/>
              <a:cs typeface="Verdana"/>
            </a:endParaRPr>
          </a:p>
          <a:p>
            <a:pPr marL="241300" marR="4159250" indent="-228600">
              <a:lnSpc>
                <a:spcPct val="125000"/>
              </a:lnSpc>
            </a:pPr>
            <a:r>
              <a:rPr sz="1000" dirty="0">
                <a:latin typeface="Verdana"/>
                <a:cs typeface="Verdana"/>
              </a:rPr>
              <a:t>Hence</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can</a:t>
            </a:r>
            <a:r>
              <a:rPr sz="1000" spc="-15" dirty="0">
                <a:latin typeface="Verdana"/>
                <a:cs typeface="Verdana"/>
              </a:rPr>
              <a:t> </a:t>
            </a:r>
            <a:r>
              <a:rPr sz="1000" spc="-20" dirty="0">
                <a:latin typeface="Verdana"/>
                <a:cs typeface="Verdana"/>
              </a:rPr>
              <a:t>say: </a:t>
            </a:r>
            <a:r>
              <a:rPr sz="1000" dirty="0">
                <a:latin typeface="Verdana"/>
                <a:cs typeface="Verdana"/>
              </a:rPr>
              <a:t>M</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Q + </a:t>
            </a:r>
            <a:r>
              <a:rPr sz="1000" spc="-10" dirty="0">
                <a:latin typeface="Verdana"/>
                <a:cs typeface="Verdana"/>
              </a:rPr>
              <a:t>0.5</a:t>
            </a:r>
            <a:r>
              <a:rPr sz="1000" spc="-235" dirty="0">
                <a:latin typeface="Verdana"/>
                <a:cs typeface="Verdana"/>
              </a:rPr>
              <a:t> </a:t>
            </a:r>
            <a:r>
              <a:rPr sz="1000" dirty="0">
                <a:latin typeface="Corbel"/>
                <a:cs typeface="Corbel"/>
              </a:rPr>
              <a:t>*</a:t>
            </a:r>
            <a:r>
              <a:rPr sz="1000" spc="-80" dirty="0">
                <a:latin typeface="Corbel"/>
                <a:cs typeface="Corbel"/>
              </a:rPr>
              <a:t> </a:t>
            </a:r>
            <a:r>
              <a:rPr sz="1000" b="1" spc="-50" dirty="0">
                <a:latin typeface="Verdana"/>
                <a:cs typeface="Verdana"/>
              </a:rPr>
              <a:t>a</a:t>
            </a:r>
            <a:endParaRPr sz="1000">
              <a:latin typeface="Verdana"/>
              <a:cs typeface="Verdana"/>
            </a:endParaRPr>
          </a:p>
        </p:txBody>
      </p:sp>
      <p:pic>
        <p:nvPicPr>
          <p:cNvPr id="8" name="object 4"/>
          <p:cNvPicPr/>
          <p:nvPr/>
        </p:nvPicPr>
        <p:blipFill>
          <a:blip r:embed="rId2" cstate="print"/>
          <a:stretch>
            <a:fillRect/>
          </a:stretch>
        </p:blipFill>
        <p:spPr>
          <a:xfrm>
            <a:off x="1619250" y="3918724"/>
            <a:ext cx="2686050" cy="1866900"/>
          </a:xfrm>
          <a:prstGeom prst="rect">
            <a:avLst/>
          </a:prstGeom>
        </p:spPr>
      </p:pic>
      <p:sp>
        <p:nvSpPr>
          <p:cNvPr id="9" name="object 5"/>
          <p:cNvSpPr txBox="1"/>
          <p:nvPr/>
        </p:nvSpPr>
        <p:spPr>
          <a:xfrm>
            <a:off x="1358900" y="5801499"/>
            <a:ext cx="5464175" cy="765175"/>
          </a:xfrm>
          <a:prstGeom prst="rect">
            <a:avLst/>
          </a:prstGeom>
        </p:spPr>
        <p:txBody>
          <a:bodyPr vert="horz" wrap="square" lIns="0" tIns="12700" rIns="0" bIns="0" rtlCol="0">
            <a:spAutoFit/>
          </a:bodyPr>
          <a:lstStyle/>
          <a:p>
            <a:pPr marL="241300">
              <a:lnSpc>
                <a:spcPct val="100000"/>
              </a:lnSpc>
              <a:spcBef>
                <a:spcPts val="100"/>
              </a:spcBef>
            </a:pPr>
            <a:r>
              <a:rPr sz="900" i="1" dirty="0">
                <a:latin typeface="Verdana"/>
                <a:cs typeface="Verdana"/>
              </a:rPr>
              <a:t>Figure (17): Find the midpoint between two input </a:t>
            </a:r>
            <a:r>
              <a:rPr sz="900" i="1" spc="-10" dirty="0">
                <a:latin typeface="Verdana"/>
                <a:cs typeface="Verdana"/>
              </a:rPr>
              <a:t>points.</a:t>
            </a:r>
            <a:endParaRPr sz="900">
              <a:latin typeface="Verdana"/>
              <a:cs typeface="Verdana"/>
            </a:endParaRPr>
          </a:p>
          <a:p>
            <a:pPr marL="12700" marR="5080">
              <a:lnSpc>
                <a:spcPct val="100000"/>
              </a:lnSpc>
              <a:spcBef>
                <a:spcPts val="844"/>
              </a:spcBef>
            </a:pPr>
            <a:r>
              <a:rPr sz="1000" dirty="0">
                <a:latin typeface="Verdana"/>
                <a:cs typeface="Verdana"/>
              </a:rPr>
              <a:t>In</a:t>
            </a:r>
            <a:r>
              <a:rPr sz="1000" spc="-30" dirty="0">
                <a:latin typeface="Verdana"/>
                <a:cs typeface="Verdana"/>
              </a:rPr>
              <a:t> </a:t>
            </a:r>
            <a:r>
              <a:rPr sz="1000" dirty="0">
                <a:latin typeface="Verdana"/>
                <a:cs typeface="Verdana"/>
              </a:rPr>
              <a:t>general,</a:t>
            </a:r>
            <a:r>
              <a:rPr sz="1000" spc="-15" dirty="0">
                <a:latin typeface="Verdana"/>
                <a:cs typeface="Verdana"/>
              </a:rPr>
              <a:t> </a:t>
            </a:r>
            <a:r>
              <a:rPr sz="1000" dirty="0">
                <a:latin typeface="Verdana"/>
                <a:cs typeface="Verdana"/>
              </a:rPr>
              <a:t>you</a:t>
            </a:r>
            <a:r>
              <a:rPr sz="1000" spc="-15" dirty="0">
                <a:latin typeface="Verdana"/>
                <a:cs typeface="Verdana"/>
              </a:rPr>
              <a:t> </a:t>
            </a:r>
            <a:r>
              <a:rPr sz="1000" dirty="0">
                <a:latin typeface="Verdana"/>
                <a:cs typeface="Verdana"/>
              </a:rPr>
              <a:t>can</a:t>
            </a:r>
            <a:r>
              <a:rPr sz="1000" spc="-20" dirty="0">
                <a:latin typeface="Verdana"/>
                <a:cs typeface="Verdana"/>
              </a:rPr>
              <a:t> </a:t>
            </a:r>
            <a:r>
              <a:rPr sz="1000" dirty="0">
                <a:latin typeface="Verdana"/>
                <a:cs typeface="Verdana"/>
              </a:rPr>
              <a:t>find</a:t>
            </a:r>
            <a:r>
              <a:rPr sz="1000" spc="-15"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P</a:t>
            </a:r>
            <a:r>
              <a:rPr sz="1000" spc="-15" dirty="0">
                <a:latin typeface="Verdana"/>
                <a:cs typeface="Verdana"/>
              </a:rPr>
              <a:t> </a:t>
            </a:r>
            <a:r>
              <a:rPr sz="1000" dirty="0">
                <a:latin typeface="Verdana"/>
                <a:cs typeface="Verdana"/>
              </a:rPr>
              <a:t>by</a:t>
            </a:r>
            <a:r>
              <a:rPr sz="1000" spc="-15" dirty="0">
                <a:latin typeface="Verdana"/>
                <a:cs typeface="Verdana"/>
              </a:rPr>
              <a:t> </a:t>
            </a:r>
            <a:r>
              <a:rPr sz="1000" dirty="0">
                <a:latin typeface="Verdana"/>
                <a:cs typeface="Verdana"/>
              </a:rPr>
              <a:t>changing</a:t>
            </a:r>
            <a:r>
              <a:rPr sz="1000" spc="-20" dirty="0">
                <a:latin typeface="Verdana"/>
                <a:cs typeface="Verdana"/>
              </a:rPr>
              <a:t> </a:t>
            </a:r>
            <a:r>
              <a:rPr sz="1000" dirty="0">
                <a:latin typeface="Verdana"/>
                <a:cs typeface="Verdana"/>
              </a:rPr>
              <a:t>the</a:t>
            </a:r>
            <a:r>
              <a:rPr sz="1000" spc="-15" dirty="0">
                <a:latin typeface="Verdana"/>
                <a:cs typeface="Verdana"/>
              </a:rPr>
              <a:t> </a:t>
            </a:r>
            <a:r>
              <a:rPr sz="1000" i="1" dirty="0">
                <a:latin typeface="Verdana"/>
                <a:cs typeface="Verdana"/>
              </a:rPr>
              <a:t>t</a:t>
            </a:r>
            <a:r>
              <a:rPr sz="1000" i="1" spc="-15" dirty="0">
                <a:latin typeface="Verdana"/>
                <a:cs typeface="Verdana"/>
              </a:rPr>
              <a:t> </a:t>
            </a:r>
            <a:r>
              <a:rPr sz="1000" dirty="0">
                <a:latin typeface="Verdana"/>
                <a:cs typeface="Verdana"/>
              </a:rPr>
              <a:t>value</a:t>
            </a:r>
            <a:r>
              <a:rPr sz="1000" spc="-15" dirty="0">
                <a:latin typeface="Verdana"/>
                <a:cs typeface="Verdana"/>
              </a:rPr>
              <a:t> </a:t>
            </a:r>
            <a:r>
              <a:rPr sz="1000" spc="-10" dirty="0">
                <a:latin typeface="Verdana"/>
                <a:cs typeface="Verdana"/>
              </a:rPr>
              <a:t>between </a:t>
            </a:r>
            <a:r>
              <a:rPr sz="1000" dirty="0">
                <a:latin typeface="Verdana"/>
                <a:cs typeface="Verdana"/>
              </a:rPr>
              <a:t>0</a:t>
            </a:r>
            <a:r>
              <a:rPr sz="1000" spc="-20"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1</a:t>
            </a:r>
            <a:r>
              <a:rPr sz="1000" spc="-15" dirty="0">
                <a:latin typeface="Verdana"/>
                <a:cs typeface="Verdana"/>
              </a:rPr>
              <a:t> </a:t>
            </a:r>
            <a:r>
              <a:rPr sz="1000" dirty="0">
                <a:latin typeface="Verdana"/>
                <a:cs typeface="Verdana"/>
              </a:rPr>
              <a:t>using</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general</a:t>
            </a:r>
            <a:r>
              <a:rPr sz="1000" spc="-15" dirty="0">
                <a:latin typeface="Verdana"/>
                <a:cs typeface="Verdana"/>
              </a:rPr>
              <a:t> </a:t>
            </a:r>
            <a:r>
              <a:rPr sz="1000" spc="-10" dirty="0">
                <a:latin typeface="Verdana"/>
                <a:cs typeface="Verdana"/>
              </a:rPr>
              <a:t>equation:</a:t>
            </a:r>
            <a:endParaRPr sz="1000">
              <a:latin typeface="Verdana"/>
              <a:cs typeface="Verdana"/>
            </a:endParaRPr>
          </a:p>
          <a:p>
            <a:pPr marL="241300">
              <a:lnSpc>
                <a:spcPct val="100000"/>
              </a:lnSpc>
              <a:spcBef>
                <a:spcPts val="300"/>
              </a:spcBef>
            </a:pPr>
            <a:r>
              <a:rPr sz="1000" dirty="0">
                <a:latin typeface="Verdana"/>
                <a:cs typeface="Verdana"/>
              </a:rPr>
              <a:t>M</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Q</a:t>
            </a:r>
            <a:r>
              <a:rPr sz="1000" spc="-5" dirty="0">
                <a:latin typeface="Verdana"/>
                <a:cs typeface="Verdana"/>
              </a:rPr>
              <a:t> </a:t>
            </a:r>
            <a:r>
              <a:rPr sz="1000" dirty="0">
                <a:latin typeface="Verdana"/>
                <a:cs typeface="Verdana"/>
              </a:rPr>
              <a:t>+</a:t>
            </a:r>
            <a:r>
              <a:rPr sz="1000" spc="-5" dirty="0">
                <a:latin typeface="Verdana"/>
                <a:cs typeface="Verdana"/>
              </a:rPr>
              <a:t> </a:t>
            </a:r>
            <a:r>
              <a:rPr sz="1000" i="1" dirty="0">
                <a:latin typeface="Verdana"/>
                <a:cs typeface="Verdana"/>
              </a:rPr>
              <a:t>t</a:t>
            </a:r>
            <a:r>
              <a:rPr sz="1000" i="1" spc="-155" dirty="0">
                <a:latin typeface="Verdana"/>
                <a:cs typeface="Verdana"/>
              </a:rPr>
              <a:t> </a:t>
            </a:r>
            <a:r>
              <a:rPr sz="1000" dirty="0">
                <a:latin typeface="Corbel"/>
                <a:cs typeface="Corbel"/>
              </a:rPr>
              <a:t>*</a:t>
            </a:r>
            <a:r>
              <a:rPr sz="1000" spc="-5" dirty="0">
                <a:latin typeface="Corbel"/>
                <a:cs typeface="Corbel"/>
              </a:rPr>
              <a:t> </a:t>
            </a:r>
            <a:r>
              <a:rPr sz="1000" dirty="0">
                <a:latin typeface="Verdana"/>
                <a:cs typeface="Verdana"/>
              </a:rPr>
              <a:t>(P</a:t>
            </a:r>
            <a:r>
              <a:rPr sz="1000" spc="-5"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Q)</a:t>
            </a:r>
            <a:endParaRPr sz="1000">
              <a:latin typeface="Verdana"/>
              <a:cs typeface="Verdana"/>
            </a:endParaRPr>
          </a:p>
        </p:txBody>
      </p:sp>
      <p:sp>
        <p:nvSpPr>
          <p:cNvPr id="10" name="object 6"/>
          <p:cNvSpPr txBox="1"/>
          <p:nvPr/>
        </p:nvSpPr>
        <p:spPr>
          <a:xfrm>
            <a:off x="1771650" y="6680974"/>
            <a:ext cx="4686300" cy="495300"/>
          </a:xfrm>
          <a:prstGeom prst="rect">
            <a:avLst/>
          </a:prstGeom>
          <a:ln w="19050">
            <a:solidFill>
              <a:srgbClr val="CB1300"/>
            </a:solidFill>
          </a:ln>
        </p:spPr>
        <p:txBody>
          <a:bodyPr vert="horz" wrap="square" lIns="0" tIns="15875" rIns="0" bIns="0" rtlCol="0">
            <a:spAutoFit/>
          </a:bodyPr>
          <a:lstStyle/>
          <a:p>
            <a:pPr marL="57150" marR="118110">
              <a:lnSpc>
                <a:spcPct val="100000"/>
              </a:lnSpc>
              <a:spcBef>
                <a:spcPts val="125"/>
              </a:spcBef>
            </a:pPr>
            <a:r>
              <a:rPr sz="1000" dirty="0">
                <a:latin typeface="Verdana"/>
                <a:cs typeface="Verdana"/>
              </a:rPr>
              <a:t>Given</a:t>
            </a:r>
            <a:r>
              <a:rPr sz="1000" spc="-30" dirty="0">
                <a:latin typeface="Verdana"/>
                <a:cs typeface="Verdana"/>
              </a:rPr>
              <a:t> </a:t>
            </a:r>
            <a:r>
              <a:rPr sz="1000" dirty="0">
                <a:latin typeface="Verdana"/>
                <a:cs typeface="Verdana"/>
              </a:rPr>
              <a:t>two</a:t>
            </a:r>
            <a:r>
              <a:rPr sz="1000" spc="-15"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P,</a:t>
            </a:r>
            <a:r>
              <a:rPr sz="1000" spc="-20"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M</a:t>
            </a:r>
            <a:r>
              <a:rPr sz="1000" spc="-15"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two</a:t>
            </a:r>
            <a:r>
              <a:rPr sz="1000" spc="-15" dirty="0">
                <a:latin typeface="Verdana"/>
                <a:cs typeface="Verdana"/>
              </a:rPr>
              <a:t> </a:t>
            </a:r>
            <a:r>
              <a:rPr sz="1000" dirty="0">
                <a:latin typeface="Verdana"/>
                <a:cs typeface="Verdana"/>
              </a:rPr>
              <a:t>points</a:t>
            </a:r>
            <a:r>
              <a:rPr sz="1000" spc="-15" dirty="0">
                <a:latin typeface="Verdana"/>
                <a:cs typeface="Verdana"/>
              </a:rPr>
              <a:t> </a:t>
            </a:r>
            <a:r>
              <a:rPr sz="1000" spc="-25" dirty="0">
                <a:latin typeface="Verdana"/>
                <a:cs typeface="Verdana"/>
              </a:rPr>
              <a:t>is </a:t>
            </a:r>
            <a:r>
              <a:rPr sz="1000" dirty="0">
                <a:latin typeface="Verdana"/>
                <a:cs typeface="Verdana"/>
              </a:rPr>
              <a:t>calculated</a:t>
            </a:r>
            <a:r>
              <a:rPr sz="1000" spc="-25" dirty="0">
                <a:latin typeface="Verdana"/>
                <a:cs typeface="Verdana"/>
              </a:rPr>
              <a:t> </a:t>
            </a:r>
            <a:r>
              <a:rPr sz="1000" dirty="0">
                <a:latin typeface="Verdana"/>
                <a:cs typeface="Verdana"/>
              </a:rPr>
              <a:t>using</a:t>
            </a:r>
            <a:r>
              <a:rPr sz="1000" spc="-1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equation</a:t>
            </a:r>
            <a:r>
              <a:rPr sz="1000" spc="-10" dirty="0">
                <a:latin typeface="Verdana"/>
                <a:cs typeface="Verdana"/>
              </a:rPr>
              <a:t> </a:t>
            </a:r>
            <a:r>
              <a:rPr sz="1000" dirty="0">
                <a:latin typeface="Verdana"/>
                <a:cs typeface="Verdana"/>
              </a:rPr>
              <a:t>M</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Q</a:t>
            </a:r>
            <a:r>
              <a:rPr sz="1000" spc="-10" dirty="0">
                <a:latin typeface="Verdana"/>
                <a:cs typeface="Verdana"/>
              </a:rPr>
              <a:t> </a:t>
            </a:r>
            <a:r>
              <a:rPr sz="1000" dirty="0">
                <a:latin typeface="Verdana"/>
                <a:cs typeface="Verdana"/>
              </a:rPr>
              <a:t>+</a:t>
            </a:r>
            <a:r>
              <a:rPr sz="1000" spc="-15" dirty="0">
                <a:latin typeface="Verdana"/>
                <a:cs typeface="Verdana"/>
              </a:rPr>
              <a:t> </a:t>
            </a:r>
            <a:r>
              <a:rPr sz="1000" i="1" dirty="0">
                <a:latin typeface="Verdana"/>
                <a:cs typeface="Verdana"/>
              </a:rPr>
              <a:t>t</a:t>
            </a:r>
            <a:r>
              <a:rPr sz="1000" i="1" spc="-1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(P</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Q)</a:t>
            </a:r>
            <a:r>
              <a:rPr sz="1000" spc="-15" dirty="0">
                <a:latin typeface="Verdana"/>
                <a:cs typeface="Verdana"/>
              </a:rPr>
              <a:t> </a:t>
            </a:r>
            <a:r>
              <a:rPr sz="1000" dirty="0">
                <a:latin typeface="Verdana"/>
                <a:cs typeface="Verdana"/>
              </a:rPr>
              <a:t>where</a:t>
            </a:r>
            <a:r>
              <a:rPr sz="1000" spc="-10" dirty="0">
                <a:latin typeface="Verdana"/>
                <a:cs typeface="Verdana"/>
              </a:rPr>
              <a:t> </a:t>
            </a:r>
            <a:r>
              <a:rPr sz="1000" i="1" dirty="0">
                <a:latin typeface="Verdana"/>
                <a:cs typeface="Verdana"/>
              </a:rPr>
              <a:t>t</a:t>
            </a:r>
            <a:r>
              <a:rPr sz="1000" i="1" spc="-15" dirty="0">
                <a:latin typeface="Verdana"/>
                <a:cs typeface="Verdana"/>
              </a:rPr>
              <a:t> </a:t>
            </a:r>
            <a:r>
              <a:rPr sz="1000" dirty="0">
                <a:latin typeface="Verdana"/>
                <a:cs typeface="Verdana"/>
              </a:rPr>
              <a:t>is</a:t>
            </a:r>
            <a:r>
              <a:rPr sz="1000" spc="-10" dirty="0">
                <a:latin typeface="Verdana"/>
                <a:cs typeface="Verdana"/>
              </a:rPr>
              <a:t> </a:t>
            </a:r>
            <a:r>
              <a:rPr sz="1000" dirty="0">
                <a:latin typeface="Verdana"/>
                <a:cs typeface="Verdana"/>
              </a:rPr>
              <a:t>a</a:t>
            </a:r>
            <a:r>
              <a:rPr sz="1000" spc="-10" dirty="0">
                <a:latin typeface="Verdana"/>
                <a:cs typeface="Verdana"/>
              </a:rPr>
              <a:t> number </a:t>
            </a:r>
            <a:r>
              <a:rPr sz="1000" dirty="0">
                <a:latin typeface="Verdana"/>
                <a:cs typeface="Verdana"/>
              </a:rPr>
              <a:t>between</a:t>
            </a:r>
            <a:r>
              <a:rPr sz="1000" spc="-20" dirty="0">
                <a:latin typeface="Verdana"/>
                <a:cs typeface="Verdana"/>
              </a:rPr>
              <a:t> </a:t>
            </a:r>
            <a:r>
              <a:rPr sz="1000" dirty="0">
                <a:latin typeface="Verdana"/>
                <a:cs typeface="Verdana"/>
              </a:rPr>
              <a:t>0</a:t>
            </a:r>
            <a:r>
              <a:rPr sz="1000" spc="-20" dirty="0">
                <a:latin typeface="Verdana"/>
                <a:cs typeface="Verdana"/>
              </a:rPr>
              <a:t> </a:t>
            </a:r>
            <a:r>
              <a:rPr sz="1000" dirty="0">
                <a:latin typeface="Verdana"/>
                <a:cs typeface="Verdana"/>
              </a:rPr>
              <a:t>and</a:t>
            </a:r>
            <a:r>
              <a:rPr sz="1000" spc="-15" dirty="0">
                <a:latin typeface="Verdana"/>
                <a:cs typeface="Verdana"/>
              </a:rPr>
              <a:t> </a:t>
            </a:r>
            <a:r>
              <a:rPr sz="1000" spc="-25" dirty="0">
                <a:latin typeface="Verdana"/>
                <a:cs typeface="Verdana"/>
              </a:rPr>
              <a:t>1.</a:t>
            </a:r>
            <a:endParaRPr sz="1000">
              <a:latin typeface="Verdana"/>
              <a:cs typeface="Verdana"/>
            </a:endParaRPr>
          </a:p>
        </p:txBody>
      </p:sp>
    </p:spTree>
    <p:extLst>
      <p:ext uri="{BB962C8B-B14F-4D97-AF65-F5344CB8AC3E}">
        <p14:creationId xmlns:p14="http://schemas.microsoft.com/office/powerpoint/2010/main" val="32372870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2" name="Title 1"/>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124</a:t>
            </a:fld>
            <a:endParaRPr spc="-25" dirty="0"/>
          </a:p>
        </p:txBody>
      </p:sp>
      <p:sp>
        <p:nvSpPr>
          <p:cNvPr id="7" name="object 7"/>
          <p:cNvSpPr txBox="1"/>
          <p:nvPr/>
        </p:nvSpPr>
        <p:spPr>
          <a:xfrm>
            <a:off x="1358900" y="848499"/>
            <a:ext cx="5511800" cy="3079750"/>
          </a:xfrm>
          <a:prstGeom prst="rect">
            <a:avLst/>
          </a:prstGeom>
        </p:spPr>
        <p:txBody>
          <a:bodyPr vert="horz" wrap="square" lIns="0" tIns="91440" rIns="0" bIns="0" rtlCol="0">
            <a:spAutoFit/>
          </a:bodyPr>
          <a:lstStyle/>
          <a:p>
            <a:pPr marL="12700">
              <a:lnSpc>
                <a:spcPct val="100000"/>
              </a:lnSpc>
              <a:spcBef>
                <a:spcPts val="720"/>
              </a:spcBef>
              <a:tabLst>
                <a:tab pos="5498465" algn="l"/>
              </a:tabLst>
            </a:pPr>
            <a:r>
              <a:rPr sz="1400" b="1" u="sng" dirty="0">
                <a:uFill>
                  <a:solidFill>
                    <a:srgbClr val="000000"/>
                  </a:solidFill>
                </a:uFill>
                <a:latin typeface="Arial"/>
                <a:cs typeface="Arial"/>
              </a:rPr>
              <a:t>Vector</a:t>
            </a:r>
            <a:r>
              <a:rPr sz="1400" b="1" u="sng" spc="-25" dirty="0">
                <a:uFill>
                  <a:solidFill>
                    <a:srgbClr val="000000"/>
                  </a:solidFill>
                </a:uFill>
                <a:latin typeface="Arial"/>
                <a:cs typeface="Arial"/>
              </a:rPr>
              <a:t> </a:t>
            </a:r>
            <a:r>
              <a:rPr sz="1400" b="1" u="sng" dirty="0">
                <a:uFill>
                  <a:solidFill>
                    <a:srgbClr val="000000"/>
                  </a:solidFill>
                </a:uFill>
                <a:latin typeface="Arial"/>
                <a:cs typeface="Arial"/>
              </a:rPr>
              <a:t>equation</a:t>
            </a:r>
            <a:r>
              <a:rPr sz="1400" b="1" u="sng" spc="-20" dirty="0">
                <a:uFill>
                  <a:solidFill>
                    <a:srgbClr val="000000"/>
                  </a:solidFill>
                </a:uFill>
                <a:latin typeface="Arial"/>
                <a:cs typeface="Arial"/>
              </a:rPr>
              <a:t> </a:t>
            </a:r>
            <a:r>
              <a:rPr sz="1400" b="1" u="sng" dirty="0">
                <a:uFill>
                  <a:solidFill>
                    <a:srgbClr val="000000"/>
                  </a:solidFill>
                </a:uFill>
                <a:latin typeface="Arial"/>
                <a:cs typeface="Arial"/>
              </a:rPr>
              <a:t>of</a:t>
            </a:r>
            <a:r>
              <a:rPr sz="1400" b="1" u="sng" spc="-20" dirty="0">
                <a:uFill>
                  <a:solidFill>
                    <a:srgbClr val="000000"/>
                  </a:solidFill>
                </a:uFill>
                <a:latin typeface="Arial"/>
                <a:cs typeface="Arial"/>
              </a:rPr>
              <a:t> </a:t>
            </a:r>
            <a:r>
              <a:rPr sz="1400" b="1" u="sng" dirty="0">
                <a:uFill>
                  <a:solidFill>
                    <a:srgbClr val="000000"/>
                  </a:solidFill>
                </a:uFill>
                <a:latin typeface="Arial"/>
                <a:cs typeface="Arial"/>
              </a:rPr>
              <a:t>a</a:t>
            </a:r>
            <a:r>
              <a:rPr sz="1400" b="1" u="sng" spc="-20" dirty="0">
                <a:uFill>
                  <a:solidFill>
                    <a:srgbClr val="000000"/>
                  </a:solidFill>
                </a:uFill>
                <a:latin typeface="Arial"/>
                <a:cs typeface="Arial"/>
              </a:rPr>
              <a:t> </a:t>
            </a:r>
            <a:r>
              <a:rPr sz="1400" b="1" u="sng" spc="-10" dirty="0">
                <a:uFill>
                  <a:solidFill>
                    <a:srgbClr val="000000"/>
                  </a:solidFill>
                </a:uFill>
                <a:latin typeface="Arial"/>
                <a:cs typeface="Arial"/>
              </a:rPr>
              <a:t>plane</a:t>
            </a:r>
            <a:r>
              <a:rPr sz="1400" b="1" u="sng" dirty="0">
                <a:uFill>
                  <a:solidFill>
                    <a:srgbClr val="000000"/>
                  </a:solidFill>
                </a:uFill>
                <a:latin typeface="Arial"/>
                <a:cs typeface="Arial"/>
              </a:rPr>
              <a:t>	</a:t>
            </a:r>
            <a:endParaRPr sz="1400">
              <a:latin typeface="Arial"/>
              <a:cs typeface="Arial"/>
            </a:endParaRPr>
          </a:p>
          <a:p>
            <a:pPr marL="12700" marR="85090">
              <a:lnSpc>
                <a:spcPct val="100000"/>
              </a:lnSpc>
              <a:spcBef>
                <a:spcPts val="445"/>
              </a:spcBef>
            </a:pPr>
            <a:r>
              <a:rPr sz="1000" dirty="0">
                <a:latin typeface="Verdana"/>
                <a:cs typeface="Verdana"/>
              </a:rPr>
              <a:t>One</a:t>
            </a:r>
            <a:r>
              <a:rPr sz="1000" spc="-25" dirty="0">
                <a:latin typeface="Verdana"/>
                <a:cs typeface="Verdana"/>
              </a:rPr>
              <a:t> </a:t>
            </a:r>
            <a:r>
              <a:rPr sz="1000" dirty="0">
                <a:latin typeface="Verdana"/>
                <a:cs typeface="Verdana"/>
              </a:rPr>
              <a:t>way</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define</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plane</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when</a:t>
            </a:r>
            <a:r>
              <a:rPr sz="1000" spc="-15" dirty="0">
                <a:latin typeface="Verdana"/>
                <a:cs typeface="Verdana"/>
              </a:rPr>
              <a:t> </a:t>
            </a:r>
            <a:r>
              <a:rPr sz="1000" dirty="0">
                <a:latin typeface="Verdana"/>
                <a:cs typeface="Verdana"/>
              </a:rPr>
              <a:t>you</a:t>
            </a:r>
            <a:r>
              <a:rPr sz="1000" spc="-15"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that</a:t>
            </a:r>
            <a:r>
              <a:rPr sz="1000" spc="-15" dirty="0">
                <a:latin typeface="Verdana"/>
                <a:cs typeface="Verdana"/>
              </a:rPr>
              <a:t> </a:t>
            </a:r>
            <a:r>
              <a:rPr sz="1000" spc="-25" dirty="0">
                <a:latin typeface="Verdana"/>
                <a:cs typeface="Verdana"/>
              </a:rPr>
              <a:t>is </a:t>
            </a:r>
            <a:r>
              <a:rPr sz="1000" dirty="0">
                <a:latin typeface="Verdana"/>
                <a:cs typeface="Verdana"/>
              </a:rPr>
              <a:t>perpendicular</a:t>
            </a:r>
            <a:r>
              <a:rPr sz="1000" spc="-3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plane.</a:t>
            </a:r>
            <a:r>
              <a:rPr sz="1000" spc="-20" dirty="0">
                <a:latin typeface="Verdana"/>
                <a:cs typeface="Verdana"/>
              </a:rPr>
              <a:t> </a:t>
            </a:r>
            <a:r>
              <a:rPr sz="1000" dirty="0">
                <a:latin typeface="Verdana"/>
                <a:cs typeface="Verdana"/>
              </a:rPr>
              <a:t>That</a:t>
            </a:r>
            <a:r>
              <a:rPr sz="1000" spc="-25"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usually</a:t>
            </a:r>
            <a:r>
              <a:rPr sz="1000" spc="-20" dirty="0">
                <a:latin typeface="Verdana"/>
                <a:cs typeface="Verdana"/>
              </a:rPr>
              <a:t> </a:t>
            </a:r>
            <a:r>
              <a:rPr sz="1000" dirty="0">
                <a:latin typeface="Verdana"/>
                <a:cs typeface="Verdana"/>
              </a:rPr>
              <a:t>referred</a:t>
            </a:r>
            <a:r>
              <a:rPr sz="1000" spc="-20"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as</a:t>
            </a:r>
            <a:r>
              <a:rPr sz="1000" spc="-20" dirty="0">
                <a:latin typeface="Verdana"/>
                <a:cs typeface="Verdana"/>
              </a:rPr>
              <a:t> </a:t>
            </a:r>
            <a:r>
              <a:rPr sz="1000" i="1" dirty="0">
                <a:latin typeface="Verdana"/>
                <a:cs typeface="Verdana"/>
              </a:rPr>
              <a:t>normal</a:t>
            </a:r>
            <a:r>
              <a:rPr sz="1000" i="1"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plane. </a:t>
            </a:r>
            <a:r>
              <a:rPr sz="1000" dirty="0">
                <a:latin typeface="Verdana"/>
                <a:cs typeface="Verdana"/>
              </a:rPr>
              <a:t>The</a:t>
            </a:r>
            <a:r>
              <a:rPr sz="1000" spc="-25" dirty="0">
                <a:latin typeface="Verdana"/>
                <a:cs typeface="Verdana"/>
              </a:rPr>
              <a:t> </a:t>
            </a:r>
            <a:r>
              <a:rPr sz="1000" dirty="0">
                <a:latin typeface="Verdana"/>
                <a:cs typeface="Verdana"/>
              </a:rPr>
              <a:t>normal</a:t>
            </a:r>
            <a:r>
              <a:rPr sz="1000" spc="-20"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direction</a:t>
            </a:r>
            <a:r>
              <a:rPr sz="1000" spc="-20" dirty="0">
                <a:latin typeface="Verdana"/>
                <a:cs typeface="Verdana"/>
              </a:rPr>
              <a:t> </a:t>
            </a:r>
            <a:r>
              <a:rPr sz="1000" dirty="0">
                <a:latin typeface="Verdana"/>
                <a:cs typeface="Verdana"/>
              </a:rPr>
              <a:t>above</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plane.</a:t>
            </a:r>
            <a:endParaRPr sz="1000">
              <a:latin typeface="Verdana"/>
              <a:cs typeface="Verdana"/>
            </a:endParaRPr>
          </a:p>
          <a:p>
            <a:pPr marL="12700" marR="187325">
              <a:lnSpc>
                <a:spcPct val="100000"/>
              </a:lnSpc>
              <a:spcBef>
                <a:spcPts val="300"/>
              </a:spcBef>
            </a:pPr>
            <a:r>
              <a:rPr sz="1000" dirty="0">
                <a:latin typeface="Verdana"/>
                <a:cs typeface="Verdana"/>
              </a:rPr>
              <a:t>One</a:t>
            </a:r>
            <a:r>
              <a:rPr sz="1000" spc="-3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how</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calculate</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plane</a:t>
            </a:r>
            <a:r>
              <a:rPr sz="1000" spc="-20" dirty="0">
                <a:latin typeface="Verdana"/>
                <a:cs typeface="Verdana"/>
              </a:rPr>
              <a:t> </a:t>
            </a:r>
            <a:r>
              <a:rPr sz="1000" dirty="0">
                <a:latin typeface="Verdana"/>
                <a:cs typeface="Verdana"/>
              </a:rPr>
              <a:t>normal</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when</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know</a:t>
            </a:r>
            <a:r>
              <a:rPr sz="1000" spc="-15" dirty="0">
                <a:latin typeface="Verdana"/>
                <a:cs typeface="Verdana"/>
              </a:rPr>
              <a:t> </a:t>
            </a:r>
            <a:r>
              <a:rPr sz="1000" dirty="0">
                <a:latin typeface="Verdana"/>
                <a:cs typeface="Verdana"/>
              </a:rPr>
              <a:t>three</a:t>
            </a:r>
            <a:r>
              <a:rPr sz="1000" spc="-15" dirty="0">
                <a:latin typeface="Verdana"/>
                <a:cs typeface="Verdana"/>
              </a:rPr>
              <a:t> </a:t>
            </a:r>
            <a:r>
              <a:rPr sz="1000" spc="-10" dirty="0">
                <a:latin typeface="Verdana"/>
                <a:cs typeface="Verdana"/>
              </a:rPr>
              <a:t>non-linear </a:t>
            </a:r>
            <a:r>
              <a:rPr sz="1000" dirty="0">
                <a:latin typeface="Verdana"/>
                <a:cs typeface="Verdana"/>
              </a:rPr>
              <a:t>points</a:t>
            </a:r>
            <a:r>
              <a:rPr sz="1000" spc="-2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plane.</a:t>
            </a:r>
            <a:endParaRPr sz="1000">
              <a:latin typeface="Verdana"/>
              <a:cs typeface="Verdana"/>
            </a:endParaRPr>
          </a:p>
          <a:p>
            <a:pPr marL="12700">
              <a:lnSpc>
                <a:spcPct val="100000"/>
              </a:lnSpc>
              <a:spcBef>
                <a:spcPts val="300"/>
              </a:spcBef>
            </a:pPr>
            <a:r>
              <a:rPr sz="1000" dirty="0">
                <a:latin typeface="Verdana"/>
                <a:cs typeface="Verdana"/>
              </a:rPr>
              <a:t>In</a:t>
            </a:r>
            <a:r>
              <a:rPr sz="1000" spc="-20" dirty="0">
                <a:latin typeface="Verdana"/>
                <a:cs typeface="Verdana"/>
              </a:rPr>
              <a:t> </a:t>
            </a:r>
            <a:r>
              <a:rPr sz="1000" dirty="0">
                <a:latin typeface="Verdana"/>
                <a:cs typeface="Verdana"/>
              </a:rPr>
              <a:t>Figure</a:t>
            </a:r>
            <a:r>
              <a:rPr sz="1000" spc="-20" dirty="0">
                <a:latin typeface="Verdana"/>
                <a:cs typeface="Verdana"/>
              </a:rPr>
              <a:t> </a:t>
            </a:r>
            <a:r>
              <a:rPr sz="1000" dirty="0">
                <a:latin typeface="Verdana"/>
                <a:cs typeface="Verdana"/>
              </a:rPr>
              <a:t>(16),</a:t>
            </a:r>
            <a:r>
              <a:rPr sz="1000" spc="-20" dirty="0">
                <a:latin typeface="Verdana"/>
                <a:cs typeface="Verdana"/>
              </a:rPr>
              <a:t> </a:t>
            </a:r>
            <a:r>
              <a:rPr sz="1000" spc="-10" dirty="0">
                <a:latin typeface="Verdana"/>
                <a:cs typeface="Verdana"/>
              </a:rPr>
              <a:t>given:</a:t>
            </a:r>
            <a:endParaRPr sz="1000">
              <a:latin typeface="Verdana"/>
              <a:cs typeface="Verdana"/>
            </a:endParaRPr>
          </a:p>
          <a:p>
            <a:pPr marL="241300">
              <a:lnSpc>
                <a:spcPct val="100000"/>
              </a:lnSpc>
              <a:spcBef>
                <a:spcPts val="300"/>
              </a:spcBef>
            </a:pPr>
            <a:r>
              <a:rPr sz="1000" dirty="0">
                <a:latin typeface="Verdana"/>
                <a:cs typeface="Verdana"/>
              </a:rPr>
              <a:t>A</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first</a:t>
            </a:r>
            <a:r>
              <a:rPr sz="1000" spc="-10"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on</a:t>
            </a:r>
            <a:r>
              <a:rPr sz="1000" spc="-10" dirty="0">
                <a:latin typeface="Verdana"/>
                <a:cs typeface="Verdana"/>
              </a:rPr>
              <a:t> </a:t>
            </a:r>
            <a:r>
              <a:rPr sz="1000" dirty="0">
                <a:latin typeface="Verdana"/>
                <a:cs typeface="Verdana"/>
              </a:rPr>
              <a:t>the</a:t>
            </a:r>
            <a:r>
              <a:rPr sz="1000" spc="-10" dirty="0">
                <a:latin typeface="Verdana"/>
                <a:cs typeface="Verdana"/>
              </a:rPr>
              <a:t> </a:t>
            </a:r>
            <a:r>
              <a:rPr sz="1000" spc="-20" dirty="0">
                <a:latin typeface="Verdana"/>
                <a:cs typeface="Verdana"/>
              </a:rPr>
              <a:t>plane</a:t>
            </a:r>
            <a:endParaRPr sz="1000">
              <a:latin typeface="Verdana"/>
              <a:cs typeface="Verdana"/>
            </a:endParaRPr>
          </a:p>
          <a:p>
            <a:pPr marL="241300">
              <a:lnSpc>
                <a:spcPct val="100000"/>
              </a:lnSpc>
              <a:spcBef>
                <a:spcPts val="300"/>
              </a:spcBef>
            </a:pPr>
            <a:r>
              <a:rPr sz="1000" dirty="0">
                <a:latin typeface="Verdana"/>
                <a:cs typeface="Verdana"/>
              </a:rPr>
              <a:t>B</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second</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the</a:t>
            </a:r>
            <a:r>
              <a:rPr sz="1000" spc="-10" dirty="0">
                <a:latin typeface="Verdana"/>
                <a:cs typeface="Verdana"/>
              </a:rPr>
              <a:t> </a:t>
            </a:r>
            <a:r>
              <a:rPr sz="1000" spc="-20" dirty="0">
                <a:latin typeface="Verdana"/>
                <a:cs typeface="Verdana"/>
              </a:rPr>
              <a:t>plane</a:t>
            </a:r>
            <a:endParaRPr sz="1000">
              <a:latin typeface="Verdana"/>
              <a:cs typeface="Verdana"/>
            </a:endParaRPr>
          </a:p>
          <a:p>
            <a:pPr marL="12700" marR="3221990" indent="228600">
              <a:lnSpc>
                <a:spcPct val="125000"/>
              </a:lnSpc>
            </a:pPr>
            <a:r>
              <a:rPr sz="1000" dirty="0">
                <a:latin typeface="Verdana"/>
                <a:cs typeface="Verdana"/>
              </a:rPr>
              <a:t>C</a:t>
            </a:r>
            <a:r>
              <a:rPr sz="1000" spc="-1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the</a:t>
            </a:r>
            <a:r>
              <a:rPr sz="1000" spc="-10" dirty="0">
                <a:latin typeface="Verdana"/>
                <a:cs typeface="Verdana"/>
              </a:rPr>
              <a:t> </a:t>
            </a:r>
            <a:r>
              <a:rPr sz="1000" dirty="0">
                <a:latin typeface="Verdana"/>
                <a:cs typeface="Verdana"/>
              </a:rPr>
              <a:t>third</a:t>
            </a:r>
            <a:r>
              <a:rPr sz="1000" spc="-15" dirty="0">
                <a:latin typeface="Verdana"/>
                <a:cs typeface="Verdana"/>
              </a:rPr>
              <a:t> </a:t>
            </a:r>
            <a:r>
              <a:rPr sz="1000" dirty="0">
                <a:latin typeface="Verdana"/>
                <a:cs typeface="Verdana"/>
              </a:rPr>
              <a:t>point</a:t>
            </a:r>
            <a:r>
              <a:rPr sz="1000" spc="-1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the</a:t>
            </a:r>
            <a:r>
              <a:rPr sz="1000" spc="-10" dirty="0">
                <a:latin typeface="Verdana"/>
                <a:cs typeface="Verdana"/>
              </a:rPr>
              <a:t> </a:t>
            </a:r>
            <a:r>
              <a:rPr sz="1000" spc="-20" dirty="0">
                <a:latin typeface="Verdana"/>
                <a:cs typeface="Verdana"/>
              </a:rPr>
              <a:t>plane And:</a:t>
            </a:r>
            <a:endParaRPr sz="1000">
              <a:latin typeface="Verdana"/>
              <a:cs typeface="Verdana"/>
            </a:endParaRPr>
          </a:p>
          <a:p>
            <a:pPr marL="241300">
              <a:lnSpc>
                <a:spcPct val="100000"/>
              </a:lnSpc>
              <a:spcBef>
                <a:spcPts val="300"/>
              </a:spcBef>
            </a:pPr>
            <a:r>
              <a:rPr sz="1000" b="1" dirty="0">
                <a:latin typeface="Verdana"/>
                <a:cs typeface="Verdana"/>
              </a:rPr>
              <a:t>a</a:t>
            </a:r>
            <a:r>
              <a:rPr sz="1000" b="1" spc="-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position</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point</a:t>
            </a:r>
            <a:r>
              <a:rPr sz="1000" spc="-15" dirty="0">
                <a:latin typeface="Verdana"/>
                <a:cs typeface="Verdana"/>
              </a:rPr>
              <a:t> </a:t>
            </a:r>
            <a:r>
              <a:rPr sz="1000" spc="-50" dirty="0">
                <a:latin typeface="Verdana"/>
                <a:cs typeface="Verdana"/>
              </a:rPr>
              <a:t>A</a:t>
            </a:r>
            <a:endParaRPr sz="1000">
              <a:latin typeface="Verdana"/>
              <a:cs typeface="Verdana"/>
            </a:endParaRPr>
          </a:p>
          <a:p>
            <a:pPr marL="241300">
              <a:lnSpc>
                <a:spcPct val="100000"/>
              </a:lnSpc>
              <a:spcBef>
                <a:spcPts val="300"/>
              </a:spcBef>
            </a:pPr>
            <a:r>
              <a:rPr sz="1000" b="1" dirty="0">
                <a:latin typeface="Verdana"/>
                <a:cs typeface="Verdana"/>
              </a:rPr>
              <a:t>b</a:t>
            </a:r>
            <a:r>
              <a:rPr sz="1000" b="1" spc="-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position</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point</a:t>
            </a:r>
            <a:r>
              <a:rPr sz="1000" spc="-15" dirty="0">
                <a:latin typeface="Verdana"/>
                <a:cs typeface="Verdana"/>
              </a:rPr>
              <a:t> </a:t>
            </a:r>
            <a:r>
              <a:rPr sz="1000" spc="-50" dirty="0">
                <a:latin typeface="Verdana"/>
                <a:cs typeface="Verdana"/>
              </a:rPr>
              <a:t>B</a:t>
            </a:r>
            <a:endParaRPr sz="1000">
              <a:latin typeface="Verdana"/>
              <a:cs typeface="Verdana"/>
            </a:endParaRPr>
          </a:p>
          <a:p>
            <a:pPr marL="241300">
              <a:lnSpc>
                <a:spcPct val="100000"/>
              </a:lnSpc>
              <a:spcBef>
                <a:spcPts val="300"/>
              </a:spcBef>
            </a:pPr>
            <a:r>
              <a:rPr sz="1000" b="1" dirty="0">
                <a:latin typeface="Verdana"/>
                <a:cs typeface="Verdana"/>
              </a:rPr>
              <a:t>c</a:t>
            </a:r>
            <a:r>
              <a:rPr sz="1000" b="1" spc="-5"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position</a:t>
            </a:r>
            <a:r>
              <a:rPr sz="1000" spc="-15"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point</a:t>
            </a:r>
            <a:r>
              <a:rPr sz="1000" spc="-15" dirty="0">
                <a:latin typeface="Verdana"/>
                <a:cs typeface="Verdana"/>
              </a:rPr>
              <a:t> </a:t>
            </a:r>
            <a:r>
              <a:rPr sz="1000" spc="-50" dirty="0">
                <a:latin typeface="Verdana"/>
                <a:cs typeface="Verdana"/>
              </a:rPr>
              <a:t>C</a:t>
            </a:r>
            <a:endParaRPr sz="1000">
              <a:latin typeface="Verdana"/>
              <a:cs typeface="Verdana"/>
            </a:endParaRPr>
          </a:p>
          <a:p>
            <a:pPr marL="12700">
              <a:lnSpc>
                <a:spcPct val="100000"/>
              </a:lnSpc>
              <a:spcBef>
                <a:spcPts val="300"/>
              </a:spcBef>
            </a:pPr>
            <a:r>
              <a:rPr sz="1000" dirty="0">
                <a:latin typeface="Verdana"/>
                <a:cs typeface="Verdana"/>
              </a:rPr>
              <a:t>We</a:t>
            </a:r>
            <a:r>
              <a:rPr sz="1000" spc="-2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find</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normal</a:t>
            </a:r>
            <a:r>
              <a:rPr sz="1000" spc="-15" dirty="0">
                <a:latin typeface="Verdana"/>
                <a:cs typeface="Verdana"/>
              </a:rPr>
              <a:t> </a:t>
            </a:r>
            <a:r>
              <a:rPr sz="1000" dirty="0">
                <a:latin typeface="Verdana"/>
                <a:cs typeface="Verdana"/>
              </a:rPr>
              <a:t>vector</a:t>
            </a:r>
            <a:r>
              <a:rPr sz="1000" spc="-15" dirty="0">
                <a:latin typeface="Verdana"/>
                <a:cs typeface="Verdana"/>
              </a:rPr>
              <a:t> </a:t>
            </a:r>
            <a:r>
              <a:rPr sz="1000" b="1" dirty="0">
                <a:latin typeface="Verdana"/>
                <a:cs typeface="Verdana"/>
              </a:rPr>
              <a:t>n</a:t>
            </a:r>
            <a:r>
              <a:rPr sz="1000" b="1" spc="-5" dirty="0">
                <a:latin typeface="Verdana"/>
                <a:cs typeface="Verdana"/>
              </a:rPr>
              <a:t> </a:t>
            </a:r>
            <a:r>
              <a:rPr sz="1000" dirty="0">
                <a:latin typeface="Verdana"/>
                <a:cs typeface="Verdana"/>
              </a:rPr>
              <a:t>as</a:t>
            </a:r>
            <a:r>
              <a:rPr sz="1000" spc="-15" dirty="0">
                <a:latin typeface="Verdana"/>
                <a:cs typeface="Verdana"/>
              </a:rPr>
              <a:t> </a:t>
            </a:r>
            <a:r>
              <a:rPr sz="1000" spc="-10" dirty="0">
                <a:latin typeface="Verdana"/>
                <a:cs typeface="Verdana"/>
              </a:rPr>
              <a:t>follows:</a:t>
            </a:r>
            <a:endParaRPr sz="1000">
              <a:latin typeface="Verdana"/>
              <a:cs typeface="Verdana"/>
            </a:endParaRPr>
          </a:p>
          <a:p>
            <a:pPr marL="241300">
              <a:lnSpc>
                <a:spcPct val="100000"/>
              </a:lnSpc>
              <a:spcBef>
                <a:spcPts val="300"/>
              </a:spcBef>
            </a:pPr>
            <a:r>
              <a:rPr sz="1000" b="1" dirty="0">
                <a:latin typeface="Verdana"/>
                <a:cs typeface="Verdana"/>
              </a:rPr>
              <a:t>n</a:t>
            </a:r>
            <a:r>
              <a:rPr sz="1000" b="1"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a:t>
            </a:r>
            <a:r>
              <a:rPr sz="1000" b="1" dirty="0">
                <a:latin typeface="Verdana"/>
                <a:cs typeface="Verdana"/>
              </a:rPr>
              <a:t>b</a:t>
            </a:r>
            <a:r>
              <a:rPr sz="1000" b="1" spc="-5" dirty="0">
                <a:latin typeface="Verdana"/>
                <a:cs typeface="Verdana"/>
              </a:rPr>
              <a:t> </a:t>
            </a:r>
            <a:r>
              <a:rPr sz="1000" dirty="0">
                <a:latin typeface="Verdana"/>
                <a:cs typeface="Verdana"/>
              </a:rPr>
              <a:t>-</a:t>
            </a:r>
            <a:r>
              <a:rPr sz="1000" spc="-5" dirty="0">
                <a:latin typeface="Verdana"/>
                <a:cs typeface="Verdana"/>
              </a:rPr>
              <a:t> </a:t>
            </a:r>
            <a:r>
              <a:rPr sz="1000" b="1" spc="-10" dirty="0">
                <a:latin typeface="Verdana"/>
                <a:cs typeface="Verdana"/>
              </a:rPr>
              <a:t>a</a:t>
            </a:r>
            <a:r>
              <a:rPr sz="1000" spc="-10" dirty="0">
                <a:latin typeface="Verdana"/>
                <a:cs typeface="Verdana"/>
              </a:rPr>
              <a:t>)</a:t>
            </a:r>
            <a:r>
              <a:rPr sz="1000" spc="-145" dirty="0">
                <a:latin typeface="Verdana"/>
                <a:cs typeface="Verdana"/>
              </a:rPr>
              <a:t> </a:t>
            </a:r>
            <a:r>
              <a:rPr sz="1000" dirty="0">
                <a:latin typeface="Verdana"/>
                <a:cs typeface="Verdana"/>
              </a:rPr>
              <a:t>×</a:t>
            </a:r>
            <a:r>
              <a:rPr sz="1000" spc="-145" dirty="0">
                <a:latin typeface="Verdana"/>
                <a:cs typeface="Verdana"/>
              </a:rPr>
              <a:t> </a:t>
            </a:r>
            <a:r>
              <a:rPr sz="1000" dirty="0">
                <a:latin typeface="Verdana"/>
                <a:cs typeface="Verdana"/>
              </a:rPr>
              <a:t>(</a:t>
            </a:r>
            <a:r>
              <a:rPr sz="1000" b="1" dirty="0">
                <a:latin typeface="Verdana"/>
                <a:cs typeface="Verdana"/>
              </a:rPr>
              <a:t>c</a:t>
            </a:r>
            <a:r>
              <a:rPr sz="1000" b="1" spc="5" dirty="0">
                <a:latin typeface="Verdana"/>
                <a:cs typeface="Verdana"/>
              </a:rPr>
              <a:t> </a:t>
            </a:r>
            <a:r>
              <a:rPr sz="1000" dirty="0">
                <a:latin typeface="Verdana"/>
                <a:cs typeface="Verdana"/>
              </a:rPr>
              <a:t>- </a:t>
            </a:r>
            <a:r>
              <a:rPr sz="1000" b="1" spc="-25" dirty="0">
                <a:latin typeface="Verdana"/>
                <a:cs typeface="Verdana"/>
              </a:rPr>
              <a:t>a</a:t>
            </a:r>
            <a:r>
              <a:rPr sz="1000" spc="-25" dirty="0">
                <a:latin typeface="Verdana"/>
                <a:cs typeface="Verdana"/>
              </a:rPr>
              <a:t>)</a:t>
            </a:r>
            <a:endParaRPr sz="1000">
              <a:latin typeface="Verdana"/>
              <a:cs typeface="Verdana"/>
            </a:endParaRPr>
          </a:p>
        </p:txBody>
      </p:sp>
      <p:pic>
        <p:nvPicPr>
          <p:cNvPr id="9" name="object 4"/>
          <p:cNvPicPr/>
          <p:nvPr/>
        </p:nvPicPr>
        <p:blipFill>
          <a:blip r:embed="rId2" cstate="print"/>
          <a:stretch>
            <a:fillRect/>
          </a:stretch>
        </p:blipFill>
        <p:spPr>
          <a:xfrm>
            <a:off x="1672309" y="4407659"/>
            <a:ext cx="2069320" cy="1571624"/>
          </a:xfrm>
          <a:prstGeom prst="rect">
            <a:avLst/>
          </a:prstGeom>
        </p:spPr>
      </p:pic>
      <p:sp>
        <p:nvSpPr>
          <p:cNvPr id="10" name="object 5"/>
          <p:cNvSpPr txBox="1"/>
          <p:nvPr/>
        </p:nvSpPr>
        <p:spPr>
          <a:xfrm>
            <a:off x="1358900" y="6361899"/>
            <a:ext cx="5511800" cy="2123274"/>
          </a:xfrm>
          <a:prstGeom prst="rect">
            <a:avLst/>
          </a:prstGeom>
        </p:spPr>
        <p:txBody>
          <a:bodyPr vert="horz" wrap="square" lIns="0" tIns="12700" rIns="0" bIns="0" rtlCol="0">
            <a:spAutoFit/>
          </a:bodyPr>
          <a:lstStyle/>
          <a:p>
            <a:pPr marL="241300">
              <a:lnSpc>
                <a:spcPct val="100000"/>
              </a:lnSpc>
              <a:spcBef>
                <a:spcPts val="100"/>
              </a:spcBef>
            </a:pPr>
            <a:r>
              <a:rPr sz="900" i="1" dirty="0">
                <a:latin typeface="Verdana"/>
                <a:cs typeface="Verdana"/>
              </a:rPr>
              <a:t>Figure (18): Vectors and </a:t>
            </a:r>
            <a:r>
              <a:rPr sz="900" i="1" spc="-10" dirty="0">
                <a:latin typeface="Verdana"/>
                <a:cs typeface="Verdana"/>
              </a:rPr>
              <a:t>planes</a:t>
            </a:r>
            <a:endParaRPr sz="900" dirty="0">
              <a:latin typeface="Verdana"/>
              <a:cs typeface="Verdana"/>
            </a:endParaRPr>
          </a:p>
          <a:p>
            <a:pPr marL="12700">
              <a:lnSpc>
                <a:spcPct val="100000"/>
              </a:lnSpc>
              <a:spcBef>
                <a:spcPts val="844"/>
              </a:spcBef>
            </a:pPr>
            <a:r>
              <a:rPr sz="1000" dirty="0">
                <a:latin typeface="Verdana"/>
                <a:cs typeface="Verdana"/>
              </a:rPr>
              <a:t>We</a:t>
            </a:r>
            <a:r>
              <a:rPr sz="1000" spc="-30" dirty="0">
                <a:latin typeface="Verdana"/>
                <a:cs typeface="Verdana"/>
              </a:rPr>
              <a:t> </a:t>
            </a:r>
            <a:r>
              <a:rPr sz="1000" dirty="0">
                <a:latin typeface="Verdana"/>
                <a:cs typeface="Verdana"/>
              </a:rPr>
              <a:t>can</a:t>
            </a:r>
            <a:r>
              <a:rPr sz="1000" spc="-20" dirty="0">
                <a:latin typeface="Verdana"/>
                <a:cs typeface="Verdana"/>
              </a:rPr>
              <a:t> </a:t>
            </a:r>
            <a:r>
              <a:rPr sz="1000" dirty="0">
                <a:latin typeface="Verdana"/>
                <a:cs typeface="Verdana"/>
              </a:rPr>
              <a:t>also</a:t>
            </a:r>
            <a:r>
              <a:rPr sz="1000" spc="-20" dirty="0">
                <a:latin typeface="Verdana"/>
                <a:cs typeface="Verdana"/>
              </a:rPr>
              <a:t> </a:t>
            </a:r>
            <a:r>
              <a:rPr sz="1000" dirty="0">
                <a:latin typeface="Verdana"/>
                <a:cs typeface="Verdana"/>
              </a:rPr>
              <a:t>derive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scalar</a:t>
            </a:r>
            <a:r>
              <a:rPr sz="1000" spc="-20" dirty="0">
                <a:latin typeface="Verdana"/>
                <a:cs typeface="Verdana"/>
              </a:rPr>
              <a:t> </a:t>
            </a:r>
            <a:r>
              <a:rPr sz="1000" dirty="0">
                <a:latin typeface="Verdana"/>
                <a:cs typeface="Verdana"/>
              </a:rPr>
              <a:t>equation</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plane</a:t>
            </a:r>
            <a:r>
              <a:rPr sz="1000" spc="-15" dirty="0">
                <a:latin typeface="Verdana"/>
                <a:cs typeface="Verdana"/>
              </a:rPr>
              <a:t> </a:t>
            </a:r>
            <a:r>
              <a:rPr sz="1000" dirty="0">
                <a:latin typeface="Verdana"/>
                <a:cs typeface="Verdana"/>
              </a:rPr>
              <a:t>using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dot</a:t>
            </a:r>
            <a:r>
              <a:rPr sz="1000" spc="-15" dirty="0">
                <a:latin typeface="Verdana"/>
                <a:cs typeface="Verdana"/>
              </a:rPr>
              <a:t> </a:t>
            </a:r>
            <a:r>
              <a:rPr sz="1000" spc="-10" dirty="0">
                <a:latin typeface="Verdana"/>
                <a:cs typeface="Verdana"/>
              </a:rPr>
              <a:t>product:</a:t>
            </a:r>
            <a:endParaRPr sz="1000" dirty="0">
              <a:latin typeface="Verdana"/>
              <a:cs typeface="Verdana"/>
            </a:endParaRPr>
          </a:p>
          <a:p>
            <a:pPr marL="241300">
              <a:lnSpc>
                <a:spcPct val="100000"/>
              </a:lnSpc>
              <a:spcBef>
                <a:spcPts val="300"/>
              </a:spcBef>
            </a:pPr>
            <a:r>
              <a:rPr sz="1000" b="1" dirty="0">
                <a:latin typeface="Verdana"/>
                <a:cs typeface="Verdana"/>
              </a:rPr>
              <a:t>n</a:t>
            </a:r>
            <a:r>
              <a:rPr sz="1000" b="1" spc="-145" dirty="0">
                <a:latin typeface="Verdana"/>
                <a:cs typeface="Verdana"/>
              </a:rPr>
              <a:t> </a:t>
            </a:r>
            <a:r>
              <a:rPr sz="1000" b="1" dirty="0">
                <a:latin typeface="Verdana"/>
                <a:cs typeface="Verdana"/>
              </a:rPr>
              <a:t>·</a:t>
            </a:r>
            <a:r>
              <a:rPr sz="1000" b="1" spc="-135" dirty="0">
                <a:latin typeface="Verdana"/>
                <a:cs typeface="Verdana"/>
              </a:rPr>
              <a:t> </a:t>
            </a:r>
            <a:r>
              <a:rPr sz="1000" dirty="0">
                <a:latin typeface="Verdana"/>
                <a:cs typeface="Verdana"/>
              </a:rPr>
              <a:t>(</a:t>
            </a:r>
            <a:r>
              <a:rPr sz="1000" b="1" dirty="0">
                <a:latin typeface="Verdana"/>
                <a:cs typeface="Verdana"/>
              </a:rPr>
              <a:t>b </a:t>
            </a:r>
            <a:r>
              <a:rPr sz="1000" dirty="0">
                <a:latin typeface="Verdana"/>
                <a:cs typeface="Verdana"/>
              </a:rPr>
              <a:t>-</a:t>
            </a:r>
            <a:r>
              <a:rPr sz="1000" spc="-15" dirty="0">
                <a:latin typeface="Verdana"/>
                <a:cs typeface="Verdana"/>
              </a:rPr>
              <a:t> </a:t>
            </a:r>
            <a:r>
              <a:rPr sz="1000" b="1" dirty="0">
                <a:latin typeface="Verdana"/>
                <a:cs typeface="Verdana"/>
              </a:rPr>
              <a:t>a</a:t>
            </a:r>
            <a:r>
              <a:rPr sz="1000" dirty="0">
                <a:latin typeface="Verdana"/>
                <a:cs typeface="Verdana"/>
              </a:rPr>
              <a:t>)</a:t>
            </a:r>
            <a:r>
              <a:rPr sz="1000" spc="-5" dirty="0">
                <a:latin typeface="Verdana"/>
                <a:cs typeface="Verdana"/>
              </a:rPr>
              <a:t> </a:t>
            </a:r>
            <a:r>
              <a:rPr sz="1000" dirty="0">
                <a:latin typeface="Verdana"/>
                <a:cs typeface="Verdana"/>
              </a:rPr>
              <a:t>=</a:t>
            </a:r>
            <a:r>
              <a:rPr sz="1000" spc="-5" dirty="0">
                <a:latin typeface="Verdana"/>
                <a:cs typeface="Verdana"/>
              </a:rPr>
              <a:t> </a:t>
            </a:r>
            <a:r>
              <a:rPr sz="1000" spc="-50" dirty="0">
                <a:latin typeface="Verdana"/>
                <a:cs typeface="Verdana"/>
              </a:rPr>
              <a:t>0</a:t>
            </a:r>
            <a:endParaRPr sz="1000" dirty="0">
              <a:latin typeface="Verdana"/>
              <a:cs typeface="Verdana"/>
            </a:endParaRPr>
          </a:p>
          <a:p>
            <a:pPr marL="12700">
              <a:lnSpc>
                <a:spcPct val="100000"/>
              </a:lnSpc>
              <a:spcBef>
                <a:spcPts val="300"/>
              </a:spcBef>
            </a:pPr>
            <a:r>
              <a:rPr sz="1000" spc="-25" dirty="0">
                <a:latin typeface="Verdana"/>
                <a:cs typeface="Verdana"/>
              </a:rPr>
              <a:t>If:</a:t>
            </a:r>
            <a:endParaRPr sz="1000" dirty="0">
              <a:latin typeface="Verdana"/>
              <a:cs typeface="Verdana"/>
            </a:endParaRPr>
          </a:p>
          <a:p>
            <a:pPr marL="241300">
              <a:lnSpc>
                <a:spcPct val="100000"/>
              </a:lnSpc>
              <a:spcBef>
                <a:spcPts val="300"/>
              </a:spcBef>
            </a:pPr>
            <a:r>
              <a:rPr sz="1000" b="1" dirty="0">
                <a:latin typeface="Verdana"/>
                <a:cs typeface="Verdana"/>
              </a:rPr>
              <a:t>n</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&lt;a,</a:t>
            </a:r>
            <a:r>
              <a:rPr sz="1000" spc="-10" dirty="0">
                <a:latin typeface="Verdana"/>
                <a:cs typeface="Verdana"/>
              </a:rPr>
              <a:t> </a:t>
            </a:r>
            <a:r>
              <a:rPr sz="1000" dirty="0">
                <a:latin typeface="Verdana"/>
                <a:cs typeface="Verdana"/>
              </a:rPr>
              <a:t>b,</a:t>
            </a:r>
            <a:r>
              <a:rPr sz="1000" spc="-5" dirty="0">
                <a:latin typeface="Verdana"/>
                <a:cs typeface="Verdana"/>
              </a:rPr>
              <a:t> </a:t>
            </a:r>
            <a:r>
              <a:rPr sz="1000" spc="-25" dirty="0">
                <a:latin typeface="Verdana"/>
                <a:cs typeface="Verdana"/>
              </a:rPr>
              <a:t>c&gt;</a:t>
            </a:r>
            <a:endParaRPr sz="1000" dirty="0">
              <a:latin typeface="Verdana"/>
              <a:cs typeface="Verdana"/>
            </a:endParaRPr>
          </a:p>
          <a:p>
            <a:pPr marL="241300">
              <a:lnSpc>
                <a:spcPct val="100000"/>
              </a:lnSpc>
              <a:spcBef>
                <a:spcPts val="300"/>
              </a:spcBef>
            </a:pPr>
            <a:r>
              <a:rPr sz="1000" b="1" dirty="0">
                <a:latin typeface="Verdana"/>
                <a:cs typeface="Verdana"/>
              </a:rPr>
              <a:t>b</a:t>
            </a:r>
            <a:r>
              <a:rPr sz="1000" b="1"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&lt;x,</a:t>
            </a:r>
            <a:r>
              <a:rPr sz="1000" spc="-10" dirty="0">
                <a:latin typeface="Verdana"/>
                <a:cs typeface="Verdana"/>
              </a:rPr>
              <a:t> </a:t>
            </a:r>
            <a:r>
              <a:rPr sz="1000" dirty="0">
                <a:latin typeface="Verdana"/>
                <a:cs typeface="Verdana"/>
              </a:rPr>
              <a:t>y,</a:t>
            </a:r>
            <a:r>
              <a:rPr sz="1000" spc="-5" dirty="0">
                <a:latin typeface="Verdana"/>
                <a:cs typeface="Verdana"/>
              </a:rPr>
              <a:t> </a:t>
            </a:r>
            <a:r>
              <a:rPr sz="1000" spc="-25" dirty="0">
                <a:latin typeface="Verdana"/>
                <a:cs typeface="Verdana"/>
              </a:rPr>
              <a:t>z&gt;</a:t>
            </a:r>
            <a:endParaRPr sz="1000" dirty="0">
              <a:latin typeface="Verdana"/>
              <a:cs typeface="Verdana"/>
            </a:endParaRPr>
          </a:p>
          <a:p>
            <a:pPr marL="241300">
              <a:lnSpc>
                <a:spcPct val="100000"/>
              </a:lnSpc>
              <a:spcBef>
                <a:spcPts val="300"/>
              </a:spcBef>
            </a:pPr>
            <a:r>
              <a:rPr sz="1000" b="1" dirty="0">
                <a:latin typeface="Verdana"/>
                <a:cs typeface="Verdana"/>
              </a:rPr>
              <a:t>a</a:t>
            </a:r>
            <a:r>
              <a:rPr sz="1000" b="1"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&lt;x0,</a:t>
            </a:r>
            <a:r>
              <a:rPr sz="1000" spc="-10" dirty="0">
                <a:latin typeface="Verdana"/>
                <a:cs typeface="Verdana"/>
              </a:rPr>
              <a:t> </a:t>
            </a:r>
            <a:r>
              <a:rPr sz="1000" dirty="0">
                <a:latin typeface="Verdana"/>
                <a:cs typeface="Verdana"/>
              </a:rPr>
              <a:t>y0,</a:t>
            </a:r>
            <a:r>
              <a:rPr sz="1000" spc="-10" dirty="0">
                <a:latin typeface="Verdana"/>
                <a:cs typeface="Verdana"/>
              </a:rPr>
              <a:t> </a:t>
            </a:r>
            <a:r>
              <a:rPr sz="1000" spc="-25" dirty="0">
                <a:latin typeface="Verdana"/>
                <a:cs typeface="Verdana"/>
              </a:rPr>
              <a:t>z0&gt;</a:t>
            </a:r>
            <a:endParaRPr sz="1000" dirty="0">
              <a:latin typeface="Verdana"/>
              <a:cs typeface="Verdana"/>
            </a:endParaRPr>
          </a:p>
          <a:p>
            <a:pPr marL="12700">
              <a:lnSpc>
                <a:spcPct val="100000"/>
              </a:lnSpc>
              <a:spcBef>
                <a:spcPts val="300"/>
              </a:spcBef>
            </a:pPr>
            <a:r>
              <a:rPr sz="1000" dirty="0">
                <a:latin typeface="Verdana"/>
                <a:cs typeface="Verdana"/>
              </a:rPr>
              <a:t>Then</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expand</a:t>
            </a:r>
            <a:r>
              <a:rPr sz="1000" spc="-20"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above:</a:t>
            </a:r>
            <a:endParaRPr sz="1000" dirty="0">
              <a:latin typeface="Verdana"/>
              <a:cs typeface="Verdana"/>
            </a:endParaRPr>
          </a:p>
          <a:p>
            <a:pPr marL="241300">
              <a:lnSpc>
                <a:spcPct val="100000"/>
              </a:lnSpc>
              <a:spcBef>
                <a:spcPts val="300"/>
              </a:spcBef>
            </a:pPr>
            <a:r>
              <a:rPr sz="1000" dirty="0">
                <a:latin typeface="Verdana"/>
                <a:cs typeface="Verdana"/>
              </a:rPr>
              <a:t>&lt;a,</a:t>
            </a:r>
            <a:r>
              <a:rPr sz="1000" spc="-20" dirty="0">
                <a:latin typeface="Verdana"/>
                <a:cs typeface="Verdana"/>
              </a:rPr>
              <a:t> </a:t>
            </a:r>
            <a:r>
              <a:rPr sz="1000" dirty="0">
                <a:latin typeface="Verdana"/>
                <a:cs typeface="Verdana"/>
              </a:rPr>
              <a:t>b,</a:t>
            </a:r>
            <a:r>
              <a:rPr sz="1000" spc="-5" dirty="0">
                <a:latin typeface="Verdana"/>
                <a:cs typeface="Verdana"/>
              </a:rPr>
              <a:t> </a:t>
            </a:r>
            <a:r>
              <a:rPr sz="1000" dirty="0">
                <a:latin typeface="Verdana"/>
                <a:cs typeface="Verdana"/>
              </a:rPr>
              <a:t>c&gt;</a:t>
            </a:r>
            <a:r>
              <a:rPr sz="1000" spc="-5" dirty="0">
                <a:latin typeface="Verdana"/>
                <a:cs typeface="Verdana"/>
              </a:rPr>
              <a:t> </a:t>
            </a:r>
            <a:r>
              <a:rPr sz="1000" dirty="0">
                <a:latin typeface="Verdana"/>
                <a:cs typeface="Verdana"/>
              </a:rPr>
              <a:t>·</a:t>
            </a:r>
            <a:r>
              <a:rPr sz="1000" spc="-5" dirty="0">
                <a:latin typeface="Verdana"/>
                <a:cs typeface="Verdana"/>
              </a:rPr>
              <a:t> </a:t>
            </a:r>
            <a:r>
              <a:rPr sz="1000" spc="-10" dirty="0">
                <a:latin typeface="Verdana"/>
                <a:cs typeface="Verdana"/>
              </a:rPr>
              <a:t>&lt;x-</a:t>
            </a:r>
            <a:r>
              <a:rPr sz="1000" dirty="0">
                <a:latin typeface="Verdana"/>
                <a:cs typeface="Verdana"/>
              </a:rPr>
              <a:t>x0,</a:t>
            </a:r>
            <a:r>
              <a:rPr sz="1000" spc="-10" dirty="0">
                <a:latin typeface="Verdana"/>
                <a:cs typeface="Verdana"/>
              </a:rPr>
              <a:t> y-</a:t>
            </a:r>
            <a:r>
              <a:rPr sz="1000" dirty="0">
                <a:latin typeface="Verdana"/>
                <a:cs typeface="Verdana"/>
              </a:rPr>
              <a:t>y0,</a:t>
            </a:r>
            <a:r>
              <a:rPr sz="1000" spc="-5" dirty="0">
                <a:latin typeface="Verdana"/>
                <a:cs typeface="Verdana"/>
              </a:rPr>
              <a:t> </a:t>
            </a:r>
            <a:r>
              <a:rPr sz="1000" spc="-10" dirty="0">
                <a:latin typeface="Verdana"/>
                <a:cs typeface="Verdana"/>
              </a:rPr>
              <a:t>z-</a:t>
            </a:r>
            <a:r>
              <a:rPr sz="1000" dirty="0">
                <a:latin typeface="Verdana"/>
                <a:cs typeface="Verdana"/>
              </a:rPr>
              <a:t>z0</a:t>
            </a:r>
            <a:r>
              <a:rPr sz="1000" spc="-5" dirty="0">
                <a:latin typeface="Verdana"/>
                <a:cs typeface="Verdana"/>
              </a:rPr>
              <a:t> </a:t>
            </a:r>
            <a:r>
              <a:rPr sz="1000" dirty="0">
                <a:latin typeface="Verdana"/>
                <a:cs typeface="Verdana"/>
              </a:rPr>
              <a:t>&gt;</a:t>
            </a:r>
            <a:r>
              <a:rPr sz="1000" spc="-5" dirty="0">
                <a:latin typeface="Verdana"/>
                <a:cs typeface="Verdana"/>
              </a:rPr>
              <a:t> </a:t>
            </a:r>
            <a:r>
              <a:rPr sz="1000" dirty="0">
                <a:latin typeface="Verdana"/>
                <a:cs typeface="Verdana"/>
              </a:rPr>
              <a:t>=</a:t>
            </a:r>
            <a:r>
              <a:rPr sz="1000" spc="-5" dirty="0">
                <a:latin typeface="Verdana"/>
                <a:cs typeface="Verdana"/>
              </a:rPr>
              <a:t> </a:t>
            </a:r>
            <a:r>
              <a:rPr sz="1000" spc="-50" dirty="0">
                <a:latin typeface="Verdana"/>
                <a:cs typeface="Verdana"/>
              </a:rPr>
              <a:t>0</a:t>
            </a:r>
            <a:endParaRPr sz="1000" dirty="0">
              <a:latin typeface="Verdana"/>
              <a:cs typeface="Verdana"/>
            </a:endParaRPr>
          </a:p>
          <a:p>
            <a:pPr marL="241300" marR="1092200" indent="-228600">
              <a:lnSpc>
                <a:spcPct val="125000"/>
              </a:lnSpc>
            </a:pPr>
            <a:r>
              <a:rPr sz="1000" dirty="0">
                <a:latin typeface="Verdana"/>
                <a:cs typeface="Verdana"/>
              </a:rPr>
              <a:t>Solving</a:t>
            </a:r>
            <a:r>
              <a:rPr sz="1000" spc="-3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dot</a:t>
            </a:r>
            <a:r>
              <a:rPr sz="1000" spc="-20" dirty="0">
                <a:latin typeface="Verdana"/>
                <a:cs typeface="Verdana"/>
              </a:rPr>
              <a:t> </a:t>
            </a:r>
            <a:r>
              <a:rPr sz="1000" dirty="0">
                <a:latin typeface="Verdana"/>
                <a:cs typeface="Verdana"/>
              </a:rPr>
              <a:t>product</a:t>
            </a:r>
            <a:r>
              <a:rPr sz="1000" spc="-25" dirty="0">
                <a:latin typeface="Verdana"/>
                <a:cs typeface="Verdana"/>
              </a:rPr>
              <a:t> </a:t>
            </a:r>
            <a:r>
              <a:rPr sz="1000" dirty="0">
                <a:latin typeface="Verdana"/>
                <a:cs typeface="Verdana"/>
              </a:rPr>
              <a:t>gives</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general</a:t>
            </a:r>
            <a:r>
              <a:rPr sz="1000" spc="-20" dirty="0">
                <a:latin typeface="Verdana"/>
                <a:cs typeface="Verdana"/>
              </a:rPr>
              <a:t> </a:t>
            </a:r>
            <a:r>
              <a:rPr sz="1000" dirty="0">
                <a:latin typeface="Verdana"/>
                <a:cs typeface="Verdana"/>
              </a:rPr>
              <a:t>scalar</a:t>
            </a:r>
            <a:r>
              <a:rPr sz="1000" spc="-25" dirty="0">
                <a:latin typeface="Verdana"/>
                <a:cs typeface="Verdana"/>
              </a:rPr>
              <a:t> </a:t>
            </a:r>
            <a:r>
              <a:rPr sz="1000" dirty="0">
                <a:latin typeface="Verdana"/>
                <a:cs typeface="Verdana"/>
              </a:rPr>
              <a:t>equation</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20" dirty="0">
                <a:latin typeface="Verdana"/>
                <a:cs typeface="Verdana"/>
              </a:rPr>
              <a:t> </a:t>
            </a:r>
            <a:r>
              <a:rPr sz="1000" spc="-10" dirty="0">
                <a:latin typeface="Verdana"/>
                <a:cs typeface="Verdana"/>
              </a:rPr>
              <a:t>plane: </a:t>
            </a:r>
            <a:r>
              <a:rPr sz="1000" dirty="0">
                <a:latin typeface="Verdana"/>
                <a:cs typeface="Verdana"/>
              </a:rPr>
              <a:t>a</a:t>
            </a:r>
            <a:r>
              <a:rPr sz="1000" spc="-155" dirty="0">
                <a:latin typeface="Verdana"/>
                <a:cs typeface="Verdana"/>
              </a:rPr>
              <a:t> </a:t>
            </a:r>
            <a:r>
              <a:rPr sz="1000" dirty="0">
                <a:latin typeface="Corbel"/>
                <a:cs typeface="Corbel"/>
              </a:rPr>
              <a:t>* </a:t>
            </a:r>
            <a:r>
              <a:rPr sz="1000" dirty="0">
                <a:latin typeface="Verdana"/>
                <a:cs typeface="Verdana"/>
              </a:rPr>
              <a:t>(x</a:t>
            </a:r>
            <a:r>
              <a:rPr sz="1000" spc="-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x0)</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b</a:t>
            </a:r>
            <a:r>
              <a:rPr sz="1000" spc="-145" dirty="0">
                <a:latin typeface="Verdana"/>
                <a:cs typeface="Verdana"/>
              </a:rPr>
              <a:t> </a:t>
            </a:r>
            <a:r>
              <a:rPr sz="1000" dirty="0">
                <a:latin typeface="Corbel"/>
                <a:cs typeface="Corbel"/>
              </a:rPr>
              <a:t>*</a:t>
            </a:r>
            <a:r>
              <a:rPr sz="1000" spc="5" dirty="0">
                <a:latin typeface="Corbel"/>
                <a:cs typeface="Corbel"/>
              </a:rPr>
              <a:t> </a:t>
            </a:r>
            <a:r>
              <a:rPr sz="1000" dirty="0">
                <a:latin typeface="Verdana"/>
                <a:cs typeface="Verdana"/>
              </a:rPr>
              <a:t>(y</a:t>
            </a:r>
            <a:r>
              <a:rPr sz="1000" spc="-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y0)</a:t>
            </a:r>
            <a:r>
              <a:rPr sz="1000" spc="-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c</a:t>
            </a:r>
            <a:r>
              <a:rPr sz="1000" spc="-145" dirty="0">
                <a:latin typeface="Verdana"/>
                <a:cs typeface="Verdana"/>
              </a:rPr>
              <a:t> </a:t>
            </a:r>
            <a:r>
              <a:rPr sz="1000" dirty="0">
                <a:latin typeface="Corbel"/>
                <a:cs typeface="Corbel"/>
              </a:rPr>
              <a:t>*</a:t>
            </a:r>
            <a:r>
              <a:rPr sz="1000" spc="10" dirty="0">
                <a:latin typeface="Corbel"/>
                <a:cs typeface="Corbel"/>
              </a:rPr>
              <a:t> </a:t>
            </a:r>
            <a:r>
              <a:rPr sz="1000" dirty="0">
                <a:latin typeface="Verdana"/>
                <a:cs typeface="Verdana"/>
              </a:rPr>
              <a:t>(z</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z0)</a:t>
            </a:r>
            <a:r>
              <a:rPr sz="1000" spc="-10" dirty="0">
                <a:latin typeface="Verdana"/>
                <a:cs typeface="Verdana"/>
              </a:rPr>
              <a:t> </a:t>
            </a:r>
            <a:r>
              <a:rPr sz="1000" dirty="0">
                <a:latin typeface="Verdana"/>
                <a:cs typeface="Verdana"/>
              </a:rPr>
              <a:t>=</a:t>
            </a:r>
            <a:r>
              <a:rPr sz="1000" spc="-5" dirty="0">
                <a:latin typeface="Verdana"/>
                <a:cs typeface="Verdana"/>
              </a:rPr>
              <a:t> </a:t>
            </a:r>
            <a:r>
              <a:rPr sz="1000" spc="-50" dirty="0" smtClean="0">
                <a:latin typeface="Verdana"/>
                <a:cs typeface="Verdana"/>
              </a:rPr>
              <a:t>0</a:t>
            </a:r>
            <a:endParaRPr sz="1000" dirty="0">
              <a:latin typeface="Verdana"/>
              <a:cs typeface="Verdana"/>
            </a:endParaRPr>
          </a:p>
        </p:txBody>
      </p:sp>
    </p:spTree>
    <p:extLst>
      <p:ext uri="{BB962C8B-B14F-4D97-AF65-F5344CB8AC3E}">
        <p14:creationId xmlns:p14="http://schemas.microsoft.com/office/powerpoint/2010/main" val="492644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912109"/>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0"/>
              </a:spcBef>
            </a:pPr>
            <a:endParaRPr sz="1000" dirty="0">
              <a:latin typeface="Verdana"/>
              <a:cs typeface="Verdana"/>
            </a:endParaRPr>
          </a:p>
          <a:p>
            <a:pPr marL="12700">
              <a:lnSpc>
                <a:spcPct val="100000"/>
              </a:lnSpc>
            </a:pPr>
            <a:r>
              <a:rPr sz="1200" b="1" dirty="0">
                <a:latin typeface="Arial"/>
                <a:cs typeface="Arial"/>
              </a:rPr>
              <a:t>Tangent </a:t>
            </a:r>
            <a:r>
              <a:rPr sz="1200" b="1" spc="-10" dirty="0">
                <a:latin typeface="Arial"/>
                <a:cs typeface="Arial"/>
              </a:rPr>
              <a:t>spheres</a:t>
            </a:r>
            <a:endParaRPr sz="1200" dirty="0">
              <a:latin typeface="Arial"/>
              <a:cs typeface="Arial"/>
            </a:endParaRPr>
          </a:p>
          <a:p>
            <a:pPr marL="12700" marR="113030">
              <a:lnSpc>
                <a:spcPct val="125000"/>
              </a:lnSpc>
              <a:spcBef>
                <a:spcPts val="35"/>
              </a:spcBef>
            </a:pPr>
            <a:r>
              <a:rPr sz="1000" dirty="0">
                <a:latin typeface="Verdana"/>
                <a:cs typeface="Verdana"/>
              </a:rPr>
              <a:t>This</a:t>
            </a:r>
            <a:r>
              <a:rPr sz="1000" spc="-35" dirty="0">
                <a:latin typeface="Verdana"/>
                <a:cs typeface="Verdana"/>
              </a:rPr>
              <a:t> </a:t>
            </a:r>
            <a:r>
              <a:rPr sz="1000" dirty="0">
                <a:latin typeface="Verdana"/>
                <a:cs typeface="Verdana"/>
              </a:rPr>
              <a:t>tutorial</a:t>
            </a:r>
            <a:r>
              <a:rPr sz="1000" spc="-20" dirty="0">
                <a:latin typeface="Verdana"/>
                <a:cs typeface="Verdana"/>
              </a:rPr>
              <a:t> </a:t>
            </a:r>
            <a:r>
              <a:rPr sz="1000" dirty="0">
                <a:latin typeface="Verdana"/>
                <a:cs typeface="Verdana"/>
              </a:rPr>
              <a:t>will</a:t>
            </a:r>
            <a:r>
              <a:rPr sz="1000" spc="-25" dirty="0">
                <a:latin typeface="Verdana"/>
                <a:cs typeface="Verdana"/>
              </a:rPr>
              <a:t> </a:t>
            </a:r>
            <a:r>
              <a:rPr sz="1000" dirty="0">
                <a:latin typeface="Verdana"/>
                <a:cs typeface="Verdana"/>
              </a:rPr>
              <a:t>show</a:t>
            </a:r>
            <a:r>
              <a:rPr sz="1000" spc="-20" dirty="0">
                <a:latin typeface="Verdana"/>
                <a:cs typeface="Verdana"/>
              </a:rPr>
              <a:t> </a:t>
            </a:r>
            <a:r>
              <a:rPr sz="1000" dirty="0">
                <a:latin typeface="Verdana"/>
                <a:cs typeface="Verdana"/>
              </a:rPr>
              <a:t>how</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create</a:t>
            </a:r>
            <a:r>
              <a:rPr sz="1000" spc="-25"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tangent</a:t>
            </a:r>
            <a:r>
              <a:rPr sz="1000" spc="-25" dirty="0">
                <a:latin typeface="Verdana"/>
                <a:cs typeface="Verdana"/>
              </a:rPr>
              <a:t> </a:t>
            </a:r>
            <a:r>
              <a:rPr sz="1000" dirty="0">
                <a:latin typeface="Verdana"/>
                <a:cs typeface="Verdana"/>
              </a:rPr>
              <a:t>spheres</a:t>
            </a:r>
            <a:r>
              <a:rPr sz="1000" spc="-20" dirty="0">
                <a:latin typeface="Verdana"/>
                <a:cs typeface="Verdana"/>
              </a:rPr>
              <a:t> </a:t>
            </a:r>
            <a:r>
              <a:rPr sz="1000" dirty="0">
                <a:latin typeface="Verdana"/>
                <a:cs typeface="Verdana"/>
              </a:rPr>
              <a:t>between</a:t>
            </a:r>
            <a:r>
              <a:rPr sz="1000" spc="-25"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input</a:t>
            </a:r>
            <a:r>
              <a:rPr sz="1000" spc="-20" dirty="0">
                <a:latin typeface="Verdana"/>
                <a:cs typeface="Verdana"/>
              </a:rPr>
              <a:t> </a:t>
            </a:r>
            <a:r>
              <a:rPr sz="1000" spc="-10" dirty="0">
                <a:latin typeface="Verdana"/>
                <a:cs typeface="Verdana"/>
              </a:rPr>
              <a:t>points. </a:t>
            </a:r>
            <a:r>
              <a:rPr sz="1000" dirty="0">
                <a:latin typeface="Verdana"/>
                <a:cs typeface="Verdana"/>
              </a:rPr>
              <a:t>This</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what</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result</a:t>
            </a:r>
            <a:r>
              <a:rPr sz="1000" spc="-15" dirty="0">
                <a:latin typeface="Verdana"/>
                <a:cs typeface="Verdana"/>
              </a:rPr>
              <a:t> </a:t>
            </a:r>
            <a:r>
              <a:rPr sz="1000" dirty="0">
                <a:latin typeface="Verdana"/>
                <a:cs typeface="Verdana"/>
              </a:rPr>
              <a:t>looks</a:t>
            </a:r>
            <a:r>
              <a:rPr sz="1000" spc="-15" dirty="0">
                <a:latin typeface="Verdana"/>
                <a:cs typeface="Verdana"/>
              </a:rPr>
              <a:t> </a:t>
            </a:r>
            <a:r>
              <a:rPr sz="1000" spc="-20" dirty="0">
                <a:latin typeface="Verdana"/>
                <a:cs typeface="Verdana"/>
              </a:rPr>
              <a:t>like:</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pic>
        <p:nvPicPr>
          <p:cNvPr id="4" name="object 4">
            <a:hlinkClick r:id="rId2"/>
          </p:cNvPr>
          <p:cNvPicPr/>
          <p:nvPr/>
        </p:nvPicPr>
        <p:blipFill>
          <a:blip r:embed="rId3" cstate="print"/>
          <a:stretch>
            <a:fillRect/>
          </a:stretch>
        </p:blipFill>
        <p:spPr>
          <a:xfrm>
            <a:off x="1390650" y="1647825"/>
            <a:ext cx="2133600" cy="1781175"/>
          </a:xfrm>
          <a:prstGeom prst="rect">
            <a:avLst/>
          </a:prstGeom>
        </p:spPr>
      </p:pic>
      <p:sp>
        <p:nvSpPr>
          <p:cNvPr id="5" name="object 5"/>
          <p:cNvSpPr txBox="1"/>
          <p:nvPr/>
        </p:nvSpPr>
        <p:spPr>
          <a:xfrm>
            <a:off x="1358900" y="3454936"/>
            <a:ext cx="3329304" cy="374650"/>
          </a:xfrm>
          <a:prstGeom prst="rect">
            <a:avLst/>
          </a:prstGeom>
        </p:spPr>
        <p:txBody>
          <a:bodyPr vert="horz" wrap="square" lIns="0" tIns="40640" rIns="0" bIns="0" rtlCol="0">
            <a:spAutoFit/>
          </a:bodyPr>
          <a:lstStyle/>
          <a:p>
            <a:pPr marL="12700">
              <a:lnSpc>
                <a:spcPct val="100000"/>
              </a:lnSpc>
              <a:spcBef>
                <a:spcPts val="320"/>
              </a:spcBef>
            </a:pPr>
            <a:r>
              <a:rPr sz="900" b="1" spc="-10" dirty="0">
                <a:latin typeface="Verdana"/>
                <a:cs typeface="Verdana"/>
              </a:rPr>
              <a:t>Input:</a:t>
            </a:r>
            <a:endParaRPr sz="900">
              <a:latin typeface="Verdana"/>
              <a:cs typeface="Verdana"/>
            </a:endParaRPr>
          </a:p>
          <a:p>
            <a:pPr marL="12700">
              <a:lnSpc>
                <a:spcPct val="100000"/>
              </a:lnSpc>
              <a:spcBef>
                <a:spcPts val="245"/>
              </a:spcBef>
            </a:pPr>
            <a:r>
              <a:rPr sz="1000" dirty="0">
                <a:latin typeface="Verdana"/>
                <a:cs typeface="Verdana"/>
              </a:rPr>
              <a:t>Two</a:t>
            </a:r>
            <a:r>
              <a:rPr sz="1000" spc="-15" dirty="0">
                <a:latin typeface="Verdana"/>
                <a:cs typeface="Verdana"/>
              </a:rPr>
              <a:t> </a:t>
            </a:r>
            <a:r>
              <a:rPr sz="1000" dirty="0">
                <a:latin typeface="Verdana"/>
                <a:cs typeface="Verdana"/>
              </a:rPr>
              <a:t>points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B)</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3-</a:t>
            </a:r>
            <a:r>
              <a:rPr sz="1000" dirty="0">
                <a:latin typeface="Verdana"/>
                <a:cs typeface="Verdana"/>
              </a:rPr>
              <a:t>D</a:t>
            </a:r>
            <a:r>
              <a:rPr sz="1000" spc="-15" dirty="0">
                <a:latin typeface="Verdana"/>
                <a:cs typeface="Verdana"/>
              </a:rPr>
              <a:t> </a:t>
            </a:r>
            <a:r>
              <a:rPr sz="1000" dirty="0">
                <a:latin typeface="Verdana"/>
                <a:cs typeface="Verdana"/>
              </a:rPr>
              <a:t>coordinate</a:t>
            </a:r>
            <a:r>
              <a:rPr sz="1000" spc="-15" dirty="0">
                <a:latin typeface="Verdana"/>
                <a:cs typeface="Verdana"/>
              </a:rPr>
              <a:t> </a:t>
            </a:r>
            <a:r>
              <a:rPr sz="1000" spc="-10" dirty="0">
                <a:latin typeface="Verdana"/>
                <a:cs typeface="Verdana"/>
              </a:rPr>
              <a:t>system.</a:t>
            </a:r>
            <a:endParaRPr sz="1000">
              <a:latin typeface="Verdana"/>
              <a:cs typeface="Verdana"/>
            </a:endParaRPr>
          </a:p>
        </p:txBody>
      </p:sp>
      <p:pic>
        <p:nvPicPr>
          <p:cNvPr id="6" name="object 6"/>
          <p:cNvPicPr/>
          <p:nvPr/>
        </p:nvPicPr>
        <p:blipFill>
          <a:blip r:embed="rId4" cstate="print"/>
          <a:stretch>
            <a:fillRect/>
          </a:stretch>
        </p:blipFill>
        <p:spPr>
          <a:xfrm>
            <a:off x="1390650" y="3876675"/>
            <a:ext cx="1438275" cy="695325"/>
          </a:xfrm>
          <a:prstGeom prst="rect">
            <a:avLst/>
          </a:prstGeom>
        </p:spPr>
      </p:pic>
      <p:sp>
        <p:nvSpPr>
          <p:cNvPr id="7" name="object 7"/>
          <p:cNvSpPr txBox="1"/>
          <p:nvPr/>
        </p:nvSpPr>
        <p:spPr>
          <a:xfrm>
            <a:off x="1358900" y="4597936"/>
            <a:ext cx="5410200" cy="1631950"/>
          </a:xfrm>
          <a:prstGeom prst="rect">
            <a:avLst/>
          </a:prstGeom>
        </p:spPr>
        <p:txBody>
          <a:bodyPr vert="horz" wrap="square" lIns="0" tIns="40640" rIns="0" bIns="0" rtlCol="0">
            <a:spAutoFit/>
          </a:bodyPr>
          <a:lstStyle/>
          <a:p>
            <a:pPr marL="12700">
              <a:lnSpc>
                <a:spcPct val="100000"/>
              </a:lnSpc>
              <a:spcBef>
                <a:spcPts val="320"/>
              </a:spcBef>
            </a:pPr>
            <a:r>
              <a:rPr sz="900" b="1" spc="-10" dirty="0">
                <a:latin typeface="Verdana"/>
                <a:cs typeface="Verdana"/>
              </a:rPr>
              <a:t>Parameters:</a:t>
            </a:r>
            <a:endParaRPr sz="900">
              <a:latin typeface="Verdana"/>
              <a:cs typeface="Verdana"/>
            </a:endParaRPr>
          </a:p>
          <a:p>
            <a:pPr marL="12700" marR="43180">
              <a:lnSpc>
                <a:spcPct val="100000"/>
              </a:lnSpc>
              <a:spcBef>
                <a:spcPts val="245"/>
              </a:spcBef>
            </a:pPr>
            <a:r>
              <a:rPr sz="1000" dirty="0">
                <a:latin typeface="Verdana"/>
                <a:cs typeface="Verdana"/>
              </a:rPr>
              <a:t>The</a:t>
            </a:r>
            <a:r>
              <a:rPr sz="1000" spc="-30" dirty="0">
                <a:latin typeface="Verdana"/>
                <a:cs typeface="Verdana"/>
              </a:rPr>
              <a:t> </a:t>
            </a:r>
            <a:r>
              <a:rPr sz="1000" dirty="0">
                <a:latin typeface="Verdana"/>
                <a:cs typeface="Verdana"/>
              </a:rPr>
              <a:t>following</a:t>
            </a:r>
            <a:r>
              <a:rPr sz="1000" spc="-1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diagram</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parameters</a:t>
            </a:r>
            <a:r>
              <a:rPr sz="1000" spc="-15"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will</a:t>
            </a:r>
            <a:r>
              <a:rPr sz="1000" spc="-15"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order</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solve</a:t>
            </a:r>
            <a:r>
              <a:rPr sz="1000" spc="-15" dirty="0">
                <a:latin typeface="Verdana"/>
                <a:cs typeface="Verdana"/>
              </a:rPr>
              <a:t> </a:t>
            </a:r>
            <a:r>
              <a:rPr sz="1000" spc="-25" dirty="0">
                <a:latin typeface="Verdana"/>
                <a:cs typeface="Verdana"/>
              </a:rPr>
              <a:t>the </a:t>
            </a:r>
            <a:r>
              <a:rPr sz="1000" spc="-10" dirty="0">
                <a:latin typeface="Verdana"/>
                <a:cs typeface="Verdana"/>
              </a:rPr>
              <a:t>problem:</a:t>
            </a:r>
            <a:endParaRPr sz="1000">
              <a:latin typeface="Verdana"/>
              <a:cs typeface="Verdana"/>
            </a:endParaRPr>
          </a:p>
          <a:p>
            <a:pPr marL="240665" marR="5080" indent="-227965">
              <a:lnSpc>
                <a:spcPct val="100000"/>
              </a:lnSpc>
              <a:spcBef>
                <a:spcPts val="300"/>
              </a:spcBef>
              <a:buFont typeface="Arial"/>
              <a:buChar char="●"/>
              <a:tabLst>
                <a:tab pos="240665" algn="l"/>
                <a:tab pos="241300" algn="l"/>
              </a:tabLst>
            </a:pPr>
            <a:r>
              <a:rPr sz="1000" dirty="0">
                <a:latin typeface="Verdana"/>
                <a:cs typeface="Verdana"/>
              </a:rPr>
              <a:t>A</a:t>
            </a:r>
            <a:r>
              <a:rPr sz="1000" spc="-30" dirty="0">
                <a:latin typeface="Verdana"/>
                <a:cs typeface="Verdana"/>
              </a:rPr>
              <a:t> </a:t>
            </a:r>
            <a:r>
              <a:rPr sz="1000" dirty="0">
                <a:latin typeface="Verdana"/>
                <a:cs typeface="Verdana"/>
              </a:rPr>
              <a:t>tangent</a:t>
            </a:r>
            <a:r>
              <a:rPr sz="1000" spc="-20"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D</a:t>
            </a:r>
            <a:r>
              <a:rPr sz="1000" spc="-20"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spheres,</a:t>
            </a:r>
            <a:r>
              <a:rPr sz="1000" spc="-20" dirty="0">
                <a:latin typeface="Verdana"/>
                <a:cs typeface="Verdana"/>
              </a:rPr>
              <a:t> </a:t>
            </a:r>
            <a:r>
              <a:rPr sz="1000" dirty="0">
                <a:latin typeface="Verdana"/>
                <a:cs typeface="Verdana"/>
              </a:rPr>
              <a:t>at</a:t>
            </a:r>
            <a:r>
              <a:rPr sz="1000" spc="-15" dirty="0">
                <a:latin typeface="Verdana"/>
                <a:cs typeface="Verdana"/>
              </a:rPr>
              <a:t> </a:t>
            </a:r>
            <a:r>
              <a:rPr sz="1000" dirty="0">
                <a:latin typeface="Verdana"/>
                <a:cs typeface="Verdana"/>
              </a:rPr>
              <a:t>some</a:t>
            </a:r>
            <a:r>
              <a:rPr sz="1000" spc="-20" dirty="0">
                <a:latin typeface="Verdana"/>
                <a:cs typeface="Verdana"/>
              </a:rPr>
              <a:t> </a:t>
            </a:r>
            <a:r>
              <a:rPr sz="1000" i="1" dirty="0">
                <a:latin typeface="Verdana"/>
                <a:cs typeface="Verdana"/>
              </a:rPr>
              <a:t>t</a:t>
            </a:r>
            <a:r>
              <a:rPr sz="1000" i="1" spc="-20" dirty="0">
                <a:latin typeface="Verdana"/>
                <a:cs typeface="Verdana"/>
              </a:rPr>
              <a:t> </a:t>
            </a:r>
            <a:r>
              <a:rPr sz="1000" dirty="0">
                <a:latin typeface="Verdana"/>
                <a:cs typeface="Verdana"/>
              </a:rPr>
              <a:t>parameter</a:t>
            </a:r>
            <a:r>
              <a:rPr sz="1000" spc="-20" dirty="0">
                <a:latin typeface="Verdana"/>
                <a:cs typeface="Verdana"/>
              </a:rPr>
              <a:t> </a:t>
            </a:r>
            <a:r>
              <a:rPr sz="1000" spc="-10" dirty="0">
                <a:latin typeface="Verdana"/>
                <a:cs typeface="Verdana"/>
              </a:rPr>
              <a:t>(0-</a:t>
            </a:r>
            <a:r>
              <a:rPr sz="1000" dirty="0">
                <a:latin typeface="Verdana"/>
                <a:cs typeface="Verdana"/>
              </a:rPr>
              <a:t>1)</a:t>
            </a:r>
            <a:r>
              <a:rPr sz="1000" spc="-15" dirty="0">
                <a:latin typeface="Verdana"/>
                <a:cs typeface="Verdana"/>
              </a:rPr>
              <a:t> </a:t>
            </a:r>
            <a:r>
              <a:rPr sz="1000" spc="-10" dirty="0">
                <a:latin typeface="Verdana"/>
                <a:cs typeface="Verdana"/>
              </a:rPr>
              <a:t>between </a:t>
            </a:r>
            <a:r>
              <a:rPr sz="1000" dirty="0">
                <a:latin typeface="Verdana"/>
                <a:cs typeface="Verdana"/>
              </a:rPr>
              <a:t>points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and</a:t>
            </a:r>
            <a:r>
              <a:rPr sz="1000" spc="-15" dirty="0">
                <a:latin typeface="Verdana"/>
                <a:cs typeface="Verdana"/>
              </a:rPr>
              <a:t> </a:t>
            </a:r>
            <a:r>
              <a:rPr sz="1000" spc="-25" dirty="0">
                <a:latin typeface="Verdana"/>
                <a:cs typeface="Verdana"/>
              </a:rPr>
              <a:t>B.</a:t>
            </a:r>
            <a:endParaRPr sz="1000">
              <a:latin typeface="Verdana"/>
              <a:cs typeface="Verdana"/>
            </a:endParaRPr>
          </a:p>
          <a:p>
            <a:pPr marL="240665" indent="-227965">
              <a:lnSpc>
                <a:spcPct val="100000"/>
              </a:lnSpc>
              <a:spcBef>
                <a:spcPts val="300"/>
              </a:spcBef>
              <a:buFont typeface="Arial"/>
              <a:buChar char="●"/>
              <a:tabLst>
                <a:tab pos="240665" algn="l"/>
                <a:tab pos="241300" algn="l"/>
              </a:tabLst>
            </a:pPr>
            <a:r>
              <a:rPr sz="1000" dirty="0">
                <a:latin typeface="Verdana"/>
                <a:cs typeface="Verdana"/>
              </a:rPr>
              <a:t>The</a:t>
            </a:r>
            <a:r>
              <a:rPr sz="1000" spc="-30" dirty="0">
                <a:latin typeface="Verdana"/>
                <a:cs typeface="Verdana"/>
              </a:rPr>
              <a:t> </a:t>
            </a:r>
            <a:r>
              <a:rPr sz="1000" dirty="0">
                <a:latin typeface="Verdana"/>
                <a:cs typeface="Verdana"/>
              </a:rPr>
              <a:t>center</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first</a:t>
            </a:r>
            <a:r>
              <a:rPr sz="1000" spc="-20" dirty="0">
                <a:latin typeface="Verdana"/>
                <a:cs typeface="Verdana"/>
              </a:rPr>
              <a:t> </a:t>
            </a:r>
            <a:r>
              <a:rPr sz="1000" dirty="0">
                <a:latin typeface="Verdana"/>
                <a:cs typeface="Verdana"/>
              </a:rPr>
              <a:t>sphere</a:t>
            </a:r>
            <a:r>
              <a:rPr sz="1000" spc="-15" dirty="0">
                <a:latin typeface="Verdana"/>
                <a:cs typeface="Verdana"/>
              </a:rPr>
              <a:t> </a:t>
            </a:r>
            <a:r>
              <a:rPr sz="1000" dirty="0">
                <a:latin typeface="Verdana"/>
                <a:cs typeface="Verdana"/>
              </a:rPr>
              <a:t>or</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midpoint</a:t>
            </a:r>
            <a:r>
              <a:rPr sz="1000" spc="-20" dirty="0">
                <a:latin typeface="Verdana"/>
                <a:cs typeface="Verdana"/>
              </a:rPr>
              <a:t> </a:t>
            </a:r>
            <a:r>
              <a:rPr sz="1000" dirty="0">
                <a:latin typeface="Verdana"/>
                <a:cs typeface="Verdana"/>
              </a:rPr>
              <a:t>C1</a:t>
            </a:r>
            <a:r>
              <a:rPr sz="1000" spc="-20"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and</a:t>
            </a:r>
            <a:r>
              <a:rPr sz="1000" spc="-15" dirty="0">
                <a:latin typeface="Verdana"/>
                <a:cs typeface="Verdana"/>
              </a:rPr>
              <a:t> </a:t>
            </a:r>
            <a:r>
              <a:rPr sz="1000" spc="-25" dirty="0">
                <a:latin typeface="Verdana"/>
                <a:cs typeface="Verdana"/>
              </a:rPr>
              <a:t>D.</a:t>
            </a:r>
            <a:endParaRPr sz="1000">
              <a:latin typeface="Verdana"/>
              <a:cs typeface="Verdana"/>
            </a:endParaRPr>
          </a:p>
          <a:p>
            <a:pPr marL="240665" indent="-227965">
              <a:lnSpc>
                <a:spcPct val="100000"/>
              </a:lnSpc>
              <a:spcBef>
                <a:spcPts val="300"/>
              </a:spcBef>
              <a:buFont typeface="Arial"/>
              <a:buChar char="●"/>
              <a:tabLst>
                <a:tab pos="240665" algn="l"/>
                <a:tab pos="241300" algn="l"/>
              </a:tabLst>
            </a:pPr>
            <a:r>
              <a:rPr sz="1000" dirty="0">
                <a:latin typeface="Verdana"/>
                <a:cs typeface="Verdana"/>
              </a:rPr>
              <a:t>The</a:t>
            </a:r>
            <a:r>
              <a:rPr sz="1000" spc="-30" dirty="0">
                <a:latin typeface="Verdana"/>
                <a:cs typeface="Verdana"/>
              </a:rPr>
              <a:t> </a:t>
            </a:r>
            <a:r>
              <a:rPr sz="1000" dirty="0">
                <a:latin typeface="Verdana"/>
                <a:cs typeface="Verdana"/>
              </a:rPr>
              <a:t>center</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second</a:t>
            </a:r>
            <a:r>
              <a:rPr sz="1000" spc="-20" dirty="0">
                <a:latin typeface="Verdana"/>
                <a:cs typeface="Verdana"/>
              </a:rPr>
              <a:t> </a:t>
            </a:r>
            <a:r>
              <a:rPr sz="1000" dirty="0">
                <a:latin typeface="Verdana"/>
                <a:cs typeface="Verdana"/>
              </a:rPr>
              <a:t>sphere</a:t>
            </a:r>
            <a:r>
              <a:rPr sz="1000" spc="-20" dirty="0">
                <a:latin typeface="Verdana"/>
                <a:cs typeface="Verdana"/>
              </a:rPr>
              <a:t> </a:t>
            </a:r>
            <a:r>
              <a:rPr sz="1000" dirty="0">
                <a:latin typeface="Verdana"/>
                <a:cs typeface="Verdana"/>
              </a:rPr>
              <a:t>or</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midpoint</a:t>
            </a:r>
            <a:r>
              <a:rPr sz="1000" spc="-20" dirty="0">
                <a:latin typeface="Verdana"/>
                <a:cs typeface="Verdana"/>
              </a:rPr>
              <a:t> </a:t>
            </a:r>
            <a:r>
              <a:rPr sz="1000" dirty="0">
                <a:latin typeface="Verdana"/>
                <a:cs typeface="Verdana"/>
              </a:rPr>
              <a:t>C2</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D</a:t>
            </a:r>
            <a:r>
              <a:rPr sz="1000" spc="-20" dirty="0">
                <a:latin typeface="Verdana"/>
                <a:cs typeface="Verdana"/>
              </a:rPr>
              <a:t> </a:t>
            </a:r>
            <a:r>
              <a:rPr sz="1000" dirty="0">
                <a:latin typeface="Verdana"/>
                <a:cs typeface="Verdana"/>
              </a:rPr>
              <a:t>and</a:t>
            </a:r>
            <a:r>
              <a:rPr sz="1000" spc="-15" dirty="0">
                <a:latin typeface="Verdana"/>
                <a:cs typeface="Verdana"/>
              </a:rPr>
              <a:t> </a:t>
            </a:r>
            <a:r>
              <a:rPr sz="1000" spc="-25" dirty="0">
                <a:latin typeface="Verdana"/>
                <a:cs typeface="Verdana"/>
              </a:rPr>
              <a:t>B.</a:t>
            </a:r>
            <a:endParaRPr sz="1000">
              <a:latin typeface="Verdana"/>
              <a:cs typeface="Verdana"/>
            </a:endParaRPr>
          </a:p>
          <a:p>
            <a:pPr marL="240665" indent="-227965">
              <a:lnSpc>
                <a:spcPct val="100000"/>
              </a:lnSpc>
              <a:spcBef>
                <a:spcPts val="300"/>
              </a:spcBef>
              <a:buFont typeface="Arial"/>
              <a:buChar char="●"/>
              <a:tabLst>
                <a:tab pos="240665" algn="l"/>
                <a:tab pos="241300" algn="l"/>
              </a:tabLst>
            </a:pPr>
            <a:r>
              <a:rPr sz="1000" dirty="0">
                <a:latin typeface="Verdana"/>
                <a:cs typeface="Verdana"/>
              </a:rPr>
              <a:t>The</a:t>
            </a:r>
            <a:r>
              <a:rPr sz="1000" spc="-30" dirty="0">
                <a:latin typeface="Verdana"/>
                <a:cs typeface="Verdana"/>
              </a:rPr>
              <a:t> </a:t>
            </a:r>
            <a:r>
              <a:rPr sz="1000" dirty="0">
                <a:latin typeface="Verdana"/>
                <a:cs typeface="Verdana"/>
              </a:rPr>
              <a:t>radius</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first</a:t>
            </a:r>
            <a:r>
              <a:rPr sz="1000" spc="-15" dirty="0">
                <a:latin typeface="Verdana"/>
                <a:cs typeface="Verdana"/>
              </a:rPr>
              <a:t> </a:t>
            </a:r>
            <a:r>
              <a:rPr sz="1000" dirty="0">
                <a:latin typeface="Verdana"/>
                <a:cs typeface="Verdana"/>
              </a:rPr>
              <a:t>sphere</a:t>
            </a:r>
            <a:r>
              <a:rPr sz="1000" spc="-20" dirty="0">
                <a:latin typeface="Verdana"/>
                <a:cs typeface="Verdana"/>
              </a:rPr>
              <a:t> </a:t>
            </a:r>
            <a:r>
              <a:rPr sz="1000" dirty="0">
                <a:latin typeface="Verdana"/>
                <a:cs typeface="Verdana"/>
              </a:rPr>
              <a:t>(r1)</a:t>
            </a:r>
            <a:r>
              <a:rPr sz="1000" spc="-20" dirty="0">
                <a:latin typeface="Verdana"/>
                <a:cs typeface="Verdana"/>
              </a:rPr>
              <a:t> </a:t>
            </a:r>
            <a:r>
              <a:rPr sz="1000" dirty="0">
                <a:latin typeface="Verdana"/>
                <a:cs typeface="Verdana"/>
              </a:rPr>
              <a:t>or</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distance</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and</a:t>
            </a:r>
            <a:r>
              <a:rPr sz="1000" spc="-15" dirty="0">
                <a:latin typeface="Verdana"/>
                <a:cs typeface="Verdana"/>
              </a:rPr>
              <a:t> </a:t>
            </a:r>
            <a:r>
              <a:rPr sz="1000" spc="-25" dirty="0">
                <a:latin typeface="Verdana"/>
                <a:cs typeface="Verdana"/>
              </a:rPr>
              <a:t>C1.</a:t>
            </a:r>
            <a:endParaRPr sz="1000">
              <a:latin typeface="Verdana"/>
              <a:cs typeface="Verdana"/>
            </a:endParaRPr>
          </a:p>
          <a:p>
            <a:pPr marL="240665" indent="-227965">
              <a:lnSpc>
                <a:spcPct val="100000"/>
              </a:lnSpc>
              <a:spcBef>
                <a:spcPts val="300"/>
              </a:spcBef>
              <a:buFont typeface="Arial"/>
              <a:buChar char="●"/>
              <a:tabLst>
                <a:tab pos="240665" algn="l"/>
                <a:tab pos="241300" algn="l"/>
              </a:tabLst>
            </a:pPr>
            <a:r>
              <a:rPr sz="1000" dirty="0">
                <a:latin typeface="Verdana"/>
                <a:cs typeface="Verdana"/>
              </a:rPr>
              <a:t>The</a:t>
            </a:r>
            <a:r>
              <a:rPr sz="1000" spc="-30" dirty="0">
                <a:latin typeface="Verdana"/>
                <a:cs typeface="Verdana"/>
              </a:rPr>
              <a:t> </a:t>
            </a:r>
            <a:r>
              <a:rPr sz="1000" dirty="0">
                <a:latin typeface="Verdana"/>
                <a:cs typeface="Verdana"/>
              </a:rPr>
              <a:t>radius</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second</a:t>
            </a:r>
            <a:r>
              <a:rPr sz="1000" spc="-20" dirty="0">
                <a:latin typeface="Verdana"/>
                <a:cs typeface="Verdana"/>
              </a:rPr>
              <a:t> </a:t>
            </a:r>
            <a:r>
              <a:rPr sz="1000" dirty="0">
                <a:latin typeface="Verdana"/>
                <a:cs typeface="Verdana"/>
              </a:rPr>
              <a:t>sphere</a:t>
            </a:r>
            <a:r>
              <a:rPr sz="1000" spc="-20" dirty="0">
                <a:latin typeface="Verdana"/>
                <a:cs typeface="Verdana"/>
              </a:rPr>
              <a:t> </a:t>
            </a:r>
            <a:r>
              <a:rPr sz="1000" dirty="0">
                <a:latin typeface="Verdana"/>
                <a:cs typeface="Verdana"/>
              </a:rPr>
              <a:t>(r2)</a:t>
            </a:r>
            <a:r>
              <a:rPr sz="1000" spc="-20" dirty="0">
                <a:latin typeface="Verdana"/>
                <a:cs typeface="Verdana"/>
              </a:rPr>
              <a:t> </a:t>
            </a:r>
            <a:r>
              <a:rPr sz="1000" dirty="0">
                <a:latin typeface="Verdana"/>
                <a:cs typeface="Verdana"/>
              </a:rPr>
              <a:t>or</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distance</a:t>
            </a:r>
            <a:r>
              <a:rPr sz="1000" spc="-20" dirty="0">
                <a:latin typeface="Verdana"/>
                <a:cs typeface="Verdana"/>
              </a:rPr>
              <a:t> </a:t>
            </a:r>
            <a:r>
              <a:rPr sz="1000" dirty="0">
                <a:latin typeface="Verdana"/>
                <a:cs typeface="Verdana"/>
              </a:rPr>
              <a:t>between</a:t>
            </a:r>
            <a:r>
              <a:rPr sz="1000" spc="-20" dirty="0">
                <a:latin typeface="Verdana"/>
                <a:cs typeface="Verdana"/>
              </a:rPr>
              <a:t> </a:t>
            </a:r>
            <a:r>
              <a:rPr sz="1000" dirty="0">
                <a:latin typeface="Verdana"/>
                <a:cs typeface="Verdana"/>
              </a:rPr>
              <a:t>D</a:t>
            </a:r>
            <a:r>
              <a:rPr sz="1000" spc="-20" dirty="0">
                <a:latin typeface="Verdana"/>
                <a:cs typeface="Verdana"/>
              </a:rPr>
              <a:t> </a:t>
            </a:r>
            <a:r>
              <a:rPr sz="1000" dirty="0">
                <a:latin typeface="Verdana"/>
                <a:cs typeface="Verdana"/>
              </a:rPr>
              <a:t>and</a:t>
            </a:r>
            <a:r>
              <a:rPr sz="1000" spc="-20" dirty="0">
                <a:latin typeface="Verdana"/>
                <a:cs typeface="Verdana"/>
              </a:rPr>
              <a:t> </a:t>
            </a:r>
            <a:r>
              <a:rPr sz="1000" spc="-25" dirty="0">
                <a:latin typeface="Verdana"/>
                <a:cs typeface="Verdana"/>
              </a:rPr>
              <a:t>C2.</a:t>
            </a:r>
            <a:endParaRPr sz="1000">
              <a:latin typeface="Verdana"/>
              <a:cs typeface="Verdana"/>
            </a:endParaRPr>
          </a:p>
        </p:txBody>
      </p:sp>
      <p:pic>
        <p:nvPicPr>
          <p:cNvPr id="8" name="object 8">
            <a:hlinkClick r:id="rId5"/>
          </p:cNvPr>
          <p:cNvPicPr/>
          <p:nvPr/>
        </p:nvPicPr>
        <p:blipFill>
          <a:blip r:embed="rId6" cstate="print"/>
          <a:stretch>
            <a:fillRect/>
          </a:stretch>
        </p:blipFill>
        <p:spPr>
          <a:xfrm>
            <a:off x="1619250" y="6353175"/>
            <a:ext cx="2272145" cy="1893093"/>
          </a:xfrm>
          <a:prstGeom prst="rect">
            <a:avLst/>
          </a:prstGeom>
        </p:spPr>
      </p:pic>
      <p:sp>
        <p:nvSpPr>
          <p:cNvPr id="10" name="Title 9"/>
          <p:cNvSpPr>
            <a:spLocks noGrp="1"/>
          </p:cNvSpPr>
          <p:nvPr>
            <p:ph type="title"/>
          </p:nvPr>
        </p:nvSpPr>
        <p:spPr/>
        <p:txBody>
          <a:bodyPr/>
          <a:lstStyle/>
          <a:p>
            <a:endParaRPr lang="en-US"/>
          </a:p>
        </p:txBody>
      </p:sp>
      <p:sp>
        <p:nvSpPr>
          <p:cNvPr id="9" name="object 9"/>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125</a:t>
            </a:fld>
            <a:endParaRPr spc="-25" dirty="0"/>
          </a:p>
        </p:txBody>
      </p:sp>
    </p:spTree>
    <p:extLst>
      <p:ext uri="{BB962C8B-B14F-4D97-AF65-F5344CB8AC3E}">
        <p14:creationId xmlns:p14="http://schemas.microsoft.com/office/powerpoint/2010/main" val="18329899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4" name="object 4"/>
          <p:cNvSpPr txBox="1"/>
          <p:nvPr/>
        </p:nvSpPr>
        <p:spPr>
          <a:xfrm>
            <a:off x="1358900" y="873660"/>
            <a:ext cx="5494020" cy="1250950"/>
          </a:xfrm>
          <a:prstGeom prst="rect">
            <a:avLst/>
          </a:prstGeom>
        </p:spPr>
        <p:txBody>
          <a:bodyPr vert="horz" wrap="square" lIns="0" tIns="40640" rIns="0" bIns="0" rtlCol="0">
            <a:spAutoFit/>
          </a:bodyPr>
          <a:lstStyle/>
          <a:p>
            <a:pPr marL="12700">
              <a:lnSpc>
                <a:spcPct val="100000"/>
              </a:lnSpc>
              <a:spcBef>
                <a:spcPts val="320"/>
              </a:spcBef>
            </a:pPr>
            <a:r>
              <a:rPr sz="900" b="1" spc="-10" dirty="0">
                <a:latin typeface="Verdana"/>
                <a:cs typeface="Verdana"/>
              </a:rPr>
              <a:t>Solution:</a:t>
            </a:r>
            <a:endParaRPr sz="900">
              <a:latin typeface="Verdana"/>
              <a:cs typeface="Verdana"/>
            </a:endParaRPr>
          </a:p>
          <a:p>
            <a:pPr marL="241300" marR="5080" indent="-228600">
              <a:lnSpc>
                <a:spcPct val="100000"/>
              </a:lnSpc>
              <a:spcBef>
                <a:spcPts val="245"/>
              </a:spcBef>
            </a:pPr>
            <a:r>
              <a:rPr sz="1000" dirty="0">
                <a:latin typeface="Verdana"/>
                <a:cs typeface="Verdana"/>
              </a:rPr>
              <a:t>1.</a:t>
            </a:r>
            <a:r>
              <a:rPr sz="1000" spc="405" dirty="0">
                <a:latin typeface="Verdana"/>
                <a:cs typeface="Verdana"/>
              </a:rPr>
              <a:t> </a:t>
            </a:r>
            <a:r>
              <a:rPr sz="1000" dirty="0">
                <a:latin typeface="Verdana"/>
                <a:cs typeface="Verdana"/>
              </a:rPr>
              <a:t>Use</a:t>
            </a:r>
            <a:r>
              <a:rPr sz="1000" spc="-15" dirty="0">
                <a:latin typeface="Verdana"/>
                <a:cs typeface="Verdana"/>
              </a:rPr>
              <a:t> </a:t>
            </a:r>
            <a:r>
              <a:rPr sz="1000" dirty="0">
                <a:latin typeface="Verdana"/>
                <a:cs typeface="Verdana"/>
              </a:rPr>
              <a:t>the</a:t>
            </a:r>
            <a:r>
              <a:rPr sz="1000" spc="-20" dirty="0">
                <a:latin typeface="Verdana"/>
                <a:cs typeface="Verdana"/>
              </a:rPr>
              <a:t> </a:t>
            </a:r>
            <a:r>
              <a:rPr sz="1000" b="1" dirty="0">
                <a:latin typeface="Verdana"/>
                <a:cs typeface="Verdana"/>
              </a:rPr>
              <a:t>Expression</a:t>
            </a:r>
            <a:r>
              <a:rPr sz="1000" b="1" spc="-5" dirty="0">
                <a:latin typeface="Verdana"/>
                <a:cs typeface="Verdana"/>
              </a:rPr>
              <a:t> </a:t>
            </a:r>
            <a:r>
              <a:rPr sz="1000" dirty="0">
                <a:latin typeface="Verdana"/>
                <a:cs typeface="Verdana"/>
              </a:rPr>
              <a:t>component</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define</a:t>
            </a:r>
            <a:r>
              <a:rPr sz="1000" spc="-20" dirty="0">
                <a:latin typeface="Verdana"/>
                <a:cs typeface="Verdana"/>
              </a:rPr>
              <a:t> </a:t>
            </a:r>
            <a:r>
              <a:rPr sz="1000" dirty="0">
                <a:latin typeface="Verdana"/>
                <a:cs typeface="Verdana"/>
              </a:rPr>
              <a:t>point</a:t>
            </a:r>
            <a:r>
              <a:rPr sz="1000" spc="-15" dirty="0">
                <a:latin typeface="Verdana"/>
                <a:cs typeface="Verdana"/>
              </a:rPr>
              <a:t> </a:t>
            </a:r>
            <a:r>
              <a:rPr sz="1000" b="1" dirty="0">
                <a:latin typeface="Verdana"/>
                <a:cs typeface="Verdana"/>
              </a:rPr>
              <a:t>D</a:t>
            </a:r>
            <a:r>
              <a:rPr sz="1000" b="1" spc="-5" dirty="0">
                <a:latin typeface="Verdana"/>
                <a:cs typeface="Verdana"/>
              </a:rPr>
              <a:t> </a:t>
            </a:r>
            <a:r>
              <a:rPr sz="1000" dirty="0">
                <a:latin typeface="Verdana"/>
                <a:cs typeface="Verdana"/>
              </a:rPr>
              <a:t>between</a:t>
            </a:r>
            <a:r>
              <a:rPr sz="1000" spc="-20" dirty="0">
                <a:latin typeface="Verdana"/>
                <a:cs typeface="Verdana"/>
              </a:rPr>
              <a:t> </a:t>
            </a:r>
            <a:r>
              <a:rPr sz="1000" b="1" dirty="0">
                <a:latin typeface="Verdana"/>
                <a:cs typeface="Verdana"/>
              </a:rPr>
              <a:t>A</a:t>
            </a:r>
            <a:r>
              <a:rPr sz="1000" b="1" spc="-5" dirty="0">
                <a:latin typeface="Verdana"/>
                <a:cs typeface="Verdana"/>
              </a:rPr>
              <a:t> </a:t>
            </a:r>
            <a:r>
              <a:rPr sz="1000" dirty="0">
                <a:latin typeface="Verdana"/>
                <a:cs typeface="Verdana"/>
              </a:rPr>
              <a:t>and</a:t>
            </a:r>
            <a:r>
              <a:rPr sz="1000" spc="-20" dirty="0">
                <a:latin typeface="Verdana"/>
                <a:cs typeface="Verdana"/>
              </a:rPr>
              <a:t> </a:t>
            </a:r>
            <a:r>
              <a:rPr sz="1000" b="1" dirty="0">
                <a:latin typeface="Verdana"/>
                <a:cs typeface="Verdana"/>
              </a:rPr>
              <a:t>B</a:t>
            </a:r>
            <a:r>
              <a:rPr sz="1000" b="1" spc="-5" dirty="0">
                <a:latin typeface="Verdana"/>
                <a:cs typeface="Verdana"/>
              </a:rPr>
              <a:t> </a:t>
            </a:r>
            <a:r>
              <a:rPr sz="1000" dirty="0">
                <a:latin typeface="Verdana"/>
                <a:cs typeface="Verdana"/>
              </a:rPr>
              <a:t>at</a:t>
            </a:r>
            <a:r>
              <a:rPr sz="1000" spc="-15" dirty="0">
                <a:latin typeface="Verdana"/>
                <a:cs typeface="Verdana"/>
              </a:rPr>
              <a:t> </a:t>
            </a:r>
            <a:r>
              <a:rPr sz="1000" spc="-20" dirty="0">
                <a:latin typeface="Verdana"/>
                <a:cs typeface="Verdana"/>
              </a:rPr>
              <a:t>some </a:t>
            </a:r>
            <a:r>
              <a:rPr sz="1000" dirty="0">
                <a:latin typeface="Verdana"/>
                <a:cs typeface="Verdana"/>
              </a:rPr>
              <a:t>parameter</a:t>
            </a:r>
            <a:r>
              <a:rPr sz="1000" spc="-30" dirty="0">
                <a:latin typeface="Verdana"/>
                <a:cs typeface="Verdana"/>
              </a:rPr>
              <a:t> </a:t>
            </a:r>
            <a:r>
              <a:rPr sz="1000" b="1" dirty="0">
                <a:latin typeface="Verdana"/>
                <a:cs typeface="Verdana"/>
              </a:rPr>
              <a:t>t</a:t>
            </a:r>
            <a:r>
              <a:rPr sz="1000" dirty="0">
                <a:latin typeface="Verdana"/>
                <a:cs typeface="Verdana"/>
              </a:rPr>
              <a:t>.</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expression</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based</a:t>
            </a:r>
            <a:r>
              <a:rPr sz="1000" spc="-2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equation</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line: </a:t>
            </a:r>
            <a:r>
              <a:rPr sz="1000" dirty="0">
                <a:latin typeface="Verdana"/>
                <a:cs typeface="Verdana"/>
              </a:rPr>
              <a:t>D = A +</a:t>
            </a:r>
            <a:r>
              <a:rPr sz="1000" spc="5" dirty="0">
                <a:latin typeface="Verdana"/>
                <a:cs typeface="Verdana"/>
              </a:rPr>
              <a:t> </a:t>
            </a:r>
            <a:r>
              <a:rPr sz="1000" spc="-10" dirty="0">
                <a:latin typeface="Verdana"/>
                <a:cs typeface="Verdana"/>
              </a:rPr>
              <a:t>t*(B-</a:t>
            </a:r>
            <a:r>
              <a:rPr sz="1000" spc="-25" dirty="0">
                <a:latin typeface="Verdana"/>
                <a:cs typeface="Verdana"/>
              </a:rPr>
              <a:t>A).</a:t>
            </a:r>
            <a:endParaRPr sz="1000">
              <a:latin typeface="Verdana"/>
              <a:cs typeface="Verdana"/>
            </a:endParaRPr>
          </a:p>
          <a:p>
            <a:pPr marL="241300" marR="161290">
              <a:lnSpc>
                <a:spcPct val="125000"/>
              </a:lnSpc>
            </a:pPr>
            <a:r>
              <a:rPr sz="1000" spc="-10" dirty="0">
                <a:latin typeface="Verdana"/>
                <a:cs typeface="Verdana"/>
              </a:rPr>
              <a:t>B-</a:t>
            </a:r>
            <a:r>
              <a:rPr sz="1000" dirty="0">
                <a:latin typeface="Verdana"/>
                <a:cs typeface="Verdana"/>
              </a:rPr>
              <a:t>A:</a:t>
            </a:r>
            <a:r>
              <a:rPr sz="1000" spc="-3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goes</a:t>
            </a:r>
            <a:r>
              <a:rPr sz="1000" spc="-15" dirty="0">
                <a:latin typeface="Verdana"/>
                <a:cs typeface="Verdana"/>
              </a:rPr>
              <a:t> </a:t>
            </a:r>
            <a:r>
              <a:rPr sz="1000" dirty="0">
                <a:latin typeface="Verdana"/>
                <a:cs typeface="Verdana"/>
              </a:rPr>
              <a:t>from</a:t>
            </a:r>
            <a:r>
              <a:rPr sz="1000" spc="-15" dirty="0">
                <a:latin typeface="Verdana"/>
                <a:cs typeface="Verdana"/>
              </a:rPr>
              <a:t> </a:t>
            </a:r>
            <a:r>
              <a:rPr sz="1000" dirty="0">
                <a:latin typeface="Verdana"/>
                <a:cs typeface="Verdana"/>
              </a:rPr>
              <a:t>B</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using</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vector</a:t>
            </a:r>
            <a:r>
              <a:rPr sz="1000" spc="-15" dirty="0">
                <a:latin typeface="Verdana"/>
                <a:cs typeface="Verdana"/>
              </a:rPr>
              <a:t> </a:t>
            </a:r>
            <a:r>
              <a:rPr sz="1000" dirty="0">
                <a:latin typeface="Verdana"/>
                <a:cs typeface="Verdana"/>
              </a:rPr>
              <a:t>subtraction</a:t>
            </a:r>
            <a:r>
              <a:rPr sz="1000" spc="-15" dirty="0">
                <a:latin typeface="Verdana"/>
                <a:cs typeface="Verdana"/>
              </a:rPr>
              <a:t> </a:t>
            </a:r>
            <a:r>
              <a:rPr sz="1000" spc="-10" dirty="0">
                <a:latin typeface="Verdana"/>
                <a:cs typeface="Verdana"/>
              </a:rPr>
              <a:t>operation. t*(B-</a:t>
            </a:r>
            <a:r>
              <a:rPr sz="1000" dirty="0">
                <a:latin typeface="Verdana"/>
                <a:cs typeface="Verdana"/>
              </a:rPr>
              <a:t>A):</a:t>
            </a:r>
            <a:r>
              <a:rPr sz="1000" spc="-25" dirty="0">
                <a:latin typeface="Verdana"/>
                <a:cs typeface="Verdana"/>
              </a:rPr>
              <a:t> </a:t>
            </a:r>
            <a:r>
              <a:rPr sz="1000" dirty="0">
                <a:latin typeface="Verdana"/>
                <a:cs typeface="Verdana"/>
              </a:rPr>
              <a:t>where</a:t>
            </a:r>
            <a:r>
              <a:rPr sz="1000" spc="-10" dirty="0">
                <a:latin typeface="Verdana"/>
                <a:cs typeface="Verdana"/>
              </a:rPr>
              <a:t> </a:t>
            </a:r>
            <a:r>
              <a:rPr sz="1000" i="1" dirty="0">
                <a:latin typeface="Verdana"/>
                <a:cs typeface="Verdana"/>
              </a:rPr>
              <a:t>t</a:t>
            </a:r>
            <a:r>
              <a:rPr sz="1000" i="1" spc="-15" dirty="0">
                <a:latin typeface="Verdana"/>
                <a:cs typeface="Verdana"/>
              </a:rPr>
              <a:t> </a:t>
            </a:r>
            <a:r>
              <a:rPr sz="1000" dirty="0">
                <a:latin typeface="Verdana"/>
                <a:cs typeface="Verdana"/>
              </a:rPr>
              <a:t>is</a:t>
            </a:r>
            <a:r>
              <a:rPr sz="1000" spc="-10" dirty="0">
                <a:latin typeface="Verdana"/>
                <a:cs typeface="Verdana"/>
              </a:rPr>
              <a:t> </a:t>
            </a:r>
            <a:r>
              <a:rPr sz="1000" dirty="0">
                <a:latin typeface="Verdana"/>
                <a:cs typeface="Verdana"/>
              </a:rPr>
              <a:t>between</a:t>
            </a:r>
            <a:r>
              <a:rPr sz="1000" spc="-10" dirty="0">
                <a:latin typeface="Verdana"/>
                <a:cs typeface="Verdana"/>
              </a:rPr>
              <a:t> </a:t>
            </a:r>
            <a:r>
              <a:rPr sz="1000" dirty="0">
                <a:latin typeface="Verdana"/>
                <a:cs typeface="Verdana"/>
              </a:rPr>
              <a:t>0</a:t>
            </a:r>
            <a:r>
              <a:rPr sz="1000" spc="-15" dirty="0">
                <a:latin typeface="Verdana"/>
                <a:cs typeface="Verdana"/>
              </a:rPr>
              <a:t> </a:t>
            </a:r>
            <a:r>
              <a:rPr sz="1000" dirty="0">
                <a:latin typeface="Verdana"/>
                <a:cs typeface="Verdana"/>
              </a:rPr>
              <a:t>and</a:t>
            </a:r>
            <a:r>
              <a:rPr sz="1000" spc="-10" dirty="0">
                <a:latin typeface="Verdana"/>
                <a:cs typeface="Verdana"/>
              </a:rPr>
              <a:t> </a:t>
            </a:r>
            <a:r>
              <a:rPr sz="1000" dirty="0">
                <a:latin typeface="Verdana"/>
                <a:cs typeface="Verdana"/>
              </a:rPr>
              <a:t>1</a:t>
            </a:r>
            <a:r>
              <a:rPr sz="1000" spc="-15" dirty="0">
                <a:latin typeface="Verdana"/>
                <a:cs typeface="Verdana"/>
              </a:rPr>
              <a:t> </a:t>
            </a:r>
            <a:r>
              <a:rPr sz="1000" dirty="0">
                <a:latin typeface="Verdana"/>
                <a:cs typeface="Verdana"/>
              </a:rPr>
              <a:t>to</a:t>
            </a:r>
            <a:r>
              <a:rPr sz="1000" spc="-10" dirty="0">
                <a:latin typeface="Verdana"/>
                <a:cs typeface="Verdana"/>
              </a:rPr>
              <a:t> </a:t>
            </a:r>
            <a:r>
              <a:rPr sz="1000" dirty="0">
                <a:latin typeface="Verdana"/>
                <a:cs typeface="Verdana"/>
              </a:rPr>
              <a:t>get</a:t>
            </a:r>
            <a:r>
              <a:rPr sz="1000" spc="-10" dirty="0">
                <a:latin typeface="Verdana"/>
                <a:cs typeface="Verdana"/>
              </a:rPr>
              <a:t> </a:t>
            </a:r>
            <a:r>
              <a:rPr sz="1000" dirty="0">
                <a:latin typeface="Verdana"/>
                <a:cs typeface="Verdana"/>
              </a:rPr>
              <a:t>us</a:t>
            </a:r>
            <a:r>
              <a:rPr sz="1000" spc="-15" dirty="0">
                <a:latin typeface="Verdana"/>
                <a:cs typeface="Verdana"/>
              </a:rPr>
              <a:t> </a:t>
            </a:r>
            <a:r>
              <a:rPr sz="1000" dirty="0">
                <a:latin typeface="Verdana"/>
                <a:cs typeface="Verdana"/>
              </a:rPr>
              <a:t>a</a:t>
            </a:r>
            <a:r>
              <a:rPr sz="1000" spc="-10" dirty="0">
                <a:latin typeface="Verdana"/>
                <a:cs typeface="Verdana"/>
              </a:rPr>
              <a:t> </a:t>
            </a:r>
            <a:r>
              <a:rPr sz="1000" dirty="0">
                <a:latin typeface="Verdana"/>
                <a:cs typeface="Verdana"/>
              </a:rPr>
              <a:t>location</a:t>
            </a:r>
            <a:r>
              <a:rPr sz="1000" spc="-15" dirty="0">
                <a:latin typeface="Verdana"/>
                <a:cs typeface="Verdana"/>
              </a:rPr>
              <a:t> </a:t>
            </a:r>
            <a:r>
              <a:rPr sz="1000" dirty="0">
                <a:latin typeface="Verdana"/>
                <a:cs typeface="Verdana"/>
              </a:rPr>
              <a:t>on</a:t>
            </a:r>
            <a:r>
              <a:rPr sz="1000" spc="-10" dirty="0">
                <a:latin typeface="Verdana"/>
                <a:cs typeface="Verdana"/>
              </a:rPr>
              <a:t> </a:t>
            </a:r>
            <a:r>
              <a:rPr sz="1000" dirty="0">
                <a:latin typeface="Verdana"/>
                <a:cs typeface="Verdana"/>
              </a:rPr>
              <a:t>the</a:t>
            </a:r>
            <a:r>
              <a:rPr sz="1000" spc="-10" dirty="0">
                <a:latin typeface="Verdana"/>
                <a:cs typeface="Verdana"/>
              </a:rPr>
              <a:t> vector.</a:t>
            </a:r>
            <a:endParaRPr sz="1000">
              <a:latin typeface="Verdana"/>
              <a:cs typeface="Verdana"/>
            </a:endParaRPr>
          </a:p>
          <a:p>
            <a:pPr marL="241300">
              <a:lnSpc>
                <a:spcPct val="100000"/>
              </a:lnSpc>
              <a:spcBef>
                <a:spcPts val="300"/>
              </a:spcBef>
            </a:pPr>
            <a:r>
              <a:rPr sz="1000" spc="-10" dirty="0">
                <a:latin typeface="Verdana"/>
                <a:cs typeface="Verdana"/>
              </a:rPr>
              <a:t>A+t*(B-</a:t>
            </a:r>
            <a:r>
              <a:rPr sz="1000" dirty="0">
                <a:latin typeface="Verdana"/>
                <a:cs typeface="Verdana"/>
              </a:rPr>
              <a:t>A):</a:t>
            </a:r>
            <a:r>
              <a:rPr sz="1000" spc="-15" dirty="0">
                <a:latin typeface="Verdana"/>
                <a:cs typeface="Verdana"/>
              </a:rPr>
              <a:t> </a:t>
            </a:r>
            <a:r>
              <a:rPr sz="1000" dirty="0">
                <a:latin typeface="Verdana"/>
                <a:cs typeface="Verdana"/>
              </a:rPr>
              <a:t>gets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1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vector</a:t>
            </a:r>
            <a:r>
              <a:rPr sz="1000" spc="-10" dirty="0">
                <a:latin typeface="Verdana"/>
                <a:cs typeface="Verdana"/>
              </a:rPr>
              <a:t> </a:t>
            </a:r>
            <a:r>
              <a:rPr sz="1000" dirty="0">
                <a:latin typeface="Verdana"/>
                <a:cs typeface="Verdana"/>
              </a:rPr>
              <a:t>between</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and</a:t>
            </a:r>
            <a:r>
              <a:rPr sz="1000" spc="-10" dirty="0">
                <a:latin typeface="Verdana"/>
                <a:cs typeface="Verdana"/>
              </a:rPr>
              <a:t> </a:t>
            </a:r>
            <a:r>
              <a:rPr sz="1000" spc="-25" dirty="0">
                <a:latin typeface="Verdana"/>
                <a:cs typeface="Verdana"/>
              </a:rPr>
              <a:t>B.</a:t>
            </a:r>
            <a:endParaRPr sz="1000">
              <a:latin typeface="Verdana"/>
              <a:cs typeface="Verdana"/>
            </a:endParaRPr>
          </a:p>
        </p:txBody>
      </p:sp>
      <p:pic>
        <p:nvPicPr>
          <p:cNvPr id="5" name="object 5"/>
          <p:cNvPicPr/>
          <p:nvPr/>
        </p:nvPicPr>
        <p:blipFill>
          <a:blip r:embed="rId2" cstate="print"/>
          <a:stretch>
            <a:fillRect/>
          </a:stretch>
        </p:blipFill>
        <p:spPr>
          <a:xfrm>
            <a:off x="1619250" y="2171700"/>
            <a:ext cx="4629150" cy="1504950"/>
          </a:xfrm>
          <a:prstGeom prst="rect">
            <a:avLst/>
          </a:prstGeom>
        </p:spPr>
      </p:pic>
      <p:sp>
        <p:nvSpPr>
          <p:cNvPr id="6" name="object 6"/>
          <p:cNvSpPr txBox="1"/>
          <p:nvPr/>
        </p:nvSpPr>
        <p:spPr>
          <a:xfrm>
            <a:off x="1358900" y="3727481"/>
            <a:ext cx="4967605"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Verdana"/>
                <a:cs typeface="Verdana"/>
              </a:rPr>
              <a:t>2.</a:t>
            </a:r>
            <a:r>
              <a:rPr sz="1000" spc="405"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the</a:t>
            </a:r>
            <a:r>
              <a:rPr sz="1000" spc="-20" dirty="0">
                <a:latin typeface="Verdana"/>
                <a:cs typeface="Verdana"/>
              </a:rPr>
              <a:t> </a:t>
            </a:r>
            <a:r>
              <a:rPr sz="1000" b="1" dirty="0">
                <a:latin typeface="Verdana"/>
                <a:cs typeface="Verdana"/>
              </a:rPr>
              <a:t>Expression</a:t>
            </a:r>
            <a:r>
              <a:rPr sz="1000" b="1" spc="-5" dirty="0">
                <a:latin typeface="Verdana"/>
                <a:cs typeface="Verdana"/>
              </a:rPr>
              <a:t> </a:t>
            </a:r>
            <a:r>
              <a:rPr sz="1000" dirty="0">
                <a:latin typeface="Verdana"/>
                <a:cs typeface="Verdana"/>
              </a:rPr>
              <a:t>component</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also</a:t>
            </a:r>
            <a:r>
              <a:rPr sz="1000" spc="-20" dirty="0">
                <a:latin typeface="Verdana"/>
                <a:cs typeface="Verdana"/>
              </a:rPr>
              <a:t> </a:t>
            </a:r>
            <a:r>
              <a:rPr sz="1000" dirty="0">
                <a:latin typeface="Verdana"/>
                <a:cs typeface="Verdana"/>
              </a:rPr>
              <a:t>define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mid</a:t>
            </a:r>
            <a:r>
              <a:rPr sz="1000" spc="-20" dirty="0">
                <a:latin typeface="Verdana"/>
                <a:cs typeface="Verdana"/>
              </a:rPr>
              <a:t> </a:t>
            </a:r>
            <a:r>
              <a:rPr sz="1000" dirty="0">
                <a:latin typeface="Verdana"/>
                <a:cs typeface="Verdana"/>
              </a:rPr>
              <a:t>points</a:t>
            </a:r>
            <a:r>
              <a:rPr sz="1000" spc="-15" dirty="0">
                <a:latin typeface="Verdana"/>
                <a:cs typeface="Verdana"/>
              </a:rPr>
              <a:t> </a:t>
            </a:r>
            <a:r>
              <a:rPr sz="1000" b="1" dirty="0">
                <a:latin typeface="Verdana"/>
                <a:cs typeface="Verdana"/>
              </a:rPr>
              <a:t>C1</a:t>
            </a:r>
            <a:r>
              <a:rPr sz="1000" b="1" spc="-10" dirty="0">
                <a:latin typeface="Verdana"/>
                <a:cs typeface="Verdana"/>
              </a:rPr>
              <a:t> </a:t>
            </a:r>
            <a:r>
              <a:rPr sz="1000" dirty="0">
                <a:latin typeface="Verdana"/>
                <a:cs typeface="Verdana"/>
              </a:rPr>
              <a:t>and</a:t>
            </a:r>
            <a:r>
              <a:rPr sz="1000" spc="-15" dirty="0">
                <a:latin typeface="Verdana"/>
                <a:cs typeface="Verdana"/>
              </a:rPr>
              <a:t> </a:t>
            </a:r>
            <a:r>
              <a:rPr sz="1000" b="1" spc="-25" dirty="0">
                <a:latin typeface="Verdana"/>
                <a:cs typeface="Verdana"/>
              </a:rPr>
              <a:t>C2</a:t>
            </a:r>
            <a:r>
              <a:rPr sz="1000" spc="-25" dirty="0">
                <a:latin typeface="Verdana"/>
                <a:cs typeface="Verdana"/>
              </a:rPr>
              <a:t>.</a:t>
            </a:r>
            <a:endParaRPr sz="1000">
              <a:latin typeface="Verdana"/>
              <a:cs typeface="Verdana"/>
            </a:endParaRPr>
          </a:p>
        </p:txBody>
      </p:sp>
      <p:pic>
        <p:nvPicPr>
          <p:cNvPr id="7" name="object 7"/>
          <p:cNvPicPr/>
          <p:nvPr/>
        </p:nvPicPr>
        <p:blipFill>
          <a:blip r:embed="rId3" cstate="print"/>
          <a:stretch>
            <a:fillRect/>
          </a:stretch>
        </p:blipFill>
        <p:spPr>
          <a:xfrm>
            <a:off x="1619250" y="3952875"/>
            <a:ext cx="5467350" cy="1495425"/>
          </a:xfrm>
          <a:prstGeom prst="rect">
            <a:avLst/>
          </a:prstGeom>
        </p:spPr>
      </p:pic>
      <p:sp>
        <p:nvSpPr>
          <p:cNvPr id="8" name="object 8"/>
          <p:cNvSpPr txBox="1"/>
          <p:nvPr/>
        </p:nvSpPr>
        <p:spPr>
          <a:xfrm>
            <a:off x="1358900" y="5499131"/>
            <a:ext cx="5402580" cy="330200"/>
          </a:xfrm>
          <a:prstGeom prst="rect">
            <a:avLst/>
          </a:prstGeom>
        </p:spPr>
        <p:txBody>
          <a:bodyPr vert="horz" wrap="square" lIns="0" tIns="12700" rIns="0" bIns="0" rtlCol="0">
            <a:spAutoFit/>
          </a:bodyPr>
          <a:lstStyle/>
          <a:p>
            <a:pPr marL="241300" marR="5080" indent="-228600">
              <a:lnSpc>
                <a:spcPct val="100000"/>
              </a:lnSpc>
              <a:spcBef>
                <a:spcPts val="100"/>
              </a:spcBef>
            </a:pPr>
            <a:r>
              <a:rPr sz="1000" dirty="0">
                <a:latin typeface="Verdana"/>
                <a:cs typeface="Verdana"/>
              </a:rPr>
              <a:t>3.</a:t>
            </a:r>
            <a:r>
              <a:rPr sz="1000" spc="40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first</a:t>
            </a:r>
            <a:r>
              <a:rPr sz="1000" spc="-20" dirty="0">
                <a:latin typeface="Verdana"/>
                <a:cs typeface="Verdana"/>
              </a:rPr>
              <a:t> </a:t>
            </a:r>
            <a:r>
              <a:rPr sz="1000" dirty="0">
                <a:latin typeface="Verdana"/>
                <a:cs typeface="Verdana"/>
              </a:rPr>
              <a:t>sphere</a:t>
            </a:r>
            <a:r>
              <a:rPr sz="1000" spc="-20" dirty="0">
                <a:latin typeface="Verdana"/>
                <a:cs typeface="Verdana"/>
              </a:rPr>
              <a:t> </a:t>
            </a:r>
            <a:r>
              <a:rPr sz="1000" dirty="0">
                <a:latin typeface="Verdana"/>
                <a:cs typeface="Verdana"/>
              </a:rPr>
              <a:t>radius</a:t>
            </a:r>
            <a:r>
              <a:rPr sz="1000" spc="-15" dirty="0">
                <a:latin typeface="Verdana"/>
                <a:cs typeface="Verdana"/>
              </a:rPr>
              <a:t> </a:t>
            </a:r>
            <a:r>
              <a:rPr sz="1000" dirty="0">
                <a:latin typeface="Verdana"/>
                <a:cs typeface="Verdana"/>
              </a:rPr>
              <a:t>(</a:t>
            </a:r>
            <a:r>
              <a:rPr sz="1000" b="1" dirty="0">
                <a:latin typeface="Verdana"/>
                <a:cs typeface="Verdana"/>
              </a:rPr>
              <a:t>r1</a:t>
            </a:r>
            <a:r>
              <a:rPr sz="1000" dirty="0">
                <a:latin typeface="Verdana"/>
                <a:cs typeface="Verdana"/>
              </a:rPr>
              <a:t>)</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second</a:t>
            </a:r>
            <a:r>
              <a:rPr sz="1000" spc="-20" dirty="0">
                <a:latin typeface="Verdana"/>
                <a:cs typeface="Verdana"/>
              </a:rPr>
              <a:t> </a:t>
            </a:r>
            <a:r>
              <a:rPr sz="1000" dirty="0">
                <a:latin typeface="Verdana"/>
                <a:cs typeface="Verdana"/>
              </a:rPr>
              <a:t>sphere</a:t>
            </a:r>
            <a:r>
              <a:rPr sz="1000" spc="-20" dirty="0">
                <a:latin typeface="Verdana"/>
                <a:cs typeface="Verdana"/>
              </a:rPr>
              <a:t> </a:t>
            </a:r>
            <a:r>
              <a:rPr sz="1000" dirty="0">
                <a:latin typeface="Verdana"/>
                <a:cs typeface="Verdana"/>
              </a:rPr>
              <a:t>radius</a:t>
            </a:r>
            <a:r>
              <a:rPr sz="1000" spc="-15" dirty="0">
                <a:latin typeface="Verdana"/>
                <a:cs typeface="Verdana"/>
              </a:rPr>
              <a:t> </a:t>
            </a:r>
            <a:r>
              <a:rPr sz="1000" dirty="0">
                <a:latin typeface="Verdana"/>
                <a:cs typeface="Verdana"/>
              </a:rPr>
              <a:t>(</a:t>
            </a:r>
            <a:r>
              <a:rPr sz="1000" b="1" dirty="0">
                <a:latin typeface="Verdana"/>
                <a:cs typeface="Verdana"/>
              </a:rPr>
              <a:t>r2</a:t>
            </a:r>
            <a:r>
              <a:rPr sz="1000" dirty="0">
                <a:latin typeface="Verdana"/>
                <a:cs typeface="Verdana"/>
              </a:rPr>
              <a:t>)</a:t>
            </a:r>
            <a:r>
              <a:rPr sz="1000" spc="-20" dirty="0">
                <a:latin typeface="Verdana"/>
                <a:cs typeface="Verdana"/>
              </a:rPr>
              <a:t> </a:t>
            </a:r>
            <a:r>
              <a:rPr sz="1000" dirty="0">
                <a:latin typeface="Verdana"/>
                <a:cs typeface="Verdana"/>
              </a:rPr>
              <a:t>can</a:t>
            </a:r>
            <a:r>
              <a:rPr sz="1000" spc="-20" dirty="0">
                <a:latin typeface="Verdana"/>
                <a:cs typeface="Verdana"/>
              </a:rPr>
              <a:t> </a:t>
            </a:r>
            <a:r>
              <a:rPr sz="1000" dirty="0">
                <a:latin typeface="Verdana"/>
                <a:cs typeface="Verdana"/>
              </a:rPr>
              <a:t>be</a:t>
            </a:r>
            <a:r>
              <a:rPr sz="1000" spc="-15" dirty="0">
                <a:latin typeface="Verdana"/>
                <a:cs typeface="Verdana"/>
              </a:rPr>
              <a:t> </a:t>
            </a:r>
            <a:r>
              <a:rPr sz="1000" spc="-10" dirty="0">
                <a:latin typeface="Verdana"/>
                <a:cs typeface="Verdana"/>
              </a:rPr>
              <a:t>calculated </a:t>
            </a:r>
            <a:r>
              <a:rPr sz="1000" dirty="0">
                <a:latin typeface="Verdana"/>
                <a:cs typeface="Verdana"/>
              </a:rPr>
              <a:t>using</a:t>
            </a:r>
            <a:r>
              <a:rPr sz="1000" spc="-25" dirty="0">
                <a:latin typeface="Verdana"/>
                <a:cs typeface="Verdana"/>
              </a:rPr>
              <a:t> </a:t>
            </a:r>
            <a:r>
              <a:rPr sz="1000" dirty="0">
                <a:latin typeface="Verdana"/>
                <a:cs typeface="Verdana"/>
              </a:rPr>
              <a:t>the</a:t>
            </a:r>
            <a:r>
              <a:rPr sz="1000" spc="-25" dirty="0">
                <a:latin typeface="Verdana"/>
                <a:cs typeface="Verdana"/>
              </a:rPr>
              <a:t> </a:t>
            </a:r>
            <a:r>
              <a:rPr sz="1000" b="1" dirty="0">
                <a:latin typeface="Verdana"/>
                <a:cs typeface="Verdana"/>
              </a:rPr>
              <a:t>Distance</a:t>
            </a:r>
            <a:r>
              <a:rPr sz="1000" b="1" spc="-10" dirty="0">
                <a:latin typeface="Verdana"/>
                <a:cs typeface="Verdana"/>
              </a:rPr>
              <a:t> </a:t>
            </a:r>
            <a:r>
              <a:rPr sz="1000" spc="-10" dirty="0">
                <a:latin typeface="Verdana"/>
                <a:cs typeface="Verdana"/>
              </a:rPr>
              <a:t>component.</a:t>
            </a:r>
            <a:endParaRPr sz="1000">
              <a:latin typeface="Verdana"/>
              <a:cs typeface="Verdana"/>
            </a:endParaRPr>
          </a:p>
        </p:txBody>
      </p:sp>
      <p:pic>
        <p:nvPicPr>
          <p:cNvPr id="9" name="object 9"/>
          <p:cNvPicPr/>
          <p:nvPr/>
        </p:nvPicPr>
        <p:blipFill>
          <a:blip r:embed="rId4" cstate="print"/>
          <a:stretch>
            <a:fillRect/>
          </a:stretch>
        </p:blipFill>
        <p:spPr>
          <a:xfrm>
            <a:off x="1619250" y="5876925"/>
            <a:ext cx="5400675" cy="1914525"/>
          </a:xfrm>
          <a:prstGeom prst="rect">
            <a:avLst/>
          </a:prstGeom>
        </p:spPr>
      </p:pic>
      <p:sp>
        <p:nvSpPr>
          <p:cNvPr id="2" name="Title 1"/>
          <p:cNvSpPr>
            <a:spLocks noGrp="1"/>
          </p:cNvSpPr>
          <p:nvPr>
            <p:ph type="title"/>
          </p:nvPr>
        </p:nvSpPr>
        <p:spPr/>
        <p:txBody>
          <a:bodyPr/>
          <a:lstStyle/>
          <a:p>
            <a:endParaRPr lang="en-US"/>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126</a:t>
            </a:fld>
            <a:endParaRPr spc="-25" dirty="0"/>
          </a:p>
        </p:txBody>
      </p:sp>
    </p:spTree>
    <p:extLst>
      <p:ext uri="{BB962C8B-B14F-4D97-AF65-F5344CB8AC3E}">
        <p14:creationId xmlns:p14="http://schemas.microsoft.com/office/powerpoint/2010/main" val="1686667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705321"/>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241300" marR="332105" indent="-228600">
              <a:lnSpc>
                <a:spcPct val="100000"/>
              </a:lnSpc>
            </a:pPr>
            <a:r>
              <a:rPr sz="1000" dirty="0">
                <a:latin typeface="Verdana"/>
                <a:cs typeface="Verdana"/>
              </a:rPr>
              <a:t>4.</a:t>
            </a:r>
            <a:r>
              <a:rPr sz="1000" spc="40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final</a:t>
            </a:r>
            <a:r>
              <a:rPr sz="1000" spc="-20" dirty="0">
                <a:latin typeface="Verdana"/>
                <a:cs typeface="Verdana"/>
              </a:rPr>
              <a:t> </a:t>
            </a:r>
            <a:r>
              <a:rPr sz="1000" dirty="0">
                <a:latin typeface="Verdana"/>
                <a:cs typeface="Verdana"/>
              </a:rPr>
              <a:t>step</a:t>
            </a:r>
            <a:r>
              <a:rPr sz="1000" spc="-20" dirty="0">
                <a:latin typeface="Verdana"/>
                <a:cs typeface="Verdana"/>
              </a:rPr>
              <a:t> </a:t>
            </a:r>
            <a:r>
              <a:rPr sz="1000" dirty="0">
                <a:latin typeface="Verdana"/>
                <a:cs typeface="Verdana"/>
              </a:rPr>
              <a:t>involves</a:t>
            </a:r>
            <a:r>
              <a:rPr sz="1000" spc="-15" dirty="0">
                <a:latin typeface="Verdana"/>
                <a:cs typeface="Verdana"/>
              </a:rPr>
              <a:t> </a:t>
            </a:r>
            <a:r>
              <a:rPr sz="1000" dirty="0">
                <a:latin typeface="Verdana"/>
                <a:cs typeface="Verdana"/>
              </a:rPr>
              <a:t>creating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sphere</a:t>
            </a:r>
            <a:r>
              <a:rPr sz="1000" spc="-15" dirty="0">
                <a:latin typeface="Verdana"/>
                <a:cs typeface="Verdana"/>
              </a:rPr>
              <a:t> </a:t>
            </a:r>
            <a:r>
              <a:rPr sz="1000" dirty="0">
                <a:latin typeface="Verdana"/>
                <a:cs typeface="Verdana"/>
              </a:rPr>
              <a:t>from</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base</a:t>
            </a:r>
            <a:r>
              <a:rPr sz="1000" spc="-15" dirty="0">
                <a:latin typeface="Verdana"/>
                <a:cs typeface="Verdana"/>
              </a:rPr>
              <a:t> </a:t>
            </a:r>
            <a:r>
              <a:rPr sz="1000" dirty="0">
                <a:latin typeface="Verdana"/>
                <a:cs typeface="Verdana"/>
              </a:rPr>
              <a:t>plane</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radius.</a:t>
            </a:r>
            <a:r>
              <a:rPr sz="1000" spc="-15" dirty="0">
                <a:latin typeface="Verdana"/>
                <a:cs typeface="Verdana"/>
              </a:rPr>
              <a:t> </a:t>
            </a:r>
            <a:r>
              <a:rPr sz="1000" spc="-25" dirty="0">
                <a:latin typeface="Verdana"/>
                <a:cs typeface="Verdana"/>
              </a:rPr>
              <a:t>We </a:t>
            </a:r>
            <a:r>
              <a:rPr sz="1000" dirty="0">
                <a:latin typeface="Verdana"/>
                <a:cs typeface="Verdana"/>
              </a:rPr>
              <a:t>need</a:t>
            </a:r>
            <a:r>
              <a:rPr sz="1000" spc="-3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make</a:t>
            </a:r>
            <a:r>
              <a:rPr sz="1000" spc="-15" dirty="0">
                <a:latin typeface="Verdana"/>
                <a:cs typeface="Verdana"/>
              </a:rPr>
              <a:t> </a:t>
            </a:r>
            <a:r>
              <a:rPr sz="1000" dirty="0">
                <a:latin typeface="Verdana"/>
                <a:cs typeface="Verdana"/>
              </a:rPr>
              <a:t>sure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origins</a:t>
            </a:r>
            <a:r>
              <a:rPr sz="1000" spc="-15" dirty="0">
                <a:latin typeface="Verdana"/>
                <a:cs typeface="Verdana"/>
              </a:rPr>
              <a:t> </a:t>
            </a:r>
            <a:r>
              <a:rPr sz="1000" dirty="0">
                <a:latin typeface="Verdana"/>
                <a:cs typeface="Verdana"/>
              </a:rPr>
              <a:t>are</a:t>
            </a:r>
            <a:r>
              <a:rPr sz="1000" spc="-15" dirty="0">
                <a:latin typeface="Verdana"/>
                <a:cs typeface="Verdana"/>
              </a:rPr>
              <a:t> </a:t>
            </a:r>
            <a:r>
              <a:rPr sz="1000" dirty="0">
                <a:latin typeface="Verdana"/>
                <a:cs typeface="Verdana"/>
              </a:rPr>
              <a:t>hooked</a:t>
            </a:r>
            <a:r>
              <a:rPr sz="1000" spc="-20" dirty="0">
                <a:latin typeface="Verdana"/>
                <a:cs typeface="Verdana"/>
              </a:rPr>
              <a:t> </a:t>
            </a:r>
            <a:r>
              <a:rPr sz="1000" dirty="0">
                <a:latin typeface="Verdana"/>
                <a:cs typeface="Verdana"/>
              </a:rPr>
              <a:t>to</a:t>
            </a:r>
            <a:r>
              <a:rPr sz="1000" spc="-15" dirty="0">
                <a:latin typeface="Verdana"/>
                <a:cs typeface="Verdana"/>
              </a:rPr>
              <a:t> </a:t>
            </a:r>
            <a:r>
              <a:rPr sz="1000" b="1" dirty="0">
                <a:latin typeface="Verdana"/>
                <a:cs typeface="Verdana"/>
              </a:rPr>
              <a:t>C1</a:t>
            </a:r>
            <a:r>
              <a:rPr sz="1000" b="1" spc="-5" dirty="0">
                <a:latin typeface="Verdana"/>
                <a:cs typeface="Verdana"/>
              </a:rPr>
              <a:t> </a:t>
            </a:r>
            <a:r>
              <a:rPr sz="1000" dirty="0">
                <a:latin typeface="Verdana"/>
                <a:cs typeface="Verdana"/>
              </a:rPr>
              <a:t>and</a:t>
            </a:r>
            <a:r>
              <a:rPr sz="1000" spc="-20" dirty="0">
                <a:latin typeface="Verdana"/>
                <a:cs typeface="Verdana"/>
              </a:rPr>
              <a:t> </a:t>
            </a:r>
            <a:r>
              <a:rPr sz="1000" b="1" dirty="0">
                <a:latin typeface="Verdana"/>
                <a:cs typeface="Verdana"/>
              </a:rPr>
              <a:t>C2</a:t>
            </a:r>
            <a:r>
              <a:rPr sz="1000" b="1" spc="-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radius</a:t>
            </a:r>
            <a:endParaRPr sz="1000" dirty="0">
              <a:latin typeface="Verdana"/>
              <a:cs typeface="Verdana"/>
            </a:endParaRPr>
          </a:p>
          <a:p>
            <a:pPr marL="241300">
              <a:lnSpc>
                <a:spcPct val="100000"/>
              </a:lnSpc>
            </a:pPr>
            <a:r>
              <a:rPr sz="1000" dirty="0">
                <a:latin typeface="Verdana"/>
                <a:cs typeface="Verdana"/>
              </a:rPr>
              <a:t>from</a:t>
            </a:r>
            <a:r>
              <a:rPr sz="1000" spc="-25" dirty="0">
                <a:latin typeface="Verdana"/>
                <a:cs typeface="Verdana"/>
              </a:rPr>
              <a:t> </a:t>
            </a:r>
            <a:r>
              <a:rPr sz="1000" b="1" dirty="0">
                <a:latin typeface="Verdana"/>
                <a:cs typeface="Verdana"/>
              </a:rPr>
              <a:t>r1</a:t>
            </a:r>
            <a:r>
              <a:rPr sz="1000" b="1" spc="-5" dirty="0">
                <a:latin typeface="Verdana"/>
                <a:cs typeface="Verdana"/>
              </a:rPr>
              <a:t> </a:t>
            </a:r>
            <a:r>
              <a:rPr sz="1000" dirty="0">
                <a:latin typeface="Verdana"/>
                <a:cs typeface="Verdana"/>
              </a:rPr>
              <a:t>and</a:t>
            </a:r>
            <a:r>
              <a:rPr sz="1000" spc="-10" dirty="0">
                <a:latin typeface="Verdana"/>
                <a:cs typeface="Verdana"/>
              </a:rPr>
              <a:t> </a:t>
            </a:r>
            <a:r>
              <a:rPr sz="1000" b="1" spc="-25" dirty="0">
                <a:latin typeface="Verdana"/>
                <a:cs typeface="Verdana"/>
              </a:rPr>
              <a:t>r2</a:t>
            </a:r>
            <a:r>
              <a:rPr sz="1000" spc="-25" dirty="0">
                <a:latin typeface="Verdana"/>
                <a:cs typeface="Verdana"/>
              </a:rPr>
              <a:t>.</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pic>
        <p:nvPicPr>
          <p:cNvPr id="4" name="object 4"/>
          <p:cNvPicPr/>
          <p:nvPr/>
        </p:nvPicPr>
        <p:blipFill>
          <a:blip r:embed="rId2" cstate="print"/>
          <a:stretch>
            <a:fillRect/>
          </a:stretch>
        </p:blipFill>
        <p:spPr>
          <a:xfrm>
            <a:off x="1619250" y="1428750"/>
            <a:ext cx="5715000" cy="1466850"/>
          </a:xfrm>
          <a:prstGeom prst="rect">
            <a:avLst/>
          </a:prstGeom>
        </p:spPr>
      </p:pic>
      <p:sp>
        <p:nvSpPr>
          <p:cNvPr id="8" name="object 8"/>
          <p:cNvSpPr txBox="1"/>
          <p:nvPr/>
        </p:nvSpPr>
        <p:spPr>
          <a:xfrm>
            <a:off x="1358900" y="3200400"/>
            <a:ext cx="2785110" cy="177800"/>
          </a:xfrm>
          <a:prstGeom prst="rect">
            <a:avLst/>
          </a:prstGeom>
        </p:spPr>
        <p:txBody>
          <a:bodyPr vert="horz" wrap="square" lIns="0" tIns="12700" rIns="0" bIns="0" rtlCol="0">
            <a:spAutoFit/>
          </a:bodyPr>
          <a:lstStyle/>
          <a:p>
            <a:pPr marL="12700">
              <a:lnSpc>
                <a:spcPct val="100000"/>
              </a:lnSpc>
              <a:spcBef>
                <a:spcPts val="100"/>
              </a:spcBef>
            </a:pPr>
            <a:r>
              <a:rPr sz="1000" b="1" dirty="0">
                <a:latin typeface="Verdana"/>
                <a:cs typeface="Verdana"/>
              </a:rPr>
              <a:t>Using</a:t>
            </a:r>
            <a:r>
              <a:rPr sz="1000" b="1" spc="-35" dirty="0">
                <a:latin typeface="Verdana"/>
                <a:cs typeface="Verdana"/>
              </a:rPr>
              <a:t> </a:t>
            </a:r>
            <a:r>
              <a:rPr sz="1000" b="1" dirty="0">
                <a:latin typeface="Verdana"/>
                <a:cs typeface="Verdana"/>
              </a:rPr>
              <a:t>the</a:t>
            </a:r>
            <a:r>
              <a:rPr sz="1000" b="1" spc="-25" dirty="0">
                <a:latin typeface="Verdana"/>
                <a:cs typeface="Verdana"/>
              </a:rPr>
              <a:t> </a:t>
            </a:r>
            <a:r>
              <a:rPr sz="1000" b="1" dirty="0">
                <a:latin typeface="Verdana"/>
                <a:cs typeface="Verdana"/>
              </a:rPr>
              <a:t>Grasshopper</a:t>
            </a:r>
            <a:r>
              <a:rPr sz="1000" b="1" spc="-25" dirty="0">
                <a:latin typeface="Verdana"/>
                <a:cs typeface="Verdana"/>
              </a:rPr>
              <a:t> </a:t>
            </a:r>
            <a:r>
              <a:rPr sz="1000" b="1" dirty="0">
                <a:latin typeface="Verdana"/>
                <a:cs typeface="Verdana"/>
              </a:rPr>
              <a:t>C#</a:t>
            </a:r>
            <a:r>
              <a:rPr sz="1000" b="1" spc="-25" dirty="0">
                <a:latin typeface="Verdana"/>
                <a:cs typeface="Verdana"/>
              </a:rPr>
              <a:t> </a:t>
            </a:r>
            <a:r>
              <a:rPr sz="1000" b="1" spc="-10" dirty="0">
                <a:latin typeface="Verdana"/>
                <a:cs typeface="Verdana"/>
              </a:rPr>
              <a:t>component:</a:t>
            </a:r>
            <a:endParaRPr sz="1000">
              <a:latin typeface="Verdana"/>
              <a:cs typeface="Verdana"/>
            </a:endParaRPr>
          </a:p>
        </p:txBody>
      </p:sp>
      <p:pic>
        <p:nvPicPr>
          <p:cNvPr id="9" name="object 9"/>
          <p:cNvPicPr/>
          <p:nvPr/>
        </p:nvPicPr>
        <p:blipFill>
          <a:blip r:embed="rId3" cstate="print"/>
          <a:stretch>
            <a:fillRect/>
          </a:stretch>
        </p:blipFill>
        <p:spPr>
          <a:xfrm>
            <a:off x="1390650" y="3425794"/>
            <a:ext cx="3981450" cy="1495425"/>
          </a:xfrm>
          <a:prstGeom prst="rect">
            <a:avLst/>
          </a:prstGeom>
        </p:spPr>
      </p:pic>
      <p:sp>
        <p:nvSpPr>
          <p:cNvPr id="5" name="Title 4"/>
          <p:cNvSpPr>
            <a:spLocks noGrp="1"/>
          </p:cNvSpPr>
          <p:nvPr>
            <p:ph type="title"/>
          </p:nvPr>
        </p:nvSpPr>
        <p:spPr/>
        <p:txBody>
          <a:bodyPr/>
          <a:lstStyle/>
          <a:p>
            <a:endParaRPr lang="en-US"/>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127</a:t>
            </a:fld>
            <a:endParaRPr spc="-25" dirty="0"/>
          </a:p>
        </p:txBody>
      </p:sp>
      <p:pic>
        <p:nvPicPr>
          <p:cNvPr id="11" name="object 5"/>
          <p:cNvPicPr/>
          <p:nvPr/>
        </p:nvPicPr>
        <p:blipFill>
          <a:blip r:embed="rId4" cstate="print"/>
          <a:stretch>
            <a:fillRect/>
          </a:stretch>
        </p:blipFill>
        <p:spPr>
          <a:xfrm>
            <a:off x="1390650" y="5090027"/>
            <a:ext cx="5705475" cy="2438400"/>
          </a:xfrm>
          <a:prstGeom prst="rect">
            <a:avLst/>
          </a:prstGeom>
        </p:spPr>
      </p:pic>
    </p:spTree>
    <p:extLst>
      <p:ext uri="{BB962C8B-B14F-4D97-AF65-F5344CB8AC3E}">
        <p14:creationId xmlns:p14="http://schemas.microsoft.com/office/powerpoint/2010/main" val="8875539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Matrix operations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922981124"/>
              </p:ext>
            </p:extLst>
          </p:nvPr>
        </p:nvGraphicFramePr>
        <p:xfrm>
          <a:off x="1676400" y="2590800"/>
          <a:ext cx="12954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smtClean="0"/>
                        <a:t>M</a:t>
                      </a:r>
                      <a:r>
                        <a:rPr lang="en-US" baseline="-25000" dirty="0" smtClean="0"/>
                        <a:t>00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a:t>
                      </a:r>
                      <a:r>
                        <a:rPr lang="en-US" baseline="-25000" dirty="0" smtClean="0"/>
                        <a:t>01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M</a:t>
                      </a:r>
                      <a:r>
                        <a:rPr lang="en-US" baseline="-25000" dirty="0" smtClean="0"/>
                        <a:t>10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a:t>
                      </a:r>
                      <a:r>
                        <a:rPr lang="en-US" baseline="-25000" dirty="0" smtClean="0"/>
                        <a:t>11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74823710"/>
              </p:ext>
            </p:extLst>
          </p:nvPr>
        </p:nvGraphicFramePr>
        <p:xfrm>
          <a:off x="3276600" y="2590800"/>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smtClean="0"/>
                        <a:t>v</a:t>
                      </a:r>
                      <a:r>
                        <a:rPr lang="en-US" baseline="-25000" dirty="0" smtClean="0"/>
                        <a:t>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38348881"/>
              </p:ext>
            </p:extLst>
          </p:nvPr>
        </p:nvGraphicFramePr>
        <p:xfrm>
          <a:off x="2057400" y="1891099"/>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smtClean="0"/>
                        <a:t>v</a:t>
                      </a:r>
                      <a:r>
                        <a:rPr lang="en-US" baseline="-25000" dirty="0" smtClean="0"/>
                        <a:t>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8" name="Arc 7"/>
          <p:cNvSpPr/>
          <p:nvPr/>
        </p:nvSpPr>
        <p:spPr>
          <a:xfrm>
            <a:off x="2971800" y="2119699"/>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670819127"/>
              </p:ext>
            </p:extLst>
          </p:nvPr>
        </p:nvGraphicFramePr>
        <p:xfrm>
          <a:off x="4419600" y="2545080"/>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a:t>
                      </a:r>
                      <a:r>
                        <a:rPr lang="en-US" baseline="-25000" dirty="0" smtClean="0"/>
                        <a:t>00 </a:t>
                      </a:r>
                      <a:r>
                        <a:rPr lang="en-US" baseline="0" dirty="0" smtClean="0"/>
                        <a:t>v</a:t>
                      </a:r>
                      <a:r>
                        <a:rPr lang="en-US" baseline="-25000" dirty="0" smtClean="0"/>
                        <a:t>0 +</a:t>
                      </a:r>
                      <a:r>
                        <a:rPr lang="en-US" baseline="0" dirty="0" smtClean="0"/>
                        <a:t> </a:t>
                      </a:r>
                      <a:r>
                        <a:rPr lang="en-US" dirty="0" smtClean="0"/>
                        <a:t>M</a:t>
                      </a:r>
                      <a:r>
                        <a:rPr lang="en-US" baseline="-25000" dirty="0" smtClean="0"/>
                        <a:t>01 </a:t>
                      </a:r>
                      <a:r>
                        <a:rPr lang="en-US" baseline="0" dirty="0" smtClean="0"/>
                        <a:t>v</a:t>
                      </a:r>
                      <a:r>
                        <a:rPr lang="en-US" baseline="-25000" dirty="0" smtClean="0"/>
                        <a:t>1</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a:t>
                      </a:r>
                      <a:r>
                        <a:rPr lang="en-US" baseline="-25000" dirty="0" smtClean="0"/>
                        <a:t>10 </a:t>
                      </a:r>
                      <a:r>
                        <a:rPr lang="en-US" baseline="0" dirty="0" smtClean="0"/>
                        <a:t>v</a:t>
                      </a:r>
                      <a:r>
                        <a:rPr lang="en-US" baseline="-25000" dirty="0" smtClean="0"/>
                        <a:t>0 +</a:t>
                      </a:r>
                      <a:r>
                        <a:rPr lang="en-US" baseline="0" dirty="0" smtClean="0"/>
                        <a:t> </a:t>
                      </a:r>
                      <a:r>
                        <a:rPr lang="en-US" dirty="0" smtClean="0"/>
                        <a:t>M</a:t>
                      </a:r>
                      <a:r>
                        <a:rPr lang="en-US" baseline="-25000" dirty="0" smtClean="0"/>
                        <a:t>11 </a:t>
                      </a:r>
                      <a:r>
                        <a:rPr lang="en-US" baseline="0" dirty="0" smtClean="0"/>
                        <a:t>v</a:t>
                      </a:r>
                      <a:r>
                        <a:rPr lang="en-US" baseline="-25000" dirty="0" smtClean="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11" name="TextBox 10"/>
          <p:cNvSpPr txBox="1"/>
          <p:nvPr/>
        </p:nvSpPr>
        <p:spPr>
          <a:xfrm>
            <a:off x="3007824" y="2831068"/>
            <a:ext cx="274434"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3995317" y="2821543"/>
            <a:ext cx="319318" cy="369332"/>
          </a:xfrm>
          <a:prstGeom prst="rect">
            <a:avLst/>
          </a:prstGeom>
          <a:noFill/>
        </p:spPr>
        <p:txBody>
          <a:bodyPr wrap="none" rtlCol="0">
            <a:spAutoFit/>
          </a:bodyPr>
          <a:lstStyle/>
          <a:p>
            <a:r>
              <a:rPr lang="en-US" dirty="0"/>
              <a:t>=</a:t>
            </a:r>
          </a:p>
        </p:txBody>
      </p:sp>
      <p:sp>
        <p:nvSpPr>
          <p:cNvPr id="20" name="TextBox 19"/>
          <p:cNvSpPr txBox="1"/>
          <p:nvPr/>
        </p:nvSpPr>
        <p:spPr>
          <a:xfrm>
            <a:off x="1000125" y="966311"/>
            <a:ext cx="3724096" cy="646331"/>
          </a:xfrm>
          <a:prstGeom prst="rect">
            <a:avLst/>
          </a:prstGeom>
          <a:noFill/>
        </p:spPr>
        <p:txBody>
          <a:bodyPr wrap="none" rtlCol="0">
            <a:spAutoFit/>
          </a:bodyPr>
          <a:lstStyle/>
          <a:p>
            <a:r>
              <a:rPr lang="en-US" dirty="0" smtClean="0"/>
              <a:t>Basic Matrix – vector multiplication</a:t>
            </a:r>
          </a:p>
          <a:p>
            <a:r>
              <a:rPr lang="en-US" dirty="0" smtClean="0"/>
              <a:t>M * v </a:t>
            </a:r>
            <a:endParaRPr lang="en-US" dirty="0"/>
          </a:p>
        </p:txBody>
      </p:sp>
    </p:spTree>
    <p:extLst>
      <p:ext uri="{BB962C8B-B14F-4D97-AF65-F5344CB8AC3E}">
        <p14:creationId xmlns:p14="http://schemas.microsoft.com/office/powerpoint/2010/main" val="7794817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Matrix operations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922981124"/>
              </p:ext>
            </p:extLst>
          </p:nvPr>
        </p:nvGraphicFramePr>
        <p:xfrm>
          <a:off x="1676400" y="2590800"/>
          <a:ext cx="12954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smtClean="0"/>
                        <a:t>M</a:t>
                      </a:r>
                      <a:r>
                        <a:rPr lang="en-US" baseline="-25000" dirty="0" smtClean="0"/>
                        <a:t>00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a:t>
                      </a:r>
                      <a:r>
                        <a:rPr lang="en-US" baseline="-25000" dirty="0" smtClean="0"/>
                        <a:t>01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M</a:t>
                      </a:r>
                      <a:r>
                        <a:rPr lang="en-US" baseline="-25000" dirty="0" smtClean="0"/>
                        <a:t>10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a:t>
                      </a:r>
                      <a:r>
                        <a:rPr lang="en-US" baseline="-25000" dirty="0" smtClean="0"/>
                        <a:t>11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74823710"/>
              </p:ext>
            </p:extLst>
          </p:nvPr>
        </p:nvGraphicFramePr>
        <p:xfrm>
          <a:off x="3276600" y="2590800"/>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smtClean="0"/>
                        <a:t>v</a:t>
                      </a:r>
                      <a:r>
                        <a:rPr lang="en-US" baseline="-25000" dirty="0" smtClean="0"/>
                        <a:t>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38348881"/>
              </p:ext>
            </p:extLst>
          </p:nvPr>
        </p:nvGraphicFramePr>
        <p:xfrm>
          <a:off x="2057400" y="1891099"/>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smtClean="0"/>
                        <a:t>v</a:t>
                      </a:r>
                      <a:r>
                        <a:rPr lang="en-US" baseline="-25000" dirty="0" smtClean="0"/>
                        <a:t>0</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8" name="Arc 7"/>
          <p:cNvSpPr/>
          <p:nvPr/>
        </p:nvSpPr>
        <p:spPr>
          <a:xfrm>
            <a:off x="2971800" y="2119699"/>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670819127"/>
              </p:ext>
            </p:extLst>
          </p:nvPr>
        </p:nvGraphicFramePr>
        <p:xfrm>
          <a:off x="4419600" y="2545080"/>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a:t>
                      </a:r>
                      <a:r>
                        <a:rPr lang="en-US" baseline="-25000" dirty="0" smtClean="0"/>
                        <a:t>00 </a:t>
                      </a:r>
                      <a:r>
                        <a:rPr lang="en-US" baseline="0" dirty="0" smtClean="0"/>
                        <a:t>v</a:t>
                      </a:r>
                      <a:r>
                        <a:rPr lang="en-US" baseline="-25000" dirty="0" smtClean="0"/>
                        <a:t>0 +</a:t>
                      </a:r>
                      <a:r>
                        <a:rPr lang="en-US" baseline="0" dirty="0" smtClean="0"/>
                        <a:t> </a:t>
                      </a:r>
                      <a:r>
                        <a:rPr lang="en-US" dirty="0" smtClean="0"/>
                        <a:t>M</a:t>
                      </a:r>
                      <a:r>
                        <a:rPr lang="en-US" baseline="-25000" dirty="0" smtClean="0"/>
                        <a:t>01 </a:t>
                      </a:r>
                      <a:r>
                        <a:rPr lang="en-US" baseline="0" dirty="0" smtClean="0"/>
                        <a:t>v</a:t>
                      </a:r>
                      <a:r>
                        <a:rPr lang="en-US" baseline="-25000" dirty="0" smtClean="0"/>
                        <a:t>1</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a:t>
                      </a:r>
                      <a:r>
                        <a:rPr lang="en-US" baseline="-25000" dirty="0" smtClean="0"/>
                        <a:t>10 </a:t>
                      </a:r>
                      <a:r>
                        <a:rPr lang="en-US" baseline="0" dirty="0" smtClean="0"/>
                        <a:t>v</a:t>
                      </a:r>
                      <a:r>
                        <a:rPr lang="en-US" baseline="-25000" dirty="0" smtClean="0"/>
                        <a:t>0 +</a:t>
                      </a:r>
                      <a:r>
                        <a:rPr lang="en-US" baseline="0" dirty="0" smtClean="0"/>
                        <a:t> </a:t>
                      </a:r>
                      <a:r>
                        <a:rPr lang="en-US" dirty="0" smtClean="0"/>
                        <a:t>M</a:t>
                      </a:r>
                      <a:r>
                        <a:rPr lang="en-US" baseline="-25000" dirty="0" smtClean="0"/>
                        <a:t>11 </a:t>
                      </a:r>
                      <a:r>
                        <a:rPr lang="en-US" baseline="0" dirty="0" smtClean="0"/>
                        <a:t>v</a:t>
                      </a:r>
                      <a:r>
                        <a:rPr lang="en-US" baseline="-25000" dirty="0" smtClean="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11" name="TextBox 10"/>
          <p:cNvSpPr txBox="1"/>
          <p:nvPr/>
        </p:nvSpPr>
        <p:spPr>
          <a:xfrm>
            <a:off x="3007824" y="2831068"/>
            <a:ext cx="274434"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3995317" y="2821543"/>
            <a:ext cx="319318" cy="369332"/>
          </a:xfrm>
          <a:prstGeom prst="rect">
            <a:avLst/>
          </a:prstGeom>
          <a:noFill/>
        </p:spPr>
        <p:txBody>
          <a:bodyPr wrap="none" rtlCol="0">
            <a:spAutoFit/>
          </a:bodyPr>
          <a:lstStyle/>
          <a:p>
            <a:r>
              <a:rPr lang="en-US" dirty="0"/>
              <a:t>=</a:t>
            </a:r>
          </a:p>
        </p:txBody>
      </p:sp>
      <p:graphicFrame>
        <p:nvGraphicFramePr>
          <p:cNvPr id="13" name="Table 12"/>
          <p:cNvGraphicFramePr>
            <a:graphicFrameLocks noGrp="1"/>
          </p:cNvGraphicFramePr>
          <p:nvPr>
            <p:extLst>
              <p:ext uri="{D42A27DB-BD31-4B8C-83A1-F6EECF244321}">
                <p14:modId xmlns:p14="http://schemas.microsoft.com/office/powerpoint/2010/main" val="4157817713"/>
              </p:ext>
            </p:extLst>
          </p:nvPr>
        </p:nvGraphicFramePr>
        <p:xfrm>
          <a:off x="1676400" y="5608320"/>
          <a:ext cx="12954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t>M</a:t>
                      </a:r>
                      <a:r>
                        <a:rPr lang="en-US" baseline="-25000" dirty="0" err="1" smtClean="0"/>
                        <a:t>yx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54649949"/>
              </p:ext>
            </p:extLst>
          </p:nvPr>
        </p:nvGraphicFramePr>
        <p:xfrm>
          <a:off x="3276600" y="5608320"/>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518980978"/>
              </p:ext>
            </p:extLst>
          </p:nvPr>
        </p:nvGraphicFramePr>
        <p:xfrm>
          <a:off x="2057400" y="4908619"/>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16" name="Arc 15"/>
          <p:cNvSpPr/>
          <p:nvPr/>
        </p:nvSpPr>
        <p:spPr>
          <a:xfrm>
            <a:off x="2971800" y="5137219"/>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2019483351"/>
              </p:ext>
            </p:extLst>
          </p:nvPr>
        </p:nvGraphicFramePr>
        <p:xfrm>
          <a:off x="4419600" y="5562600"/>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xx</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t> </a:t>
                      </a:r>
                      <a:r>
                        <a:rPr lang="en-US" dirty="0" err="1" smtClean="0"/>
                        <a:t>M</a:t>
                      </a:r>
                      <a:r>
                        <a:rPr lang="en-US" baseline="-25000" dirty="0" err="1" smtClean="0"/>
                        <a:t>xy</a:t>
                      </a:r>
                      <a:r>
                        <a:rPr lang="en-US" baseline="-25000" dirty="0" smtClean="0"/>
                        <a:t> </a:t>
                      </a:r>
                      <a:r>
                        <a:rPr lang="en-US" baseline="0" dirty="0" smtClean="0"/>
                        <a:t>v</a:t>
                      </a:r>
                      <a:r>
                        <a:rPr lang="en-US" baseline="-25000" dirty="0" smtClean="0"/>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yx</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t> </a:t>
                      </a:r>
                      <a:r>
                        <a:rPr lang="en-US" dirty="0" err="1" smtClean="0"/>
                        <a:t>M</a:t>
                      </a:r>
                      <a:r>
                        <a:rPr lang="en-US" baseline="-25000" dirty="0" err="1" smtClean="0"/>
                        <a:t>yy</a:t>
                      </a:r>
                      <a:r>
                        <a:rPr lang="en-US" baseline="-25000" dirty="0" smtClean="0"/>
                        <a:t> </a:t>
                      </a:r>
                      <a:r>
                        <a:rPr lang="en-US" baseline="0" dirty="0" smtClean="0"/>
                        <a:t>v</a:t>
                      </a:r>
                      <a:r>
                        <a:rPr lang="en-US" baseline="-250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18" name="TextBox 17"/>
          <p:cNvSpPr txBox="1"/>
          <p:nvPr/>
        </p:nvSpPr>
        <p:spPr>
          <a:xfrm>
            <a:off x="3007824" y="5848588"/>
            <a:ext cx="274434" cy="369332"/>
          </a:xfrm>
          <a:prstGeom prst="rect">
            <a:avLst/>
          </a:prstGeom>
          <a:noFill/>
        </p:spPr>
        <p:txBody>
          <a:bodyPr wrap="none" rtlCol="0">
            <a:spAutoFit/>
          </a:bodyPr>
          <a:lstStyle/>
          <a:p>
            <a:r>
              <a:rPr lang="en-US" dirty="0" smtClean="0"/>
              <a:t>*</a:t>
            </a:r>
            <a:endParaRPr lang="en-US" dirty="0"/>
          </a:p>
        </p:txBody>
      </p:sp>
      <p:sp>
        <p:nvSpPr>
          <p:cNvPr id="19" name="TextBox 18"/>
          <p:cNvSpPr txBox="1"/>
          <p:nvPr/>
        </p:nvSpPr>
        <p:spPr>
          <a:xfrm>
            <a:off x="3995317" y="5839063"/>
            <a:ext cx="319318" cy="369332"/>
          </a:xfrm>
          <a:prstGeom prst="rect">
            <a:avLst/>
          </a:prstGeom>
          <a:noFill/>
        </p:spPr>
        <p:txBody>
          <a:bodyPr wrap="none" rtlCol="0">
            <a:spAutoFit/>
          </a:bodyPr>
          <a:lstStyle/>
          <a:p>
            <a:r>
              <a:rPr lang="en-US" dirty="0"/>
              <a:t>=</a:t>
            </a:r>
          </a:p>
        </p:txBody>
      </p:sp>
      <p:sp>
        <p:nvSpPr>
          <p:cNvPr id="20" name="TextBox 19"/>
          <p:cNvSpPr txBox="1"/>
          <p:nvPr/>
        </p:nvSpPr>
        <p:spPr>
          <a:xfrm>
            <a:off x="1000125" y="966311"/>
            <a:ext cx="3724096" cy="646331"/>
          </a:xfrm>
          <a:prstGeom prst="rect">
            <a:avLst/>
          </a:prstGeom>
          <a:noFill/>
        </p:spPr>
        <p:txBody>
          <a:bodyPr wrap="none" rtlCol="0">
            <a:spAutoFit/>
          </a:bodyPr>
          <a:lstStyle/>
          <a:p>
            <a:r>
              <a:rPr lang="en-US" dirty="0" smtClean="0"/>
              <a:t>Basic Matrix – vector multiplication</a:t>
            </a:r>
          </a:p>
          <a:p>
            <a:r>
              <a:rPr lang="en-US" dirty="0" smtClean="0"/>
              <a:t>M * v </a:t>
            </a:r>
            <a:endParaRPr lang="en-US" dirty="0"/>
          </a:p>
        </p:txBody>
      </p:sp>
      <p:sp>
        <p:nvSpPr>
          <p:cNvPr id="28" name="TextBox 27"/>
          <p:cNvSpPr txBox="1"/>
          <p:nvPr/>
        </p:nvSpPr>
        <p:spPr>
          <a:xfrm>
            <a:off x="1000125" y="4204453"/>
            <a:ext cx="3223959" cy="369332"/>
          </a:xfrm>
          <a:prstGeom prst="rect">
            <a:avLst/>
          </a:prstGeom>
          <a:noFill/>
        </p:spPr>
        <p:txBody>
          <a:bodyPr wrap="none" rtlCol="0">
            <a:spAutoFit/>
          </a:bodyPr>
          <a:lstStyle/>
          <a:p>
            <a:r>
              <a:rPr lang="en-US" dirty="0" smtClean="0"/>
              <a:t>Transformation matrix – in 2D</a:t>
            </a:r>
          </a:p>
        </p:txBody>
      </p:sp>
    </p:spTree>
    <p:extLst>
      <p:ext uri="{BB962C8B-B14F-4D97-AF65-F5344CB8AC3E}">
        <p14:creationId xmlns:p14="http://schemas.microsoft.com/office/powerpoint/2010/main" val="482777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02004" y="892556"/>
            <a:ext cx="5960110" cy="245745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1_8_3:</a:t>
            </a:r>
            <a:r>
              <a:rPr sz="1200" b="1" spc="-50" dirty="0">
                <a:latin typeface="Arial"/>
                <a:cs typeface="Arial"/>
              </a:rPr>
              <a:t> </a:t>
            </a:r>
            <a:r>
              <a:rPr sz="1200" b="1" dirty="0">
                <a:latin typeface="Arial"/>
                <a:cs typeface="Arial"/>
              </a:rPr>
              <a:t>Tree</a:t>
            </a:r>
            <a:r>
              <a:rPr sz="1200" b="1" spc="-30" dirty="0">
                <a:latin typeface="Arial"/>
                <a:cs typeface="Arial"/>
              </a:rPr>
              <a:t> </a:t>
            </a:r>
            <a:r>
              <a:rPr sz="1200" b="1" spc="-10" dirty="0">
                <a:latin typeface="Arial"/>
                <a:cs typeface="Arial"/>
              </a:rPr>
              <a:t>access</a:t>
            </a:r>
            <a:endParaRPr sz="1200" dirty="0">
              <a:latin typeface="Arial"/>
              <a:cs typeface="Arial"/>
            </a:endParaRPr>
          </a:p>
          <a:p>
            <a:pPr>
              <a:lnSpc>
                <a:spcPct val="100000"/>
              </a:lnSpc>
              <a:spcBef>
                <a:spcPts val="50"/>
              </a:spcBef>
            </a:pPr>
            <a:endParaRPr sz="1050" dirty="0">
              <a:latin typeface="Arial"/>
              <a:cs typeface="Arial"/>
            </a:endParaRPr>
          </a:p>
          <a:p>
            <a:pPr marL="12700" marR="5080">
              <a:lnSpc>
                <a:spcPct val="95900"/>
              </a:lnSpc>
            </a:pPr>
            <a:r>
              <a:rPr sz="1100" b="1" i="1" dirty="0">
                <a:latin typeface="Arial"/>
                <a:cs typeface="Arial"/>
              </a:rPr>
              <a:t>Tree</a:t>
            </a:r>
            <a:r>
              <a:rPr sz="1100" b="1" i="1" spc="-3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access</a:t>
            </a:r>
            <a:r>
              <a:rPr sz="1100" spc="-1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Grasshopper</a:t>
            </a:r>
            <a:r>
              <a:rPr sz="1100" spc="-1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advanced</a:t>
            </a:r>
            <a:r>
              <a:rPr sz="1100" spc="-25" dirty="0">
                <a:latin typeface="Arial"/>
                <a:cs typeface="Arial"/>
              </a:rPr>
              <a:t> </a:t>
            </a:r>
            <a:r>
              <a:rPr sz="1100" dirty="0">
                <a:latin typeface="Arial"/>
                <a:cs typeface="Arial"/>
              </a:rPr>
              <a:t>topic.</a:t>
            </a:r>
            <a:r>
              <a:rPr sz="1100" spc="-2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might</a:t>
            </a:r>
            <a:r>
              <a:rPr sz="1100" spc="-20" dirty="0">
                <a:latin typeface="Arial"/>
                <a:cs typeface="Arial"/>
              </a:rPr>
              <a:t> </a:t>
            </a:r>
            <a:r>
              <a:rPr sz="1100" dirty="0">
                <a:latin typeface="Arial"/>
                <a:cs typeface="Arial"/>
              </a:rPr>
              <a:t>not</a:t>
            </a:r>
            <a:r>
              <a:rPr sz="1100" spc="-20"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deal</a:t>
            </a:r>
            <a:r>
              <a:rPr sz="1100" spc="-20" dirty="0">
                <a:latin typeface="Arial"/>
                <a:cs typeface="Arial"/>
              </a:rPr>
              <a:t> </a:t>
            </a:r>
            <a:r>
              <a:rPr sz="1100" dirty="0">
                <a:latin typeface="Arial"/>
                <a:cs typeface="Arial"/>
              </a:rPr>
              <a:t>with</a:t>
            </a:r>
            <a:r>
              <a:rPr sz="1100" spc="-25" dirty="0">
                <a:latin typeface="Arial"/>
                <a:cs typeface="Arial"/>
              </a:rPr>
              <a:t> </a:t>
            </a:r>
            <a:r>
              <a:rPr sz="1100" spc="-10" dirty="0">
                <a:latin typeface="Arial"/>
                <a:cs typeface="Arial"/>
              </a:rPr>
              <a:t>trees, </a:t>
            </a:r>
            <a:r>
              <a:rPr sz="1100" dirty="0">
                <a:latin typeface="Arial"/>
                <a:cs typeface="Arial"/>
              </a:rPr>
              <a:t>but</a:t>
            </a:r>
            <a:r>
              <a:rPr sz="1100" spc="-1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encounter</a:t>
            </a:r>
            <a:r>
              <a:rPr sz="1100" spc="-20" dirty="0">
                <a:latin typeface="Arial"/>
                <a:cs typeface="Arial"/>
              </a:rPr>
              <a:t> </a:t>
            </a:r>
            <a:r>
              <a:rPr sz="1100" dirty="0">
                <a:latin typeface="Arial"/>
                <a:cs typeface="Arial"/>
              </a:rPr>
              <a:t>them</a:t>
            </a:r>
            <a:r>
              <a:rPr sz="1100" spc="-1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your</a:t>
            </a:r>
            <a:r>
              <a:rPr sz="1100" spc="-1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section</a:t>
            </a:r>
            <a:r>
              <a:rPr sz="1100" spc="-2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help</a:t>
            </a:r>
            <a:r>
              <a:rPr sz="1100" spc="-1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understand</a:t>
            </a:r>
            <a:r>
              <a:rPr sz="1100" spc="-25"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they</a:t>
            </a:r>
            <a:r>
              <a:rPr sz="1100" spc="-5" dirty="0">
                <a:latin typeface="Arial"/>
                <a:cs typeface="Arial"/>
              </a:rPr>
              <a:t> </a:t>
            </a:r>
            <a:r>
              <a:rPr sz="1100" spc="-20" dirty="0">
                <a:latin typeface="Arial"/>
                <a:cs typeface="Arial"/>
              </a:rPr>
              <a:t>work </a:t>
            </a:r>
            <a:r>
              <a:rPr sz="1100" dirty="0">
                <a:latin typeface="Arial"/>
                <a:cs typeface="Arial"/>
              </a:rPr>
              <a:t>and</a:t>
            </a:r>
            <a:r>
              <a:rPr sz="1100" spc="-20" dirty="0">
                <a:latin typeface="Arial"/>
                <a:cs typeface="Arial"/>
              </a:rPr>
              <a:t> </a:t>
            </a:r>
            <a:r>
              <a:rPr sz="1100" dirty="0">
                <a:latin typeface="Arial"/>
                <a:cs typeface="Arial"/>
              </a:rPr>
              <a:t>how</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some</a:t>
            </a:r>
            <a:r>
              <a:rPr sz="1100" spc="-30" dirty="0">
                <a:latin typeface="Arial"/>
                <a:cs typeface="Arial"/>
              </a:rPr>
              <a:t> </a:t>
            </a:r>
            <a:r>
              <a:rPr sz="1100" dirty="0">
                <a:latin typeface="Arial"/>
                <a:cs typeface="Arial"/>
              </a:rPr>
              <a:t>basic</a:t>
            </a:r>
            <a:r>
              <a:rPr sz="1100" spc="-10" dirty="0">
                <a:latin typeface="Arial"/>
                <a:cs typeface="Arial"/>
              </a:rPr>
              <a:t> </a:t>
            </a:r>
            <a:r>
              <a:rPr sz="1100" dirty="0">
                <a:latin typeface="Arial"/>
                <a:cs typeface="Arial"/>
              </a:rPr>
              <a:t>operations</a:t>
            </a:r>
            <a:r>
              <a:rPr sz="1100" spc="-10" dirty="0">
                <a:latin typeface="Arial"/>
                <a:cs typeface="Arial"/>
              </a:rPr>
              <a:t> </a:t>
            </a:r>
            <a:r>
              <a:rPr sz="1100" dirty="0">
                <a:latin typeface="Arial"/>
                <a:cs typeface="Arial"/>
              </a:rPr>
              <a:t>with</a:t>
            </a:r>
            <a:r>
              <a:rPr sz="1100" spc="-25" dirty="0">
                <a:latin typeface="Arial"/>
                <a:cs typeface="Arial"/>
              </a:rPr>
              <a:t> </a:t>
            </a:r>
            <a:r>
              <a:rPr sz="1100" spc="-20" dirty="0">
                <a:latin typeface="Arial"/>
                <a:cs typeface="Arial"/>
              </a:rPr>
              <a:t>them.</a:t>
            </a:r>
            <a:endParaRPr sz="1100" dirty="0">
              <a:latin typeface="Arial"/>
              <a:cs typeface="Arial"/>
            </a:endParaRPr>
          </a:p>
          <a:p>
            <a:pPr>
              <a:lnSpc>
                <a:spcPct val="100000"/>
              </a:lnSpc>
              <a:spcBef>
                <a:spcPts val="5"/>
              </a:spcBef>
            </a:pPr>
            <a:endParaRPr sz="1100" dirty="0">
              <a:latin typeface="Arial"/>
              <a:cs typeface="Arial"/>
            </a:endParaRPr>
          </a:p>
          <a:p>
            <a:pPr marL="12700" marR="61594">
              <a:lnSpc>
                <a:spcPct val="95800"/>
              </a:lnSpc>
            </a:pPr>
            <a:r>
              <a:rPr sz="1100" dirty="0">
                <a:latin typeface="Arial"/>
                <a:cs typeface="Arial"/>
              </a:rPr>
              <a:t>Trees</a:t>
            </a:r>
            <a:r>
              <a:rPr sz="1100" spc="-35" dirty="0">
                <a:latin typeface="Arial"/>
                <a:cs typeface="Arial"/>
              </a:rPr>
              <a:t> </a:t>
            </a:r>
            <a:r>
              <a:rPr sz="1100" dirty="0">
                <a:latin typeface="Arial"/>
                <a:cs typeface="Arial"/>
              </a:rPr>
              <a:t>(or</a:t>
            </a:r>
            <a:r>
              <a:rPr sz="1100" spc="-20" dirty="0">
                <a:latin typeface="Arial"/>
                <a:cs typeface="Arial"/>
              </a:rPr>
              <a:t> </a:t>
            </a:r>
            <a:r>
              <a:rPr sz="1100" spc="-10" dirty="0">
                <a:latin typeface="Arial"/>
                <a:cs typeface="Arial"/>
              </a:rPr>
              <a:t>multi-</a:t>
            </a:r>
            <a:r>
              <a:rPr sz="1100" dirty="0">
                <a:latin typeface="Arial"/>
                <a:cs typeface="Arial"/>
              </a:rPr>
              <a:t>dimensional</a:t>
            </a:r>
            <a:r>
              <a:rPr sz="1100" spc="-15"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processed</a:t>
            </a:r>
            <a:r>
              <a:rPr sz="1100" spc="-15" dirty="0">
                <a:latin typeface="Arial"/>
                <a:cs typeface="Arial"/>
              </a:rPr>
              <a:t> </a:t>
            </a:r>
            <a:r>
              <a:rPr sz="1100" dirty="0">
                <a:latin typeface="Arial"/>
                <a:cs typeface="Arial"/>
              </a:rPr>
              <a:t>one</a:t>
            </a:r>
            <a:r>
              <a:rPr sz="1100" spc="-10" dirty="0">
                <a:latin typeface="Arial"/>
                <a:cs typeface="Arial"/>
              </a:rPr>
              <a:t> </a:t>
            </a:r>
            <a:r>
              <a:rPr sz="1100" dirty="0">
                <a:latin typeface="Arial"/>
                <a:cs typeface="Arial"/>
              </a:rPr>
              <a:t>element</a:t>
            </a:r>
            <a:r>
              <a:rPr sz="1100" spc="-20" dirty="0">
                <a:latin typeface="Arial"/>
                <a:cs typeface="Arial"/>
              </a:rPr>
              <a:t> </a:t>
            </a:r>
            <a:r>
              <a:rPr sz="1100" dirty="0">
                <a:latin typeface="Arial"/>
                <a:cs typeface="Arial"/>
              </a:rPr>
              <a:t>at</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time</a:t>
            </a:r>
            <a:r>
              <a:rPr sz="1100" spc="-2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branch</a:t>
            </a:r>
            <a:r>
              <a:rPr sz="1100" spc="-20" dirty="0">
                <a:latin typeface="Arial"/>
                <a:cs typeface="Arial"/>
              </a:rPr>
              <a:t> </a:t>
            </a:r>
            <a:r>
              <a:rPr sz="1100" spc="-10" dirty="0">
                <a:latin typeface="Arial"/>
                <a:cs typeface="Arial"/>
              </a:rPr>
              <a:t>(path) </a:t>
            </a:r>
            <a:r>
              <a:rPr sz="1100" dirty="0">
                <a:latin typeface="Arial"/>
                <a:cs typeface="Arial"/>
              </a:rPr>
              <a:t>at</a:t>
            </a:r>
            <a:r>
              <a:rPr sz="1100" spc="-1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time</a:t>
            </a:r>
            <a:r>
              <a:rPr sz="1100" spc="-2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all</a:t>
            </a:r>
            <a:r>
              <a:rPr sz="1100" spc="-10" dirty="0">
                <a:latin typeface="Arial"/>
                <a:cs typeface="Arial"/>
              </a:rPr>
              <a:t> </a:t>
            </a:r>
            <a:r>
              <a:rPr sz="1100" dirty="0">
                <a:latin typeface="Arial"/>
                <a:cs typeface="Arial"/>
              </a:rPr>
              <a:t>branches</a:t>
            </a:r>
            <a:r>
              <a:rPr sz="1100" spc="-20" dirty="0">
                <a:latin typeface="Arial"/>
                <a:cs typeface="Arial"/>
              </a:rPr>
              <a:t> </a:t>
            </a:r>
            <a:r>
              <a:rPr sz="1100" dirty="0">
                <a:latin typeface="Arial"/>
                <a:cs typeface="Arial"/>
              </a:rPr>
              <a:t>at</a:t>
            </a:r>
            <a:r>
              <a:rPr sz="1100" spc="-1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same</a:t>
            </a:r>
            <a:r>
              <a:rPr sz="1100" spc="-20" dirty="0">
                <a:latin typeface="Arial"/>
                <a:cs typeface="Arial"/>
              </a:rPr>
              <a:t> </a:t>
            </a:r>
            <a:r>
              <a:rPr sz="1100" dirty="0">
                <a:latin typeface="Arial"/>
                <a:cs typeface="Arial"/>
              </a:rPr>
              <a:t>time.</a:t>
            </a:r>
            <a:r>
              <a:rPr sz="1100" spc="28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will</a:t>
            </a:r>
            <a:r>
              <a:rPr sz="1100" spc="-10" dirty="0">
                <a:latin typeface="Arial"/>
                <a:cs typeface="Arial"/>
              </a:rPr>
              <a:t> </a:t>
            </a:r>
            <a:r>
              <a:rPr sz="1100" dirty="0">
                <a:latin typeface="Arial"/>
                <a:cs typeface="Arial"/>
              </a:rPr>
              <a:t>depend</a:t>
            </a:r>
            <a:r>
              <a:rPr sz="1100" spc="-10" dirty="0">
                <a:latin typeface="Arial"/>
                <a:cs typeface="Arial"/>
              </a:rPr>
              <a:t> </a:t>
            </a:r>
            <a:r>
              <a:rPr sz="1100" dirty="0">
                <a:latin typeface="Arial"/>
                <a:cs typeface="Arial"/>
              </a:rPr>
              <a:t>on</a:t>
            </a:r>
            <a:r>
              <a:rPr sz="1100" spc="-15" dirty="0">
                <a:latin typeface="Arial"/>
                <a:cs typeface="Arial"/>
              </a:rPr>
              <a:t> </a:t>
            </a:r>
            <a:r>
              <a:rPr sz="1100" dirty="0">
                <a:latin typeface="Arial"/>
                <a:cs typeface="Arial"/>
              </a:rPr>
              <a:t>how</a:t>
            </a:r>
            <a:r>
              <a:rPr sz="1100" spc="-1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data</a:t>
            </a:r>
            <a:r>
              <a:rPr sz="1100" spc="-10" dirty="0">
                <a:latin typeface="Arial"/>
                <a:cs typeface="Arial"/>
              </a:rPr>
              <a:t> access </a:t>
            </a:r>
            <a:r>
              <a:rPr sz="1100" dirty="0">
                <a:latin typeface="Arial"/>
                <a:cs typeface="Arial"/>
              </a:rPr>
              <a:t>(item,</a:t>
            </a:r>
            <a:r>
              <a:rPr sz="1100" spc="-25"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tree).</a:t>
            </a:r>
            <a:r>
              <a:rPr sz="1100" spc="-1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if</a:t>
            </a:r>
            <a:r>
              <a:rPr sz="1100" spc="-1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divide</a:t>
            </a:r>
            <a:r>
              <a:rPr sz="1100" spc="-20" dirty="0">
                <a:latin typeface="Arial"/>
                <a:cs typeface="Arial"/>
              </a:rPr>
              <a:t> </a:t>
            </a:r>
            <a:r>
              <a:rPr sz="1100" dirty="0">
                <a:latin typeface="Arial"/>
                <a:cs typeface="Arial"/>
              </a:rPr>
              <a:t>two</a:t>
            </a:r>
            <a:r>
              <a:rPr sz="1100" spc="-35" dirty="0">
                <a:latin typeface="Arial"/>
                <a:cs typeface="Arial"/>
              </a:rPr>
              <a:t> </a:t>
            </a:r>
            <a:r>
              <a:rPr sz="1100" dirty="0">
                <a:latin typeface="Arial"/>
                <a:cs typeface="Arial"/>
              </a:rPr>
              <a:t>curves</a:t>
            </a:r>
            <a:r>
              <a:rPr sz="1100" spc="-30" dirty="0">
                <a:latin typeface="Arial"/>
                <a:cs typeface="Arial"/>
              </a:rPr>
              <a:t> </a:t>
            </a:r>
            <a:r>
              <a:rPr sz="1100" dirty="0">
                <a:latin typeface="Arial"/>
                <a:cs typeface="Arial"/>
              </a:rPr>
              <a:t>into</a:t>
            </a:r>
            <a:r>
              <a:rPr sz="1100" spc="-25"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segments</a:t>
            </a:r>
            <a:r>
              <a:rPr sz="1100" spc="-15"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then</a:t>
            </a:r>
            <a:r>
              <a:rPr sz="1100" spc="-20" dirty="0">
                <a:latin typeface="Arial"/>
                <a:cs typeface="Arial"/>
              </a:rPr>
              <a:t> </a:t>
            </a:r>
            <a:r>
              <a:rPr sz="1100" dirty="0">
                <a:latin typeface="Arial"/>
                <a:cs typeface="Arial"/>
              </a:rPr>
              <a:t>we get</a:t>
            </a:r>
            <a:r>
              <a:rPr sz="1100" spc="-20" dirty="0">
                <a:latin typeface="Arial"/>
                <a:cs typeface="Arial"/>
              </a:rPr>
              <a:t> </a:t>
            </a:r>
            <a:r>
              <a:rPr sz="1100" spc="-50" dirty="0">
                <a:latin typeface="Arial"/>
                <a:cs typeface="Arial"/>
              </a:rPr>
              <a:t>a </a:t>
            </a:r>
            <a:r>
              <a:rPr sz="1100" dirty="0">
                <a:latin typeface="Arial"/>
                <a:cs typeface="Arial"/>
              </a:rPr>
              <a:t>tree</a:t>
            </a:r>
            <a:r>
              <a:rPr sz="1100" spc="-45"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has</a:t>
            </a:r>
            <a:r>
              <a:rPr sz="1100" spc="-30"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branches</a:t>
            </a:r>
            <a:r>
              <a:rPr sz="1100" spc="-3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paths),</a:t>
            </a:r>
            <a:r>
              <a:rPr sz="1100" spc="-30"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three</a:t>
            </a:r>
            <a:r>
              <a:rPr sz="1100" spc="-30" dirty="0">
                <a:latin typeface="Arial"/>
                <a:cs typeface="Arial"/>
              </a:rPr>
              <a:t> </a:t>
            </a:r>
            <a:r>
              <a:rPr sz="1100" dirty="0">
                <a:latin typeface="Arial"/>
                <a:cs typeface="Arial"/>
              </a:rPr>
              <a:t>points.</a:t>
            </a:r>
            <a:r>
              <a:rPr sz="1100" spc="-15" dirty="0">
                <a:latin typeface="Arial"/>
                <a:cs typeface="Arial"/>
              </a:rPr>
              <a:t> </a:t>
            </a:r>
            <a:r>
              <a:rPr sz="1100" dirty="0">
                <a:latin typeface="Arial"/>
                <a:cs typeface="Arial"/>
              </a:rPr>
              <a:t>Now</a:t>
            </a:r>
            <a:r>
              <a:rPr sz="1100" spc="-20" dirty="0">
                <a:latin typeface="Arial"/>
                <a:cs typeface="Arial"/>
              </a:rPr>
              <a:t> </a:t>
            </a:r>
            <a:r>
              <a:rPr sz="1100" dirty="0">
                <a:latin typeface="Arial"/>
                <a:cs typeface="Arial"/>
              </a:rPr>
              <a:t>suppose</a:t>
            </a:r>
            <a:r>
              <a:rPr sz="1100" spc="-20" dirty="0">
                <a:latin typeface="Arial"/>
                <a:cs typeface="Arial"/>
              </a:rPr>
              <a:t> </a:t>
            </a:r>
            <a:r>
              <a:rPr sz="1100" dirty="0">
                <a:latin typeface="Arial"/>
                <a:cs typeface="Arial"/>
              </a:rPr>
              <a:t>you</a:t>
            </a:r>
            <a:r>
              <a:rPr sz="1100" spc="-30" dirty="0">
                <a:latin typeface="Arial"/>
                <a:cs typeface="Arial"/>
              </a:rPr>
              <a:t> </a:t>
            </a:r>
            <a:r>
              <a:rPr sz="1100" spc="-20" dirty="0">
                <a:latin typeface="Arial"/>
                <a:cs typeface="Arial"/>
              </a:rPr>
              <a:t>want </a:t>
            </a:r>
            <a:r>
              <a:rPr sz="1100" dirty="0">
                <a:latin typeface="Arial"/>
                <a:cs typeface="Arial"/>
              </a:rPr>
              <a:t>to</a:t>
            </a:r>
            <a:r>
              <a:rPr sz="1100" spc="-25" dirty="0">
                <a:latin typeface="Arial"/>
                <a:cs typeface="Arial"/>
              </a:rPr>
              <a:t> </a:t>
            </a:r>
            <a:r>
              <a:rPr sz="1100" dirty="0">
                <a:latin typeface="Arial"/>
                <a:cs typeface="Arial"/>
              </a:rPr>
              <a:t>write</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script</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place</a:t>
            </a:r>
            <a:r>
              <a:rPr sz="1100" spc="-3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sphere</a:t>
            </a:r>
            <a:r>
              <a:rPr sz="1100" spc="-20" dirty="0">
                <a:latin typeface="Arial"/>
                <a:cs typeface="Arial"/>
              </a:rPr>
              <a:t> </a:t>
            </a:r>
            <a:r>
              <a:rPr sz="1100" dirty="0">
                <a:latin typeface="Arial"/>
                <a:cs typeface="Arial"/>
              </a:rPr>
              <a:t>around</a:t>
            </a:r>
            <a:r>
              <a:rPr sz="1100" spc="-30"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point. The</a:t>
            </a:r>
            <a:r>
              <a:rPr sz="1100" spc="-2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different</a:t>
            </a:r>
            <a:r>
              <a:rPr sz="1100" spc="-15" dirty="0">
                <a:latin typeface="Arial"/>
                <a:cs typeface="Arial"/>
              </a:rPr>
              <a:t> </a:t>
            </a:r>
            <a:r>
              <a:rPr sz="1100" dirty="0">
                <a:latin typeface="Arial"/>
                <a:cs typeface="Arial"/>
              </a:rPr>
              <a:t>based</a:t>
            </a:r>
            <a:r>
              <a:rPr sz="1100" spc="-15" dirty="0">
                <a:latin typeface="Arial"/>
                <a:cs typeface="Arial"/>
              </a:rPr>
              <a:t> </a:t>
            </a:r>
            <a:r>
              <a:rPr sz="1100" dirty="0">
                <a:latin typeface="Arial"/>
                <a:cs typeface="Arial"/>
              </a:rPr>
              <a:t>on</a:t>
            </a:r>
            <a:r>
              <a:rPr sz="1100" spc="-20" dirty="0">
                <a:latin typeface="Arial"/>
                <a:cs typeface="Arial"/>
              </a:rPr>
              <a:t> </a:t>
            </a:r>
            <a:r>
              <a:rPr sz="1100" spc="-25" dirty="0">
                <a:latin typeface="Arial"/>
                <a:cs typeface="Arial"/>
              </a:rPr>
              <a:t>how </a:t>
            </a:r>
            <a:r>
              <a:rPr sz="1100" dirty="0">
                <a:latin typeface="Arial"/>
                <a:cs typeface="Arial"/>
              </a:rPr>
              <a:t>you</a:t>
            </a:r>
            <a:r>
              <a:rPr sz="1100" spc="-25"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data</a:t>
            </a:r>
            <a:r>
              <a:rPr sz="1100" b="1" i="1" spc="-15" dirty="0">
                <a:latin typeface="Arial"/>
                <a:cs typeface="Arial"/>
              </a:rPr>
              <a:t> </a:t>
            </a:r>
            <a:r>
              <a:rPr sz="1100" b="1" i="1" dirty="0">
                <a:latin typeface="Arial"/>
                <a:cs typeface="Arial"/>
              </a:rPr>
              <a:t>access</a:t>
            </a:r>
            <a:r>
              <a:rPr sz="1100" dirty="0">
                <a:latin typeface="Arial"/>
                <a:cs typeface="Arial"/>
              </a:rPr>
              <a:t>.</a:t>
            </a:r>
            <a:r>
              <a:rPr sz="1100" spc="-20"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make</a:t>
            </a:r>
            <a:r>
              <a:rPr sz="1100" spc="-15" dirty="0">
                <a:latin typeface="Arial"/>
                <a:cs typeface="Arial"/>
              </a:rPr>
              <a:t> </a:t>
            </a:r>
            <a:r>
              <a:rPr sz="1100" dirty="0">
                <a:latin typeface="Arial"/>
                <a:cs typeface="Arial"/>
              </a:rPr>
              <a:t>it</a:t>
            </a:r>
            <a:r>
              <a:rPr sz="1100" spc="-15" dirty="0">
                <a:latin typeface="Arial"/>
                <a:cs typeface="Arial"/>
              </a:rPr>
              <a:t> </a:t>
            </a:r>
            <a:r>
              <a:rPr sz="1100" b="1" i="1" dirty="0">
                <a:latin typeface="Arial"/>
                <a:cs typeface="Arial"/>
              </a:rPr>
              <a:t>item</a:t>
            </a:r>
            <a:r>
              <a:rPr sz="1100" b="1" i="1" spc="-25" dirty="0">
                <a:latin typeface="Arial"/>
                <a:cs typeface="Arial"/>
              </a:rPr>
              <a:t> </a:t>
            </a:r>
            <a:r>
              <a:rPr sz="1100" b="1" i="1" dirty="0">
                <a:latin typeface="Arial"/>
                <a:cs typeface="Arial"/>
              </a:rPr>
              <a:t>access</a:t>
            </a:r>
            <a:r>
              <a:rPr sz="1100" dirty="0">
                <a:latin typeface="Arial"/>
                <a:cs typeface="Arial"/>
              </a:rPr>
              <a:t>,</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a:t>
            </a:r>
            <a:r>
              <a:rPr sz="1100" spc="-2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run</a:t>
            </a:r>
            <a:r>
              <a:rPr sz="1100" spc="-15" dirty="0">
                <a:latin typeface="Arial"/>
                <a:cs typeface="Arial"/>
              </a:rPr>
              <a:t> </a:t>
            </a:r>
            <a:r>
              <a:rPr sz="1100" dirty="0">
                <a:latin typeface="Arial"/>
                <a:cs typeface="Arial"/>
              </a:rPr>
              <a:t>6</a:t>
            </a:r>
            <a:r>
              <a:rPr sz="1100" spc="-20" dirty="0">
                <a:latin typeface="Arial"/>
                <a:cs typeface="Arial"/>
              </a:rPr>
              <a:t> </a:t>
            </a:r>
            <a:r>
              <a:rPr sz="1100" dirty="0">
                <a:latin typeface="Arial"/>
                <a:cs typeface="Arial"/>
              </a:rPr>
              <a:t>times</a:t>
            </a:r>
            <a:r>
              <a:rPr sz="1100" spc="-25" dirty="0">
                <a:latin typeface="Arial"/>
                <a:cs typeface="Arial"/>
              </a:rPr>
              <a:t> </a:t>
            </a:r>
            <a:r>
              <a:rPr sz="1100" dirty="0">
                <a:latin typeface="Arial"/>
                <a:cs typeface="Arial"/>
              </a:rPr>
              <a:t>(once</a:t>
            </a:r>
            <a:r>
              <a:rPr sz="1100" spc="-20" dirty="0">
                <a:latin typeface="Arial"/>
                <a:cs typeface="Arial"/>
              </a:rPr>
              <a:t> </a:t>
            </a:r>
            <a:r>
              <a:rPr sz="1100" spc="-25" dirty="0">
                <a:latin typeface="Arial"/>
                <a:cs typeface="Arial"/>
              </a:rPr>
              <a:t>for </a:t>
            </a:r>
            <a:r>
              <a:rPr sz="1100" dirty="0">
                <a:latin typeface="Arial"/>
                <a:cs typeface="Arial"/>
              </a:rPr>
              <a:t>each</a:t>
            </a:r>
            <a:r>
              <a:rPr sz="1100" spc="-35" dirty="0">
                <a:latin typeface="Arial"/>
                <a:cs typeface="Arial"/>
              </a:rPr>
              <a:t> </a:t>
            </a:r>
            <a:r>
              <a:rPr sz="1100" dirty="0">
                <a:latin typeface="Arial"/>
                <a:cs typeface="Arial"/>
              </a:rPr>
              <a:t>point),</a:t>
            </a:r>
            <a:r>
              <a:rPr sz="1100" spc="-10" dirty="0">
                <a:latin typeface="Arial"/>
                <a:cs typeface="Arial"/>
              </a:rPr>
              <a:t> </a:t>
            </a:r>
            <a:r>
              <a:rPr sz="1100" dirty="0">
                <a:latin typeface="Arial"/>
                <a:cs typeface="Arial"/>
              </a:rPr>
              <a:t>but</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tree</a:t>
            </a:r>
            <a:r>
              <a:rPr sz="1100" spc="-3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maintained</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output</a:t>
            </a:r>
            <a:r>
              <a:rPr sz="1100" spc="-2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branches</a:t>
            </a:r>
            <a:r>
              <a:rPr sz="1100" spc="-30" dirty="0">
                <a:latin typeface="Arial"/>
                <a:cs typeface="Arial"/>
              </a:rPr>
              <a:t> </a:t>
            </a:r>
            <a:r>
              <a:rPr sz="1100" spc="-25" dirty="0">
                <a:latin typeface="Arial"/>
                <a:cs typeface="Arial"/>
              </a:rPr>
              <a:t>and </a:t>
            </a:r>
            <a:r>
              <a:rPr sz="1100" dirty="0">
                <a:latin typeface="Arial"/>
                <a:cs typeface="Arial"/>
              </a:rPr>
              <a:t>three</a:t>
            </a:r>
            <a:r>
              <a:rPr sz="1100" spc="-30" dirty="0">
                <a:latin typeface="Arial"/>
                <a:cs typeface="Arial"/>
              </a:rPr>
              <a:t> </a:t>
            </a:r>
            <a:r>
              <a:rPr sz="1100" dirty="0">
                <a:latin typeface="Arial"/>
                <a:cs typeface="Arial"/>
              </a:rPr>
              <a:t>spheres</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branch.</a:t>
            </a:r>
            <a:r>
              <a:rPr sz="1100" spc="-15" dirty="0">
                <a:latin typeface="Arial"/>
                <a:cs typeface="Arial"/>
              </a:rPr>
              <a:t> </a:t>
            </a:r>
            <a:r>
              <a:rPr sz="1100" dirty="0">
                <a:latin typeface="Arial"/>
                <a:cs typeface="Arial"/>
              </a:rPr>
              <a:t>Your</a:t>
            </a:r>
            <a:r>
              <a:rPr sz="1100" spc="-15" dirty="0">
                <a:latin typeface="Arial"/>
                <a:cs typeface="Arial"/>
              </a:rPr>
              <a:t> </a:t>
            </a:r>
            <a:r>
              <a:rPr sz="1100" dirty="0">
                <a:latin typeface="Arial"/>
                <a:cs typeface="Arial"/>
              </a:rPr>
              <a:t>code</a:t>
            </a:r>
            <a:r>
              <a:rPr sz="1100" spc="-3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simple</a:t>
            </a:r>
            <a:r>
              <a:rPr sz="1100" spc="-20" dirty="0">
                <a:latin typeface="Arial"/>
                <a:cs typeface="Arial"/>
              </a:rPr>
              <a:t> </a:t>
            </a:r>
            <a:r>
              <a:rPr sz="1100" dirty="0">
                <a:latin typeface="Arial"/>
                <a:cs typeface="Arial"/>
              </a:rPr>
              <a:t>because</a:t>
            </a:r>
            <a:r>
              <a:rPr sz="1100" spc="-20"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deals</a:t>
            </a:r>
            <a:r>
              <a:rPr sz="1100" spc="-15"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point</a:t>
            </a:r>
            <a:r>
              <a:rPr sz="1100" spc="-15" dirty="0">
                <a:latin typeface="Arial"/>
                <a:cs typeface="Arial"/>
              </a:rPr>
              <a:t> </a:t>
            </a:r>
            <a:r>
              <a:rPr sz="1100" dirty="0">
                <a:latin typeface="Arial"/>
                <a:cs typeface="Arial"/>
              </a:rPr>
              <a:t>at</a:t>
            </a:r>
            <a:r>
              <a:rPr sz="1100" spc="-10" dirty="0">
                <a:latin typeface="Arial"/>
                <a:cs typeface="Arial"/>
              </a:rPr>
              <a:t> </a:t>
            </a:r>
            <a:r>
              <a:rPr sz="1100" spc="-50" dirty="0">
                <a:latin typeface="Arial"/>
                <a:cs typeface="Arial"/>
              </a:rPr>
              <a:t>a</a:t>
            </a:r>
            <a:r>
              <a:rPr sz="1100" spc="500" dirty="0">
                <a:latin typeface="Arial"/>
                <a:cs typeface="Arial"/>
              </a:rPr>
              <a:t> </a:t>
            </a:r>
            <a:r>
              <a:rPr sz="1100" spc="-10" dirty="0">
                <a:latin typeface="Arial"/>
                <a:cs typeface="Arial"/>
              </a:rPr>
              <a:t>time.</a:t>
            </a:r>
            <a:endParaRPr sz="1100" dirty="0">
              <a:latin typeface="Arial"/>
              <a:cs typeface="Arial"/>
            </a:endParaRPr>
          </a:p>
        </p:txBody>
      </p:sp>
      <p:graphicFrame>
        <p:nvGraphicFramePr>
          <p:cNvPr id="3" name="object 3"/>
          <p:cNvGraphicFramePr>
            <a:graphicFrameLocks noGrp="1"/>
          </p:cNvGraphicFramePr>
          <p:nvPr/>
        </p:nvGraphicFramePr>
        <p:xfrm>
          <a:off x="914704" y="3339718"/>
          <a:ext cx="5944870" cy="443230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224530">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3225">
                <a:tc>
                  <a:txBody>
                    <a:bodyPr/>
                    <a:lstStyle/>
                    <a:p>
                      <a:pPr marL="63500">
                        <a:lnSpc>
                          <a:spcPts val="1060"/>
                        </a:lnSpc>
                        <a:spcBef>
                          <a:spcPts val="490"/>
                        </a:spcBef>
                      </a:pPr>
                      <a:r>
                        <a:rPr sz="900" dirty="0">
                          <a:solidFill>
                            <a:srgbClr val="3333FF"/>
                          </a:solidFill>
                          <a:latin typeface="Arial"/>
                          <a:cs typeface="Arial"/>
                        </a:rPr>
                        <a:t>private</a:t>
                      </a:r>
                      <a:r>
                        <a:rPr sz="900" spc="-35"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10" dirty="0">
                          <a:latin typeface="Arial"/>
                          <a:cs typeface="Arial"/>
                        </a:rPr>
                        <a:t> </a:t>
                      </a:r>
                      <a:r>
                        <a:rPr sz="900" b="1" dirty="0">
                          <a:latin typeface="Arial"/>
                          <a:cs typeface="Arial"/>
                        </a:rPr>
                        <a:t>Point3d</a:t>
                      </a:r>
                      <a:r>
                        <a:rPr sz="900" b="1" spc="-5" dirty="0">
                          <a:latin typeface="Arial"/>
                          <a:cs typeface="Arial"/>
                        </a:rPr>
                        <a:t> </a:t>
                      </a:r>
                      <a:r>
                        <a:rPr sz="900" dirty="0">
                          <a:latin typeface="Arial"/>
                          <a:cs typeface="Arial"/>
                        </a:rPr>
                        <a:t>pt,</a:t>
                      </a:r>
                      <a:r>
                        <a:rPr sz="900" spc="-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Sphere)</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533400">
                <a:tc>
                  <a:txBody>
                    <a:bodyPr/>
                    <a:lstStyle/>
                    <a:p>
                      <a:pPr marL="191770" marR="3713479">
                        <a:lnSpc>
                          <a:spcPts val="1030"/>
                        </a:lnSpc>
                        <a:spcBef>
                          <a:spcPts val="565"/>
                        </a:spcBef>
                      </a:pPr>
                      <a:r>
                        <a:rPr sz="900" b="1" dirty="0">
                          <a:latin typeface="Arial"/>
                          <a:cs typeface="Arial"/>
                        </a:rPr>
                        <a:t>Sphere</a:t>
                      </a:r>
                      <a:r>
                        <a:rPr sz="900" b="1" spc="-15" dirty="0">
                          <a:latin typeface="Arial"/>
                          <a:cs typeface="Arial"/>
                        </a:rPr>
                        <a:t> </a:t>
                      </a:r>
                      <a:r>
                        <a:rPr sz="900" dirty="0">
                          <a:latin typeface="Arial"/>
                          <a:cs typeface="Arial"/>
                        </a:rPr>
                        <a:t>ptSphere</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b="1" dirty="0">
                          <a:latin typeface="Arial"/>
                          <a:cs typeface="Arial"/>
                        </a:rPr>
                        <a:t>Sphere</a:t>
                      </a:r>
                      <a:r>
                        <a:rPr sz="900" dirty="0">
                          <a:latin typeface="Arial"/>
                          <a:cs typeface="Arial"/>
                        </a:rPr>
                        <a:t>(x,</a:t>
                      </a:r>
                      <a:r>
                        <a:rPr sz="900" spc="-10" dirty="0">
                          <a:latin typeface="Arial"/>
                          <a:cs typeface="Arial"/>
                        </a:rPr>
                        <a:t> </a:t>
                      </a:r>
                      <a:r>
                        <a:rPr sz="900" spc="-20" dirty="0">
                          <a:latin typeface="Arial"/>
                          <a:cs typeface="Arial"/>
                        </a:rPr>
                        <a:t>0.5); </a:t>
                      </a:r>
                      <a:r>
                        <a:rPr sz="900" dirty="0">
                          <a:latin typeface="Arial"/>
                          <a:cs typeface="Arial"/>
                        </a:rPr>
                        <a:t>Print(</a:t>
                      </a:r>
                      <a:r>
                        <a:rPr sz="900" dirty="0">
                          <a:solidFill>
                            <a:srgbClr val="990000"/>
                          </a:solidFill>
                          <a:latin typeface="Arial"/>
                          <a:cs typeface="Arial"/>
                        </a:rPr>
                        <a:t>"Run#</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Iteration);</a:t>
                      </a:r>
                      <a:endParaRPr sz="900">
                        <a:latin typeface="Arial"/>
                        <a:cs typeface="Arial"/>
                      </a:endParaRPr>
                    </a:p>
                    <a:p>
                      <a:pPr marL="191770">
                        <a:lnSpc>
                          <a:spcPts val="1010"/>
                        </a:lnSpc>
                      </a:pPr>
                      <a:r>
                        <a:rPr sz="900" dirty="0">
                          <a:latin typeface="Arial"/>
                          <a:cs typeface="Arial"/>
                        </a:rPr>
                        <a:t>Sphere</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ptSphere;</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sp>
        <p:nvSpPr>
          <p:cNvPr id="4" name="object 4"/>
          <p:cNvSpPr txBox="1"/>
          <p:nvPr/>
        </p:nvSpPr>
        <p:spPr>
          <a:xfrm>
            <a:off x="902004" y="7925561"/>
            <a:ext cx="5564505"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25" dirty="0">
                <a:latin typeface="Arial"/>
                <a:cs typeface="Arial"/>
              </a:rPr>
              <a:t> </a:t>
            </a:r>
            <a:r>
              <a:rPr sz="1100" dirty="0">
                <a:latin typeface="Arial"/>
                <a:cs typeface="Arial"/>
              </a:rPr>
              <a:t>same</a:t>
            </a:r>
            <a:r>
              <a:rPr sz="1100" spc="-25" dirty="0">
                <a:latin typeface="Arial"/>
                <a:cs typeface="Arial"/>
              </a:rPr>
              <a:t> </a:t>
            </a:r>
            <a:r>
              <a:rPr sz="1100" dirty="0">
                <a:latin typeface="Arial"/>
                <a:cs typeface="Arial"/>
              </a:rPr>
              <a:t>result</a:t>
            </a:r>
            <a:r>
              <a:rPr sz="1100" spc="-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40" dirty="0">
                <a:latin typeface="Arial"/>
                <a:cs typeface="Arial"/>
              </a:rPr>
              <a:t> </a:t>
            </a:r>
            <a:r>
              <a:rPr sz="1100" dirty="0">
                <a:latin typeface="Arial"/>
                <a:cs typeface="Arial"/>
              </a:rPr>
              <a:t>achieved</a:t>
            </a:r>
            <a:r>
              <a:rPr sz="1100" spc="-15"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list</a:t>
            </a:r>
            <a:r>
              <a:rPr sz="1100" b="1" i="1" spc="-10" dirty="0">
                <a:latin typeface="Arial"/>
                <a:cs typeface="Arial"/>
              </a:rPr>
              <a:t> </a:t>
            </a:r>
            <a:r>
              <a:rPr sz="1100" b="1" i="1" dirty="0">
                <a:latin typeface="Arial"/>
                <a:cs typeface="Arial"/>
              </a:rPr>
              <a:t>access</a:t>
            </a:r>
            <a:r>
              <a:rPr sz="1100" dirty="0">
                <a:latin typeface="Arial"/>
                <a:cs typeface="Arial"/>
              </a:rPr>
              <a:t>,</a:t>
            </a:r>
            <a:r>
              <a:rPr sz="1100" spc="-5" dirty="0">
                <a:latin typeface="Arial"/>
                <a:cs typeface="Arial"/>
              </a:rPr>
              <a:t> </a:t>
            </a:r>
            <a:r>
              <a:rPr sz="1100" dirty="0">
                <a:latin typeface="Arial"/>
                <a:cs typeface="Arial"/>
              </a:rPr>
              <a:t>but</a:t>
            </a:r>
            <a:r>
              <a:rPr sz="1100" spc="-20"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time</a:t>
            </a:r>
            <a:r>
              <a:rPr sz="1100" spc="-25"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have</a:t>
            </a:r>
            <a:r>
              <a:rPr sz="1100" spc="-10" dirty="0">
                <a:latin typeface="Arial"/>
                <a:cs typeface="Arial"/>
              </a:rPr>
              <a:t> </a:t>
            </a:r>
            <a:r>
              <a:rPr sz="1100" spc="-25" dirty="0">
                <a:latin typeface="Arial"/>
                <a:cs typeface="Arial"/>
              </a:rPr>
              <a:t>to </a:t>
            </a:r>
            <a:r>
              <a:rPr sz="1100" dirty="0">
                <a:latin typeface="Arial"/>
                <a:cs typeface="Arial"/>
              </a:rPr>
              <a:t>process</a:t>
            </a:r>
            <a:r>
              <a:rPr sz="1100" spc="-35" dirty="0">
                <a:latin typeface="Arial"/>
                <a:cs typeface="Arial"/>
              </a:rPr>
              <a:t> </a:t>
            </a:r>
            <a:r>
              <a:rPr sz="1100" dirty="0">
                <a:latin typeface="Arial"/>
                <a:cs typeface="Arial"/>
              </a:rPr>
              <a:t>each</a:t>
            </a:r>
            <a:r>
              <a:rPr sz="1100" spc="-15" dirty="0">
                <a:latin typeface="Arial"/>
                <a:cs typeface="Arial"/>
              </a:rPr>
              <a:t> </a:t>
            </a:r>
            <a:r>
              <a:rPr sz="1100" dirty="0">
                <a:latin typeface="Arial"/>
                <a:cs typeface="Arial"/>
              </a:rPr>
              <a:t>branch</a:t>
            </a:r>
            <a:r>
              <a:rPr sz="1100" spc="-2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runs</a:t>
            </a:r>
            <a:r>
              <a:rPr sz="1100" spc="-25" dirty="0">
                <a:latin typeface="Arial"/>
                <a:cs typeface="Arial"/>
              </a:rPr>
              <a:t> </a:t>
            </a:r>
            <a:r>
              <a:rPr sz="1100" dirty="0">
                <a:latin typeface="Arial"/>
                <a:cs typeface="Arial"/>
              </a:rPr>
              <a:t>2</a:t>
            </a:r>
            <a:r>
              <a:rPr sz="1100" spc="-25" dirty="0">
                <a:latin typeface="Arial"/>
                <a:cs typeface="Arial"/>
              </a:rPr>
              <a:t> </a:t>
            </a:r>
            <a:r>
              <a:rPr sz="1100" dirty="0">
                <a:latin typeface="Arial"/>
                <a:cs typeface="Arial"/>
              </a:rPr>
              <a:t>times,</a:t>
            </a:r>
            <a:r>
              <a:rPr sz="1100" spc="-15" dirty="0">
                <a:latin typeface="Arial"/>
                <a:cs typeface="Arial"/>
              </a:rPr>
              <a:t> </a:t>
            </a:r>
            <a:r>
              <a:rPr sz="1100" dirty="0">
                <a:latin typeface="Arial"/>
                <a:cs typeface="Arial"/>
              </a:rPr>
              <a:t>once</a:t>
            </a:r>
            <a:r>
              <a:rPr sz="1100" spc="-25" dirty="0">
                <a:latin typeface="Arial"/>
                <a:cs typeface="Arial"/>
              </a:rPr>
              <a:t> </a:t>
            </a:r>
            <a:r>
              <a:rPr sz="1100" dirty="0">
                <a:latin typeface="Arial"/>
                <a:cs typeface="Arial"/>
              </a:rPr>
              <a:t>for</a:t>
            </a:r>
            <a:r>
              <a:rPr sz="1100" spc="-10" dirty="0">
                <a:latin typeface="Arial"/>
                <a:cs typeface="Arial"/>
              </a:rPr>
              <a:t> </a:t>
            </a:r>
            <a:r>
              <a:rPr sz="1100" dirty="0">
                <a:latin typeface="Arial"/>
                <a:cs typeface="Arial"/>
              </a:rPr>
              <a:t>each</a:t>
            </a:r>
            <a:r>
              <a:rPr sz="1100" spc="-20" dirty="0">
                <a:latin typeface="Arial"/>
                <a:cs typeface="Arial"/>
              </a:rPr>
              <a:t> </a:t>
            </a:r>
            <a:r>
              <a:rPr sz="1100" spc="-10" dirty="0">
                <a:latin typeface="Arial"/>
                <a:cs typeface="Arial"/>
              </a:rPr>
              <a:t>branch.</a:t>
            </a:r>
            <a:endParaRPr sz="1100" dirty="0">
              <a:latin typeface="Arial"/>
              <a:cs typeface="Arial"/>
            </a:endParaRPr>
          </a:p>
        </p:txBody>
      </p:sp>
      <p:pic>
        <p:nvPicPr>
          <p:cNvPr id="5" name="object 5"/>
          <p:cNvPicPr/>
          <p:nvPr/>
        </p:nvPicPr>
        <p:blipFill>
          <a:blip r:embed="rId2" cstate="print"/>
          <a:stretch>
            <a:fillRect/>
          </a:stretch>
        </p:blipFill>
        <p:spPr>
          <a:xfrm>
            <a:off x="984250" y="3450100"/>
            <a:ext cx="3925157" cy="3024663"/>
          </a:xfrm>
          <a:prstGeom prst="rect">
            <a:avLst/>
          </a:prstGeom>
        </p:spPr>
      </p:pic>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17</a:t>
            </a:r>
          </a:p>
        </p:txBody>
      </p:sp>
      <p:sp>
        <p:nvSpPr>
          <p:cNvPr id="8" name="TextBox 7">
            <a:hlinkClick r:id="rId3" action="ppaction://hlinkfile"/>
          </p:cNvPr>
          <p:cNvSpPr txBox="1"/>
          <p:nvPr/>
        </p:nvSpPr>
        <p:spPr>
          <a:xfrm>
            <a:off x="6336582" y="91273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1" name="Title 15"/>
          <p:cNvSpPr>
            <a:spLocks noGrp="1"/>
          </p:cNvSpPr>
          <p:nvPr>
            <p:ph type="title"/>
          </p:nvPr>
        </p:nvSpPr>
        <p:spPr>
          <a:xfrm>
            <a:off x="990600" y="533400"/>
            <a:ext cx="5943600" cy="276999"/>
          </a:xfrm>
        </p:spPr>
        <p:txBody>
          <a:bodyPr/>
          <a:lstStyle/>
          <a:p>
            <a:r>
              <a:rPr lang="en-US" dirty="0"/>
              <a:t>C# </a:t>
            </a:r>
            <a:r>
              <a:rPr lang="en-US" dirty="0" smtClean="0"/>
              <a:t>component – Data Access: Tree access</a:t>
            </a:r>
            <a:endParaRPr lang="en-US" dirty="0"/>
          </a:p>
        </p:txBody>
      </p:sp>
    </p:spTree>
    <p:extLst>
      <p:ext uri="{BB962C8B-B14F-4D97-AF65-F5344CB8AC3E}">
        <p14:creationId xmlns:p14="http://schemas.microsoft.com/office/powerpoint/2010/main" val="1844625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Matrix operations</a:t>
            </a:r>
            <a:endParaRPr lang="en-US" dirty="0"/>
          </a:p>
        </p:txBody>
      </p:sp>
      <p:graphicFrame>
        <p:nvGraphicFramePr>
          <p:cNvPr id="29" name="Table 28"/>
          <p:cNvGraphicFramePr>
            <a:graphicFrameLocks noGrp="1"/>
          </p:cNvGraphicFramePr>
          <p:nvPr>
            <p:extLst>
              <p:ext uri="{D42A27DB-BD31-4B8C-83A1-F6EECF244321}">
                <p14:modId xmlns:p14="http://schemas.microsoft.com/office/powerpoint/2010/main" val="1831389549"/>
              </p:ext>
            </p:extLst>
          </p:nvPr>
        </p:nvGraphicFramePr>
        <p:xfrm>
          <a:off x="1219200" y="1992958"/>
          <a:ext cx="1676400" cy="9144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816753403"/>
                    </a:ext>
                  </a:extLst>
                </a:gridCol>
                <a:gridCol w="838200">
                  <a:extLst>
                    <a:ext uri="{9D8B030D-6E8A-4147-A177-3AD203B41FA5}">
                      <a16:colId xmlns:a16="http://schemas.microsoft.com/office/drawing/2014/main" val="3824087931"/>
                    </a:ext>
                  </a:extLst>
                </a:gridCol>
              </a:tblGrid>
              <a:tr h="457200">
                <a:tc>
                  <a:txBody>
                    <a:bodyPr/>
                    <a:lstStyle/>
                    <a:p>
                      <a:pPr algn="ctr"/>
                      <a:r>
                        <a:rPr lang="en-US" dirty="0" err="1" smtClean="0"/>
                        <a:t>M</a:t>
                      </a:r>
                      <a:r>
                        <a:rPr lang="en-US" baseline="-25000" dirty="0" err="1" smtClean="0"/>
                        <a:t>xx</a:t>
                      </a:r>
                      <a:r>
                        <a:rPr lang="en-US" baseline="-25000" dirty="0" smtClean="0"/>
                        <a:t> </a:t>
                      </a:r>
                      <a:r>
                        <a:rPr lang="en-US" dirty="0" smtClean="0"/>
                        <a:t>= 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xy</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yx</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xx</a:t>
                      </a:r>
                      <a:r>
                        <a:rPr lang="en-US" dirty="0" smtClean="0"/>
                        <a:t>= 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1339493929"/>
              </p:ext>
            </p:extLst>
          </p:nvPr>
        </p:nvGraphicFramePr>
        <p:xfrm>
          <a:off x="3200400" y="1992958"/>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094251133"/>
              </p:ext>
            </p:extLst>
          </p:nvPr>
        </p:nvGraphicFramePr>
        <p:xfrm>
          <a:off x="1981200" y="1293257"/>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32" name="Arc 31"/>
          <p:cNvSpPr/>
          <p:nvPr/>
        </p:nvSpPr>
        <p:spPr>
          <a:xfrm>
            <a:off x="2895600" y="1521857"/>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3" name="Table 32"/>
          <p:cNvGraphicFramePr>
            <a:graphicFrameLocks noGrp="1"/>
          </p:cNvGraphicFramePr>
          <p:nvPr>
            <p:extLst>
              <p:ext uri="{D42A27DB-BD31-4B8C-83A1-F6EECF244321}">
                <p14:modId xmlns:p14="http://schemas.microsoft.com/office/powerpoint/2010/main" val="706555443"/>
              </p:ext>
            </p:extLst>
          </p:nvPr>
        </p:nvGraphicFramePr>
        <p:xfrm>
          <a:off x="4343400" y="1947238"/>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1</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solidFill>
                            <a:schemeClr val="tx1">
                              <a:lumMod val="50000"/>
                              <a:lumOff val="50000"/>
                            </a:schemeClr>
                          </a:solidFill>
                        </a:rPr>
                        <a:t> + </a:t>
                      </a: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smtClean="0">
                          <a:solidFill>
                            <a:schemeClr val="tx1">
                              <a:lumMod val="50000"/>
                              <a:lumOff val="50000"/>
                            </a:schemeClr>
                          </a:solidFill>
                        </a:rPr>
                        <a:t>v</a:t>
                      </a:r>
                      <a:r>
                        <a:rPr lang="en-US" baseline="-25000" dirty="0" smtClean="0">
                          <a:solidFill>
                            <a:schemeClr val="tx1">
                              <a:lumMod val="50000"/>
                              <a:lumOff val="50000"/>
                            </a:schemeClr>
                          </a:solidFill>
                        </a:rPr>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err="1" smtClean="0">
                          <a:solidFill>
                            <a:schemeClr val="tx1">
                              <a:lumMod val="50000"/>
                              <a:lumOff val="50000"/>
                            </a:schemeClr>
                          </a:solidFill>
                        </a:rPr>
                        <a:t>v</a:t>
                      </a:r>
                      <a:r>
                        <a:rPr lang="en-US" baseline="-25000" dirty="0" err="1" smtClean="0">
                          <a:solidFill>
                            <a:schemeClr val="tx1">
                              <a:lumMod val="50000"/>
                              <a:lumOff val="50000"/>
                            </a:schemeClr>
                          </a:solidFill>
                        </a:rPr>
                        <a:t>x</a:t>
                      </a:r>
                      <a:r>
                        <a:rPr lang="en-US" baseline="-25000" dirty="0" smtClean="0">
                          <a:solidFill>
                            <a:schemeClr val="tx1">
                              <a:lumMod val="50000"/>
                              <a:lumOff val="50000"/>
                            </a:schemeClr>
                          </a:solidFill>
                        </a:rPr>
                        <a:t> </a:t>
                      </a:r>
                      <a:r>
                        <a:rPr lang="en-US" baseline="0" dirty="0" smtClean="0"/>
                        <a:t>+1v</a:t>
                      </a:r>
                      <a:r>
                        <a:rPr lang="en-US" baseline="-250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34" name="TextBox 33"/>
          <p:cNvSpPr txBox="1"/>
          <p:nvPr/>
        </p:nvSpPr>
        <p:spPr>
          <a:xfrm>
            <a:off x="2931624" y="2233226"/>
            <a:ext cx="274434" cy="369332"/>
          </a:xfrm>
          <a:prstGeom prst="rect">
            <a:avLst/>
          </a:prstGeom>
          <a:noFill/>
        </p:spPr>
        <p:txBody>
          <a:bodyPr wrap="none" rtlCol="0">
            <a:spAutoFit/>
          </a:bodyPr>
          <a:lstStyle/>
          <a:p>
            <a:r>
              <a:rPr lang="en-US" dirty="0" smtClean="0"/>
              <a:t>*</a:t>
            </a:r>
            <a:endParaRPr lang="en-US" dirty="0"/>
          </a:p>
        </p:txBody>
      </p:sp>
      <p:sp>
        <p:nvSpPr>
          <p:cNvPr id="35" name="TextBox 34"/>
          <p:cNvSpPr txBox="1"/>
          <p:nvPr/>
        </p:nvSpPr>
        <p:spPr>
          <a:xfrm>
            <a:off x="3919117" y="2223701"/>
            <a:ext cx="319318" cy="369332"/>
          </a:xfrm>
          <a:prstGeom prst="rect">
            <a:avLst/>
          </a:prstGeom>
          <a:noFill/>
        </p:spPr>
        <p:txBody>
          <a:bodyPr wrap="none" rtlCol="0">
            <a:spAutoFit/>
          </a:bodyPr>
          <a:lstStyle/>
          <a:p>
            <a:r>
              <a:rPr lang="en-US" dirty="0"/>
              <a:t>=</a:t>
            </a:r>
          </a:p>
        </p:txBody>
      </p:sp>
      <p:sp>
        <p:nvSpPr>
          <p:cNvPr id="36" name="TextBox 35"/>
          <p:cNvSpPr txBox="1"/>
          <p:nvPr/>
        </p:nvSpPr>
        <p:spPr>
          <a:xfrm>
            <a:off x="923925" y="914400"/>
            <a:ext cx="3159839" cy="369332"/>
          </a:xfrm>
          <a:prstGeom prst="rect">
            <a:avLst/>
          </a:prstGeom>
          <a:noFill/>
        </p:spPr>
        <p:txBody>
          <a:bodyPr wrap="none" rtlCol="0">
            <a:spAutoFit/>
          </a:bodyPr>
          <a:lstStyle/>
          <a:p>
            <a:r>
              <a:rPr lang="en-US" dirty="0" smtClean="0"/>
              <a:t>Identity matrix transformation</a:t>
            </a:r>
          </a:p>
        </p:txBody>
      </p:sp>
      <p:graphicFrame>
        <p:nvGraphicFramePr>
          <p:cNvPr id="27" name="Table 26"/>
          <p:cNvGraphicFramePr>
            <a:graphicFrameLocks noGrp="1"/>
          </p:cNvGraphicFramePr>
          <p:nvPr>
            <p:extLst>
              <p:ext uri="{D42A27DB-BD31-4B8C-83A1-F6EECF244321}">
                <p14:modId xmlns:p14="http://schemas.microsoft.com/office/powerpoint/2010/main" val="2716820098"/>
              </p:ext>
            </p:extLst>
          </p:nvPr>
        </p:nvGraphicFramePr>
        <p:xfrm>
          <a:off x="1219200" y="4808668"/>
          <a:ext cx="1676400" cy="9144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816753403"/>
                    </a:ext>
                  </a:extLst>
                </a:gridCol>
                <a:gridCol w="838200">
                  <a:extLst>
                    <a:ext uri="{9D8B030D-6E8A-4147-A177-3AD203B41FA5}">
                      <a16:colId xmlns:a16="http://schemas.microsoft.com/office/drawing/2014/main" val="3824087931"/>
                    </a:ext>
                  </a:extLst>
                </a:gridCol>
              </a:tblGrid>
              <a:tr h="457200">
                <a:tc>
                  <a:txBody>
                    <a:bodyPr/>
                    <a:lstStyle/>
                    <a:p>
                      <a:pPr algn="ctr"/>
                      <a:r>
                        <a:rPr lang="en-US" dirty="0" err="1" smtClean="0"/>
                        <a:t>M</a:t>
                      </a:r>
                      <a:r>
                        <a:rPr lang="en-US" baseline="-25000" dirty="0" err="1" smtClean="0"/>
                        <a:t>xx</a:t>
                      </a:r>
                      <a:r>
                        <a:rPr lang="en-US" baseline="-25000" dirty="0" smtClean="0"/>
                        <a:t> </a:t>
                      </a:r>
                      <a:r>
                        <a:rPr lang="en-US" dirty="0" smtClean="0"/>
                        <a:t>= 2</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xy</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yx</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xx</a:t>
                      </a:r>
                      <a:r>
                        <a:rPr lang="en-US" dirty="0" smtClean="0"/>
                        <a:t>= 2</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510455506"/>
              </p:ext>
            </p:extLst>
          </p:nvPr>
        </p:nvGraphicFramePr>
        <p:xfrm>
          <a:off x="3200400" y="4808668"/>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198164271"/>
              </p:ext>
            </p:extLst>
          </p:nvPr>
        </p:nvGraphicFramePr>
        <p:xfrm>
          <a:off x="1981200" y="4108967"/>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39" name="Arc 38"/>
          <p:cNvSpPr/>
          <p:nvPr/>
        </p:nvSpPr>
        <p:spPr>
          <a:xfrm>
            <a:off x="2895600" y="4337567"/>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1690273346"/>
              </p:ext>
            </p:extLst>
          </p:nvPr>
        </p:nvGraphicFramePr>
        <p:xfrm>
          <a:off x="4343400" y="4762948"/>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smtClean="0"/>
                        <a:t>2v</a:t>
                      </a:r>
                      <a:r>
                        <a:rPr lang="en-US" baseline="-25000" dirty="0" smtClean="0"/>
                        <a:t>x </a:t>
                      </a:r>
                      <a:r>
                        <a:rPr lang="en-US" baseline="0" dirty="0" smtClean="0">
                          <a:solidFill>
                            <a:schemeClr val="tx1">
                              <a:lumMod val="50000"/>
                              <a:lumOff val="50000"/>
                            </a:schemeClr>
                          </a:solidFill>
                        </a:rPr>
                        <a:t> + </a:t>
                      </a: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smtClean="0">
                          <a:solidFill>
                            <a:schemeClr val="tx1">
                              <a:lumMod val="50000"/>
                              <a:lumOff val="50000"/>
                            </a:schemeClr>
                          </a:solidFill>
                        </a:rPr>
                        <a:t>v</a:t>
                      </a:r>
                      <a:r>
                        <a:rPr lang="en-US" baseline="-25000" dirty="0" smtClean="0">
                          <a:solidFill>
                            <a:schemeClr val="tx1">
                              <a:lumMod val="50000"/>
                              <a:lumOff val="50000"/>
                            </a:schemeClr>
                          </a:solidFill>
                        </a:rPr>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err="1" smtClean="0">
                          <a:solidFill>
                            <a:schemeClr val="tx1">
                              <a:lumMod val="50000"/>
                              <a:lumOff val="50000"/>
                            </a:schemeClr>
                          </a:solidFill>
                        </a:rPr>
                        <a:t>v</a:t>
                      </a:r>
                      <a:r>
                        <a:rPr lang="en-US" baseline="-25000" dirty="0" err="1" smtClean="0">
                          <a:solidFill>
                            <a:schemeClr val="tx1">
                              <a:lumMod val="50000"/>
                              <a:lumOff val="50000"/>
                            </a:schemeClr>
                          </a:solidFill>
                        </a:rPr>
                        <a:t>x</a:t>
                      </a:r>
                      <a:r>
                        <a:rPr lang="en-US" baseline="-25000" dirty="0" smtClean="0">
                          <a:solidFill>
                            <a:schemeClr val="tx1">
                              <a:lumMod val="50000"/>
                              <a:lumOff val="50000"/>
                            </a:schemeClr>
                          </a:solidFill>
                        </a:rPr>
                        <a:t> </a:t>
                      </a:r>
                      <a:r>
                        <a:rPr lang="en-US" baseline="0" dirty="0" smtClean="0"/>
                        <a:t>+2v</a:t>
                      </a:r>
                      <a:r>
                        <a:rPr lang="en-US" baseline="-250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41" name="TextBox 40"/>
          <p:cNvSpPr txBox="1"/>
          <p:nvPr/>
        </p:nvSpPr>
        <p:spPr>
          <a:xfrm>
            <a:off x="2931624" y="5048936"/>
            <a:ext cx="274434" cy="369332"/>
          </a:xfrm>
          <a:prstGeom prst="rect">
            <a:avLst/>
          </a:prstGeom>
          <a:noFill/>
        </p:spPr>
        <p:txBody>
          <a:bodyPr wrap="none" rtlCol="0">
            <a:spAutoFit/>
          </a:bodyPr>
          <a:lstStyle/>
          <a:p>
            <a:r>
              <a:rPr lang="en-US" dirty="0" smtClean="0"/>
              <a:t>*</a:t>
            </a:r>
            <a:endParaRPr lang="en-US" dirty="0"/>
          </a:p>
        </p:txBody>
      </p:sp>
      <p:sp>
        <p:nvSpPr>
          <p:cNvPr id="42" name="TextBox 41"/>
          <p:cNvSpPr txBox="1"/>
          <p:nvPr/>
        </p:nvSpPr>
        <p:spPr>
          <a:xfrm>
            <a:off x="3919117" y="5039411"/>
            <a:ext cx="319318" cy="369332"/>
          </a:xfrm>
          <a:prstGeom prst="rect">
            <a:avLst/>
          </a:prstGeom>
          <a:noFill/>
        </p:spPr>
        <p:txBody>
          <a:bodyPr wrap="none" rtlCol="0">
            <a:spAutoFit/>
          </a:bodyPr>
          <a:lstStyle/>
          <a:p>
            <a:r>
              <a:rPr lang="en-US" dirty="0"/>
              <a:t>=</a:t>
            </a:r>
          </a:p>
        </p:txBody>
      </p:sp>
      <p:sp>
        <p:nvSpPr>
          <p:cNvPr id="43" name="TextBox 42"/>
          <p:cNvSpPr txBox="1"/>
          <p:nvPr/>
        </p:nvSpPr>
        <p:spPr>
          <a:xfrm>
            <a:off x="923925" y="3730110"/>
            <a:ext cx="2480166" cy="369332"/>
          </a:xfrm>
          <a:prstGeom prst="rect">
            <a:avLst/>
          </a:prstGeom>
          <a:noFill/>
        </p:spPr>
        <p:txBody>
          <a:bodyPr wrap="none" rtlCol="0">
            <a:spAutoFit/>
          </a:bodyPr>
          <a:lstStyle/>
          <a:p>
            <a:r>
              <a:rPr lang="en-US" dirty="0" smtClean="0"/>
              <a:t>Scaling transformation</a:t>
            </a:r>
          </a:p>
        </p:txBody>
      </p:sp>
      <p:graphicFrame>
        <p:nvGraphicFramePr>
          <p:cNvPr id="44" name="Table 43"/>
          <p:cNvGraphicFramePr>
            <a:graphicFrameLocks noGrp="1"/>
          </p:cNvGraphicFramePr>
          <p:nvPr>
            <p:extLst>
              <p:ext uri="{D42A27DB-BD31-4B8C-83A1-F6EECF244321}">
                <p14:modId xmlns:p14="http://schemas.microsoft.com/office/powerpoint/2010/main" val="3659664326"/>
              </p:ext>
            </p:extLst>
          </p:nvPr>
        </p:nvGraphicFramePr>
        <p:xfrm>
          <a:off x="1219200" y="7900841"/>
          <a:ext cx="1676400" cy="9144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816753403"/>
                    </a:ext>
                  </a:extLst>
                </a:gridCol>
                <a:gridCol w="838200">
                  <a:extLst>
                    <a:ext uri="{9D8B030D-6E8A-4147-A177-3AD203B41FA5}">
                      <a16:colId xmlns:a16="http://schemas.microsoft.com/office/drawing/2014/main" val="3824087931"/>
                    </a:ext>
                  </a:extLst>
                </a:gridCol>
              </a:tblGrid>
              <a:tr h="457200">
                <a:tc>
                  <a:txBody>
                    <a:bodyPr/>
                    <a:lstStyle/>
                    <a:p>
                      <a:pPr algn="ctr"/>
                      <a:r>
                        <a:rPr lang="en-US" dirty="0" err="1" smtClean="0"/>
                        <a:t>M</a:t>
                      </a:r>
                      <a:r>
                        <a:rPr lang="en-US" baseline="-25000" dirty="0" err="1" smtClean="0"/>
                        <a:t>xx</a:t>
                      </a:r>
                      <a:r>
                        <a:rPr lang="en-US" baseline="-25000" dirty="0" smtClean="0"/>
                        <a:t> </a:t>
                      </a:r>
                      <a:r>
                        <a:rPr lang="en-US" dirty="0" smtClean="0"/>
                        <a:t>= 1</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xy</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yx</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solidFill>
                            <a:schemeClr val="tx1">
                              <a:lumMod val="50000"/>
                              <a:lumOff val="50000"/>
                            </a:schemeClr>
                          </a:solidFill>
                        </a:rPr>
                        <a:t>M</a:t>
                      </a:r>
                      <a:r>
                        <a:rPr lang="en-US" baseline="-25000" dirty="0" err="1" smtClean="0">
                          <a:solidFill>
                            <a:schemeClr val="tx1">
                              <a:lumMod val="50000"/>
                              <a:lumOff val="50000"/>
                            </a:schemeClr>
                          </a:solidFill>
                        </a:rPr>
                        <a:t>xx</a:t>
                      </a:r>
                      <a:r>
                        <a:rPr lang="en-US" dirty="0" smtClean="0">
                          <a:solidFill>
                            <a:schemeClr val="tx1">
                              <a:lumMod val="50000"/>
                              <a:lumOff val="50000"/>
                            </a:schemeClr>
                          </a:solidFill>
                        </a:rPr>
                        <a:t>= 0</a:t>
                      </a:r>
                      <a:endParaRPr lang="en-US"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1339493929"/>
              </p:ext>
            </p:extLst>
          </p:nvPr>
        </p:nvGraphicFramePr>
        <p:xfrm>
          <a:off x="3200400" y="7900841"/>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3094251133"/>
              </p:ext>
            </p:extLst>
          </p:nvPr>
        </p:nvGraphicFramePr>
        <p:xfrm>
          <a:off x="1981200" y="7201140"/>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47" name="Arc 46"/>
          <p:cNvSpPr/>
          <p:nvPr/>
        </p:nvSpPr>
        <p:spPr>
          <a:xfrm>
            <a:off x="2895600" y="7429740"/>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8" name="Table 47"/>
          <p:cNvGraphicFramePr>
            <a:graphicFrameLocks noGrp="1"/>
          </p:cNvGraphicFramePr>
          <p:nvPr>
            <p:extLst>
              <p:ext uri="{D42A27DB-BD31-4B8C-83A1-F6EECF244321}">
                <p14:modId xmlns:p14="http://schemas.microsoft.com/office/powerpoint/2010/main" val="168671962"/>
              </p:ext>
            </p:extLst>
          </p:nvPr>
        </p:nvGraphicFramePr>
        <p:xfrm>
          <a:off x="4343400" y="7855121"/>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1</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solidFill>
                            <a:schemeClr val="tx1">
                              <a:lumMod val="50000"/>
                              <a:lumOff val="50000"/>
                            </a:schemeClr>
                          </a:solidFill>
                        </a:rPr>
                        <a:t> + </a:t>
                      </a: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smtClean="0">
                          <a:solidFill>
                            <a:schemeClr val="tx1">
                              <a:lumMod val="50000"/>
                              <a:lumOff val="50000"/>
                            </a:schemeClr>
                          </a:solidFill>
                        </a:rPr>
                        <a:t>v</a:t>
                      </a:r>
                      <a:r>
                        <a:rPr lang="en-US" baseline="-25000" dirty="0" smtClean="0">
                          <a:solidFill>
                            <a:schemeClr val="tx1">
                              <a:lumMod val="50000"/>
                              <a:lumOff val="50000"/>
                            </a:schemeClr>
                          </a:solidFill>
                        </a:rPr>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err="1" smtClean="0">
                          <a:solidFill>
                            <a:schemeClr val="tx1">
                              <a:lumMod val="50000"/>
                              <a:lumOff val="50000"/>
                            </a:schemeClr>
                          </a:solidFill>
                        </a:rPr>
                        <a:t>v</a:t>
                      </a:r>
                      <a:r>
                        <a:rPr lang="en-US" baseline="-25000" dirty="0" err="1" smtClean="0">
                          <a:solidFill>
                            <a:schemeClr val="tx1">
                              <a:lumMod val="50000"/>
                              <a:lumOff val="50000"/>
                            </a:schemeClr>
                          </a:solidFill>
                        </a:rPr>
                        <a:t>x</a:t>
                      </a:r>
                      <a:r>
                        <a:rPr lang="en-US" baseline="-25000" dirty="0" smtClean="0">
                          <a:solidFill>
                            <a:schemeClr val="tx1">
                              <a:lumMod val="50000"/>
                              <a:lumOff val="50000"/>
                            </a:schemeClr>
                          </a:solidFill>
                        </a:rPr>
                        <a:t> </a:t>
                      </a:r>
                      <a:r>
                        <a:rPr lang="en-US" baseline="0" dirty="0" smtClean="0">
                          <a:solidFill>
                            <a:schemeClr val="tx1">
                              <a:lumMod val="50000"/>
                              <a:lumOff val="50000"/>
                            </a:schemeClr>
                          </a:solidFill>
                        </a:rPr>
                        <a:t>+0v</a:t>
                      </a:r>
                      <a:r>
                        <a:rPr lang="en-US" baseline="-25000" dirty="0" smtClean="0">
                          <a:solidFill>
                            <a:schemeClr val="tx1">
                              <a:lumMod val="50000"/>
                              <a:lumOff val="50000"/>
                            </a:schemeClr>
                          </a:solidFill>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49" name="TextBox 48"/>
          <p:cNvSpPr txBox="1"/>
          <p:nvPr/>
        </p:nvSpPr>
        <p:spPr>
          <a:xfrm>
            <a:off x="2931624" y="8141109"/>
            <a:ext cx="274434" cy="369332"/>
          </a:xfrm>
          <a:prstGeom prst="rect">
            <a:avLst/>
          </a:prstGeom>
          <a:noFill/>
        </p:spPr>
        <p:txBody>
          <a:bodyPr wrap="none" rtlCol="0">
            <a:spAutoFit/>
          </a:bodyPr>
          <a:lstStyle/>
          <a:p>
            <a:r>
              <a:rPr lang="en-US" dirty="0" smtClean="0"/>
              <a:t>*</a:t>
            </a:r>
            <a:endParaRPr lang="en-US" dirty="0"/>
          </a:p>
        </p:txBody>
      </p:sp>
      <p:sp>
        <p:nvSpPr>
          <p:cNvPr id="50" name="TextBox 49"/>
          <p:cNvSpPr txBox="1"/>
          <p:nvPr/>
        </p:nvSpPr>
        <p:spPr>
          <a:xfrm>
            <a:off x="3919117" y="8131584"/>
            <a:ext cx="319318" cy="369332"/>
          </a:xfrm>
          <a:prstGeom prst="rect">
            <a:avLst/>
          </a:prstGeom>
          <a:noFill/>
        </p:spPr>
        <p:txBody>
          <a:bodyPr wrap="none" rtlCol="0">
            <a:spAutoFit/>
          </a:bodyPr>
          <a:lstStyle/>
          <a:p>
            <a:r>
              <a:rPr lang="en-US" dirty="0"/>
              <a:t>=</a:t>
            </a:r>
          </a:p>
        </p:txBody>
      </p:sp>
      <p:sp>
        <p:nvSpPr>
          <p:cNvPr id="51" name="TextBox 50"/>
          <p:cNvSpPr txBox="1"/>
          <p:nvPr/>
        </p:nvSpPr>
        <p:spPr>
          <a:xfrm>
            <a:off x="923925" y="6822283"/>
            <a:ext cx="1813317" cy="369332"/>
          </a:xfrm>
          <a:prstGeom prst="rect">
            <a:avLst/>
          </a:prstGeom>
          <a:noFill/>
        </p:spPr>
        <p:txBody>
          <a:bodyPr wrap="none" rtlCol="0">
            <a:spAutoFit/>
          </a:bodyPr>
          <a:lstStyle/>
          <a:p>
            <a:r>
              <a:rPr lang="en-US" dirty="0" smtClean="0"/>
              <a:t>Project to x axis</a:t>
            </a:r>
          </a:p>
        </p:txBody>
      </p:sp>
    </p:spTree>
    <p:extLst>
      <p:ext uri="{BB962C8B-B14F-4D97-AF65-F5344CB8AC3E}">
        <p14:creationId xmlns:p14="http://schemas.microsoft.com/office/powerpoint/2010/main" val="2133212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Matrix operations – homogeneous coordinates</a:t>
            </a:r>
          </a:p>
        </p:txBody>
      </p:sp>
      <p:graphicFrame>
        <p:nvGraphicFramePr>
          <p:cNvPr id="13" name="Table 12"/>
          <p:cNvGraphicFramePr>
            <a:graphicFrameLocks noGrp="1"/>
          </p:cNvGraphicFramePr>
          <p:nvPr>
            <p:extLst>
              <p:ext uri="{D42A27DB-BD31-4B8C-83A1-F6EECF244321}">
                <p14:modId xmlns:p14="http://schemas.microsoft.com/office/powerpoint/2010/main" val="3297549316"/>
              </p:ext>
            </p:extLst>
          </p:nvPr>
        </p:nvGraphicFramePr>
        <p:xfrm>
          <a:off x="1676400" y="2405048"/>
          <a:ext cx="12954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t>M</a:t>
                      </a:r>
                      <a:r>
                        <a:rPr lang="en-US" baseline="-25000" dirty="0" err="1" smtClean="0"/>
                        <a:t>yx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950537229"/>
              </p:ext>
            </p:extLst>
          </p:nvPr>
        </p:nvGraphicFramePr>
        <p:xfrm>
          <a:off x="3276600" y="2405048"/>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989163597"/>
              </p:ext>
            </p:extLst>
          </p:nvPr>
        </p:nvGraphicFramePr>
        <p:xfrm>
          <a:off x="2057400" y="1705347"/>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16" name="Arc 15"/>
          <p:cNvSpPr/>
          <p:nvPr/>
        </p:nvSpPr>
        <p:spPr>
          <a:xfrm>
            <a:off x="2971800" y="1933947"/>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2488016864"/>
              </p:ext>
            </p:extLst>
          </p:nvPr>
        </p:nvGraphicFramePr>
        <p:xfrm>
          <a:off x="4419600" y="2359328"/>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xx</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t> </a:t>
                      </a:r>
                      <a:r>
                        <a:rPr lang="en-US" dirty="0" err="1" smtClean="0"/>
                        <a:t>M</a:t>
                      </a:r>
                      <a:r>
                        <a:rPr lang="en-US" baseline="-25000" dirty="0" err="1" smtClean="0"/>
                        <a:t>xy</a:t>
                      </a:r>
                      <a:r>
                        <a:rPr lang="en-US" baseline="-25000" dirty="0" smtClean="0"/>
                        <a:t> </a:t>
                      </a:r>
                      <a:r>
                        <a:rPr lang="en-US" baseline="0" dirty="0" smtClean="0"/>
                        <a:t>v</a:t>
                      </a:r>
                      <a:r>
                        <a:rPr lang="en-US" baseline="-25000" dirty="0" smtClean="0"/>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yx</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t> </a:t>
                      </a:r>
                      <a:r>
                        <a:rPr lang="en-US" dirty="0" err="1" smtClean="0"/>
                        <a:t>M</a:t>
                      </a:r>
                      <a:r>
                        <a:rPr lang="en-US" baseline="-25000" dirty="0" err="1" smtClean="0"/>
                        <a:t>yy</a:t>
                      </a:r>
                      <a:r>
                        <a:rPr lang="en-US" baseline="-25000" dirty="0" smtClean="0"/>
                        <a:t> </a:t>
                      </a:r>
                      <a:r>
                        <a:rPr lang="en-US" baseline="0" dirty="0" smtClean="0"/>
                        <a:t>v</a:t>
                      </a:r>
                      <a:r>
                        <a:rPr lang="en-US" baseline="-250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18" name="TextBox 17"/>
          <p:cNvSpPr txBox="1"/>
          <p:nvPr/>
        </p:nvSpPr>
        <p:spPr>
          <a:xfrm>
            <a:off x="3007824" y="2645316"/>
            <a:ext cx="274434" cy="369332"/>
          </a:xfrm>
          <a:prstGeom prst="rect">
            <a:avLst/>
          </a:prstGeom>
          <a:noFill/>
        </p:spPr>
        <p:txBody>
          <a:bodyPr wrap="none" rtlCol="0">
            <a:spAutoFit/>
          </a:bodyPr>
          <a:lstStyle/>
          <a:p>
            <a:r>
              <a:rPr lang="en-US" dirty="0" smtClean="0"/>
              <a:t>*</a:t>
            </a:r>
            <a:endParaRPr lang="en-US" dirty="0"/>
          </a:p>
        </p:txBody>
      </p:sp>
      <p:sp>
        <p:nvSpPr>
          <p:cNvPr id="19" name="TextBox 18"/>
          <p:cNvSpPr txBox="1"/>
          <p:nvPr/>
        </p:nvSpPr>
        <p:spPr>
          <a:xfrm>
            <a:off x="3995317" y="2635791"/>
            <a:ext cx="319318" cy="369332"/>
          </a:xfrm>
          <a:prstGeom prst="rect">
            <a:avLst/>
          </a:prstGeom>
          <a:noFill/>
        </p:spPr>
        <p:txBody>
          <a:bodyPr wrap="none" rtlCol="0">
            <a:spAutoFit/>
          </a:bodyPr>
          <a:lstStyle/>
          <a:p>
            <a:r>
              <a:rPr lang="en-US" dirty="0"/>
              <a:t>=</a:t>
            </a:r>
          </a:p>
        </p:txBody>
      </p:sp>
      <p:sp>
        <p:nvSpPr>
          <p:cNvPr id="28" name="TextBox 27"/>
          <p:cNvSpPr txBox="1"/>
          <p:nvPr/>
        </p:nvSpPr>
        <p:spPr>
          <a:xfrm>
            <a:off x="1000125" y="1001181"/>
            <a:ext cx="3223959" cy="369332"/>
          </a:xfrm>
          <a:prstGeom prst="rect">
            <a:avLst/>
          </a:prstGeom>
          <a:noFill/>
        </p:spPr>
        <p:txBody>
          <a:bodyPr wrap="none" rtlCol="0">
            <a:spAutoFit/>
          </a:bodyPr>
          <a:lstStyle/>
          <a:p>
            <a:r>
              <a:rPr lang="en-US" dirty="0" smtClean="0"/>
              <a:t>Transformation matrix – in 2D</a:t>
            </a:r>
          </a:p>
        </p:txBody>
      </p:sp>
    </p:spTree>
    <p:extLst>
      <p:ext uri="{BB962C8B-B14F-4D97-AF65-F5344CB8AC3E}">
        <p14:creationId xmlns:p14="http://schemas.microsoft.com/office/powerpoint/2010/main" val="29426184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Matrix operations – homogeneous coordinates</a:t>
            </a:r>
          </a:p>
        </p:txBody>
      </p:sp>
      <p:graphicFrame>
        <p:nvGraphicFramePr>
          <p:cNvPr id="13" name="Table 12"/>
          <p:cNvGraphicFramePr>
            <a:graphicFrameLocks noGrp="1"/>
          </p:cNvGraphicFramePr>
          <p:nvPr>
            <p:extLst>
              <p:ext uri="{D42A27DB-BD31-4B8C-83A1-F6EECF244321}">
                <p14:modId xmlns:p14="http://schemas.microsoft.com/office/powerpoint/2010/main" val="3297549316"/>
              </p:ext>
            </p:extLst>
          </p:nvPr>
        </p:nvGraphicFramePr>
        <p:xfrm>
          <a:off x="1676400" y="2405048"/>
          <a:ext cx="12954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t>M</a:t>
                      </a:r>
                      <a:r>
                        <a:rPr lang="en-US" baseline="-25000" dirty="0" err="1" smtClean="0"/>
                        <a:t>yx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950537229"/>
              </p:ext>
            </p:extLst>
          </p:nvPr>
        </p:nvGraphicFramePr>
        <p:xfrm>
          <a:off x="3276600" y="2405048"/>
          <a:ext cx="647700" cy="9144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989163597"/>
              </p:ext>
            </p:extLst>
          </p:nvPr>
        </p:nvGraphicFramePr>
        <p:xfrm>
          <a:off x="2057400" y="1705347"/>
          <a:ext cx="1295400" cy="4572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gridCol w="647700">
                  <a:extLst>
                    <a:ext uri="{9D8B030D-6E8A-4147-A177-3AD203B41FA5}">
                      <a16:colId xmlns:a16="http://schemas.microsoft.com/office/drawing/2014/main" val="382408793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16" name="Arc 15"/>
          <p:cNvSpPr/>
          <p:nvPr/>
        </p:nvSpPr>
        <p:spPr>
          <a:xfrm>
            <a:off x="2971800" y="1933947"/>
            <a:ext cx="9144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2488016864"/>
              </p:ext>
            </p:extLst>
          </p:nvPr>
        </p:nvGraphicFramePr>
        <p:xfrm>
          <a:off x="4419600" y="2359328"/>
          <a:ext cx="2209800" cy="100584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xx</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t> </a:t>
                      </a:r>
                      <a:r>
                        <a:rPr lang="en-US" dirty="0" err="1" smtClean="0"/>
                        <a:t>M</a:t>
                      </a:r>
                      <a:r>
                        <a:rPr lang="en-US" baseline="-25000" dirty="0" err="1" smtClean="0"/>
                        <a:t>xy</a:t>
                      </a:r>
                      <a:r>
                        <a:rPr lang="en-US" baseline="-25000" dirty="0" smtClean="0"/>
                        <a:t> </a:t>
                      </a:r>
                      <a:r>
                        <a:rPr lang="en-US" baseline="0" dirty="0" smtClean="0"/>
                        <a:t>v</a:t>
                      </a:r>
                      <a:r>
                        <a:rPr lang="en-US" baseline="-25000" dirty="0" smtClean="0"/>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yx</a:t>
                      </a:r>
                      <a:r>
                        <a:rPr lang="en-US" baseline="-25000" dirty="0" smtClean="0"/>
                        <a:t> </a:t>
                      </a:r>
                      <a:r>
                        <a:rPr lang="en-US" baseline="0" dirty="0" err="1" smtClean="0"/>
                        <a:t>v</a:t>
                      </a:r>
                      <a:r>
                        <a:rPr lang="en-US" baseline="-25000" dirty="0" err="1" smtClean="0"/>
                        <a:t>x</a:t>
                      </a:r>
                      <a:r>
                        <a:rPr lang="en-US" baseline="-25000" dirty="0" smtClean="0"/>
                        <a:t> +</a:t>
                      </a:r>
                      <a:r>
                        <a:rPr lang="en-US" baseline="0" dirty="0" smtClean="0"/>
                        <a:t> </a:t>
                      </a:r>
                      <a:r>
                        <a:rPr lang="en-US" dirty="0" err="1" smtClean="0"/>
                        <a:t>M</a:t>
                      </a:r>
                      <a:r>
                        <a:rPr lang="en-US" baseline="-25000" dirty="0" err="1" smtClean="0"/>
                        <a:t>yy</a:t>
                      </a:r>
                      <a:r>
                        <a:rPr lang="en-US" baseline="-25000" dirty="0" smtClean="0"/>
                        <a:t> </a:t>
                      </a:r>
                      <a:r>
                        <a:rPr lang="en-US" baseline="0" dirty="0" smtClean="0"/>
                        <a:t>v</a:t>
                      </a:r>
                      <a:r>
                        <a:rPr lang="en-US" baseline="-250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bl>
          </a:graphicData>
        </a:graphic>
      </p:graphicFrame>
      <p:sp>
        <p:nvSpPr>
          <p:cNvPr id="18" name="TextBox 17"/>
          <p:cNvSpPr txBox="1"/>
          <p:nvPr/>
        </p:nvSpPr>
        <p:spPr>
          <a:xfrm>
            <a:off x="3007824" y="2645316"/>
            <a:ext cx="274434" cy="369332"/>
          </a:xfrm>
          <a:prstGeom prst="rect">
            <a:avLst/>
          </a:prstGeom>
          <a:noFill/>
        </p:spPr>
        <p:txBody>
          <a:bodyPr wrap="none" rtlCol="0">
            <a:spAutoFit/>
          </a:bodyPr>
          <a:lstStyle/>
          <a:p>
            <a:r>
              <a:rPr lang="en-US" dirty="0" smtClean="0"/>
              <a:t>*</a:t>
            </a:r>
            <a:endParaRPr lang="en-US" dirty="0"/>
          </a:p>
        </p:txBody>
      </p:sp>
      <p:sp>
        <p:nvSpPr>
          <p:cNvPr id="19" name="TextBox 18"/>
          <p:cNvSpPr txBox="1"/>
          <p:nvPr/>
        </p:nvSpPr>
        <p:spPr>
          <a:xfrm>
            <a:off x="3995317" y="2635791"/>
            <a:ext cx="319318" cy="369332"/>
          </a:xfrm>
          <a:prstGeom prst="rect">
            <a:avLst/>
          </a:prstGeom>
          <a:noFill/>
        </p:spPr>
        <p:txBody>
          <a:bodyPr wrap="none" rtlCol="0">
            <a:spAutoFit/>
          </a:bodyPr>
          <a:lstStyle/>
          <a:p>
            <a:r>
              <a:rPr lang="en-US" dirty="0"/>
              <a:t>=</a:t>
            </a:r>
          </a:p>
        </p:txBody>
      </p:sp>
      <p:sp>
        <p:nvSpPr>
          <p:cNvPr id="28" name="TextBox 27"/>
          <p:cNvSpPr txBox="1"/>
          <p:nvPr/>
        </p:nvSpPr>
        <p:spPr>
          <a:xfrm>
            <a:off x="1000125" y="1001181"/>
            <a:ext cx="3223959" cy="369332"/>
          </a:xfrm>
          <a:prstGeom prst="rect">
            <a:avLst/>
          </a:prstGeom>
          <a:noFill/>
        </p:spPr>
        <p:txBody>
          <a:bodyPr wrap="none" rtlCol="0">
            <a:spAutoFit/>
          </a:bodyPr>
          <a:lstStyle/>
          <a:p>
            <a:r>
              <a:rPr lang="en-US" dirty="0" smtClean="0"/>
              <a:t>Transformation matrix – in 2D</a:t>
            </a:r>
          </a:p>
        </p:txBody>
      </p:sp>
      <p:graphicFrame>
        <p:nvGraphicFramePr>
          <p:cNvPr id="27" name="Table 26"/>
          <p:cNvGraphicFramePr>
            <a:graphicFrameLocks noGrp="1"/>
          </p:cNvGraphicFramePr>
          <p:nvPr>
            <p:extLst>
              <p:ext uri="{D42A27DB-BD31-4B8C-83A1-F6EECF244321}">
                <p14:modId xmlns:p14="http://schemas.microsoft.com/office/powerpoint/2010/main" val="2659004174"/>
              </p:ext>
            </p:extLst>
          </p:nvPr>
        </p:nvGraphicFramePr>
        <p:xfrm>
          <a:off x="1066800" y="5596429"/>
          <a:ext cx="1864824" cy="1371600"/>
        </p:xfrm>
        <a:graphic>
          <a:graphicData uri="http://schemas.openxmlformats.org/drawingml/2006/table">
            <a:tbl>
              <a:tblPr>
                <a:tableStyleId>{5C22544A-7EE6-4342-B048-85BDC9FD1C3A}</a:tableStyleId>
              </a:tblPr>
              <a:tblGrid>
                <a:gridCol w="621608">
                  <a:extLst>
                    <a:ext uri="{9D8B030D-6E8A-4147-A177-3AD203B41FA5}">
                      <a16:colId xmlns:a16="http://schemas.microsoft.com/office/drawing/2014/main" val="816753403"/>
                    </a:ext>
                  </a:extLst>
                </a:gridCol>
                <a:gridCol w="621608">
                  <a:extLst>
                    <a:ext uri="{9D8B030D-6E8A-4147-A177-3AD203B41FA5}">
                      <a16:colId xmlns:a16="http://schemas.microsoft.com/office/drawing/2014/main" val="3824087931"/>
                    </a:ext>
                  </a:extLst>
                </a:gridCol>
                <a:gridCol w="621608">
                  <a:extLst>
                    <a:ext uri="{9D8B030D-6E8A-4147-A177-3AD203B41FA5}">
                      <a16:colId xmlns:a16="http://schemas.microsoft.com/office/drawing/2014/main" val="2019151699"/>
                    </a:ext>
                  </a:extLst>
                </a:gridCol>
              </a:tblGrid>
              <a:tr h="457200">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t</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err="1" smtClean="0"/>
                        <a:t>M</a:t>
                      </a:r>
                      <a:r>
                        <a:rPr lang="en-US" baseline="-25000" dirty="0" err="1" smtClean="0"/>
                        <a:t>yx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M</a:t>
                      </a:r>
                      <a:r>
                        <a:rPr lang="en-US" baseline="-25000" dirty="0" err="1" smtClean="0"/>
                        <a:t>xx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t</a:t>
                      </a:r>
                      <a:r>
                        <a:rPr lang="en-US" baseline="-25000" dirty="0" smtClean="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baseline="0" dirty="0" smtClean="0">
                          <a:solidFill>
                            <a:schemeClr val="tx1">
                              <a:lumMod val="50000"/>
                              <a:lumOff val="50000"/>
                            </a:schemeClr>
                          </a:solidFill>
                        </a:rPr>
                        <a:t>0</a:t>
                      </a:r>
                      <a:endParaRPr lang="en-US" b="1" baseline="-25000" dirty="0" smtClean="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baseline="0" dirty="0" smtClean="0">
                          <a:solidFill>
                            <a:schemeClr val="tx1">
                              <a:lumMod val="50000"/>
                              <a:lumOff val="50000"/>
                            </a:schemeClr>
                          </a:solidFill>
                        </a:rPr>
                        <a:t>0</a:t>
                      </a:r>
                      <a:endParaRPr lang="en-US" b="1" baseline="-25000" dirty="0" smtClean="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baseline="0" dirty="0" smtClean="0">
                          <a:solidFill>
                            <a:schemeClr val="tx1">
                              <a:lumMod val="50000"/>
                              <a:lumOff val="50000"/>
                            </a:schemeClr>
                          </a:solidFill>
                        </a:rPr>
                        <a:t>1</a:t>
                      </a:r>
                      <a:endParaRPr lang="en-US" b="1" baseline="-25000" dirty="0" smtClean="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4025293"/>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3162664575"/>
              </p:ext>
            </p:extLst>
          </p:nvPr>
        </p:nvGraphicFramePr>
        <p:xfrm>
          <a:off x="3276600" y="5596429"/>
          <a:ext cx="647700" cy="137160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val="816753403"/>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r h="457200">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397434"/>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baseline="0" dirty="0" smtClean="0">
                          <a:solidFill>
                            <a:schemeClr val="tx1">
                              <a:lumMod val="50000"/>
                              <a:lumOff val="50000"/>
                            </a:schemeClr>
                          </a:solidFill>
                        </a:rPr>
                        <a:t>1</a:t>
                      </a:r>
                      <a:endParaRPr lang="en-US" b="1" baseline="-25000" dirty="0" smtClean="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4370890"/>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172507853"/>
              </p:ext>
            </p:extLst>
          </p:nvPr>
        </p:nvGraphicFramePr>
        <p:xfrm>
          <a:off x="1143000" y="4896728"/>
          <a:ext cx="1752600" cy="457200"/>
        </p:xfrm>
        <a:graphic>
          <a:graphicData uri="http://schemas.openxmlformats.org/drawingml/2006/table">
            <a:tbl>
              <a:tblPr>
                <a:tableStyleId>{5C22544A-7EE6-4342-B048-85BDC9FD1C3A}</a:tableStyleId>
              </a:tblPr>
              <a:tblGrid>
                <a:gridCol w="584200">
                  <a:extLst>
                    <a:ext uri="{9D8B030D-6E8A-4147-A177-3AD203B41FA5}">
                      <a16:colId xmlns:a16="http://schemas.microsoft.com/office/drawing/2014/main" val="816753403"/>
                    </a:ext>
                  </a:extLst>
                </a:gridCol>
                <a:gridCol w="584200">
                  <a:extLst>
                    <a:ext uri="{9D8B030D-6E8A-4147-A177-3AD203B41FA5}">
                      <a16:colId xmlns:a16="http://schemas.microsoft.com/office/drawing/2014/main" val="3824087931"/>
                    </a:ext>
                  </a:extLst>
                </a:gridCol>
                <a:gridCol w="584200">
                  <a:extLst>
                    <a:ext uri="{9D8B030D-6E8A-4147-A177-3AD203B41FA5}">
                      <a16:colId xmlns:a16="http://schemas.microsoft.com/office/drawing/2014/main" val="2605571991"/>
                    </a:ext>
                  </a:extLst>
                </a:gridCol>
              </a:tblGrid>
              <a:tr h="457200">
                <a:tc>
                  <a:txBody>
                    <a:bodyPr/>
                    <a:lstStyle/>
                    <a:p>
                      <a:pPr algn="ctr"/>
                      <a:r>
                        <a:rPr lang="en-US" dirty="0" err="1" smtClean="0"/>
                        <a:t>v</a:t>
                      </a:r>
                      <a:r>
                        <a:rPr lang="en-US" baseline="-25000" dirty="0" err="1" smtClean="0"/>
                        <a:t>x</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v</a:t>
                      </a:r>
                      <a:r>
                        <a:rPr lang="en-US" baseline="-25000" dirty="0" smtClean="0"/>
                        <a:t>y</a:t>
                      </a:r>
                      <a:endParaRPr lang="en-US" baseline="-25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baseline="0" dirty="0" smtClean="0">
                          <a:solidFill>
                            <a:schemeClr val="tx1">
                              <a:lumMod val="50000"/>
                              <a:lumOff val="50000"/>
                            </a:schemeClr>
                          </a:solidFill>
                        </a:rPr>
                        <a:t>1</a:t>
                      </a:r>
                      <a:endParaRPr lang="en-US" b="1" baseline="-250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2792352"/>
                  </a:ext>
                </a:extLst>
              </a:tr>
            </a:tbl>
          </a:graphicData>
        </a:graphic>
      </p:graphicFrame>
      <p:sp>
        <p:nvSpPr>
          <p:cNvPr id="39" name="Arc 38"/>
          <p:cNvSpPr/>
          <p:nvPr/>
        </p:nvSpPr>
        <p:spPr>
          <a:xfrm>
            <a:off x="2219097" y="5125328"/>
            <a:ext cx="1524000" cy="775901"/>
          </a:xfrm>
          <a:prstGeom prst="arc">
            <a:avLst/>
          </a:prstGeom>
          <a:ln w="22225">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0" name="Table 39"/>
          <p:cNvGraphicFramePr>
            <a:graphicFrameLocks noGrp="1"/>
          </p:cNvGraphicFramePr>
          <p:nvPr>
            <p:extLst>
              <p:ext uri="{D42A27DB-BD31-4B8C-83A1-F6EECF244321}">
                <p14:modId xmlns:p14="http://schemas.microsoft.com/office/powerpoint/2010/main" val="3291720074"/>
              </p:ext>
            </p:extLst>
          </p:nvPr>
        </p:nvGraphicFramePr>
        <p:xfrm>
          <a:off x="4428740" y="5343630"/>
          <a:ext cx="2209800" cy="173736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4070831312"/>
                    </a:ext>
                  </a:extLst>
                </a:gridCol>
              </a:tblGrid>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xx</a:t>
                      </a:r>
                      <a:r>
                        <a:rPr lang="en-US" baseline="-25000" dirty="0" smtClean="0"/>
                        <a:t> </a:t>
                      </a:r>
                      <a:r>
                        <a:rPr lang="en-US" baseline="0" dirty="0" err="1" smtClean="0"/>
                        <a:t>v</a:t>
                      </a:r>
                      <a:r>
                        <a:rPr lang="en-US" baseline="-25000" dirty="0" err="1" smtClean="0"/>
                        <a:t>x</a:t>
                      </a:r>
                      <a:r>
                        <a:rPr lang="en-US" baseline="0" dirty="0" smtClean="0"/>
                        <a:t> + </a:t>
                      </a:r>
                      <a:r>
                        <a:rPr lang="en-US" dirty="0" err="1" smtClean="0"/>
                        <a:t>M</a:t>
                      </a:r>
                      <a:r>
                        <a:rPr lang="en-US" baseline="-25000" dirty="0" err="1" smtClean="0"/>
                        <a:t>xy</a:t>
                      </a:r>
                      <a:r>
                        <a:rPr lang="en-US" baseline="-25000" dirty="0" smtClean="0"/>
                        <a:t> </a:t>
                      </a:r>
                      <a:r>
                        <a:rPr lang="en-US" baseline="0" dirty="0" smtClean="0"/>
                        <a:t>v</a:t>
                      </a:r>
                      <a:r>
                        <a:rPr lang="en-US" baseline="-25000" dirty="0" smtClean="0"/>
                        <a:t>y</a:t>
                      </a:r>
                      <a:r>
                        <a:rPr lang="en-US" baseline="0" dirty="0" smtClean="0"/>
                        <a:t>+ 1*</a:t>
                      </a:r>
                      <a:r>
                        <a:rPr lang="en-US" dirty="0" err="1" smtClean="0"/>
                        <a:t>t</a:t>
                      </a:r>
                      <a:r>
                        <a:rPr lang="en-US" baseline="-25000" dirty="0" err="1" smtClean="0"/>
                        <a:t>x</a:t>
                      </a:r>
                      <a:endParaRPr lang="en-US" baseline="-25000"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730111"/>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t>M</a:t>
                      </a:r>
                      <a:r>
                        <a:rPr lang="en-US" baseline="-25000" dirty="0" err="1" smtClean="0"/>
                        <a:t>yx</a:t>
                      </a:r>
                      <a:r>
                        <a:rPr lang="en-US" baseline="-25000" dirty="0" smtClean="0"/>
                        <a:t> </a:t>
                      </a:r>
                      <a:r>
                        <a:rPr lang="en-US" baseline="0" dirty="0" err="1" smtClean="0"/>
                        <a:t>v</a:t>
                      </a:r>
                      <a:r>
                        <a:rPr lang="en-US" baseline="-25000" dirty="0" err="1" smtClean="0"/>
                        <a:t>x</a:t>
                      </a:r>
                      <a:r>
                        <a:rPr lang="en-US" baseline="0" dirty="0" smtClean="0"/>
                        <a:t> + </a:t>
                      </a:r>
                      <a:r>
                        <a:rPr lang="en-US" dirty="0" err="1" smtClean="0"/>
                        <a:t>M</a:t>
                      </a:r>
                      <a:r>
                        <a:rPr lang="en-US" baseline="-25000" dirty="0" err="1" smtClean="0"/>
                        <a:t>yy</a:t>
                      </a:r>
                      <a:r>
                        <a:rPr lang="en-US" baseline="-25000" dirty="0" smtClean="0"/>
                        <a:t> </a:t>
                      </a:r>
                      <a:r>
                        <a:rPr lang="en-US" baseline="0" dirty="0" smtClean="0"/>
                        <a:t>v</a:t>
                      </a:r>
                      <a:r>
                        <a:rPr lang="en-US" baseline="-25000" dirty="0" smtClean="0"/>
                        <a:t>y</a:t>
                      </a:r>
                      <a:r>
                        <a:rPr lang="en-US" baseline="0" dirty="0" smtClean="0"/>
                        <a:t>+ 1*</a:t>
                      </a:r>
                      <a:r>
                        <a:rPr lang="en-US" dirty="0" smtClean="0"/>
                        <a:t>t</a:t>
                      </a:r>
                      <a:r>
                        <a:rPr lang="en-US" baseline="-25000" dirty="0" smtClean="0"/>
                        <a:t>y</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306757"/>
                  </a:ext>
                </a:extLst>
              </a:tr>
              <a:tr h="4572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err="1" smtClean="0">
                          <a:solidFill>
                            <a:schemeClr val="tx1">
                              <a:lumMod val="50000"/>
                              <a:lumOff val="50000"/>
                            </a:schemeClr>
                          </a:solidFill>
                        </a:rPr>
                        <a:t>v</a:t>
                      </a:r>
                      <a:r>
                        <a:rPr lang="en-US" baseline="-25000" dirty="0" err="1" smtClean="0">
                          <a:solidFill>
                            <a:schemeClr val="tx1">
                              <a:lumMod val="50000"/>
                              <a:lumOff val="50000"/>
                            </a:schemeClr>
                          </a:solidFill>
                        </a:rPr>
                        <a:t>x</a:t>
                      </a:r>
                      <a:r>
                        <a:rPr lang="en-US" baseline="0" dirty="0" smtClean="0">
                          <a:solidFill>
                            <a:schemeClr val="tx1">
                              <a:lumMod val="50000"/>
                              <a:lumOff val="50000"/>
                            </a:schemeClr>
                          </a:solidFill>
                        </a:rPr>
                        <a:t> + </a:t>
                      </a:r>
                      <a:r>
                        <a:rPr lang="en-US" dirty="0" smtClean="0">
                          <a:solidFill>
                            <a:schemeClr val="tx1">
                              <a:lumMod val="50000"/>
                              <a:lumOff val="50000"/>
                            </a:schemeClr>
                          </a:solidFill>
                        </a:rPr>
                        <a:t>0</a:t>
                      </a:r>
                      <a:r>
                        <a:rPr lang="en-US" baseline="-25000" dirty="0" smtClean="0">
                          <a:solidFill>
                            <a:schemeClr val="tx1">
                              <a:lumMod val="50000"/>
                              <a:lumOff val="50000"/>
                            </a:schemeClr>
                          </a:solidFill>
                        </a:rPr>
                        <a:t> </a:t>
                      </a:r>
                      <a:r>
                        <a:rPr lang="en-US" baseline="0" dirty="0" smtClean="0">
                          <a:solidFill>
                            <a:schemeClr val="tx1">
                              <a:lumMod val="50000"/>
                              <a:lumOff val="50000"/>
                            </a:schemeClr>
                          </a:solidFill>
                        </a:rPr>
                        <a:t>v</a:t>
                      </a:r>
                      <a:r>
                        <a:rPr lang="en-US" baseline="-25000" dirty="0" smtClean="0">
                          <a:solidFill>
                            <a:schemeClr val="tx1">
                              <a:lumMod val="50000"/>
                              <a:lumOff val="50000"/>
                            </a:schemeClr>
                          </a:solidFill>
                        </a:rPr>
                        <a:t>y</a:t>
                      </a:r>
                      <a:r>
                        <a:rPr lang="en-US" baseline="0" dirty="0" smtClean="0">
                          <a:solidFill>
                            <a:schemeClr val="tx1">
                              <a:lumMod val="50000"/>
                              <a:lumOff val="50000"/>
                            </a:schemeClr>
                          </a:solidFill>
                        </a:rPr>
                        <a:t>+ </a:t>
                      </a:r>
                      <a:r>
                        <a:rPr lang="en-US" baseline="0" dirty="0" smtClean="0"/>
                        <a:t>1*1 = 1</a:t>
                      </a:r>
                      <a:endParaRPr lang="en-US" baseline="-250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7341408"/>
                  </a:ext>
                </a:extLst>
              </a:tr>
            </a:tbl>
          </a:graphicData>
        </a:graphic>
      </p:graphicFrame>
      <p:sp>
        <p:nvSpPr>
          <p:cNvPr id="41" name="TextBox 40"/>
          <p:cNvSpPr txBox="1"/>
          <p:nvPr/>
        </p:nvSpPr>
        <p:spPr>
          <a:xfrm>
            <a:off x="3007824" y="5836697"/>
            <a:ext cx="274434" cy="369332"/>
          </a:xfrm>
          <a:prstGeom prst="rect">
            <a:avLst/>
          </a:prstGeom>
          <a:noFill/>
        </p:spPr>
        <p:txBody>
          <a:bodyPr wrap="none" rtlCol="0">
            <a:spAutoFit/>
          </a:bodyPr>
          <a:lstStyle/>
          <a:p>
            <a:r>
              <a:rPr lang="en-US" dirty="0" smtClean="0"/>
              <a:t>*</a:t>
            </a:r>
            <a:endParaRPr lang="en-US" dirty="0"/>
          </a:p>
        </p:txBody>
      </p:sp>
      <p:sp>
        <p:nvSpPr>
          <p:cNvPr id="42" name="TextBox 41"/>
          <p:cNvSpPr txBox="1"/>
          <p:nvPr/>
        </p:nvSpPr>
        <p:spPr>
          <a:xfrm>
            <a:off x="3995317" y="5827172"/>
            <a:ext cx="319318" cy="369332"/>
          </a:xfrm>
          <a:prstGeom prst="rect">
            <a:avLst/>
          </a:prstGeom>
          <a:noFill/>
        </p:spPr>
        <p:txBody>
          <a:bodyPr wrap="none" rtlCol="0">
            <a:spAutoFit/>
          </a:bodyPr>
          <a:lstStyle/>
          <a:p>
            <a:r>
              <a:rPr lang="en-US" dirty="0"/>
              <a:t>=</a:t>
            </a:r>
          </a:p>
        </p:txBody>
      </p:sp>
      <p:sp>
        <p:nvSpPr>
          <p:cNvPr id="43" name="TextBox 42"/>
          <p:cNvSpPr txBox="1"/>
          <p:nvPr/>
        </p:nvSpPr>
        <p:spPr>
          <a:xfrm>
            <a:off x="1000125" y="4192562"/>
            <a:ext cx="6045245" cy="369332"/>
          </a:xfrm>
          <a:prstGeom prst="rect">
            <a:avLst/>
          </a:prstGeom>
          <a:noFill/>
        </p:spPr>
        <p:txBody>
          <a:bodyPr wrap="none" rtlCol="0">
            <a:spAutoFit/>
          </a:bodyPr>
          <a:lstStyle/>
          <a:p>
            <a:r>
              <a:rPr lang="en-US" dirty="0" smtClean="0"/>
              <a:t>Homogeneous coordinates transformation matrix – in 2D</a:t>
            </a:r>
          </a:p>
        </p:txBody>
      </p:sp>
    </p:spTree>
    <p:extLst>
      <p:ext uri="{BB962C8B-B14F-4D97-AF65-F5344CB8AC3E}">
        <p14:creationId xmlns:p14="http://schemas.microsoft.com/office/powerpoint/2010/main" val="7507147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4" name="object 4"/>
          <p:cNvSpPr txBox="1"/>
          <p:nvPr/>
        </p:nvSpPr>
        <p:spPr>
          <a:xfrm>
            <a:off x="1143000" y="914400"/>
            <a:ext cx="5715000" cy="314325"/>
          </a:xfrm>
          <a:prstGeom prst="rect">
            <a:avLst/>
          </a:prstGeom>
          <a:solidFill>
            <a:srgbClr val="D9D9D9"/>
          </a:solidFill>
        </p:spPr>
        <p:txBody>
          <a:bodyPr vert="horz" wrap="square" lIns="0" tIns="0" rIns="0" bIns="0" rtlCol="0">
            <a:spAutoFit/>
          </a:bodyPr>
          <a:lstStyle/>
          <a:p>
            <a:pPr>
              <a:lnSpc>
                <a:spcPts val="2350"/>
              </a:lnSpc>
            </a:pPr>
            <a:r>
              <a:rPr sz="2000" b="1" dirty="0">
                <a:latin typeface="Arial"/>
                <a:cs typeface="Arial"/>
              </a:rPr>
              <a:t>2</a:t>
            </a:r>
            <a:r>
              <a:rPr sz="2000" b="1" spc="100" dirty="0">
                <a:latin typeface="Arial"/>
                <a:cs typeface="Arial"/>
              </a:rPr>
              <a:t> </a:t>
            </a:r>
            <a:r>
              <a:rPr sz="2000" b="1" dirty="0">
                <a:latin typeface="Arial"/>
                <a:cs typeface="Arial"/>
              </a:rPr>
              <a:t>Matrices</a:t>
            </a:r>
            <a:r>
              <a:rPr sz="2000" b="1" spc="-20" dirty="0">
                <a:latin typeface="Arial"/>
                <a:cs typeface="Arial"/>
              </a:rPr>
              <a:t> </a:t>
            </a:r>
            <a:r>
              <a:rPr sz="2000" b="1" dirty="0">
                <a:latin typeface="Arial"/>
                <a:cs typeface="Arial"/>
              </a:rPr>
              <a:t>and</a:t>
            </a:r>
            <a:r>
              <a:rPr sz="2000" b="1" spc="-15" dirty="0">
                <a:latin typeface="Arial"/>
                <a:cs typeface="Arial"/>
              </a:rPr>
              <a:t> </a:t>
            </a:r>
            <a:r>
              <a:rPr sz="2000" b="1" spc="-10" dirty="0">
                <a:latin typeface="Arial"/>
                <a:cs typeface="Arial"/>
              </a:rPr>
              <a:t>Transformations</a:t>
            </a:r>
            <a:endParaRPr sz="2000">
              <a:latin typeface="Arial"/>
              <a:cs typeface="Arial"/>
            </a:endParaRPr>
          </a:p>
        </p:txBody>
      </p:sp>
      <p:sp>
        <p:nvSpPr>
          <p:cNvPr id="5" name="object 5"/>
          <p:cNvSpPr txBox="1"/>
          <p:nvPr/>
        </p:nvSpPr>
        <p:spPr>
          <a:xfrm>
            <a:off x="1358900" y="1241456"/>
            <a:ext cx="5321935" cy="939800"/>
          </a:xfrm>
          <a:prstGeom prst="rect">
            <a:avLst/>
          </a:prstGeom>
        </p:spPr>
        <p:txBody>
          <a:bodyPr vert="horz" wrap="square" lIns="0" tIns="12700" rIns="0" bIns="0" rtlCol="0">
            <a:spAutoFit/>
          </a:bodyPr>
          <a:lstStyle/>
          <a:p>
            <a:pPr marL="12700" marR="5080">
              <a:lnSpc>
                <a:spcPct val="100000"/>
              </a:lnSpc>
              <a:spcBef>
                <a:spcPts val="100"/>
              </a:spcBef>
            </a:pPr>
            <a:r>
              <a:rPr sz="1000" i="1" dirty="0">
                <a:latin typeface="Verdana"/>
                <a:cs typeface="Verdana"/>
              </a:rPr>
              <a:t>Transformations</a:t>
            </a:r>
            <a:r>
              <a:rPr sz="1000" i="1" spc="-40" dirty="0">
                <a:latin typeface="Verdana"/>
                <a:cs typeface="Verdana"/>
              </a:rPr>
              <a:t> </a:t>
            </a:r>
            <a:r>
              <a:rPr sz="1000" dirty="0">
                <a:latin typeface="Verdana"/>
                <a:cs typeface="Verdana"/>
              </a:rPr>
              <a:t>refer</a:t>
            </a:r>
            <a:r>
              <a:rPr sz="1000" spc="-25"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operations</a:t>
            </a:r>
            <a:r>
              <a:rPr sz="1000" spc="-25" dirty="0">
                <a:latin typeface="Verdana"/>
                <a:cs typeface="Verdana"/>
              </a:rPr>
              <a:t> </a:t>
            </a:r>
            <a:r>
              <a:rPr sz="1000" dirty="0">
                <a:latin typeface="Verdana"/>
                <a:cs typeface="Verdana"/>
              </a:rPr>
              <a:t>such</a:t>
            </a:r>
            <a:r>
              <a:rPr sz="1000" spc="-30" dirty="0">
                <a:latin typeface="Verdana"/>
                <a:cs typeface="Verdana"/>
              </a:rPr>
              <a:t> </a:t>
            </a:r>
            <a:r>
              <a:rPr sz="1000" dirty="0">
                <a:latin typeface="Verdana"/>
                <a:cs typeface="Verdana"/>
              </a:rPr>
              <a:t>as</a:t>
            </a:r>
            <a:r>
              <a:rPr sz="1000" spc="-25" dirty="0">
                <a:latin typeface="Verdana"/>
                <a:cs typeface="Verdana"/>
              </a:rPr>
              <a:t> </a:t>
            </a:r>
            <a:r>
              <a:rPr sz="1000" dirty="0">
                <a:latin typeface="Verdana"/>
                <a:cs typeface="Verdana"/>
              </a:rPr>
              <a:t>moving</a:t>
            </a:r>
            <a:r>
              <a:rPr sz="1000" spc="-25" dirty="0">
                <a:latin typeface="Verdana"/>
                <a:cs typeface="Verdana"/>
              </a:rPr>
              <a:t> </a:t>
            </a:r>
            <a:r>
              <a:rPr sz="1000" dirty="0">
                <a:latin typeface="Verdana"/>
                <a:cs typeface="Verdana"/>
              </a:rPr>
              <a:t>(also</a:t>
            </a:r>
            <a:r>
              <a:rPr sz="1000" spc="-25" dirty="0">
                <a:latin typeface="Verdana"/>
                <a:cs typeface="Verdana"/>
              </a:rPr>
              <a:t> </a:t>
            </a:r>
            <a:r>
              <a:rPr sz="1000" dirty="0">
                <a:latin typeface="Verdana"/>
                <a:cs typeface="Verdana"/>
              </a:rPr>
              <a:t>called</a:t>
            </a:r>
            <a:r>
              <a:rPr sz="1000" spc="-25" dirty="0">
                <a:latin typeface="Verdana"/>
                <a:cs typeface="Verdana"/>
              </a:rPr>
              <a:t> </a:t>
            </a:r>
            <a:r>
              <a:rPr sz="1000" i="1" spc="-10" dirty="0">
                <a:latin typeface="Verdana"/>
                <a:cs typeface="Verdana"/>
              </a:rPr>
              <a:t>translating</a:t>
            </a:r>
            <a:r>
              <a:rPr sz="1000" spc="-10" dirty="0">
                <a:latin typeface="Verdana"/>
                <a:cs typeface="Verdana"/>
              </a:rPr>
              <a:t>), </a:t>
            </a:r>
            <a:r>
              <a:rPr sz="1000" dirty="0">
                <a:latin typeface="Verdana"/>
                <a:cs typeface="Verdana"/>
              </a:rPr>
              <a:t>rotating,</a:t>
            </a:r>
            <a:r>
              <a:rPr sz="1000" spc="-35"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scaling</a:t>
            </a:r>
            <a:r>
              <a:rPr sz="1000" spc="-25" dirty="0">
                <a:latin typeface="Verdana"/>
                <a:cs typeface="Verdana"/>
              </a:rPr>
              <a:t> </a:t>
            </a:r>
            <a:r>
              <a:rPr sz="1000" dirty="0">
                <a:latin typeface="Verdana"/>
                <a:cs typeface="Verdana"/>
              </a:rPr>
              <a:t>objects.</a:t>
            </a:r>
            <a:r>
              <a:rPr sz="1000" spc="-25" dirty="0">
                <a:latin typeface="Verdana"/>
                <a:cs typeface="Verdana"/>
              </a:rPr>
              <a:t> </a:t>
            </a:r>
            <a:r>
              <a:rPr sz="1000" dirty="0">
                <a:latin typeface="Verdana"/>
                <a:cs typeface="Verdana"/>
              </a:rPr>
              <a:t>They</a:t>
            </a:r>
            <a:r>
              <a:rPr sz="1000" spc="-2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stored</a:t>
            </a:r>
            <a:r>
              <a:rPr sz="1000" spc="-25"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3D</a:t>
            </a:r>
            <a:r>
              <a:rPr sz="1000" spc="-25" dirty="0">
                <a:latin typeface="Verdana"/>
                <a:cs typeface="Verdana"/>
              </a:rPr>
              <a:t> </a:t>
            </a:r>
            <a:r>
              <a:rPr sz="1000" dirty="0">
                <a:latin typeface="Verdana"/>
                <a:cs typeface="Verdana"/>
              </a:rPr>
              <a:t>programming</a:t>
            </a:r>
            <a:r>
              <a:rPr sz="1000" spc="-25" dirty="0">
                <a:latin typeface="Verdana"/>
                <a:cs typeface="Verdana"/>
              </a:rPr>
              <a:t> </a:t>
            </a:r>
            <a:r>
              <a:rPr sz="1000" dirty="0">
                <a:latin typeface="Verdana"/>
                <a:cs typeface="Verdana"/>
              </a:rPr>
              <a:t>using</a:t>
            </a:r>
            <a:r>
              <a:rPr sz="1000" spc="-20" dirty="0">
                <a:latin typeface="Verdana"/>
                <a:cs typeface="Verdana"/>
              </a:rPr>
              <a:t> </a:t>
            </a:r>
            <a:r>
              <a:rPr sz="1000" spc="-10" dirty="0">
                <a:latin typeface="Verdana"/>
                <a:cs typeface="Verdana"/>
              </a:rPr>
              <a:t>matrices, </a:t>
            </a:r>
            <a:r>
              <a:rPr sz="1000" dirty="0">
                <a:latin typeface="Verdana"/>
                <a:cs typeface="Verdana"/>
              </a:rPr>
              <a:t>which</a:t>
            </a:r>
            <a:r>
              <a:rPr sz="1000" spc="-40" dirty="0">
                <a:latin typeface="Verdana"/>
                <a:cs typeface="Verdana"/>
              </a:rPr>
              <a:t> </a:t>
            </a:r>
            <a:r>
              <a:rPr sz="1000" dirty="0">
                <a:latin typeface="Verdana"/>
                <a:cs typeface="Verdana"/>
              </a:rPr>
              <a:t>are</a:t>
            </a:r>
            <a:r>
              <a:rPr sz="1000" spc="-30" dirty="0">
                <a:latin typeface="Verdana"/>
                <a:cs typeface="Verdana"/>
              </a:rPr>
              <a:t> </a:t>
            </a:r>
            <a:r>
              <a:rPr sz="1000" dirty="0">
                <a:latin typeface="Verdana"/>
                <a:cs typeface="Verdana"/>
              </a:rPr>
              <a:t>nothing</a:t>
            </a:r>
            <a:r>
              <a:rPr sz="1000" spc="-30" dirty="0">
                <a:latin typeface="Verdana"/>
                <a:cs typeface="Verdana"/>
              </a:rPr>
              <a:t> </a:t>
            </a:r>
            <a:r>
              <a:rPr sz="1000" dirty="0">
                <a:latin typeface="Verdana"/>
                <a:cs typeface="Verdana"/>
              </a:rPr>
              <a:t>but</a:t>
            </a:r>
            <a:r>
              <a:rPr sz="1000" spc="-30" dirty="0">
                <a:latin typeface="Verdana"/>
                <a:cs typeface="Verdana"/>
              </a:rPr>
              <a:t> </a:t>
            </a:r>
            <a:r>
              <a:rPr sz="1000" dirty="0">
                <a:latin typeface="Verdana"/>
                <a:cs typeface="Verdana"/>
              </a:rPr>
              <a:t>rectangular</a:t>
            </a:r>
            <a:r>
              <a:rPr sz="1000" spc="-30" dirty="0">
                <a:latin typeface="Verdana"/>
                <a:cs typeface="Verdana"/>
              </a:rPr>
              <a:t> </a:t>
            </a:r>
            <a:r>
              <a:rPr sz="1000" dirty="0">
                <a:latin typeface="Verdana"/>
                <a:cs typeface="Verdana"/>
              </a:rPr>
              <a:t>arrays</a:t>
            </a:r>
            <a:r>
              <a:rPr sz="1000" spc="-30" dirty="0">
                <a:latin typeface="Verdana"/>
                <a:cs typeface="Verdana"/>
              </a:rPr>
              <a:t> </a:t>
            </a:r>
            <a:r>
              <a:rPr sz="1000" dirty="0">
                <a:latin typeface="Verdana"/>
                <a:cs typeface="Verdana"/>
              </a:rPr>
              <a:t>of</a:t>
            </a:r>
            <a:r>
              <a:rPr sz="1000" spc="-30" dirty="0">
                <a:latin typeface="Verdana"/>
                <a:cs typeface="Verdana"/>
              </a:rPr>
              <a:t> </a:t>
            </a:r>
            <a:r>
              <a:rPr sz="1000" dirty="0">
                <a:latin typeface="Verdana"/>
                <a:cs typeface="Verdana"/>
              </a:rPr>
              <a:t>numbers.</a:t>
            </a:r>
            <a:r>
              <a:rPr sz="1000" spc="-30" dirty="0">
                <a:latin typeface="Verdana"/>
                <a:cs typeface="Verdana"/>
              </a:rPr>
              <a:t> </a:t>
            </a:r>
            <a:r>
              <a:rPr sz="1000" dirty="0">
                <a:latin typeface="Verdana"/>
                <a:cs typeface="Verdana"/>
              </a:rPr>
              <a:t>Multiple</a:t>
            </a:r>
            <a:r>
              <a:rPr sz="1000" spc="-30" dirty="0">
                <a:latin typeface="Verdana"/>
                <a:cs typeface="Verdana"/>
              </a:rPr>
              <a:t> </a:t>
            </a:r>
            <a:r>
              <a:rPr sz="1000" dirty="0">
                <a:latin typeface="Verdana"/>
                <a:cs typeface="Verdana"/>
              </a:rPr>
              <a:t>transformations</a:t>
            </a:r>
            <a:r>
              <a:rPr sz="1000" spc="-30" dirty="0">
                <a:latin typeface="Verdana"/>
                <a:cs typeface="Verdana"/>
              </a:rPr>
              <a:t> </a:t>
            </a:r>
            <a:r>
              <a:rPr sz="1000" spc="-25" dirty="0">
                <a:latin typeface="Verdana"/>
                <a:cs typeface="Verdana"/>
              </a:rPr>
              <a:t>can </a:t>
            </a:r>
            <a:r>
              <a:rPr sz="1000" dirty="0">
                <a:latin typeface="Verdana"/>
                <a:cs typeface="Verdana"/>
              </a:rPr>
              <a:t>be</a:t>
            </a:r>
            <a:r>
              <a:rPr sz="1000" spc="-35" dirty="0">
                <a:latin typeface="Verdana"/>
                <a:cs typeface="Verdana"/>
              </a:rPr>
              <a:t> </a:t>
            </a:r>
            <a:r>
              <a:rPr sz="1000" dirty="0">
                <a:latin typeface="Verdana"/>
                <a:cs typeface="Verdana"/>
              </a:rPr>
              <a:t>performed</a:t>
            </a:r>
            <a:r>
              <a:rPr sz="1000" spc="-20" dirty="0">
                <a:latin typeface="Verdana"/>
                <a:cs typeface="Verdana"/>
              </a:rPr>
              <a:t> </a:t>
            </a:r>
            <a:r>
              <a:rPr sz="1000" dirty="0">
                <a:latin typeface="Verdana"/>
                <a:cs typeface="Verdana"/>
              </a:rPr>
              <a:t>very</a:t>
            </a:r>
            <a:r>
              <a:rPr sz="1000" spc="-20" dirty="0">
                <a:latin typeface="Verdana"/>
                <a:cs typeface="Verdana"/>
              </a:rPr>
              <a:t> </a:t>
            </a:r>
            <a:r>
              <a:rPr sz="1000" dirty="0">
                <a:latin typeface="Verdana"/>
                <a:cs typeface="Verdana"/>
              </a:rPr>
              <a:t>quickly</a:t>
            </a:r>
            <a:r>
              <a:rPr sz="1000" spc="-25" dirty="0">
                <a:latin typeface="Verdana"/>
                <a:cs typeface="Verdana"/>
              </a:rPr>
              <a:t> </a:t>
            </a:r>
            <a:r>
              <a:rPr sz="1000" dirty="0">
                <a:latin typeface="Verdana"/>
                <a:cs typeface="Verdana"/>
              </a:rPr>
              <a:t>using</a:t>
            </a:r>
            <a:r>
              <a:rPr sz="1000" spc="-20" dirty="0">
                <a:latin typeface="Verdana"/>
                <a:cs typeface="Verdana"/>
              </a:rPr>
              <a:t> </a:t>
            </a:r>
            <a:r>
              <a:rPr sz="1000" dirty="0">
                <a:latin typeface="Verdana"/>
                <a:cs typeface="Verdana"/>
              </a:rPr>
              <a:t>matrices.</a:t>
            </a:r>
            <a:r>
              <a:rPr sz="1000" spc="-20" dirty="0">
                <a:latin typeface="Verdana"/>
                <a:cs typeface="Verdana"/>
              </a:rPr>
              <a:t> </a:t>
            </a:r>
            <a:r>
              <a:rPr sz="1000" dirty="0">
                <a:latin typeface="Verdana"/>
                <a:cs typeface="Verdana"/>
              </a:rPr>
              <a:t>It</a:t>
            </a:r>
            <a:r>
              <a:rPr sz="1000" spc="-25" dirty="0">
                <a:latin typeface="Verdana"/>
                <a:cs typeface="Verdana"/>
              </a:rPr>
              <a:t> </a:t>
            </a:r>
            <a:r>
              <a:rPr sz="1000" dirty="0">
                <a:latin typeface="Verdana"/>
                <a:cs typeface="Verdana"/>
              </a:rPr>
              <a:t>turns</a:t>
            </a:r>
            <a:r>
              <a:rPr sz="1000" spc="-20" dirty="0">
                <a:latin typeface="Verdana"/>
                <a:cs typeface="Verdana"/>
              </a:rPr>
              <a:t> </a:t>
            </a:r>
            <a:r>
              <a:rPr sz="1000" dirty="0">
                <a:latin typeface="Verdana"/>
                <a:cs typeface="Verdana"/>
              </a:rPr>
              <a:t>out</a:t>
            </a:r>
            <a:r>
              <a:rPr sz="1000" spc="-20" dirty="0">
                <a:latin typeface="Verdana"/>
                <a:cs typeface="Verdana"/>
              </a:rPr>
              <a:t> </a:t>
            </a:r>
            <a:r>
              <a:rPr sz="1000" dirty="0">
                <a:latin typeface="Verdana"/>
                <a:cs typeface="Verdana"/>
              </a:rPr>
              <a:t>that</a:t>
            </a:r>
            <a:r>
              <a:rPr sz="1000" spc="-2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[4x4]</a:t>
            </a:r>
            <a:r>
              <a:rPr sz="1000" spc="-20" dirty="0">
                <a:latin typeface="Verdana"/>
                <a:cs typeface="Verdana"/>
              </a:rPr>
              <a:t> </a:t>
            </a:r>
            <a:r>
              <a:rPr sz="1000" dirty="0">
                <a:latin typeface="Verdana"/>
                <a:cs typeface="Verdana"/>
              </a:rPr>
              <a:t>matrix</a:t>
            </a:r>
            <a:r>
              <a:rPr sz="1000" spc="-20" dirty="0">
                <a:latin typeface="Verdana"/>
                <a:cs typeface="Verdana"/>
              </a:rPr>
              <a:t> </a:t>
            </a:r>
            <a:r>
              <a:rPr sz="1000" spc="-25" dirty="0">
                <a:latin typeface="Verdana"/>
                <a:cs typeface="Verdana"/>
              </a:rPr>
              <a:t>can </a:t>
            </a:r>
            <a:r>
              <a:rPr sz="1000" dirty="0">
                <a:latin typeface="Verdana"/>
                <a:cs typeface="Verdana"/>
              </a:rPr>
              <a:t>represent</a:t>
            </a:r>
            <a:r>
              <a:rPr sz="1000" spc="-40" dirty="0">
                <a:latin typeface="Verdana"/>
                <a:cs typeface="Verdana"/>
              </a:rPr>
              <a:t> </a:t>
            </a:r>
            <a:r>
              <a:rPr sz="1000" dirty="0">
                <a:latin typeface="Verdana"/>
                <a:cs typeface="Verdana"/>
              </a:rPr>
              <a:t>all</a:t>
            </a:r>
            <a:r>
              <a:rPr sz="1000" spc="-25" dirty="0">
                <a:latin typeface="Verdana"/>
                <a:cs typeface="Verdana"/>
              </a:rPr>
              <a:t> </a:t>
            </a:r>
            <a:r>
              <a:rPr sz="1000" dirty="0">
                <a:latin typeface="Verdana"/>
                <a:cs typeface="Verdana"/>
              </a:rPr>
              <a:t>transformations.</a:t>
            </a:r>
            <a:r>
              <a:rPr sz="1000" spc="-30" dirty="0">
                <a:latin typeface="Verdana"/>
                <a:cs typeface="Verdana"/>
              </a:rPr>
              <a:t> </a:t>
            </a:r>
            <a:r>
              <a:rPr sz="1000" dirty="0">
                <a:latin typeface="Verdana"/>
                <a:cs typeface="Verdana"/>
              </a:rPr>
              <a:t>Having</a:t>
            </a:r>
            <a:r>
              <a:rPr sz="1000" spc="-25" dirty="0">
                <a:latin typeface="Verdana"/>
                <a:cs typeface="Verdana"/>
              </a:rPr>
              <a:t> </a:t>
            </a:r>
            <a:r>
              <a:rPr sz="1000" dirty="0">
                <a:latin typeface="Verdana"/>
                <a:cs typeface="Verdana"/>
              </a:rPr>
              <a:t>a</a:t>
            </a:r>
            <a:r>
              <a:rPr sz="1000" spc="-30" dirty="0">
                <a:latin typeface="Verdana"/>
                <a:cs typeface="Verdana"/>
              </a:rPr>
              <a:t> </a:t>
            </a:r>
            <a:r>
              <a:rPr sz="1000" dirty="0">
                <a:latin typeface="Verdana"/>
                <a:cs typeface="Verdana"/>
              </a:rPr>
              <a:t>unified</a:t>
            </a:r>
            <a:r>
              <a:rPr sz="1000" spc="-25" dirty="0">
                <a:latin typeface="Verdana"/>
                <a:cs typeface="Verdana"/>
              </a:rPr>
              <a:t> </a:t>
            </a:r>
            <a:r>
              <a:rPr sz="1000" dirty="0">
                <a:latin typeface="Verdana"/>
                <a:cs typeface="Verdana"/>
              </a:rPr>
              <a:t>matrix</a:t>
            </a:r>
            <a:r>
              <a:rPr sz="1000" spc="-30" dirty="0">
                <a:latin typeface="Verdana"/>
                <a:cs typeface="Verdana"/>
              </a:rPr>
              <a:t> </a:t>
            </a:r>
            <a:r>
              <a:rPr sz="1000" dirty="0">
                <a:latin typeface="Verdana"/>
                <a:cs typeface="Verdana"/>
              </a:rPr>
              <a:t>dimension</a:t>
            </a:r>
            <a:r>
              <a:rPr sz="1000" spc="-25" dirty="0">
                <a:latin typeface="Verdana"/>
                <a:cs typeface="Verdana"/>
              </a:rPr>
              <a:t> </a:t>
            </a:r>
            <a:r>
              <a:rPr sz="1000" dirty="0">
                <a:latin typeface="Verdana"/>
                <a:cs typeface="Verdana"/>
              </a:rPr>
              <a:t>for</a:t>
            </a:r>
            <a:r>
              <a:rPr sz="1000" spc="-25" dirty="0">
                <a:latin typeface="Verdana"/>
                <a:cs typeface="Verdana"/>
              </a:rPr>
              <a:t> all </a:t>
            </a:r>
            <a:r>
              <a:rPr sz="1000" dirty="0">
                <a:latin typeface="Verdana"/>
                <a:cs typeface="Verdana"/>
              </a:rPr>
              <a:t>transformations</a:t>
            </a:r>
            <a:r>
              <a:rPr sz="1000" spc="-45" dirty="0">
                <a:latin typeface="Verdana"/>
                <a:cs typeface="Verdana"/>
              </a:rPr>
              <a:t> </a:t>
            </a:r>
            <a:r>
              <a:rPr sz="1000" dirty="0">
                <a:latin typeface="Verdana"/>
                <a:cs typeface="Verdana"/>
              </a:rPr>
              <a:t>saves</a:t>
            </a:r>
            <a:r>
              <a:rPr sz="1000" spc="-45" dirty="0">
                <a:latin typeface="Verdana"/>
                <a:cs typeface="Verdana"/>
              </a:rPr>
              <a:t> </a:t>
            </a:r>
            <a:r>
              <a:rPr sz="1000" dirty="0">
                <a:latin typeface="Verdana"/>
                <a:cs typeface="Verdana"/>
              </a:rPr>
              <a:t>calculation</a:t>
            </a:r>
            <a:r>
              <a:rPr sz="1000" spc="-40" dirty="0">
                <a:latin typeface="Verdana"/>
                <a:cs typeface="Verdana"/>
              </a:rPr>
              <a:t> </a:t>
            </a:r>
            <a:r>
              <a:rPr sz="1000" spc="-20" dirty="0">
                <a:latin typeface="Verdana"/>
                <a:cs typeface="Verdana"/>
              </a:rPr>
              <a:t>time.</a:t>
            </a:r>
            <a:endParaRPr sz="1000">
              <a:latin typeface="Verdana"/>
              <a:cs typeface="Verdana"/>
            </a:endParaRPr>
          </a:p>
        </p:txBody>
      </p:sp>
      <p:pic>
        <p:nvPicPr>
          <p:cNvPr id="6" name="object 6"/>
          <p:cNvPicPr/>
          <p:nvPr/>
        </p:nvPicPr>
        <p:blipFill>
          <a:blip r:embed="rId2" cstate="print"/>
          <a:stretch>
            <a:fillRect/>
          </a:stretch>
        </p:blipFill>
        <p:spPr>
          <a:xfrm>
            <a:off x="1390650" y="2305050"/>
            <a:ext cx="2196445" cy="1154454"/>
          </a:xfrm>
          <a:prstGeom prst="rect">
            <a:avLst/>
          </a:prstGeom>
        </p:spPr>
      </p:pic>
      <p:sp>
        <p:nvSpPr>
          <p:cNvPr id="7" name="object 7"/>
          <p:cNvSpPr txBox="1"/>
          <p:nvPr/>
        </p:nvSpPr>
        <p:spPr>
          <a:xfrm>
            <a:off x="1358900" y="3626113"/>
            <a:ext cx="5511800" cy="1508125"/>
          </a:xfrm>
          <a:prstGeom prst="rect">
            <a:avLst/>
          </a:prstGeom>
        </p:spPr>
        <p:txBody>
          <a:bodyPr vert="horz" wrap="square" lIns="0" tIns="91440" rIns="0" bIns="0" rtlCol="0">
            <a:spAutoFit/>
          </a:bodyPr>
          <a:lstStyle/>
          <a:p>
            <a:pPr marL="12700">
              <a:lnSpc>
                <a:spcPct val="100000"/>
              </a:lnSpc>
              <a:spcBef>
                <a:spcPts val="720"/>
              </a:spcBef>
              <a:tabLst>
                <a:tab pos="5498465" algn="l"/>
              </a:tabLst>
            </a:pPr>
            <a:r>
              <a:rPr sz="1400" b="1" u="sng" dirty="0">
                <a:uFill>
                  <a:solidFill>
                    <a:srgbClr val="000000"/>
                  </a:solidFill>
                </a:uFill>
                <a:latin typeface="Arial"/>
                <a:cs typeface="Arial"/>
              </a:rPr>
              <a:t>Matrix</a:t>
            </a:r>
            <a:r>
              <a:rPr sz="1400" b="1" u="sng" spc="-30" dirty="0">
                <a:uFill>
                  <a:solidFill>
                    <a:srgbClr val="000000"/>
                  </a:solidFill>
                </a:uFill>
                <a:latin typeface="Arial"/>
                <a:cs typeface="Arial"/>
              </a:rPr>
              <a:t> </a:t>
            </a:r>
            <a:r>
              <a:rPr sz="1400" b="1" u="sng" spc="-10" dirty="0">
                <a:uFill>
                  <a:solidFill>
                    <a:srgbClr val="000000"/>
                  </a:solidFill>
                </a:uFill>
                <a:latin typeface="Arial"/>
                <a:cs typeface="Arial"/>
              </a:rPr>
              <a:t>operations</a:t>
            </a:r>
            <a:r>
              <a:rPr sz="1400" b="1" u="sng" dirty="0">
                <a:uFill>
                  <a:solidFill>
                    <a:srgbClr val="000000"/>
                  </a:solidFill>
                </a:uFill>
                <a:latin typeface="Arial"/>
                <a:cs typeface="Arial"/>
              </a:rPr>
              <a:t>	</a:t>
            </a:r>
            <a:endParaRPr sz="1400">
              <a:latin typeface="Arial"/>
              <a:cs typeface="Arial"/>
            </a:endParaRPr>
          </a:p>
          <a:p>
            <a:pPr marL="12700" marR="12700">
              <a:lnSpc>
                <a:spcPct val="100000"/>
              </a:lnSpc>
              <a:spcBef>
                <a:spcPts val="445"/>
              </a:spcBef>
            </a:pPr>
            <a:r>
              <a:rPr sz="1000" dirty="0">
                <a:latin typeface="Verdana"/>
                <a:cs typeface="Verdana"/>
              </a:rPr>
              <a:t>The</a:t>
            </a:r>
            <a:r>
              <a:rPr sz="1000" spc="-35" dirty="0">
                <a:latin typeface="Verdana"/>
                <a:cs typeface="Verdana"/>
              </a:rPr>
              <a:t> </a:t>
            </a:r>
            <a:r>
              <a:rPr sz="1000" dirty="0">
                <a:latin typeface="Verdana"/>
                <a:cs typeface="Verdana"/>
              </a:rPr>
              <a:t>one</a:t>
            </a:r>
            <a:r>
              <a:rPr sz="1000" spc="-20" dirty="0">
                <a:latin typeface="Verdana"/>
                <a:cs typeface="Verdana"/>
              </a:rPr>
              <a:t> </a:t>
            </a:r>
            <a:r>
              <a:rPr sz="1000" dirty="0">
                <a:latin typeface="Verdana"/>
                <a:cs typeface="Verdana"/>
              </a:rPr>
              <a:t>operation</a:t>
            </a:r>
            <a:r>
              <a:rPr sz="1000" spc="-20" dirty="0">
                <a:latin typeface="Verdana"/>
                <a:cs typeface="Verdana"/>
              </a:rPr>
              <a:t> </a:t>
            </a:r>
            <a:r>
              <a:rPr sz="1000" dirty="0">
                <a:latin typeface="Verdana"/>
                <a:cs typeface="Verdana"/>
              </a:rPr>
              <a:t>that</a:t>
            </a:r>
            <a:r>
              <a:rPr sz="1000" spc="-2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most</a:t>
            </a:r>
            <a:r>
              <a:rPr sz="1000" spc="-20" dirty="0">
                <a:latin typeface="Verdana"/>
                <a:cs typeface="Verdana"/>
              </a:rPr>
              <a:t> </a:t>
            </a:r>
            <a:r>
              <a:rPr sz="1000" dirty="0">
                <a:latin typeface="Verdana"/>
                <a:cs typeface="Verdana"/>
              </a:rPr>
              <a:t>relevant</a:t>
            </a:r>
            <a:r>
              <a:rPr sz="1000" spc="-25"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computer</a:t>
            </a:r>
            <a:r>
              <a:rPr sz="1000" spc="-20" dirty="0">
                <a:latin typeface="Verdana"/>
                <a:cs typeface="Verdana"/>
              </a:rPr>
              <a:t> </a:t>
            </a:r>
            <a:r>
              <a:rPr sz="1000" dirty="0">
                <a:latin typeface="Verdana"/>
                <a:cs typeface="Verdana"/>
              </a:rPr>
              <a:t>graphics</a:t>
            </a:r>
            <a:r>
              <a:rPr sz="1000" spc="-25" dirty="0">
                <a:latin typeface="Verdana"/>
                <a:cs typeface="Verdana"/>
              </a:rPr>
              <a:t> </a:t>
            </a:r>
            <a:r>
              <a:rPr sz="1000" dirty="0">
                <a:latin typeface="Verdana"/>
                <a:cs typeface="Verdana"/>
              </a:rPr>
              <a:t>is</a:t>
            </a:r>
            <a:r>
              <a:rPr sz="1000" spc="-20" dirty="0">
                <a:latin typeface="Verdana"/>
                <a:cs typeface="Verdana"/>
              </a:rPr>
              <a:t> </a:t>
            </a:r>
            <a:r>
              <a:rPr sz="1000" i="1" dirty="0">
                <a:latin typeface="Verdana"/>
                <a:cs typeface="Verdana"/>
              </a:rPr>
              <a:t>matrix</a:t>
            </a:r>
            <a:r>
              <a:rPr sz="1000" i="1" spc="-20" dirty="0">
                <a:latin typeface="Verdana"/>
                <a:cs typeface="Verdana"/>
              </a:rPr>
              <a:t> </a:t>
            </a:r>
            <a:r>
              <a:rPr sz="1000" i="1" spc="-10" dirty="0">
                <a:latin typeface="Verdana"/>
                <a:cs typeface="Verdana"/>
              </a:rPr>
              <a:t>multiplication</a:t>
            </a:r>
            <a:r>
              <a:rPr sz="1000" spc="-10" dirty="0">
                <a:latin typeface="Verdana"/>
                <a:cs typeface="Verdana"/>
              </a:rPr>
              <a:t>. </a:t>
            </a:r>
            <a:r>
              <a:rPr sz="1000" dirty="0">
                <a:latin typeface="Verdana"/>
                <a:cs typeface="Verdana"/>
              </a:rPr>
              <a:t>We</a:t>
            </a:r>
            <a:r>
              <a:rPr sz="1000" spc="-25" dirty="0">
                <a:latin typeface="Verdana"/>
                <a:cs typeface="Verdana"/>
              </a:rPr>
              <a:t> </a:t>
            </a:r>
            <a:r>
              <a:rPr sz="1000" dirty="0">
                <a:latin typeface="Verdana"/>
                <a:cs typeface="Verdana"/>
              </a:rPr>
              <a:t>will</a:t>
            </a:r>
            <a:r>
              <a:rPr sz="1000" spc="-15" dirty="0">
                <a:latin typeface="Verdana"/>
                <a:cs typeface="Verdana"/>
              </a:rPr>
              <a:t> </a:t>
            </a:r>
            <a:r>
              <a:rPr sz="1000" dirty="0">
                <a:latin typeface="Verdana"/>
                <a:cs typeface="Verdana"/>
              </a:rPr>
              <a:t>explain</a:t>
            </a:r>
            <a:r>
              <a:rPr sz="1000" spc="-15" dirty="0">
                <a:latin typeface="Verdana"/>
                <a:cs typeface="Verdana"/>
              </a:rPr>
              <a:t> </a:t>
            </a:r>
            <a:r>
              <a:rPr sz="1000" dirty="0">
                <a:latin typeface="Verdana"/>
                <a:cs typeface="Verdana"/>
              </a:rPr>
              <a:t>it</a:t>
            </a:r>
            <a:r>
              <a:rPr sz="1000" spc="-15" dirty="0">
                <a:latin typeface="Verdana"/>
                <a:cs typeface="Verdana"/>
              </a:rPr>
              <a:t> </a:t>
            </a:r>
            <a:r>
              <a:rPr sz="1000" dirty="0">
                <a:latin typeface="Verdana"/>
                <a:cs typeface="Verdana"/>
              </a:rPr>
              <a:t>with</a:t>
            </a:r>
            <a:r>
              <a:rPr sz="1000" spc="-15" dirty="0">
                <a:latin typeface="Verdana"/>
                <a:cs typeface="Verdana"/>
              </a:rPr>
              <a:t> </a:t>
            </a:r>
            <a:r>
              <a:rPr sz="1000" dirty="0">
                <a:latin typeface="Verdana"/>
                <a:cs typeface="Verdana"/>
              </a:rPr>
              <a:t>some</a:t>
            </a:r>
            <a:r>
              <a:rPr sz="1000" spc="-10" dirty="0">
                <a:latin typeface="Verdana"/>
                <a:cs typeface="Verdana"/>
              </a:rPr>
              <a:t> detail.</a:t>
            </a:r>
            <a:endParaRPr sz="1000">
              <a:latin typeface="Verdana"/>
              <a:cs typeface="Verdana"/>
            </a:endParaRPr>
          </a:p>
          <a:p>
            <a:pPr>
              <a:lnSpc>
                <a:spcPct val="100000"/>
              </a:lnSpc>
              <a:spcBef>
                <a:spcPts val="55"/>
              </a:spcBef>
            </a:pPr>
            <a:endParaRPr sz="900">
              <a:latin typeface="Verdana"/>
              <a:cs typeface="Verdana"/>
            </a:endParaRPr>
          </a:p>
          <a:p>
            <a:pPr marL="12700">
              <a:lnSpc>
                <a:spcPct val="100000"/>
              </a:lnSpc>
              <a:spcBef>
                <a:spcPts val="5"/>
              </a:spcBef>
            </a:pPr>
            <a:r>
              <a:rPr sz="1200" b="1" dirty="0">
                <a:latin typeface="Arial"/>
                <a:cs typeface="Arial"/>
              </a:rPr>
              <a:t>Matrix </a:t>
            </a:r>
            <a:r>
              <a:rPr sz="1200" b="1" spc="-10" dirty="0">
                <a:latin typeface="Arial"/>
                <a:cs typeface="Arial"/>
              </a:rPr>
              <a:t>multiplication</a:t>
            </a:r>
            <a:endParaRPr sz="1200">
              <a:latin typeface="Arial"/>
              <a:cs typeface="Arial"/>
            </a:endParaRPr>
          </a:p>
          <a:p>
            <a:pPr marL="12700" marR="29845">
              <a:lnSpc>
                <a:spcPct val="100000"/>
              </a:lnSpc>
              <a:spcBef>
                <a:spcPts val="334"/>
              </a:spcBef>
            </a:pPr>
            <a:r>
              <a:rPr sz="1000" dirty="0">
                <a:latin typeface="Verdana"/>
                <a:cs typeface="Verdana"/>
              </a:rPr>
              <a:t>Matrix</a:t>
            </a:r>
            <a:r>
              <a:rPr sz="1000" spc="-35" dirty="0">
                <a:latin typeface="Verdana"/>
                <a:cs typeface="Verdana"/>
              </a:rPr>
              <a:t> </a:t>
            </a:r>
            <a:r>
              <a:rPr sz="1000" dirty="0">
                <a:latin typeface="Verdana"/>
                <a:cs typeface="Verdana"/>
              </a:rPr>
              <a:t>multiplication</a:t>
            </a:r>
            <a:r>
              <a:rPr sz="1000" spc="-2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used</a:t>
            </a:r>
            <a:r>
              <a:rPr sz="1000" spc="-25"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apply</a:t>
            </a:r>
            <a:r>
              <a:rPr sz="1000" spc="-25" dirty="0">
                <a:latin typeface="Verdana"/>
                <a:cs typeface="Verdana"/>
              </a:rPr>
              <a:t> </a:t>
            </a:r>
            <a:r>
              <a:rPr sz="1000" dirty="0">
                <a:latin typeface="Verdana"/>
                <a:cs typeface="Verdana"/>
              </a:rPr>
              <a:t>transformations</a:t>
            </a:r>
            <a:r>
              <a:rPr sz="1000" spc="-25"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geometry.</a:t>
            </a:r>
            <a:r>
              <a:rPr sz="1000" spc="-25" dirty="0">
                <a:latin typeface="Verdana"/>
                <a:cs typeface="Verdana"/>
              </a:rPr>
              <a:t> </a:t>
            </a:r>
            <a:r>
              <a:rPr sz="1000" dirty="0">
                <a:latin typeface="Verdana"/>
                <a:cs typeface="Verdana"/>
              </a:rPr>
              <a:t>For</a:t>
            </a:r>
            <a:r>
              <a:rPr sz="1000" spc="-25" dirty="0">
                <a:latin typeface="Verdana"/>
                <a:cs typeface="Verdana"/>
              </a:rPr>
              <a:t> </a:t>
            </a:r>
            <a:r>
              <a:rPr sz="1000" dirty="0">
                <a:latin typeface="Verdana"/>
                <a:cs typeface="Verdana"/>
              </a:rPr>
              <a:t>example</a:t>
            </a:r>
            <a:r>
              <a:rPr sz="1000" spc="-25" dirty="0">
                <a:latin typeface="Verdana"/>
                <a:cs typeface="Verdana"/>
              </a:rPr>
              <a:t> </a:t>
            </a:r>
            <a:r>
              <a:rPr sz="1000" dirty="0">
                <a:latin typeface="Verdana"/>
                <a:cs typeface="Verdana"/>
              </a:rPr>
              <a:t>if</a:t>
            </a:r>
            <a:r>
              <a:rPr sz="1000" spc="-20" dirty="0">
                <a:latin typeface="Verdana"/>
                <a:cs typeface="Verdana"/>
              </a:rPr>
              <a:t> </a:t>
            </a:r>
            <a:r>
              <a:rPr sz="1000" spc="-25" dirty="0">
                <a:latin typeface="Verdana"/>
                <a:cs typeface="Verdana"/>
              </a:rPr>
              <a:t>we </a:t>
            </a:r>
            <a:r>
              <a:rPr sz="1000" dirty="0">
                <a:latin typeface="Verdana"/>
                <a:cs typeface="Verdana"/>
              </a:rPr>
              <a:t>have</a:t>
            </a:r>
            <a:r>
              <a:rPr sz="1000" spc="-3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would</a:t>
            </a:r>
            <a:r>
              <a:rPr sz="1000" spc="-15" dirty="0">
                <a:latin typeface="Verdana"/>
                <a:cs typeface="Verdana"/>
              </a:rPr>
              <a:t> </a:t>
            </a:r>
            <a:r>
              <a:rPr sz="1000" dirty="0">
                <a:latin typeface="Verdana"/>
                <a:cs typeface="Verdana"/>
              </a:rPr>
              <a:t>like</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rotate</a:t>
            </a:r>
            <a:r>
              <a:rPr sz="1000" spc="-15" dirty="0">
                <a:latin typeface="Verdana"/>
                <a:cs typeface="Verdana"/>
              </a:rPr>
              <a:t> </a:t>
            </a:r>
            <a:r>
              <a:rPr sz="1000" dirty="0">
                <a:latin typeface="Verdana"/>
                <a:cs typeface="Verdana"/>
              </a:rPr>
              <a:t>it</a:t>
            </a:r>
            <a:r>
              <a:rPr sz="1000" spc="-20" dirty="0">
                <a:latin typeface="Verdana"/>
                <a:cs typeface="Verdana"/>
              </a:rPr>
              <a:t> </a:t>
            </a:r>
            <a:r>
              <a:rPr sz="1000" dirty="0">
                <a:latin typeface="Verdana"/>
                <a:cs typeface="Verdana"/>
              </a:rPr>
              <a:t>around</a:t>
            </a:r>
            <a:r>
              <a:rPr sz="1000" spc="-15" dirty="0">
                <a:latin typeface="Verdana"/>
                <a:cs typeface="Verdana"/>
              </a:rPr>
              <a:t> </a:t>
            </a:r>
            <a:r>
              <a:rPr sz="1000" dirty="0">
                <a:latin typeface="Verdana"/>
                <a:cs typeface="Verdana"/>
              </a:rPr>
              <a:t>some</a:t>
            </a:r>
            <a:r>
              <a:rPr sz="1000" spc="-20" dirty="0">
                <a:latin typeface="Verdana"/>
                <a:cs typeface="Verdana"/>
              </a:rPr>
              <a:t> </a:t>
            </a:r>
            <a:r>
              <a:rPr sz="1000" dirty="0">
                <a:latin typeface="Verdana"/>
                <a:cs typeface="Verdana"/>
              </a:rPr>
              <a:t>axis,</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rotation</a:t>
            </a:r>
            <a:r>
              <a:rPr sz="1000" spc="-15" dirty="0">
                <a:latin typeface="Verdana"/>
                <a:cs typeface="Verdana"/>
              </a:rPr>
              <a:t> </a:t>
            </a:r>
            <a:r>
              <a:rPr sz="1000" spc="-10" dirty="0">
                <a:latin typeface="Verdana"/>
                <a:cs typeface="Verdana"/>
              </a:rPr>
              <a:t>matrix </a:t>
            </a:r>
            <a:r>
              <a:rPr sz="1000" dirty="0">
                <a:latin typeface="Verdana"/>
                <a:cs typeface="Verdana"/>
              </a:rPr>
              <a:t>and</a:t>
            </a:r>
            <a:r>
              <a:rPr sz="1000" spc="-20" dirty="0">
                <a:latin typeface="Verdana"/>
                <a:cs typeface="Verdana"/>
              </a:rPr>
              <a:t> </a:t>
            </a:r>
            <a:r>
              <a:rPr sz="1000" dirty="0">
                <a:latin typeface="Verdana"/>
                <a:cs typeface="Verdana"/>
              </a:rPr>
              <a:t>multiply</a:t>
            </a:r>
            <a:r>
              <a:rPr sz="1000" spc="-15" dirty="0">
                <a:latin typeface="Verdana"/>
                <a:cs typeface="Verdana"/>
              </a:rPr>
              <a:t> </a:t>
            </a:r>
            <a:r>
              <a:rPr sz="1000" dirty="0">
                <a:latin typeface="Verdana"/>
                <a:cs typeface="Verdana"/>
              </a:rPr>
              <a:t>it</a:t>
            </a:r>
            <a:r>
              <a:rPr sz="1000" spc="-1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get</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new</a:t>
            </a:r>
            <a:r>
              <a:rPr sz="1000" spc="-15" dirty="0">
                <a:latin typeface="Verdana"/>
                <a:cs typeface="Verdana"/>
              </a:rPr>
              <a:t> </a:t>
            </a:r>
            <a:r>
              <a:rPr sz="1000" dirty="0">
                <a:latin typeface="Verdana"/>
                <a:cs typeface="Verdana"/>
              </a:rPr>
              <a:t>rotated</a:t>
            </a:r>
            <a:r>
              <a:rPr sz="1000" spc="-15" dirty="0">
                <a:latin typeface="Verdana"/>
                <a:cs typeface="Verdana"/>
              </a:rPr>
              <a:t> </a:t>
            </a:r>
            <a:r>
              <a:rPr sz="1000" spc="-10" dirty="0">
                <a:latin typeface="Verdana"/>
                <a:cs typeface="Verdana"/>
              </a:rPr>
              <a:t>location.</a:t>
            </a:r>
            <a:endParaRPr sz="1000">
              <a:latin typeface="Verdana"/>
              <a:cs typeface="Verdana"/>
            </a:endParaRPr>
          </a:p>
        </p:txBody>
      </p:sp>
      <p:pic>
        <p:nvPicPr>
          <p:cNvPr id="8" name="object 8"/>
          <p:cNvPicPr/>
          <p:nvPr/>
        </p:nvPicPr>
        <p:blipFill>
          <a:blip r:embed="rId3" cstate="print"/>
          <a:stretch>
            <a:fillRect/>
          </a:stretch>
        </p:blipFill>
        <p:spPr>
          <a:xfrm>
            <a:off x="1390650" y="5257800"/>
            <a:ext cx="2556532" cy="912556"/>
          </a:xfrm>
          <a:prstGeom prst="rect">
            <a:avLst/>
          </a:prstGeom>
        </p:spPr>
      </p:pic>
      <p:sp>
        <p:nvSpPr>
          <p:cNvPr id="9" name="object 9"/>
          <p:cNvSpPr txBox="1"/>
          <p:nvPr/>
        </p:nvSpPr>
        <p:spPr>
          <a:xfrm>
            <a:off x="1358900" y="6327806"/>
            <a:ext cx="5266055" cy="25781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Most</a:t>
            </a:r>
            <a:r>
              <a:rPr sz="1000" spc="-3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time,</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perform</a:t>
            </a:r>
            <a:r>
              <a:rPr sz="1000" spc="-20" dirty="0">
                <a:latin typeface="Verdana"/>
                <a:cs typeface="Verdana"/>
              </a:rPr>
              <a:t> </a:t>
            </a:r>
            <a:r>
              <a:rPr sz="1000" dirty="0">
                <a:latin typeface="Verdana"/>
                <a:cs typeface="Verdana"/>
              </a:rPr>
              <a:t>multiple</a:t>
            </a:r>
            <a:r>
              <a:rPr sz="1000" spc="-20" dirty="0">
                <a:latin typeface="Verdana"/>
                <a:cs typeface="Verdana"/>
              </a:rPr>
              <a:t> </a:t>
            </a:r>
            <a:r>
              <a:rPr sz="1000" dirty="0">
                <a:latin typeface="Verdana"/>
                <a:cs typeface="Verdana"/>
              </a:rPr>
              <a:t>transformations</a:t>
            </a:r>
            <a:r>
              <a:rPr sz="1000" spc="-20" dirty="0">
                <a:latin typeface="Verdana"/>
                <a:cs typeface="Verdana"/>
              </a:rPr>
              <a:t> </a:t>
            </a:r>
            <a:r>
              <a:rPr sz="1000" dirty="0">
                <a:latin typeface="Verdana"/>
                <a:cs typeface="Verdana"/>
              </a:rPr>
              <a:t>on</a:t>
            </a:r>
            <a:r>
              <a:rPr sz="1000" spc="-20" dirty="0">
                <a:latin typeface="Verdana"/>
                <a:cs typeface="Verdana"/>
              </a:rPr>
              <a:t> </a:t>
            </a:r>
            <a:r>
              <a:rPr sz="1000" dirty="0">
                <a:latin typeface="Verdana"/>
                <a:cs typeface="Verdana"/>
              </a:rPr>
              <a:t>the</a:t>
            </a:r>
            <a:r>
              <a:rPr sz="1000" spc="-20" dirty="0">
                <a:latin typeface="Verdana"/>
                <a:cs typeface="Verdana"/>
              </a:rPr>
              <a:t> same </a:t>
            </a:r>
            <a:r>
              <a:rPr sz="1000" dirty="0">
                <a:latin typeface="Verdana"/>
                <a:cs typeface="Verdana"/>
              </a:rPr>
              <a:t>geometry.</a:t>
            </a:r>
            <a:r>
              <a:rPr sz="1000" spc="-35"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example,</a:t>
            </a:r>
            <a:r>
              <a:rPr sz="1000" spc="-20" dirty="0">
                <a:latin typeface="Verdana"/>
                <a:cs typeface="Verdana"/>
              </a:rPr>
              <a:t> </a:t>
            </a:r>
            <a:r>
              <a:rPr sz="1000" dirty="0">
                <a:latin typeface="Verdana"/>
                <a:cs typeface="Verdana"/>
              </a:rPr>
              <a:t>if</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move</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rotate</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thousand</a:t>
            </a:r>
            <a:r>
              <a:rPr sz="1000" spc="-20" dirty="0">
                <a:latin typeface="Verdana"/>
                <a:cs typeface="Verdana"/>
              </a:rPr>
              <a:t> </a:t>
            </a:r>
            <a:r>
              <a:rPr sz="1000" dirty="0">
                <a:latin typeface="Verdana"/>
                <a:cs typeface="Verdana"/>
              </a:rPr>
              <a:t>points,</a:t>
            </a:r>
            <a:r>
              <a:rPr sz="1000" spc="-20" dirty="0">
                <a:latin typeface="Verdana"/>
                <a:cs typeface="Verdana"/>
              </a:rPr>
              <a:t> </a:t>
            </a:r>
            <a:r>
              <a:rPr sz="1000" dirty="0">
                <a:latin typeface="Verdana"/>
                <a:cs typeface="Verdana"/>
              </a:rPr>
              <a:t>we</a:t>
            </a:r>
            <a:r>
              <a:rPr sz="1000" spc="-20" dirty="0">
                <a:latin typeface="Verdana"/>
                <a:cs typeface="Verdana"/>
              </a:rPr>
              <a:t> </a:t>
            </a:r>
            <a:r>
              <a:rPr sz="1000" spc="-25" dirty="0">
                <a:latin typeface="Verdana"/>
                <a:cs typeface="Verdana"/>
              </a:rPr>
              <a:t>can </a:t>
            </a:r>
            <a:r>
              <a:rPr sz="1000" dirty="0">
                <a:latin typeface="Verdana"/>
                <a:cs typeface="Verdana"/>
              </a:rPr>
              <a:t>use</a:t>
            </a:r>
            <a:r>
              <a:rPr sz="1000" spc="-20" dirty="0">
                <a:latin typeface="Verdana"/>
                <a:cs typeface="Verdana"/>
              </a:rPr>
              <a:t> </a:t>
            </a:r>
            <a:r>
              <a:rPr sz="1000" dirty="0">
                <a:latin typeface="Verdana"/>
                <a:cs typeface="Verdana"/>
              </a:rPr>
              <a:t>either</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following</a:t>
            </a:r>
            <a:r>
              <a:rPr sz="1000" spc="-15" dirty="0">
                <a:latin typeface="Verdana"/>
                <a:cs typeface="Verdana"/>
              </a:rPr>
              <a:t> </a:t>
            </a:r>
            <a:r>
              <a:rPr sz="1000" spc="-10" dirty="0">
                <a:latin typeface="Verdana"/>
                <a:cs typeface="Verdana"/>
              </a:rPr>
              <a:t>methods.</a:t>
            </a:r>
            <a:endParaRPr sz="1000">
              <a:latin typeface="Verdana"/>
              <a:cs typeface="Verdana"/>
            </a:endParaRPr>
          </a:p>
          <a:p>
            <a:pPr>
              <a:lnSpc>
                <a:spcPct val="100000"/>
              </a:lnSpc>
              <a:spcBef>
                <a:spcPts val="20"/>
              </a:spcBef>
            </a:pPr>
            <a:endParaRPr sz="950">
              <a:latin typeface="Verdana"/>
              <a:cs typeface="Verdana"/>
            </a:endParaRPr>
          </a:p>
          <a:p>
            <a:pPr marL="12700">
              <a:lnSpc>
                <a:spcPct val="100000"/>
              </a:lnSpc>
            </a:pPr>
            <a:r>
              <a:rPr sz="1100" b="1" dirty="0">
                <a:latin typeface="Arial"/>
                <a:cs typeface="Arial"/>
              </a:rPr>
              <a:t>Method</a:t>
            </a:r>
            <a:r>
              <a:rPr sz="1100" b="1" spc="-30" dirty="0">
                <a:latin typeface="Arial"/>
                <a:cs typeface="Arial"/>
              </a:rPr>
              <a:t> </a:t>
            </a:r>
            <a:r>
              <a:rPr sz="1100" b="1" spc="-50" dirty="0">
                <a:latin typeface="Arial"/>
                <a:cs typeface="Arial"/>
              </a:rPr>
              <a:t>1</a:t>
            </a:r>
            <a:endParaRPr sz="1100">
              <a:latin typeface="Arial"/>
              <a:cs typeface="Arial"/>
            </a:endParaRPr>
          </a:p>
          <a:p>
            <a:pPr marL="241300" indent="-228600">
              <a:lnSpc>
                <a:spcPct val="100000"/>
              </a:lnSpc>
              <a:spcBef>
                <a:spcPts val="355"/>
              </a:spcBef>
              <a:buAutoNum type="arabicPeriod"/>
              <a:tabLst>
                <a:tab pos="241300" algn="l"/>
              </a:tabLst>
            </a:pPr>
            <a:r>
              <a:rPr sz="1000" dirty="0">
                <a:latin typeface="Verdana"/>
                <a:cs typeface="Verdana"/>
              </a:rPr>
              <a:t>Multiply</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move</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1000</a:t>
            </a:r>
            <a:r>
              <a:rPr sz="1000" spc="-20" dirty="0">
                <a:latin typeface="Verdana"/>
                <a:cs typeface="Verdana"/>
              </a:rPr>
              <a:t> </a:t>
            </a:r>
            <a:r>
              <a:rPr sz="1000" dirty="0">
                <a:latin typeface="Verdana"/>
                <a:cs typeface="Verdana"/>
              </a:rPr>
              <a:t>points</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move</a:t>
            </a:r>
            <a:r>
              <a:rPr sz="1000" spc="-20"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points.</a:t>
            </a:r>
            <a:endParaRPr sz="1000">
              <a:latin typeface="Verdana"/>
              <a:cs typeface="Verdana"/>
            </a:endParaRPr>
          </a:p>
          <a:p>
            <a:pPr marL="241300" marR="208915" indent="-228600">
              <a:lnSpc>
                <a:spcPct val="100000"/>
              </a:lnSpc>
              <a:spcBef>
                <a:spcPts val="300"/>
              </a:spcBef>
              <a:buAutoNum type="arabicPeriod"/>
              <a:tabLst>
                <a:tab pos="241300" algn="l"/>
              </a:tabLst>
            </a:pPr>
            <a:r>
              <a:rPr sz="1000" dirty="0">
                <a:latin typeface="Verdana"/>
                <a:cs typeface="Verdana"/>
              </a:rPr>
              <a:t>Multiply</a:t>
            </a:r>
            <a:r>
              <a:rPr sz="1000" spc="-3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rotate</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by</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resulting</a:t>
            </a:r>
            <a:r>
              <a:rPr sz="1000" spc="-20" dirty="0">
                <a:latin typeface="Verdana"/>
                <a:cs typeface="Verdana"/>
              </a:rPr>
              <a:t> </a:t>
            </a:r>
            <a:r>
              <a:rPr sz="1000" dirty="0">
                <a:latin typeface="Verdana"/>
                <a:cs typeface="Verdana"/>
              </a:rPr>
              <a:t>1000</a:t>
            </a:r>
            <a:r>
              <a:rPr sz="1000" spc="-20" dirty="0">
                <a:latin typeface="Verdana"/>
                <a:cs typeface="Verdana"/>
              </a:rPr>
              <a:t> </a:t>
            </a:r>
            <a:r>
              <a:rPr sz="1000" dirty="0">
                <a:latin typeface="Verdana"/>
                <a:cs typeface="Verdana"/>
              </a:rPr>
              <a:t>points</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rotate</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moved points.</a:t>
            </a:r>
            <a:endParaRPr sz="1000">
              <a:latin typeface="Verdana"/>
              <a:cs typeface="Verdana"/>
            </a:endParaRPr>
          </a:p>
          <a:p>
            <a:pPr marL="241300">
              <a:lnSpc>
                <a:spcPct val="100000"/>
              </a:lnSpc>
              <a:spcBef>
                <a:spcPts val="300"/>
              </a:spcBef>
            </a:pPr>
            <a:r>
              <a:rPr sz="1000" dirty="0">
                <a:latin typeface="Verdana"/>
                <a:cs typeface="Verdana"/>
              </a:rPr>
              <a:t>Number</a:t>
            </a:r>
            <a:r>
              <a:rPr sz="1000" spc="-2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operations</a:t>
            </a:r>
            <a:r>
              <a:rPr sz="1000" spc="-25" dirty="0">
                <a:latin typeface="Verdana"/>
                <a:cs typeface="Verdana"/>
              </a:rPr>
              <a:t> </a:t>
            </a:r>
            <a:r>
              <a:rPr sz="1000" dirty="0">
                <a:latin typeface="Verdana"/>
                <a:cs typeface="Verdana"/>
              </a:rPr>
              <a:t>=</a:t>
            </a:r>
            <a:r>
              <a:rPr sz="1000" spc="-20" dirty="0">
                <a:latin typeface="Verdana"/>
                <a:cs typeface="Verdana"/>
              </a:rPr>
              <a:t> </a:t>
            </a:r>
            <a:r>
              <a:rPr sz="1000" b="1" spc="-10" dirty="0">
                <a:latin typeface="Verdana"/>
                <a:cs typeface="Verdana"/>
              </a:rPr>
              <a:t>2000</a:t>
            </a:r>
            <a:r>
              <a:rPr sz="1000" spc="-10" dirty="0">
                <a:latin typeface="Verdana"/>
                <a:cs typeface="Verdana"/>
              </a:rPr>
              <a:t>.</a:t>
            </a:r>
            <a:endParaRPr sz="1000">
              <a:latin typeface="Verdana"/>
              <a:cs typeface="Verdana"/>
            </a:endParaRPr>
          </a:p>
          <a:p>
            <a:pPr>
              <a:lnSpc>
                <a:spcPct val="100000"/>
              </a:lnSpc>
              <a:spcBef>
                <a:spcPts val="20"/>
              </a:spcBef>
            </a:pPr>
            <a:endParaRPr sz="950">
              <a:latin typeface="Verdana"/>
              <a:cs typeface="Verdana"/>
            </a:endParaRPr>
          </a:p>
          <a:p>
            <a:pPr marL="12700">
              <a:lnSpc>
                <a:spcPct val="100000"/>
              </a:lnSpc>
            </a:pPr>
            <a:r>
              <a:rPr sz="1100" b="1" dirty="0">
                <a:latin typeface="Arial"/>
                <a:cs typeface="Arial"/>
              </a:rPr>
              <a:t>Method</a:t>
            </a:r>
            <a:r>
              <a:rPr sz="1100" b="1" spc="-30" dirty="0">
                <a:latin typeface="Arial"/>
                <a:cs typeface="Arial"/>
              </a:rPr>
              <a:t> </a:t>
            </a:r>
            <a:r>
              <a:rPr sz="1100" b="1" spc="-50" dirty="0">
                <a:latin typeface="Arial"/>
                <a:cs typeface="Arial"/>
              </a:rPr>
              <a:t>2</a:t>
            </a:r>
            <a:endParaRPr sz="1100">
              <a:latin typeface="Arial"/>
              <a:cs typeface="Arial"/>
            </a:endParaRPr>
          </a:p>
          <a:p>
            <a:pPr marL="241300" marR="189865" indent="-228600">
              <a:lnSpc>
                <a:spcPct val="100000"/>
              </a:lnSpc>
              <a:spcBef>
                <a:spcPts val="355"/>
              </a:spcBef>
              <a:buAutoNum type="arabicPeriod"/>
              <a:tabLst>
                <a:tab pos="241300" algn="l"/>
              </a:tabLst>
            </a:pPr>
            <a:r>
              <a:rPr sz="1000" dirty="0">
                <a:latin typeface="Verdana"/>
                <a:cs typeface="Verdana"/>
              </a:rPr>
              <a:t>Multiply</a:t>
            </a:r>
            <a:r>
              <a:rPr sz="1000" spc="-3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rotate</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move</a:t>
            </a:r>
            <a:r>
              <a:rPr sz="1000" spc="-20" dirty="0">
                <a:latin typeface="Verdana"/>
                <a:cs typeface="Verdana"/>
              </a:rPr>
              <a:t> </a:t>
            </a:r>
            <a:r>
              <a:rPr sz="1000" dirty="0">
                <a:latin typeface="Verdana"/>
                <a:cs typeface="Verdana"/>
              </a:rPr>
              <a:t>matrices</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create</a:t>
            </a:r>
            <a:r>
              <a:rPr sz="1000" spc="-2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combined</a:t>
            </a:r>
            <a:r>
              <a:rPr sz="1000" spc="-20" dirty="0">
                <a:latin typeface="Verdana"/>
                <a:cs typeface="Verdana"/>
              </a:rPr>
              <a:t> </a:t>
            </a:r>
            <a:r>
              <a:rPr sz="1000" spc="-10" dirty="0">
                <a:latin typeface="Verdana"/>
                <a:cs typeface="Verdana"/>
              </a:rPr>
              <a:t>transformation matrix.</a:t>
            </a:r>
            <a:endParaRPr sz="1000">
              <a:latin typeface="Verdana"/>
              <a:cs typeface="Verdana"/>
            </a:endParaRPr>
          </a:p>
          <a:p>
            <a:pPr marL="241300" marR="77470" indent="-228600">
              <a:lnSpc>
                <a:spcPct val="125000"/>
              </a:lnSpc>
              <a:buAutoNum type="arabicPeriod"/>
              <a:tabLst>
                <a:tab pos="241300" algn="l"/>
              </a:tabLst>
            </a:pPr>
            <a:r>
              <a:rPr sz="1000" dirty="0">
                <a:latin typeface="Verdana"/>
                <a:cs typeface="Verdana"/>
              </a:rPr>
              <a:t>Multiply</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combined</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1000</a:t>
            </a:r>
            <a:r>
              <a:rPr sz="1000" spc="-20" dirty="0">
                <a:latin typeface="Verdana"/>
                <a:cs typeface="Verdana"/>
              </a:rPr>
              <a:t> </a:t>
            </a:r>
            <a:r>
              <a:rPr sz="1000" dirty="0">
                <a:latin typeface="Verdana"/>
                <a:cs typeface="Verdana"/>
              </a:rPr>
              <a:t>points</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move</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rotate</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one</a:t>
            </a:r>
            <a:r>
              <a:rPr sz="1000" spc="-15" dirty="0">
                <a:latin typeface="Verdana"/>
                <a:cs typeface="Verdana"/>
              </a:rPr>
              <a:t> </a:t>
            </a:r>
            <a:r>
              <a:rPr sz="1000" spc="-10" dirty="0">
                <a:latin typeface="Verdana"/>
                <a:cs typeface="Verdana"/>
              </a:rPr>
              <a:t>step. </a:t>
            </a:r>
            <a:r>
              <a:rPr sz="1000" dirty="0">
                <a:latin typeface="Verdana"/>
                <a:cs typeface="Verdana"/>
              </a:rPr>
              <a:t>Number</a:t>
            </a:r>
            <a:r>
              <a:rPr sz="1000" spc="-2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operations</a:t>
            </a:r>
            <a:r>
              <a:rPr sz="1000" spc="-25" dirty="0">
                <a:latin typeface="Verdana"/>
                <a:cs typeface="Verdana"/>
              </a:rPr>
              <a:t> </a:t>
            </a:r>
            <a:r>
              <a:rPr sz="1000" dirty="0">
                <a:latin typeface="Verdana"/>
                <a:cs typeface="Verdana"/>
              </a:rPr>
              <a:t>=</a:t>
            </a:r>
            <a:r>
              <a:rPr sz="1000" spc="-20" dirty="0">
                <a:latin typeface="Verdana"/>
                <a:cs typeface="Verdana"/>
              </a:rPr>
              <a:t> </a:t>
            </a:r>
            <a:r>
              <a:rPr sz="1000" b="1" spc="-20" dirty="0">
                <a:latin typeface="Verdana"/>
                <a:cs typeface="Verdana"/>
              </a:rPr>
              <a:t>1001</a:t>
            </a:r>
            <a:r>
              <a:rPr sz="1000" spc="-20" dirty="0">
                <a:latin typeface="Verdana"/>
                <a:cs typeface="Verdana"/>
              </a:rPr>
              <a:t>.</a:t>
            </a:r>
            <a:endParaRPr sz="1000">
              <a:latin typeface="Verdana"/>
              <a:cs typeface="Verdana"/>
            </a:endParaRPr>
          </a:p>
        </p:txBody>
      </p:sp>
      <p:sp>
        <p:nvSpPr>
          <p:cNvPr id="2" name="Title 1"/>
          <p:cNvSpPr>
            <a:spLocks noGrp="1"/>
          </p:cNvSpPr>
          <p:nvPr>
            <p:ph type="title"/>
          </p:nvPr>
        </p:nvSpPr>
        <p:spPr/>
        <p:txBody>
          <a:bodyPr/>
          <a:lstStyle/>
          <a:p>
            <a:endParaRPr lang="en-US"/>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133</a:t>
            </a:fld>
            <a:endParaRPr spc="-25" dirty="0"/>
          </a:p>
        </p:txBody>
      </p:sp>
    </p:spTree>
    <p:extLst>
      <p:ext uri="{BB962C8B-B14F-4D97-AF65-F5344CB8AC3E}">
        <p14:creationId xmlns:p14="http://schemas.microsoft.com/office/powerpoint/2010/main" val="23682890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11165" cy="2282676"/>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12700" marR="38100">
              <a:lnSpc>
                <a:spcPct val="100000"/>
              </a:lnSpc>
            </a:pPr>
            <a:r>
              <a:rPr sz="1000" dirty="0">
                <a:latin typeface="Verdana"/>
                <a:cs typeface="Verdana"/>
              </a:rPr>
              <a:t>Notice</a:t>
            </a:r>
            <a:r>
              <a:rPr sz="1000" spc="-3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method</a:t>
            </a:r>
            <a:r>
              <a:rPr sz="1000" spc="-25" dirty="0">
                <a:latin typeface="Verdana"/>
                <a:cs typeface="Verdana"/>
              </a:rPr>
              <a:t> </a:t>
            </a:r>
            <a:r>
              <a:rPr sz="1000" dirty="0">
                <a:latin typeface="Verdana"/>
                <a:cs typeface="Verdana"/>
              </a:rPr>
              <a:t>1</a:t>
            </a:r>
            <a:r>
              <a:rPr sz="1000" spc="-20" dirty="0">
                <a:latin typeface="Verdana"/>
                <a:cs typeface="Verdana"/>
              </a:rPr>
              <a:t> </a:t>
            </a:r>
            <a:r>
              <a:rPr sz="1000" dirty="0">
                <a:latin typeface="Verdana"/>
                <a:cs typeface="Verdana"/>
              </a:rPr>
              <a:t>takes</a:t>
            </a:r>
            <a:r>
              <a:rPr sz="1000" spc="-25" dirty="0">
                <a:latin typeface="Verdana"/>
                <a:cs typeface="Verdana"/>
              </a:rPr>
              <a:t> </a:t>
            </a:r>
            <a:r>
              <a:rPr sz="1000" dirty="0">
                <a:latin typeface="Verdana"/>
                <a:cs typeface="Verdana"/>
              </a:rPr>
              <a:t>almost</a:t>
            </a:r>
            <a:r>
              <a:rPr sz="1000" spc="-20" dirty="0">
                <a:latin typeface="Verdana"/>
                <a:cs typeface="Verdana"/>
              </a:rPr>
              <a:t> </a:t>
            </a:r>
            <a:r>
              <a:rPr sz="1000" dirty="0">
                <a:latin typeface="Verdana"/>
                <a:cs typeface="Verdana"/>
              </a:rPr>
              <a:t>twice</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number</a:t>
            </a:r>
            <a:r>
              <a:rPr sz="1000" spc="-2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operations</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achieve</a:t>
            </a:r>
            <a:r>
              <a:rPr sz="1000" spc="-20" dirty="0">
                <a:latin typeface="Verdana"/>
                <a:cs typeface="Verdana"/>
              </a:rPr>
              <a:t> </a:t>
            </a:r>
            <a:r>
              <a:rPr sz="1000" spc="-25" dirty="0">
                <a:latin typeface="Verdana"/>
                <a:cs typeface="Verdana"/>
              </a:rPr>
              <a:t>the </a:t>
            </a:r>
            <a:r>
              <a:rPr sz="1000" dirty="0">
                <a:latin typeface="Verdana"/>
                <a:cs typeface="Verdana"/>
              </a:rPr>
              <a:t>same</a:t>
            </a:r>
            <a:r>
              <a:rPr sz="1000" spc="-30" dirty="0">
                <a:latin typeface="Verdana"/>
                <a:cs typeface="Verdana"/>
              </a:rPr>
              <a:t> </a:t>
            </a:r>
            <a:r>
              <a:rPr sz="1000" dirty="0">
                <a:latin typeface="Verdana"/>
                <a:cs typeface="Verdana"/>
              </a:rPr>
              <a:t>result.</a:t>
            </a:r>
            <a:r>
              <a:rPr sz="1000" spc="-15" dirty="0">
                <a:latin typeface="Verdana"/>
                <a:cs typeface="Verdana"/>
              </a:rPr>
              <a:t> </a:t>
            </a:r>
            <a:r>
              <a:rPr sz="1000" dirty="0">
                <a:latin typeface="Verdana"/>
                <a:cs typeface="Verdana"/>
              </a:rPr>
              <a:t>While</a:t>
            </a:r>
            <a:r>
              <a:rPr sz="1000" spc="-20" dirty="0">
                <a:latin typeface="Verdana"/>
                <a:cs typeface="Verdana"/>
              </a:rPr>
              <a:t> </a:t>
            </a:r>
            <a:r>
              <a:rPr sz="1000" dirty="0">
                <a:latin typeface="Verdana"/>
                <a:cs typeface="Verdana"/>
              </a:rPr>
              <a:t>method</a:t>
            </a:r>
            <a:r>
              <a:rPr sz="1000" spc="-15" dirty="0">
                <a:latin typeface="Verdana"/>
                <a:cs typeface="Verdana"/>
              </a:rPr>
              <a:t> </a:t>
            </a:r>
            <a:r>
              <a:rPr sz="1000" dirty="0">
                <a:latin typeface="Verdana"/>
                <a:cs typeface="Verdana"/>
              </a:rPr>
              <a:t>2</a:t>
            </a:r>
            <a:r>
              <a:rPr sz="1000" spc="-1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very</a:t>
            </a:r>
            <a:r>
              <a:rPr sz="1000" spc="-15" dirty="0">
                <a:latin typeface="Verdana"/>
                <a:cs typeface="Verdana"/>
              </a:rPr>
              <a:t> </a:t>
            </a:r>
            <a:r>
              <a:rPr sz="1000" dirty="0">
                <a:latin typeface="Verdana"/>
                <a:cs typeface="Verdana"/>
              </a:rPr>
              <a:t>efficient,</a:t>
            </a:r>
            <a:r>
              <a:rPr sz="1000" spc="-15" dirty="0">
                <a:latin typeface="Verdana"/>
                <a:cs typeface="Verdana"/>
              </a:rPr>
              <a:t> </a:t>
            </a:r>
            <a:r>
              <a:rPr sz="1000" dirty="0">
                <a:latin typeface="Verdana"/>
                <a:cs typeface="Verdana"/>
              </a:rPr>
              <a:t>it</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only</a:t>
            </a:r>
            <a:r>
              <a:rPr sz="1000" spc="-20" dirty="0">
                <a:latin typeface="Verdana"/>
                <a:cs typeface="Verdana"/>
              </a:rPr>
              <a:t> </a:t>
            </a:r>
            <a:r>
              <a:rPr sz="1000" dirty="0">
                <a:latin typeface="Verdana"/>
                <a:cs typeface="Verdana"/>
              </a:rPr>
              <a:t>possible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both</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move</a:t>
            </a:r>
            <a:r>
              <a:rPr sz="1000" spc="-15" dirty="0">
                <a:latin typeface="Verdana"/>
                <a:cs typeface="Verdana"/>
              </a:rPr>
              <a:t> </a:t>
            </a:r>
            <a:r>
              <a:rPr sz="1000" spc="-25" dirty="0">
                <a:latin typeface="Verdana"/>
                <a:cs typeface="Verdana"/>
              </a:rPr>
              <a:t>and </a:t>
            </a:r>
            <a:r>
              <a:rPr sz="1000" dirty="0">
                <a:latin typeface="Verdana"/>
                <a:cs typeface="Verdana"/>
              </a:rPr>
              <a:t>rotate</a:t>
            </a:r>
            <a:r>
              <a:rPr sz="1000" spc="-35" dirty="0">
                <a:latin typeface="Verdana"/>
                <a:cs typeface="Verdana"/>
              </a:rPr>
              <a:t> </a:t>
            </a:r>
            <a:r>
              <a:rPr sz="1000" dirty="0">
                <a:latin typeface="Verdana"/>
                <a:cs typeface="Verdana"/>
              </a:rPr>
              <a:t>matrices</a:t>
            </a:r>
            <a:r>
              <a:rPr sz="1000" spc="-2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[4x4].</a:t>
            </a:r>
            <a:r>
              <a:rPr sz="1000" spc="-20" dirty="0">
                <a:latin typeface="Verdana"/>
                <a:cs typeface="Verdana"/>
              </a:rPr>
              <a:t> </a:t>
            </a:r>
            <a:r>
              <a:rPr sz="1000" dirty="0">
                <a:latin typeface="Verdana"/>
                <a:cs typeface="Verdana"/>
              </a:rPr>
              <a:t>This</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why</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computer</a:t>
            </a:r>
            <a:r>
              <a:rPr sz="1000" spc="-20" dirty="0">
                <a:latin typeface="Verdana"/>
                <a:cs typeface="Verdana"/>
              </a:rPr>
              <a:t> </a:t>
            </a:r>
            <a:r>
              <a:rPr sz="1000" dirty="0">
                <a:latin typeface="Verdana"/>
                <a:cs typeface="Verdana"/>
              </a:rPr>
              <a:t>graphics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[4x4]</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used</a:t>
            </a:r>
            <a:r>
              <a:rPr sz="1000" spc="-20" dirty="0">
                <a:latin typeface="Verdana"/>
                <a:cs typeface="Verdana"/>
              </a:rPr>
              <a:t> </a:t>
            </a:r>
            <a:r>
              <a:rPr sz="1000" spc="-25" dirty="0">
                <a:latin typeface="Verdana"/>
                <a:cs typeface="Verdana"/>
              </a:rPr>
              <a:t>to </a:t>
            </a:r>
            <a:r>
              <a:rPr sz="1000" dirty="0">
                <a:latin typeface="Verdana"/>
                <a:cs typeface="Verdana"/>
              </a:rPr>
              <a:t>represent</a:t>
            </a:r>
            <a:r>
              <a:rPr sz="1000" spc="-35" dirty="0">
                <a:latin typeface="Verdana"/>
                <a:cs typeface="Verdana"/>
              </a:rPr>
              <a:t> </a:t>
            </a:r>
            <a:r>
              <a:rPr sz="1000" dirty="0">
                <a:latin typeface="Verdana"/>
                <a:cs typeface="Verdana"/>
              </a:rPr>
              <a:t>all</a:t>
            </a:r>
            <a:r>
              <a:rPr sz="1000" spc="-25" dirty="0">
                <a:latin typeface="Verdana"/>
                <a:cs typeface="Verdana"/>
              </a:rPr>
              <a:t> </a:t>
            </a:r>
            <a:r>
              <a:rPr sz="1000" dirty="0">
                <a:latin typeface="Verdana"/>
                <a:cs typeface="Verdana"/>
              </a:rPr>
              <a:t>transformations,</a:t>
            </a:r>
            <a:r>
              <a:rPr sz="1000" spc="-25" dirty="0">
                <a:latin typeface="Verdana"/>
                <a:cs typeface="Verdana"/>
              </a:rPr>
              <a:t> </a:t>
            </a:r>
            <a:r>
              <a:rPr sz="1000" dirty="0">
                <a:latin typeface="Verdana"/>
                <a:cs typeface="Verdana"/>
              </a:rPr>
              <a:t>and</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[4x1]</a:t>
            </a:r>
            <a:r>
              <a:rPr sz="1000" spc="-25" dirty="0">
                <a:latin typeface="Verdana"/>
                <a:cs typeface="Verdana"/>
              </a:rPr>
              <a:t> </a:t>
            </a:r>
            <a:r>
              <a:rPr sz="1000" dirty="0">
                <a:latin typeface="Verdana"/>
                <a:cs typeface="Verdana"/>
              </a:rPr>
              <a:t>matrix</a:t>
            </a:r>
            <a:r>
              <a:rPr sz="1000" spc="-2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used</a:t>
            </a:r>
            <a:r>
              <a:rPr sz="1000" spc="-25"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represent</a:t>
            </a:r>
            <a:r>
              <a:rPr sz="1000" spc="-25" dirty="0">
                <a:latin typeface="Verdana"/>
                <a:cs typeface="Verdana"/>
              </a:rPr>
              <a:t> </a:t>
            </a:r>
            <a:r>
              <a:rPr sz="1000" spc="-10" dirty="0">
                <a:latin typeface="Verdana"/>
                <a:cs typeface="Verdana"/>
              </a:rPr>
              <a:t>points.</a:t>
            </a:r>
            <a:endParaRPr sz="1000" dirty="0">
              <a:latin typeface="Verdana"/>
              <a:cs typeface="Verdana"/>
            </a:endParaRPr>
          </a:p>
          <a:p>
            <a:pPr marL="12700" marR="5080">
              <a:lnSpc>
                <a:spcPct val="100000"/>
              </a:lnSpc>
              <a:spcBef>
                <a:spcPts val="300"/>
              </a:spcBef>
            </a:pPr>
            <a:r>
              <a:rPr sz="1000" spc="-10" dirty="0">
                <a:latin typeface="Verdana"/>
                <a:cs typeface="Verdana"/>
              </a:rPr>
              <a:t>Three-</a:t>
            </a:r>
            <a:r>
              <a:rPr sz="1000" dirty="0">
                <a:latin typeface="Verdana"/>
                <a:cs typeface="Verdana"/>
              </a:rPr>
              <a:t>dimensional</a:t>
            </a:r>
            <a:r>
              <a:rPr sz="1000" spc="-40" dirty="0">
                <a:latin typeface="Verdana"/>
                <a:cs typeface="Verdana"/>
              </a:rPr>
              <a:t> </a:t>
            </a:r>
            <a:r>
              <a:rPr sz="1000" dirty="0">
                <a:latin typeface="Verdana"/>
                <a:cs typeface="Verdana"/>
              </a:rPr>
              <a:t>modeling</a:t>
            </a:r>
            <a:r>
              <a:rPr sz="1000" spc="-30" dirty="0">
                <a:latin typeface="Verdana"/>
                <a:cs typeface="Verdana"/>
              </a:rPr>
              <a:t> </a:t>
            </a:r>
            <a:r>
              <a:rPr sz="1000" dirty="0">
                <a:latin typeface="Verdana"/>
                <a:cs typeface="Verdana"/>
              </a:rPr>
              <a:t>applications</a:t>
            </a:r>
            <a:r>
              <a:rPr sz="1000" spc="-30" dirty="0">
                <a:latin typeface="Verdana"/>
                <a:cs typeface="Verdana"/>
              </a:rPr>
              <a:t> </a:t>
            </a:r>
            <a:r>
              <a:rPr sz="1000" dirty="0">
                <a:latin typeface="Verdana"/>
                <a:cs typeface="Verdana"/>
              </a:rPr>
              <a:t>provide</a:t>
            </a:r>
            <a:r>
              <a:rPr sz="1000" spc="-30" dirty="0">
                <a:latin typeface="Verdana"/>
                <a:cs typeface="Verdana"/>
              </a:rPr>
              <a:t> </a:t>
            </a:r>
            <a:r>
              <a:rPr sz="1000" dirty="0">
                <a:latin typeface="Verdana"/>
                <a:cs typeface="Verdana"/>
              </a:rPr>
              <a:t>tools</a:t>
            </a:r>
            <a:r>
              <a:rPr sz="1000" spc="-30" dirty="0">
                <a:latin typeface="Verdana"/>
                <a:cs typeface="Verdana"/>
              </a:rPr>
              <a:t> </a:t>
            </a:r>
            <a:r>
              <a:rPr sz="1000" dirty="0">
                <a:latin typeface="Verdana"/>
                <a:cs typeface="Verdana"/>
              </a:rPr>
              <a:t>to</a:t>
            </a:r>
            <a:r>
              <a:rPr sz="1000" spc="-30" dirty="0">
                <a:latin typeface="Verdana"/>
                <a:cs typeface="Verdana"/>
              </a:rPr>
              <a:t> </a:t>
            </a:r>
            <a:r>
              <a:rPr sz="1000" dirty="0">
                <a:latin typeface="Verdana"/>
                <a:cs typeface="Verdana"/>
              </a:rPr>
              <a:t>apply</a:t>
            </a:r>
            <a:r>
              <a:rPr sz="1000" spc="-30" dirty="0">
                <a:latin typeface="Verdana"/>
                <a:cs typeface="Verdana"/>
              </a:rPr>
              <a:t> </a:t>
            </a:r>
            <a:r>
              <a:rPr sz="1000" dirty="0">
                <a:latin typeface="Verdana"/>
                <a:cs typeface="Verdana"/>
              </a:rPr>
              <a:t>transformations</a:t>
            </a:r>
            <a:r>
              <a:rPr sz="1000" spc="-25" dirty="0">
                <a:latin typeface="Verdana"/>
                <a:cs typeface="Verdana"/>
              </a:rPr>
              <a:t> and </a:t>
            </a:r>
            <a:r>
              <a:rPr sz="1000" dirty="0">
                <a:latin typeface="Verdana"/>
                <a:cs typeface="Verdana"/>
              </a:rPr>
              <a:t>multiply</a:t>
            </a:r>
            <a:r>
              <a:rPr sz="1000" spc="-35" dirty="0">
                <a:latin typeface="Verdana"/>
                <a:cs typeface="Verdana"/>
              </a:rPr>
              <a:t> </a:t>
            </a:r>
            <a:r>
              <a:rPr sz="1000" dirty="0">
                <a:latin typeface="Verdana"/>
                <a:cs typeface="Verdana"/>
              </a:rPr>
              <a:t>matrices,</a:t>
            </a:r>
            <a:r>
              <a:rPr sz="1000" spc="-25" dirty="0">
                <a:latin typeface="Verdana"/>
                <a:cs typeface="Verdana"/>
              </a:rPr>
              <a:t> </a:t>
            </a:r>
            <a:r>
              <a:rPr sz="1000" dirty="0">
                <a:latin typeface="Verdana"/>
                <a:cs typeface="Verdana"/>
              </a:rPr>
              <a:t>but</a:t>
            </a:r>
            <a:r>
              <a:rPr sz="1000" spc="-20" dirty="0">
                <a:latin typeface="Verdana"/>
                <a:cs typeface="Verdana"/>
              </a:rPr>
              <a:t> </a:t>
            </a:r>
            <a:r>
              <a:rPr sz="1000" dirty="0">
                <a:latin typeface="Verdana"/>
                <a:cs typeface="Verdana"/>
              </a:rPr>
              <a:t>if</a:t>
            </a:r>
            <a:r>
              <a:rPr sz="1000" spc="-25" dirty="0">
                <a:latin typeface="Verdana"/>
                <a:cs typeface="Verdana"/>
              </a:rPr>
              <a:t> </a:t>
            </a:r>
            <a:r>
              <a:rPr sz="1000" dirty="0">
                <a:latin typeface="Verdana"/>
                <a:cs typeface="Verdana"/>
              </a:rPr>
              <a:t>you</a:t>
            </a:r>
            <a:r>
              <a:rPr sz="1000" spc="-20" dirty="0">
                <a:latin typeface="Verdana"/>
                <a:cs typeface="Verdana"/>
              </a:rPr>
              <a:t> </a:t>
            </a:r>
            <a:r>
              <a:rPr sz="1000" dirty="0">
                <a:latin typeface="Verdana"/>
                <a:cs typeface="Verdana"/>
              </a:rPr>
              <a:t>are</a:t>
            </a:r>
            <a:r>
              <a:rPr sz="1000" spc="-25" dirty="0">
                <a:latin typeface="Verdana"/>
                <a:cs typeface="Verdana"/>
              </a:rPr>
              <a:t> </a:t>
            </a:r>
            <a:r>
              <a:rPr sz="1000" dirty="0">
                <a:latin typeface="Verdana"/>
                <a:cs typeface="Verdana"/>
              </a:rPr>
              <a:t>curious</a:t>
            </a:r>
            <a:r>
              <a:rPr sz="1000" spc="-20" dirty="0">
                <a:latin typeface="Verdana"/>
                <a:cs typeface="Verdana"/>
              </a:rPr>
              <a:t> </a:t>
            </a:r>
            <a:r>
              <a:rPr sz="1000" dirty="0">
                <a:latin typeface="Verdana"/>
                <a:cs typeface="Verdana"/>
              </a:rPr>
              <a:t>about</a:t>
            </a:r>
            <a:r>
              <a:rPr sz="1000" spc="-25" dirty="0">
                <a:latin typeface="Verdana"/>
                <a:cs typeface="Verdana"/>
              </a:rPr>
              <a:t> </a:t>
            </a:r>
            <a:r>
              <a:rPr sz="1000" dirty="0">
                <a:latin typeface="Verdana"/>
                <a:cs typeface="Verdana"/>
              </a:rPr>
              <a:t>how</a:t>
            </a:r>
            <a:r>
              <a:rPr sz="1000" spc="-20"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mathematically</a:t>
            </a:r>
            <a:r>
              <a:rPr sz="1000" spc="-20" dirty="0">
                <a:latin typeface="Verdana"/>
                <a:cs typeface="Verdana"/>
              </a:rPr>
              <a:t> </a:t>
            </a:r>
            <a:r>
              <a:rPr sz="1000" spc="-10" dirty="0">
                <a:latin typeface="Verdana"/>
                <a:cs typeface="Verdana"/>
              </a:rPr>
              <a:t>multiply </a:t>
            </a:r>
            <a:r>
              <a:rPr sz="1000" dirty="0">
                <a:latin typeface="Verdana"/>
                <a:cs typeface="Verdana"/>
              </a:rPr>
              <a:t>matrices,</a:t>
            </a:r>
            <a:r>
              <a:rPr sz="1000" spc="-3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explain</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simple</a:t>
            </a:r>
            <a:r>
              <a:rPr sz="1000" spc="-20" dirty="0">
                <a:latin typeface="Verdana"/>
                <a:cs typeface="Verdana"/>
              </a:rPr>
              <a:t> </a:t>
            </a:r>
            <a:r>
              <a:rPr sz="1000" dirty="0">
                <a:latin typeface="Verdana"/>
                <a:cs typeface="Verdana"/>
              </a:rPr>
              <a:t>example.</a:t>
            </a:r>
            <a:r>
              <a:rPr sz="1000" spc="-25"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order</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multiply</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matrices,</a:t>
            </a:r>
            <a:r>
              <a:rPr sz="1000" spc="-20" dirty="0">
                <a:latin typeface="Verdana"/>
                <a:cs typeface="Verdana"/>
              </a:rPr>
              <a:t> they </a:t>
            </a:r>
            <a:r>
              <a:rPr sz="1000" dirty="0">
                <a:latin typeface="Verdana"/>
                <a:cs typeface="Verdana"/>
              </a:rPr>
              <a:t>have</a:t>
            </a:r>
            <a:r>
              <a:rPr sz="1000" spc="-3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have</a:t>
            </a:r>
            <a:r>
              <a:rPr sz="1000" spc="-20" dirty="0">
                <a:latin typeface="Verdana"/>
                <a:cs typeface="Verdana"/>
              </a:rPr>
              <a:t> </a:t>
            </a:r>
            <a:r>
              <a:rPr sz="1000" dirty="0">
                <a:latin typeface="Verdana"/>
                <a:cs typeface="Verdana"/>
              </a:rPr>
              <a:t>matching</a:t>
            </a:r>
            <a:r>
              <a:rPr sz="1000" spc="-25" dirty="0">
                <a:latin typeface="Verdana"/>
                <a:cs typeface="Verdana"/>
              </a:rPr>
              <a:t> </a:t>
            </a:r>
            <a:r>
              <a:rPr sz="1000" dirty="0">
                <a:latin typeface="Verdana"/>
                <a:cs typeface="Verdana"/>
              </a:rPr>
              <a:t>dimensions.</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means</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number</a:t>
            </a:r>
            <a:r>
              <a:rPr sz="1000" spc="-20"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columns</a:t>
            </a:r>
            <a:r>
              <a:rPr sz="1000" spc="-20"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first </a:t>
            </a:r>
            <a:r>
              <a:rPr sz="1000" dirty="0">
                <a:latin typeface="Verdana"/>
                <a:cs typeface="Verdana"/>
              </a:rPr>
              <a:t>matrix</a:t>
            </a:r>
            <a:r>
              <a:rPr sz="1000" spc="-35" dirty="0">
                <a:latin typeface="Verdana"/>
                <a:cs typeface="Verdana"/>
              </a:rPr>
              <a:t> </a:t>
            </a:r>
            <a:r>
              <a:rPr sz="1000" dirty="0">
                <a:latin typeface="Verdana"/>
                <a:cs typeface="Verdana"/>
              </a:rPr>
              <a:t>must</a:t>
            </a:r>
            <a:r>
              <a:rPr sz="1000" spc="-20" dirty="0">
                <a:latin typeface="Verdana"/>
                <a:cs typeface="Verdana"/>
              </a:rPr>
              <a:t> </a:t>
            </a:r>
            <a:r>
              <a:rPr sz="1000" dirty="0">
                <a:latin typeface="Verdana"/>
                <a:cs typeface="Verdana"/>
              </a:rPr>
              <a:t>equal</a:t>
            </a:r>
            <a:r>
              <a:rPr sz="1000" spc="-2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number</a:t>
            </a:r>
            <a:r>
              <a:rPr sz="1000" spc="-20"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rows</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second</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resulting</a:t>
            </a:r>
            <a:r>
              <a:rPr sz="1000" spc="-20" dirty="0">
                <a:latin typeface="Verdana"/>
                <a:cs typeface="Verdana"/>
              </a:rPr>
              <a:t> </a:t>
            </a:r>
            <a:r>
              <a:rPr sz="1000" dirty="0">
                <a:latin typeface="Verdana"/>
                <a:cs typeface="Verdana"/>
              </a:rPr>
              <a:t>matrix</a:t>
            </a:r>
            <a:r>
              <a:rPr sz="1000" spc="-20" dirty="0">
                <a:latin typeface="Verdana"/>
                <a:cs typeface="Verdana"/>
              </a:rPr>
              <a:t> </a:t>
            </a:r>
            <a:r>
              <a:rPr sz="1000" spc="-25" dirty="0">
                <a:latin typeface="Verdana"/>
                <a:cs typeface="Verdana"/>
              </a:rPr>
              <a:t>has </a:t>
            </a:r>
            <a:r>
              <a:rPr sz="1000" dirty="0">
                <a:latin typeface="Verdana"/>
                <a:cs typeface="Verdana"/>
              </a:rPr>
              <a:t>a</a:t>
            </a:r>
            <a:r>
              <a:rPr sz="1000" spc="-30" dirty="0">
                <a:latin typeface="Verdana"/>
                <a:cs typeface="Verdana"/>
              </a:rPr>
              <a:t> </a:t>
            </a:r>
            <a:r>
              <a:rPr sz="1000" dirty="0">
                <a:latin typeface="Verdana"/>
                <a:cs typeface="Verdana"/>
              </a:rPr>
              <a:t>size</a:t>
            </a:r>
            <a:r>
              <a:rPr sz="1000" spc="-15" dirty="0">
                <a:latin typeface="Verdana"/>
                <a:cs typeface="Verdana"/>
              </a:rPr>
              <a:t> </a:t>
            </a:r>
            <a:r>
              <a:rPr sz="1000" dirty="0">
                <a:latin typeface="Verdana"/>
                <a:cs typeface="Verdana"/>
              </a:rPr>
              <a:t>equal</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number</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rows</a:t>
            </a:r>
            <a:r>
              <a:rPr sz="1000" spc="-15" dirty="0">
                <a:latin typeface="Verdana"/>
                <a:cs typeface="Verdana"/>
              </a:rPr>
              <a:t> </a:t>
            </a:r>
            <a:r>
              <a:rPr sz="1000" dirty="0">
                <a:latin typeface="Verdana"/>
                <a:cs typeface="Verdana"/>
              </a:rPr>
              <a:t>from</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first</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number</a:t>
            </a:r>
            <a:r>
              <a:rPr sz="1000" spc="-15" dirty="0">
                <a:latin typeface="Verdana"/>
                <a:cs typeface="Verdana"/>
              </a:rPr>
              <a:t> </a:t>
            </a:r>
            <a:r>
              <a:rPr sz="1000" dirty="0">
                <a:latin typeface="Verdana"/>
                <a:cs typeface="Verdana"/>
              </a:rPr>
              <a:t>of</a:t>
            </a:r>
            <a:r>
              <a:rPr sz="1000" spc="-15" dirty="0">
                <a:latin typeface="Verdana"/>
                <a:cs typeface="Verdana"/>
              </a:rPr>
              <a:t> </a:t>
            </a:r>
            <a:r>
              <a:rPr sz="1000" spc="-10" dirty="0">
                <a:latin typeface="Verdana"/>
                <a:cs typeface="Verdana"/>
              </a:rPr>
              <a:t>columns </a:t>
            </a:r>
            <a:r>
              <a:rPr sz="1000" dirty="0">
                <a:latin typeface="Verdana"/>
                <a:cs typeface="Verdana"/>
              </a:rPr>
              <a:t>from</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second</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example,</a:t>
            </a:r>
            <a:r>
              <a:rPr sz="1000" spc="-20"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have</a:t>
            </a:r>
            <a:r>
              <a:rPr sz="1000" spc="-20" dirty="0">
                <a:latin typeface="Verdana"/>
                <a:cs typeface="Verdana"/>
              </a:rPr>
              <a:t> </a:t>
            </a:r>
            <a:r>
              <a:rPr sz="1000" dirty="0">
                <a:latin typeface="Verdana"/>
                <a:cs typeface="Verdana"/>
              </a:rPr>
              <a:t>two</a:t>
            </a:r>
            <a:r>
              <a:rPr sz="1000" spc="-20" dirty="0">
                <a:latin typeface="Verdana"/>
                <a:cs typeface="Verdana"/>
              </a:rPr>
              <a:t> </a:t>
            </a:r>
            <a:r>
              <a:rPr sz="1000" dirty="0">
                <a:latin typeface="Verdana"/>
                <a:cs typeface="Verdana"/>
              </a:rPr>
              <a:t>matrices,</a:t>
            </a:r>
            <a:r>
              <a:rPr sz="1000" spc="-15" dirty="0">
                <a:latin typeface="Verdana"/>
                <a:cs typeface="Verdana"/>
              </a:rPr>
              <a:t> </a:t>
            </a:r>
            <a:r>
              <a:rPr sz="1000" b="1" dirty="0">
                <a:latin typeface="Verdana"/>
                <a:cs typeface="Verdana"/>
              </a:rPr>
              <a:t>M</a:t>
            </a:r>
            <a:r>
              <a:rPr sz="1000" b="1" spc="-10" dirty="0">
                <a:latin typeface="Verdana"/>
                <a:cs typeface="Verdana"/>
              </a:rPr>
              <a:t> </a:t>
            </a:r>
            <a:r>
              <a:rPr sz="1000" dirty="0">
                <a:latin typeface="Verdana"/>
                <a:cs typeface="Verdana"/>
              </a:rPr>
              <a:t>and</a:t>
            </a:r>
            <a:r>
              <a:rPr sz="1000" spc="-20" dirty="0">
                <a:latin typeface="Verdana"/>
                <a:cs typeface="Verdana"/>
              </a:rPr>
              <a:t> </a:t>
            </a:r>
            <a:r>
              <a:rPr sz="1000" b="1" dirty="0">
                <a:latin typeface="Verdana"/>
                <a:cs typeface="Verdana"/>
              </a:rPr>
              <a:t>P</a:t>
            </a:r>
            <a:r>
              <a:rPr sz="1000" dirty="0">
                <a:latin typeface="Verdana"/>
                <a:cs typeface="Verdana"/>
              </a:rPr>
              <a:t>,</a:t>
            </a:r>
            <a:r>
              <a:rPr sz="1000" spc="-15" dirty="0">
                <a:latin typeface="Verdana"/>
                <a:cs typeface="Verdana"/>
              </a:rPr>
              <a:t> </a:t>
            </a:r>
            <a:r>
              <a:rPr sz="1000" spc="-20" dirty="0">
                <a:latin typeface="Verdana"/>
                <a:cs typeface="Verdana"/>
              </a:rPr>
              <a:t>with </a:t>
            </a:r>
            <a:r>
              <a:rPr sz="1000" dirty="0">
                <a:latin typeface="Verdana"/>
                <a:cs typeface="Verdana"/>
              </a:rPr>
              <a:t>dimensions</a:t>
            </a:r>
            <a:r>
              <a:rPr sz="1000" spc="-40" dirty="0">
                <a:latin typeface="Verdana"/>
                <a:cs typeface="Verdana"/>
              </a:rPr>
              <a:t> </a:t>
            </a:r>
            <a:r>
              <a:rPr sz="1000" dirty="0">
                <a:latin typeface="Verdana"/>
                <a:cs typeface="Verdana"/>
              </a:rPr>
              <a:t>equal</a:t>
            </a:r>
            <a:r>
              <a:rPr sz="1000" spc="-25" dirty="0">
                <a:latin typeface="Verdana"/>
                <a:cs typeface="Verdana"/>
              </a:rPr>
              <a:t> </a:t>
            </a:r>
            <a:r>
              <a:rPr sz="1000" dirty="0">
                <a:latin typeface="Verdana"/>
                <a:cs typeface="Verdana"/>
              </a:rPr>
              <a:t>to</a:t>
            </a:r>
            <a:r>
              <a:rPr sz="1000" spc="-30" dirty="0">
                <a:latin typeface="Verdana"/>
                <a:cs typeface="Verdana"/>
              </a:rPr>
              <a:t> </a:t>
            </a:r>
            <a:r>
              <a:rPr sz="1000" dirty="0">
                <a:latin typeface="Verdana"/>
                <a:cs typeface="Verdana"/>
              </a:rPr>
              <a:t>[4x4]</a:t>
            </a:r>
            <a:r>
              <a:rPr sz="1000" spc="-25" dirty="0">
                <a:latin typeface="Verdana"/>
                <a:cs typeface="Verdana"/>
              </a:rPr>
              <a:t> </a:t>
            </a:r>
            <a:r>
              <a:rPr sz="1000" dirty="0">
                <a:latin typeface="Verdana"/>
                <a:cs typeface="Verdana"/>
              </a:rPr>
              <a:t>and</a:t>
            </a:r>
            <a:r>
              <a:rPr sz="1000" spc="-30" dirty="0">
                <a:latin typeface="Verdana"/>
                <a:cs typeface="Verdana"/>
              </a:rPr>
              <a:t> </a:t>
            </a:r>
            <a:r>
              <a:rPr sz="1000" dirty="0">
                <a:latin typeface="Verdana"/>
                <a:cs typeface="Verdana"/>
              </a:rPr>
              <a:t>[4x1]</a:t>
            </a:r>
            <a:r>
              <a:rPr sz="1000" spc="-25" dirty="0">
                <a:latin typeface="Verdana"/>
                <a:cs typeface="Verdana"/>
              </a:rPr>
              <a:t> </a:t>
            </a:r>
            <a:r>
              <a:rPr sz="1000" dirty="0">
                <a:latin typeface="Verdana"/>
                <a:cs typeface="Verdana"/>
              </a:rPr>
              <a:t>respectively,</a:t>
            </a:r>
            <a:r>
              <a:rPr sz="1000" spc="-30" dirty="0">
                <a:latin typeface="Verdana"/>
                <a:cs typeface="Verdana"/>
              </a:rPr>
              <a:t> </a:t>
            </a:r>
            <a:r>
              <a:rPr sz="1000" dirty="0">
                <a:latin typeface="Verdana"/>
                <a:cs typeface="Verdana"/>
              </a:rPr>
              <a:t>then</a:t>
            </a:r>
            <a:r>
              <a:rPr sz="1000" spc="-25" dirty="0">
                <a:latin typeface="Verdana"/>
                <a:cs typeface="Verdana"/>
              </a:rPr>
              <a:t> </a:t>
            </a:r>
            <a:r>
              <a:rPr sz="1000" dirty="0">
                <a:latin typeface="Verdana"/>
                <a:cs typeface="Verdana"/>
              </a:rPr>
              <a:t>there</a:t>
            </a:r>
            <a:r>
              <a:rPr sz="1000" spc="-30" dirty="0">
                <a:latin typeface="Verdana"/>
                <a:cs typeface="Verdana"/>
              </a:rPr>
              <a:t> </a:t>
            </a:r>
            <a:r>
              <a:rPr sz="1000" dirty="0">
                <a:latin typeface="Verdana"/>
                <a:cs typeface="Verdana"/>
              </a:rPr>
              <a:t>resulting</a:t>
            </a:r>
            <a:r>
              <a:rPr sz="1000" spc="-25" dirty="0">
                <a:latin typeface="Verdana"/>
                <a:cs typeface="Verdana"/>
              </a:rPr>
              <a:t> </a:t>
            </a:r>
            <a:r>
              <a:rPr sz="1000" spc="-10" dirty="0">
                <a:latin typeface="Verdana"/>
                <a:cs typeface="Verdana"/>
              </a:rPr>
              <a:t>multiplication </a:t>
            </a:r>
            <a:r>
              <a:rPr sz="1000" dirty="0">
                <a:latin typeface="Verdana"/>
                <a:cs typeface="Verdana"/>
              </a:rPr>
              <a:t>matrix</a:t>
            </a:r>
            <a:r>
              <a:rPr sz="1000" spc="-40" dirty="0">
                <a:latin typeface="Verdana"/>
                <a:cs typeface="Verdana"/>
              </a:rPr>
              <a:t> </a:t>
            </a:r>
            <a:r>
              <a:rPr sz="1000" b="1" dirty="0">
                <a:latin typeface="Verdana"/>
                <a:cs typeface="Verdana"/>
              </a:rPr>
              <a:t>M</a:t>
            </a:r>
            <a:r>
              <a:rPr sz="1000" b="1" spc="-135" dirty="0">
                <a:latin typeface="Verdana"/>
                <a:cs typeface="Verdana"/>
              </a:rPr>
              <a:t> </a:t>
            </a:r>
            <a:r>
              <a:rPr sz="1000" b="1" dirty="0">
                <a:latin typeface="Verdana"/>
                <a:cs typeface="Verdana"/>
              </a:rPr>
              <a:t>·</a:t>
            </a:r>
            <a:r>
              <a:rPr sz="1000" b="1" spc="-135" dirty="0">
                <a:latin typeface="Verdana"/>
                <a:cs typeface="Verdana"/>
              </a:rPr>
              <a:t> </a:t>
            </a:r>
            <a:r>
              <a:rPr sz="1000" b="1" dirty="0">
                <a:latin typeface="Verdana"/>
                <a:cs typeface="Verdana"/>
              </a:rPr>
              <a:t>P</a:t>
            </a:r>
            <a:r>
              <a:rPr sz="1000" b="1" spc="-10" dirty="0">
                <a:latin typeface="Verdana"/>
                <a:cs typeface="Verdana"/>
              </a:rPr>
              <a:t> </a:t>
            </a:r>
            <a:r>
              <a:rPr sz="1000" dirty="0">
                <a:latin typeface="Verdana"/>
                <a:cs typeface="Verdana"/>
              </a:rPr>
              <a:t>has</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dimension</a:t>
            </a:r>
            <a:r>
              <a:rPr sz="1000" spc="-15" dirty="0">
                <a:latin typeface="Verdana"/>
                <a:cs typeface="Verdana"/>
              </a:rPr>
              <a:t> </a:t>
            </a:r>
            <a:r>
              <a:rPr sz="1000" dirty="0">
                <a:latin typeface="Verdana"/>
                <a:cs typeface="Verdana"/>
              </a:rPr>
              <a:t>equal</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[4x1]</a:t>
            </a:r>
            <a:r>
              <a:rPr sz="1000" spc="-15" dirty="0">
                <a:latin typeface="Verdana"/>
                <a:cs typeface="Verdana"/>
              </a:rPr>
              <a:t> </a:t>
            </a:r>
            <a:r>
              <a:rPr sz="1000" dirty="0">
                <a:latin typeface="Verdana"/>
                <a:cs typeface="Verdana"/>
              </a:rPr>
              <a:t>as</a:t>
            </a:r>
            <a:r>
              <a:rPr sz="1000" spc="-15" dirty="0">
                <a:latin typeface="Verdana"/>
                <a:cs typeface="Verdana"/>
              </a:rPr>
              <a:t> </a:t>
            </a:r>
            <a:r>
              <a:rPr sz="1000" dirty="0">
                <a:latin typeface="Verdana"/>
                <a:cs typeface="Verdana"/>
              </a:rPr>
              <a:t>shown</a:t>
            </a:r>
            <a:r>
              <a:rPr sz="1000" spc="-20"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following</a:t>
            </a:r>
            <a:r>
              <a:rPr sz="1000" spc="-15" dirty="0">
                <a:latin typeface="Verdana"/>
                <a:cs typeface="Verdana"/>
              </a:rPr>
              <a:t> </a:t>
            </a:r>
            <a:r>
              <a:rPr sz="1000" spc="-10" dirty="0">
                <a:latin typeface="Verdana"/>
                <a:cs typeface="Verdana"/>
              </a:rPr>
              <a:t>illustration:</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pic>
        <p:nvPicPr>
          <p:cNvPr id="4" name="object 4"/>
          <p:cNvPicPr/>
          <p:nvPr/>
        </p:nvPicPr>
        <p:blipFill>
          <a:blip r:embed="rId2" cstate="print"/>
          <a:stretch>
            <a:fillRect/>
          </a:stretch>
        </p:blipFill>
        <p:spPr>
          <a:xfrm>
            <a:off x="1390650" y="3067050"/>
            <a:ext cx="3757773" cy="1057275"/>
          </a:xfrm>
          <a:prstGeom prst="rect">
            <a:avLst/>
          </a:prstGeom>
        </p:spPr>
      </p:pic>
      <p:sp>
        <p:nvSpPr>
          <p:cNvPr id="5" name="object 5"/>
          <p:cNvSpPr txBox="1"/>
          <p:nvPr/>
        </p:nvSpPr>
        <p:spPr>
          <a:xfrm>
            <a:off x="1358900" y="4231969"/>
            <a:ext cx="5269230" cy="607060"/>
          </a:xfrm>
          <a:prstGeom prst="rect">
            <a:avLst/>
          </a:prstGeom>
        </p:spPr>
        <p:txBody>
          <a:bodyPr vert="horz" wrap="square" lIns="0" tIns="63500" rIns="0" bIns="0" rtlCol="0">
            <a:spAutoFit/>
          </a:bodyPr>
          <a:lstStyle/>
          <a:p>
            <a:pPr marL="12700">
              <a:lnSpc>
                <a:spcPct val="100000"/>
              </a:lnSpc>
              <a:spcBef>
                <a:spcPts val="500"/>
              </a:spcBef>
            </a:pPr>
            <a:r>
              <a:rPr sz="1200" b="1" dirty="0">
                <a:latin typeface="Arial"/>
                <a:cs typeface="Arial"/>
              </a:rPr>
              <a:t>Identity </a:t>
            </a:r>
            <a:r>
              <a:rPr sz="1200" b="1" spc="-10" dirty="0">
                <a:latin typeface="Arial"/>
                <a:cs typeface="Arial"/>
              </a:rPr>
              <a:t>matrix</a:t>
            </a:r>
            <a:endParaRPr sz="1200">
              <a:latin typeface="Arial"/>
              <a:cs typeface="Arial"/>
            </a:endParaRPr>
          </a:p>
          <a:p>
            <a:pPr marL="12700" marR="5080">
              <a:lnSpc>
                <a:spcPct val="100000"/>
              </a:lnSpc>
              <a:spcBef>
                <a:spcPts val="335"/>
              </a:spcBef>
            </a:pPr>
            <a:r>
              <a:rPr sz="1000" dirty="0">
                <a:latin typeface="Verdana"/>
                <a:cs typeface="Verdana"/>
              </a:rPr>
              <a:t>The</a:t>
            </a:r>
            <a:r>
              <a:rPr sz="1000" spc="-35" dirty="0">
                <a:latin typeface="Verdana"/>
                <a:cs typeface="Verdana"/>
              </a:rPr>
              <a:t> </a:t>
            </a:r>
            <a:r>
              <a:rPr sz="1000" i="1" dirty="0">
                <a:latin typeface="Verdana"/>
                <a:cs typeface="Verdana"/>
              </a:rPr>
              <a:t>identity</a:t>
            </a:r>
            <a:r>
              <a:rPr sz="1000" i="1" spc="-20" dirty="0">
                <a:latin typeface="Verdana"/>
                <a:cs typeface="Verdana"/>
              </a:rPr>
              <a:t> </a:t>
            </a:r>
            <a:r>
              <a:rPr sz="1000" i="1" dirty="0">
                <a:latin typeface="Verdana"/>
                <a:cs typeface="Verdana"/>
              </a:rPr>
              <a:t>matrix</a:t>
            </a:r>
            <a:r>
              <a:rPr sz="1000" i="1" spc="-2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special</a:t>
            </a:r>
            <a:r>
              <a:rPr sz="1000" spc="-25"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where</a:t>
            </a:r>
            <a:r>
              <a:rPr sz="1000" spc="-25" dirty="0">
                <a:latin typeface="Verdana"/>
                <a:cs typeface="Verdana"/>
              </a:rPr>
              <a:t> </a:t>
            </a:r>
            <a:r>
              <a:rPr sz="1000" dirty="0">
                <a:latin typeface="Verdana"/>
                <a:cs typeface="Verdana"/>
              </a:rPr>
              <a:t>all</a:t>
            </a:r>
            <a:r>
              <a:rPr sz="1000" spc="-20" dirty="0">
                <a:latin typeface="Verdana"/>
                <a:cs typeface="Verdana"/>
              </a:rPr>
              <a:t> </a:t>
            </a:r>
            <a:r>
              <a:rPr sz="1000" dirty="0">
                <a:latin typeface="Verdana"/>
                <a:cs typeface="Verdana"/>
              </a:rPr>
              <a:t>diagonal</a:t>
            </a:r>
            <a:r>
              <a:rPr sz="1000" spc="-20" dirty="0">
                <a:latin typeface="Verdana"/>
                <a:cs typeface="Verdana"/>
              </a:rPr>
              <a:t> </a:t>
            </a:r>
            <a:r>
              <a:rPr sz="1000" dirty="0">
                <a:latin typeface="Verdana"/>
                <a:cs typeface="Verdana"/>
              </a:rPr>
              <a:t>components</a:t>
            </a:r>
            <a:r>
              <a:rPr sz="1000" spc="-25" dirty="0">
                <a:latin typeface="Verdana"/>
                <a:cs typeface="Verdana"/>
              </a:rPr>
              <a:t> </a:t>
            </a:r>
            <a:r>
              <a:rPr sz="1000" dirty="0">
                <a:latin typeface="Verdana"/>
                <a:cs typeface="Verdana"/>
              </a:rPr>
              <a:t>equal</a:t>
            </a:r>
            <a:r>
              <a:rPr sz="1000" spc="-20" dirty="0">
                <a:latin typeface="Verdana"/>
                <a:cs typeface="Verdana"/>
              </a:rPr>
              <a:t> </a:t>
            </a:r>
            <a:r>
              <a:rPr sz="1000" dirty="0">
                <a:latin typeface="Verdana"/>
                <a:cs typeface="Verdana"/>
              </a:rPr>
              <a:t>1</a:t>
            </a:r>
            <a:r>
              <a:rPr sz="1000" spc="-20" dirty="0">
                <a:latin typeface="Verdana"/>
                <a:cs typeface="Verdana"/>
              </a:rPr>
              <a:t> </a:t>
            </a:r>
            <a:r>
              <a:rPr sz="1000" spc="-25" dirty="0">
                <a:latin typeface="Verdana"/>
                <a:cs typeface="Verdana"/>
              </a:rPr>
              <a:t>and </a:t>
            </a:r>
            <a:r>
              <a:rPr sz="1000" dirty="0">
                <a:latin typeface="Verdana"/>
                <a:cs typeface="Verdana"/>
              </a:rPr>
              <a:t>the</a:t>
            </a:r>
            <a:r>
              <a:rPr sz="1000" spc="-20" dirty="0">
                <a:latin typeface="Verdana"/>
                <a:cs typeface="Verdana"/>
              </a:rPr>
              <a:t> </a:t>
            </a:r>
            <a:r>
              <a:rPr sz="1000" dirty="0">
                <a:latin typeface="Verdana"/>
                <a:cs typeface="Verdana"/>
              </a:rPr>
              <a:t>rest</a:t>
            </a:r>
            <a:r>
              <a:rPr sz="1000" spc="-20" dirty="0">
                <a:latin typeface="Verdana"/>
                <a:cs typeface="Verdana"/>
              </a:rPr>
              <a:t> </a:t>
            </a:r>
            <a:r>
              <a:rPr sz="1000" dirty="0">
                <a:latin typeface="Verdana"/>
                <a:cs typeface="Verdana"/>
              </a:rPr>
              <a:t>equal</a:t>
            </a:r>
            <a:r>
              <a:rPr sz="1000" spc="-20" dirty="0">
                <a:latin typeface="Verdana"/>
                <a:cs typeface="Verdana"/>
              </a:rPr>
              <a:t> </a:t>
            </a:r>
            <a:r>
              <a:rPr sz="1000" spc="-25" dirty="0">
                <a:latin typeface="Verdana"/>
                <a:cs typeface="Verdana"/>
              </a:rPr>
              <a:t>0.</a:t>
            </a:r>
            <a:endParaRPr sz="1000">
              <a:latin typeface="Verdana"/>
              <a:cs typeface="Verdana"/>
            </a:endParaRPr>
          </a:p>
        </p:txBody>
      </p:sp>
      <p:pic>
        <p:nvPicPr>
          <p:cNvPr id="6" name="object 6"/>
          <p:cNvPicPr/>
          <p:nvPr/>
        </p:nvPicPr>
        <p:blipFill>
          <a:blip r:embed="rId3" cstate="print"/>
          <a:stretch>
            <a:fillRect/>
          </a:stretch>
        </p:blipFill>
        <p:spPr>
          <a:xfrm>
            <a:off x="1390650" y="4886325"/>
            <a:ext cx="1581239" cy="918147"/>
          </a:xfrm>
          <a:prstGeom prst="rect">
            <a:avLst/>
          </a:prstGeom>
        </p:spPr>
      </p:pic>
      <p:sp>
        <p:nvSpPr>
          <p:cNvPr id="7" name="object 7"/>
          <p:cNvSpPr txBox="1"/>
          <p:nvPr/>
        </p:nvSpPr>
        <p:spPr>
          <a:xfrm>
            <a:off x="1358900" y="5870606"/>
            <a:ext cx="5487670" cy="3302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The</a:t>
            </a:r>
            <a:r>
              <a:rPr sz="1000" spc="-30" dirty="0">
                <a:latin typeface="Verdana"/>
                <a:cs typeface="Verdana"/>
              </a:rPr>
              <a:t> </a:t>
            </a:r>
            <a:r>
              <a:rPr sz="1000" dirty="0">
                <a:latin typeface="Verdana"/>
                <a:cs typeface="Verdana"/>
              </a:rPr>
              <a:t>main</a:t>
            </a:r>
            <a:r>
              <a:rPr sz="1000" spc="-15" dirty="0">
                <a:latin typeface="Verdana"/>
                <a:cs typeface="Verdana"/>
              </a:rPr>
              <a:t> </a:t>
            </a:r>
            <a:r>
              <a:rPr sz="1000" dirty="0">
                <a:latin typeface="Verdana"/>
                <a:cs typeface="Verdana"/>
              </a:rPr>
              <a:t>property</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identity</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it</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multiplied</a:t>
            </a:r>
            <a:r>
              <a:rPr sz="1000" spc="-1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any</a:t>
            </a:r>
            <a:r>
              <a:rPr sz="1000" spc="-15" dirty="0">
                <a:latin typeface="Verdana"/>
                <a:cs typeface="Verdana"/>
              </a:rPr>
              <a:t> </a:t>
            </a:r>
            <a:r>
              <a:rPr sz="1000" dirty="0">
                <a:latin typeface="Verdana"/>
                <a:cs typeface="Verdana"/>
              </a:rPr>
              <a:t>other</a:t>
            </a:r>
            <a:r>
              <a:rPr sz="1000" spc="-15" dirty="0">
                <a:latin typeface="Verdana"/>
                <a:cs typeface="Verdana"/>
              </a:rPr>
              <a:t> </a:t>
            </a:r>
            <a:r>
              <a:rPr sz="1000" spc="-10" dirty="0">
                <a:latin typeface="Verdana"/>
                <a:cs typeface="Verdana"/>
              </a:rPr>
              <a:t>matrix, </a:t>
            </a:r>
            <a:r>
              <a:rPr sz="1000" dirty="0">
                <a:latin typeface="Verdana"/>
                <a:cs typeface="Verdana"/>
              </a:rPr>
              <a:t>the</a:t>
            </a:r>
            <a:r>
              <a:rPr sz="1000" spc="-30" dirty="0">
                <a:latin typeface="Verdana"/>
                <a:cs typeface="Verdana"/>
              </a:rPr>
              <a:t> </a:t>
            </a:r>
            <a:r>
              <a:rPr sz="1000" dirty="0">
                <a:latin typeface="Verdana"/>
                <a:cs typeface="Verdana"/>
              </a:rPr>
              <a:t>values</a:t>
            </a:r>
            <a:r>
              <a:rPr sz="1000" spc="-20" dirty="0">
                <a:latin typeface="Verdana"/>
                <a:cs typeface="Verdana"/>
              </a:rPr>
              <a:t> </a:t>
            </a:r>
            <a:r>
              <a:rPr sz="1000" dirty="0">
                <a:latin typeface="Verdana"/>
                <a:cs typeface="Verdana"/>
              </a:rPr>
              <a:t>multiplied</a:t>
            </a:r>
            <a:r>
              <a:rPr sz="1000" spc="-1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zero</a:t>
            </a:r>
            <a:r>
              <a:rPr sz="1000" spc="-15" dirty="0">
                <a:latin typeface="Verdana"/>
                <a:cs typeface="Verdana"/>
              </a:rPr>
              <a:t> </a:t>
            </a:r>
            <a:r>
              <a:rPr sz="1000" dirty="0">
                <a:latin typeface="Verdana"/>
                <a:cs typeface="Verdana"/>
              </a:rPr>
              <a:t>do</a:t>
            </a:r>
            <a:r>
              <a:rPr sz="1000" spc="-20" dirty="0">
                <a:latin typeface="Verdana"/>
                <a:cs typeface="Verdana"/>
              </a:rPr>
              <a:t> </a:t>
            </a:r>
            <a:r>
              <a:rPr sz="1000" dirty="0">
                <a:latin typeface="Verdana"/>
                <a:cs typeface="Verdana"/>
              </a:rPr>
              <a:t>not</a:t>
            </a:r>
            <a:r>
              <a:rPr sz="1000" spc="-15" dirty="0">
                <a:latin typeface="Verdana"/>
                <a:cs typeface="Verdana"/>
              </a:rPr>
              <a:t> </a:t>
            </a:r>
            <a:r>
              <a:rPr sz="1000" spc="-10" dirty="0">
                <a:latin typeface="Verdana"/>
                <a:cs typeface="Verdana"/>
              </a:rPr>
              <a:t>change.</a:t>
            </a:r>
            <a:endParaRPr sz="1000">
              <a:latin typeface="Verdana"/>
              <a:cs typeface="Verdana"/>
            </a:endParaRPr>
          </a:p>
        </p:txBody>
      </p:sp>
      <p:pic>
        <p:nvPicPr>
          <p:cNvPr id="8" name="object 8"/>
          <p:cNvPicPr/>
          <p:nvPr/>
        </p:nvPicPr>
        <p:blipFill>
          <a:blip r:embed="rId4" cstate="print"/>
          <a:stretch>
            <a:fillRect/>
          </a:stretch>
        </p:blipFill>
        <p:spPr>
          <a:xfrm>
            <a:off x="1390650" y="6309359"/>
            <a:ext cx="4697693" cy="914400"/>
          </a:xfrm>
          <a:prstGeom prst="rect">
            <a:avLst/>
          </a:prstGeom>
        </p:spPr>
      </p:pic>
      <p:sp>
        <p:nvSpPr>
          <p:cNvPr id="10" name="Title 9"/>
          <p:cNvSpPr>
            <a:spLocks noGrp="1"/>
          </p:cNvSpPr>
          <p:nvPr>
            <p:ph type="title"/>
          </p:nvPr>
        </p:nvSpPr>
        <p:spPr/>
        <p:txBody>
          <a:bodyPr/>
          <a:lstStyle/>
          <a:p>
            <a:endParaRPr lang="en-US"/>
          </a:p>
        </p:txBody>
      </p:sp>
      <p:sp>
        <p:nvSpPr>
          <p:cNvPr id="9" name="object 9"/>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134</a:t>
            </a:fld>
            <a:endParaRPr spc="-25" dirty="0"/>
          </a:p>
        </p:txBody>
      </p:sp>
    </p:spTree>
    <p:extLst>
      <p:ext uri="{BB962C8B-B14F-4D97-AF65-F5344CB8AC3E}">
        <p14:creationId xmlns:p14="http://schemas.microsoft.com/office/powerpoint/2010/main" val="20350013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11800" cy="3539430"/>
          </a:xfrm>
          <a:prstGeom prst="rect">
            <a:avLst/>
          </a:prstGeom>
        </p:spPr>
        <p:txBody>
          <a:bodyPr vert="horz" wrap="square" lIns="0" tIns="12700" rIns="0" bIns="0" rtlCol="0">
            <a:spAutoFit/>
          </a:bodyPr>
          <a:lstStyle/>
          <a:p>
            <a:pPr>
              <a:lnSpc>
                <a:spcPct val="100000"/>
              </a:lnSpc>
            </a:pPr>
            <a:endParaRPr sz="1200" dirty="0">
              <a:latin typeface="Verdana"/>
              <a:cs typeface="Verdana"/>
            </a:endParaRPr>
          </a:p>
          <a:p>
            <a:pPr>
              <a:lnSpc>
                <a:spcPct val="100000"/>
              </a:lnSpc>
              <a:spcBef>
                <a:spcPts val="5"/>
              </a:spcBef>
            </a:pPr>
            <a:endParaRPr sz="1550" dirty="0">
              <a:latin typeface="Verdana"/>
              <a:cs typeface="Verdana"/>
            </a:endParaRPr>
          </a:p>
          <a:p>
            <a:pPr marL="12700">
              <a:lnSpc>
                <a:spcPct val="100000"/>
              </a:lnSpc>
              <a:tabLst>
                <a:tab pos="5498465" algn="l"/>
              </a:tabLst>
            </a:pPr>
            <a:r>
              <a:rPr sz="1400" b="1" u="sng" dirty="0">
                <a:uFill>
                  <a:solidFill>
                    <a:srgbClr val="000000"/>
                  </a:solidFill>
                </a:uFill>
                <a:latin typeface="Arial"/>
                <a:cs typeface="Arial"/>
              </a:rPr>
              <a:t>Transformation</a:t>
            </a:r>
            <a:r>
              <a:rPr sz="1400" b="1" u="sng" spc="-70" dirty="0">
                <a:uFill>
                  <a:solidFill>
                    <a:srgbClr val="000000"/>
                  </a:solidFill>
                </a:uFill>
                <a:latin typeface="Arial"/>
                <a:cs typeface="Arial"/>
              </a:rPr>
              <a:t> </a:t>
            </a:r>
            <a:r>
              <a:rPr sz="1400" b="1" u="sng" spc="-10" dirty="0">
                <a:uFill>
                  <a:solidFill>
                    <a:srgbClr val="000000"/>
                  </a:solidFill>
                </a:uFill>
                <a:latin typeface="Arial"/>
                <a:cs typeface="Arial"/>
              </a:rPr>
              <a:t>operations</a:t>
            </a:r>
            <a:r>
              <a:rPr sz="1400" b="1" u="sng" dirty="0">
                <a:uFill>
                  <a:solidFill>
                    <a:srgbClr val="000000"/>
                  </a:solidFill>
                </a:uFill>
                <a:latin typeface="Arial"/>
                <a:cs typeface="Arial"/>
              </a:rPr>
              <a:t>	</a:t>
            </a:r>
            <a:endParaRPr sz="1400" dirty="0">
              <a:latin typeface="Arial"/>
              <a:cs typeface="Arial"/>
            </a:endParaRPr>
          </a:p>
          <a:p>
            <a:pPr marL="12700" marR="290830">
              <a:lnSpc>
                <a:spcPct val="100000"/>
              </a:lnSpc>
              <a:spcBef>
                <a:spcPts val="445"/>
              </a:spcBef>
            </a:pPr>
            <a:r>
              <a:rPr sz="1000" dirty="0">
                <a:latin typeface="Verdana"/>
                <a:cs typeface="Verdana"/>
              </a:rPr>
              <a:t>Most</a:t>
            </a:r>
            <a:r>
              <a:rPr sz="1000" spc="-30" dirty="0">
                <a:latin typeface="Verdana"/>
                <a:cs typeface="Verdana"/>
              </a:rPr>
              <a:t> </a:t>
            </a:r>
            <a:r>
              <a:rPr sz="1000" dirty="0">
                <a:latin typeface="Verdana"/>
                <a:cs typeface="Verdana"/>
              </a:rPr>
              <a:t>transformations</a:t>
            </a:r>
            <a:r>
              <a:rPr sz="1000" spc="-30" dirty="0">
                <a:latin typeface="Verdana"/>
                <a:cs typeface="Verdana"/>
              </a:rPr>
              <a:t> </a:t>
            </a:r>
            <a:r>
              <a:rPr sz="1000" dirty="0">
                <a:latin typeface="Verdana"/>
                <a:cs typeface="Verdana"/>
              </a:rPr>
              <a:t>preserve</a:t>
            </a:r>
            <a:r>
              <a:rPr sz="1000" spc="-30" dirty="0">
                <a:latin typeface="Verdana"/>
                <a:cs typeface="Verdana"/>
              </a:rPr>
              <a:t> </a:t>
            </a:r>
            <a:r>
              <a:rPr sz="1000" dirty="0">
                <a:latin typeface="Verdana"/>
                <a:cs typeface="Verdana"/>
              </a:rPr>
              <a:t>the</a:t>
            </a:r>
            <a:r>
              <a:rPr sz="1000" spc="-30" dirty="0">
                <a:latin typeface="Verdana"/>
                <a:cs typeface="Verdana"/>
              </a:rPr>
              <a:t> </a:t>
            </a:r>
            <a:r>
              <a:rPr sz="1000" dirty="0">
                <a:latin typeface="Verdana"/>
                <a:cs typeface="Verdana"/>
              </a:rPr>
              <a:t>parallel</a:t>
            </a:r>
            <a:r>
              <a:rPr sz="1000" spc="-25" dirty="0">
                <a:latin typeface="Verdana"/>
                <a:cs typeface="Verdana"/>
              </a:rPr>
              <a:t> </a:t>
            </a:r>
            <a:r>
              <a:rPr sz="1000" dirty="0">
                <a:latin typeface="Verdana"/>
                <a:cs typeface="Verdana"/>
              </a:rPr>
              <a:t>relationship</a:t>
            </a:r>
            <a:r>
              <a:rPr sz="1000" spc="-30" dirty="0">
                <a:latin typeface="Verdana"/>
                <a:cs typeface="Verdana"/>
              </a:rPr>
              <a:t> </a:t>
            </a:r>
            <a:r>
              <a:rPr sz="1000" dirty="0">
                <a:latin typeface="Verdana"/>
                <a:cs typeface="Verdana"/>
              </a:rPr>
              <a:t>among</a:t>
            </a:r>
            <a:r>
              <a:rPr sz="1000" spc="-30" dirty="0">
                <a:latin typeface="Verdana"/>
                <a:cs typeface="Verdana"/>
              </a:rPr>
              <a:t> </a:t>
            </a:r>
            <a:r>
              <a:rPr sz="1000" dirty="0">
                <a:latin typeface="Verdana"/>
                <a:cs typeface="Verdana"/>
              </a:rPr>
              <a:t>the</a:t>
            </a:r>
            <a:r>
              <a:rPr sz="1000" spc="-30" dirty="0">
                <a:latin typeface="Verdana"/>
                <a:cs typeface="Verdana"/>
              </a:rPr>
              <a:t> </a:t>
            </a:r>
            <a:r>
              <a:rPr sz="1000" dirty="0">
                <a:latin typeface="Verdana"/>
                <a:cs typeface="Verdana"/>
              </a:rPr>
              <a:t>parts</a:t>
            </a:r>
            <a:r>
              <a:rPr sz="1000" spc="-30" dirty="0">
                <a:latin typeface="Verdana"/>
                <a:cs typeface="Verdana"/>
              </a:rPr>
              <a:t> </a:t>
            </a:r>
            <a:r>
              <a:rPr sz="1000" dirty="0">
                <a:latin typeface="Verdana"/>
                <a:cs typeface="Verdana"/>
              </a:rPr>
              <a:t>of</a:t>
            </a:r>
            <a:r>
              <a:rPr sz="1000" spc="-25" dirty="0">
                <a:latin typeface="Verdana"/>
                <a:cs typeface="Verdana"/>
              </a:rPr>
              <a:t> the </a:t>
            </a:r>
            <a:r>
              <a:rPr sz="1000" dirty="0">
                <a:latin typeface="Verdana"/>
                <a:cs typeface="Verdana"/>
              </a:rPr>
              <a:t>geometry.</a:t>
            </a:r>
            <a:r>
              <a:rPr sz="1000" spc="-40" dirty="0">
                <a:latin typeface="Verdana"/>
                <a:cs typeface="Verdana"/>
              </a:rPr>
              <a:t> </a:t>
            </a:r>
            <a:r>
              <a:rPr sz="1000" dirty="0">
                <a:latin typeface="Verdana"/>
                <a:cs typeface="Verdana"/>
              </a:rPr>
              <a:t>For</a:t>
            </a:r>
            <a:r>
              <a:rPr sz="1000" spc="-25" dirty="0">
                <a:latin typeface="Verdana"/>
                <a:cs typeface="Verdana"/>
              </a:rPr>
              <a:t> </a:t>
            </a:r>
            <a:r>
              <a:rPr sz="1000" dirty="0">
                <a:latin typeface="Verdana"/>
                <a:cs typeface="Verdana"/>
              </a:rPr>
              <a:t>example</a:t>
            </a:r>
            <a:r>
              <a:rPr sz="1000" spc="-25" dirty="0">
                <a:latin typeface="Verdana"/>
                <a:cs typeface="Verdana"/>
              </a:rPr>
              <a:t> </a:t>
            </a:r>
            <a:r>
              <a:rPr sz="1000" dirty="0">
                <a:latin typeface="Verdana"/>
                <a:cs typeface="Verdana"/>
              </a:rPr>
              <a:t>collinear</a:t>
            </a:r>
            <a:r>
              <a:rPr sz="1000" spc="-25" dirty="0">
                <a:latin typeface="Verdana"/>
                <a:cs typeface="Verdana"/>
              </a:rPr>
              <a:t> </a:t>
            </a:r>
            <a:r>
              <a:rPr sz="1000" dirty="0">
                <a:latin typeface="Verdana"/>
                <a:cs typeface="Verdana"/>
              </a:rPr>
              <a:t>points</a:t>
            </a:r>
            <a:r>
              <a:rPr sz="1000" spc="-30" dirty="0">
                <a:latin typeface="Verdana"/>
                <a:cs typeface="Verdana"/>
              </a:rPr>
              <a:t> </a:t>
            </a:r>
            <a:r>
              <a:rPr sz="1000" dirty="0">
                <a:latin typeface="Verdana"/>
                <a:cs typeface="Verdana"/>
              </a:rPr>
              <a:t>remain</a:t>
            </a:r>
            <a:r>
              <a:rPr sz="1000" spc="-25" dirty="0">
                <a:latin typeface="Verdana"/>
                <a:cs typeface="Verdana"/>
              </a:rPr>
              <a:t> </a:t>
            </a:r>
            <a:r>
              <a:rPr sz="1000" dirty="0">
                <a:latin typeface="Verdana"/>
                <a:cs typeface="Verdana"/>
              </a:rPr>
              <a:t>collinear</a:t>
            </a:r>
            <a:r>
              <a:rPr sz="1000" spc="-25" dirty="0">
                <a:latin typeface="Verdana"/>
                <a:cs typeface="Verdana"/>
              </a:rPr>
              <a:t> </a:t>
            </a:r>
            <a:r>
              <a:rPr sz="1000" dirty="0">
                <a:latin typeface="Verdana"/>
                <a:cs typeface="Verdana"/>
              </a:rPr>
              <a:t>after</a:t>
            </a:r>
            <a:r>
              <a:rPr sz="1000" spc="-25" dirty="0">
                <a:latin typeface="Verdana"/>
                <a:cs typeface="Verdana"/>
              </a:rPr>
              <a:t> </a:t>
            </a:r>
            <a:r>
              <a:rPr sz="1000" dirty="0">
                <a:latin typeface="Verdana"/>
                <a:cs typeface="Verdana"/>
              </a:rPr>
              <a:t>the</a:t>
            </a:r>
            <a:r>
              <a:rPr sz="1000" spc="-25" dirty="0">
                <a:latin typeface="Verdana"/>
                <a:cs typeface="Verdana"/>
              </a:rPr>
              <a:t> </a:t>
            </a:r>
            <a:r>
              <a:rPr sz="1000" spc="-10" dirty="0">
                <a:latin typeface="Verdana"/>
                <a:cs typeface="Verdana"/>
              </a:rPr>
              <a:t>transformation. </a:t>
            </a:r>
            <a:r>
              <a:rPr sz="1000" dirty="0">
                <a:latin typeface="Verdana"/>
                <a:cs typeface="Verdana"/>
              </a:rPr>
              <a:t>Also</a:t>
            </a:r>
            <a:r>
              <a:rPr sz="1000" spc="-35" dirty="0">
                <a:latin typeface="Verdana"/>
                <a:cs typeface="Verdana"/>
              </a:rPr>
              <a:t> </a:t>
            </a:r>
            <a:r>
              <a:rPr sz="1000" dirty="0">
                <a:latin typeface="Verdana"/>
                <a:cs typeface="Verdana"/>
              </a:rPr>
              <a:t>points</a:t>
            </a:r>
            <a:r>
              <a:rPr sz="1000" spc="-25" dirty="0">
                <a:latin typeface="Verdana"/>
                <a:cs typeface="Verdana"/>
              </a:rPr>
              <a:t> </a:t>
            </a:r>
            <a:r>
              <a:rPr sz="1000" dirty="0">
                <a:latin typeface="Verdana"/>
                <a:cs typeface="Verdana"/>
              </a:rPr>
              <a:t>on</a:t>
            </a:r>
            <a:r>
              <a:rPr sz="1000" spc="-25" dirty="0">
                <a:latin typeface="Verdana"/>
                <a:cs typeface="Verdana"/>
              </a:rPr>
              <a:t> </a:t>
            </a:r>
            <a:r>
              <a:rPr sz="1000" dirty="0">
                <a:latin typeface="Verdana"/>
                <a:cs typeface="Verdana"/>
              </a:rPr>
              <a:t>one</a:t>
            </a:r>
            <a:r>
              <a:rPr sz="1000" spc="-20" dirty="0">
                <a:latin typeface="Verdana"/>
                <a:cs typeface="Verdana"/>
              </a:rPr>
              <a:t> </a:t>
            </a:r>
            <a:r>
              <a:rPr sz="1000" dirty="0">
                <a:latin typeface="Verdana"/>
                <a:cs typeface="Verdana"/>
              </a:rPr>
              <a:t>plane</a:t>
            </a:r>
            <a:r>
              <a:rPr sz="1000" spc="-25" dirty="0">
                <a:latin typeface="Verdana"/>
                <a:cs typeface="Verdana"/>
              </a:rPr>
              <a:t> </a:t>
            </a:r>
            <a:r>
              <a:rPr sz="1000" dirty="0">
                <a:latin typeface="Verdana"/>
                <a:cs typeface="Verdana"/>
              </a:rPr>
              <a:t>stay</a:t>
            </a:r>
            <a:r>
              <a:rPr sz="1000" spc="-25" dirty="0">
                <a:latin typeface="Verdana"/>
                <a:cs typeface="Verdana"/>
              </a:rPr>
              <a:t> </a:t>
            </a:r>
            <a:r>
              <a:rPr sz="1000" dirty="0">
                <a:latin typeface="Verdana"/>
                <a:cs typeface="Verdana"/>
              </a:rPr>
              <a:t>coplanar</a:t>
            </a:r>
            <a:r>
              <a:rPr sz="1000" spc="-25" dirty="0">
                <a:latin typeface="Verdana"/>
                <a:cs typeface="Verdana"/>
              </a:rPr>
              <a:t> </a:t>
            </a:r>
            <a:r>
              <a:rPr sz="1000" dirty="0">
                <a:latin typeface="Verdana"/>
                <a:cs typeface="Verdana"/>
              </a:rPr>
              <a:t>after</a:t>
            </a:r>
            <a:r>
              <a:rPr sz="1000" spc="-20" dirty="0">
                <a:latin typeface="Verdana"/>
                <a:cs typeface="Verdana"/>
              </a:rPr>
              <a:t> </a:t>
            </a:r>
            <a:r>
              <a:rPr sz="1000" dirty="0">
                <a:latin typeface="Verdana"/>
                <a:cs typeface="Verdana"/>
              </a:rPr>
              <a:t>transformation.</a:t>
            </a:r>
            <a:r>
              <a:rPr sz="1000" spc="-25" dirty="0">
                <a:latin typeface="Verdana"/>
                <a:cs typeface="Verdana"/>
              </a:rPr>
              <a:t> </a:t>
            </a:r>
            <a:r>
              <a:rPr sz="1000" dirty="0">
                <a:latin typeface="Verdana"/>
                <a:cs typeface="Verdana"/>
              </a:rPr>
              <a:t>This</a:t>
            </a:r>
            <a:r>
              <a:rPr sz="1000" spc="-25" dirty="0">
                <a:latin typeface="Verdana"/>
                <a:cs typeface="Verdana"/>
              </a:rPr>
              <a:t> </a:t>
            </a:r>
            <a:r>
              <a:rPr sz="1000" dirty="0">
                <a:latin typeface="Verdana"/>
                <a:cs typeface="Verdana"/>
              </a:rPr>
              <a:t>type</a:t>
            </a:r>
            <a:r>
              <a:rPr sz="1000" spc="-20" dirty="0">
                <a:latin typeface="Verdana"/>
                <a:cs typeface="Verdana"/>
              </a:rPr>
              <a:t> </a:t>
            </a:r>
            <a:r>
              <a:rPr sz="1000" spc="-25" dirty="0">
                <a:latin typeface="Verdana"/>
                <a:cs typeface="Verdana"/>
              </a:rPr>
              <a:t>of </a:t>
            </a:r>
            <a:r>
              <a:rPr sz="1000" dirty="0">
                <a:latin typeface="Verdana"/>
                <a:cs typeface="Verdana"/>
              </a:rPr>
              <a:t>transformation</a:t>
            </a:r>
            <a:r>
              <a:rPr sz="1000" spc="-3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called</a:t>
            </a:r>
            <a:r>
              <a:rPr sz="1000" spc="-25" dirty="0">
                <a:latin typeface="Verdana"/>
                <a:cs typeface="Verdana"/>
              </a:rPr>
              <a:t> </a:t>
            </a:r>
            <a:r>
              <a:rPr sz="1000" dirty="0">
                <a:latin typeface="Verdana"/>
                <a:cs typeface="Verdana"/>
              </a:rPr>
              <a:t>an</a:t>
            </a:r>
            <a:r>
              <a:rPr sz="1000" spc="-20" dirty="0">
                <a:latin typeface="Verdana"/>
                <a:cs typeface="Verdana"/>
              </a:rPr>
              <a:t> </a:t>
            </a:r>
            <a:r>
              <a:rPr sz="1000" i="1" dirty="0">
                <a:latin typeface="Verdana"/>
                <a:cs typeface="Verdana"/>
              </a:rPr>
              <a:t>affine</a:t>
            </a:r>
            <a:r>
              <a:rPr sz="1000" i="1" spc="-20" dirty="0">
                <a:latin typeface="Verdana"/>
                <a:cs typeface="Verdana"/>
              </a:rPr>
              <a:t> </a:t>
            </a:r>
            <a:r>
              <a:rPr sz="1000" i="1" spc="-10" dirty="0">
                <a:latin typeface="Verdana"/>
                <a:cs typeface="Verdana"/>
              </a:rPr>
              <a:t>transformation</a:t>
            </a:r>
            <a:r>
              <a:rPr sz="1000" spc="-10" dirty="0">
                <a:latin typeface="Verdana"/>
                <a:cs typeface="Verdana"/>
              </a:rPr>
              <a:t>.</a:t>
            </a:r>
            <a:endParaRPr sz="1000" dirty="0">
              <a:latin typeface="Verdana"/>
              <a:cs typeface="Verdana"/>
            </a:endParaRPr>
          </a:p>
          <a:p>
            <a:pPr>
              <a:lnSpc>
                <a:spcPct val="100000"/>
              </a:lnSpc>
              <a:spcBef>
                <a:spcPts val="55"/>
              </a:spcBef>
            </a:pPr>
            <a:endParaRPr sz="900" dirty="0">
              <a:latin typeface="Verdana"/>
              <a:cs typeface="Verdana"/>
            </a:endParaRPr>
          </a:p>
          <a:p>
            <a:pPr marL="12700">
              <a:lnSpc>
                <a:spcPct val="100000"/>
              </a:lnSpc>
            </a:pPr>
            <a:r>
              <a:rPr sz="1200" b="1" dirty="0">
                <a:latin typeface="Arial"/>
                <a:cs typeface="Arial"/>
              </a:rPr>
              <a:t>Translation (move) </a:t>
            </a:r>
            <a:r>
              <a:rPr sz="1200" b="1" spc="-10" dirty="0">
                <a:latin typeface="Arial"/>
                <a:cs typeface="Arial"/>
              </a:rPr>
              <a:t>transformation</a:t>
            </a:r>
            <a:endParaRPr sz="1200" dirty="0">
              <a:latin typeface="Arial"/>
              <a:cs typeface="Arial"/>
            </a:endParaRPr>
          </a:p>
          <a:p>
            <a:pPr marL="12700" marR="424180">
              <a:lnSpc>
                <a:spcPct val="100000"/>
              </a:lnSpc>
              <a:spcBef>
                <a:spcPts val="335"/>
              </a:spcBef>
            </a:pPr>
            <a:r>
              <a:rPr sz="1000" dirty="0">
                <a:latin typeface="Verdana"/>
                <a:cs typeface="Verdana"/>
              </a:rPr>
              <a:t>Moving</a:t>
            </a:r>
            <a:r>
              <a:rPr sz="1000" spc="-3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from</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starting</a:t>
            </a:r>
            <a:r>
              <a:rPr sz="1000" spc="-20" dirty="0">
                <a:latin typeface="Verdana"/>
                <a:cs typeface="Verdana"/>
              </a:rPr>
              <a:t> </a:t>
            </a:r>
            <a:r>
              <a:rPr sz="1000" dirty="0">
                <a:latin typeface="Verdana"/>
                <a:cs typeface="Verdana"/>
              </a:rPr>
              <a:t>position</a:t>
            </a:r>
            <a:r>
              <a:rPr sz="1000" spc="-2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certain</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vector</a:t>
            </a:r>
            <a:r>
              <a:rPr sz="1000" spc="-20" dirty="0">
                <a:latin typeface="Verdana"/>
                <a:cs typeface="Verdana"/>
              </a:rPr>
              <a:t> </a:t>
            </a:r>
            <a:r>
              <a:rPr sz="1000" dirty="0">
                <a:latin typeface="Verdana"/>
                <a:cs typeface="Verdana"/>
              </a:rPr>
              <a:t>can</a:t>
            </a:r>
            <a:r>
              <a:rPr sz="1000" spc="-20" dirty="0">
                <a:latin typeface="Verdana"/>
                <a:cs typeface="Verdana"/>
              </a:rPr>
              <a:t> </a:t>
            </a:r>
            <a:r>
              <a:rPr sz="1000" dirty="0">
                <a:latin typeface="Verdana"/>
                <a:cs typeface="Verdana"/>
              </a:rPr>
              <a:t>be</a:t>
            </a:r>
            <a:r>
              <a:rPr sz="1000" spc="-20" dirty="0">
                <a:latin typeface="Verdana"/>
                <a:cs typeface="Verdana"/>
              </a:rPr>
              <a:t> </a:t>
            </a:r>
            <a:r>
              <a:rPr sz="1000" dirty="0">
                <a:latin typeface="Verdana"/>
                <a:cs typeface="Verdana"/>
              </a:rPr>
              <a:t>calculated</a:t>
            </a:r>
            <a:r>
              <a:rPr sz="1000" spc="-15" dirty="0">
                <a:latin typeface="Verdana"/>
                <a:cs typeface="Verdana"/>
              </a:rPr>
              <a:t> </a:t>
            </a:r>
            <a:r>
              <a:rPr sz="1000" spc="-25" dirty="0">
                <a:latin typeface="Verdana"/>
                <a:cs typeface="Verdana"/>
              </a:rPr>
              <a:t>as </a:t>
            </a:r>
            <a:r>
              <a:rPr sz="1000" spc="-10" dirty="0">
                <a:latin typeface="Verdana"/>
                <a:cs typeface="Verdana"/>
              </a:rPr>
              <a:t>follows:</a:t>
            </a:r>
            <a:endParaRPr sz="1000" dirty="0">
              <a:latin typeface="Verdana"/>
              <a:cs typeface="Verdana"/>
            </a:endParaRPr>
          </a:p>
          <a:p>
            <a:pPr marL="241300">
              <a:lnSpc>
                <a:spcPct val="100000"/>
              </a:lnSpc>
              <a:spcBef>
                <a:spcPts val="300"/>
              </a:spcBef>
            </a:pPr>
            <a:r>
              <a:rPr sz="1000" dirty="0">
                <a:latin typeface="Verdana"/>
                <a:cs typeface="Verdana"/>
              </a:rPr>
              <a:t>P'</a:t>
            </a:r>
            <a:r>
              <a:rPr sz="1000" spc="-1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P</a:t>
            </a:r>
            <a:r>
              <a:rPr sz="1000" spc="-5" dirty="0">
                <a:latin typeface="Verdana"/>
                <a:cs typeface="Verdana"/>
              </a:rPr>
              <a:t> </a:t>
            </a:r>
            <a:r>
              <a:rPr sz="1000" dirty="0">
                <a:latin typeface="Verdana"/>
                <a:cs typeface="Verdana"/>
              </a:rPr>
              <a:t>+</a:t>
            </a:r>
            <a:r>
              <a:rPr sz="1000" spc="-5" dirty="0">
                <a:latin typeface="Verdana"/>
                <a:cs typeface="Verdana"/>
              </a:rPr>
              <a:t> </a:t>
            </a:r>
            <a:r>
              <a:rPr sz="1000" spc="-50" dirty="0">
                <a:latin typeface="Verdana"/>
                <a:cs typeface="Verdana"/>
              </a:rPr>
              <a:t>V</a:t>
            </a:r>
            <a:endParaRPr sz="1000" dirty="0">
              <a:latin typeface="Verdana"/>
              <a:cs typeface="Verdana"/>
            </a:endParaRPr>
          </a:p>
          <a:p>
            <a:pPr marL="193675">
              <a:lnSpc>
                <a:spcPct val="100000"/>
              </a:lnSpc>
              <a:spcBef>
                <a:spcPts val="300"/>
              </a:spcBef>
            </a:pPr>
            <a:r>
              <a:rPr sz="1000" spc="-10" dirty="0">
                <a:latin typeface="Verdana"/>
                <a:cs typeface="Verdana"/>
              </a:rPr>
              <a:t>Suppose:</a:t>
            </a:r>
            <a:endParaRPr sz="1000" dirty="0">
              <a:latin typeface="Verdana"/>
              <a:cs typeface="Verdana"/>
            </a:endParaRPr>
          </a:p>
          <a:p>
            <a:pPr marL="422275">
              <a:lnSpc>
                <a:spcPct val="100000"/>
              </a:lnSpc>
              <a:spcBef>
                <a:spcPts val="300"/>
              </a:spcBef>
            </a:pPr>
            <a:r>
              <a:rPr sz="1000" dirty="0">
                <a:latin typeface="Verdana"/>
                <a:cs typeface="Verdana"/>
              </a:rPr>
              <a:t>P(x,y,z)</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given</a:t>
            </a:r>
            <a:r>
              <a:rPr sz="1000" spc="-15" dirty="0">
                <a:latin typeface="Verdana"/>
                <a:cs typeface="Verdana"/>
              </a:rPr>
              <a:t> </a:t>
            </a:r>
            <a:r>
              <a:rPr sz="1000" spc="-20" dirty="0">
                <a:latin typeface="Verdana"/>
                <a:cs typeface="Verdana"/>
              </a:rPr>
              <a:t>point</a:t>
            </a:r>
            <a:endParaRPr sz="1000" dirty="0">
              <a:latin typeface="Verdana"/>
              <a:cs typeface="Verdana"/>
            </a:endParaRPr>
          </a:p>
          <a:p>
            <a:pPr marL="193675" marR="3043555" indent="228600">
              <a:lnSpc>
                <a:spcPct val="125000"/>
              </a:lnSpc>
            </a:pPr>
            <a:r>
              <a:rPr sz="1000" b="1" dirty="0">
                <a:latin typeface="Verdana"/>
                <a:cs typeface="Verdana"/>
              </a:rPr>
              <a:t>v</a:t>
            </a:r>
            <a:r>
              <a:rPr sz="1000" dirty="0">
                <a:latin typeface="Verdana"/>
                <a:cs typeface="Verdana"/>
              </a:rPr>
              <a:t>&lt;a,b,c&gt;</a:t>
            </a:r>
            <a:r>
              <a:rPr sz="1000" spc="-3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translation</a:t>
            </a:r>
            <a:r>
              <a:rPr sz="1000" spc="-20" dirty="0">
                <a:latin typeface="Verdana"/>
                <a:cs typeface="Verdana"/>
              </a:rPr>
              <a:t> </a:t>
            </a:r>
            <a:r>
              <a:rPr sz="1000" spc="-10" dirty="0">
                <a:latin typeface="Verdana"/>
                <a:cs typeface="Verdana"/>
              </a:rPr>
              <a:t>vector Then:</a:t>
            </a:r>
            <a:endParaRPr sz="1000" dirty="0">
              <a:latin typeface="Verdana"/>
              <a:cs typeface="Verdana"/>
            </a:endParaRPr>
          </a:p>
          <a:p>
            <a:pPr marL="422275">
              <a:lnSpc>
                <a:spcPct val="100000"/>
              </a:lnSpc>
              <a:spcBef>
                <a:spcPts val="300"/>
              </a:spcBef>
            </a:pPr>
            <a:r>
              <a:rPr sz="1000" b="1" dirty="0">
                <a:latin typeface="Verdana"/>
                <a:cs typeface="Verdana"/>
              </a:rPr>
              <a:t>P'(x)</a:t>
            </a:r>
            <a:r>
              <a:rPr sz="1000" b="1" spc="-10" dirty="0">
                <a:latin typeface="Verdana"/>
                <a:cs typeface="Verdana"/>
              </a:rPr>
              <a:t> </a:t>
            </a:r>
            <a:r>
              <a:rPr sz="1000" b="1" dirty="0">
                <a:latin typeface="Verdana"/>
                <a:cs typeface="Verdana"/>
              </a:rPr>
              <a:t>=</a:t>
            </a:r>
            <a:r>
              <a:rPr sz="1000" b="1" spc="-10" dirty="0">
                <a:latin typeface="Verdana"/>
                <a:cs typeface="Verdana"/>
              </a:rPr>
              <a:t> </a:t>
            </a:r>
            <a:r>
              <a:rPr sz="1000" b="1" dirty="0">
                <a:latin typeface="Verdana"/>
                <a:cs typeface="Verdana"/>
              </a:rPr>
              <a:t>x</a:t>
            </a:r>
            <a:r>
              <a:rPr sz="1000" b="1" spc="-10" dirty="0">
                <a:latin typeface="Verdana"/>
                <a:cs typeface="Verdana"/>
              </a:rPr>
              <a:t> </a:t>
            </a:r>
            <a:r>
              <a:rPr sz="1000" b="1" dirty="0">
                <a:latin typeface="Verdana"/>
                <a:cs typeface="Verdana"/>
              </a:rPr>
              <a:t>+</a:t>
            </a:r>
            <a:r>
              <a:rPr sz="1000" b="1" spc="-5" dirty="0">
                <a:latin typeface="Verdana"/>
                <a:cs typeface="Verdana"/>
              </a:rPr>
              <a:t> </a:t>
            </a:r>
            <a:r>
              <a:rPr sz="1000" b="1" spc="-50" dirty="0">
                <a:latin typeface="Verdana"/>
                <a:cs typeface="Verdana"/>
              </a:rPr>
              <a:t>a</a:t>
            </a:r>
            <a:endParaRPr sz="1000" dirty="0">
              <a:latin typeface="Verdana"/>
              <a:cs typeface="Verdana"/>
            </a:endParaRPr>
          </a:p>
          <a:p>
            <a:pPr marL="422275">
              <a:lnSpc>
                <a:spcPct val="100000"/>
              </a:lnSpc>
              <a:spcBef>
                <a:spcPts val="300"/>
              </a:spcBef>
            </a:pPr>
            <a:r>
              <a:rPr sz="1000" b="1" dirty="0">
                <a:latin typeface="Verdana"/>
                <a:cs typeface="Verdana"/>
              </a:rPr>
              <a:t>P'(y)</a:t>
            </a:r>
            <a:r>
              <a:rPr sz="1000" b="1" spc="-10" dirty="0">
                <a:latin typeface="Verdana"/>
                <a:cs typeface="Verdana"/>
              </a:rPr>
              <a:t> </a:t>
            </a:r>
            <a:r>
              <a:rPr sz="1000" b="1" dirty="0">
                <a:latin typeface="Verdana"/>
                <a:cs typeface="Verdana"/>
              </a:rPr>
              <a:t>=</a:t>
            </a:r>
            <a:r>
              <a:rPr sz="1000" b="1" spc="-10" dirty="0">
                <a:latin typeface="Verdana"/>
                <a:cs typeface="Verdana"/>
              </a:rPr>
              <a:t> </a:t>
            </a:r>
            <a:r>
              <a:rPr sz="1000" b="1" dirty="0">
                <a:latin typeface="Verdana"/>
                <a:cs typeface="Verdana"/>
              </a:rPr>
              <a:t>y</a:t>
            </a:r>
            <a:r>
              <a:rPr sz="1000" b="1" spc="-10" dirty="0">
                <a:latin typeface="Verdana"/>
                <a:cs typeface="Verdana"/>
              </a:rPr>
              <a:t> </a:t>
            </a:r>
            <a:r>
              <a:rPr sz="1000" b="1" dirty="0">
                <a:latin typeface="Verdana"/>
                <a:cs typeface="Verdana"/>
              </a:rPr>
              <a:t>+</a:t>
            </a:r>
            <a:r>
              <a:rPr sz="1000" b="1" spc="-5" dirty="0">
                <a:latin typeface="Verdana"/>
                <a:cs typeface="Verdana"/>
              </a:rPr>
              <a:t> </a:t>
            </a:r>
            <a:r>
              <a:rPr sz="1000" b="1" spc="-50" dirty="0">
                <a:latin typeface="Verdana"/>
                <a:cs typeface="Verdana"/>
              </a:rPr>
              <a:t>b</a:t>
            </a:r>
            <a:endParaRPr sz="1000" dirty="0">
              <a:latin typeface="Verdana"/>
              <a:cs typeface="Verdana"/>
            </a:endParaRPr>
          </a:p>
          <a:p>
            <a:pPr marL="422275">
              <a:lnSpc>
                <a:spcPct val="100000"/>
              </a:lnSpc>
              <a:spcBef>
                <a:spcPts val="300"/>
              </a:spcBef>
            </a:pPr>
            <a:r>
              <a:rPr sz="1000" dirty="0">
                <a:latin typeface="Verdana"/>
                <a:cs typeface="Verdana"/>
              </a:rPr>
              <a:t>P'(z)</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z</a:t>
            </a:r>
            <a:r>
              <a:rPr sz="1000" spc="-10" dirty="0">
                <a:latin typeface="Verdana"/>
                <a:cs typeface="Verdana"/>
              </a:rPr>
              <a:t> </a:t>
            </a:r>
            <a:r>
              <a:rPr sz="1000" dirty="0">
                <a:latin typeface="Verdana"/>
                <a:cs typeface="Verdana"/>
              </a:rPr>
              <a:t>+</a:t>
            </a:r>
            <a:r>
              <a:rPr sz="1000" spc="-5" dirty="0">
                <a:latin typeface="Verdana"/>
                <a:cs typeface="Verdana"/>
              </a:rPr>
              <a:t> </a:t>
            </a:r>
            <a:r>
              <a:rPr sz="1000" spc="-60" dirty="0">
                <a:latin typeface="Verdana"/>
                <a:cs typeface="Verdana"/>
              </a:rPr>
              <a:t>c</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pic>
        <p:nvPicPr>
          <p:cNvPr id="4" name="object 4"/>
          <p:cNvPicPr/>
          <p:nvPr/>
        </p:nvPicPr>
        <p:blipFill>
          <a:blip r:embed="rId2" cstate="print"/>
          <a:stretch>
            <a:fillRect/>
          </a:stretch>
        </p:blipFill>
        <p:spPr>
          <a:xfrm>
            <a:off x="4886325" y="2905125"/>
            <a:ext cx="1990725" cy="1495425"/>
          </a:xfrm>
          <a:prstGeom prst="rect">
            <a:avLst/>
          </a:prstGeom>
        </p:spPr>
      </p:pic>
      <p:sp>
        <p:nvSpPr>
          <p:cNvPr id="5" name="object 5"/>
          <p:cNvSpPr txBox="1"/>
          <p:nvPr/>
        </p:nvSpPr>
        <p:spPr>
          <a:xfrm>
            <a:off x="1539875" y="4451381"/>
            <a:ext cx="3187065" cy="6350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Points</a:t>
            </a:r>
            <a:r>
              <a:rPr sz="1000" spc="-3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represented</a:t>
            </a:r>
            <a:r>
              <a:rPr sz="1000" spc="-25" dirty="0">
                <a:latin typeface="Verdana"/>
                <a:cs typeface="Verdana"/>
              </a:rPr>
              <a:t> </a:t>
            </a:r>
            <a:r>
              <a:rPr sz="1000" dirty="0">
                <a:latin typeface="Verdana"/>
                <a:cs typeface="Verdana"/>
              </a:rPr>
              <a:t>in</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matrix</a:t>
            </a:r>
            <a:r>
              <a:rPr sz="1000" spc="-25" dirty="0">
                <a:latin typeface="Verdana"/>
                <a:cs typeface="Verdana"/>
              </a:rPr>
              <a:t> </a:t>
            </a:r>
            <a:r>
              <a:rPr sz="1000" dirty="0">
                <a:latin typeface="Verdana"/>
                <a:cs typeface="Verdana"/>
              </a:rPr>
              <a:t>format</a:t>
            </a:r>
            <a:r>
              <a:rPr sz="1000" spc="-20" dirty="0">
                <a:latin typeface="Verdana"/>
                <a:cs typeface="Verdana"/>
              </a:rPr>
              <a:t> </a:t>
            </a:r>
            <a:r>
              <a:rPr sz="1000" dirty="0">
                <a:latin typeface="Verdana"/>
                <a:cs typeface="Verdana"/>
              </a:rPr>
              <a:t>using</a:t>
            </a:r>
            <a:r>
              <a:rPr sz="1000" spc="-20" dirty="0">
                <a:latin typeface="Verdana"/>
                <a:cs typeface="Verdana"/>
              </a:rPr>
              <a:t> </a:t>
            </a:r>
            <a:r>
              <a:rPr sz="1000" spc="-50" dirty="0">
                <a:latin typeface="Verdana"/>
                <a:cs typeface="Verdana"/>
              </a:rPr>
              <a:t>a </a:t>
            </a:r>
            <a:r>
              <a:rPr sz="1000" dirty="0">
                <a:latin typeface="Verdana"/>
                <a:cs typeface="Verdana"/>
              </a:rPr>
              <a:t>[4x1]</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with</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1</a:t>
            </a:r>
            <a:r>
              <a:rPr sz="1000" spc="-20" dirty="0">
                <a:latin typeface="Verdana"/>
                <a:cs typeface="Verdana"/>
              </a:rPr>
              <a:t> </a:t>
            </a:r>
            <a:r>
              <a:rPr sz="1000" dirty="0">
                <a:latin typeface="Verdana"/>
                <a:cs typeface="Verdana"/>
              </a:rPr>
              <a:t>inserted</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last</a:t>
            </a:r>
            <a:r>
              <a:rPr sz="1000" spc="-15" dirty="0">
                <a:latin typeface="Verdana"/>
                <a:cs typeface="Verdana"/>
              </a:rPr>
              <a:t> </a:t>
            </a:r>
            <a:r>
              <a:rPr sz="1000" spc="-20" dirty="0">
                <a:latin typeface="Verdana"/>
                <a:cs typeface="Verdana"/>
              </a:rPr>
              <a:t>row.</a:t>
            </a:r>
            <a:endParaRPr sz="1000">
              <a:latin typeface="Verdana"/>
              <a:cs typeface="Verdana"/>
            </a:endParaRPr>
          </a:p>
          <a:p>
            <a:pPr marL="12700" marR="72390">
              <a:lnSpc>
                <a:spcPct val="100000"/>
              </a:lnSpc>
            </a:pPr>
            <a:r>
              <a:rPr sz="1000" dirty="0">
                <a:latin typeface="Verdana"/>
                <a:cs typeface="Verdana"/>
              </a:rPr>
              <a:t>For</a:t>
            </a:r>
            <a:r>
              <a:rPr sz="1000" spc="-35" dirty="0">
                <a:latin typeface="Verdana"/>
                <a:cs typeface="Verdana"/>
              </a:rPr>
              <a:t> </a:t>
            </a:r>
            <a:r>
              <a:rPr sz="1000" dirty="0">
                <a:latin typeface="Verdana"/>
                <a:cs typeface="Verdana"/>
              </a:rPr>
              <a:t>example</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point</a:t>
            </a:r>
            <a:r>
              <a:rPr sz="1000" spc="-25" dirty="0">
                <a:latin typeface="Verdana"/>
                <a:cs typeface="Verdana"/>
              </a:rPr>
              <a:t> </a:t>
            </a:r>
            <a:r>
              <a:rPr sz="1000" dirty="0">
                <a:latin typeface="Verdana"/>
                <a:cs typeface="Verdana"/>
              </a:rPr>
              <a:t>P(x,y,z)</a:t>
            </a:r>
            <a:r>
              <a:rPr sz="1000" spc="-2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represented</a:t>
            </a:r>
            <a:r>
              <a:rPr sz="1000" spc="-20" dirty="0">
                <a:latin typeface="Verdana"/>
                <a:cs typeface="Verdana"/>
              </a:rPr>
              <a:t> </a:t>
            </a:r>
            <a:r>
              <a:rPr sz="1000" spc="-25" dirty="0">
                <a:latin typeface="Verdana"/>
                <a:cs typeface="Verdana"/>
              </a:rPr>
              <a:t>as </a:t>
            </a:r>
            <a:r>
              <a:rPr sz="1000" spc="-10" dirty="0">
                <a:latin typeface="Verdana"/>
                <a:cs typeface="Verdana"/>
              </a:rPr>
              <a:t>follows:</a:t>
            </a:r>
            <a:endParaRPr sz="1000">
              <a:latin typeface="Verdana"/>
              <a:cs typeface="Verdana"/>
            </a:endParaRPr>
          </a:p>
        </p:txBody>
      </p:sp>
      <p:sp>
        <p:nvSpPr>
          <p:cNvPr id="6" name="object 6"/>
          <p:cNvSpPr txBox="1"/>
          <p:nvPr/>
        </p:nvSpPr>
        <p:spPr>
          <a:xfrm>
            <a:off x="5083175" y="4413243"/>
            <a:ext cx="106680" cy="787400"/>
          </a:xfrm>
          <a:prstGeom prst="rect">
            <a:avLst/>
          </a:prstGeom>
        </p:spPr>
        <p:txBody>
          <a:bodyPr vert="horz" wrap="square" lIns="0" tIns="12700" rIns="0" bIns="0" rtlCol="0">
            <a:spAutoFit/>
          </a:bodyPr>
          <a:lstStyle/>
          <a:p>
            <a:pPr marL="12700" marR="5080" algn="just">
              <a:lnSpc>
                <a:spcPct val="125000"/>
              </a:lnSpc>
              <a:spcBef>
                <a:spcPts val="100"/>
              </a:spcBef>
            </a:pPr>
            <a:r>
              <a:rPr sz="1000" spc="-50" dirty="0">
                <a:latin typeface="Verdana"/>
                <a:cs typeface="Verdana"/>
              </a:rPr>
              <a:t>x y z 1</a:t>
            </a:r>
            <a:endParaRPr sz="1000">
              <a:latin typeface="Verdana"/>
              <a:cs typeface="Verdana"/>
            </a:endParaRPr>
          </a:p>
        </p:txBody>
      </p:sp>
      <p:pic>
        <p:nvPicPr>
          <p:cNvPr id="7" name="object 7"/>
          <p:cNvPicPr/>
          <p:nvPr/>
        </p:nvPicPr>
        <p:blipFill>
          <a:blip r:embed="rId3" cstate="print"/>
          <a:stretch>
            <a:fillRect/>
          </a:stretch>
        </p:blipFill>
        <p:spPr>
          <a:xfrm>
            <a:off x="5000625" y="4495800"/>
            <a:ext cx="295275" cy="666750"/>
          </a:xfrm>
          <a:prstGeom prst="rect">
            <a:avLst/>
          </a:prstGeom>
        </p:spPr>
      </p:pic>
      <p:sp>
        <p:nvSpPr>
          <p:cNvPr id="8" name="object 8"/>
          <p:cNvSpPr txBox="1"/>
          <p:nvPr/>
        </p:nvSpPr>
        <p:spPr>
          <a:xfrm>
            <a:off x="1358900" y="5213381"/>
            <a:ext cx="5297805" cy="4826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Using</a:t>
            </a:r>
            <a:r>
              <a:rPr sz="1000" spc="-3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[4x4]</a:t>
            </a:r>
            <a:r>
              <a:rPr sz="1000" spc="-20" dirty="0">
                <a:latin typeface="Verdana"/>
                <a:cs typeface="Verdana"/>
              </a:rPr>
              <a:t> </a:t>
            </a:r>
            <a:r>
              <a:rPr sz="1000" dirty="0">
                <a:latin typeface="Verdana"/>
                <a:cs typeface="Verdana"/>
              </a:rPr>
              <a:t>matrix</a:t>
            </a:r>
            <a:r>
              <a:rPr sz="1000" spc="-25" dirty="0">
                <a:latin typeface="Verdana"/>
                <a:cs typeface="Verdana"/>
              </a:rPr>
              <a:t> </a:t>
            </a:r>
            <a:r>
              <a:rPr sz="1000" dirty="0">
                <a:latin typeface="Verdana"/>
                <a:cs typeface="Verdana"/>
              </a:rPr>
              <a:t>for</a:t>
            </a:r>
            <a:r>
              <a:rPr sz="1000" spc="-25" dirty="0">
                <a:latin typeface="Verdana"/>
                <a:cs typeface="Verdana"/>
              </a:rPr>
              <a:t> </a:t>
            </a:r>
            <a:r>
              <a:rPr sz="1000" dirty="0">
                <a:latin typeface="Verdana"/>
                <a:cs typeface="Verdana"/>
              </a:rPr>
              <a:t>transformations</a:t>
            </a:r>
            <a:r>
              <a:rPr sz="1000" spc="-20" dirty="0">
                <a:latin typeface="Verdana"/>
                <a:cs typeface="Verdana"/>
              </a:rPr>
              <a:t> </a:t>
            </a:r>
            <a:r>
              <a:rPr sz="1000" dirty="0">
                <a:latin typeface="Verdana"/>
                <a:cs typeface="Verdana"/>
              </a:rPr>
              <a:t>(what</a:t>
            </a:r>
            <a:r>
              <a:rPr sz="1000" spc="-2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called</a:t>
            </a:r>
            <a:r>
              <a:rPr sz="1000" spc="-20"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homogenous</a:t>
            </a:r>
            <a:r>
              <a:rPr sz="1000" spc="-20" dirty="0">
                <a:latin typeface="Verdana"/>
                <a:cs typeface="Verdana"/>
              </a:rPr>
              <a:t> </a:t>
            </a:r>
            <a:r>
              <a:rPr sz="1000" spc="-10" dirty="0">
                <a:latin typeface="Verdana"/>
                <a:cs typeface="Verdana"/>
              </a:rPr>
              <a:t>coordinate </a:t>
            </a:r>
            <a:r>
              <a:rPr sz="1000" dirty="0">
                <a:latin typeface="Verdana"/>
                <a:cs typeface="Verdana"/>
              </a:rPr>
              <a:t>system),</a:t>
            </a:r>
            <a:r>
              <a:rPr sz="1000" spc="-40" dirty="0">
                <a:latin typeface="Verdana"/>
                <a:cs typeface="Verdana"/>
              </a:rPr>
              <a:t> </a:t>
            </a:r>
            <a:r>
              <a:rPr sz="1000" dirty="0">
                <a:latin typeface="Verdana"/>
                <a:cs typeface="Verdana"/>
              </a:rPr>
              <a:t>instead</a:t>
            </a:r>
            <a:r>
              <a:rPr sz="1000" spc="-25" dirty="0">
                <a:latin typeface="Verdana"/>
                <a:cs typeface="Verdana"/>
              </a:rPr>
              <a:t> </a:t>
            </a:r>
            <a:r>
              <a:rPr sz="1000" dirty="0">
                <a:latin typeface="Verdana"/>
                <a:cs typeface="Verdana"/>
              </a:rPr>
              <a:t>of</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[3x3]</a:t>
            </a:r>
            <a:r>
              <a:rPr sz="1000" spc="-30" dirty="0">
                <a:latin typeface="Verdana"/>
                <a:cs typeface="Verdana"/>
              </a:rPr>
              <a:t> </a:t>
            </a:r>
            <a:r>
              <a:rPr sz="1000" dirty="0">
                <a:latin typeface="Verdana"/>
                <a:cs typeface="Verdana"/>
              </a:rPr>
              <a:t>matrices,</a:t>
            </a:r>
            <a:r>
              <a:rPr sz="1000" spc="-25" dirty="0">
                <a:latin typeface="Verdana"/>
                <a:cs typeface="Verdana"/>
              </a:rPr>
              <a:t> </a:t>
            </a:r>
            <a:r>
              <a:rPr sz="1000" dirty="0">
                <a:latin typeface="Verdana"/>
                <a:cs typeface="Verdana"/>
              </a:rPr>
              <a:t>allows</a:t>
            </a:r>
            <a:r>
              <a:rPr sz="1000" spc="-25" dirty="0">
                <a:latin typeface="Verdana"/>
                <a:cs typeface="Verdana"/>
              </a:rPr>
              <a:t> </a:t>
            </a:r>
            <a:r>
              <a:rPr sz="1000" dirty="0">
                <a:latin typeface="Verdana"/>
                <a:cs typeface="Verdana"/>
              </a:rPr>
              <a:t>representing</a:t>
            </a:r>
            <a:r>
              <a:rPr sz="1000" spc="-25" dirty="0">
                <a:latin typeface="Verdana"/>
                <a:cs typeface="Verdana"/>
              </a:rPr>
              <a:t> </a:t>
            </a:r>
            <a:r>
              <a:rPr sz="1000" dirty="0">
                <a:latin typeface="Verdana"/>
                <a:cs typeface="Verdana"/>
              </a:rPr>
              <a:t>all</a:t>
            </a:r>
            <a:r>
              <a:rPr sz="1000" spc="-25" dirty="0">
                <a:latin typeface="Verdana"/>
                <a:cs typeface="Verdana"/>
              </a:rPr>
              <a:t> </a:t>
            </a:r>
            <a:r>
              <a:rPr sz="1000" spc="-10" dirty="0">
                <a:latin typeface="Verdana"/>
                <a:cs typeface="Verdana"/>
              </a:rPr>
              <a:t>transformations </a:t>
            </a:r>
            <a:r>
              <a:rPr sz="1000" dirty="0">
                <a:latin typeface="Verdana"/>
                <a:cs typeface="Verdana"/>
              </a:rPr>
              <a:t>including</a:t>
            </a:r>
            <a:r>
              <a:rPr sz="1000" spc="-40" dirty="0">
                <a:latin typeface="Verdana"/>
                <a:cs typeface="Verdana"/>
              </a:rPr>
              <a:t> </a:t>
            </a:r>
            <a:r>
              <a:rPr sz="1000" dirty="0">
                <a:latin typeface="Verdana"/>
                <a:cs typeface="Verdana"/>
              </a:rPr>
              <a:t>translation.</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general</a:t>
            </a:r>
            <a:r>
              <a:rPr sz="1000" spc="-30" dirty="0">
                <a:latin typeface="Verdana"/>
                <a:cs typeface="Verdana"/>
              </a:rPr>
              <a:t> </a:t>
            </a:r>
            <a:r>
              <a:rPr sz="1000" dirty="0">
                <a:latin typeface="Verdana"/>
                <a:cs typeface="Verdana"/>
              </a:rPr>
              <a:t>format</a:t>
            </a:r>
            <a:r>
              <a:rPr sz="1000" spc="-25" dirty="0">
                <a:latin typeface="Verdana"/>
                <a:cs typeface="Verdana"/>
              </a:rPr>
              <a:t> </a:t>
            </a:r>
            <a:r>
              <a:rPr sz="1000" dirty="0">
                <a:latin typeface="Verdana"/>
                <a:cs typeface="Verdana"/>
              </a:rPr>
              <a:t>for</a:t>
            </a:r>
            <a:r>
              <a:rPr sz="1000" spc="-25" dirty="0">
                <a:latin typeface="Verdana"/>
                <a:cs typeface="Verdana"/>
              </a:rPr>
              <a:t> </a:t>
            </a:r>
            <a:r>
              <a:rPr sz="1000" dirty="0">
                <a:latin typeface="Verdana"/>
                <a:cs typeface="Verdana"/>
              </a:rPr>
              <a:t>a</a:t>
            </a:r>
            <a:r>
              <a:rPr sz="1000" spc="-30" dirty="0">
                <a:latin typeface="Verdana"/>
                <a:cs typeface="Verdana"/>
              </a:rPr>
              <a:t> </a:t>
            </a:r>
            <a:r>
              <a:rPr sz="1000" dirty="0">
                <a:latin typeface="Verdana"/>
                <a:cs typeface="Verdana"/>
              </a:rPr>
              <a:t>translation</a:t>
            </a:r>
            <a:r>
              <a:rPr sz="1000" spc="-25" dirty="0">
                <a:latin typeface="Verdana"/>
                <a:cs typeface="Verdana"/>
              </a:rPr>
              <a:t> </a:t>
            </a:r>
            <a:r>
              <a:rPr sz="1000" dirty="0">
                <a:latin typeface="Verdana"/>
                <a:cs typeface="Verdana"/>
              </a:rPr>
              <a:t>matrix</a:t>
            </a:r>
            <a:r>
              <a:rPr sz="1000" spc="-25" dirty="0">
                <a:latin typeface="Verdana"/>
                <a:cs typeface="Verdana"/>
              </a:rPr>
              <a:t> is:</a:t>
            </a:r>
            <a:endParaRPr sz="1000">
              <a:latin typeface="Verdana"/>
              <a:cs typeface="Verdana"/>
            </a:endParaRPr>
          </a:p>
        </p:txBody>
      </p:sp>
      <p:sp>
        <p:nvSpPr>
          <p:cNvPr id="9" name="object 9"/>
          <p:cNvSpPr/>
          <p:nvPr/>
        </p:nvSpPr>
        <p:spPr>
          <a:xfrm>
            <a:off x="3009900" y="5724524"/>
            <a:ext cx="152400" cy="533400"/>
          </a:xfrm>
          <a:custGeom>
            <a:avLst/>
            <a:gdLst/>
            <a:ahLst/>
            <a:cxnLst/>
            <a:rect l="l" t="t" r="r" b="b"/>
            <a:pathLst>
              <a:path w="152400" h="533400">
                <a:moveTo>
                  <a:pt x="152400" y="381000"/>
                </a:moveTo>
                <a:lnTo>
                  <a:pt x="0" y="381000"/>
                </a:lnTo>
                <a:lnTo>
                  <a:pt x="0" y="533400"/>
                </a:lnTo>
                <a:lnTo>
                  <a:pt x="152400" y="533400"/>
                </a:lnTo>
                <a:lnTo>
                  <a:pt x="152400" y="381000"/>
                </a:lnTo>
                <a:close/>
              </a:path>
              <a:path w="152400" h="533400">
                <a:moveTo>
                  <a:pt x="152400" y="190500"/>
                </a:moveTo>
                <a:lnTo>
                  <a:pt x="0" y="190500"/>
                </a:lnTo>
                <a:lnTo>
                  <a:pt x="0" y="342900"/>
                </a:lnTo>
                <a:lnTo>
                  <a:pt x="152400" y="342900"/>
                </a:lnTo>
                <a:lnTo>
                  <a:pt x="152400" y="190500"/>
                </a:lnTo>
                <a:close/>
              </a:path>
              <a:path w="152400" h="533400">
                <a:moveTo>
                  <a:pt x="152400" y="0"/>
                </a:moveTo>
                <a:lnTo>
                  <a:pt x="0" y="0"/>
                </a:lnTo>
                <a:lnTo>
                  <a:pt x="0" y="152400"/>
                </a:lnTo>
                <a:lnTo>
                  <a:pt x="152400" y="152400"/>
                </a:lnTo>
                <a:lnTo>
                  <a:pt x="152400" y="0"/>
                </a:lnTo>
                <a:close/>
              </a:path>
            </a:pathLst>
          </a:custGeom>
          <a:solidFill>
            <a:srgbClr val="FFFF00"/>
          </a:solidFill>
        </p:spPr>
        <p:txBody>
          <a:bodyPr wrap="square" lIns="0" tIns="0" rIns="0" bIns="0" rtlCol="0"/>
          <a:lstStyle/>
          <a:p>
            <a:endParaRPr/>
          </a:p>
        </p:txBody>
      </p:sp>
      <p:graphicFrame>
        <p:nvGraphicFramePr>
          <p:cNvPr id="10" name="object 10"/>
          <p:cNvGraphicFramePr>
            <a:graphicFrameLocks noGrp="1"/>
          </p:cNvGraphicFramePr>
          <p:nvPr/>
        </p:nvGraphicFramePr>
        <p:xfrm>
          <a:off x="1682750" y="5720699"/>
          <a:ext cx="1508760" cy="725170"/>
        </p:xfrm>
        <a:graphic>
          <a:graphicData uri="http://schemas.openxmlformats.org/drawingml/2006/table">
            <a:tbl>
              <a:tblPr firstRow="1" bandRow="1">
                <a:tableStyleId>{2D5ABB26-0587-4C30-8999-92F81FD0307C}</a:tableStyleId>
              </a:tblPr>
              <a:tblGrid>
                <a:gridCol w="295910">
                  <a:extLst>
                    <a:ext uri="{9D8B030D-6E8A-4147-A177-3AD203B41FA5}">
                      <a16:colId xmlns:a16="http://schemas.microsoft.com/office/drawing/2014/main" val="20000"/>
                    </a:ext>
                  </a:extLst>
                </a:gridCol>
                <a:gridCol w="442595">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351155">
                  <a:extLst>
                    <a:ext uri="{9D8B030D-6E8A-4147-A177-3AD203B41FA5}">
                      <a16:colId xmlns:a16="http://schemas.microsoft.com/office/drawing/2014/main" val="20003"/>
                    </a:ext>
                  </a:extLst>
                </a:gridCol>
              </a:tblGrid>
              <a:tr h="172085">
                <a:tc>
                  <a:txBody>
                    <a:bodyPr/>
                    <a:lstStyle/>
                    <a:p>
                      <a:pPr marL="31750">
                        <a:lnSpc>
                          <a:spcPct val="100000"/>
                        </a:lnSpc>
                        <a:spcBef>
                          <a:spcPts val="5"/>
                        </a:spcBef>
                      </a:pPr>
                      <a:r>
                        <a:rPr sz="1000" dirty="0">
                          <a:latin typeface="Verdana"/>
                          <a:cs typeface="Verdana"/>
                        </a:rPr>
                        <a:t>1</a:t>
                      </a:r>
                      <a:endParaRPr sz="1000">
                        <a:latin typeface="Verdana"/>
                        <a:cs typeface="Verdana"/>
                      </a:endParaRPr>
                    </a:p>
                  </a:txBody>
                  <a:tcPr marL="0" marR="0" marT="635" marB="0"/>
                </a:tc>
                <a:tc>
                  <a:txBody>
                    <a:bodyPr/>
                    <a:lstStyle/>
                    <a:p>
                      <a:pPr marL="4445"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L="19050"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L="159385">
                        <a:lnSpc>
                          <a:spcPct val="100000"/>
                        </a:lnSpc>
                        <a:spcBef>
                          <a:spcPts val="5"/>
                        </a:spcBef>
                      </a:pPr>
                      <a:r>
                        <a:rPr sz="1000" spc="-25" dirty="0">
                          <a:latin typeface="Verdana"/>
                          <a:cs typeface="Verdana"/>
                        </a:rPr>
                        <a:t>a1</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L="31750">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4445"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marL="1905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159385">
                        <a:lnSpc>
                          <a:spcPct val="100000"/>
                        </a:lnSpc>
                        <a:spcBef>
                          <a:spcPts val="145"/>
                        </a:spcBef>
                      </a:pPr>
                      <a:r>
                        <a:rPr sz="1000" spc="-25" dirty="0">
                          <a:latin typeface="Verdana"/>
                          <a:cs typeface="Verdana"/>
                        </a:rPr>
                        <a:t>a2</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L="31750">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4445"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19050"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marL="159385">
                        <a:lnSpc>
                          <a:spcPct val="100000"/>
                        </a:lnSpc>
                        <a:spcBef>
                          <a:spcPts val="145"/>
                        </a:spcBef>
                      </a:pPr>
                      <a:r>
                        <a:rPr sz="1000" spc="-25" dirty="0">
                          <a:latin typeface="Verdana"/>
                          <a:cs typeface="Verdana"/>
                        </a:rPr>
                        <a:t>a3</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L="31750">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4445"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19050"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197485">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sp>
        <p:nvSpPr>
          <p:cNvPr id="11" name="object 11"/>
          <p:cNvSpPr txBox="1"/>
          <p:nvPr/>
        </p:nvSpPr>
        <p:spPr>
          <a:xfrm>
            <a:off x="1358900" y="6432543"/>
            <a:ext cx="5394325" cy="749300"/>
          </a:xfrm>
          <a:prstGeom prst="rect">
            <a:avLst/>
          </a:prstGeom>
        </p:spPr>
        <p:txBody>
          <a:bodyPr vert="horz" wrap="square" lIns="0" tIns="12700" rIns="0" bIns="0" rtlCol="0">
            <a:spAutoFit/>
          </a:bodyPr>
          <a:lstStyle/>
          <a:p>
            <a:pPr marL="241300" marR="10795" indent="-228600">
              <a:lnSpc>
                <a:spcPct val="125000"/>
              </a:lnSpc>
              <a:spcBef>
                <a:spcPts val="100"/>
              </a:spcBef>
            </a:pPr>
            <a:r>
              <a:rPr sz="1000" dirty="0">
                <a:latin typeface="Verdana"/>
                <a:cs typeface="Verdana"/>
              </a:rPr>
              <a:t>For</a:t>
            </a:r>
            <a:r>
              <a:rPr sz="1000" spc="-35" dirty="0">
                <a:latin typeface="Verdana"/>
                <a:cs typeface="Verdana"/>
              </a:rPr>
              <a:t> </a:t>
            </a:r>
            <a:r>
              <a:rPr sz="1000" dirty="0">
                <a:latin typeface="Verdana"/>
                <a:cs typeface="Verdana"/>
              </a:rPr>
              <a:t>example,</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move</a:t>
            </a:r>
            <a:r>
              <a:rPr sz="1000" spc="-25"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P(2,3,1)</a:t>
            </a:r>
            <a:r>
              <a:rPr sz="1000" spc="-2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vector</a:t>
            </a:r>
            <a:r>
              <a:rPr sz="1000" spc="-25" dirty="0">
                <a:latin typeface="Verdana"/>
                <a:cs typeface="Verdana"/>
              </a:rPr>
              <a:t> </a:t>
            </a:r>
            <a:r>
              <a:rPr sz="1000" b="1" dirty="0">
                <a:latin typeface="Verdana"/>
                <a:cs typeface="Verdana"/>
              </a:rPr>
              <a:t>v</a:t>
            </a:r>
            <a:r>
              <a:rPr sz="1000" dirty="0">
                <a:latin typeface="Verdana"/>
                <a:cs typeface="Verdana"/>
              </a:rPr>
              <a:t>&lt;2,2,2&gt;,</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new</a:t>
            </a:r>
            <a:r>
              <a:rPr sz="1000" spc="-20" dirty="0">
                <a:latin typeface="Verdana"/>
                <a:cs typeface="Verdana"/>
              </a:rPr>
              <a:t> </a:t>
            </a:r>
            <a:r>
              <a:rPr sz="1000" dirty="0">
                <a:latin typeface="Verdana"/>
                <a:cs typeface="Verdana"/>
              </a:rPr>
              <a:t>point</a:t>
            </a:r>
            <a:r>
              <a:rPr sz="1000" spc="-25" dirty="0">
                <a:latin typeface="Verdana"/>
                <a:cs typeface="Verdana"/>
              </a:rPr>
              <a:t> </a:t>
            </a:r>
            <a:r>
              <a:rPr sz="1000" dirty="0">
                <a:latin typeface="Verdana"/>
                <a:cs typeface="Verdana"/>
              </a:rPr>
              <a:t>location</a:t>
            </a:r>
            <a:r>
              <a:rPr sz="1000" spc="-20" dirty="0">
                <a:latin typeface="Verdana"/>
                <a:cs typeface="Verdana"/>
              </a:rPr>
              <a:t> </a:t>
            </a:r>
            <a:r>
              <a:rPr sz="1000" spc="-25" dirty="0">
                <a:latin typeface="Verdana"/>
                <a:cs typeface="Verdana"/>
              </a:rPr>
              <a:t>is: </a:t>
            </a:r>
            <a:r>
              <a:rPr sz="1000" dirty="0">
                <a:latin typeface="Verdana"/>
                <a:cs typeface="Verdana"/>
              </a:rPr>
              <a:t>P’</a:t>
            </a:r>
            <a:r>
              <a:rPr sz="1000"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P</a:t>
            </a:r>
            <a:r>
              <a:rPr sz="1000" spc="-10" dirty="0">
                <a:latin typeface="Verdana"/>
                <a:cs typeface="Verdana"/>
              </a:rPr>
              <a:t> </a:t>
            </a:r>
            <a:r>
              <a:rPr sz="1000" dirty="0">
                <a:latin typeface="Verdana"/>
                <a:cs typeface="Verdana"/>
              </a:rPr>
              <a:t>+</a:t>
            </a:r>
            <a:r>
              <a:rPr sz="1000" spc="-10" dirty="0">
                <a:latin typeface="Verdana"/>
                <a:cs typeface="Verdana"/>
              </a:rPr>
              <a:t> </a:t>
            </a:r>
            <a:r>
              <a:rPr sz="1000" b="1" dirty="0">
                <a:latin typeface="Verdana"/>
                <a:cs typeface="Verdana"/>
              </a:rPr>
              <a:t>v </a:t>
            </a:r>
            <a:r>
              <a:rPr sz="1000" dirty="0">
                <a:latin typeface="Verdana"/>
                <a:cs typeface="Verdana"/>
              </a:rPr>
              <a:t>=</a:t>
            </a:r>
            <a:r>
              <a:rPr sz="1000" spc="-10" dirty="0">
                <a:latin typeface="Verdana"/>
                <a:cs typeface="Verdana"/>
              </a:rPr>
              <a:t> </a:t>
            </a:r>
            <a:r>
              <a:rPr sz="1000" dirty="0">
                <a:latin typeface="Verdana"/>
                <a:cs typeface="Verdana"/>
              </a:rPr>
              <a:t>(2+2,</a:t>
            </a:r>
            <a:r>
              <a:rPr sz="1000" spc="-15" dirty="0">
                <a:latin typeface="Verdana"/>
                <a:cs typeface="Verdana"/>
              </a:rPr>
              <a:t> </a:t>
            </a:r>
            <a:r>
              <a:rPr sz="1000" dirty="0">
                <a:latin typeface="Verdana"/>
                <a:cs typeface="Verdana"/>
              </a:rPr>
              <a:t>3+2,</a:t>
            </a:r>
            <a:r>
              <a:rPr sz="1000" spc="-10" dirty="0">
                <a:latin typeface="Verdana"/>
                <a:cs typeface="Verdana"/>
              </a:rPr>
              <a:t> </a:t>
            </a:r>
            <a:r>
              <a:rPr sz="1000" dirty="0">
                <a:latin typeface="Verdana"/>
                <a:cs typeface="Verdana"/>
              </a:rPr>
              <a:t>1+2)</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(4,</a:t>
            </a:r>
            <a:r>
              <a:rPr sz="1000" spc="-10" dirty="0">
                <a:latin typeface="Verdana"/>
                <a:cs typeface="Verdana"/>
              </a:rPr>
              <a:t> </a:t>
            </a:r>
            <a:r>
              <a:rPr sz="1000" dirty="0">
                <a:latin typeface="Verdana"/>
                <a:cs typeface="Verdana"/>
              </a:rPr>
              <a:t>5,</a:t>
            </a:r>
            <a:r>
              <a:rPr sz="1000" spc="-10" dirty="0">
                <a:latin typeface="Verdana"/>
                <a:cs typeface="Verdana"/>
              </a:rPr>
              <a:t> </a:t>
            </a:r>
            <a:r>
              <a:rPr sz="1000" spc="-25" dirty="0">
                <a:latin typeface="Verdana"/>
                <a:cs typeface="Verdana"/>
              </a:rPr>
              <a:t>3)</a:t>
            </a:r>
            <a:endParaRPr sz="1000">
              <a:latin typeface="Verdana"/>
              <a:cs typeface="Verdana"/>
            </a:endParaRPr>
          </a:p>
          <a:p>
            <a:pPr marL="12700" marR="5080">
              <a:lnSpc>
                <a:spcPct val="100000"/>
              </a:lnSpc>
              <a:spcBef>
                <a:spcPts val="300"/>
              </a:spcBef>
            </a:pPr>
            <a:r>
              <a:rPr sz="1000" dirty="0">
                <a:latin typeface="Verdana"/>
                <a:cs typeface="Verdana"/>
              </a:rPr>
              <a:t>If</a:t>
            </a:r>
            <a:r>
              <a:rPr sz="1000" spc="-3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form</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multiply</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translation</a:t>
            </a:r>
            <a:r>
              <a:rPr sz="1000" spc="-15"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input</a:t>
            </a:r>
            <a:r>
              <a:rPr sz="1000" spc="-20" dirty="0">
                <a:latin typeface="Verdana"/>
                <a:cs typeface="Verdana"/>
              </a:rPr>
              <a:t> </a:t>
            </a:r>
            <a:r>
              <a:rPr sz="1000" dirty="0">
                <a:latin typeface="Verdana"/>
                <a:cs typeface="Verdana"/>
              </a:rPr>
              <a:t>point,</a:t>
            </a:r>
            <a:r>
              <a:rPr sz="1000" spc="-15" dirty="0">
                <a:latin typeface="Verdana"/>
                <a:cs typeface="Verdana"/>
              </a:rPr>
              <a:t> </a:t>
            </a:r>
            <a:r>
              <a:rPr sz="1000" spc="-25" dirty="0">
                <a:latin typeface="Verdana"/>
                <a:cs typeface="Verdana"/>
              </a:rPr>
              <a:t>we </a:t>
            </a:r>
            <a:r>
              <a:rPr sz="1000" dirty="0">
                <a:latin typeface="Verdana"/>
                <a:cs typeface="Verdana"/>
              </a:rPr>
              <a:t>get</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new</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location</a:t>
            </a:r>
            <a:r>
              <a:rPr sz="1000" spc="-15" dirty="0">
                <a:latin typeface="Verdana"/>
                <a:cs typeface="Verdana"/>
              </a:rPr>
              <a:t> </a:t>
            </a:r>
            <a:r>
              <a:rPr sz="1000" dirty="0">
                <a:latin typeface="Verdana"/>
                <a:cs typeface="Verdana"/>
              </a:rPr>
              <a:t>as</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following:</a:t>
            </a:r>
            <a:endParaRPr sz="1000">
              <a:latin typeface="Verdana"/>
              <a:cs typeface="Verdana"/>
            </a:endParaRPr>
          </a:p>
        </p:txBody>
      </p:sp>
      <p:graphicFrame>
        <p:nvGraphicFramePr>
          <p:cNvPr id="12" name="object 12"/>
          <p:cNvGraphicFramePr>
            <a:graphicFrameLocks noGrp="1"/>
          </p:cNvGraphicFramePr>
          <p:nvPr/>
        </p:nvGraphicFramePr>
        <p:xfrm>
          <a:off x="1568450" y="7206599"/>
          <a:ext cx="3613784" cy="725170"/>
        </p:xfrm>
        <a:graphic>
          <a:graphicData uri="http://schemas.openxmlformats.org/drawingml/2006/table">
            <a:tbl>
              <a:tblPr firstRow="1" bandRow="1">
                <a:tableStyleId>{2D5ABB26-0587-4C30-8999-92F81FD0307C}</a:tableStyleId>
              </a:tblPr>
              <a:tblGrid>
                <a:gridCol w="181610">
                  <a:extLst>
                    <a:ext uri="{9D8B030D-6E8A-4147-A177-3AD203B41FA5}">
                      <a16:colId xmlns:a16="http://schemas.microsoft.com/office/drawing/2014/main" val="20000"/>
                    </a:ext>
                  </a:extLst>
                </a:gridCol>
                <a:gridCol w="210185">
                  <a:extLst>
                    <a:ext uri="{9D8B030D-6E8A-4147-A177-3AD203B41FA5}">
                      <a16:colId xmlns:a16="http://schemas.microsoft.com/office/drawing/2014/main" val="20001"/>
                    </a:ext>
                  </a:extLst>
                </a:gridCol>
                <a:gridCol w="209550">
                  <a:extLst>
                    <a:ext uri="{9D8B030D-6E8A-4147-A177-3AD203B41FA5}">
                      <a16:colId xmlns:a16="http://schemas.microsoft.com/office/drawing/2014/main" val="20002"/>
                    </a:ext>
                  </a:extLst>
                </a:gridCol>
                <a:gridCol w="290830">
                  <a:extLst>
                    <a:ext uri="{9D8B030D-6E8A-4147-A177-3AD203B41FA5}">
                      <a16:colId xmlns:a16="http://schemas.microsoft.com/office/drawing/2014/main" val="20003"/>
                    </a:ext>
                  </a:extLst>
                </a:gridCol>
                <a:gridCol w="520065">
                  <a:extLst>
                    <a:ext uri="{9D8B030D-6E8A-4147-A177-3AD203B41FA5}">
                      <a16:colId xmlns:a16="http://schemas.microsoft.com/office/drawing/2014/main" val="20004"/>
                    </a:ext>
                  </a:extLst>
                </a:gridCol>
                <a:gridCol w="1799589">
                  <a:extLst>
                    <a:ext uri="{9D8B030D-6E8A-4147-A177-3AD203B41FA5}">
                      <a16:colId xmlns:a16="http://schemas.microsoft.com/office/drawing/2014/main" val="20005"/>
                    </a:ext>
                  </a:extLst>
                </a:gridCol>
                <a:gridCol w="229870">
                  <a:extLst>
                    <a:ext uri="{9D8B030D-6E8A-4147-A177-3AD203B41FA5}">
                      <a16:colId xmlns:a16="http://schemas.microsoft.com/office/drawing/2014/main" val="20006"/>
                    </a:ext>
                  </a:extLst>
                </a:gridCol>
                <a:gridCol w="172085">
                  <a:extLst>
                    <a:ext uri="{9D8B030D-6E8A-4147-A177-3AD203B41FA5}">
                      <a16:colId xmlns:a16="http://schemas.microsoft.com/office/drawing/2014/main" val="20007"/>
                    </a:ext>
                  </a:extLst>
                </a:gridCol>
              </a:tblGrid>
              <a:tr h="172085">
                <a:tc>
                  <a:txBody>
                    <a:bodyPr/>
                    <a:lstStyle/>
                    <a:p>
                      <a:pPr marR="29209" algn="ctr">
                        <a:lnSpc>
                          <a:spcPct val="100000"/>
                        </a:lnSpc>
                        <a:spcBef>
                          <a:spcPts val="5"/>
                        </a:spcBef>
                      </a:pPr>
                      <a:r>
                        <a:rPr sz="1000" dirty="0">
                          <a:latin typeface="Verdana"/>
                          <a:cs typeface="Verdana"/>
                        </a:rPr>
                        <a:t>1</a:t>
                      </a:r>
                      <a:endParaRPr sz="1000">
                        <a:latin typeface="Verdana"/>
                        <a:cs typeface="Verdana"/>
                      </a:endParaRPr>
                    </a:p>
                  </a:txBody>
                  <a:tcPr marL="0" marR="0" marT="635" marB="0"/>
                </a:tc>
                <a:tc>
                  <a:txBody>
                    <a:bodyPr/>
                    <a:lstStyle/>
                    <a:p>
                      <a:pPr marL="635" algn="ctr">
                        <a:lnSpc>
                          <a:spcPct val="100000"/>
                        </a:lnSpc>
                        <a:spcBef>
                          <a:spcPts val="30"/>
                        </a:spcBef>
                      </a:pPr>
                      <a:r>
                        <a:rPr sz="900" dirty="0">
                          <a:latin typeface="Verdana"/>
                          <a:cs typeface="Verdana"/>
                        </a:rPr>
                        <a:t>0</a:t>
                      </a:r>
                      <a:endParaRPr sz="900">
                        <a:latin typeface="Verdana"/>
                        <a:cs typeface="Verdana"/>
                      </a:endParaRPr>
                    </a:p>
                  </a:txBody>
                  <a:tcPr marL="0" marR="0" marT="3810" marB="0"/>
                </a:tc>
                <a:tc>
                  <a:txBody>
                    <a:bodyPr/>
                    <a:lstStyle/>
                    <a:p>
                      <a:pPr marL="67945">
                        <a:lnSpc>
                          <a:spcPct val="100000"/>
                        </a:lnSpc>
                        <a:spcBef>
                          <a:spcPts val="30"/>
                        </a:spcBef>
                      </a:pPr>
                      <a:r>
                        <a:rPr sz="900" dirty="0">
                          <a:latin typeface="Verdana"/>
                          <a:cs typeface="Verdana"/>
                        </a:rPr>
                        <a:t>0</a:t>
                      </a:r>
                      <a:endParaRPr sz="900">
                        <a:latin typeface="Verdana"/>
                        <a:cs typeface="Verdana"/>
                      </a:endParaRPr>
                    </a:p>
                  </a:txBody>
                  <a:tcPr marL="0" marR="0" marT="3810" marB="0"/>
                </a:tc>
                <a:tc>
                  <a:txBody>
                    <a:bodyPr/>
                    <a:lstStyle/>
                    <a:p>
                      <a:pPr marL="67945">
                        <a:lnSpc>
                          <a:spcPct val="100000"/>
                        </a:lnSpc>
                        <a:spcBef>
                          <a:spcPts val="30"/>
                        </a:spcBef>
                      </a:pPr>
                      <a:r>
                        <a:rPr sz="900" dirty="0">
                          <a:latin typeface="Verdana"/>
                          <a:cs typeface="Verdana"/>
                        </a:rPr>
                        <a:t>2</a:t>
                      </a:r>
                      <a:endParaRPr sz="900">
                        <a:latin typeface="Verdana"/>
                        <a:cs typeface="Verdana"/>
                      </a:endParaRPr>
                    </a:p>
                  </a:txBody>
                  <a:tcPr marL="0" marR="0" marT="3810" marB="0"/>
                </a:tc>
                <a:tc>
                  <a:txBody>
                    <a:bodyPr/>
                    <a:lstStyle/>
                    <a:p>
                      <a:pPr marL="149225">
                        <a:lnSpc>
                          <a:spcPct val="100000"/>
                        </a:lnSpc>
                        <a:spcBef>
                          <a:spcPts val="30"/>
                        </a:spcBef>
                      </a:pPr>
                      <a:r>
                        <a:rPr sz="900" dirty="0">
                          <a:latin typeface="Verdana"/>
                          <a:cs typeface="Verdana"/>
                        </a:rPr>
                        <a:t>2</a:t>
                      </a:r>
                      <a:endParaRPr sz="900">
                        <a:latin typeface="Verdana"/>
                        <a:cs typeface="Verdana"/>
                      </a:endParaRPr>
                    </a:p>
                  </a:txBody>
                  <a:tcPr marL="0" marR="0" marT="3810" marB="0"/>
                </a:tc>
                <a:tc>
                  <a:txBody>
                    <a:bodyPr/>
                    <a:lstStyle/>
                    <a:p>
                      <a:pPr algn="ctr">
                        <a:lnSpc>
                          <a:spcPct val="100000"/>
                        </a:lnSpc>
                        <a:spcBef>
                          <a:spcPts val="5"/>
                        </a:spcBef>
                      </a:pPr>
                      <a:r>
                        <a:rPr sz="1000" dirty="0">
                          <a:latin typeface="Verdana"/>
                          <a:cs typeface="Verdana"/>
                        </a:rPr>
                        <a:t>(1*2</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0*3</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0*1</a:t>
                      </a:r>
                      <a:r>
                        <a:rPr sz="1000" spc="-10" dirty="0">
                          <a:latin typeface="Verdana"/>
                          <a:cs typeface="Verdana"/>
                        </a:rPr>
                        <a:t> </a:t>
                      </a:r>
                      <a:r>
                        <a:rPr sz="1000" dirty="0">
                          <a:latin typeface="Verdana"/>
                          <a:cs typeface="Verdana"/>
                        </a:rPr>
                        <a:t>+</a:t>
                      </a:r>
                      <a:r>
                        <a:rPr sz="1000" spc="-10" dirty="0">
                          <a:latin typeface="Verdana"/>
                          <a:cs typeface="Verdana"/>
                        </a:rPr>
                        <a:t> </a:t>
                      </a:r>
                      <a:r>
                        <a:rPr sz="1000" spc="-20" dirty="0">
                          <a:latin typeface="Verdana"/>
                          <a:cs typeface="Verdana"/>
                        </a:rPr>
                        <a:t>2*1)</a:t>
                      </a:r>
                      <a:endParaRPr sz="1000">
                        <a:latin typeface="Verdana"/>
                        <a:cs typeface="Verdana"/>
                      </a:endParaRPr>
                    </a:p>
                  </a:txBody>
                  <a:tcPr marL="0" marR="0" marT="635" marB="0"/>
                </a:tc>
                <a:tc>
                  <a:txBody>
                    <a:bodyPr/>
                    <a:lstStyle/>
                    <a:p>
                      <a:pPr>
                        <a:lnSpc>
                          <a:spcPct val="100000"/>
                        </a:lnSpc>
                      </a:pPr>
                      <a:endParaRPr sz="1000">
                        <a:latin typeface="Times New Roman"/>
                        <a:cs typeface="Times New Roman"/>
                      </a:endParaRPr>
                    </a:p>
                  </a:txBody>
                  <a:tcPr marL="0" marR="0" marT="0" marB="0"/>
                </a:tc>
                <a:tc>
                  <a:txBody>
                    <a:bodyPr/>
                    <a:lstStyle/>
                    <a:p>
                      <a:pPr marL="35560" algn="ctr">
                        <a:lnSpc>
                          <a:spcPct val="100000"/>
                        </a:lnSpc>
                        <a:spcBef>
                          <a:spcPts val="30"/>
                        </a:spcBef>
                      </a:pPr>
                      <a:r>
                        <a:rPr sz="900" dirty="0">
                          <a:latin typeface="Verdana"/>
                          <a:cs typeface="Verdana"/>
                        </a:rPr>
                        <a:t>4</a:t>
                      </a:r>
                      <a:endParaRPr sz="900">
                        <a:latin typeface="Verdana"/>
                        <a:cs typeface="Verdana"/>
                      </a:endParaRPr>
                    </a:p>
                  </a:txBody>
                  <a:tcPr marL="0" marR="0" marT="3810" marB="0"/>
                </a:tc>
                <a:extLst>
                  <a:ext uri="{0D108BD9-81ED-4DB2-BD59-A6C34878D82A}">
                    <a16:rowId xmlns:a16="http://schemas.microsoft.com/office/drawing/2014/main" val="10000"/>
                  </a:ext>
                </a:extLst>
              </a:tr>
              <a:tr h="190500">
                <a:tc>
                  <a:txBody>
                    <a:bodyPr/>
                    <a:lstStyle/>
                    <a:p>
                      <a:pPr marR="37465" algn="ctr">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35" algn="ctr">
                        <a:lnSpc>
                          <a:spcPct val="100000"/>
                        </a:lnSpc>
                        <a:spcBef>
                          <a:spcPts val="170"/>
                        </a:spcBef>
                      </a:pPr>
                      <a:r>
                        <a:rPr sz="900" dirty="0">
                          <a:latin typeface="Verdana"/>
                          <a:cs typeface="Verdana"/>
                        </a:rPr>
                        <a:t>1</a:t>
                      </a:r>
                      <a:endParaRPr sz="900">
                        <a:latin typeface="Verdana"/>
                        <a:cs typeface="Verdana"/>
                      </a:endParaRPr>
                    </a:p>
                  </a:txBody>
                  <a:tcPr marL="0" marR="0" marT="21590" marB="0"/>
                </a:tc>
                <a:tc>
                  <a:txBody>
                    <a:bodyPr/>
                    <a:lstStyle/>
                    <a:p>
                      <a:pPr marL="67945">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7945">
                        <a:lnSpc>
                          <a:spcPct val="100000"/>
                        </a:lnSpc>
                        <a:spcBef>
                          <a:spcPts val="170"/>
                        </a:spcBef>
                      </a:pPr>
                      <a:r>
                        <a:rPr sz="900" dirty="0">
                          <a:latin typeface="Verdana"/>
                          <a:cs typeface="Verdana"/>
                        </a:rPr>
                        <a:t>2</a:t>
                      </a:r>
                      <a:endParaRPr sz="900">
                        <a:latin typeface="Verdana"/>
                        <a:cs typeface="Verdana"/>
                      </a:endParaRPr>
                    </a:p>
                  </a:txBody>
                  <a:tcPr marL="0" marR="0" marT="21590" marB="0"/>
                </a:tc>
                <a:tc>
                  <a:txBody>
                    <a:bodyPr/>
                    <a:lstStyle/>
                    <a:p>
                      <a:pPr marL="149225">
                        <a:lnSpc>
                          <a:spcPct val="100000"/>
                        </a:lnSpc>
                        <a:spcBef>
                          <a:spcPts val="170"/>
                        </a:spcBef>
                        <a:tabLst>
                          <a:tab pos="358775" algn="l"/>
                        </a:tabLst>
                      </a:pPr>
                      <a:r>
                        <a:rPr sz="900" spc="-50" dirty="0">
                          <a:latin typeface="Verdana"/>
                          <a:cs typeface="Verdana"/>
                        </a:rPr>
                        <a:t>3</a:t>
                      </a:r>
                      <a:r>
                        <a:rPr sz="900" dirty="0">
                          <a:latin typeface="Verdana"/>
                          <a:cs typeface="Verdana"/>
                        </a:rPr>
                        <a:t>	</a:t>
                      </a:r>
                      <a:r>
                        <a:rPr sz="900" spc="-50" dirty="0">
                          <a:latin typeface="Verdana"/>
                          <a:cs typeface="Verdana"/>
                        </a:rPr>
                        <a:t>=</a:t>
                      </a:r>
                      <a:endParaRPr sz="900">
                        <a:latin typeface="Verdana"/>
                        <a:cs typeface="Verdana"/>
                      </a:endParaRPr>
                    </a:p>
                  </a:txBody>
                  <a:tcPr marL="0" marR="0" marT="21590" marB="0"/>
                </a:tc>
                <a:tc>
                  <a:txBody>
                    <a:bodyPr/>
                    <a:lstStyle/>
                    <a:p>
                      <a:pPr algn="ctr">
                        <a:lnSpc>
                          <a:spcPct val="100000"/>
                        </a:lnSpc>
                        <a:spcBef>
                          <a:spcPts val="145"/>
                        </a:spcBef>
                      </a:pPr>
                      <a:r>
                        <a:rPr sz="1000" dirty="0">
                          <a:latin typeface="Verdana"/>
                          <a:cs typeface="Verdana"/>
                        </a:rPr>
                        <a:t>(0*2</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1*3</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0*1</a:t>
                      </a:r>
                      <a:r>
                        <a:rPr sz="1000" spc="-10" dirty="0">
                          <a:latin typeface="Verdana"/>
                          <a:cs typeface="Verdana"/>
                        </a:rPr>
                        <a:t> </a:t>
                      </a:r>
                      <a:r>
                        <a:rPr sz="1000" dirty="0">
                          <a:latin typeface="Verdana"/>
                          <a:cs typeface="Verdana"/>
                        </a:rPr>
                        <a:t>+</a:t>
                      </a:r>
                      <a:r>
                        <a:rPr sz="1000" spc="-10" dirty="0">
                          <a:latin typeface="Verdana"/>
                          <a:cs typeface="Verdana"/>
                        </a:rPr>
                        <a:t> </a:t>
                      </a:r>
                      <a:r>
                        <a:rPr sz="1000" spc="-20" dirty="0">
                          <a:latin typeface="Verdana"/>
                          <a:cs typeface="Verdana"/>
                        </a:rPr>
                        <a:t>2*1)</a:t>
                      </a:r>
                      <a:endParaRPr sz="1000">
                        <a:latin typeface="Verdana"/>
                        <a:cs typeface="Verdana"/>
                      </a:endParaRPr>
                    </a:p>
                  </a:txBody>
                  <a:tcPr marL="0" marR="0" marT="18415" marB="0"/>
                </a:tc>
                <a:tc>
                  <a:txBody>
                    <a:bodyPr/>
                    <a:lstStyle/>
                    <a:p>
                      <a:pPr marL="67945">
                        <a:lnSpc>
                          <a:spcPct val="100000"/>
                        </a:lnSpc>
                        <a:spcBef>
                          <a:spcPts val="170"/>
                        </a:spcBef>
                      </a:pPr>
                      <a:r>
                        <a:rPr sz="900" dirty="0">
                          <a:latin typeface="Verdana"/>
                          <a:cs typeface="Verdana"/>
                        </a:rPr>
                        <a:t>=</a:t>
                      </a:r>
                      <a:endParaRPr sz="900">
                        <a:latin typeface="Verdana"/>
                        <a:cs typeface="Verdana"/>
                      </a:endParaRPr>
                    </a:p>
                  </a:txBody>
                  <a:tcPr marL="0" marR="0" marT="21590" marB="0"/>
                </a:tc>
                <a:tc>
                  <a:txBody>
                    <a:bodyPr/>
                    <a:lstStyle/>
                    <a:p>
                      <a:pPr marL="35560" algn="ctr">
                        <a:lnSpc>
                          <a:spcPct val="100000"/>
                        </a:lnSpc>
                        <a:spcBef>
                          <a:spcPts val="170"/>
                        </a:spcBef>
                      </a:pPr>
                      <a:r>
                        <a:rPr sz="900" dirty="0">
                          <a:latin typeface="Verdana"/>
                          <a:cs typeface="Verdana"/>
                        </a:rPr>
                        <a:t>5</a:t>
                      </a:r>
                      <a:endParaRPr sz="900">
                        <a:latin typeface="Verdana"/>
                        <a:cs typeface="Verdana"/>
                      </a:endParaRPr>
                    </a:p>
                  </a:txBody>
                  <a:tcPr marL="0" marR="0" marT="21590" marB="0"/>
                </a:tc>
                <a:extLst>
                  <a:ext uri="{0D108BD9-81ED-4DB2-BD59-A6C34878D82A}">
                    <a16:rowId xmlns:a16="http://schemas.microsoft.com/office/drawing/2014/main" val="10001"/>
                  </a:ext>
                </a:extLst>
              </a:tr>
              <a:tr h="190500">
                <a:tc>
                  <a:txBody>
                    <a:bodyPr/>
                    <a:lstStyle/>
                    <a:p>
                      <a:pPr marR="37465" algn="ctr">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35" algn="ctr">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7945">
                        <a:lnSpc>
                          <a:spcPct val="100000"/>
                        </a:lnSpc>
                        <a:spcBef>
                          <a:spcPts val="170"/>
                        </a:spcBef>
                      </a:pPr>
                      <a:r>
                        <a:rPr sz="900" dirty="0">
                          <a:latin typeface="Verdana"/>
                          <a:cs typeface="Verdana"/>
                        </a:rPr>
                        <a:t>1</a:t>
                      </a:r>
                      <a:endParaRPr sz="900">
                        <a:latin typeface="Verdana"/>
                        <a:cs typeface="Verdana"/>
                      </a:endParaRPr>
                    </a:p>
                  </a:txBody>
                  <a:tcPr marL="0" marR="0" marT="21590" marB="0"/>
                </a:tc>
                <a:tc>
                  <a:txBody>
                    <a:bodyPr/>
                    <a:lstStyle/>
                    <a:p>
                      <a:pPr marL="67945">
                        <a:lnSpc>
                          <a:spcPct val="100000"/>
                        </a:lnSpc>
                        <a:spcBef>
                          <a:spcPts val="170"/>
                        </a:spcBef>
                      </a:pPr>
                      <a:r>
                        <a:rPr sz="900" dirty="0">
                          <a:latin typeface="Verdana"/>
                          <a:cs typeface="Verdana"/>
                        </a:rPr>
                        <a:t>2</a:t>
                      </a:r>
                      <a:endParaRPr sz="900">
                        <a:latin typeface="Verdana"/>
                        <a:cs typeface="Verdana"/>
                      </a:endParaRPr>
                    </a:p>
                  </a:txBody>
                  <a:tcPr marL="0" marR="0" marT="21590" marB="0"/>
                </a:tc>
                <a:tc>
                  <a:txBody>
                    <a:bodyPr/>
                    <a:lstStyle/>
                    <a:p>
                      <a:pPr marL="149225">
                        <a:lnSpc>
                          <a:spcPct val="100000"/>
                        </a:lnSpc>
                        <a:spcBef>
                          <a:spcPts val="170"/>
                        </a:spcBef>
                      </a:pPr>
                      <a:r>
                        <a:rPr sz="900" dirty="0">
                          <a:latin typeface="Verdana"/>
                          <a:cs typeface="Verdana"/>
                        </a:rPr>
                        <a:t>1</a:t>
                      </a:r>
                      <a:endParaRPr sz="900">
                        <a:latin typeface="Verdana"/>
                        <a:cs typeface="Verdana"/>
                      </a:endParaRPr>
                    </a:p>
                  </a:txBody>
                  <a:tcPr marL="0" marR="0" marT="21590" marB="0"/>
                </a:tc>
                <a:tc>
                  <a:txBody>
                    <a:bodyPr/>
                    <a:lstStyle/>
                    <a:p>
                      <a:pPr algn="ctr">
                        <a:lnSpc>
                          <a:spcPct val="100000"/>
                        </a:lnSpc>
                        <a:spcBef>
                          <a:spcPts val="145"/>
                        </a:spcBef>
                      </a:pPr>
                      <a:r>
                        <a:rPr sz="1000" dirty="0">
                          <a:latin typeface="Verdana"/>
                          <a:cs typeface="Verdana"/>
                        </a:rPr>
                        <a:t>(0*2</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0*3</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1*1</a:t>
                      </a:r>
                      <a:r>
                        <a:rPr sz="1000" spc="-10" dirty="0">
                          <a:latin typeface="Verdana"/>
                          <a:cs typeface="Verdana"/>
                        </a:rPr>
                        <a:t> </a:t>
                      </a:r>
                      <a:r>
                        <a:rPr sz="1000" dirty="0">
                          <a:latin typeface="Verdana"/>
                          <a:cs typeface="Verdana"/>
                        </a:rPr>
                        <a:t>+</a:t>
                      </a:r>
                      <a:r>
                        <a:rPr sz="1000" spc="-10" dirty="0">
                          <a:latin typeface="Verdana"/>
                          <a:cs typeface="Verdana"/>
                        </a:rPr>
                        <a:t> </a:t>
                      </a:r>
                      <a:r>
                        <a:rPr sz="1000" spc="-20" dirty="0">
                          <a:latin typeface="Verdana"/>
                          <a:cs typeface="Verdana"/>
                        </a:rPr>
                        <a:t>2*1)</a:t>
                      </a:r>
                      <a:endParaRPr sz="1000">
                        <a:latin typeface="Verdana"/>
                        <a:cs typeface="Verdana"/>
                      </a:endParaRPr>
                    </a:p>
                  </a:txBody>
                  <a:tcPr marL="0" marR="0" marT="18415" marB="0"/>
                </a:tc>
                <a:tc>
                  <a:txBody>
                    <a:bodyPr/>
                    <a:lstStyle/>
                    <a:p>
                      <a:pPr>
                        <a:lnSpc>
                          <a:spcPct val="100000"/>
                        </a:lnSpc>
                      </a:pPr>
                      <a:endParaRPr sz="1000">
                        <a:latin typeface="Times New Roman"/>
                        <a:cs typeface="Times New Roman"/>
                      </a:endParaRPr>
                    </a:p>
                  </a:txBody>
                  <a:tcPr marL="0" marR="0" marT="0" marB="0"/>
                </a:tc>
                <a:tc>
                  <a:txBody>
                    <a:bodyPr/>
                    <a:lstStyle/>
                    <a:p>
                      <a:pPr marL="35560" algn="ctr">
                        <a:lnSpc>
                          <a:spcPct val="100000"/>
                        </a:lnSpc>
                        <a:spcBef>
                          <a:spcPts val="170"/>
                        </a:spcBef>
                      </a:pPr>
                      <a:r>
                        <a:rPr sz="900" dirty="0">
                          <a:latin typeface="Verdana"/>
                          <a:cs typeface="Verdana"/>
                        </a:rPr>
                        <a:t>3</a:t>
                      </a:r>
                      <a:endParaRPr sz="900">
                        <a:latin typeface="Verdana"/>
                        <a:cs typeface="Verdana"/>
                      </a:endParaRPr>
                    </a:p>
                  </a:txBody>
                  <a:tcPr marL="0" marR="0" marT="21590" marB="0"/>
                </a:tc>
                <a:extLst>
                  <a:ext uri="{0D108BD9-81ED-4DB2-BD59-A6C34878D82A}">
                    <a16:rowId xmlns:a16="http://schemas.microsoft.com/office/drawing/2014/main" val="10002"/>
                  </a:ext>
                </a:extLst>
              </a:tr>
              <a:tr h="172085">
                <a:tc>
                  <a:txBody>
                    <a:bodyPr/>
                    <a:lstStyle/>
                    <a:p>
                      <a:pPr marR="37465" algn="ctr">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35" algn="ctr">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7945">
                        <a:lnSpc>
                          <a:spcPct val="100000"/>
                        </a:lnSpc>
                        <a:spcBef>
                          <a:spcPts val="170"/>
                        </a:spcBef>
                      </a:pPr>
                      <a:r>
                        <a:rPr sz="900" dirty="0">
                          <a:latin typeface="Verdana"/>
                          <a:cs typeface="Verdana"/>
                        </a:rPr>
                        <a:t>0</a:t>
                      </a:r>
                      <a:endParaRPr sz="900">
                        <a:latin typeface="Verdana"/>
                        <a:cs typeface="Verdana"/>
                      </a:endParaRPr>
                    </a:p>
                  </a:txBody>
                  <a:tcPr marL="0" marR="0" marT="21590" marB="0"/>
                </a:tc>
                <a:tc>
                  <a:txBody>
                    <a:bodyPr/>
                    <a:lstStyle/>
                    <a:p>
                      <a:pPr marL="67945">
                        <a:lnSpc>
                          <a:spcPct val="100000"/>
                        </a:lnSpc>
                        <a:spcBef>
                          <a:spcPts val="170"/>
                        </a:spcBef>
                      </a:pPr>
                      <a:r>
                        <a:rPr sz="900" dirty="0">
                          <a:latin typeface="Verdana"/>
                          <a:cs typeface="Verdana"/>
                        </a:rPr>
                        <a:t>1</a:t>
                      </a:r>
                      <a:endParaRPr sz="900">
                        <a:latin typeface="Verdana"/>
                        <a:cs typeface="Verdana"/>
                      </a:endParaRPr>
                    </a:p>
                  </a:txBody>
                  <a:tcPr marL="0" marR="0" marT="21590" marB="0"/>
                </a:tc>
                <a:tc>
                  <a:txBody>
                    <a:bodyPr/>
                    <a:lstStyle/>
                    <a:p>
                      <a:pPr marL="149225">
                        <a:lnSpc>
                          <a:spcPct val="100000"/>
                        </a:lnSpc>
                        <a:spcBef>
                          <a:spcPts val="170"/>
                        </a:spcBef>
                      </a:pPr>
                      <a:r>
                        <a:rPr sz="900" dirty="0">
                          <a:latin typeface="Verdana"/>
                          <a:cs typeface="Verdana"/>
                        </a:rPr>
                        <a:t>1</a:t>
                      </a:r>
                      <a:endParaRPr sz="900">
                        <a:latin typeface="Verdana"/>
                        <a:cs typeface="Verdana"/>
                      </a:endParaRPr>
                    </a:p>
                  </a:txBody>
                  <a:tcPr marL="0" marR="0" marT="21590" marB="0"/>
                </a:tc>
                <a:tc>
                  <a:txBody>
                    <a:bodyPr/>
                    <a:lstStyle/>
                    <a:p>
                      <a:pPr algn="ctr">
                        <a:lnSpc>
                          <a:spcPts val="1110"/>
                        </a:lnSpc>
                        <a:spcBef>
                          <a:spcPts val="145"/>
                        </a:spcBef>
                      </a:pPr>
                      <a:r>
                        <a:rPr sz="1000" dirty="0">
                          <a:latin typeface="Verdana"/>
                          <a:cs typeface="Verdana"/>
                        </a:rPr>
                        <a:t>(0*2</a:t>
                      </a:r>
                      <a:r>
                        <a:rPr sz="1000" spc="-1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0*3</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0*1</a:t>
                      </a:r>
                      <a:r>
                        <a:rPr sz="1000" spc="-10" dirty="0">
                          <a:latin typeface="Verdana"/>
                          <a:cs typeface="Verdana"/>
                        </a:rPr>
                        <a:t> </a:t>
                      </a:r>
                      <a:r>
                        <a:rPr sz="1000" dirty="0">
                          <a:latin typeface="Verdana"/>
                          <a:cs typeface="Verdana"/>
                        </a:rPr>
                        <a:t>+</a:t>
                      </a:r>
                      <a:r>
                        <a:rPr sz="1000" spc="-10" dirty="0">
                          <a:latin typeface="Verdana"/>
                          <a:cs typeface="Verdana"/>
                        </a:rPr>
                        <a:t> </a:t>
                      </a:r>
                      <a:r>
                        <a:rPr sz="1000" spc="-20" dirty="0">
                          <a:latin typeface="Verdana"/>
                          <a:cs typeface="Verdana"/>
                        </a:rPr>
                        <a:t>1*1)</a:t>
                      </a:r>
                      <a:endParaRPr sz="1000">
                        <a:latin typeface="Verdana"/>
                        <a:cs typeface="Verdana"/>
                      </a:endParaRPr>
                    </a:p>
                  </a:txBody>
                  <a:tcPr marL="0" marR="0" marT="18415" marB="0"/>
                </a:tc>
                <a:tc>
                  <a:txBody>
                    <a:bodyPr/>
                    <a:lstStyle/>
                    <a:p>
                      <a:pPr>
                        <a:lnSpc>
                          <a:spcPct val="100000"/>
                        </a:lnSpc>
                      </a:pPr>
                      <a:endParaRPr sz="1000">
                        <a:latin typeface="Times New Roman"/>
                        <a:cs typeface="Times New Roman"/>
                      </a:endParaRPr>
                    </a:p>
                  </a:txBody>
                  <a:tcPr marL="0" marR="0" marT="0" marB="0"/>
                </a:tc>
                <a:tc>
                  <a:txBody>
                    <a:bodyPr/>
                    <a:lstStyle/>
                    <a:p>
                      <a:pPr marL="35560" algn="ctr">
                        <a:lnSpc>
                          <a:spcPct val="100000"/>
                        </a:lnSpc>
                        <a:spcBef>
                          <a:spcPts val="170"/>
                        </a:spcBef>
                      </a:pPr>
                      <a:r>
                        <a:rPr sz="900" dirty="0">
                          <a:latin typeface="Verdana"/>
                          <a:cs typeface="Verdana"/>
                        </a:rPr>
                        <a:t>1</a:t>
                      </a:r>
                      <a:endParaRPr sz="900">
                        <a:latin typeface="Verdana"/>
                        <a:cs typeface="Verdana"/>
                      </a:endParaRPr>
                    </a:p>
                  </a:txBody>
                  <a:tcPr marL="0" marR="0" marT="21590" marB="0"/>
                </a:tc>
                <a:extLst>
                  <a:ext uri="{0D108BD9-81ED-4DB2-BD59-A6C34878D82A}">
                    <a16:rowId xmlns:a16="http://schemas.microsoft.com/office/drawing/2014/main" val="10003"/>
                  </a:ext>
                </a:extLst>
              </a:tr>
            </a:tbl>
          </a:graphicData>
        </a:graphic>
      </p:graphicFrame>
      <p:pic>
        <p:nvPicPr>
          <p:cNvPr id="13" name="object 13"/>
          <p:cNvPicPr/>
          <p:nvPr/>
        </p:nvPicPr>
        <p:blipFill>
          <a:blip r:embed="rId4" cstate="print"/>
          <a:stretch>
            <a:fillRect/>
          </a:stretch>
        </p:blipFill>
        <p:spPr>
          <a:xfrm>
            <a:off x="1552575" y="5715000"/>
            <a:ext cx="1685925" cy="762000"/>
          </a:xfrm>
          <a:prstGeom prst="rect">
            <a:avLst/>
          </a:prstGeom>
        </p:spPr>
      </p:pic>
      <p:pic>
        <p:nvPicPr>
          <p:cNvPr id="14" name="object 14"/>
          <p:cNvPicPr/>
          <p:nvPr/>
        </p:nvPicPr>
        <p:blipFill>
          <a:blip r:embed="rId5" cstate="print"/>
          <a:stretch>
            <a:fillRect/>
          </a:stretch>
        </p:blipFill>
        <p:spPr>
          <a:xfrm>
            <a:off x="1552575" y="7200900"/>
            <a:ext cx="3695700" cy="762000"/>
          </a:xfrm>
          <a:prstGeom prst="rect">
            <a:avLst/>
          </a:prstGeom>
        </p:spPr>
      </p:pic>
      <p:sp>
        <p:nvSpPr>
          <p:cNvPr id="16" name="Title 15"/>
          <p:cNvSpPr>
            <a:spLocks noGrp="1"/>
          </p:cNvSpPr>
          <p:nvPr>
            <p:ph type="title"/>
          </p:nvPr>
        </p:nvSpPr>
        <p:spPr/>
        <p:txBody>
          <a:bodyPr/>
          <a:lstStyle/>
          <a:p>
            <a:endParaRPr lang="en-US"/>
          </a:p>
        </p:txBody>
      </p:sp>
      <p:sp>
        <p:nvSpPr>
          <p:cNvPr id="15" name="object 15"/>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135</a:t>
            </a:fld>
            <a:endParaRPr spc="-25" dirty="0"/>
          </a:p>
        </p:txBody>
      </p:sp>
      <p:sp>
        <p:nvSpPr>
          <p:cNvPr id="17" name="TextBox 16">
            <a:hlinkClick r:id="rId6" action="ppaction://hlinkfile"/>
          </p:cNvPr>
          <p:cNvSpPr txBox="1"/>
          <p:nvPr/>
        </p:nvSpPr>
        <p:spPr>
          <a:xfrm>
            <a:off x="6675387" y="52130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1398702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4" name="object 4"/>
          <p:cNvSpPr txBox="1"/>
          <p:nvPr/>
        </p:nvSpPr>
        <p:spPr>
          <a:xfrm>
            <a:off x="1358900" y="1089056"/>
            <a:ext cx="5396230" cy="7874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Similarly,</a:t>
            </a:r>
            <a:r>
              <a:rPr sz="1000" spc="-40" dirty="0">
                <a:latin typeface="Verdana"/>
                <a:cs typeface="Verdana"/>
              </a:rPr>
              <a:t> </a:t>
            </a:r>
            <a:r>
              <a:rPr sz="1000" dirty="0">
                <a:latin typeface="Verdana"/>
                <a:cs typeface="Verdana"/>
              </a:rPr>
              <a:t>any</a:t>
            </a:r>
            <a:r>
              <a:rPr sz="1000" spc="-25" dirty="0">
                <a:latin typeface="Verdana"/>
                <a:cs typeface="Verdana"/>
              </a:rPr>
              <a:t> </a:t>
            </a:r>
            <a:r>
              <a:rPr sz="1000" dirty="0">
                <a:latin typeface="Verdana"/>
                <a:cs typeface="Verdana"/>
              </a:rPr>
              <a:t>geometry</a:t>
            </a:r>
            <a:r>
              <a:rPr sz="1000" spc="-25" dirty="0">
                <a:latin typeface="Verdana"/>
                <a:cs typeface="Verdana"/>
              </a:rPr>
              <a:t> </a:t>
            </a:r>
            <a:r>
              <a:rPr sz="1000" dirty="0">
                <a:latin typeface="Verdana"/>
                <a:cs typeface="Verdana"/>
              </a:rPr>
              <a:t>is</a:t>
            </a:r>
            <a:r>
              <a:rPr sz="1000" spc="-25" dirty="0">
                <a:latin typeface="Verdana"/>
                <a:cs typeface="Verdana"/>
              </a:rPr>
              <a:t> </a:t>
            </a:r>
            <a:r>
              <a:rPr sz="1000" dirty="0">
                <a:latin typeface="Verdana"/>
                <a:cs typeface="Verdana"/>
              </a:rPr>
              <a:t>translated</a:t>
            </a:r>
            <a:r>
              <a:rPr sz="1000" spc="-25" dirty="0">
                <a:latin typeface="Verdana"/>
                <a:cs typeface="Verdana"/>
              </a:rPr>
              <a:t> </a:t>
            </a:r>
            <a:r>
              <a:rPr sz="1000" dirty="0">
                <a:latin typeface="Verdana"/>
                <a:cs typeface="Verdana"/>
              </a:rPr>
              <a:t>by</a:t>
            </a:r>
            <a:r>
              <a:rPr sz="1000" spc="-25" dirty="0">
                <a:latin typeface="Verdana"/>
                <a:cs typeface="Verdana"/>
              </a:rPr>
              <a:t> </a:t>
            </a:r>
            <a:r>
              <a:rPr sz="1000" dirty="0">
                <a:latin typeface="Verdana"/>
                <a:cs typeface="Verdana"/>
              </a:rPr>
              <a:t>multiplying</a:t>
            </a:r>
            <a:r>
              <a:rPr sz="1000" spc="-25" dirty="0">
                <a:latin typeface="Verdana"/>
                <a:cs typeface="Verdana"/>
              </a:rPr>
              <a:t> </a:t>
            </a:r>
            <a:r>
              <a:rPr sz="1000" dirty="0">
                <a:latin typeface="Verdana"/>
                <a:cs typeface="Verdana"/>
              </a:rPr>
              <a:t>its</a:t>
            </a:r>
            <a:r>
              <a:rPr sz="1000" spc="-25" dirty="0">
                <a:latin typeface="Verdana"/>
                <a:cs typeface="Verdana"/>
              </a:rPr>
              <a:t> </a:t>
            </a:r>
            <a:r>
              <a:rPr sz="1000" dirty="0">
                <a:latin typeface="Verdana"/>
                <a:cs typeface="Verdana"/>
              </a:rPr>
              <a:t>construction</a:t>
            </a:r>
            <a:r>
              <a:rPr sz="1000" spc="-25" dirty="0">
                <a:latin typeface="Verdana"/>
                <a:cs typeface="Verdana"/>
              </a:rPr>
              <a:t> </a:t>
            </a:r>
            <a:r>
              <a:rPr sz="1000" dirty="0">
                <a:latin typeface="Verdana"/>
                <a:cs typeface="Verdana"/>
              </a:rPr>
              <a:t>points</a:t>
            </a:r>
            <a:r>
              <a:rPr sz="1000" spc="-25" dirty="0">
                <a:latin typeface="Verdana"/>
                <a:cs typeface="Verdana"/>
              </a:rPr>
              <a:t> </a:t>
            </a:r>
            <a:r>
              <a:rPr sz="1000" dirty="0">
                <a:latin typeface="Verdana"/>
                <a:cs typeface="Verdana"/>
              </a:rPr>
              <a:t>by</a:t>
            </a:r>
            <a:r>
              <a:rPr sz="1000" spc="-25" dirty="0">
                <a:latin typeface="Verdana"/>
                <a:cs typeface="Verdana"/>
              </a:rPr>
              <a:t> the </a:t>
            </a:r>
            <a:r>
              <a:rPr sz="1000" dirty="0">
                <a:latin typeface="Verdana"/>
                <a:cs typeface="Verdana"/>
              </a:rPr>
              <a:t>translation</a:t>
            </a:r>
            <a:r>
              <a:rPr sz="1000" spc="-3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20"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have</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box</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defined</a:t>
            </a:r>
            <a:r>
              <a:rPr sz="1000" spc="-2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eight</a:t>
            </a:r>
            <a:r>
              <a:rPr sz="1000" spc="-15" dirty="0">
                <a:latin typeface="Verdana"/>
                <a:cs typeface="Verdana"/>
              </a:rPr>
              <a:t> </a:t>
            </a:r>
            <a:r>
              <a:rPr sz="1000" spc="-10" dirty="0">
                <a:latin typeface="Verdana"/>
                <a:cs typeface="Verdana"/>
              </a:rPr>
              <a:t>corner </a:t>
            </a:r>
            <a:r>
              <a:rPr sz="1000" dirty="0">
                <a:latin typeface="Verdana"/>
                <a:cs typeface="Verdana"/>
              </a:rPr>
              <a:t>points,</a:t>
            </a:r>
            <a:r>
              <a:rPr sz="1000" spc="-2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want</a:t>
            </a:r>
            <a:r>
              <a:rPr sz="1000" spc="-1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move</a:t>
            </a:r>
            <a:r>
              <a:rPr sz="1000" spc="-15" dirty="0">
                <a:latin typeface="Verdana"/>
                <a:cs typeface="Verdana"/>
              </a:rPr>
              <a:t> </a:t>
            </a:r>
            <a:r>
              <a:rPr sz="1000" dirty="0">
                <a:latin typeface="Verdana"/>
                <a:cs typeface="Verdana"/>
              </a:rPr>
              <a:t>it</a:t>
            </a:r>
            <a:r>
              <a:rPr sz="1000" spc="-15" dirty="0">
                <a:latin typeface="Verdana"/>
                <a:cs typeface="Verdana"/>
              </a:rPr>
              <a:t> </a:t>
            </a:r>
            <a:r>
              <a:rPr sz="1000" dirty="0">
                <a:latin typeface="Verdana"/>
                <a:cs typeface="Verdana"/>
              </a:rPr>
              <a:t>4</a:t>
            </a:r>
            <a:r>
              <a:rPr sz="1000" spc="-10" dirty="0">
                <a:latin typeface="Verdana"/>
                <a:cs typeface="Verdana"/>
              </a:rPr>
              <a:t> </a:t>
            </a:r>
            <a:r>
              <a:rPr sz="1000" dirty="0">
                <a:latin typeface="Verdana"/>
                <a:cs typeface="Verdana"/>
              </a:rPr>
              <a:t>units</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x-</a:t>
            </a:r>
            <a:r>
              <a:rPr sz="1000" dirty="0">
                <a:latin typeface="Verdana"/>
                <a:cs typeface="Verdana"/>
              </a:rPr>
              <a:t>direction,</a:t>
            </a:r>
            <a:r>
              <a:rPr sz="1000" spc="-10" dirty="0">
                <a:latin typeface="Verdana"/>
                <a:cs typeface="Verdana"/>
              </a:rPr>
              <a:t> </a:t>
            </a:r>
            <a:r>
              <a:rPr sz="1000" dirty="0">
                <a:latin typeface="Verdana"/>
                <a:cs typeface="Verdana"/>
              </a:rPr>
              <a:t>5</a:t>
            </a:r>
            <a:r>
              <a:rPr sz="1000" spc="-15" dirty="0">
                <a:latin typeface="Verdana"/>
                <a:cs typeface="Verdana"/>
              </a:rPr>
              <a:t> </a:t>
            </a:r>
            <a:r>
              <a:rPr sz="1000" dirty="0">
                <a:latin typeface="Verdana"/>
                <a:cs typeface="Verdana"/>
              </a:rPr>
              <a:t>units</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0" dirty="0">
                <a:latin typeface="Verdana"/>
                <a:cs typeface="Verdana"/>
              </a:rPr>
              <a:t> y-direction </a:t>
            </a:r>
            <a:r>
              <a:rPr sz="1000" dirty="0">
                <a:latin typeface="Verdana"/>
                <a:cs typeface="Verdana"/>
              </a:rPr>
              <a:t>and</a:t>
            </a:r>
            <a:r>
              <a:rPr sz="1000" spc="-30" dirty="0">
                <a:latin typeface="Verdana"/>
                <a:cs typeface="Verdana"/>
              </a:rPr>
              <a:t> </a:t>
            </a:r>
            <a:r>
              <a:rPr sz="1000" dirty="0">
                <a:latin typeface="Verdana"/>
                <a:cs typeface="Verdana"/>
              </a:rPr>
              <a:t>3</a:t>
            </a:r>
            <a:r>
              <a:rPr sz="1000" spc="-15" dirty="0">
                <a:latin typeface="Verdana"/>
                <a:cs typeface="Verdana"/>
              </a:rPr>
              <a:t> </a:t>
            </a:r>
            <a:r>
              <a:rPr sz="1000" dirty="0">
                <a:latin typeface="Verdana"/>
                <a:cs typeface="Verdana"/>
              </a:rPr>
              <a:t>units</a:t>
            </a:r>
            <a:r>
              <a:rPr sz="1000" spc="-20"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z-</a:t>
            </a:r>
            <a:r>
              <a:rPr sz="1000" spc="-15" dirty="0">
                <a:latin typeface="Verdana"/>
                <a:cs typeface="Verdana"/>
              </a:rPr>
              <a:t> </a:t>
            </a:r>
            <a:r>
              <a:rPr sz="1000" dirty="0">
                <a:latin typeface="Verdana"/>
                <a:cs typeface="Verdana"/>
              </a:rPr>
              <a:t>direction,</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must</a:t>
            </a:r>
            <a:r>
              <a:rPr sz="1000" spc="-15" dirty="0">
                <a:latin typeface="Verdana"/>
                <a:cs typeface="Verdana"/>
              </a:rPr>
              <a:t> </a:t>
            </a:r>
            <a:r>
              <a:rPr sz="1000" dirty="0">
                <a:latin typeface="Verdana"/>
                <a:cs typeface="Verdana"/>
              </a:rPr>
              <a:t>multiply</a:t>
            </a:r>
            <a:r>
              <a:rPr sz="1000" spc="-20" dirty="0">
                <a:latin typeface="Verdana"/>
                <a:cs typeface="Verdana"/>
              </a:rPr>
              <a:t> </a:t>
            </a:r>
            <a:r>
              <a:rPr sz="1000" dirty="0">
                <a:latin typeface="Verdana"/>
                <a:cs typeface="Verdana"/>
              </a:rPr>
              <a:t>each</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eight</a:t>
            </a:r>
            <a:r>
              <a:rPr sz="1000" spc="-20" dirty="0">
                <a:latin typeface="Verdana"/>
                <a:cs typeface="Verdana"/>
              </a:rPr>
              <a:t> </a:t>
            </a:r>
            <a:r>
              <a:rPr sz="1000" dirty="0">
                <a:latin typeface="Verdana"/>
                <a:cs typeface="Verdana"/>
              </a:rPr>
              <a:t>box</a:t>
            </a:r>
            <a:r>
              <a:rPr sz="1000" spc="-15" dirty="0">
                <a:latin typeface="Verdana"/>
                <a:cs typeface="Verdana"/>
              </a:rPr>
              <a:t> </a:t>
            </a:r>
            <a:r>
              <a:rPr sz="1000" dirty="0">
                <a:latin typeface="Verdana"/>
                <a:cs typeface="Verdana"/>
              </a:rPr>
              <a:t>corner</a:t>
            </a:r>
            <a:r>
              <a:rPr sz="1000" spc="-15" dirty="0">
                <a:latin typeface="Verdana"/>
                <a:cs typeface="Verdana"/>
              </a:rPr>
              <a:t> </a:t>
            </a:r>
            <a:r>
              <a:rPr sz="1000" spc="-10" dirty="0">
                <a:latin typeface="Verdana"/>
                <a:cs typeface="Verdana"/>
              </a:rPr>
              <a:t>points </a:t>
            </a:r>
            <a:r>
              <a:rPr sz="1000" dirty="0">
                <a:latin typeface="Verdana"/>
                <a:cs typeface="Verdana"/>
              </a:rPr>
              <a:t>by</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following</a:t>
            </a:r>
            <a:r>
              <a:rPr sz="1000" spc="-20" dirty="0">
                <a:latin typeface="Verdana"/>
                <a:cs typeface="Verdana"/>
              </a:rPr>
              <a:t> </a:t>
            </a:r>
            <a:r>
              <a:rPr sz="1000" dirty="0">
                <a:latin typeface="Verdana"/>
                <a:cs typeface="Verdana"/>
              </a:rPr>
              <a:t>translation</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get</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new</a:t>
            </a:r>
            <a:r>
              <a:rPr sz="1000" spc="-15" dirty="0">
                <a:latin typeface="Verdana"/>
                <a:cs typeface="Verdana"/>
              </a:rPr>
              <a:t> </a:t>
            </a:r>
            <a:r>
              <a:rPr sz="1000" spc="-20" dirty="0">
                <a:latin typeface="Verdana"/>
                <a:cs typeface="Verdana"/>
              </a:rPr>
              <a:t>box.</a:t>
            </a:r>
            <a:endParaRPr sz="1000">
              <a:latin typeface="Verdana"/>
              <a:cs typeface="Verdana"/>
            </a:endParaRPr>
          </a:p>
        </p:txBody>
      </p:sp>
      <p:graphicFrame>
        <p:nvGraphicFramePr>
          <p:cNvPr id="5" name="object 5"/>
          <p:cNvGraphicFramePr>
            <a:graphicFrameLocks noGrp="1"/>
          </p:cNvGraphicFramePr>
          <p:nvPr/>
        </p:nvGraphicFramePr>
        <p:xfrm>
          <a:off x="1568450" y="1901174"/>
          <a:ext cx="801368" cy="725170"/>
        </p:xfrm>
        <a:graphic>
          <a:graphicData uri="http://schemas.openxmlformats.org/drawingml/2006/table">
            <a:tbl>
              <a:tblPr firstRow="1" bandRow="1">
                <a:tableStyleId>{2D5ABB26-0587-4C30-8999-92F81FD0307C}</a:tableStyleId>
              </a:tblPr>
              <a:tblGrid>
                <a:gridCol w="181610">
                  <a:extLst>
                    <a:ext uri="{9D8B030D-6E8A-4147-A177-3AD203B41FA5}">
                      <a16:colId xmlns:a16="http://schemas.microsoft.com/office/drawing/2014/main" val="20000"/>
                    </a:ext>
                  </a:extLst>
                </a:gridCol>
                <a:gridCol w="219075">
                  <a:extLst>
                    <a:ext uri="{9D8B030D-6E8A-4147-A177-3AD203B41FA5}">
                      <a16:colId xmlns:a16="http://schemas.microsoft.com/office/drawing/2014/main" val="20001"/>
                    </a:ext>
                  </a:extLst>
                </a:gridCol>
                <a:gridCol w="219074">
                  <a:extLst>
                    <a:ext uri="{9D8B030D-6E8A-4147-A177-3AD203B41FA5}">
                      <a16:colId xmlns:a16="http://schemas.microsoft.com/office/drawing/2014/main" val="20002"/>
                    </a:ext>
                  </a:extLst>
                </a:gridCol>
                <a:gridCol w="181609">
                  <a:extLst>
                    <a:ext uri="{9D8B030D-6E8A-4147-A177-3AD203B41FA5}">
                      <a16:colId xmlns:a16="http://schemas.microsoft.com/office/drawing/2014/main" val="20003"/>
                    </a:ext>
                  </a:extLst>
                </a:gridCol>
              </a:tblGrid>
              <a:tr h="172085">
                <a:tc>
                  <a:txBody>
                    <a:bodyPr/>
                    <a:lstStyle/>
                    <a:p>
                      <a:pPr marR="29209" algn="ctr">
                        <a:lnSpc>
                          <a:spcPct val="100000"/>
                        </a:lnSpc>
                        <a:spcBef>
                          <a:spcPts val="5"/>
                        </a:spcBef>
                      </a:pPr>
                      <a:r>
                        <a:rPr sz="1000" dirty="0">
                          <a:latin typeface="Verdana"/>
                          <a:cs typeface="Verdana"/>
                        </a:rPr>
                        <a:t>1</a:t>
                      </a:r>
                      <a:endParaRPr sz="1000">
                        <a:latin typeface="Verdana"/>
                        <a:cs typeface="Verdana"/>
                      </a:endParaRPr>
                    </a:p>
                  </a:txBody>
                  <a:tcPr marL="0" marR="0" marT="635" marB="0"/>
                </a:tc>
                <a:tc>
                  <a:txBody>
                    <a:bodyPr/>
                    <a:lstStyle/>
                    <a:p>
                      <a:pPr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L="36830" algn="ctr">
                        <a:lnSpc>
                          <a:spcPct val="100000"/>
                        </a:lnSpc>
                        <a:spcBef>
                          <a:spcPts val="5"/>
                        </a:spcBef>
                      </a:pPr>
                      <a:r>
                        <a:rPr sz="1000" dirty="0">
                          <a:latin typeface="Verdana"/>
                          <a:cs typeface="Verdana"/>
                        </a:rPr>
                        <a:t>4</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R="29209"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6830" algn="ctr">
                        <a:lnSpc>
                          <a:spcPct val="100000"/>
                        </a:lnSpc>
                        <a:spcBef>
                          <a:spcPts val="145"/>
                        </a:spcBef>
                      </a:pPr>
                      <a:r>
                        <a:rPr sz="1000" dirty="0">
                          <a:latin typeface="Verdana"/>
                          <a:cs typeface="Verdana"/>
                        </a:rPr>
                        <a:t>5</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R="29209"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marL="36830" algn="ctr">
                        <a:lnSpc>
                          <a:spcPct val="100000"/>
                        </a:lnSpc>
                        <a:spcBef>
                          <a:spcPts val="145"/>
                        </a:spcBef>
                      </a:pPr>
                      <a:r>
                        <a:rPr sz="1000" dirty="0">
                          <a:latin typeface="Verdana"/>
                          <a:cs typeface="Verdana"/>
                        </a:rPr>
                        <a:t>3</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R="29209"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6830" algn="ctr">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pic>
        <p:nvPicPr>
          <p:cNvPr id="6" name="object 6"/>
          <p:cNvPicPr/>
          <p:nvPr/>
        </p:nvPicPr>
        <p:blipFill>
          <a:blip r:embed="rId2" cstate="print"/>
          <a:stretch>
            <a:fillRect/>
          </a:stretch>
        </p:blipFill>
        <p:spPr>
          <a:xfrm>
            <a:off x="1390650" y="2686050"/>
            <a:ext cx="3228975" cy="2009775"/>
          </a:xfrm>
          <a:prstGeom prst="rect">
            <a:avLst/>
          </a:prstGeom>
        </p:spPr>
      </p:pic>
      <p:pic>
        <p:nvPicPr>
          <p:cNvPr id="7" name="object 7"/>
          <p:cNvPicPr/>
          <p:nvPr/>
        </p:nvPicPr>
        <p:blipFill>
          <a:blip r:embed="rId3" cstate="print"/>
          <a:stretch>
            <a:fillRect/>
          </a:stretch>
        </p:blipFill>
        <p:spPr>
          <a:xfrm>
            <a:off x="4705350" y="6038478"/>
            <a:ext cx="2162175" cy="1848221"/>
          </a:xfrm>
          <a:prstGeom prst="rect">
            <a:avLst/>
          </a:prstGeom>
        </p:spPr>
      </p:pic>
      <p:sp>
        <p:nvSpPr>
          <p:cNvPr id="8" name="object 8"/>
          <p:cNvSpPr txBox="1"/>
          <p:nvPr/>
        </p:nvSpPr>
        <p:spPr>
          <a:xfrm>
            <a:off x="1358900" y="4711700"/>
            <a:ext cx="5333365" cy="361315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(19): Translate all box corner </a:t>
            </a:r>
            <a:r>
              <a:rPr sz="900" i="1" spc="-10" dirty="0">
                <a:latin typeface="Verdana"/>
                <a:cs typeface="Verdana"/>
              </a:rPr>
              <a:t>points.</a:t>
            </a:r>
            <a:endParaRPr sz="900">
              <a:latin typeface="Verdana"/>
              <a:cs typeface="Verdana"/>
            </a:endParaRPr>
          </a:p>
          <a:p>
            <a:pPr>
              <a:lnSpc>
                <a:spcPct val="100000"/>
              </a:lnSpc>
            </a:pPr>
            <a:endParaRPr sz="900">
              <a:latin typeface="Verdana"/>
              <a:cs typeface="Verdana"/>
            </a:endParaRPr>
          </a:p>
          <a:p>
            <a:pPr marL="12700">
              <a:lnSpc>
                <a:spcPct val="100000"/>
              </a:lnSpc>
            </a:pPr>
            <a:r>
              <a:rPr sz="1200" b="1" dirty="0">
                <a:latin typeface="Arial"/>
                <a:cs typeface="Arial"/>
              </a:rPr>
              <a:t>Rotation </a:t>
            </a:r>
            <a:r>
              <a:rPr sz="1200" b="1" spc="-10" dirty="0">
                <a:latin typeface="Arial"/>
                <a:cs typeface="Arial"/>
              </a:rPr>
              <a:t>transformation</a:t>
            </a:r>
            <a:endParaRPr sz="1200">
              <a:latin typeface="Arial"/>
              <a:cs typeface="Arial"/>
            </a:endParaRPr>
          </a:p>
          <a:p>
            <a:pPr marL="12700" marR="5080">
              <a:lnSpc>
                <a:spcPct val="100000"/>
              </a:lnSpc>
              <a:spcBef>
                <a:spcPts val="335"/>
              </a:spcBef>
            </a:pPr>
            <a:r>
              <a:rPr sz="1000" dirty="0">
                <a:latin typeface="Verdana"/>
                <a:cs typeface="Verdana"/>
              </a:rPr>
              <a:t>This</a:t>
            </a:r>
            <a:r>
              <a:rPr sz="1000" spc="-35" dirty="0">
                <a:latin typeface="Verdana"/>
                <a:cs typeface="Verdana"/>
              </a:rPr>
              <a:t> </a:t>
            </a:r>
            <a:r>
              <a:rPr sz="1000" dirty="0">
                <a:latin typeface="Verdana"/>
                <a:cs typeface="Verdana"/>
              </a:rPr>
              <a:t>section</a:t>
            </a:r>
            <a:r>
              <a:rPr sz="1000" spc="-20" dirty="0">
                <a:latin typeface="Verdana"/>
                <a:cs typeface="Verdana"/>
              </a:rPr>
              <a:t> </a:t>
            </a:r>
            <a:r>
              <a:rPr sz="1000" dirty="0">
                <a:latin typeface="Verdana"/>
                <a:cs typeface="Verdana"/>
              </a:rPr>
              <a:t>shows</a:t>
            </a:r>
            <a:r>
              <a:rPr sz="1000" spc="-20" dirty="0">
                <a:latin typeface="Verdana"/>
                <a:cs typeface="Verdana"/>
              </a:rPr>
              <a:t> </a:t>
            </a:r>
            <a:r>
              <a:rPr sz="1000" dirty="0">
                <a:latin typeface="Verdana"/>
                <a:cs typeface="Verdana"/>
              </a:rPr>
              <a:t>how</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calculate</a:t>
            </a:r>
            <a:r>
              <a:rPr sz="1000" spc="-20" dirty="0">
                <a:latin typeface="Verdana"/>
                <a:cs typeface="Verdana"/>
              </a:rPr>
              <a:t> </a:t>
            </a:r>
            <a:r>
              <a:rPr sz="1000" dirty="0">
                <a:latin typeface="Verdana"/>
                <a:cs typeface="Verdana"/>
              </a:rPr>
              <a:t>rotation</a:t>
            </a:r>
            <a:r>
              <a:rPr sz="1000" spc="-20" dirty="0">
                <a:latin typeface="Verdana"/>
                <a:cs typeface="Verdana"/>
              </a:rPr>
              <a:t> </a:t>
            </a:r>
            <a:r>
              <a:rPr sz="1000" dirty="0">
                <a:latin typeface="Verdana"/>
                <a:cs typeface="Verdana"/>
              </a:rPr>
              <a:t>around</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z-</a:t>
            </a:r>
            <a:r>
              <a:rPr sz="1000" dirty="0">
                <a:latin typeface="Verdana"/>
                <a:cs typeface="Verdana"/>
              </a:rPr>
              <a:t>axis</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origin</a:t>
            </a:r>
            <a:r>
              <a:rPr sz="1000" spc="-20" dirty="0">
                <a:latin typeface="Verdana"/>
                <a:cs typeface="Verdana"/>
              </a:rPr>
              <a:t> </a:t>
            </a:r>
            <a:r>
              <a:rPr sz="1000" spc="-10" dirty="0">
                <a:latin typeface="Verdana"/>
                <a:cs typeface="Verdana"/>
              </a:rPr>
              <a:t>point </a:t>
            </a:r>
            <a:r>
              <a:rPr sz="1000" dirty="0">
                <a:latin typeface="Verdana"/>
                <a:cs typeface="Verdana"/>
              </a:rPr>
              <a:t>using</a:t>
            </a:r>
            <a:r>
              <a:rPr sz="1000" spc="-35" dirty="0">
                <a:latin typeface="Verdana"/>
                <a:cs typeface="Verdana"/>
              </a:rPr>
              <a:t> </a:t>
            </a:r>
            <a:r>
              <a:rPr sz="1000" dirty="0">
                <a:latin typeface="Verdana"/>
                <a:cs typeface="Verdana"/>
              </a:rPr>
              <a:t>trigonometry,</a:t>
            </a:r>
            <a:r>
              <a:rPr sz="1000" spc="-2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then</a:t>
            </a:r>
            <a:r>
              <a:rPr sz="1000" spc="-25"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deduce</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general</a:t>
            </a:r>
            <a:r>
              <a:rPr sz="1000" spc="-25"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format</a:t>
            </a:r>
            <a:r>
              <a:rPr sz="1000" spc="-25" dirty="0">
                <a:latin typeface="Verdana"/>
                <a:cs typeface="Verdana"/>
              </a:rPr>
              <a:t> </a:t>
            </a:r>
            <a:r>
              <a:rPr sz="1000" dirty="0">
                <a:latin typeface="Verdana"/>
                <a:cs typeface="Verdana"/>
              </a:rPr>
              <a:t>for</a:t>
            </a:r>
            <a:r>
              <a:rPr sz="1000" spc="-25"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rotation.</a:t>
            </a:r>
            <a:endParaRPr sz="1000">
              <a:latin typeface="Verdana"/>
              <a:cs typeface="Verdana"/>
            </a:endParaRPr>
          </a:p>
          <a:p>
            <a:pPr marL="12700" marR="1585595">
              <a:lnSpc>
                <a:spcPct val="125000"/>
              </a:lnSpc>
            </a:pPr>
            <a:r>
              <a:rPr sz="1000" dirty="0">
                <a:latin typeface="Verdana"/>
                <a:cs typeface="Verdana"/>
              </a:rPr>
              <a:t>Take</a:t>
            </a:r>
            <a:r>
              <a:rPr sz="1000" spc="-3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point</a:t>
            </a:r>
            <a:r>
              <a:rPr sz="1000" spc="-15"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x,y</a:t>
            </a:r>
            <a:r>
              <a:rPr sz="1000" spc="-15" dirty="0">
                <a:latin typeface="Verdana"/>
                <a:cs typeface="Verdana"/>
              </a:rPr>
              <a:t> </a:t>
            </a:r>
            <a:r>
              <a:rPr sz="1000" dirty="0">
                <a:latin typeface="Verdana"/>
                <a:cs typeface="Verdana"/>
              </a:rPr>
              <a:t>plane</a:t>
            </a:r>
            <a:r>
              <a:rPr sz="1000" spc="-15" dirty="0">
                <a:latin typeface="Verdana"/>
                <a:cs typeface="Verdana"/>
              </a:rPr>
              <a:t> </a:t>
            </a:r>
            <a:r>
              <a:rPr sz="1000" dirty="0">
                <a:latin typeface="Verdana"/>
                <a:cs typeface="Verdana"/>
              </a:rPr>
              <a:t>P(x,y)</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rotate</a:t>
            </a:r>
            <a:r>
              <a:rPr sz="1000" spc="-15" dirty="0">
                <a:latin typeface="Verdana"/>
                <a:cs typeface="Verdana"/>
              </a:rPr>
              <a:t> </a:t>
            </a:r>
            <a:r>
              <a:rPr sz="1000" dirty="0">
                <a:latin typeface="Verdana"/>
                <a:cs typeface="Verdana"/>
              </a:rPr>
              <a:t>it</a:t>
            </a:r>
            <a:r>
              <a:rPr sz="1000" spc="-15" dirty="0">
                <a:latin typeface="Verdana"/>
                <a:cs typeface="Verdana"/>
              </a:rPr>
              <a:t> </a:t>
            </a:r>
            <a:r>
              <a:rPr sz="1000" dirty="0">
                <a:latin typeface="Verdana"/>
                <a:cs typeface="Verdana"/>
              </a:rPr>
              <a:t>by</a:t>
            </a:r>
            <a:r>
              <a:rPr sz="1000" spc="-15" dirty="0">
                <a:latin typeface="Verdana"/>
                <a:cs typeface="Verdana"/>
              </a:rPr>
              <a:t> </a:t>
            </a:r>
            <a:r>
              <a:rPr sz="1000" spc="-10" dirty="0">
                <a:latin typeface="Verdana"/>
                <a:cs typeface="Verdana"/>
              </a:rPr>
              <a:t>angle(b). </a:t>
            </a:r>
            <a:r>
              <a:rPr sz="1000" dirty="0">
                <a:latin typeface="Verdana"/>
                <a:cs typeface="Verdana"/>
              </a:rPr>
              <a:t>From</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figure,</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say</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following:</a:t>
            </a:r>
            <a:endParaRPr sz="1000">
              <a:latin typeface="Verdana"/>
              <a:cs typeface="Verdana"/>
            </a:endParaRPr>
          </a:p>
          <a:p>
            <a:pPr marL="412750">
              <a:lnSpc>
                <a:spcPct val="100000"/>
              </a:lnSpc>
              <a:spcBef>
                <a:spcPts val="300"/>
              </a:spcBef>
            </a:pPr>
            <a:r>
              <a:rPr sz="1000" dirty="0">
                <a:latin typeface="Verdana"/>
                <a:cs typeface="Verdana"/>
              </a:rPr>
              <a:t>x</a:t>
            </a:r>
            <a:r>
              <a:rPr sz="1000" spc="-20"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d</a:t>
            </a:r>
            <a:r>
              <a:rPr sz="1000" spc="-10" dirty="0">
                <a:latin typeface="Verdana"/>
                <a:cs typeface="Verdana"/>
              </a:rPr>
              <a:t> </a:t>
            </a:r>
            <a:r>
              <a:rPr sz="1000" dirty="0">
                <a:latin typeface="Verdana"/>
                <a:cs typeface="Verdana"/>
              </a:rPr>
              <a:t>cos(a)</a:t>
            </a:r>
            <a:r>
              <a:rPr sz="1000" spc="345" dirty="0">
                <a:latin typeface="Verdana"/>
                <a:cs typeface="Verdana"/>
              </a:rPr>
              <a:t> </a:t>
            </a:r>
            <a:r>
              <a:rPr sz="1000" spc="-10" dirty="0">
                <a:latin typeface="Verdana"/>
                <a:cs typeface="Verdana"/>
              </a:rPr>
              <a:t>---</a:t>
            </a:r>
            <a:r>
              <a:rPr sz="1000" spc="-25" dirty="0">
                <a:latin typeface="Verdana"/>
                <a:cs typeface="Verdana"/>
              </a:rPr>
              <a:t>(1)</a:t>
            </a:r>
            <a:endParaRPr sz="1000">
              <a:latin typeface="Verdana"/>
              <a:cs typeface="Verdana"/>
            </a:endParaRPr>
          </a:p>
          <a:p>
            <a:pPr marL="412750">
              <a:lnSpc>
                <a:spcPct val="100000"/>
              </a:lnSpc>
              <a:spcBef>
                <a:spcPts val="300"/>
              </a:spcBef>
              <a:tabLst>
                <a:tab pos="1311275" algn="l"/>
              </a:tabLst>
            </a:pPr>
            <a:r>
              <a:rPr sz="1000" dirty="0">
                <a:latin typeface="Verdana"/>
                <a:cs typeface="Verdana"/>
              </a:rPr>
              <a:t>y</a:t>
            </a:r>
            <a:r>
              <a:rPr sz="1000" spc="-5" dirty="0">
                <a:latin typeface="Verdana"/>
                <a:cs typeface="Verdana"/>
              </a:rPr>
              <a:t> </a:t>
            </a:r>
            <a:r>
              <a:rPr sz="1000" dirty="0">
                <a:latin typeface="Verdana"/>
                <a:cs typeface="Verdana"/>
              </a:rPr>
              <a:t>=</a:t>
            </a:r>
            <a:r>
              <a:rPr sz="1000" spc="-5" dirty="0">
                <a:latin typeface="Verdana"/>
                <a:cs typeface="Verdana"/>
              </a:rPr>
              <a:t> </a:t>
            </a:r>
            <a:r>
              <a:rPr sz="1000" dirty="0">
                <a:latin typeface="Verdana"/>
                <a:cs typeface="Verdana"/>
              </a:rPr>
              <a:t>d</a:t>
            </a:r>
            <a:r>
              <a:rPr sz="1000" spc="-5" dirty="0">
                <a:latin typeface="Verdana"/>
                <a:cs typeface="Verdana"/>
              </a:rPr>
              <a:t> </a:t>
            </a:r>
            <a:r>
              <a:rPr sz="1000" spc="-10" dirty="0">
                <a:latin typeface="Verdana"/>
                <a:cs typeface="Verdana"/>
              </a:rPr>
              <a:t>sin(a)</a:t>
            </a:r>
            <a:r>
              <a:rPr sz="1000" dirty="0">
                <a:latin typeface="Verdana"/>
                <a:cs typeface="Verdana"/>
              </a:rPr>
              <a:t>	</a:t>
            </a:r>
            <a:r>
              <a:rPr sz="1000" spc="-10" dirty="0">
                <a:latin typeface="Verdana"/>
                <a:cs typeface="Verdana"/>
              </a:rPr>
              <a:t>---</a:t>
            </a:r>
            <a:r>
              <a:rPr sz="1000" spc="-25" dirty="0">
                <a:latin typeface="Verdana"/>
                <a:cs typeface="Verdana"/>
              </a:rPr>
              <a:t>(2)</a:t>
            </a:r>
            <a:endParaRPr sz="1000">
              <a:latin typeface="Verdana"/>
              <a:cs typeface="Verdana"/>
            </a:endParaRPr>
          </a:p>
          <a:p>
            <a:pPr marL="412750">
              <a:lnSpc>
                <a:spcPct val="100000"/>
              </a:lnSpc>
              <a:spcBef>
                <a:spcPts val="300"/>
              </a:spcBef>
            </a:pPr>
            <a:r>
              <a:rPr sz="1000" dirty="0">
                <a:latin typeface="Verdana"/>
                <a:cs typeface="Verdana"/>
              </a:rPr>
              <a:t>x'</a:t>
            </a:r>
            <a:r>
              <a:rPr sz="1000" spc="-25"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d</a:t>
            </a:r>
            <a:r>
              <a:rPr sz="1000" spc="-10" dirty="0">
                <a:latin typeface="Verdana"/>
                <a:cs typeface="Verdana"/>
              </a:rPr>
              <a:t> </a:t>
            </a:r>
            <a:r>
              <a:rPr sz="1000" dirty="0">
                <a:latin typeface="Verdana"/>
                <a:cs typeface="Verdana"/>
              </a:rPr>
              <a:t>cos(b+a)</a:t>
            </a:r>
            <a:r>
              <a:rPr sz="1000" spc="-10" dirty="0">
                <a:latin typeface="Verdana"/>
                <a:cs typeface="Verdana"/>
              </a:rPr>
              <a:t> ---</a:t>
            </a:r>
            <a:r>
              <a:rPr sz="1000" spc="-25" dirty="0">
                <a:latin typeface="Verdana"/>
                <a:cs typeface="Verdana"/>
              </a:rPr>
              <a:t>(3)</a:t>
            </a:r>
            <a:endParaRPr sz="1000">
              <a:latin typeface="Verdana"/>
              <a:cs typeface="Verdana"/>
            </a:endParaRPr>
          </a:p>
          <a:p>
            <a:pPr marL="412750">
              <a:lnSpc>
                <a:spcPct val="100000"/>
              </a:lnSpc>
              <a:spcBef>
                <a:spcPts val="300"/>
              </a:spcBef>
            </a:pPr>
            <a:r>
              <a:rPr sz="1000" dirty="0">
                <a:latin typeface="Verdana"/>
                <a:cs typeface="Verdana"/>
              </a:rPr>
              <a:t>y'</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d</a:t>
            </a:r>
            <a:r>
              <a:rPr sz="1000" spc="-10" dirty="0">
                <a:latin typeface="Verdana"/>
                <a:cs typeface="Verdana"/>
              </a:rPr>
              <a:t> </a:t>
            </a:r>
            <a:r>
              <a:rPr sz="1000" dirty="0">
                <a:latin typeface="Verdana"/>
                <a:cs typeface="Verdana"/>
              </a:rPr>
              <a:t>sin(b+a)</a:t>
            </a:r>
            <a:r>
              <a:rPr sz="1000" spc="335" dirty="0">
                <a:latin typeface="Verdana"/>
                <a:cs typeface="Verdana"/>
              </a:rPr>
              <a:t> </a:t>
            </a:r>
            <a:r>
              <a:rPr sz="1000" spc="-10" dirty="0">
                <a:latin typeface="Verdana"/>
                <a:cs typeface="Verdana"/>
              </a:rPr>
              <a:t>--</a:t>
            </a:r>
            <a:r>
              <a:rPr sz="1000" dirty="0">
                <a:latin typeface="Verdana"/>
                <a:cs typeface="Verdana"/>
              </a:rPr>
              <a:t>-</a:t>
            </a:r>
            <a:r>
              <a:rPr sz="1000" spc="-5" dirty="0">
                <a:latin typeface="Verdana"/>
                <a:cs typeface="Verdana"/>
              </a:rPr>
              <a:t> </a:t>
            </a:r>
            <a:r>
              <a:rPr sz="1000" spc="-25" dirty="0">
                <a:latin typeface="Verdana"/>
                <a:cs typeface="Verdana"/>
              </a:rPr>
              <a:t>(4)</a:t>
            </a:r>
            <a:endParaRPr sz="1000">
              <a:latin typeface="Verdana"/>
              <a:cs typeface="Verdana"/>
            </a:endParaRPr>
          </a:p>
          <a:p>
            <a:pPr marL="193675" marR="2154555">
              <a:lnSpc>
                <a:spcPct val="100000"/>
              </a:lnSpc>
              <a:spcBef>
                <a:spcPts val="300"/>
              </a:spcBef>
            </a:pPr>
            <a:r>
              <a:rPr sz="1000" dirty="0">
                <a:latin typeface="Verdana"/>
                <a:cs typeface="Verdana"/>
              </a:rPr>
              <a:t>Expanding</a:t>
            </a:r>
            <a:r>
              <a:rPr sz="1000" spc="-20" dirty="0">
                <a:latin typeface="Verdana"/>
                <a:cs typeface="Verdana"/>
              </a:rPr>
              <a:t> </a:t>
            </a:r>
            <a:r>
              <a:rPr sz="1000" dirty="0">
                <a:latin typeface="Verdana"/>
                <a:cs typeface="Verdana"/>
              </a:rPr>
              <a:t>x'</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y'</a:t>
            </a:r>
            <a:r>
              <a:rPr sz="1000" spc="-20" dirty="0">
                <a:latin typeface="Verdana"/>
                <a:cs typeface="Verdana"/>
              </a:rPr>
              <a:t> </a:t>
            </a:r>
            <a:r>
              <a:rPr sz="1000" dirty="0">
                <a:latin typeface="Verdana"/>
                <a:cs typeface="Verdana"/>
              </a:rPr>
              <a:t>using</a:t>
            </a:r>
            <a:r>
              <a:rPr sz="1000" spc="-15" dirty="0">
                <a:latin typeface="Verdana"/>
                <a:cs typeface="Verdana"/>
              </a:rPr>
              <a:t> </a:t>
            </a:r>
            <a:r>
              <a:rPr sz="1000" spc="-10" dirty="0">
                <a:latin typeface="Verdana"/>
                <a:cs typeface="Verdana"/>
              </a:rPr>
              <a:t>trigonometric </a:t>
            </a:r>
            <a:r>
              <a:rPr sz="1000" dirty="0">
                <a:latin typeface="Verdana"/>
                <a:cs typeface="Verdana"/>
              </a:rPr>
              <a:t>identities</a:t>
            </a:r>
            <a:r>
              <a:rPr sz="1000" spc="-30" dirty="0">
                <a:latin typeface="Verdana"/>
                <a:cs typeface="Verdana"/>
              </a:rPr>
              <a:t> </a:t>
            </a:r>
            <a:r>
              <a:rPr sz="1000" dirty="0">
                <a:latin typeface="Verdana"/>
                <a:cs typeface="Verdana"/>
              </a:rPr>
              <a:t>for</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sine</a:t>
            </a:r>
            <a:r>
              <a:rPr sz="1000" spc="-15"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cosine</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sum</a:t>
            </a:r>
            <a:r>
              <a:rPr sz="1000" spc="-15" dirty="0">
                <a:latin typeface="Verdana"/>
                <a:cs typeface="Verdana"/>
              </a:rPr>
              <a:t> </a:t>
            </a:r>
            <a:r>
              <a:rPr sz="1000" spc="-25" dirty="0">
                <a:latin typeface="Verdana"/>
                <a:cs typeface="Verdana"/>
              </a:rPr>
              <a:t>of </a:t>
            </a:r>
            <a:r>
              <a:rPr sz="1000" spc="-10" dirty="0">
                <a:latin typeface="Verdana"/>
                <a:cs typeface="Verdana"/>
              </a:rPr>
              <a:t>angles:</a:t>
            </a:r>
            <a:endParaRPr sz="1000">
              <a:latin typeface="Verdana"/>
              <a:cs typeface="Verdana"/>
            </a:endParaRPr>
          </a:p>
          <a:p>
            <a:pPr marL="412750">
              <a:lnSpc>
                <a:spcPct val="100000"/>
              </a:lnSpc>
              <a:spcBef>
                <a:spcPts val="300"/>
              </a:spcBef>
            </a:pPr>
            <a:r>
              <a:rPr sz="1000" dirty="0">
                <a:latin typeface="Verdana"/>
                <a:cs typeface="Verdana"/>
              </a:rPr>
              <a:t>x'</a:t>
            </a:r>
            <a:r>
              <a:rPr sz="1000" spc="-30"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d</a:t>
            </a:r>
            <a:r>
              <a:rPr sz="1000" spc="-15" dirty="0">
                <a:latin typeface="Verdana"/>
                <a:cs typeface="Verdana"/>
              </a:rPr>
              <a:t> </a:t>
            </a:r>
            <a:r>
              <a:rPr sz="1000" dirty="0">
                <a:latin typeface="Verdana"/>
                <a:cs typeface="Verdana"/>
              </a:rPr>
              <a:t>cos(a)cos(b)</a:t>
            </a:r>
            <a:r>
              <a:rPr sz="1000" spc="-2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d</a:t>
            </a:r>
            <a:r>
              <a:rPr sz="1000" spc="-20" dirty="0">
                <a:latin typeface="Verdana"/>
                <a:cs typeface="Verdana"/>
              </a:rPr>
              <a:t> </a:t>
            </a:r>
            <a:r>
              <a:rPr sz="1000" dirty="0">
                <a:latin typeface="Verdana"/>
                <a:cs typeface="Verdana"/>
              </a:rPr>
              <a:t>sin(a)sin(b)</a:t>
            </a:r>
            <a:r>
              <a:rPr sz="1000" spc="-15" dirty="0">
                <a:latin typeface="Verdana"/>
                <a:cs typeface="Verdana"/>
              </a:rPr>
              <a:t> </a:t>
            </a:r>
            <a:r>
              <a:rPr sz="1000" spc="-10" dirty="0">
                <a:latin typeface="Verdana"/>
                <a:cs typeface="Verdana"/>
              </a:rPr>
              <a:t>---</a:t>
            </a:r>
            <a:r>
              <a:rPr sz="1000" spc="-25" dirty="0">
                <a:latin typeface="Verdana"/>
                <a:cs typeface="Verdana"/>
              </a:rPr>
              <a:t>(5)</a:t>
            </a:r>
            <a:endParaRPr sz="1000">
              <a:latin typeface="Verdana"/>
              <a:cs typeface="Verdana"/>
            </a:endParaRPr>
          </a:p>
          <a:p>
            <a:pPr marL="193675" marR="2202815" indent="219075">
              <a:lnSpc>
                <a:spcPct val="125000"/>
              </a:lnSpc>
            </a:pPr>
            <a:r>
              <a:rPr sz="1000" dirty="0">
                <a:latin typeface="Verdana"/>
                <a:cs typeface="Verdana"/>
              </a:rPr>
              <a:t>y'</a:t>
            </a:r>
            <a:r>
              <a:rPr sz="1000" spc="-30"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d</a:t>
            </a:r>
            <a:r>
              <a:rPr sz="1000" spc="-15" dirty="0">
                <a:latin typeface="Verdana"/>
                <a:cs typeface="Verdana"/>
              </a:rPr>
              <a:t> </a:t>
            </a:r>
            <a:r>
              <a:rPr sz="1000" dirty="0">
                <a:latin typeface="Verdana"/>
                <a:cs typeface="Verdana"/>
              </a:rPr>
              <a:t>cos(a)sin(b)</a:t>
            </a:r>
            <a:r>
              <a:rPr sz="1000" spc="-20" dirty="0">
                <a:latin typeface="Verdana"/>
                <a:cs typeface="Verdana"/>
              </a:rPr>
              <a:t> </a:t>
            </a:r>
            <a:r>
              <a:rPr sz="1000" dirty="0">
                <a:latin typeface="Verdana"/>
                <a:cs typeface="Verdana"/>
              </a:rPr>
              <a:t>+</a:t>
            </a:r>
            <a:r>
              <a:rPr sz="1000" spc="-15" dirty="0">
                <a:latin typeface="Verdana"/>
                <a:cs typeface="Verdana"/>
              </a:rPr>
              <a:t> </a:t>
            </a:r>
            <a:r>
              <a:rPr sz="1000" dirty="0">
                <a:latin typeface="Verdana"/>
                <a:cs typeface="Verdana"/>
              </a:rPr>
              <a:t>d</a:t>
            </a:r>
            <a:r>
              <a:rPr sz="1000" spc="-20" dirty="0">
                <a:latin typeface="Verdana"/>
                <a:cs typeface="Verdana"/>
              </a:rPr>
              <a:t> </a:t>
            </a:r>
            <a:r>
              <a:rPr sz="1000" dirty="0">
                <a:latin typeface="Verdana"/>
                <a:cs typeface="Verdana"/>
              </a:rPr>
              <a:t>sin(a)cos(b)</a:t>
            </a:r>
            <a:r>
              <a:rPr sz="1000" spc="-15" dirty="0">
                <a:latin typeface="Verdana"/>
                <a:cs typeface="Verdana"/>
              </a:rPr>
              <a:t> </a:t>
            </a:r>
            <a:r>
              <a:rPr sz="1000" spc="-10" dirty="0">
                <a:latin typeface="Verdana"/>
                <a:cs typeface="Verdana"/>
              </a:rPr>
              <a:t>---</a:t>
            </a:r>
            <a:r>
              <a:rPr sz="1000" spc="-25" dirty="0">
                <a:latin typeface="Verdana"/>
                <a:cs typeface="Verdana"/>
              </a:rPr>
              <a:t>(6) </a:t>
            </a:r>
            <a:r>
              <a:rPr sz="1000" dirty="0">
                <a:latin typeface="Verdana"/>
                <a:cs typeface="Verdana"/>
              </a:rPr>
              <a:t>Using</a:t>
            </a:r>
            <a:r>
              <a:rPr sz="1000" spc="-15" dirty="0">
                <a:latin typeface="Verdana"/>
                <a:cs typeface="Verdana"/>
              </a:rPr>
              <a:t> </a:t>
            </a:r>
            <a:r>
              <a:rPr sz="1000" dirty="0">
                <a:latin typeface="Verdana"/>
                <a:cs typeface="Verdana"/>
              </a:rPr>
              <a:t>Eq</a:t>
            </a:r>
            <a:r>
              <a:rPr sz="1000" spc="-10" dirty="0">
                <a:latin typeface="Verdana"/>
                <a:cs typeface="Verdana"/>
              </a:rPr>
              <a:t> </a:t>
            </a:r>
            <a:r>
              <a:rPr sz="1000" dirty="0">
                <a:latin typeface="Verdana"/>
                <a:cs typeface="Verdana"/>
              </a:rPr>
              <a:t>1</a:t>
            </a:r>
            <a:r>
              <a:rPr sz="1000" spc="-15" dirty="0">
                <a:latin typeface="Verdana"/>
                <a:cs typeface="Verdana"/>
              </a:rPr>
              <a:t> </a:t>
            </a:r>
            <a:r>
              <a:rPr sz="1000" dirty="0">
                <a:latin typeface="Verdana"/>
                <a:cs typeface="Verdana"/>
              </a:rPr>
              <a:t>and</a:t>
            </a:r>
            <a:r>
              <a:rPr sz="1000" spc="-10" dirty="0">
                <a:latin typeface="Verdana"/>
                <a:cs typeface="Verdana"/>
              </a:rPr>
              <a:t> </a:t>
            </a:r>
            <a:r>
              <a:rPr sz="1000" spc="-25" dirty="0">
                <a:latin typeface="Verdana"/>
                <a:cs typeface="Verdana"/>
              </a:rPr>
              <a:t>2:</a:t>
            </a:r>
            <a:endParaRPr sz="1000">
              <a:latin typeface="Verdana"/>
              <a:cs typeface="Verdana"/>
            </a:endParaRPr>
          </a:p>
          <a:p>
            <a:pPr marL="412750" marR="3397885">
              <a:lnSpc>
                <a:spcPct val="125000"/>
              </a:lnSpc>
            </a:pPr>
            <a:r>
              <a:rPr sz="1000" dirty="0">
                <a:latin typeface="Verdana"/>
                <a:cs typeface="Verdana"/>
              </a:rPr>
              <a:t>x'</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x</a:t>
            </a:r>
            <a:r>
              <a:rPr sz="1000" spc="-10" dirty="0">
                <a:latin typeface="Verdana"/>
                <a:cs typeface="Verdana"/>
              </a:rPr>
              <a:t> </a:t>
            </a:r>
            <a:r>
              <a:rPr sz="1000" dirty="0">
                <a:latin typeface="Verdana"/>
                <a:cs typeface="Verdana"/>
              </a:rPr>
              <a:t>cos(b)</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y</a:t>
            </a:r>
            <a:r>
              <a:rPr sz="1000" spc="-10" dirty="0">
                <a:latin typeface="Verdana"/>
                <a:cs typeface="Verdana"/>
              </a:rPr>
              <a:t> sin(b) </a:t>
            </a:r>
            <a:r>
              <a:rPr sz="1000" dirty="0">
                <a:latin typeface="Verdana"/>
                <a:cs typeface="Verdana"/>
              </a:rPr>
              <a:t>y'</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x</a:t>
            </a:r>
            <a:r>
              <a:rPr sz="1000" spc="-10" dirty="0">
                <a:latin typeface="Verdana"/>
                <a:cs typeface="Verdana"/>
              </a:rPr>
              <a:t> </a:t>
            </a:r>
            <a:r>
              <a:rPr sz="1000" dirty="0">
                <a:latin typeface="Verdana"/>
                <a:cs typeface="Verdana"/>
              </a:rPr>
              <a:t>sin(b)</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y</a:t>
            </a:r>
            <a:r>
              <a:rPr sz="1000" spc="-5" dirty="0">
                <a:latin typeface="Verdana"/>
                <a:cs typeface="Verdana"/>
              </a:rPr>
              <a:t> </a:t>
            </a:r>
            <a:r>
              <a:rPr sz="1000" spc="-10" dirty="0">
                <a:latin typeface="Verdana"/>
                <a:cs typeface="Verdana"/>
              </a:rPr>
              <a:t>cos(b)</a:t>
            </a:r>
            <a:endParaRPr sz="1000">
              <a:latin typeface="Verdana"/>
              <a:cs typeface="Verdana"/>
            </a:endParaRPr>
          </a:p>
          <a:p>
            <a:pPr marL="12700">
              <a:lnSpc>
                <a:spcPct val="100000"/>
              </a:lnSpc>
              <a:spcBef>
                <a:spcPts val="300"/>
              </a:spcBef>
            </a:pPr>
            <a:r>
              <a:rPr sz="1000" dirty="0">
                <a:latin typeface="Verdana"/>
                <a:cs typeface="Verdana"/>
              </a:rPr>
              <a:t>The</a:t>
            </a:r>
            <a:r>
              <a:rPr sz="1000" spc="-35" dirty="0">
                <a:latin typeface="Verdana"/>
                <a:cs typeface="Verdana"/>
              </a:rPr>
              <a:t> </a:t>
            </a:r>
            <a:r>
              <a:rPr sz="1000" dirty="0">
                <a:latin typeface="Verdana"/>
                <a:cs typeface="Verdana"/>
              </a:rPr>
              <a:t>rotation</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around</a:t>
            </a:r>
            <a:r>
              <a:rPr sz="1000" spc="-20" dirty="0">
                <a:latin typeface="Verdana"/>
                <a:cs typeface="Verdana"/>
              </a:rPr>
              <a:t> </a:t>
            </a:r>
            <a:r>
              <a:rPr sz="1000" dirty="0">
                <a:latin typeface="Verdana"/>
                <a:cs typeface="Verdana"/>
              </a:rPr>
              <a:t>the</a:t>
            </a:r>
            <a:r>
              <a:rPr sz="1000" spc="-20" dirty="0">
                <a:latin typeface="Verdana"/>
                <a:cs typeface="Verdana"/>
              </a:rPr>
              <a:t> </a:t>
            </a:r>
            <a:r>
              <a:rPr sz="1000" b="1" spc="-10" dirty="0">
                <a:latin typeface="Verdana"/>
                <a:cs typeface="Verdana"/>
              </a:rPr>
              <a:t>z-</a:t>
            </a:r>
            <a:r>
              <a:rPr sz="1000" b="1" dirty="0">
                <a:latin typeface="Verdana"/>
                <a:cs typeface="Verdana"/>
              </a:rPr>
              <a:t>axis</a:t>
            </a:r>
            <a:r>
              <a:rPr sz="1000" b="1" spc="-20" dirty="0">
                <a:latin typeface="Verdana"/>
                <a:cs typeface="Verdana"/>
              </a:rPr>
              <a:t> </a:t>
            </a:r>
            <a:r>
              <a:rPr sz="1000" dirty="0">
                <a:latin typeface="Verdana"/>
                <a:cs typeface="Verdana"/>
              </a:rPr>
              <a:t>looks</a:t>
            </a:r>
            <a:r>
              <a:rPr sz="1000" spc="-20" dirty="0">
                <a:latin typeface="Verdana"/>
                <a:cs typeface="Verdana"/>
              </a:rPr>
              <a:t> like:</a:t>
            </a:r>
            <a:endParaRPr sz="1000">
              <a:latin typeface="Verdana"/>
              <a:cs typeface="Verdana"/>
            </a:endParaRPr>
          </a:p>
        </p:txBody>
      </p:sp>
      <p:sp>
        <p:nvSpPr>
          <p:cNvPr id="9" name="object 9"/>
          <p:cNvSpPr/>
          <p:nvPr/>
        </p:nvSpPr>
        <p:spPr>
          <a:xfrm>
            <a:off x="1781175" y="8353425"/>
            <a:ext cx="409575" cy="342900"/>
          </a:xfrm>
          <a:custGeom>
            <a:avLst/>
            <a:gdLst/>
            <a:ahLst/>
            <a:cxnLst/>
            <a:rect l="l" t="t" r="r" b="b"/>
            <a:pathLst>
              <a:path w="409575" h="342900">
                <a:moveTo>
                  <a:pt x="390525" y="190500"/>
                </a:moveTo>
                <a:lnTo>
                  <a:pt x="19050" y="190500"/>
                </a:lnTo>
                <a:lnTo>
                  <a:pt x="19050" y="342900"/>
                </a:lnTo>
                <a:lnTo>
                  <a:pt x="390525" y="342900"/>
                </a:lnTo>
                <a:lnTo>
                  <a:pt x="390525" y="190500"/>
                </a:lnTo>
                <a:close/>
              </a:path>
              <a:path w="409575" h="342900">
                <a:moveTo>
                  <a:pt x="409575" y="0"/>
                </a:moveTo>
                <a:lnTo>
                  <a:pt x="0" y="0"/>
                </a:lnTo>
                <a:lnTo>
                  <a:pt x="0" y="152400"/>
                </a:lnTo>
                <a:lnTo>
                  <a:pt x="409575" y="152400"/>
                </a:lnTo>
                <a:lnTo>
                  <a:pt x="409575" y="0"/>
                </a:lnTo>
                <a:close/>
              </a:path>
            </a:pathLst>
          </a:custGeom>
          <a:solidFill>
            <a:srgbClr val="FFFF00"/>
          </a:solidFill>
        </p:spPr>
        <p:txBody>
          <a:bodyPr wrap="square" lIns="0" tIns="0" rIns="0" bIns="0" rtlCol="0"/>
          <a:lstStyle/>
          <a:p>
            <a:endParaRPr/>
          </a:p>
        </p:txBody>
      </p:sp>
      <p:sp>
        <p:nvSpPr>
          <p:cNvPr id="10" name="object 10"/>
          <p:cNvSpPr/>
          <p:nvPr/>
        </p:nvSpPr>
        <p:spPr>
          <a:xfrm>
            <a:off x="2324100" y="8353425"/>
            <a:ext cx="438150" cy="342900"/>
          </a:xfrm>
          <a:custGeom>
            <a:avLst/>
            <a:gdLst/>
            <a:ahLst/>
            <a:cxnLst/>
            <a:rect l="l" t="t" r="r" b="b"/>
            <a:pathLst>
              <a:path w="438150" h="342900">
                <a:moveTo>
                  <a:pt x="419100" y="190500"/>
                </a:moveTo>
                <a:lnTo>
                  <a:pt x="19050" y="190500"/>
                </a:lnTo>
                <a:lnTo>
                  <a:pt x="19050" y="342900"/>
                </a:lnTo>
                <a:lnTo>
                  <a:pt x="419100" y="342900"/>
                </a:lnTo>
                <a:lnTo>
                  <a:pt x="419100" y="190500"/>
                </a:lnTo>
                <a:close/>
              </a:path>
              <a:path w="438150" h="342900">
                <a:moveTo>
                  <a:pt x="438150" y="0"/>
                </a:moveTo>
                <a:lnTo>
                  <a:pt x="0" y="0"/>
                </a:lnTo>
                <a:lnTo>
                  <a:pt x="0" y="152400"/>
                </a:lnTo>
                <a:lnTo>
                  <a:pt x="438150" y="152400"/>
                </a:lnTo>
                <a:lnTo>
                  <a:pt x="438150" y="0"/>
                </a:lnTo>
                <a:close/>
              </a:path>
            </a:pathLst>
          </a:custGeom>
          <a:solidFill>
            <a:srgbClr val="FFFF00"/>
          </a:solidFill>
        </p:spPr>
        <p:txBody>
          <a:bodyPr wrap="square" lIns="0" tIns="0" rIns="0" bIns="0" rtlCol="0"/>
          <a:lstStyle/>
          <a:p>
            <a:endParaRPr/>
          </a:p>
        </p:txBody>
      </p:sp>
      <p:graphicFrame>
        <p:nvGraphicFramePr>
          <p:cNvPr id="11" name="object 11"/>
          <p:cNvGraphicFramePr>
            <a:graphicFrameLocks noGrp="1"/>
          </p:cNvGraphicFramePr>
          <p:nvPr/>
        </p:nvGraphicFramePr>
        <p:xfrm>
          <a:off x="1749425" y="8349599"/>
          <a:ext cx="1475740" cy="725170"/>
        </p:xfrm>
        <a:graphic>
          <a:graphicData uri="http://schemas.openxmlformats.org/drawingml/2006/table">
            <a:tbl>
              <a:tblPr firstRow="1" bandRow="1">
                <a:tableStyleId>{2D5ABB26-0587-4C30-8999-92F81FD0307C}</a:tableStyleId>
              </a:tblPr>
              <a:tblGrid>
                <a:gridCol w="504825">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218440">
                  <a:extLst>
                    <a:ext uri="{9D8B030D-6E8A-4147-A177-3AD203B41FA5}">
                      <a16:colId xmlns:a16="http://schemas.microsoft.com/office/drawing/2014/main" val="20002"/>
                    </a:ext>
                  </a:extLst>
                </a:gridCol>
                <a:gridCol w="180975">
                  <a:extLst>
                    <a:ext uri="{9D8B030D-6E8A-4147-A177-3AD203B41FA5}">
                      <a16:colId xmlns:a16="http://schemas.microsoft.com/office/drawing/2014/main" val="20003"/>
                    </a:ext>
                  </a:extLst>
                </a:gridCol>
              </a:tblGrid>
              <a:tr h="172085">
                <a:tc>
                  <a:txBody>
                    <a:bodyPr/>
                    <a:lstStyle/>
                    <a:p>
                      <a:pPr marR="29845" algn="ctr">
                        <a:lnSpc>
                          <a:spcPct val="100000"/>
                        </a:lnSpc>
                        <a:spcBef>
                          <a:spcPts val="5"/>
                        </a:spcBef>
                      </a:pPr>
                      <a:r>
                        <a:rPr sz="1000" spc="-10" dirty="0">
                          <a:latin typeface="Verdana"/>
                          <a:cs typeface="Verdana"/>
                        </a:rPr>
                        <a:t>cos(b)</a:t>
                      </a:r>
                      <a:endParaRPr sz="1000">
                        <a:latin typeface="Verdana"/>
                        <a:cs typeface="Verdana"/>
                      </a:endParaRPr>
                    </a:p>
                  </a:txBody>
                  <a:tcPr marL="0" marR="0" marT="635" marB="0">
                    <a:solidFill>
                      <a:srgbClr val="FFFF00"/>
                    </a:solidFill>
                  </a:tcPr>
                </a:tc>
                <a:tc>
                  <a:txBody>
                    <a:bodyPr/>
                    <a:lstStyle/>
                    <a:p>
                      <a:pPr algn="ctr">
                        <a:lnSpc>
                          <a:spcPct val="100000"/>
                        </a:lnSpc>
                        <a:spcBef>
                          <a:spcPts val="5"/>
                        </a:spcBef>
                      </a:pPr>
                      <a:r>
                        <a:rPr sz="1000" spc="-10" dirty="0">
                          <a:latin typeface="Verdana"/>
                          <a:cs typeface="Verdana"/>
                        </a:rPr>
                        <a:t>-sin(b)</a:t>
                      </a:r>
                      <a:endParaRPr sz="1000">
                        <a:latin typeface="Verdana"/>
                        <a:cs typeface="Verdana"/>
                      </a:endParaRPr>
                    </a:p>
                  </a:txBody>
                  <a:tcPr marL="0" marR="0" marT="635" marB="0">
                    <a:solidFill>
                      <a:srgbClr val="FFFF00"/>
                    </a:solidFill>
                  </a:tcPr>
                </a:tc>
                <a:tc>
                  <a:txBody>
                    <a:bodyPr/>
                    <a:lstStyle/>
                    <a:p>
                      <a:pPr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L="36830" algn="ctr">
                        <a:lnSpc>
                          <a:spcPct val="100000"/>
                        </a:lnSpc>
                        <a:spcBef>
                          <a:spcPts val="5"/>
                        </a:spcBef>
                      </a:pPr>
                      <a:r>
                        <a:rPr sz="1000" dirty="0">
                          <a:latin typeface="Verdana"/>
                          <a:cs typeface="Verdana"/>
                        </a:rPr>
                        <a:t>0</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R="38735" algn="ctr">
                        <a:lnSpc>
                          <a:spcPct val="100000"/>
                        </a:lnSpc>
                        <a:spcBef>
                          <a:spcPts val="145"/>
                        </a:spcBef>
                      </a:pPr>
                      <a:r>
                        <a:rPr sz="1000" spc="-10" dirty="0">
                          <a:latin typeface="Verdana"/>
                          <a:cs typeface="Verdana"/>
                        </a:rPr>
                        <a:t>sin(b)</a:t>
                      </a:r>
                      <a:endParaRPr sz="1000">
                        <a:latin typeface="Verdana"/>
                        <a:cs typeface="Verdana"/>
                      </a:endParaRPr>
                    </a:p>
                  </a:txBody>
                  <a:tcPr marL="0" marR="0" marT="18415" marB="0">
                    <a:solidFill>
                      <a:srgbClr val="FFFF00"/>
                    </a:solidFill>
                  </a:tcPr>
                </a:tc>
                <a:tc>
                  <a:txBody>
                    <a:bodyPr/>
                    <a:lstStyle/>
                    <a:p>
                      <a:pPr marR="1905" algn="ctr">
                        <a:lnSpc>
                          <a:spcPct val="100000"/>
                        </a:lnSpc>
                        <a:spcBef>
                          <a:spcPts val="145"/>
                        </a:spcBef>
                      </a:pPr>
                      <a:r>
                        <a:rPr sz="1000" spc="-10" dirty="0">
                          <a:latin typeface="Verdana"/>
                          <a:cs typeface="Verdana"/>
                        </a:rPr>
                        <a:t>cos(b)</a:t>
                      </a:r>
                      <a:endParaRPr sz="1000">
                        <a:latin typeface="Verdana"/>
                        <a:cs typeface="Verdana"/>
                      </a:endParaRPr>
                    </a:p>
                  </a:txBody>
                  <a:tcPr marL="0" marR="0" marT="18415" marB="0">
                    <a:solidFill>
                      <a:srgbClr val="FFFF00"/>
                    </a:solidFill>
                  </a:tcPr>
                </a:tc>
                <a:tc>
                  <a:txBody>
                    <a:bodyPr/>
                    <a:lstStyle/>
                    <a:p>
                      <a:pPr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683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R="29209"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127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marL="3683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R="29209"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1270"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6830" algn="ctr">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pic>
        <p:nvPicPr>
          <p:cNvPr id="12" name="object 12"/>
          <p:cNvPicPr/>
          <p:nvPr/>
        </p:nvPicPr>
        <p:blipFill>
          <a:blip r:embed="rId4" cstate="print"/>
          <a:stretch>
            <a:fillRect/>
          </a:stretch>
        </p:blipFill>
        <p:spPr>
          <a:xfrm>
            <a:off x="1552575" y="1895475"/>
            <a:ext cx="876300" cy="762000"/>
          </a:xfrm>
          <a:prstGeom prst="rect">
            <a:avLst/>
          </a:prstGeom>
        </p:spPr>
      </p:pic>
      <p:pic>
        <p:nvPicPr>
          <p:cNvPr id="13" name="object 13"/>
          <p:cNvPicPr/>
          <p:nvPr/>
        </p:nvPicPr>
        <p:blipFill>
          <a:blip r:embed="rId5" cstate="print"/>
          <a:stretch>
            <a:fillRect/>
          </a:stretch>
        </p:blipFill>
        <p:spPr>
          <a:xfrm>
            <a:off x="1781175" y="8343900"/>
            <a:ext cx="1504950" cy="800100"/>
          </a:xfrm>
          <a:prstGeom prst="rect">
            <a:avLst/>
          </a:prstGeom>
        </p:spPr>
      </p:pic>
      <p:sp>
        <p:nvSpPr>
          <p:cNvPr id="2" name="Title 1"/>
          <p:cNvSpPr>
            <a:spLocks noGrp="1"/>
          </p:cNvSpPr>
          <p:nvPr>
            <p:ph type="title"/>
          </p:nvPr>
        </p:nvSpPr>
        <p:spPr/>
        <p:txBody>
          <a:bodyPr/>
          <a:lstStyle/>
          <a:p>
            <a:endParaRPr lang="en-US"/>
          </a:p>
        </p:txBody>
      </p:sp>
      <p:sp>
        <p:nvSpPr>
          <p:cNvPr id="14" name="object 14"/>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136</a:t>
            </a:fld>
            <a:endParaRPr spc="-25" dirty="0"/>
          </a:p>
        </p:txBody>
      </p:sp>
      <p:sp>
        <p:nvSpPr>
          <p:cNvPr id="15" name="TextBox 14">
            <a:hlinkClick r:id="rId6" action="ppaction://hlinkfile"/>
          </p:cNvPr>
          <p:cNvSpPr txBox="1"/>
          <p:nvPr/>
        </p:nvSpPr>
        <p:spPr>
          <a:xfrm>
            <a:off x="6675387" y="481838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408112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397545"/>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12700">
              <a:lnSpc>
                <a:spcPct val="100000"/>
              </a:lnSpc>
            </a:pPr>
            <a:r>
              <a:rPr sz="1000" dirty="0">
                <a:latin typeface="Verdana"/>
                <a:cs typeface="Verdana"/>
              </a:rPr>
              <a:t>The</a:t>
            </a:r>
            <a:r>
              <a:rPr sz="1000" spc="-30" dirty="0">
                <a:latin typeface="Verdana"/>
                <a:cs typeface="Verdana"/>
              </a:rPr>
              <a:t> </a:t>
            </a:r>
            <a:r>
              <a:rPr sz="1000" dirty="0">
                <a:latin typeface="Verdana"/>
                <a:cs typeface="Verdana"/>
              </a:rPr>
              <a:t>rotation</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around</a:t>
            </a:r>
            <a:r>
              <a:rPr sz="1000" spc="-20" dirty="0">
                <a:latin typeface="Verdana"/>
                <a:cs typeface="Verdana"/>
              </a:rPr>
              <a:t> </a:t>
            </a:r>
            <a:r>
              <a:rPr sz="1000" dirty="0">
                <a:latin typeface="Verdana"/>
                <a:cs typeface="Verdana"/>
              </a:rPr>
              <a:t>the</a:t>
            </a:r>
            <a:r>
              <a:rPr sz="1000" spc="-20" dirty="0">
                <a:latin typeface="Verdana"/>
                <a:cs typeface="Verdana"/>
              </a:rPr>
              <a:t> </a:t>
            </a:r>
            <a:r>
              <a:rPr sz="1000" b="1" spc="-10" dirty="0">
                <a:latin typeface="Verdana"/>
                <a:cs typeface="Verdana"/>
              </a:rPr>
              <a:t>x-</a:t>
            </a:r>
            <a:r>
              <a:rPr sz="1000" b="1" dirty="0">
                <a:latin typeface="Verdana"/>
                <a:cs typeface="Verdana"/>
              </a:rPr>
              <a:t>axis</a:t>
            </a:r>
            <a:r>
              <a:rPr sz="1000" b="1" spc="-1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angle</a:t>
            </a:r>
            <a:r>
              <a:rPr sz="1000" spc="-1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looks</a:t>
            </a:r>
            <a:r>
              <a:rPr sz="1000" spc="-15" dirty="0">
                <a:latin typeface="Verdana"/>
                <a:cs typeface="Verdana"/>
              </a:rPr>
              <a:t> </a:t>
            </a:r>
            <a:r>
              <a:rPr sz="1000" spc="-10" dirty="0">
                <a:latin typeface="Verdana"/>
                <a:cs typeface="Verdana"/>
              </a:rPr>
              <a:t>like:</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4" name="object 4"/>
          <p:cNvSpPr/>
          <p:nvPr/>
        </p:nvSpPr>
        <p:spPr>
          <a:xfrm>
            <a:off x="2000250" y="1295399"/>
            <a:ext cx="409575" cy="342900"/>
          </a:xfrm>
          <a:custGeom>
            <a:avLst/>
            <a:gdLst/>
            <a:ahLst/>
            <a:cxnLst/>
            <a:rect l="l" t="t" r="r" b="b"/>
            <a:pathLst>
              <a:path w="409575" h="342900">
                <a:moveTo>
                  <a:pt x="390525" y="190500"/>
                </a:moveTo>
                <a:lnTo>
                  <a:pt x="19050" y="190500"/>
                </a:lnTo>
                <a:lnTo>
                  <a:pt x="19050" y="342900"/>
                </a:lnTo>
                <a:lnTo>
                  <a:pt x="390525" y="342900"/>
                </a:lnTo>
                <a:lnTo>
                  <a:pt x="390525" y="190500"/>
                </a:lnTo>
                <a:close/>
              </a:path>
              <a:path w="409575" h="342900">
                <a:moveTo>
                  <a:pt x="409575" y="0"/>
                </a:moveTo>
                <a:lnTo>
                  <a:pt x="0" y="0"/>
                </a:lnTo>
                <a:lnTo>
                  <a:pt x="0" y="152400"/>
                </a:lnTo>
                <a:lnTo>
                  <a:pt x="409575" y="152400"/>
                </a:lnTo>
                <a:lnTo>
                  <a:pt x="409575" y="0"/>
                </a:lnTo>
                <a:close/>
              </a:path>
            </a:pathLst>
          </a:custGeom>
          <a:solidFill>
            <a:srgbClr val="FFFF00"/>
          </a:solidFill>
        </p:spPr>
        <p:txBody>
          <a:bodyPr wrap="square" lIns="0" tIns="0" rIns="0" bIns="0" rtlCol="0"/>
          <a:lstStyle/>
          <a:p>
            <a:endParaRPr/>
          </a:p>
        </p:txBody>
      </p:sp>
      <p:sp>
        <p:nvSpPr>
          <p:cNvPr id="5" name="object 5"/>
          <p:cNvSpPr/>
          <p:nvPr/>
        </p:nvSpPr>
        <p:spPr>
          <a:xfrm>
            <a:off x="2543175" y="1295399"/>
            <a:ext cx="438150" cy="342900"/>
          </a:xfrm>
          <a:custGeom>
            <a:avLst/>
            <a:gdLst/>
            <a:ahLst/>
            <a:cxnLst/>
            <a:rect l="l" t="t" r="r" b="b"/>
            <a:pathLst>
              <a:path w="438150" h="342900">
                <a:moveTo>
                  <a:pt x="419100" y="190500"/>
                </a:moveTo>
                <a:lnTo>
                  <a:pt x="19050" y="190500"/>
                </a:lnTo>
                <a:lnTo>
                  <a:pt x="19050" y="342900"/>
                </a:lnTo>
                <a:lnTo>
                  <a:pt x="419100" y="342900"/>
                </a:lnTo>
                <a:lnTo>
                  <a:pt x="419100" y="190500"/>
                </a:lnTo>
                <a:close/>
              </a:path>
              <a:path w="438150" h="342900">
                <a:moveTo>
                  <a:pt x="438150" y="0"/>
                </a:moveTo>
                <a:lnTo>
                  <a:pt x="0" y="0"/>
                </a:lnTo>
                <a:lnTo>
                  <a:pt x="0" y="152400"/>
                </a:lnTo>
                <a:lnTo>
                  <a:pt x="438150" y="152400"/>
                </a:lnTo>
                <a:lnTo>
                  <a:pt x="438150" y="0"/>
                </a:lnTo>
                <a:close/>
              </a:path>
            </a:pathLst>
          </a:custGeom>
          <a:solidFill>
            <a:srgbClr val="FFFF00"/>
          </a:solidFill>
        </p:spPr>
        <p:txBody>
          <a:bodyPr wrap="square" lIns="0" tIns="0" rIns="0" bIns="0" rtlCol="0"/>
          <a:lstStyle/>
          <a:p>
            <a:endParaRPr/>
          </a:p>
        </p:txBody>
      </p:sp>
      <p:graphicFrame>
        <p:nvGraphicFramePr>
          <p:cNvPr id="6" name="object 6"/>
          <p:cNvGraphicFramePr>
            <a:graphicFrameLocks noGrp="1"/>
          </p:cNvGraphicFramePr>
          <p:nvPr/>
        </p:nvGraphicFramePr>
        <p:xfrm>
          <a:off x="1749425" y="1101074"/>
          <a:ext cx="1476375" cy="725170"/>
        </p:xfrm>
        <a:graphic>
          <a:graphicData uri="http://schemas.openxmlformats.org/drawingml/2006/table">
            <a:tbl>
              <a:tblPr firstRow="1" bandRow="1">
                <a:tableStyleId>{2D5ABB26-0587-4C30-8999-92F81FD0307C}</a:tableStyleId>
              </a:tblPr>
              <a:tblGrid>
                <a:gridCol w="181610">
                  <a:extLst>
                    <a:ext uri="{9D8B030D-6E8A-4147-A177-3AD203B41FA5}">
                      <a16:colId xmlns:a16="http://schemas.microsoft.com/office/drawing/2014/main" val="20000"/>
                    </a:ext>
                  </a:extLst>
                </a:gridCol>
                <a:gridCol w="54229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180975">
                  <a:extLst>
                    <a:ext uri="{9D8B030D-6E8A-4147-A177-3AD203B41FA5}">
                      <a16:colId xmlns:a16="http://schemas.microsoft.com/office/drawing/2014/main" val="20003"/>
                    </a:ext>
                  </a:extLst>
                </a:gridCol>
              </a:tblGrid>
              <a:tr h="172085">
                <a:tc>
                  <a:txBody>
                    <a:bodyPr/>
                    <a:lstStyle/>
                    <a:p>
                      <a:pPr marR="29209" algn="ctr">
                        <a:lnSpc>
                          <a:spcPct val="100000"/>
                        </a:lnSpc>
                        <a:spcBef>
                          <a:spcPts val="5"/>
                        </a:spcBef>
                      </a:pPr>
                      <a:r>
                        <a:rPr sz="1000" dirty="0">
                          <a:latin typeface="Verdana"/>
                          <a:cs typeface="Verdana"/>
                        </a:rPr>
                        <a:t>1</a:t>
                      </a:r>
                      <a:endParaRPr sz="1000">
                        <a:latin typeface="Verdana"/>
                        <a:cs typeface="Verdana"/>
                      </a:endParaRPr>
                    </a:p>
                  </a:txBody>
                  <a:tcPr marL="0" marR="0" marT="635" marB="0"/>
                </a:tc>
                <a:tc>
                  <a:txBody>
                    <a:bodyPr/>
                    <a:lstStyle/>
                    <a:p>
                      <a:pPr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R="1270"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L="36830" algn="ctr">
                        <a:lnSpc>
                          <a:spcPct val="100000"/>
                        </a:lnSpc>
                        <a:spcBef>
                          <a:spcPts val="5"/>
                        </a:spcBef>
                      </a:pPr>
                      <a:r>
                        <a:rPr sz="1000" dirty="0">
                          <a:latin typeface="Verdana"/>
                          <a:cs typeface="Verdana"/>
                        </a:rPr>
                        <a:t>0</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R="29209"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spc="-10" dirty="0">
                          <a:latin typeface="Verdana"/>
                          <a:cs typeface="Verdana"/>
                        </a:rPr>
                        <a:t>cos(b)</a:t>
                      </a:r>
                      <a:endParaRPr sz="1000">
                        <a:latin typeface="Verdana"/>
                        <a:cs typeface="Verdana"/>
                      </a:endParaRPr>
                    </a:p>
                  </a:txBody>
                  <a:tcPr marL="0" marR="0" marT="18415" marB="0">
                    <a:solidFill>
                      <a:srgbClr val="FFFF00"/>
                    </a:solidFill>
                  </a:tcPr>
                </a:tc>
                <a:tc>
                  <a:txBody>
                    <a:bodyPr/>
                    <a:lstStyle/>
                    <a:p>
                      <a:pPr algn="ctr">
                        <a:lnSpc>
                          <a:spcPct val="100000"/>
                        </a:lnSpc>
                        <a:spcBef>
                          <a:spcPts val="145"/>
                        </a:spcBef>
                      </a:pPr>
                      <a:r>
                        <a:rPr sz="1000" spc="-10" dirty="0">
                          <a:latin typeface="Verdana"/>
                          <a:cs typeface="Verdana"/>
                        </a:rPr>
                        <a:t>-sin(b)</a:t>
                      </a:r>
                      <a:endParaRPr sz="1000">
                        <a:latin typeface="Verdana"/>
                        <a:cs typeface="Verdana"/>
                      </a:endParaRPr>
                    </a:p>
                  </a:txBody>
                  <a:tcPr marL="0" marR="0" marT="18415" marB="0">
                    <a:solidFill>
                      <a:srgbClr val="FFFF00"/>
                    </a:solidFill>
                  </a:tcPr>
                </a:tc>
                <a:tc>
                  <a:txBody>
                    <a:bodyPr/>
                    <a:lstStyle/>
                    <a:p>
                      <a:pPr marL="3683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R="29209"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1270" algn="ctr">
                        <a:lnSpc>
                          <a:spcPct val="100000"/>
                        </a:lnSpc>
                        <a:spcBef>
                          <a:spcPts val="145"/>
                        </a:spcBef>
                      </a:pPr>
                      <a:r>
                        <a:rPr sz="1000" spc="-10" dirty="0">
                          <a:latin typeface="Verdana"/>
                          <a:cs typeface="Verdana"/>
                        </a:rPr>
                        <a:t>sin(b)</a:t>
                      </a:r>
                      <a:endParaRPr sz="1000">
                        <a:latin typeface="Verdana"/>
                        <a:cs typeface="Verdana"/>
                      </a:endParaRPr>
                    </a:p>
                  </a:txBody>
                  <a:tcPr marL="0" marR="0" marT="18415" marB="0">
                    <a:solidFill>
                      <a:srgbClr val="FFFF00"/>
                    </a:solidFill>
                  </a:tcPr>
                </a:tc>
                <a:tc>
                  <a:txBody>
                    <a:bodyPr/>
                    <a:lstStyle/>
                    <a:p>
                      <a:pPr marR="1905" algn="ctr">
                        <a:lnSpc>
                          <a:spcPct val="100000"/>
                        </a:lnSpc>
                        <a:spcBef>
                          <a:spcPts val="145"/>
                        </a:spcBef>
                      </a:pPr>
                      <a:r>
                        <a:rPr sz="1000" spc="-10" dirty="0">
                          <a:latin typeface="Verdana"/>
                          <a:cs typeface="Verdana"/>
                        </a:rPr>
                        <a:t>cos(b)</a:t>
                      </a:r>
                      <a:endParaRPr sz="1000">
                        <a:latin typeface="Verdana"/>
                        <a:cs typeface="Verdana"/>
                      </a:endParaRPr>
                    </a:p>
                  </a:txBody>
                  <a:tcPr marL="0" marR="0" marT="18415" marB="0">
                    <a:solidFill>
                      <a:srgbClr val="FFFF00"/>
                    </a:solidFill>
                  </a:tcPr>
                </a:tc>
                <a:tc>
                  <a:txBody>
                    <a:bodyPr/>
                    <a:lstStyle/>
                    <a:p>
                      <a:pPr marL="3683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R="29209"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1270"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6830" algn="ctr">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sp>
        <p:nvSpPr>
          <p:cNvPr id="7" name="object 7"/>
          <p:cNvSpPr txBox="1"/>
          <p:nvPr/>
        </p:nvSpPr>
        <p:spPr>
          <a:xfrm>
            <a:off x="1358900" y="1851056"/>
            <a:ext cx="390271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Verdana"/>
                <a:cs typeface="Verdana"/>
              </a:rPr>
              <a:t>The</a:t>
            </a:r>
            <a:r>
              <a:rPr sz="1000" spc="-30" dirty="0">
                <a:latin typeface="Verdana"/>
                <a:cs typeface="Verdana"/>
              </a:rPr>
              <a:t> </a:t>
            </a:r>
            <a:r>
              <a:rPr sz="1000" dirty="0">
                <a:latin typeface="Verdana"/>
                <a:cs typeface="Verdana"/>
              </a:rPr>
              <a:t>rotation</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around</a:t>
            </a:r>
            <a:r>
              <a:rPr sz="1000" spc="-20" dirty="0">
                <a:latin typeface="Verdana"/>
                <a:cs typeface="Verdana"/>
              </a:rPr>
              <a:t> </a:t>
            </a:r>
            <a:r>
              <a:rPr sz="1000" dirty="0">
                <a:latin typeface="Verdana"/>
                <a:cs typeface="Verdana"/>
              </a:rPr>
              <a:t>the</a:t>
            </a:r>
            <a:r>
              <a:rPr sz="1000" spc="-15" dirty="0">
                <a:latin typeface="Verdana"/>
                <a:cs typeface="Verdana"/>
              </a:rPr>
              <a:t> </a:t>
            </a:r>
            <a:r>
              <a:rPr sz="1000" b="1" spc="-10" dirty="0">
                <a:latin typeface="Verdana"/>
                <a:cs typeface="Verdana"/>
              </a:rPr>
              <a:t>y-</a:t>
            </a:r>
            <a:r>
              <a:rPr sz="1000" b="1" dirty="0">
                <a:latin typeface="Verdana"/>
                <a:cs typeface="Verdana"/>
              </a:rPr>
              <a:t>axis</a:t>
            </a:r>
            <a:r>
              <a:rPr sz="1000" b="1" spc="-10"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angle</a:t>
            </a:r>
            <a:r>
              <a:rPr sz="1000" spc="-15" dirty="0">
                <a:latin typeface="Verdana"/>
                <a:cs typeface="Verdana"/>
              </a:rPr>
              <a:t> </a:t>
            </a:r>
            <a:r>
              <a:rPr sz="1000" b="1" dirty="0">
                <a:latin typeface="Verdana"/>
                <a:cs typeface="Verdana"/>
              </a:rPr>
              <a:t>b</a:t>
            </a:r>
            <a:r>
              <a:rPr sz="1000" b="1" spc="-10" dirty="0">
                <a:latin typeface="Verdana"/>
                <a:cs typeface="Verdana"/>
              </a:rPr>
              <a:t> </a:t>
            </a:r>
            <a:r>
              <a:rPr sz="1000" dirty="0">
                <a:latin typeface="Verdana"/>
                <a:cs typeface="Verdana"/>
              </a:rPr>
              <a:t>looks</a:t>
            </a:r>
            <a:r>
              <a:rPr sz="1000" spc="-15" dirty="0">
                <a:latin typeface="Verdana"/>
                <a:cs typeface="Verdana"/>
              </a:rPr>
              <a:t> </a:t>
            </a:r>
            <a:r>
              <a:rPr sz="1000" spc="-10" dirty="0">
                <a:latin typeface="Verdana"/>
                <a:cs typeface="Verdana"/>
              </a:rPr>
              <a:t>like:</a:t>
            </a:r>
            <a:endParaRPr sz="1000">
              <a:latin typeface="Verdana"/>
              <a:cs typeface="Verdana"/>
            </a:endParaRPr>
          </a:p>
        </p:txBody>
      </p:sp>
      <p:sp>
        <p:nvSpPr>
          <p:cNvPr id="8" name="object 8"/>
          <p:cNvSpPr/>
          <p:nvPr/>
        </p:nvSpPr>
        <p:spPr>
          <a:xfrm>
            <a:off x="1800225" y="2057400"/>
            <a:ext cx="400050" cy="152400"/>
          </a:xfrm>
          <a:custGeom>
            <a:avLst/>
            <a:gdLst/>
            <a:ahLst/>
            <a:cxnLst/>
            <a:rect l="l" t="t" r="r" b="b"/>
            <a:pathLst>
              <a:path w="400050" h="152400">
                <a:moveTo>
                  <a:pt x="400050" y="152400"/>
                </a:moveTo>
                <a:lnTo>
                  <a:pt x="0" y="152400"/>
                </a:lnTo>
                <a:lnTo>
                  <a:pt x="0" y="0"/>
                </a:lnTo>
                <a:lnTo>
                  <a:pt x="400050" y="0"/>
                </a:lnTo>
                <a:lnTo>
                  <a:pt x="400050" y="152400"/>
                </a:lnTo>
                <a:close/>
              </a:path>
            </a:pathLst>
          </a:custGeom>
          <a:solidFill>
            <a:srgbClr val="FFFF00"/>
          </a:solidFill>
        </p:spPr>
        <p:txBody>
          <a:bodyPr wrap="square" lIns="0" tIns="0" rIns="0" bIns="0" rtlCol="0"/>
          <a:lstStyle/>
          <a:p>
            <a:endParaRPr/>
          </a:p>
        </p:txBody>
      </p:sp>
      <p:sp>
        <p:nvSpPr>
          <p:cNvPr id="9" name="object 9"/>
          <p:cNvSpPr/>
          <p:nvPr/>
        </p:nvSpPr>
        <p:spPr>
          <a:xfrm>
            <a:off x="2590800" y="2057400"/>
            <a:ext cx="371475" cy="152400"/>
          </a:xfrm>
          <a:custGeom>
            <a:avLst/>
            <a:gdLst/>
            <a:ahLst/>
            <a:cxnLst/>
            <a:rect l="l" t="t" r="r" b="b"/>
            <a:pathLst>
              <a:path w="371475" h="152400">
                <a:moveTo>
                  <a:pt x="371475" y="152400"/>
                </a:moveTo>
                <a:lnTo>
                  <a:pt x="0" y="152400"/>
                </a:lnTo>
                <a:lnTo>
                  <a:pt x="0" y="0"/>
                </a:lnTo>
                <a:lnTo>
                  <a:pt x="371475" y="0"/>
                </a:lnTo>
                <a:lnTo>
                  <a:pt x="371475" y="152400"/>
                </a:lnTo>
                <a:close/>
              </a:path>
            </a:pathLst>
          </a:custGeom>
          <a:solidFill>
            <a:srgbClr val="FFFF00"/>
          </a:solidFill>
        </p:spPr>
        <p:txBody>
          <a:bodyPr wrap="square" lIns="0" tIns="0" rIns="0" bIns="0" rtlCol="0"/>
          <a:lstStyle/>
          <a:p>
            <a:endParaRPr/>
          </a:p>
        </p:txBody>
      </p:sp>
      <p:sp>
        <p:nvSpPr>
          <p:cNvPr id="10" name="object 10"/>
          <p:cNvSpPr/>
          <p:nvPr/>
        </p:nvSpPr>
        <p:spPr>
          <a:xfrm>
            <a:off x="1781175" y="2438400"/>
            <a:ext cx="438150" cy="152400"/>
          </a:xfrm>
          <a:custGeom>
            <a:avLst/>
            <a:gdLst/>
            <a:ahLst/>
            <a:cxnLst/>
            <a:rect l="l" t="t" r="r" b="b"/>
            <a:pathLst>
              <a:path w="438150" h="152400">
                <a:moveTo>
                  <a:pt x="438150" y="152400"/>
                </a:moveTo>
                <a:lnTo>
                  <a:pt x="0" y="152400"/>
                </a:lnTo>
                <a:lnTo>
                  <a:pt x="0" y="0"/>
                </a:lnTo>
                <a:lnTo>
                  <a:pt x="438150" y="0"/>
                </a:lnTo>
                <a:lnTo>
                  <a:pt x="438150" y="152400"/>
                </a:lnTo>
                <a:close/>
              </a:path>
            </a:pathLst>
          </a:custGeom>
          <a:solidFill>
            <a:srgbClr val="FFFF00"/>
          </a:solidFill>
        </p:spPr>
        <p:txBody>
          <a:bodyPr wrap="square" lIns="0" tIns="0" rIns="0" bIns="0" rtlCol="0"/>
          <a:lstStyle/>
          <a:p>
            <a:endParaRPr/>
          </a:p>
        </p:txBody>
      </p:sp>
      <p:sp>
        <p:nvSpPr>
          <p:cNvPr id="11" name="object 11"/>
          <p:cNvSpPr/>
          <p:nvPr/>
        </p:nvSpPr>
        <p:spPr>
          <a:xfrm>
            <a:off x="2571750" y="2438400"/>
            <a:ext cx="409575" cy="152400"/>
          </a:xfrm>
          <a:custGeom>
            <a:avLst/>
            <a:gdLst/>
            <a:ahLst/>
            <a:cxnLst/>
            <a:rect l="l" t="t" r="r" b="b"/>
            <a:pathLst>
              <a:path w="409575" h="152400">
                <a:moveTo>
                  <a:pt x="409575" y="152400"/>
                </a:moveTo>
                <a:lnTo>
                  <a:pt x="0" y="152400"/>
                </a:lnTo>
                <a:lnTo>
                  <a:pt x="0" y="0"/>
                </a:lnTo>
                <a:lnTo>
                  <a:pt x="409575" y="0"/>
                </a:lnTo>
                <a:lnTo>
                  <a:pt x="409575" y="152400"/>
                </a:lnTo>
                <a:close/>
              </a:path>
            </a:pathLst>
          </a:custGeom>
          <a:solidFill>
            <a:srgbClr val="FFFF00"/>
          </a:solidFill>
        </p:spPr>
        <p:txBody>
          <a:bodyPr wrap="square" lIns="0" tIns="0" rIns="0" bIns="0" rtlCol="0"/>
          <a:lstStyle/>
          <a:p>
            <a:endParaRPr/>
          </a:p>
        </p:txBody>
      </p:sp>
      <p:graphicFrame>
        <p:nvGraphicFramePr>
          <p:cNvPr id="12" name="object 12"/>
          <p:cNvGraphicFramePr>
            <a:graphicFrameLocks noGrp="1"/>
          </p:cNvGraphicFramePr>
          <p:nvPr/>
        </p:nvGraphicFramePr>
        <p:xfrm>
          <a:off x="1749425" y="2053574"/>
          <a:ext cx="1478279" cy="725170"/>
        </p:xfrm>
        <a:graphic>
          <a:graphicData uri="http://schemas.openxmlformats.org/drawingml/2006/table">
            <a:tbl>
              <a:tblPr firstRow="1" bandRow="1">
                <a:tableStyleId>{2D5ABB26-0587-4C30-8999-92F81FD0307C}</a:tableStyleId>
              </a:tblPr>
              <a:tblGrid>
                <a:gridCol w="534035">
                  <a:extLst>
                    <a:ext uri="{9D8B030D-6E8A-4147-A177-3AD203B41FA5}">
                      <a16:colId xmlns:a16="http://schemas.microsoft.com/office/drawing/2014/main" val="20000"/>
                    </a:ext>
                  </a:extLst>
                </a:gridCol>
                <a:gridCol w="21907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gridCol w="182244">
                  <a:extLst>
                    <a:ext uri="{9D8B030D-6E8A-4147-A177-3AD203B41FA5}">
                      <a16:colId xmlns:a16="http://schemas.microsoft.com/office/drawing/2014/main" val="20003"/>
                    </a:ext>
                  </a:extLst>
                </a:gridCol>
              </a:tblGrid>
              <a:tr h="172085">
                <a:tc>
                  <a:txBody>
                    <a:bodyPr/>
                    <a:lstStyle/>
                    <a:p>
                      <a:pPr marR="40005" algn="ctr">
                        <a:lnSpc>
                          <a:spcPct val="100000"/>
                        </a:lnSpc>
                        <a:spcBef>
                          <a:spcPts val="5"/>
                        </a:spcBef>
                      </a:pPr>
                      <a:r>
                        <a:rPr sz="1000" spc="-10" dirty="0">
                          <a:latin typeface="Verdana"/>
                          <a:cs typeface="Verdana"/>
                        </a:rPr>
                        <a:t>cos(b)</a:t>
                      </a:r>
                      <a:endParaRPr sz="1000">
                        <a:latin typeface="Verdana"/>
                        <a:cs typeface="Verdana"/>
                      </a:endParaRPr>
                    </a:p>
                  </a:txBody>
                  <a:tcPr marL="0" marR="0" marT="635" marB="0">
                    <a:solidFill>
                      <a:srgbClr val="FFFF00"/>
                    </a:solidFill>
                  </a:tcPr>
                </a:tc>
                <a:tc>
                  <a:txBody>
                    <a:bodyPr/>
                    <a:lstStyle/>
                    <a:p>
                      <a:pPr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R="1270" algn="ctr">
                        <a:lnSpc>
                          <a:spcPct val="100000"/>
                        </a:lnSpc>
                        <a:spcBef>
                          <a:spcPts val="5"/>
                        </a:spcBef>
                      </a:pPr>
                      <a:r>
                        <a:rPr sz="1000" spc="-10" dirty="0">
                          <a:latin typeface="Verdana"/>
                          <a:cs typeface="Verdana"/>
                        </a:rPr>
                        <a:t>sin(b)</a:t>
                      </a:r>
                      <a:endParaRPr sz="1000">
                        <a:latin typeface="Verdana"/>
                        <a:cs typeface="Verdana"/>
                      </a:endParaRPr>
                    </a:p>
                  </a:txBody>
                  <a:tcPr marL="0" marR="0" marT="635" marB="0">
                    <a:solidFill>
                      <a:srgbClr val="FFFF00"/>
                    </a:solidFill>
                  </a:tcPr>
                </a:tc>
                <a:tc>
                  <a:txBody>
                    <a:bodyPr/>
                    <a:lstStyle/>
                    <a:p>
                      <a:pPr marL="37465" algn="ctr">
                        <a:lnSpc>
                          <a:spcPct val="100000"/>
                        </a:lnSpc>
                        <a:spcBef>
                          <a:spcPts val="5"/>
                        </a:spcBef>
                      </a:pPr>
                      <a:r>
                        <a:rPr sz="1000" dirty="0">
                          <a:latin typeface="Verdana"/>
                          <a:cs typeface="Verdana"/>
                        </a:rPr>
                        <a:t>0</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R="3937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7465"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R="29209" algn="ctr">
                        <a:lnSpc>
                          <a:spcPct val="100000"/>
                        </a:lnSpc>
                        <a:spcBef>
                          <a:spcPts val="145"/>
                        </a:spcBef>
                      </a:pPr>
                      <a:r>
                        <a:rPr sz="1000" spc="-10" dirty="0">
                          <a:latin typeface="Verdana"/>
                          <a:cs typeface="Verdana"/>
                        </a:rPr>
                        <a:t>-sin(b)</a:t>
                      </a:r>
                      <a:endParaRPr sz="1000">
                        <a:latin typeface="Verdana"/>
                        <a:cs typeface="Verdana"/>
                      </a:endParaRPr>
                    </a:p>
                  </a:txBody>
                  <a:tcPr marL="0" marR="0" marT="18415" marB="0">
                    <a:solidFill>
                      <a:srgbClr val="FFFF00"/>
                    </a:solidFill>
                  </a:tcPr>
                </a:tc>
                <a:tc>
                  <a:txBody>
                    <a:bodyPr/>
                    <a:lstStyle/>
                    <a:p>
                      <a:pPr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spc="-10" dirty="0">
                          <a:latin typeface="Verdana"/>
                          <a:cs typeface="Verdana"/>
                        </a:rPr>
                        <a:t>cos(b)</a:t>
                      </a:r>
                      <a:endParaRPr sz="1000">
                        <a:latin typeface="Verdana"/>
                        <a:cs typeface="Verdana"/>
                      </a:endParaRPr>
                    </a:p>
                  </a:txBody>
                  <a:tcPr marL="0" marR="0" marT="18415" marB="0">
                    <a:solidFill>
                      <a:srgbClr val="FFFF00"/>
                    </a:solidFill>
                  </a:tcPr>
                </a:tc>
                <a:tc>
                  <a:txBody>
                    <a:bodyPr/>
                    <a:lstStyle/>
                    <a:p>
                      <a:pPr marL="37465"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R="39370"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37465" algn="ctr">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sp>
        <p:nvSpPr>
          <p:cNvPr id="13" name="object 13"/>
          <p:cNvSpPr txBox="1"/>
          <p:nvPr/>
        </p:nvSpPr>
        <p:spPr>
          <a:xfrm>
            <a:off x="1358900" y="2803556"/>
            <a:ext cx="5438140" cy="673100"/>
          </a:xfrm>
          <a:prstGeom prst="rect">
            <a:avLst/>
          </a:prstGeom>
        </p:spPr>
        <p:txBody>
          <a:bodyPr vert="horz" wrap="square" lIns="0" tIns="12700" rIns="0" bIns="0" rtlCol="0">
            <a:spAutoFit/>
          </a:bodyPr>
          <a:lstStyle/>
          <a:p>
            <a:pPr marL="12700" marR="158750">
              <a:lnSpc>
                <a:spcPct val="100000"/>
              </a:lnSpc>
              <a:spcBef>
                <a:spcPts val="100"/>
              </a:spcBef>
            </a:pPr>
            <a:r>
              <a:rPr sz="1000" dirty="0">
                <a:latin typeface="Verdana"/>
                <a:cs typeface="Verdana"/>
              </a:rPr>
              <a:t>For</a:t>
            </a:r>
            <a:r>
              <a:rPr sz="1000" spc="-3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have</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box</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would</a:t>
            </a:r>
            <a:r>
              <a:rPr sz="1000" spc="-20" dirty="0">
                <a:latin typeface="Verdana"/>
                <a:cs typeface="Verdana"/>
              </a:rPr>
              <a:t> </a:t>
            </a:r>
            <a:r>
              <a:rPr sz="1000" dirty="0">
                <a:latin typeface="Verdana"/>
                <a:cs typeface="Verdana"/>
              </a:rPr>
              <a:t>like</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rotate</a:t>
            </a:r>
            <a:r>
              <a:rPr sz="1000" spc="-15" dirty="0">
                <a:latin typeface="Verdana"/>
                <a:cs typeface="Verdana"/>
              </a:rPr>
              <a:t> </a:t>
            </a:r>
            <a:r>
              <a:rPr sz="1000" dirty="0">
                <a:latin typeface="Verdana"/>
                <a:cs typeface="Verdana"/>
              </a:rPr>
              <a:t>it</a:t>
            </a:r>
            <a:r>
              <a:rPr sz="1000" spc="-20" dirty="0">
                <a:latin typeface="Verdana"/>
                <a:cs typeface="Verdana"/>
              </a:rPr>
              <a:t> </a:t>
            </a:r>
            <a:r>
              <a:rPr sz="1000" dirty="0">
                <a:latin typeface="Verdana"/>
                <a:cs typeface="Verdana"/>
              </a:rPr>
              <a:t>30</a:t>
            </a:r>
            <a:r>
              <a:rPr sz="1000" spc="-15" dirty="0">
                <a:latin typeface="Verdana"/>
                <a:cs typeface="Verdana"/>
              </a:rPr>
              <a:t> </a:t>
            </a:r>
            <a:r>
              <a:rPr sz="1000" dirty="0">
                <a:latin typeface="Verdana"/>
                <a:cs typeface="Verdana"/>
              </a:rPr>
              <a:t>degrees,</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need</a:t>
            </a:r>
            <a:r>
              <a:rPr sz="1000" spc="-15" dirty="0">
                <a:latin typeface="Verdana"/>
                <a:cs typeface="Verdana"/>
              </a:rPr>
              <a:t> </a:t>
            </a:r>
            <a:r>
              <a:rPr sz="1000" spc="-25" dirty="0">
                <a:latin typeface="Verdana"/>
                <a:cs typeface="Verdana"/>
              </a:rPr>
              <a:t>the </a:t>
            </a:r>
            <a:r>
              <a:rPr sz="1000" spc="-10" dirty="0">
                <a:latin typeface="Verdana"/>
                <a:cs typeface="Verdana"/>
              </a:rPr>
              <a:t>following:</a:t>
            </a:r>
            <a:endParaRPr sz="1000">
              <a:latin typeface="Verdana"/>
              <a:cs typeface="Verdana"/>
            </a:endParaRPr>
          </a:p>
          <a:p>
            <a:pPr marL="241300" marR="5080" indent="-228600">
              <a:lnSpc>
                <a:spcPct val="100000"/>
              </a:lnSpc>
              <a:spcBef>
                <a:spcPts val="300"/>
              </a:spcBef>
            </a:pPr>
            <a:r>
              <a:rPr sz="1000" dirty="0">
                <a:latin typeface="Verdana"/>
                <a:cs typeface="Verdana"/>
              </a:rPr>
              <a:t>1.</a:t>
            </a:r>
            <a:r>
              <a:rPr sz="1000" spc="400" dirty="0">
                <a:latin typeface="Verdana"/>
                <a:cs typeface="Verdana"/>
              </a:rPr>
              <a:t> </a:t>
            </a:r>
            <a:r>
              <a:rPr sz="1000" dirty="0">
                <a:latin typeface="Verdana"/>
                <a:cs typeface="Verdana"/>
              </a:rPr>
              <a:t>Construct</a:t>
            </a:r>
            <a:r>
              <a:rPr sz="1000" spc="-20" dirty="0">
                <a:latin typeface="Verdana"/>
                <a:cs typeface="Verdana"/>
              </a:rPr>
              <a:t> </a:t>
            </a:r>
            <a:r>
              <a:rPr sz="1000" dirty="0">
                <a:latin typeface="Verdana"/>
                <a:cs typeface="Verdana"/>
              </a:rPr>
              <a:t>the</a:t>
            </a:r>
            <a:r>
              <a:rPr sz="1000" spc="-20" dirty="0">
                <a:latin typeface="Verdana"/>
                <a:cs typeface="Verdana"/>
              </a:rPr>
              <a:t> </a:t>
            </a:r>
            <a:r>
              <a:rPr sz="1000" spc="-10" dirty="0">
                <a:latin typeface="Verdana"/>
                <a:cs typeface="Verdana"/>
              </a:rPr>
              <a:t>30-</a:t>
            </a:r>
            <a:r>
              <a:rPr sz="1000" dirty="0">
                <a:latin typeface="Verdana"/>
                <a:cs typeface="Verdana"/>
              </a:rPr>
              <a:t>degree</a:t>
            </a:r>
            <a:r>
              <a:rPr sz="1000" spc="-20" dirty="0">
                <a:latin typeface="Verdana"/>
                <a:cs typeface="Verdana"/>
              </a:rPr>
              <a:t> </a:t>
            </a:r>
            <a:r>
              <a:rPr sz="1000" dirty="0">
                <a:latin typeface="Verdana"/>
                <a:cs typeface="Verdana"/>
              </a:rPr>
              <a:t>rotation</a:t>
            </a:r>
            <a:r>
              <a:rPr sz="1000" spc="-20"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Using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generic</a:t>
            </a:r>
            <a:r>
              <a:rPr sz="1000" spc="-20" dirty="0">
                <a:latin typeface="Verdana"/>
                <a:cs typeface="Verdana"/>
              </a:rPr>
              <a:t> </a:t>
            </a:r>
            <a:r>
              <a:rPr sz="1000" dirty="0">
                <a:latin typeface="Verdana"/>
                <a:cs typeface="Verdana"/>
              </a:rPr>
              <a:t>form</a:t>
            </a:r>
            <a:r>
              <a:rPr sz="1000" spc="-20" dirty="0">
                <a:latin typeface="Verdana"/>
                <a:cs typeface="Verdana"/>
              </a:rPr>
              <a:t> </a:t>
            </a:r>
            <a:r>
              <a:rPr sz="1000" dirty="0">
                <a:latin typeface="Verdana"/>
                <a:cs typeface="Verdana"/>
              </a:rPr>
              <a:t>and</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cos</a:t>
            </a:r>
            <a:r>
              <a:rPr sz="1000" spc="-15" dirty="0">
                <a:latin typeface="Verdana"/>
                <a:cs typeface="Verdana"/>
              </a:rPr>
              <a:t> </a:t>
            </a:r>
            <a:r>
              <a:rPr sz="1000" spc="-25" dirty="0">
                <a:latin typeface="Verdana"/>
                <a:cs typeface="Verdana"/>
              </a:rPr>
              <a:t>and </a:t>
            </a:r>
            <a:r>
              <a:rPr sz="1000" dirty="0">
                <a:latin typeface="Verdana"/>
                <a:cs typeface="Verdana"/>
              </a:rPr>
              <a:t>sin</a:t>
            </a:r>
            <a:r>
              <a:rPr sz="1000" spc="-30" dirty="0">
                <a:latin typeface="Verdana"/>
                <a:cs typeface="Verdana"/>
              </a:rPr>
              <a:t> </a:t>
            </a:r>
            <a:r>
              <a:rPr sz="1000" dirty="0">
                <a:latin typeface="Verdana"/>
                <a:cs typeface="Verdana"/>
              </a:rPr>
              <a:t>values</a:t>
            </a:r>
            <a:r>
              <a:rPr sz="1000" spc="-15" dirty="0">
                <a:latin typeface="Verdana"/>
                <a:cs typeface="Verdana"/>
              </a:rPr>
              <a:t> </a:t>
            </a:r>
            <a:r>
              <a:rPr sz="1000" dirty="0">
                <a:latin typeface="Verdana"/>
                <a:cs typeface="Verdana"/>
              </a:rPr>
              <a:t>of</a:t>
            </a:r>
            <a:r>
              <a:rPr sz="1000" spc="-20" dirty="0">
                <a:latin typeface="Verdana"/>
                <a:cs typeface="Verdana"/>
              </a:rPr>
              <a:t> </a:t>
            </a:r>
            <a:r>
              <a:rPr sz="1000" spc="-10" dirty="0">
                <a:latin typeface="Verdana"/>
                <a:cs typeface="Verdana"/>
              </a:rPr>
              <a:t>30-</a:t>
            </a:r>
            <a:r>
              <a:rPr sz="1000" dirty="0">
                <a:latin typeface="Verdana"/>
                <a:cs typeface="Verdana"/>
              </a:rPr>
              <a:t>degree</a:t>
            </a:r>
            <a:r>
              <a:rPr sz="1000" spc="-15" dirty="0">
                <a:latin typeface="Verdana"/>
                <a:cs typeface="Verdana"/>
              </a:rPr>
              <a:t> </a:t>
            </a:r>
            <a:r>
              <a:rPr sz="1000" dirty="0">
                <a:latin typeface="Verdana"/>
                <a:cs typeface="Verdana"/>
              </a:rPr>
              <a:t>angle,</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rotation</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look</a:t>
            </a:r>
            <a:r>
              <a:rPr sz="1000" spc="-15" dirty="0">
                <a:latin typeface="Verdana"/>
                <a:cs typeface="Verdana"/>
              </a:rPr>
              <a:t> </a:t>
            </a:r>
            <a:r>
              <a:rPr sz="1000" dirty="0">
                <a:latin typeface="Verdana"/>
                <a:cs typeface="Verdana"/>
              </a:rPr>
              <a:t>like</a:t>
            </a:r>
            <a:r>
              <a:rPr sz="1000" spc="-20"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following:</a:t>
            </a:r>
            <a:endParaRPr sz="1000">
              <a:latin typeface="Verdana"/>
              <a:cs typeface="Verdana"/>
            </a:endParaRPr>
          </a:p>
        </p:txBody>
      </p:sp>
      <p:graphicFrame>
        <p:nvGraphicFramePr>
          <p:cNvPr id="14" name="object 14"/>
          <p:cNvGraphicFramePr>
            <a:graphicFrameLocks noGrp="1"/>
          </p:cNvGraphicFramePr>
          <p:nvPr/>
        </p:nvGraphicFramePr>
        <p:xfrm>
          <a:off x="1711325" y="3501374"/>
          <a:ext cx="1221738" cy="725170"/>
        </p:xfrm>
        <a:graphic>
          <a:graphicData uri="http://schemas.openxmlformats.org/drawingml/2006/table">
            <a:tbl>
              <a:tblPr firstRow="1" bandRow="1">
                <a:tableStyleId>{2D5ABB26-0587-4C30-8999-92F81FD0307C}</a:tableStyleId>
              </a:tblPr>
              <a:tblGrid>
                <a:gridCol w="3905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220344">
                  <a:extLst>
                    <a:ext uri="{9D8B030D-6E8A-4147-A177-3AD203B41FA5}">
                      <a16:colId xmlns:a16="http://schemas.microsoft.com/office/drawing/2014/main" val="20002"/>
                    </a:ext>
                  </a:extLst>
                </a:gridCol>
                <a:gridCol w="182244">
                  <a:extLst>
                    <a:ext uri="{9D8B030D-6E8A-4147-A177-3AD203B41FA5}">
                      <a16:colId xmlns:a16="http://schemas.microsoft.com/office/drawing/2014/main" val="20003"/>
                    </a:ext>
                  </a:extLst>
                </a:gridCol>
              </a:tblGrid>
              <a:tr h="172085">
                <a:tc>
                  <a:txBody>
                    <a:bodyPr/>
                    <a:lstStyle/>
                    <a:p>
                      <a:pPr marR="62230" algn="r">
                        <a:lnSpc>
                          <a:spcPct val="100000"/>
                        </a:lnSpc>
                        <a:spcBef>
                          <a:spcPts val="5"/>
                        </a:spcBef>
                      </a:pPr>
                      <a:r>
                        <a:rPr sz="1000" spc="-20" dirty="0">
                          <a:latin typeface="Verdana"/>
                          <a:cs typeface="Verdana"/>
                        </a:rPr>
                        <a:t>0.87</a:t>
                      </a:r>
                      <a:endParaRPr sz="1000">
                        <a:latin typeface="Verdana"/>
                        <a:cs typeface="Verdana"/>
                      </a:endParaRPr>
                    </a:p>
                  </a:txBody>
                  <a:tcPr marL="0" marR="0" marT="635" marB="0"/>
                </a:tc>
                <a:tc>
                  <a:txBody>
                    <a:bodyPr/>
                    <a:lstStyle/>
                    <a:p>
                      <a:pPr algn="ctr">
                        <a:lnSpc>
                          <a:spcPct val="100000"/>
                        </a:lnSpc>
                        <a:spcBef>
                          <a:spcPts val="5"/>
                        </a:spcBef>
                      </a:pPr>
                      <a:r>
                        <a:rPr sz="1000" spc="-10" dirty="0">
                          <a:latin typeface="Verdana"/>
                          <a:cs typeface="Verdana"/>
                        </a:rPr>
                        <a:t>-</a:t>
                      </a:r>
                      <a:r>
                        <a:rPr sz="1000" spc="-25" dirty="0">
                          <a:latin typeface="Verdana"/>
                          <a:cs typeface="Verdana"/>
                        </a:rPr>
                        <a:t>0.5</a:t>
                      </a:r>
                      <a:endParaRPr sz="1000">
                        <a:latin typeface="Verdana"/>
                        <a:cs typeface="Verdana"/>
                      </a:endParaRPr>
                    </a:p>
                  </a:txBody>
                  <a:tcPr marL="0" marR="0" marT="635" marB="0"/>
                </a:tc>
                <a:tc>
                  <a:txBody>
                    <a:bodyPr/>
                    <a:lstStyle/>
                    <a:p>
                      <a:pPr marL="635"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R="24130" algn="r">
                        <a:lnSpc>
                          <a:spcPct val="100000"/>
                        </a:lnSpc>
                        <a:spcBef>
                          <a:spcPts val="5"/>
                        </a:spcBef>
                      </a:pPr>
                      <a:r>
                        <a:rPr sz="1000" dirty="0">
                          <a:latin typeface="Verdana"/>
                          <a:cs typeface="Verdana"/>
                        </a:rPr>
                        <a:t>0</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R="104775" algn="r">
                        <a:lnSpc>
                          <a:spcPct val="100000"/>
                        </a:lnSpc>
                        <a:spcBef>
                          <a:spcPts val="145"/>
                        </a:spcBef>
                      </a:pPr>
                      <a:r>
                        <a:rPr sz="1000" spc="-25" dirty="0">
                          <a:latin typeface="Verdana"/>
                          <a:cs typeface="Verdana"/>
                        </a:rPr>
                        <a:t>0.5</a:t>
                      </a:r>
                      <a:endParaRPr sz="1000">
                        <a:latin typeface="Verdana"/>
                        <a:cs typeface="Verdana"/>
                      </a:endParaRPr>
                    </a:p>
                  </a:txBody>
                  <a:tcPr marL="0" marR="0" marT="18415" marB="0"/>
                </a:tc>
                <a:tc>
                  <a:txBody>
                    <a:bodyPr/>
                    <a:lstStyle/>
                    <a:p>
                      <a:pPr algn="ctr">
                        <a:lnSpc>
                          <a:spcPct val="100000"/>
                        </a:lnSpc>
                        <a:spcBef>
                          <a:spcPts val="145"/>
                        </a:spcBef>
                      </a:pPr>
                      <a:r>
                        <a:rPr sz="1000" spc="-20" dirty="0">
                          <a:latin typeface="Verdana"/>
                          <a:cs typeface="Verdana"/>
                        </a:rPr>
                        <a:t>0.87</a:t>
                      </a:r>
                      <a:endParaRPr sz="1000">
                        <a:latin typeface="Verdana"/>
                        <a:cs typeface="Verdana"/>
                      </a:endParaRPr>
                    </a:p>
                  </a:txBody>
                  <a:tcPr marL="0" marR="0" marT="18415" marB="0"/>
                </a:tc>
                <a:tc>
                  <a:txBody>
                    <a:bodyPr/>
                    <a:lstStyle/>
                    <a:p>
                      <a:pPr marL="635"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24130" algn="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R="28575"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1905"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635" algn="ctr">
                        <a:lnSpc>
                          <a:spcPct val="100000"/>
                        </a:lnSpc>
                        <a:spcBef>
                          <a:spcPts val="145"/>
                        </a:spcBef>
                      </a:pPr>
                      <a:r>
                        <a:rPr sz="1000" dirty="0">
                          <a:latin typeface="Verdana"/>
                          <a:cs typeface="Verdana"/>
                        </a:rPr>
                        <a:t>1</a:t>
                      </a:r>
                      <a:endParaRPr sz="1000">
                        <a:latin typeface="Verdana"/>
                        <a:cs typeface="Verdana"/>
                      </a:endParaRPr>
                    </a:p>
                  </a:txBody>
                  <a:tcPr marL="0" marR="0" marT="18415" marB="0"/>
                </a:tc>
                <a:tc>
                  <a:txBody>
                    <a:bodyPr/>
                    <a:lstStyle/>
                    <a:p>
                      <a:pPr marR="24130" algn="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R="28575"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1905"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L="635"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24130" algn="r">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sp>
        <p:nvSpPr>
          <p:cNvPr id="15" name="object 15"/>
          <p:cNvSpPr txBox="1"/>
          <p:nvPr/>
        </p:nvSpPr>
        <p:spPr>
          <a:xfrm>
            <a:off x="1358900" y="4251356"/>
            <a:ext cx="5048250" cy="330200"/>
          </a:xfrm>
          <a:prstGeom prst="rect">
            <a:avLst/>
          </a:prstGeom>
        </p:spPr>
        <p:txBody>
          <a:bodyPr vert="horz" wrap="square" lIns="0" tIns="12700" rIns="0" bIns="0" rtlCol="0">
            <a:spAutoFit/>
          </a:bodyPr>
          <a:lstStyle/>
          <a:p>
            <a:pPr marL="241300" marR="5080" indent="-228600">
              <a:lnSpc>
                <a:spcPct val="100000"/>
              </a:lnSpc>
              <a:spcBef>
                <a:spcPts val="100"/>
              </a:spcBef>
            </a:pPr>
            <a:r>
              <a:rPr sz="1000" dirty="0">
                <a:latin typeface="Verdana"/>
                <a:cs typeface="Verdana"/>
              </a:rPr>
              <a:t>2.</a:t>
            </a:r>
            <a:r>
              <a:rPr sz="1000" spc="405" dirty="0">
                <a:latin typeface="Verdana"/>
                <a:cs typeface="Verdana"/>
              </a:rPr>
              <a:t> </a:t>
            </a:r>
            <a:r>
              <a:rPr sz="1000" dirty="0">
                <a:latin typeface="Verdana"/>
                <a:cs typeface="Verdana"/>
              </a:rPr>
              <a:t>Multiply</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rotation</a:t>
            </a:r>
            <a:r>
              <a:rPr sz="1000" spc="-15"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by</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input</a:t>
            </a:r>
            <a:r>
              <a:rPr sz="1000" spc="-15" dirty="0">
                <a:latin typeface="Verdana"/>
                <a:cs typeface="Verdana"/>
              </a:rPr>
              <a:t> </a:t>
            </a:r>
            <a:r>
              <a:rPr sz="1000" dirty="0">
                <a:latin typeface="Verdana"/>
                <a:cs typeface="Verdana"/>
              </a:rPr>
              <a:t>geometry,</a:t>
            </a:r>
            <a:r>
              <a:rPr sz="1000" spc="-20" dirty="0">
                <a:latin typeface="Verdana"/>
                <a:cs typeface="Verdana"/>
              </a:rPr>
              <a:t> </a:t>
            </a:r>
            <a:r>
              <a:rPr sz="1000" dirty="0">
                <a:latin typeface="Verdana"/>
                <a:cs typeface="Verdana"/>
              </a:rPr>
              <a:t>or</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case</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a:t>
            </a:r>
            <a:r>
              <a:rPr sz="1000" spc="-15" dirty="0">
                <a:latin typeface="Verdana"/>
                <a:cs typeface="Verdana"/>
              </a:rPr>
              <a:t> </a:t>
            </a:r>
            <a:r>
              <a:rPr sz="1000" spc="-20" dirty="0">
                <a:latin typeface="Verdana"/>
                <a:cs typeface="Verdana"/>
              </a:rPr>
              <a:t>box, </a:t>
            </a:r>
            <a:r>
              <a:rPr sz="1000" dirty="0">
                <a:latin typeface="Verdana"/>
                <a:cs typeface="Verdana"/>
              </a:rPr>
              <a:t>multiply</a:t>
            </a:r>
            <a:r>
              <a:rPr sz="1000" spc="-30" dirty="0">
                <a:latin typeface="Verdana"/>
                <a:cs typeface="Verdana"/>
              </a:rPr>
              <a:t> </a:t>
            </a:r>
            <a:r>
              <a:rPr sz="1000" dirty="0">
                <a:latin typeface="Verdana"/>
                <a:cs typeface="Verdana"/>
              </a:rPr>
              <a:t>by</a:t>
            </a:r>
            <a:r>
              <a:rPr sz="1000" spc="-15" dirty="0">
                <a:latin typeface="Verdana"/>
                <a:cs typeface="Verdana"/>
              </a:rPr>
              <a:t> </a:t>
            </a:r>
            <a:r>
              <a:rPr sz="1000" dirty="0">
                <a:latin typeface="Verdana"/>
                <a:cs typeface="Verdana"/>
              </a:rPr>
              <a:t>each</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corner</a:t>
            </a:r>
            <a:r>
              <a:rPr sz="1000" spc="-15" dirty="0">
                <a:latin typeface="Verdana"/>
                <a:cs typeface="Verdana"/>
              </a:rPr>
              <a:t> </a:t>
            </a:r>
            <a:r>
              <a:rPr sz="1000" dirty="0">
                <a:latin typeface="Verdana"/>
                <a:cs typeface="Verdana"/>
              </a:rPr>
              <a:t>points</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find</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box's</a:t>
            </a:r>
            <a:r>
              <a:rPr sz="1000" spc="-15" dirty="0">
                <a:latin typeface="Verdana"/>
                <a:cs typeface="Verdana"/>
              </a:rPr>
              <a:t> </a:t>
            </a:r>
            <a:r>
              <a:rPr sz="1000" dirty="0">
                <a:latin typeface="Verdana"/>
                <a:cs typeface="Verdana"/>
              </a:rPr>
              <a:t>new</a:t>
            </a:r>
            <a:r>
              <a:rPr sz="1000" spc="-15" dirty="0">
                <a:latin typeface="Verdana"/>
                <a:cs typeface="Verdana"/>
              </a:rPr>
              <a:t> </a:t>
            </a:r>
            <a:r>
              <a:rPr sz="1000" spc="-10" dirty="0">
                <a:latin typeface="Verdana"/>
                <a:cs typeface="Verdana"/>
              </a:rPr>
              <a:t>location.</a:t>
            </a:r>
            <a:endParaRPr sz="1000">
              <a:latin typeface="Verdana"/>
              <a:cs typeface="Verdana"/>
            </a:endParaRPr>
          </a:p>
        </p:txBody>
      </p:sp>
      <p:pic>
        <p:nvPicPr>
          <p:cNvPr id="16" name="object 16"/>
          <p:cNvPicPr/>
          <p:nvPr/>
        </p:nvPicPr>
        <p:blipFill>
          <a:blip r:embed="rId2" cstate="print"/>
          <a:stretch>
            <a:fillRect/>
          </a:stretch>
        </p:blipFill>
        <p:spPr>
          <a:xfrm>
            <a:off x="1619250" y="4705350"/>
            <a:ext cx="3143250" cy="2476500"/>
          </a:xfrm>
          <a:prstGeom prst="rect">
            <a:avLst/>
          </a:prstGeom>
        </p:spPr>
      </p:pic>
      <p:sp>
        <p:nvSpPr>
          <p:cNvPr id="17" name="object 17"/>
          <p:cNvSpPr txBox="1"/>
          <p:nvPr/>
        </p:nvSpPr>
        <p:spPr>
          <a:xfrm>
            <a:off x="1320800" y="7197725"/>
            <a:ext cx="5518150" cy="1746250"/>
          </a:xfrm>
          <a:prstGeom prst="rect">
            <a:avLst/>
          </a:prstGeom>
        </p:spPr>
        <p:txBody>
          <a:bodyPr vert="horz" wrap="square" lIns="0" tIns="12700" rIns="0" bIns="0" rtlCol="0">
            <a:spAutoFit/>
          </a:bodyPr>
          <a:lstStyle/>
          <a:p>
            <a:pPr marL="279400">
              <a:lnSpc>
                <a:spcPct val="100000"/>
              </a:lnSpc>
              <a:spcBef>
                <a:spcPts val="100"/>
              </a:spcBef>
            </a:pPr>
            <a:r>
              <a:rPr sz="900" i="1" dirty="0">
                <a:latin typeface="Verdana"/>
                <a:cs typeface="Verdana"/>
              </a:rPr>
              <a:t>Figure (20): Rotate </a:t>
            </a:r>
            <a:r>
              <a:rPr sz="900" i="1" spc="-10" dirty="0">
                <a:latin typeface="Verdana"/>
                <a:cs typeface="Verdana"/>
              </a:rPr>
              <a:t>geometry.</a:t>
            </a:r>
            <a:endParaRPr sz="900">
              <a:latin typeface="Verdana"/>
              <a:cs typeface="Verdana"/>
            </a:endParaRPr>
          </a:p>
          <a:p>
            <a:pPr>
              <a:lnSpc>
                <a:spcPct val="100000"/>
              </a:lnSpc>
            </a:pPr>
            <a:endParaRPr sz="900">
              <a:latin typeface="Verdana"/>
              <a:cs typeface="Verdana"/>
            </a:endParaRPr>
          </a:p>
          <a:p>
            <a:pPr marL="50800">
              <a:lnSpc>
                <a:spcPct val="100000"/>
              </a:lnSpc>
            </a:pPr>
            <a:r>
              <a:rPr sz="1200" b="1" dirty="0">
                <a:latin typeface="Arial"/>
                <a:cs typeface="Arial"/>
              </a:rPr>
              <a:t>Scale </a:t>
            </a:r>
            <a:r>
              <a:rPr sz="1200" b="1" spc="-10" dirty="0">
                <a:latin typeface="Arial"/>
                <a:cs typeface="Arial"/>
              </a:rPr>
              <a:t>transformation</a:t>
            </a:r>
            <a:endParaRPr sz="1200">
              <a:latin typeface="Arial"/>
              <a:cs typeface="Arial"/>
            </a:endParaRPr>
          </a:p>
          <a:p>
            <a:pPr marL="50800" marR="43180">
              <a:lnSpc>
                <a:spcPct val="100000"/>
              </a:lnSpc>
              <a:spcBef>
                <a:spcPts val="335"/>
              </a:spcBef>
            </a:pPr>
            <a:r>
              <a:rPr sz="1000" dirty="0">
                <a:latin typeface="Verdana"/>
                <a:cs typeface="Verdana"/>
              </a:rPr>
              <a:t>In</a:t>
            </a:r>
            <a:r>
              <a:rPr sz="1000" spc="-30" dirty="0">
                <a:latin typeface="Verdana"/>
                <a:cs typeface="Verdana"/>
              </a:rPr>
              <a:t> </a:t>
            </a:r>
            <a:r>
              <a:rPr sz="1000" dirty="0">
                <a:latin typeface="Verdana"/>
                <a:cs typeface="Verdana"/>
              </a:rPr>
              <a:t>order</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scale</a:t>
            </a:r>
            <a:r>
              <a:rPr sz="1000" spc="-20" dirty="0">
                <a:latin typeface="Verdana"/>
                <a:cs typeface="Verdana"/>
              </a:rPr>
              <a:t> </a:t>
            </a:r>
            <a:r>
              <a:rPr sz="1000" dirty="0">
                <a:latin typeface="Verdana"/>
                <a:cs typeface="Verdana"/>
              </a:rPr>
              <a:t>geometry,</a:t>
            </a:r>
            <a:r>
              <a:rPr sz="1000" spc="-2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need</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scale</a:t>
            </a:r>
            <a:r>
              <a:rPr sz="1000" spc="-20" dirty="0">
                <a:latin typeface="Verdana"/>
                <a:cs typeface="Verdana"/>
              </a:rPr>
              <a:t> </a:t>
            </a:r>
            <a:r>
              <a:rPr sz="1000" dirty="0">
                <a:latin typeface="Verdana"/>
                <a:cs typeface="Verdana"/>
              </a:rPr>
              <a:t>factor</a:t>
            </a:r>
            <a:r>
              <a:rPr sz="1000" spc="-20"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center</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scale.</a:t>
            </a:r>
            <a:r>
              <a:rPr sz="1000" spc="-20"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scale </a:t>
            </a:r>
            <a:r>
              <a:rPr sz="1000" dirty="0">
                <a:latin typeface="Verdana"/>
                <a:cs typeface="Verdana"/>
              </a:rPr>
              <a:t>factor</a:t>
            </a:r>
            <a:r>
              <a:rPr sz="1000" spc="-30"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be</a:t>
            </a:r>
            <a:r>
              <a:rPr sz="1000" spc="-15" dirty="0">
                <a:latin typeface="Verdana"/>
                <a:cs typeface="Verdana"/>
              </a:rPr>
              <a:t> </a:t>
            </a:r>
            <a:r>
              <a:rPr sz="1000" dirty="0">
                <a:latin typeface="Verdana"/>
                <a:cs typeface="Verdana"/>
              </a:rPr>
              <a:t>uniform</a:t>
            </a:r>
            <a:r>
              <a:rPr sz="1000" spc="-15" dirty="0">
                <a:latin typeface="Verdana"/>
                <a:cs typeface="Verdana"/>
              </a:rPr>
              <a:t> </a:t>
            </a:r>
            <a:r>
              <a:rPr sz="1000" dirty="0">
                <a:latin typeface="Verdana"/>
                <a:cs typeface="Verdana"/>
              </a:rPr>
              <a:t>scaling</a:t>
            </a:r>
            <a:r>
              <a:rPr sz="1000" spc="-15" dirty="0">
                <a:latin typeface="Verdana"/>
                <a:cs typeface="Verdana"/>
              </a:rPr>
              <a:t> </a:t>
            </a:r>
            <a:r>
              <a:rPr sz="1000" dirty="0">
                <a:latin typeface="Verdana"/>
                <a:cs typeface="Verdana"/>
              </a:rPr>
              <a:t>equally</a:t>
            </a:r>
            <a:r>
              <a:rPr sz="1000" spc="-15" dirty="0">
                <a:latin typeface="Verdana"/>
                <a:cs typeface="Verdana"/>
              </a:rPr>
              <a:t> </a:t>
            </a:r>
            <a:r>
              <a:rPr sz="1000" dirty="0">
                <a:latin typeface="Verdana"/>
                <a:cs typeface="Verdana"/>
              </a:rPr>
              <a:t>in</a:t>
            </a:r>
            <a:r>
              <a:rPr sz="1000" spc="-15" dirty="0">
                <a:latin typeface="Verdana"/>
                <a:cs typeface="Verdana"/>
              </a:rPr>
              <a:t> </a:t>
            </a:r>
            <a:r>
              <a:rPr sz="1000" spc="-10" dirty="0">
                <a:latin typeface="Verdana"/>
                <a:cs typeface="Verdana"/>
              </a:rPr>
              <a:t>x-</a:t>
            </a:r>
            <a:r>
              <a:rPr sz="1000" dirty="0">
                <a:latin typeface="Verdana"/>
                <a:cs typeface="Verdana"/>
              </a:rPr>
              <a:t>,</a:t>
            </a:r>
            <a:r>
              <a:rPr sz="1000" spc="-15" dirty="0">
                <a:latin typeface="Verdana"/>
                <a:cs typeface="Verdana"/>
              </a:rPr>
              <a:t> </a:t>
            </a:r>
            <a:r>
              <a:rPr sz="1000" spc="-10" dirty="0">
                <a:latin typeface="Verdana"/>
                <a:cs typeface="Verdana"/>
              </a:rPr>
              <a:t>y-</a:t>
            </a:r>
            <a:r>
              <a:rPr sz="1000" dirty="0">
                <a:latin typeface="Verdana"/>
                <a:cs typeface="Verdana"/>
              </a:rPr>
              <a:t>,</a:t>
            </a:r>
            <a:r>
              <a:rPr sz="1000" spc="-15" dirty="0">
                <a:latin typeface="Verdana"/>
                <a:cs typeface="Verdana"/>
              </a:rPr>
              <a:t> </a:t>
            </a:r>
            <a:r>
              <a:rPr sz="1000" dirty="0">
                <a:latin typeface="Verdana"/>
                <a:cs typeface="Verdana"/>
              </a:rPr>
              <a:t>and</a:t>
            </a:r>
            <a:r>
              <a:rPr sz="1000" spc="-15" dirty="0">
                <a:latin typeface="Verdana"/>
                <a:cs typeface="Verdana"/>
              </a:rPr>
              <a:t> </a:t>
            </a:r>
            <a:r>
              <a:rPr sz="1000" spc="-10" dirty="0">
                <a:latin typeface="Verdana"/>
                <a:cs typeface="Verdana"/>
              </a:rPr>
              <a:t>z-</a:t>
            </a:r>
            <a:r>
              <a:rPr sz="1000" dirty="0">
                <a:latin typeface="Verdana"/>
                <a:cs typeface="Verdana"/>
              </a:rPr>
              <a:t>directions,</a:t>
            </a:r>
            <a:r>
              <a:rPr sz="1000" spc="-15" dirty="0">
                <a:latin typeface="Verdana"/>
                <a:cs typeface="Verdana"/>
              </a:rPr>
              <a:t> </a:t>
            </a:r>
            <a:r>
              <a:rPr sz="1000" dirty="0">
                <a:latin typeface="Verdana"/>
                <a:cs typeface="Verdana"/>
              </a:rPr>
              <a:t>or</a:t>
            </a:r>
            <a:r>
              <a:rPr sz="1000" spc="-15" dirty="0">
                <a:latin typeface="Verdana"/>
                <a:cs typeface="Verdana"/>
              </a:rPr>
              <a:t> </a:t>
            </a:r>
            <a:r>
              <a:rPr sz="1000" dirty="0">
                <a:latin typeface="Verdana"/>
                <a:cs typeface="Verdana"/>
              </a:rPr>
              <a:t>can</a:t>
            </a:r>
            <a:r>
              <a:rPr sz="1000" spc="-15" dirty="0">
                <a:latin typeface="Verdana"/>
                <a:cs typeface="Verdana"/>
              </a:rPr>
              <a:t> </a:t>
            </a:r>
            <a:r>
              <a:rPr sz="1000" dirty="0">
                <a:latin typeface="Verdana"/>
                <a:cs typeface="Verdana"/>
              </a:rPr>
              <a:t>be</a:t>
            </a:r>
            <a:r>
              <a:rPr sz="1000" spc="-15" dirty="0">
                <a:latin typeface="Verdana"/>
                <a:cs typeface="Verdana"/>
              </a:rPr>
              <a:t> </a:t>
            </a:r>
            <a:r>
              <a:rPr sz="1000" dirty="0">
                <a:latin typeface="Verdana"/>
                <a:cs typeface="Verdana"/>
              </a:rPr>
              <a:t>unique</a:t>
            </a:r>
            <a:r>
              <a:rPr sz="1000" spc="-15" dirty="0">
                <a:latin typeface="Verdana"/>
                <a:cs typeface="Verdana"/>
              </a:rPr>
              <a:t> </a:t>
            </a:r>
            <a:r>
              <a:rPr sz="1000" spc="-25" dirty="0">
                <a:latin typeface="Verdana"/>
                <a:cs typeface="Verdana"/>
              </a:rPr>
              <a:t>for </a:t>
            </a:r>
            <a:r>
              <a:rPr sz="1000" dirty="0">
                <a:latin typeface="Verdana"/>
                <a:cs typeface="Verdana"/>
              </a:rPr>
              <a:t>each</a:t>
            </a:r>
            <a:r>
              <a:rPr sz="1000" spc="-30" dirty="0">
                <a:latin typeface="Verdana"/>
                <a:cs typeface="Verdana"/>
              </a:rPr>
              <a:t> </a:t>
            </a:r>
            <a:r>
              <a:rPr sz="1000" dirty="0">
                <a:latin typeface="Verdana"/>
                <a:cs typeface="Verdana"/>
              </a:rPr>
              <a:t>dimension.</a:t>
            </a:r>
            <a:r>
              <a:rPr sz="1000" spc="-20" dirty="0">
                <a:latin typeface="Verdana"/>
                <a:cs typeface="Verdana"/>
              </a:rPr>
              <a:t> </a:t>
            </a:r>
            <a:r>
              <a:rPr sz="1000" dirty="0">
                <a:latin typeface="Verdana"/>
                <a:cs typeface="Verdana"/>
              </a:rPr>
              <a:t>Scaling</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can</a:t>
            </a:r>
            <a:r>
              <a:rPr sz="1000" spc="-20" dirty="0">
                <a:latin typeface="Verdana"/>
                <a:cs typeface="Verdana"/>
              </a:rPr>
              <a:t> </a:t>
            </a:r>
            <a:r>
              <a:rPr sz="1000" dirty="0">
                <a:latin typeface="Verdana"/>
                <a:cs typeface="Verdana"/>
              </a:rPr>
              <a:t>use</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following</a:t>
            </a:r>
            <a:r>
              <a:rPr sz="1000" spc="-20" dirty="0">
                <a:latin typeface="Verdana"/>
                <a:cs typeface="Verdana"/>
              </a:rPr>
              <a:t> </a:t>
            </a:r>
            <a:r>
              <a:rPr sz="1000" spc="-10" dirty="0">
                <a:latin typeface="Verdana"/>
                <a:cs typeface="Verdana"/>
              </a:rPr>
              <a:t>equation:</a:t>
            </a:r>
            <a:endParaRPr sz="1000">
              <a:latin typeface="Verdana"/>
              <a:cs typeface="Verdana"/>
            </a:endParaRPr>
          </a:p>
          <a:p>
            <a:pPr marL="279400">
              <a:lnSpc>
                <a:spcPct val="100000"/>
              </a:lnSpc>
              <a:spcBef>
                <a:spcPts val="300"/>
              </a:spcBef>
            </a:pPr>
            <a:r>
              <a:rPr sz="1000" dirty="0">
                <a:latin typeface="Verdana"/>
                <a:cs typeface="Verdana"/>
              </a:rPr>
              <a:t>P'</a:t>
            </a:r>
            <a:r>
              <a:rPr sz="1000" spc="-25"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ScaleFactor(S)</a:t>
            </a:r>
            <a:r>
              <a:rPr sz="1000" spc="-20" dirty="0">
                <a:latin typeface="Verdana"/>
                <a:cs typeface="Verdana"/>
              </a:rPr>
              <a:t> </a:t>
            </a:r>
            <a:r>
              <a:rPr sz="1000" dirty="0">
                <a:latin typeface="Verdana"/>
                <a:cs typeface="Verdana"/>
              </a:rPr>
              <a:t>*</a:t>
            </a:r>
            <a:r>
              <a:rPr sz="1000" spc="-20" dirty="0">
                <a:latin typeface="Verdana"/>
                <a:cs typeface="Verdana"/>
              </a:rPr>
              <a:t> </a:t>
            </a:r>
            <a:r>
              <a:rPr sz="1000" spc="-50" dirty="0">
                <a:latin typeface="Verdana"/>
                <a:cs typeface="Verdana"/>
              </a:rPr>
              <a:t>P</a:t>
            </a:r>
            <a:endParaRPr sz="1000">
              <a:latin typeface="Verdana"/>
              <a:cs typeface="Verdana"/>
            </a:endParaRPr>
          </a:p>
          <a:p>
            <a:pPr marL="50800">
              <a:lnSpc>
                <a:spcPct val="100000"/>
              </a:lnSpc>
              <a:spcBef>
                <a:spcPts val="300"/>
              </a:spcBef>
            </a:pPr>
            <a:r>
              <a:rPr sz="1000" spc="-25" dirty="0">
                <a:latin typeface="Verdana"/>
                <a:cs typeface="Verdana"/>
              </a:rPr>
              <a:t>Or:</a:t>
            </a:r>
            <a:endParaRPr sz="1000">
              <a:latin typeface="Verdana"/>
              <a:cs typeface="Verdana"/>
            </a:endParaRPr>
          </a:p>
          <a:p>
            <a:pPr marL="279400" marR="4305935">
              <a:lnSpc>
                <a:spcPct val="125000"/>
              </a:lnSpc>
            </a:pPr>
            <a:r>
              <a:rPr sz="1000" dirty="0">
                <a:latin typeface="Verdana"/>
                <a:cs typeface="Verdana"/>
              </a:rPr>
              <a:t>P'.x</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S</a:t>
            </a:r>
            <a:r>
              <a:rPr sz="900" baseline="-23148" dirty="0">
                <a:latin typeface="Verdana"/>
                <a:cs typeface="Verdana"/>
              </a:rPr>
              <a:t>x</a:t>
            </a:r>
            <a:r>
              <a:rPr sz="900" spc="195" baseline="-23148"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P.x </a:t>
            </a:r>
            <a:r>
              <a:rPr sz="1000" dirty="0">
                <a:latin typeface="Verdana"/>
                <a:cs typeface="Verdana"/>
              </a:rPr>
              <a:t>P'.y</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S</a:t>
            </a:r>
            <a:r>
              <a:rPr sz="900" baseline="-23148" dirty="0">
                <a:latin typeface="Verdana"/>
                <a:cs typeface="Verdana"/>
              </a:rPr>
              <a:t>y</a:t>
            </a:r>
            <a:r>
              <a:rPr sz="900" spc="195" baseline="-23148"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P.y</a:t>
            </a:r>
            <a:endParaRPr sz="1000">
              <a:latin typeface="Verdana"/>
              <a:cs typeface="Verdana"/>
            </a:endParaRPr>
          </a:p>
        </p:txBody>
      </p:sp>
      <p:pic>
        <p:nvPicPr>
          <p:cNvPr id="18" name="object 18"/>
          <p:cNvPicPr/>
          <p:nvPr/>
        </p:nvPicPr>
        <p:blipFill>
          <a:blip r:embed="rId3" cstate="print"/>
          <a:stretch>
            <a:fillRect/>
          </a:stretch>
        </p:blipFill>
        <p:spPr>
          <a:xfrm>
            <a:off x="1704975" y="1095375"/>
            <a:ext cx="1562100" cy="762000"/>
          </a:xfrm>
          <a:prstGeom prst="rect">
            <a:avLst/>
          </a:prstGeom>
        </p:spPr>
      </p:pic>
      <p:pic>
        <p:nvPicPr>
          <p:cNvPr id="19" name="object 19"/>
          <p:cNvPicPr/>
          <p:nvPr/>
        </p:nvPicPr>
        <p:blipFill>
          <a:blip r:embed="rId4" cstate="print"/>
          <a:stretch>
            <a:fillRect/>
          </a:stretch>
        </p:blipFill>
        <p:spPr>
          <a:xfrm>
            <a:off x="1704975" y="2047875"/>
            <a:ext cx="1562100" cy="762000"/>
          </a:xfrm>
          <a:prstGeom prst="rect">
            <a:avLst/>
          </a:prstGeom>
        </p:spPr>
      </p:pic>
      <p:pic>
        <p:nvPicPr>
          <p:cNvPr id="20" name="object 20"/>
          <p:cNvPicPr/>
          <p:nvPr/>
        </p:nvPicPr>
        <p:blipFill>
          <a:blip r:embed="rId5" cstate="print"/>
          <a:stretch>
            <a:fillRect/>
          </a:stretch>
        </p:blipFill>
        <p:spPr>
          <a:xfrm>
            <a:off x="1704975" y="3495675"/>
            <a:ext cx="1314450" cy="762000"/>
          </a:xfrm>
          <a:prstGeom prst="rect">
            <a:avLst/>
          </a:prstGeom>
        </p:spPr>
      </p:pic>
      <p:sp>
        <p:nvSpPr>
          <p:cNvPr id="22" name="Title 21"/>
          <p:cNvSpPr>
            <a:spLocks noGrp="1"/>
          </p:cNvSpPr>
          <p:nvPr>
            <p:ph type="title"/>
          </p:nvPr>
        </p:nvSpPr>
        <p:spPr/>
        <p:txBody>
          <a:bodyPr/>
          <a:lstStyle/>
          <a:p>
            <a:endParaRPr lang="en-US"/>
          </a:p>
        </p:txBody>
      </p:sp>
      <p:sp>
        <p:nvSpPr>
          <p:cNvPr id="21" name="object 21"/>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137</a:t>
            </a:fld>
            <a:endParaRPr spc="-25" dirty="0"/>
          </a:p>
        </p:txBody>
      </p:sp>
      <p:sp>
        <p:nvSpPr>
          <p:cNvPr id="23" name="TextBox 22">
            <a:hlinkClick r:id="rId6" action="ppaction://hlinkfile"/>
          </p:cNvPr>
          <p:cNvSpPr txBox="1"/>
          <p:nvPr/>
        </p:nvSpPr>
        <p:spPr>
          <a:xfrm>
            <a:off x="6675387" y="7391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29097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0800" y="508031"/>
            <a:ext cx="5553710" cy="743793"/>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279400">
              <a:lnSpc>
                <a:spcPct val="100000"/>
              </a:lnSpc>
            </a:pPr>
            <a:r>
              <a:rPr sz="1000" dirty="0">
                <a:latin typeface="Verdana"/>
                <a:cs typeface="Verdana"/>
              </a:rPr>
              <a:t>P'.z</a:t>
            </a:r>
            <a:r>
              <a:rPr sz="1000" spc="-10" dirty="0">
                <a:latin typeface="Verdana"/>
                <a:cs typeface="Verdana"/>
              </a:rPr>
              <a:t> </a:t>
            </a:r>
            <a:r>
              <a:rPr sz="1000" dirty="0">
                <a:latin typeface="Verdana"/>
                <a:cs typeface="Verdana"/>
              </a:rPr>
              <a:t>=</a:t>
            </a:r>
            <a:r>
              <a:rPr sz="1000" spc="-10" dirty="0">
                <a:latin typeface="Verdana"/>
                <a:cs typeface="Verdana"/>
              </a:rPr>
              <a:t> </a:t>
            </a:r>
            <a:r>
              <a:rPr sz="1000" dirty="0">
                <a:latin typeface="Verdana"/>
                <a:cs typeface="Verdana"/>
              </a:rPr>
              <a:t>S</a:t>
            </a:r>
            <a:r>
              <a:rPr sz="900" baseline="-23148" dirty="0">
                <a:latin typeface="Verdana"/>
                <a:cs typeface="Verdana"/>
              </a:rPr>
              <a:t>z</a:t>
            </a:r>
            <a:r>
              <a:rPr sz="900" spc="195" baseline="-23148" dirty="0">
                <a:latin typeface="Verdana"/>
                <a:cs typeface="Verdana"/>
              </a:rPr>
              <a:t> </a:t>
            </a:r>
            <a:r>
              <a:rPr sz="1000" dirty="0">
                <a:latin typeface="Verdana"/>
                <a:cs typeface="Verdana"/>
              </a:rPr>
              <a:t>*</a:t>
            </a:r>
            <a:r>
              <a:rPr sz="1000" spc="-5" dirty="0">
                <a:latin typeface="Verdana"/>
                <a:cs typeface="Verdana"/>
              </a:rPr>
              <a:t> </a:t>
            </a:r>
            <a:r>
              <a:rPr sz="1000" spc="-25" dirty="0">
                <a:latin typeface="Verdana"/>
                <a:cs typeface="Verdana"/>
              </a:rPr>
              <a:t>P.z</a:t>
            </a:r>
            <a:endParaRPr sz="1000" dirty="0">
              <a:latin typeface="Verdana"/>
              <a:cs typeface="Verdana"/>
            </a:endParaRPr>
          </a:p>
          <a:p>
            <a:pPr marL="50800" marR="110489">
              <a:lnSpc>
                <a:spcPct val="100000"/>
              </a:lnSpc>
              <a:spcBef>
                <a:spcPts val="300"/>
              </a:spcBef>
            </a:pPr>
            <a:r>
              <a:rPr sz="1000" dirty="0">
                <a:latin typeface="Verdana"/>
                <a:cs typeface="Verdana"/>
              </a:rPr>
              <a:t>This</a:t>
            </a:r>
            <a:r>
              <a:rPr sz="1000" spc="-35"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matrix</a:t>
            </a:r>
            <a:r>
              <a:rPr sz="1000" spc="-20" dirty="0">
                <a:latin typeface="Verdana"/>
                <a:cs typeface="Verdana"/>
              </a:rPr>
              <a:t> </a:t>
            </a:r>
            <a:r>
              <a:rPr sz="1000" dirty="0">
                <a:latin typeface="Verdana"/>
                <a:cs typeface="Verdana"/>
              </a:rPr>
              <a:t>format</a:t>
            </a:r>
            <a:r>
              <a:rPr sz="1000" spc="-25" dirty="0">
                <a:latin typeface="Verdana"/>
                <a:cs typeface="Verdana"/>
              </a:rPr>
              <a:t> </a:t>
            </a:r>
            <a:r>
              <a:rPr sz="1000" dirty="0">
                <a:latin typeface="Verdana"/>
                <a:cs typeface="Verdana"/>
              </a:rPr>
              <a:t>for</a:t>
            </a:r>
            <a:r>
              <a:rPr sz="1000" spc="-20" dirty="0">
                <a:latin typeface="Verdana"/>
                <a:cs typeface="Verdana"/>
              </a:rPr>
              <a:t> </a:t>
            </a:r>
            <a:r>
              <a:rPr sz="1000" dirty="0">
                <a:latin typeface="Verdana"/>
                <a:cs typeface="Verdana"/>
              </a:rPr>
              <a:t>scale</a:t>
            </a:r>
            <a:r>
              <a:rPr sz="1000" spc="-25" dirty="0">
                <a:latin typeface="Verdana"/>
                <a:cs typeface="Verdana"/>
              </a:rPr>
              <a:t> </a:t>
            </a:r>
            <a:r>
              <a:rPr sz="1000" dirty="0">
                <a:latin typeface="Verdana"/>
                <a:cs typeface="Verdana"/>
              </a:rPr>
              <a:t>transformation,</a:t>
            </a:r>
            <a:r>
              <a:rPr sz="1000" spc="-20" dirty="0">
                <a:latin typeface="Verdana"/>
                <a:cs typeface="Verdana"/>
              </a:rPr>
              <a:t> </a:t>
            </a:r>
            <a:r>
              <a:rPr sz="1000" dirty="0">
                <a:latin typeface="Verdana"/>
                <a:cs typeface="Verdana"/>
              </a:rPr>
              <a:t>assuming</a:t>
            </a:r>
            <a:r>
              <a:rPr sz="1000" spc="-25"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center</a:t>
            </a:r>
            <a:r>
              <a:rPr sz="1000" spc="-20" dirty="0">
                <a:latin typeface="Verdana"/>
                <a:cs typeface="Verdana"/>
              </a:rPr>
              <a:t> </a:t>
            </a:r>
            <a:r>
              <a:rPr sz="1000" dirty="0">
                <a:latin typeface="Verdana"/>
                <a:cs typeface="Verdana"/>
              </a:rPr>
              <a:t>of</a:t>
            </a:r>
            <a:r>
              <a:rPr sz="1000" spc="-20" dirty="0">
                <a:latin typeface="Verdana"/>
                <a:cs typeface="Verdana"/>
              </a:rPr>
              <a:t> </a:t>
            </a:r>
            <a:r>
              <a:rPr sz="1000" spc="-10" dirty="0">
                <a:latin typeface="Verdana"/>
                <a:cs typeface="Verdana"/>
              </a:rPr>
              <a:t>scale </a:t>
            </a:r>
            <a:r>
              <a:rPr sz="1000" dirty="0">
                <a:latin typeface="Verdana"/>
                <a:cs typeface="Verdana"/>
              </a:rPr>
              <a:t>is</a:t>
            </a:r>
            <a:r>
              <a:rPr sz="1000" spc="-20"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World</a:t>
            </a:r>
            <a:r>
              <a:rPr sz="1000" spc="-15" dirty="0">
                <a:latin typeface="Verdana"/>
                <a:cs typeface="Verdana"/>
              </a:rPr>
              <a:t> </a:t>
            </a:r>
            <a:r>
              <a:rPr sz="1000" dirty="0">
                <a:latin typeface="Verdana"/>
                <a:cs typeface="Verdana"/>
              </a:rPr>
              <a:t>origin</a:t>
            </a:r>
            <a:r>
              <a:rPr sz="1000" spc="-15" dirty="0">
                <a:latin typeface="Verdana"/>
                <a:cs typeface="Verdana"/>
              </a:rPr>
              <a:t> </a:t>
            </a:r>
            <a:r>
              <a:rPr sz="1000" dirty="0">
                <a:latin typeface="Verdana"/>
                <a:cs typeface="Verdana"/>
              </a:rPr>
              <a:t>point</a:t>
            </a:r>
            <a:r>
              <a:rPr sz="1000" spc="-15" dirty="0">
                <a:latin typeface="Verdana"/>
                <a:cs typeface="Verdana"/>
              </a:rPr>
              <a:t> </a:t>
            </a:r>
            <a:r>
              <a:rPr sz="1000" spc="-10" dirty="0">
                <a:latin typeface="Verdana"/>
                <a:cs typeface="Verdana"/>
              </a:rPr>
              <a:t>(0,0,0).</a:t>
            </a:r>
            <a:endParaRPr sz="1000" dirty="0">
              <a:latin typeface="Verdana"/>
              <a:cs typeface="Verdana"/>
            </a:endParaRPr>
          </a:p>
        </p:txBody>
      </p:sp>
      <p:sp>
        <p:nvSpPr>
          <p:cNvPr id="3" name="object 3"/>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4" name="object 4"/>
          <p:cNvSpPr/>
          <p:nvPr/>
        </p:nvSpPr>
        <p:spPr>
          <a:xfrm>
            <a:off x="1724025" y="1447800"/>
            <a:ext cx="476250" cy="152400"/>
          </a:xfrm>
          <a:custGeom>
            <a:avLst/>
            <a:gdLst/>
            <a:ahLst/>
            <a:cxnLst/>
            <a:rect l="l" t="t" r="r" b="b"/>
            <a:pathLst>
              <a:path w="476250" h="152400">
                <a:moveTo>
                  <a:pt x="476250" y="152400"/>
                </a:moveTo>
                <a:lnTo>
                  <a:pt x="0" y="152400"/>
                </a:lnTo>
                <a:lnTo>
                  <a:pt x="0" y="0"/>
                </a:lnTo>
                <a:lnTo>
                  <a:pt x="476250" y="0"/>
                </a:lnTo>
                <a:lnTo>
                  <a:pt x="476250" y="152400"/>
                </a:lnTo>
                <a:close/>
              </a:path>
            </a:pathLst>
          </a:custGeom>
          <a:solidFill>
            <a:srgbClr val="FFFF00"/>
          </a:solidFill>
        </p:spPr>
        <p:txBody>
          <a:bodyPr wrap="square" lIns="0" tIns="0" rIns="0" bIns="0" rtlCol="0"/>
          <a:lstStyle/>
          <a:p>
            <a:endParaRPr/>
          </a:p>
        </p:txBody>
      </p:sp>
      <p:sp>
        <p:nvSpPr>
          <p:cNvPr id="5" name="object 5"/>
          <p:cNvSpPr/>
          <p:nvPr/>
        </p:nvSpPr>
        <p:spPr>
          <a:xfrm>
            <a:off x="2333625" y="1638300"/>
            <a:ext cx="476250" cy="152400"/>
          </a:xfrm>
          <a:custGeom>
            <a:avLst/>
            <a:gdLst/>
            <a:ahLst/>
            <a:cxnLst/>
            <a:rect l="l" t="t" r="r" b="b"/>
            <a:pathLst>
              <a:path w="476250" h="152400">
                <a:moveTo>
                  <a:pt x="476250" y="152400"/>
                </a:moveTo>
                <a:lnTo>
                  <a:pt x="0" y="152400"/>
                </a:lnTo>
                <a:lnTo>
                  <a:pt x="0" y="0"/>
                </a:lnTo>
                <a:lnTo>
                  <a:pt x="476250" y="0"/>
                </a:lnTo>
                <a:lnTo>
                  <a:pt x="476250" y="152400"/>
                </a:lnTo>
                <a:close/>
              </a:path>
            </a:pathLst>
          </a:custGeom>
          <a:solidFill>
            <a:srgbClr val="FFFF00"/>
          </a:solidFill>
        </p:spPr>
        <p:txBody>
          <a:bodyPr wrap="square" lIns="0" tIns="0" rIns="0" bIns="0" rtlCol="0"/>
          <a:lstStyle/>
          <a:p>
            <a:endParaRPr/>
          </a:p>
        </p:txBody>
      </p:sp>
      <p:sp>
        <p:nvSpPr>
          <p:cNvPr id="6" name="object 6"/>
          <p:cNvSpPr/>
          <p:nvPr/>
        </p:nvSpPr>
        <p:spPr>
          <a:xfrm>
            <a:off x="2943225" y="1828800"/>
            <a:ext cx="466725" cy="152400"/>
          </a:xfrm>
          <a:custGeom>
            <a:avLst/>
            <a:gdLst/>
            <a:ahLst/>
            <a:cxnLst/>
            <a:rect l="l" t="t" r="r" b="b"/>
            <a:pathLst>
              <a:path w="466725" h="152400">
                <a:moveTo>
                  <a:pt x="466725" y="152400"/>
                </a:moveTo>
                <a:lnTo>
                  <a:pt x="0" y="152400"/>
                </a:lnTo>
                <a:lnTo>
                  <a:pt x="0" y="0"/>
                </a:lnTo>
                <a:lnTo>
                  <a:pt x="466725" y="0"/>
                </a:lnTo>
                <a:lnTo>
                  <a:pt x="466725" y="152400"/>
                </a:lnTo>
                <a:close/>
              </a:path>
            </a:pathLst>
          </a:custGeom>
          <a:solidFill>
            <a:srgbClr val="FFFF00"/>
          </a:solidFill>
        </p:spPr>
        <p:txBody>
          <a:bodyPr wrap="square" lIns="0" tIns="0" rIns="0" bIns="0" rtlCol="0"/>
          <a:lstStyle/>
          <a:p>
            <a:endParaRPr/>
          </a:p>
        </p:txBody>
      </p:sp>
      <p:graphicFrame>
        <p:nvGraphicFramePr>
          <p:cNvPr id="7" name="object 7"/>
          <p:cNvGraphicFramePr>
            <a:graphicFrameLocks noGrp="1"/>
          </p:cNvGraphicFramePr>
          <p:nvPr/>
        </p:nvGraphicFramePr>
        <p:xfrm>
          <a:off x="1692275" y="1443974"/>
          <a:ext cx="1963417" cy="725170"/>
        </p:xfrm>
        <a:graphic>
          <a:graphicData uri="http://schemas.openxmlformats.org/drawingml/2006/table">
            <a:tbl>
              <a:tblPr firstRow="1" bandRow="1">
                <a:tableStyleId>{2D5ABB26-0587-4C30-8999-92F81FD0307C}</a:tableStyleId>
              </a:tblPr>
              <a:tblGrid>
                <a:gridCol w="572770">
                  <a:extLst>
                    <a:ext uri="{9D8B030D-6E8A-4147-A177-3AD203B41FA5}">
                      <a16:colId xmlns:a16="http://schemas.microsoft.com/office/drawing/2014/main" val="20000"/>
                    </a:ext>
                  </a:extLst>
                </a:gridCol>
                <a:gridCol w="609599">
                  <a:extLst>
                    <a:ext uri="{9D8B030D-6E8A-4147-A177-3AD203B41FA5}">
                      <a16:colId xmlns:a16="http://schemas.microsoft.com/office/drawing/2014/main" val="20001"/>
                    </a:ext>
                  </a:extLst>
                </a:gridCol>
                <a:gridCol w="600709">
                  <a:extLst>
                    <a:ext uri="{9D8B030D-6E8A-4147-A177-3AD203B41FA5}">
                      <a16:colId xmlns:a16="http://schemas.microsoft.com/office/drawing/2014/main" val="20002"/>
                    </a:ext>
                  </a:extLst>
                </a:gridCol>
                <a:gridCol w="180339">
                  <a:extLst>
                    <a:ext uri="{9D8B030D-6E8A-4147-A177-3AD203B41FA5}">
                      <a16:colId xmlns:a16="http://schemas.microsoft.com/office/drawing/2014/main" val="20003"/>
                    </a:ext>
                  </a:extLst>
                </a:gridCol>
              </a:tblGrid>
              <a:tr h="172085">
                <a:tc>
                  <a:txBody>
                    <a:bodyPr/>
                    <a:lstStyle/>
                    <a:p>
                      <a:pPr marR="29209" algn="ctr">
                        <a:lnSpc>
                          <a:spcPct val="100000"/>
                        </a:lnSpc>
                        <a:spcBef>
                          <a:spcPts val="5"/>
                        </a:spcBef>
                      </a:pPr>
                      <a:r>
                        <a:rPr sz="1000" spc="-10" dirty="0">
                          <a:latin typeface="Verdana"/>
                          <a:cs typeface="Verdana"/>
                        </a:rPr>
                        <a:t>Scale-</a:t>
                      </a:r>
                      <a:r>
                        <a:rPr sz="1000" spc="-50" dirty="0">
                          <a:latin typeface="Verdana"/>
                          <a:cs typeface="Verdana"/>
                        </a:rPr>
                        <a:t>x</a:t>
                      </a:r>
                      <a:endParaRPr sz="1000">
                        <a:latin typeface="Verdana"/>
                        <a:cs typeface="Verdana"/>
                      </a:endParaRPr>
                    </a:p>
                  </a:txBody>
                  <a:tcPr marL="0" marR="0" marT="635" marB="0">
                    <a:solidFill>
                      <a:srgbClr val="FFFF00"/>
                    </a:solidFill>
                  </a:tcPr>
                </a:tc>
                <a:tc>
                  <a:txBody>
                    <a:bodyPr/>
                    <a:lstStyle/>
                    <a:p>
                      <a:pPr marR="2540"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algn="ctr">
                        <a:lnSpc>
                          <a:spcPct val="100000"/>
                        </a:lnSpc>
                        <a:spcBef>
                          <a:spcPts val="5"/>
                        </a:spcBef>
                      </a:pPr>
                      <a:r>
                        <a:rPr sz="1000" dirty="0">
                          <a:latin typeface="Verdana"/>
                          <a:cs typeface="Verdana"/>
                        </a:rPr>
                        <a:t>0</a:t>
                      </a:r>
                      <a:endParaRPr sz="1000">
                        <a:latin typeface="Verdana"/>
                        <a:cs typeface="Verdana"/>
                      </a:endParaRPr>
                    </a:p>
                  </a:txBody>
                  <a:tcPr marL="0" marR="0" marT="635" marB="0"/>
                </a:tc>
                <a:tc>
                  <a:txBody>
                    <a:bodyPr/>
                    <a:lstStyle/>
                    <a:p>
                      <a:pPr marR="24130" algn="r">
                        <a:lnSpc>
                          <a:spcPct val="100000"/>
                        </a:lnSpc>
                        <a:spcBef>
                          <a:spcPts val="5"/>
                        </a:spcBef>
                      </a:pPr>
                      <a:r>
                        <a:rPr sz="1000" dirty="0">
                          <a:latin typeface="Verdana"/>
                          <a:cs typeface="Verdana"/>
                        </a:rPr>
                        <a:t>0</a:t>
                      </a:r>
                      <a:endParaRPr sz="1000">
                        <a:latin typeface="Verdana"/>
                        <a:cs typeface="Verdana"/>
                      </a:endParaRPr>
                    </a:p>
                  </a:txBody>
                  <a:tcPr marL="0" marR="0" marT="635" marB="0"/>
                </a:tc>
                <a:extLst>
                  <a:ext uri="{0D108BD9-81ED-4DB2-BD59-A6C34878D82A}">
                    <a16:rowId xmlns:a16="http://schemas.microsoft.com/office/drawing/2014/main" val="10000"/>
                  </a:ext>
                </a:extLst>
              </a:tr>
              <a:tr h="190500">
                <a:tc>
                  <a:txBody>
                    <a:bodyPr/>
                    <a:lstStyle/>
                    <a:p>
                      <a:pPr marR="3937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spc="-10" dirty="0">
                          <a:latin typeface="Verdana"/>
                          <a:cs typeface="Verdana"/>
                        </a:rPr>
                        <a:t>Scale-</a:t>
                      </a:r>
                      <a:r>
                        <a:rPr sz="1000" spc="-50" dirty="0">
                          <a:latin typeface="Verdana"/>
                          <a:cs typeface="Verdana"/>
                        </a:rPr>
                        <a:t>y</a:t>
                      </a:r>
                      <a:endParaRPr sz="1000">
                        <a:latin typeface="Verdana"/>
                        <a:cs typeface="Verdana"/>
                      </a:endParaRPr>
                    </a:p>
                  </a:txBody>
                  <a:tcPr marL="0" marR="0" marT="18415" marB="0">
                    <a:solidFill>
                      <a:srgbClr val="FFFF00"/>
                    </a:solidFill>
                  </a:tcPr>
                </a:tc>
                <a:tc>
                  <a:txBody>
                    <a:bodyPr/>
                    <a:lstStyle/>
                    <a:p>
                      <a:pPr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24130" algn="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1"/>
                  </a:ext>
                </a:extLst>
              </a:tr>
              <a:tr h="190500">
                <a:tc>
                  <a:txBody>
                    <a:bodyPr/>
                    <a:lstStyle/>
                    <a:p>
                      <a:pPr marR="3937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2540" algn="ctr">
                        <a:lnSpc>
                          <a:spcPct val="10000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ct val="100000"/>
                        </a:lnSpc>
                        <a:spcBef>
                          <a:spcPts val="145"/>
                        </a:spcBef>
                      </a:pPr>
                      <a:r>
                        <a:rPr sz="1000" spc="-10" dirty="0">
                          <a:latin typeface="Verdana"/>
                          <a:cs typeface="Verdana"/>
                        </a:rPr>
                        <a:t>Scale-</a:t>
                      </a:r>
                      <a:r>
                        <a:rPr sz="1000" spc="-50" dirty="0">
                          <a:latin typeface="Verdana"/>
                          <a:cs typeface="Verdana"/>
                        </a:rPr>
                        <a:t>z</a:t>
                      </a:r>
                      <a:endParaRPr sz="1000">
                        <a:latin typeface="Verdana"/>
                        <a:cs typeface="Verdana"/>
                      </a:endParaRPr>
                    </a:p>
                  </a:txBody>
                  <a:tcPr marL="0" marR="0" marT="18415" marB="0">
                    <a:solidFill>
                      <a:srgbClr val="FFFF00"/>
                    </a:solidFill>
                  </a:tcPr>
                </a:tc>
                <a:tc>
                  <a:txBody>
                    <a:bodyPr/>
                    <a:lstStyle/>
                    <a:p>
                      <a:pPr marR="24130" algn="r">
                        <a:lnSpc>
                          <a:spcPct val="100000"/>
                        </a:lnSpc>
                        <a:spcBef>
                          <a:spcPts val="145"/>
                        </a:spcBef>
                      </a:pPr>
                      <a:r>
                        <a:rPr sz="1000" dirty="0">
                          <a:latin typeface="Verdana"/>
                          <a:cs typeface="Verdana"/>
                        </a:rPr>
                        <a:t>0</a:t>
                      </a:r>
                      <a:endParaRPr sz="1000">
                        <a:latin typeface="Verdana"/>
                        <a:cs typeface="Verdana"/>
                      </a:endParaRPr>
                    </a:p>
                  </a:txBody>
                  <a:tcPr marL="0" marR="0" marT="18415" marB="0"/>
                </a:tc>
                <a:extLst>
                  <a:ext uri="{0D108BD9-81ED-4DB2-BD59-A6C34878D82A}">
                    <a16:rowId xmlns:a16="http://schemas.microsoft.com/office/drawing/2014/main" val="10002"/>
                  </a:ext>
                </a:extLst>
              </a:tr>
              <a:tr h="172085">
                <a:tc>
                  <a:txBody>
                    <a:bodyPr/>
                    <a:lstStyle/>
                    <a:p>
                      <a:pPr marR="39370"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2540"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algn="ctr">
                        <a:lnSpc>
                          <a:spcPts val="1110"/>
                        </a:lnSpc>
                        <a:spcBef>
                          <a:spcPts val="145"/>
                        </a:spcBef>
                      </a:pPr>
                      <a:r>
                        <a:rPr sz="1000" dirty="0">
                          <a:latin typeface="Verdana"/>
                          <a:cs typeface="Verdana"/>
                        </a:rPr>
                        <a:t>0</a:t>
                      </a:r>
                      <a:endParaRPr sz="1000">
                        <a:latin typeface="Verdana"/>
                        <a:cs typeface="Verdana"/>
                      </a:endParaRPr>
                    </a:p>
                  </a:txBody>
                  <a:tcPr marL="0" marR="0" marT="18415" marB="0"/>
                </a:tc>
                <a:tc>
                  <a:txBody>
                    <a:bodyPr/>
                    <a:lstStyle/>
                    <a:p>
                      <a:pPr marR="24130" algn="r">
                        <a:lnSpc>
                          <a:spcPts val="1110"/>
                        </a:lnSpc>
                        <a:spcBef>
                          <a:spcPts val="145"/>
                        </a:spcBef>
                      </a:pPr>
                      <a:r>
                        <a:rPr sz="1000" dirty="0">
                          <a:latin typeface="Verdana"/>
                          <a:cs typeface="Verdana"/>
                        </a:rPr>
                        <a:t>1</a:t>
                      </a:r>
                      <a:endParaRPr sz="1000">
                        <a:latin typeface="Verdana"/>
                        <a:cs typeface="Verdana"/>
                      </a:endParaRPr>
                    </a:p>
                  </a:txBody>
                  <a:tcPr marL="0" marR="0" marT="18415" marB="0"/>
                </a:tc>
                <a:extLst>
                  <a:ext uri="{0D108BD9-81ED-4DB2-BD59-A6C34878D82A}">
                    <a16:rowId xmlns:a16="http://schemas.microsoft.com/office/drawing/2014/main" val="10003"/>
                  </a:ext>
                </a:extLst>
              </a:tr>
            </a:tbl>
          </a:graphicData>
        </a:graphic>
      </p:graphicFrame>
      <p:sp>
        <p:nvSpPr>
          <p:cNvPr id="8" name="object 8"/>
          <p:cNvSpPr txBox="1"/>
          <p:nvPr/>
        </p:nvSpPr>
        <p:spPr>
          <a:xfrm>
            <a:off x="1358900" y="2193956"/>
            <a:ext cx="5418455" cy="330200"/>
          </a:xfrm>
          <a:prstGeom prst="rect">
            <a:avLst/>
          </a:prstGeom>
        </p:spPr>
        <p:txBody>
          <a:bodyPr vert="horz" wrap="square" lIns="0" tIns="12700" rIns="0" bIns="0" rtlCol="0">
            <a:spAutoFit/>
          </a:bodyPr>
          <a:lstStyle/>
          <a:p>
            <a:pPr marL="12700" marR="5080">
              <a:lnSpc>
                <a:spcPct val="100000"/>
              </a:lnSpc>
              <a:spcBef>
                <a:spcPts val="100"/>
              </a:spcBef>
            </a:pPr>
            <a:r>
              <a:rPr sz="1000" dirty="0">
                <a:latin typeface="Verdana"/>
                <a:cs typeface="Verdana"/>
              </a:rPr>
              <a:t>For</a:t>
            </a:r>
            <a:r>
              <a:rPr sz="1000" spc="-3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if</a:t>
            </a:r>
            <a:r>
              <a:rPr sz="1000" spc="-15"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would</a:t>
            </a:r>
            <a:r>
              <a:rPr sz="1000" spc="-15" dirty="0">
                <a:latin typeface="Verdana"/>
                <a:cs typeface="Verdana"/>
              </a:rPr>
              <a:t> </a:t>
            </a:r>
            <a:r>
              <a:rPr sz="1000" dirty="0">
                <a:latin typeface="Verdana"/>
                <a:cs typeface="Verdana"/>
              </a:rPr>
              <a:t>like</a:t>
            </a:r>
            <a:r>
              <a:rPr sz="1000" spc="-20"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scale</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box</a:t>
            </a:r>
            <a:r>
              <a:rPr sz="1000" spc="-15" dirty="0">
                <a:latin typeface="Verdana"/>
                <a:cs typeface="Verdana"/>
              </a:rPr>
              <a:t> </a:t>
            </a:r>
            <a:r>
              <a:rPr sz="1000" dirty="0">
                <a:latin typeface="Verdana"/>
                <a:cs typeface="Verdana"/>
              </a:rPr>
              <a:t>by</a:t>
            </a:r>
            <a:r>
              <a:rPr sz="1000" spc="-15" dirty="0">
                <a:latin typeface="Verdana"/>
                <a:cs typeface="Verdana"/>
              </a:rPr>
              <a:t> </a:t>
            </a:r>
            <a:r>
              <a:rPr sz="1000" dirty="0">
                <a:latin typeface="Verdana"/>
                <a:cs typeface="Verdana"/>
              </a:rPr>
              <a:t>0.25</a:t>
            </a:r>
            <a:r>
              <a:rPr sz="1000" spc="-20" dirty="0">
                <a:latin typeface="Verdana"/>
                <a:cs typeface="Verdana"/>
              </a:rPr>
              <a:t> </a:t>
            </a:r>
            <a:r>
              <a:rPr sz="1000" dirty="0">
                <a:latin typeface="Verdana"/>
                <a:cs typeface="Verdana"/>
              </a:rPr>
              <a:t>relative</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the</a:t>
            </a:r>
            <a:r>
              <a:rPr sz="1000" spc="-15" dirty="0">
                <a:latin typeface="Verdana"/>
                <a:cs typeface="Verdana"/>
              </a:rPr>
              <a:t> </a:t>
            </a:r>
            <a:r>
              <a:rPr sz="1000" dirty="0">
                <a:latin typeface="Verdana"/>
                <a:cs typeface="Verdana"/>
              </a:rPr>
              <a:t>World</a:t>
            </a:r>
            <a:r>
              <a:rPr sz="1000" spc="-15" dirty="0">
                <a:latin typeface="Verdana"/>
                <a:cs typeface="Verdana"/>
              </a:rPr>
              <a:t> </a:t>
            </a:r>
            <a:r>
              <a:rPr sz="1000" dirty="0">
                <a:latin typeface="Verdana"/>
                <a:cs typeface="Verdana"/>
              </a:rPr>
              <a:t>origin,</a:t>
            </a:r>
            <a:r>
              <a:rPr sz="1000" spc="-15" dirty="0">
                <a:latin typeface="Verdana"/>
                <a:cs typeface="Verdana"/>
              </a:rPr>
              <a:t> </a:t>
            </a:r>
            <a:r>
              <a:rPr sz="1000" spc="-25" dirty="0">
                <a:latin typeface="Verdana"/>
                <a:cs typeface="Verdana"/>
              </a:rPr>
              <a:t>the </a:t>
            </a:r>
            <a:r>
              <a:rPr sz="1000" dirty="0">
                <a:latin typeface="Verdana"/>
                <a:cs typeface="Verdana"/>
              </a:rPr>
              <a:t>scale</a:t>
            </a:r>
            <a:r>
              <a:rPr sz="1000" spc="-20" dirty="0">
                <a:latin typeface="Verdana"/>
                <a:cs typeface="Verdana"/>
              </a:rPr>
              <a:t> </a:t>
            </a:r>
            <a:r>
              <a:rPr sz="1000" dirty="0">
                <a:latin typeface="Verdana"/>
                <a:cs typeface="Verdana"/>
              </a:rPr>
              <a:t>matrix</a:t>
            </a:r>
            <a:r>
              <a:rPr sz="1000" spc="-15" dirty="0">
                <a:latin typeface="Verdana"/>
                <a:cs typeface="Verdana"/>
              </a:rPr>
              <a:t> </a:t>
            </a:r>
            <a:r>
              <a:rPr sz="1000" dirty="0">
                <a:latin typeface="Verdana"/>
                <a:cs typeface="Verdana"/>
              </a:rPr>
              <a:t>will</a:t>
            </a:r>
            <a:r>
              <a:rPr sz="1000" spc="-15" dirty="0">
                <a:latin typeface="Verdana"/>
                <a:cs typeface="Verdana"/>
              </a:rPr>
              <a:t> </a:t>
            </a:r>
            <a:r>
              <a:rPr sz="1000" dirty="0">
                <a:latin typeface="Verdana"/>
                <a:cs typeface="Verdana"/>
              </a:rPr>
              <a:t>look</a:t>
            </a:r>
            <a:r>
              <a:rPr sz="1000" spc="-15" dirty="0">
                <a:latin typeface="Verdana"/>
                <a:cs typeface="Verdana"/>
              </a:rPr>
              <a:t> </a:t>
            </a:r>
            <a:r>
              <a:rPr sz="1000" dirty="0">
                <a:latin typeface="Verdana"/>
                <a:cs typeface="Verdana"/>
              </a:rPr>
              <a:t>like</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following:</a:t>
            </a:r>
            <a:endParaRPr sz="1000">
              <a:latin typeface="Verdana"/>
              <a:cs typeface="Verdana"/>
            </a:endParaRPr>
          </a:p>
        </p:txBody>
      </p:sp>
      <p:pic>
        <p:nvPicPr>
          <p:cNvPr id="9" name="object 9"/>
          <p:cNvPicPr/>
          <p:nvPr/>
        </p:nvPicPr>
        <p:blipFill>
          <a:blip r:embed="rId2" cstate="print"/>
          <a:stretch>
            <a:fillRect/>
          </a:stretch>
        </p:blipFill>
        <p:spPr>
          <a:xfrm>
            <a:off x="1390650" y="2647950"/>
            <a:ext cx="4171950" cy="1657350"/>
          </a:xfrm>
          <a:prstGeom prst="rect">
            <a:avLst/>
          </a:prstGeom>
        </p:spPr>
      </p:pic>
      <p:sp>
        <p:nvSpPr>
          <p:cNvPr id="10" name="object 10"/>
          <p:cNvSpPr txBox="1"/>
          <p:nvPr/>
        </p:nvSpPr>
        <p:spPr>
          <a:xfrm>
            <a:off x="1358900" y="4321175"/>
            <a:ext cx="5438140" cy="1353185"/>
          </a:xfrm>
          <a:prstGeom prst="rect">
            <a:avLst/>
          </a:prstGeom>
        </p:spPr>
        <p:txBody>
          <a:bodyPr vert="horz" wrap="square" lIns="0" tIns="12700" rIns="0" bIns="0" rtlCol="0">
            <a:spAutoFit/>
          </a:bodyPr>
          <a:lstStyle/>
          <a:p>
            <a:pPr marL="12700" algn="just">
              <a:lnSpc>
                <a:spcPct val="100000"/>
              </a:lnSpc>
              <a:spcBef>
                <a:spcPts val="100"/>
              </a:spcBef>
            </a:pPr>
            <a:r>
              <a:rPr sz="900" i="1" dirty="0">
                <a:latin typeface="Verdana"/>
                <a:cs typeface="Verdana"/>
              </a:rPr>
              <a:t>Figure (21): Scale </a:t>
            </a:r>
            <a:r>
              <a:rPr sz="900" i="1" spc="-10" dirty="0">
                <a:latin typeface="Verdana"/>
                <a:cs typeface="Verdana"/>
              </a:rPr>
              <a:t>geometry</a:t>
            </a:r>
            <a:endParaRPr sz="900">
              <a:latin typeface="Verdana"/>
              <a:cs typeface="Verdana"/>
            </a:endParaRPr>
          </a:p>
          <a:p>
            <a:pPr>
              <a:lnSpc>
                <a:spcPct val="100000"/>
              </a:lnSpc>
            </a:pPr>
            <a:endParaRPr sz="900">
              <a:latin typeface="Verdana"/>
              <a:cs typeface="Verdana"/>
            </a:endParaRPr>
          </a:p>
          <a:p>
            <a:pPr marL="12700" algn="just">
              <a:lnSpc>
                <a:spcPct val="100000"/>
              </a:lnSpc>
            </a:pPr>
            <a:r>
              <a:rPr sz="1200" b="1" dirty="0">
                <a:latin typeface="Arial"/>
                <a:cs typeface="Arial"/>
              </a:rPr>
              <a:t>Shear </a:t>
            </a:r>
            <a:r>
              <a:rPr sz="1200" b="1" spc="-10" dirty="0">
                <a:latin typeface="Arial"/>
                <a:cs typeface="Arial"/>
              </a:rPr>
              <a:t>transformation</a:t>
            </a:r>
            <a:endParaRPr sz="1200">
              <a:latin typeface="Arial"/>
              <a:cs typeface="Arial"/>
            </a:endParaRPr>
          </a:p>
          <a:p>
            <a:pPr marL="12700" marR="5080" algn="just">
              <a:lnSpc>
                <a:spcPct val="100000"/>
              </a:lnSpc>
              <a:spcBef>
                <a:spcPts val="335"/>
              </a:spcBef>
            </a:pPr>
            <a:r>
              <a:rPr sz="1000" dirty="0">
                <a:latin typeface="Verdana"/>
                <a:cs typeface="Verdana"/>
              </a:rPr>
              <a:t>Shear</a:t>
            </a:r>
            <a:r>
              <a:rPr sz="1000" spc="-30"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3D</a:t>
            </a:r>
            <a:r>
              <a:rPr sz="1000" spc="-20" dirty="0">
                <a:latin typeface="Verdana"/>
                <a:cs typeface="Verdana"/>
              </a:rPr>
              <a:t> </a:t>
            </a:r>
            <a:r>
              <a:rPr sz="1000" dirty="0">
                <a:latin typeface="Verdana"/>
                <a:cs typeface="Verdana"/>
              </a:rPr>
              <a:t>is</a:t>
            </a:r>
            <a:r>
              <a:rPr sz="1000" spc="-15" dirty="0">
                <a:latin typeface="Verdana"/>
                <a:cs typeface="Verdana"/>
              </a:rPr>
              <a:t> </a:t>
            </a:r>
            <a:r>
              <a:rPr sz="1000" dirty="0">
                <a:latin typeface="Verdana"/>
                <a:cs typeface="Verdana"/>
              </a:rPr>
              <a:t>measured</a:t>
            </a:r>
            <a:r>
              <a:rPr sz="1000" spc="-20" dirty="0">
                <a:latin typeface="Verdana"/>
                <a:cs typeface="Verdana"/>
              </a:rPr>
              <a:t> </a:t>
            </a:r>
            <a:r>
              <a:rPr sz="1000" dirty="0">
                <a:latin typeface="Verdana"/>
                <a:cs typeface="Verdana"/>
              </a:rPr>
              <a:t>along</a:t>
            </a:r>
            <a:r>
              <a:rPr sz="1000" spc="-15"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pair</a:t>
            </a:r>
            <a:r>
              <a:rPr sz="1000" spc="-20" dirty="0">
                <a:latin typeface="Verdana"/>
                <a:cs typeface="Verdana"/>
              </a:rPr>
              <a:t> </a:t>
            </a:r>
            <a:r>
              <a:rPr sz="1000" dirty="0">
                <a:latin typeface="Verdana"/>
                <a:cs typeface="Verdana"/>
              </a:rPr>
              <a:t>of</a:t>
            </a:r>
            <a:r>
              <a:rPr sz="1000" spc="-15" dirty="0">
                <a:latin typeface="Verdana"/>
                <a:cs typeface="Verdana"/>
              </a:rPr>
              <a:t> </a:t>
            </a:r>
            <a:r>
              <a:rPr sz="1000" dirty="0">
                <a:latin typeface="Verdana"/>
                <a:cs typeface="Verdana"/>
              </a:rPr>
              <a:t>axes</a:t>
            </a:r>
            <a:r>
              <a:rPr sz="1000" spc="-20" dirty="0">
                <a:latin typeface="Verdana"/>
                <a:cs typeface="Verdana"/>
              </a:rPr>
              <a:t> </a:t>
            </a:r>
            <a:r>
              <a:rPr sz="1000" dirty="0">
                <a:latin typeface="Verdana"/>
                <a:cs typeface="Verdana"/>
              </a:rPr>
              <a:t>relative</a:t>
            </a:r>
            <a:r>
              <a:rPr sz="1000" spc="-15" dirty="0">
                <a:latin typeface="Verdana"/>
                <a:cs typeface="Verdana"/>
              </a:rPr>
              <a:t> </a:t>
            </a:r>
            <a:r>
              <a:rPr sz="1000" dirty="0">
                <a:latin typeface="Verdana"/>
                <a:cs typeface="Verdana"/>
              </a:rPr>
              <a:t>to</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third</a:t>
            </a:r>
            <a:r>
              <a:rPr sz="1000" spc="-15" dirty="0">
                <a:latin typeface="Verdana"/>
                <a:cs typeface="Verdana"/>
              </a:rPr>
              <a:t> </a:t>
            </a:r>
            <a:r>
              <a:rPr sz="1000" dirty="0">
                <a:latin typeface="Verdana"/>
                <a:cs typeface="Verdana"/>
              </a:rPr>
              <a:t>axis.</a:t>
            </a:r>
            <a:r>
              <a:rPr sz="1000" spc="-20" dirty="0">
                <a:latin typeface="Verdana"/>
                <a:cs typeface="Verdana"/>
              </a:rPr>
              <a:t> </a:t>
            </a:r>
            <a:r>
              <a:rPr sz="1000" dirty="0">
                <a:latin typeface="Verdana"/>
                <a:cs typeface="Verdana"/>
              </a:rPr>
              <a:t>For</a:t>
            </a:r>
            <a:r>
              <a:rPr sz="1000" spc="-15" dirty="0">
                <a:latin typeface="Verdana"/>
                <a:cs typeface="Verdana"/>
              </a:rPr>
              <a:t> </a:t>
            </a:r>
            <a:r>
              <a:rPr sz="1000" dirty="0">
                <a:latin typeface="Verdana"/>
                <a:cs typeface="Verdana"/>
              </a:rPr>
              <a:t>example,</a:t>
            </a:r>
            <a:r>
              <a:rPr sz="1000" spc="-15" dirty="0">
                <a:latin typeface="Verdana"/>
                <a:cs typeface="Verdana"/>
              </a:rPr>
              <a:t> </a:t>
            </a:r>
            <a:r>
              <a:rPr sz="1000" spc="-50" dirty="0">
                <a:latin typeface="Verdana"/>
                <a:cs typeface="Verdana"/>
              </a:rPr>
              <a:t>a </a:t>
            </a:r>
            <a:r>
              <a:rPr sz="1000" dirty="0">
                <a:latin typeface="Verdana"/>
                <a:cs typeface="Verdana"/>
              </a:rPr>
              <a:t>shear</a:t>
            </a:r>
            <a:r>
              <a:rPr sz="1000" spc="-30" dirty="0">
                <a:latin typeface="Verdana"/>
                <a:cs typeface="Verdana"/>
              </a:rPr>
              <a:t> </a:t>
            </a:r>
            <a:r>
              <a:rPr sz="1000" dirty="0">
                <a:latin typeface="Verdana"/>
                <a:cs typeface="Verdana"/>
              </a:rPr>
              <a:t>along</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zaxis</a:t>
            </a:r>
            <a:r>
              <a:rPr sz="1000" spc="-15" dirty="0">
                <a:latin typeface="Verdana"/>
                <a:cs typeface="Verdana"/>
              </a:rPr>
              <a:t> </a:t>
            </a:r>
            <a:r>
              <a:rPr sz="1000" dirty="0">
                <a:latin typeface="Verdana"/>
                <a:cs typeface="Verdana"/>
              </a:rPr>
              <a:t>will</a:t>
            </a:r>
            <a:r>
              <a:rPr sz="1000" spc="-20" dirty="0">
                <a:latin typeface="Verdana"/>
                <a:cs typeface="Verdana"/>
              </a:rPr>
              <a:t> </a:t>
            </a:r>
            <a:r>
              <a:rPr sz="1000" dirty="0">
                <a:latin typeface="Verdana"/>
                <a:cs typeface="Verdana"/>
              </a:rPr>
              <a:t>not</a:t>
            </a:r>
            <a:r>
              <a:rPr sz="1000" spc="-20" dirty="0">
                <a:latin typeface="Verdana"/>
                <a:cs typeface="Verdana"/>
              </a:rPr>
              <a:t> </a:t>
            </a:r>
            <a:r>
              <a:rPr sz="1000" dirty="0">
                <a:latin typeface="Verdana"/>
                <a:cs typeface="Verdana"/>
              </a:rPr>
              <a:t>change</a:t>
            </a:r>
            <a:r>
              <a:rPr sz="1000" spc="-15" dirty="0">
                <a:latin typeface="Verdana"/>
                <a:cs typeface="Verdana"/>
              </a:rPr>
              <a:t> </a:t>
            </a:r>
            <a:r>
              <a:rPr sz="1000" dirty="0">
                <a:latin typeface="Verdana"/>
                <a:cs typeface="Verdana"/>
              </a:rPr>
              <a:t>geometry</a:t>
            </a:r>
            <a:r>
              <a:rPr sz="1000" spc="-20" dirty="0">
                <a:latin typeface="Verdana"/>
                <a:cs typeface="Verdana"/>
              </a:rPr>
              <a:t> </a:t>
            </a:r>
            <a:r>
              <a:rPr sz="1000" dirty="0">
                <a:latin typeface="Verdana"/>
                <a:cs typeface="Verdana"/>
              </a:rPr>
              <a:t>along</a:t>
            </a:r>
            <a:r>
              <a:rPr sz="1000" spc="-20" dirty="0">
                <a:latin typeface="Verdana"/>
                <a:cs typeface="Verdana"/>
              </a:rPr>
              <a:t> </a:t>
            </a:r>
            <a:r>
              <a:rPr sz="1000" dirty="0">
                <a:latin typeface="Verdana"/>
                <a:cs typeface="Verdana"/>
              </a:rPr>
              <a:t>that</a:t>
            </a:r>
            <a:r>
              <a:rPr sz="1000" spc="-15" dirty="0">
                <a:latin typeface="Verdana"/>
                <a:cs typeface="Verdana"/>
              </a:rPr>
              <a:t> </a:t>
            </a:r>
            <a:r>
              <a:rPr sz="1000" dirty="0">
                <a:latin typeface="Verdana"/>
                <a:cs typeface="Verdana"/>
              </a:rPr>
              <a:t>axis,</a:t>
            </a:r>
            <a:r>
              <a:rPr sz="1000" spc="-20" dirty="0">
                <a:latin typeface="Verdana"/>
                <a:cs typeface="Verdana"/>
              </a:rPr>
              <a:t> </a:t>
            </a:r>
            <a:r>
              <a:rPr sz="1000" dirty="0">
                <a:latin typeface="Verdana"/>
                <a:cs typeface="Verdana"/>
              </a:rPr>
              <a:t>but</a:t>
            </a:r>
            <a:r>
              <a:rPr sz="1000" spc="-20" dirty="0">
                <a:latin typeface="Verdana"/>
                <a:cs typeface="Verdana"/>
              </a:rPr>
              <a:t> </a:t>
            </a:r>
            <a:r>
              <a:rPr sz="1000" dirty="0">
                <a:latin typeface="Verdana"/>
                <a:cs typeface="Verdana"/>
              </a:rPr>
              <a:t>will</a:t>
            </a:r>
            <a:r>
              <a:rPr sz="1000" spc="-15" dirty="0">
                <a:latin typeface="Verdana"/>
                <a:cs typeface="Verdana"/>
              </a:rPr>
              <a:t> </a:t>
            </a:r>
            <a:r>
              <a:rPr sz="1000" dirty="0">
                <a:latin typeface="Verdana"/>
                <a:cs typeface="Verdana"/>
              </a:rPr>
              <a:t>alter</a:t>
            </a:r>
            <a:r>
              <a:rPr sz="1000" spc="-20" dirty="0">
                <a:latin typeface="Verdana"/>
                <a:cs typeface="Verdana"/>
              </a:rPr>
              <a:t> </a:t>
            </a:r>
            <a:r>
              <a:rPr sz="1000" dirty="0">
                <a:latin typeface="Verdana"/>
                <a:cs typeface="Verdana"/>
              </a:rPr>
              <a:t>it</a:t>
            </a:r>
            <a:r>
              <a:rPr sz="1000" spc="-20" dirty="0">
                <a:latin typeface="Verdana"/>
                <a:cs typeface="Verdana"/>
              </a:rPr>
              <a:t> </a:t>
            </a:r>
            <a:r>
              <a:rPr sz="1000" dirty="0">
                <a:latin typeface="Verdana"/>
                <a:cs typeface="Verdana"/>
              </a:rPr>
              <a:t>along</a:t>
            </a:r>
            <a:r>
              <a:rPr sz="1000" spc="-15" dirty="0">
                <a:latin typeface="Verdana"/>
                <a:cs typeface="Verdana"/>
              </a:rPr>
              <a:t> </a:t>
            </a:r>
            <a:r>
              <a:rPr sz="1000" spc="-50" dirty="0">
                <a:latin typeface="Verdana"/>
                <a:cs typeface="Verdana"/>
              </a:rPr>
              <a:t>x </a:t>
            </a:r>
            <a:r>
              <a:rPr sz="1000" dirty="0">
                <a:latin typeface="Verdana"/>
                <a:cs typeface="Verdana"/>
              </a:rPr>
              <a:t>and</a:t>
            </a:r>
            <a:r>
              <a:rPr sz="1000" spc="-30" dirty="0">
                <a:latin typeface="Verdana"/>
                <a:cs typeface="Verdana"/>
              </a:rPr>
              <a:t> </a:t>
            </a:r>
            <a:r>
              <a:rPr sz="1000" dirty="0">
                <a:latin typeface="Verdana"/>
                <a:cs typeface="Verdana"/>
              </a:rPr>
              <a:t>y.</a:t>
            </a:r>
            <a:r>
              <a:rPr sz="1000" spc="-20" dirty="0">
                <a:latin typeface="Verdana"/>
                <a:cs typeface="Verdana"/>
              </a:rPr>
              <a:t> </a:t>
            </a:r>
            <a:r>
              <a:rPr sz="1000" dirty="0">
                <a:latin typeface="Verdana"/>
                <a:cs typeface="Verdana"/>
              </a:rPr>
              <a:t>Here</a:t>
            </a:r>
            <a:r>
              <a:rPr sz="1000" spc="-15"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few</a:t>
            </a:r>
            <a:r>
              <a:rPr sz="1000" spc="-20" dirty="0">
                <a:latin typeface="Verdana"/>
                <a:cs typeface="Verdana"/>
              </a:rPr>
              <a:t> </a:t>
            </a:r>
            <a:r>
              <a:rPr sz="1000" dirty="0">
                <a:latin typeface="Verdana"/>
                <a:cs typeface="Verdana"/>
              </a:rPr>
              <a:t>examples</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shear</a:t>
            </a:r>
            <a:r>
              <a:rPr sz="1000" spc="-15" dirty="0">
                <a:latin typeface="Verdana"/>
                <a:cs typeface="Verdana"/>
              </a:rPr>
              <a:t> </a:t>
            </a:r>
            <a:r>
              <a:rPr sz="1000" spc="-10" dirty="0">
                <a:latin typeface="Verdana"/>
                <a:cs typeface="Verdana"/>
              </a:rPr>
              <a:t>matrices:</a:t>
            </a:r>
            <a:endParaRPr sz="1000">
              <a:latin typeface="Verdana"/>
              <a:cs typeface="Verdana"/>
            </a:endParaRPr>
          </a:p>
          <a:p>
            <a:pPr marL="12700" algn="just">
              <a:lnSpc>
                <a:spcPct val="100000"/>
              </a:lnSpc>
              <a:spcBef>
                <a:spcPts val="300"/>
              </a:spcBef>
            </a:pPr>
            <a:r>
              <a:rPr sz="1000" dirty="0">
                <a:latin typeface="Verdana"/>
                <a:cs typeface="Verdana"/>
              </a:rPr>
              <a:t>1.</a:t>
            </a:r>
            <a:r>
              <a:rPr sz="1000" spc="409" dirty="0">
                <a:latin typeface="Verdana"/>
                <a:cs typeface="Verdana"/>
              </a:rPr>
              <a:t> </a:t>
            </a:r>
            <a:r>
              <a:rPr sz="1000" dirty="0">
                <a:latin typeface="Verdana"/>
                <a:cs typeface="Verdana"/>
              </a:rPr>
              <a:t>Shear</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x</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z,</a:t>
            </a:r>
            <a:r>
              <a:rPr sz="1000" spc="-15" dirty="0">
                <a:latin typeface="Verdana"/>
                <a:cs typeface="Verdana"/>
              </a:rPr>
              <a:t> </a:t>
            </a:r>
            <a:r>
              <a:rPr sz="1000" dirty="0">
                <a:latin typeface="Verdana"/>
                <a:cs typeface="Verdana"/>
              </a:rPr>
              <a:t>keeping</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y-</a:t>
            </a:r>
            <a:r>
              <a:rPr sz="1000" dirty="0">
                <a:latin typeface="Verdana"/>
                <a:cs typeface="Verdana"/>
              </a:rPr>
              <a:t>coordinate</a:t>
            </a:r>
            <a:r>
              <a:rPr sz="1000" spc="-15" dirty="0">
                <a:latin typeface="Verdana"/>
                <a:cs typeface="Verdana"/>
              </a:rPr>
              <a:t> </a:t>
            </a:r>
            <a:r>
              <a:rPr sz="1000" spc="-10" dirty="0">
                <a:latin typeface="Verdana"/>
                <a:cs typeface="Verdana"/>
              </a:rPr>
              <a:t>fixed:</a:t>
            </a:r>
            <a:endParaRPr sz="1000">
              <a:latin typeface="Verdana"/>
              <a:cs typeface="Verdana"/>
            </a:endParaRPr>
          </a:p>
          <a:p>
            <a:pPr marL="469900" algn="just">
              <a:lnSpc>
                <a:spcPct val="100000"/>
              </a:lnSpc>
              <a:spcBef>
                <a:spcPts val="325"/>
              </a:spcBef>
              <a:tabLst>
                <a:tab pos="2736215" algn="l"/>
              </a:tabLst>
            </a:pPr>
            <a:r>
              <a:rPr sz="900" b="1" dirty="0">
                <a:latin typeface="Verdana"/>
                <a:cs typeface="Verdana"/>
              </a:rPr>
              <a:t>Shear x-</a:t>
            </a:r>
            <a:r>
              <a:rPr sz="900" b="1" spc="-20" dirty="0">
                <a:latin typeface="Verdana"/>
                <a:cs typeface="Verdana"/>
              </a:rPr>
              <a:t>axis</a:t>
            </a:r>
            <a:r>
              <a:rPr sz="900" b="1" dirty="0">
                <a:latin typeface="Verdana"/>
                <a:cs typeface="Verdana"/>
              </a:rPr>
              <a:t>	Shear</a:t>
            </a:r>
            <a:r>
              <a:rPr sz="900" b="1" spc="-10" dirty="0">
                <a:latin typeface="Verdana"/>
                <a:cs typeface="Verdana"/>
              </a:rPr>
              <a:t> </a:t>
            </a:r>
            <a:r>
              <a:rPr sz="900" b="1" dirty="0">
                <a:latin typeface="Verdana"/>
                <a:cs typeface="Verdana"/>
              </a:rPr>
              <a:t>z-</a:t>
            </a:r>
            <a:r>
              <a:rPr sz="900" b="1" spc="-20" dirty="0">
                <a:latin typeface="Verdana"/>
                <a:cs typeface="Verdana"/>
              </a:rPr>
              <a:t>axis</a:t>
            </a:r>
            <a:endParaRPr sz="900">
              <a:latin typeface="Verdana"/>
              <a:cs typeface="Verdana"/>
            </a:endParaRPr>
          </a:p>
        </p:txBody>
      </p:sp>
      <p:sp>
        <p:nvSpPr>
          <p:cNvPr id="11" name="object 11"/>
          <p:cNvSpPr/>
          <p:nvPr/>
        </p:nvSpPr>
        <p:spPr>
          <a:xfrm>
            <a:off x="1943100" y="5695950"/>
            <a:ext cx="161925" cy="123825"/>
          </a:xfrm>
          <a:custGeom>
            <a:avLst/>
            <a:gdLst/>
            <a:ahLst/>
            <a:cxnLst/>
            <a:rect l="l" t="t" r="r" b="b"/>
            <a:pathLst>
              <a:path w="161925" h="123825">
                <a:moveTo>
                  <a:pt x="161925" y="123825"/>
                </a:moveTo>
                <a:lnTo>
                  <a:pt x="0" y="123825"/>
                </a:lnTo>
                <a:lnTo>
                  <a:pt x="0" y="0"/>
                </a:lnTo>
                <a:lnTo>
                  <a:pt x="161925" y="0"/>
                </a:lnTo>
                <a:lnTo>
                  <a:pt x="161925" y="123825"/>
                </a:lnTo>
                <a:close/>
              </a:path>
            </a:pathLst>
          </a:custGeom>
          <a:solidFill>
            <a:srgbClr val="FFFF00"/>
          </a:solidFill>
        </p:spPr>
        <p:txBody>
          <a:bodyPr wrap="square" lIns="0" tIns="0" rIns="0" bIns="0" rtlCol="0"/>
          <a:lstStyle/>
          <a:p>
            <a:endParaRPr/>
          </a:p>
        </p:txBody>
      </p:sp>
      <p:sp>
        <p:nvSpPr>
          <p:cNvPr id="12" name="object 12"/>
          <p:cNvSpPr/>
          <p:nvPr/>
        </p:nvSpPr>
        <p:spPr>
          <a:xfrm>
            <a:off x="4200525" y="6019800"/>
            <a:ext cx="161925" cy="123825"/>
          </a:xfrm>
          <a:custGeom>
            <a:avLst/>
            <a:gdLst/>
            <a:ahLst/>
            <a:cxnLst/>
            <a:rect l="l" t="t" r="r" b="b"/>
            <a:pathLst>
              <a:path w="161925" h="123825">
                <a:moveTo>
                  <a:pt x="161925" y="123825"/>
                </a:moveTo>
                <a:lnTo>
                  <a:pt x="0" y="123825"/>
                </a:lnTo>
                <a:lnTo>
                  <a:pt x="0" y="0"/>
                </a:lnTo>
                <a:lnTo>
                  <a:pt x="161925" y="0"/>
                </a:lnTo>
                <a:lnTo>
                  <a:pt x="161925" y="123825"/>
                </a:lnTo>
                <a:close/>
              </a:path>
            </a:pathLst>
          </a:custGeom>
          <a:solidFill>
            <a:srgbClr val="FFFF00"/>
          </a:solidFill>
        </p:spPr>
        <p:txBody>
          <a:bodyPr wrap="square" lIns="0" tIns="0" rIns="0" bIns="0" rtlCol="0"/>
          <a:lstStyle/>
          <a:p>
            <a:endParaRPr/>
          </a:p>
        </p:txBody>
      </p:sp>
      <p:graphicFrame>
        <p:nvGraphicFramePr>
          <p:cNvPr id="13" name="object 13"/>
          <p:cNvGraphicFramePr>
            <a:graphicFrameLocks noGrp="1"/>
          </p:cNvGraphicFramePr>
          <p:nvPr/>
        </p:nvGraphicFramePr>
        <p:xfrm>
          <a:off x="1568450" y="5689118"/>
          <a:ext cx="3496310" cy="608330"/>
        </p:xfrm>
        <a:graphic>
          <a:graphicData uri="http://schemas.openxmlformats.org/drawingml/2006/table">
            <a:tbl>
              <a:tblPr firstRow="1" bandRow="1">
                <a:tableStyleId>{2D5ABB26-0587-4C30-8999-92F81FD0307C}</a:tableStyleId>
              </a:tblPr>
              <a:tblGrid>
                <a:gridCol w="281305">
                  <a:extLst>
                    <a:ext uri="{9D8B030D-6E8A-4147-A177-3AD203B41FA5}">
                      <a16:colId xmlns:a16="http://schemas.microsoft.com/office/drawing/2014/main" val="20000"/>
                    </a:ext>
                  </a:extLst>
                </a:gridCol>
                <a:gridCol w="333375">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333375">
                  <a:extLst>
                    <a:ext uri="{9D8B030D-6E8A-4147-A177-3AD203B41FA5}">
                      <a16:colId xmlns:a16="http://schemas.microsoft.com/office/drawing/2014/main" val="20005"/>
                    </a:ext>
                  </a:extLst>
                </a:gridCol>
                <a:gridCol w="333375">
                  <a:extLst>
                    <a:ext uri="{9D8B030D-6E8A-4147-A177-3AD203B41FA5}">
                      <a16:colId xmlns:a16="http://schemas.microsoft.com/office/drawing/2014/main" val="20006"/>
                    </a:ext>
                  </a:extLst>
                </a:gridCol>
                <a:gridCol w="281305">
                  <a:extLst>
                    <a:ext uri="{9D8B030D-6E8A-4147-A177-3AD203B41FA5}">
                      <a16:colId xmlns:a16="http://schemas.microsoft.com/office/drawing/2014/main" val="20007"/>
                    </a:ext>
                  </a:extLst>
                </a:gridCol>
              </a:tblGrid>
              <a:tr h="142240">
                <a:tc>
                  <a:txBody>
                    <a:bodyPr/>
                    <a:lstStyle/>
                    <a:p>
                      <a:pPr marR="43815" algn="ctr">
                        <a:lnSpc>
                          <a:spcPct val="100000"/>
                        </a:lnSpc>
                      </a:pPr>
                      <a:r>
                        <a:rPr sz="800" spc="-25" dirty="0">
                          <a:latin typeface="Verdana"/>
                          <a:cs typeface="Verdana"/>
                        </a:rPr>
                        <a:t>1.0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0.5</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L="83185">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75565" algn="r">
                        <a:lnSpc>
                          <a:spcPct val="100000"/>
                        </a:lnSpc>
                      </a:pPr>
                      <a:r>
                        <a:rPr sz="800" spc="-25" dirty="0">
                          <a:latin typeface="Verdana"/>
                          <a:cs typeface="Verdana"/>
                        </a:rPr>
                        <a:t>1.0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24130" algn="r">
                        <a:lnSpc>
                          <a:spcPct val="100000"/>
                        </a:lnSpc>
                      </a:pPr>
                      <a:r>
                        <a:rPr sz="800" spc="-25" dirty="0">
                          <a:latin typeface="Verdana"/>
                          <a:cs typeface="Verdana"/>
                        </a:rPr>
                        <a:t>0.0</a:t>
                      </a:r>
                      <a:endParaRPr sz="800">
                        <a:latin typeface="Verdana"/>
                        <a:cs typeface="Verdana"/>
                      </a:endParaRPr>
                    </a:p>
                  </a:txBody>
                  <a:tcPr marL="0" marR="0" marT="0" marB="0"/>
                </a:tc>
                <a:extLst>
                  <a:ext uri="{0D108BD9-81ED-4DB2-BD59-A6C34878D82A}">
                    <a16:rowId xmlns:a16="http://schemas.microsoft.com/office/drawing/2014/main" val="10000"/>
                  </a:ext>
                </a:extLst>
              </a:tr>
              <a:tr h="161925">
                <a:tc>
                  <a:txBody>
                    <a:bodyPr/>
                    <a:lstStyle/>
                    <a:p>
                      <a:pPr marR="43815"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75565"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24130"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extLst>
                  <a:ext uri="{0D108BD9-81ED-4DB2-BD59-A6C34878D82A}">
                    <a16:rowId xmlns:a16="http://schemas.microsoft.com/office/drawing/2014/main" val="10001"/>
                  </a:ext>
                </a:extLst>
              </a:tr>
              <a:tr h="161925">
                <a:tc>
                  <a:txBody>
                    <a:bodyPr/>
                    <a:lstStyle/>
                    <a:p>
                      <a:pPr marR="43815"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L="83185">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75565"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0.5</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24130"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extLst>
                  <a:ext uri="{0D108BD9-81ED-4DB2-BD59-A6C34878D82A}">
                    <a16:rowId xmlns:a16="http://schemas.microsoft.com/office/drawing/2014/main" val="10002"/>
                  </a:ext>
                </a:extLst>
              </a:tr>
              <a:tr h="142240">
                <a:tc>
                  <a:txBody>
                    <a:bodyPr/>
                    <a:lstStyle/>
                    <a:p>
                      <a:pPr marR="43815"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ts val="869"/>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75565" algn="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24130" algn="r">
                        <a:lnSpc>
                          <a:spcPts val="869"/>
                        </a:lnSpc>
                        <a:spcBef>
                          <a:spcPts val="155"/>
                        </a:spcBef>
                      </a:pPr>
                      <a:r>
                        <a:rPr sz="800" spc="-25" dirty="0">
                          <a:latin typeface="Verdana"/>
                          <a:cs typeface="Verdana"/>
                        </a:rPr>
                        <a:t>1.0</a:t>
                      </a:r>
                      <a:endParaRPr sz="800">
                        <a:latin typeface="Verdana"/>
                        <a:cs typeface="Verdana"/>
                      </a:endParaRPr>
                    </a:p>
                  </a:txBody>
                  <a:tcPr marL="0" marR="0" marT="19685" marB="0"/>
                </a:tc>
                <a:extLst>
                  <a:ext uri="{0D108BD9-81ED-4DB2-BD59-A6C34878D82A}">
                    <a16:rowId xmlns:a16="http://schemas.microsoft.com/office/drawing/2014/main" val="10003"/>
                  </a:ext>
                </a:extLst>
              </a:tr>
            </a:tbl>
          </a:graphicData>
        </a:graphic>
      </p:graphicFrame>
      <p:pic>
        <p:nvPicPr>
          <p:cNvPr id="14" name="object 14"/>
          <p:cNvPicPr/>
          <p:nvPr/>
        </p:nvPicPr>
        <p:blipFill>
          <a:blip r:embed="rId3" cstate="print"/>
          <a:stretch>
            <a:fillRect/>
          </a:stretch>
        </p:blipFill>
        <p:spPr>
          <a:xfrm>
            <a:off x="2952750" y="5760886"/>
            <a:ext cx="781050" cy="1001863"/>
          </a:xfrm>
          <a:prstGeom prst="rect">
            <a:avLst/>
          </a:prstGeom>
        </p:spPr>
      </p:pic>
      <p:pic>
        <p:nvPicPr>
          <p:cNvPr id="15" name="object 15"/>
          <p:cNvPicPr/>
          <p:nvPr/>
        </p:nvPicPr>
        <p:blipFill>
          <a:blip r:embed="rId4" cstate="print"/>
          <a:stretch>
            <a:fillRect/>
          </a:stretch>
        </p:blipFill>
        <p:spPr>
          <a:xfrm>
            <a:off x="5219700" y="5715000"/>
            <a:ext cx="676275" cy="1200150"/>
          </a:xfrm>
          <a:prstGeom prst="rect">
            <a:avLst/>
          </a:prstGeom>
        </p:spPr>
      </p:pic>
      <p:sp>
        <p:nvSpPr>
          <p:cNvPr id="16" name="object 16"/>
          <p:cNvSpPr txBox="1"/>
          <p:nvPr/>
        </p:nvSpPr>
        <p:spPr>
          <a:xfrm>
            <a:off x="1358900" y="7243974"/>
            <a:ext cx="3438525" cy="402590"/>
          </a:xfrm>
          <a:prstGeom prst="rect">
            <a:avLst/>
          </a:prstGeom>
        </p:spPr>
        <p:txBody>
          <a:bodyPr vert="horz" wrap="square" lIns="0" tIns="58419" rIns="0" bIns="0" rtlCol="0">
            <a:spAutoFit/>
          </a:bodyPr>
          <a:lstStyle/>
          <a:p>
            <a:pPr marR="43815" algn="r">
              <a:lnSpc>
                <a:spcPct val="100000"/>
              </a:lnSpc>
              <a:spcBef>
                <a:spcPts val="459"/>
              </a:spcBef>
            </a:pPr>
            <a:r>
              <a:rPr sz="1000" dirty="0">
                <a:latin typeface="Verdana"/>
                <a:cs typeface="Verdana"/>
              </a:rPr>
              <a:t>2.</a:t>
            </a:r>
            <a:r>
              <a:rPr sz="1000" spc="409" dirty="0">
                <a:latin typeface="Verdana"/>
                <a:cs typeface="Verdana"/>
              </a:rPr>
              <a:t> </a:t>
            </a:r>
            <a:r>
              <a:rPr sz="1000" dirty="0">
                <a:latin typeface="Verdana"/>
                <a:cs typeface="Verdana"/>
              </a:rPr>
              <a:t>Shear</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y</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z,</a:t>
            </a:r>
            <a:r>
              <a:rPr sz="1000" spc="-15" dirty="0">
                <a:latin typeface="Verdana"/>
                <a:cs typeface="Verdana"/>
              </a:rPr>
              <a:t> </a:t>
            </a:r>
            <a:r>
              <a:rPr sz="1000" dirty="0">
                <a:latin typeface="Verdana"/>
                <a:cs typeface="Verdana"/>
              </a:rPr>
              <a:t>keeping</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x-</a:t>
            </a:r>
            <a:r>
              <a:rPr sz="1000" dirty="0">
                <a:latin typeface="Verdana"/>
                <a:cs typeface="Verdana"/>
              </a:rPr>
              <a:t>coordinate</a:t>
            </a:r>
            <a:r>
              <a:rPr sz="1000" spc="-15" dirty="0">
                <a:latin typeface="Verdana"/>
                <a:cs typeface="Verdana"/>
              </a:rPr>
              <a:t> </a:t>
            </a:r>
            <a:r>
              <a:rPr sz="1000" spc="-10" dirty="0">
                <a:latin typeface="Verdana"/>
                <a:cs typeface="Verdana"/>
              </a:rPr>
              <a:t>fixed:</a:t>
            </a:r>
            <a:endParaRPr sz="1000">
              <a:latin typeface="Verdana"/>
              <a:cs typeface="Verdana"/>
            </a:endParaRPr>
          </a:p>
          <a:p>
            <a:pPr marR="5080" algn="r">
              <a:lnSpc>
                <a:spcPct val="100000"/>
              </a:lnSpc>
              <a:spcBef>
                <a:spcPts val="325"/>
              </a:spcBef>
              <a:tabLst>
                <a:tab pos="2161540" algn="l"/>
              </a:tabLst>
            </a:pPr>
            <a:r>
              <a:rPr sz="900" b="1" dirty="0">
                <a:latin typeface="Verdana"/>
                <a:cs typeface="Verdana"/>
              </a:rPr>
              <a:t>Shear y-</a:t>
            </a:r>
            <a:r>
              <a:rPr sz="900" b="1" spc="-20" dirty="0">
                <a:latin typeface="Verdana"/>
                <a:cs typeface="Verdana"/>
              </a:rPr>
              <a:t>axis</a:t>
            </a:r>
            <a:r>
              <a:rPr sz="900" b="1" dirty="0">
                <a:latin typeface="Verdana"/>
                <a:cs typeface="Verdana"/>
              </a:rPr>
              <a:t>	Shear</a:t>
            </a:r>
            <a:r>
              <a:rPr sz="900" b="1" spc="-10" dirty="0">
                <a:latin typeface="Verdana"/>
                <a:cs typeface="Verdana"/>
              </a:rPr>
              <a:t> </a:t>
            </a:r>
            <a:r>
              <a:rPr sz="900" b="1" dirty="0">
                <a:latin typeface="Verdana"/>
                <a:cs typeface="Verdana"/>
              </a:rPr>
              <a:t>z-</a:t>
            </a:r>
            <a:r>
              <a:rPr sz="900" b="1" spc="-20" dirty="0">
                <a:latin typeface="Verdana"/>
                <a:cs typeface="Verdana"/>
              </a:rPr>
              <a:t>axis</a:t>
            </a:r>
            <a:endParaRPr sz="900">
              <a:latin typeface="Verdana"/>
              <a:cs typeface="Verdana"/>
            </a:endParaRPr>
          </a:p>
        </p:txBody>
      </p:sp>
      <p:sp>
        <p:nvSpPr>
          <p:cNvPr id="17" name="object 17"/>
          <p:cNvSpPr/>
          <p:nvPr/>
        </p:nvSpPr>
        <p:spPr>
          <a:xfrm>
            <a:off x="1619250" y="7848600"/>
            <a:ext cx="161925" cy="123825"/>
          </a:xfrm>
          <a:custGeom>
            <a:avLst/>
            <a:gdLst/>
            <a:ahLst/>
            <a:cxnLst/>
            <a:rect l="l" t="t" r="r" b="b"/>
            <a:pathLst>
              <a:path w="161925" h="123825">
                <a:moveTo>
                  <a:pt x="161925" y="123825"/>
                </a:moveTo>
                <a:lnTo>
                  <a:pt x="0" y="123825"/>
                </a:lnTo>
                <a:lnTo>
                  <a:pt x="0" y="0"/>
                </a:lnTo>
                <a:lnTo>
                  <a:pt x="161925" y="0"/>
                </a:lnTo>
                <a:lnTo>
                  <a:pt x="161925" y="123825"/>
                </a:lnTo>
                <a:close/>
              </a:path>
            </a:pathLst>
          </a:custGeom>
          <a:solidFill>
            <a:srgbClr val="FFFF00"/>
          </a:solidFill>
        </p:spPr>
        <p:txBody>
          <a:bodyPr wrap="square" lIns="0" tIns="0" rIns="0" bIns="0" rtlCol="0"/>
          <a:lstStyle/>
          <a:p>
            <a:endParaRPr/>
          </a:p>
        </p:txBody>
      </p:sp>
      <p:sp>
        <p:nvSpPr>
          <p:cNvPr id="18" name="object 18"/>
          <p:cNvSpPr/>
          <p:nvPr/>
        </p:nvSpPr>
        <p:spPr>
          <a:xfrm>
            <a:off x="3762375" y="8010525"/>
            <a:ext cx="161925" cy="123825"/>
          </a:xfrm>
          <a:custGeom>
            <a:avLst/>
            <a:gdLst/>
            <a:ahLst/>
            <a:cxnLst/>
            <a:rect l="l" t="t" r="r" b="b"/>
            <a:pathLst>
              <a:path w="161925" h="123825">
                <a:moveTo>
                  <a:pt x="161925" y="123825"/>
                </a:moveTo>
                <a:lnTo>
                  <a:pt x="0" y="123825"/>
                </a:lnTo>
                <a:lnTo>
                  <a:pt x="0" y="0"/>
                </a:lnTo>
                <a:lnTo>
                  <a:pt x="161925" y="0"/>
                </a:lnTo>
                <a:lnTo>
                  <a:pt x="161925" y="123825"/>
                </a:lnTo>
                <a:close/>
              </a:path>
            </a:pathLst>
          </a:custGeom>
          <a:solidFill>
            <a:srgbClr val="FFFF00"/>
          </a:solidFill>
        </p:spPr>
        <p:txBody>
          <a:bodyPr wrap="square" lIns="0" tIns="0" rIns="0" bIns="0" rtlCol="0"/>
          <a:lstStyle/>
          <a:p>
            <a:endParaRPr/>
          </a:p>
        </p:txBody>
      </p:sp>
      <p:graphicFrame>
        <p:nvGraphicFramePr>
          <p:cNvPr id="19" name="object 19"/>
          <p:cNvGraphicFramePr>
            <a:graphicFrameLocks noGrp="1"/>
          </p:cNvGraphicFramePr>
          <p:nvPr/>
        </p:nvGraphicFramePr>
        <p:xfrm>
          <a:off x="1577975" y="7679842"/>
          <a:ext cx="3446777" cy="608330"/>
        </p:xfrm>
        <a:graphic>
          <a:graphicData uri="http://schemas.openxmlformats.org/drawingml/2006/table">
            <a:tbl>
              <a:tblPr firstRow="1" bandRow="1">
                <a:tableStyleId>{2D5ABB26-0587-4C30-8999-92F81FD0307C}</a:tableStyleId>
              </a:tblPr>
              <a:tblGrid>
                <a:gridCol w="290830">
                  <a:extLst>
                    <a:ext uri="{9D8B030D-6E8A-4147-A177-3AD203B41FA5}">
                      <a16:colId xmlns:a16="http://schemas.microsoft.com/office/drawing/2014/main" val="20000"/>
                    </a:ext>
                  </a:extLst>
                </a:gridCol>
                <a:gridCol w="352425">
                  <a:extLst>
                    <a:ext uri="{9D8B030D-6E8A-4147-A177-3AD203B41FA5}">
                      <a16:colId xmlns:a16="http://schemas.microsoft.com/office/drawing/2014/main" val="20001"/>
                    </a:ext>
                  </a:extLst>
                </a:gridCol>
                <a:gridCol w="352425">
                  <a:extLst>
                    <a:ext uri="{9D8B030D-6E8A-4147-A177-3AD203B41FA5}">
                      <a16:colId xmlns:a16="http://schemas.microsoft.com/office/drawing/2014/main" val="20002"/>
                    </a:ext>
                  </a:extLst>
                </a:gridCol>
                <a:gridCol w="723900">
                  <a:extLst>
                    <a:ext uri="{9D8B030D-6E8A-4147-A177-3AD203B41FA5}">
                      <a16:colId xmlns:a16="http://schemas.microsoft.com/office/drawing/2014/main" val="20003"/>
                    </a:ext>
                  </a:extLst>
                </a:gridCol>
                <a:gridCol w="728344">
                  <a:extLst>
                    <a:ext uri="{9D8B030D-6E8A-4147-A177-3AD203B41FA5}">
                      <a16:colId xmlns:a16="http://schemas.microsoft.com/office/drawing/2014/main" val="20004"/>
                    </a:ext>
                  </a:extLst>
                </a:gridCol>
                <a:gridCol w="351789">
                  <a:extLst>
                    <a:ext uri="{9D8B030D-6E8A-4147-A177-3AD203B41FA5}">
                      <a16:colId xmlns:a16="http://schemas.microsoft.com/office/drawing/2014/main" val="20005"/>
                    </a:ext>
                  </a:extLst>
                </a:gridCol>
                <a:gridCol w="351789">
                  <a:extLst>
                    <a:ext uri="{9D8B030D-6E8A-4147-A177-3AD203B41FA5}">
                      <a16:colId xmlns:a16="http://schemas.microsoft.com/office/drawing/2014/main" val="20006"/>
                    </a:ext>
                  </a:extLst>
                </a:gridCol>
                <a:gridCol w="295275">
                  <a:extLst>
                    <a:ext uri="{9D8B030D-6E8A-4147-A177-3AD203B41FA5}">
                      <a16:colId xmlns:a16="http://schemas.microsoft.com/office/drawing/2014/main" val="20007"/>
                    </a:ext>
                  </a:extLst>
                </a:gridCol>
              </a:tblGrid>
              <a:tr h="142240">
                <a:tc>
                  <a:txBody>
                    <a:bodyPr/>
                    <a:lstStyle/>
                    <a:p>
                      <a:pPr marL="31750">
                        <a:lnSpc>
                          <a:spcPct val="100000"/>
                        </a:lnSpc>
                      </a:pPr>
                      <a:r>
                        <a:rPr sz="800" spc="-25" dirty="0">
                          <a:latin typeface="Verdana"/>
                          <a:cs typeface="Verdana"/>
                        </a:rPr>
                        <a:t>1.0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L="92710">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80645" algn="r">
                        <a:lnSpc>
                          <a:spcPct val="100000"/>
                        </a:lnSpc>
                      </a:pPr>
                      <a:r>
                        <a:rPr sz="800" spc="-25" dirty="0">
                          <a:latin typeface="Verdana"/>
                          <a:cs typeface="Verdana"/>
                        </a:rPr>
                        <a:t>1.0</a:t>
                      </a:r>
                      <a:endParaRPr sz="800">
                        <a:latin typeface="Verdana"/>
                        <a:cs typeface="Verdana"/>
                      </a:endParaRPr>
                    </a:p>
                  </a:txBody>
                  <a:tcPr marL="0" marR="0" marT="0" marB="0"/>
                </a:tc>
                <a:tc>
                  <a:txBody>
                    <a:bodyPr/>
                    <a:lstStyle/>
                    <a:p>
                      <a:pPr marL="9525"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L="9525"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24130" algn="r">
                        <a:lnSpc>
                          <a:spcPct val="100000"/>
                        </a:lnSpc>
                      </a:pPr>
                      <a:r>
                        <a:rPr sz="800" spc="-25" dirty="0">
                          <a:latin typeface="Verdana"/>
                          <a:cs typeface="Verdana"/>
                        </a:rPr>
                        <a:t>0.0</a:t>
                      </a:r>
                      <a:endParaRPr sz="800">
                        <a:latin typeface="Verdana"/>
                        <a:cs typeface="Verdana"/>
                      </a:endParaRPr>
                    </a:p>
                  </a:txBody>
                  <a:tcPr marL="0" marR="0" marT="0" marB="0"/>
                </a:tc>
                <a:extLst>
                  <a:ext uri="{0D108BD9-81ED-4DB2-BD59-A6C34878D82A}">
                    <a16:rowId xmlns:a16="http://schemas.microsoft.com/office/drawing/2014/main" val="10000"/>
                  </a:ext>
                </a:extLst>
              </a:tr>
              <a:tr h="161925">
                <a:tc>
                  <a:txBody>
                    <a:bodyPr/>
                    <a:lstStyle/>
                    <a:p>
                      <a:pPr marL="31750">
                        <a:lnSpc>
                          <a:spcPct val="100000"/>
                        </a:lnSpc>
                        <a:spcBef>
                          <a:spcPts val="155"/>
                        </a:spcBef>
                      </a:pPr>
                      <a:r>
                        <a:rPr sz="800" spc="-25" dirty="0">
                          <a:latin typeface="Verdana"/>
                          <a:cs typeface="Verdana"/>
                        </a:rPr>
                        <a:t>0.5</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92710">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90170"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1905"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1905"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33655"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extLst>
                  <a:ext uri="{0D108BD9-81ED-4DB2-BD59-A6C34878D82A}">
                    <a16:rowId xmlns:a16="http://schemas.microsoft.com/office/drawing/2014/main" val="10001"/>
                  </a:ext>
                </a:extLst>
              </a:tr>
              <a:tr h="161925">
                <a:tc>
                  <a:txBody>
                    <a:bodyPr/>
                    <a:lstStyle/>
                    <a:p>
                      <a:pPr marL="31750">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L="92710">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90170" algn="r">
                        <a:lnSpc>
                          <a:spcPct val="100000"/>
                        </a:lnSpc>
                        <a:spcBef>
                          <a:spcPts val="155"/>
                        </a:spcBef>
                      </a:pPr>
                      <a:r>
                        <a:rPr sz="800" spc="-25" dirty="0">
                          <a:latin typeface="Verdana"/>
                          <a:cs typeface="Verdana"/>
                        </a:rPr>
                        <a:t>0.5</a:t>
                      </a:r>
                      <a:endParaRPr sz="800">
                        <a:latin typeface="Verdana"/>
                        <a:cs typeface="Verdana"/>
                      </a:endParaRPr>
                    </a:p>
                  </a:txBody>
                  <a:tcPr marL="0" marR="0" marT="19685" marB="0"/>
                </a:tc>
                <a:tc>
                  <a:txBody>
                    <a:bodyPr/>
                    <a:lstStyle/>
                    <a:p>
                      <a:pPr marR="1905"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1905"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33655"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extLst>
                  <a:ext uri="{0D108BD9-81ED-4DB2-BD59-A6C34878D82A}">
                    <a16:rowId xmlns:a16="http://schemas.microsoft.com/office/drawing/2014/main" val="10002"/>
                  </a:ext>
                </a:extLst>
              </a:tr>
              <a:tr h="142240">
                <a:tc>
                  <a:txBody>
                    <a:bodyPr/>
                    <a:lstStyle/>
                    <a:p>
                      <a:pPr marL="31750">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92710">
                        <a:lnSpc>
                          <a:spcPts val="869"/>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90170" algn="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1905"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1905"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33655" algn="r">
                        <a:lnSpc>
                          <a:spcPts val="869"/>
                        </a:lnSpc>
                        <a:spcBef>
                          <a:spcPts val="155"/>
                        </a:spcBef>
                      </a:pPr>
                      <a:r>
                        <a:rPr sz="800" spc="-25" dirty="0">
                          <a:latin typeface="Verdana"/>
                          <a:cs typeface="Verdana"/>
                        </a:rPr>
                        <a:t>1.0</a:t>
                      </a:r>
                      <a:endParaRPr sz="800">
                        <a:latin typeface="Verdana"/>
                        <a:cs typeface="Verdana"/>
                      </a:endParaRPr>
                    </a:p>
                  </a:txBody>
                  <a:tcPr marL="0" marR="0" marT="19685" marB="0"/>
                </a:tc>
                <a:extLst>
                  <a:ext uri="{0D108BD9-81ED-4DB2-BD59-A6C34878D82A}">
                    <a16:rowId xmlns:a16="http://schemas.microsoft.com/office/drawing/2014/main" val="10003"/>
                  </a:ext>
                </a:extLst>
              </a:tr>
            </a:tbl>
          </a:graphicData>
        </a:graphic>
      </p:graphicFrame>
      <p:pic>
        <p:nvPicPr>
          <p:cNvPr id="20" name="object 20"/>
          <p:cNvPicPr/>
          <p:nvPr/>
        </p:nvPicPr>
        <p:blipFill>
          <a:blip r:embed="rId5" cstate="print"/>
          <a:stretch>
            <a:fillRect/>
          </a:stretch>
        </p:blipFill>
        <p:spPr>
          <a:xfrm>
            <a:off x="3028950" y="7705725"/>
            <a:ext cx="600075" cy="990600"/>
          </a:xfrm>
          <a:prstGeom prst="rect">
            <a:avLst/>
          </a:prstGeom>
        </p:spPr>
      </p:pic>
      <p:pic>
        <p:nvPicPr>
          <p:cNvPr id="21" name="object 21"/>
          <p:cNvPicPr/>
          <p:nvPr/>
        </p:nvPicPr>
        <p:blipFill>
          <a:blip r:embed="rId6" cstate="print"/>
          <a:stretch>
            <a:fillRect/>
          </a:stretch>
        </p:blipFill>
        <p:spPr>
          <a:xfrm>
            <a:off x="5191125" y="7705725"/>
            <a:ext cx="609600" cy="1086233"/>
          </a:xfrm>
          <a:prstGeom prst="rect">
            <a:avLst/>
          </a:prstGeom>
        </p:spPr>
      </p:pic>
      <p:pic>
        <p:nvPicPr>
          <p:cNvPr id="22" name="object 22"/>
          <p:cNvPicPr/>
          <p:nvPr/>
        </p:nvPicPr>
        <p:blipFill>
          <a:blip r:embed="rId7" cstate="print"/>
          <a:stretch>
            <a:fillRect/>
          </a:stretch>
        </p:blipFill>
        <p:spPr>
          <a:xfrm>
            <a:off x="1704975" y="1438275"/>
            <a:ext cx="2095500" cy="762000"/>
          </a:xfrm>
          <a:prstGeom prst="rect">
            <a:avLst/>
          </a:prstGeom>
        </p:spPr>
      </p:pic>
      <p:sp>
        <p:nvSpPr>
          <p:cNvPr id="24" name="Title 23"/>
          <p:cNvSpPr>
            <a:spLocks noGrp="1"/>
          </p:cNvSpPr>
          <p:nvPr>
            <p:ph type="title"/>
          </p:nvPr>
        </p:nvSpPr>
        <p:spPr/>
        <p:txBody>
          <a:bodyPr/>
          <a:lstStyle/>
          <a:p>
            <a:endParaRPr lang="en-US"/>
          </a:p>
        </p:txBody>
      </p:sp>
      <p:sp>
        <p:nvSpPr>
          <p:cNvPr id="23" name="object 23"/>
          <p:cNvSpPr txBox="1">
            <a:spLocks noGrp="1"/>
          </p:cNvSpPr>
          <p:nvPr>
            <p:ph type="sldNum" sz="quarter" idx="4294967295"/>
          </p:nvPr>
        </p:nvSpPr>
        <p:spPr>
          <a:xfrm>
            <a:off x="7450138" y="9248775"/>
            <a:ext cx="322262" cy="182563"/>
          </a:xfrm>
          <a:prstGeom prst="rect">
            <a:avLst/>
          </a:prstGeom>
        </p:spPr>
        <p:txBody>
          <a:bodyPr vert="horz" wrap="square" lIns="0" tIns="2540" rIns="0" bIns="0" rtlCol="0">
            <a:spAutoFit/>
          </a:bodyPr>
          <a:lstStyle/>
          <a:p>
            <a:pPr marL="38100">
              <a:lnSpc>
                <a:spcPct val="100000"/>
              </a:lnSpc>
              <a:spcBef>
                <a:spcPts val="20"/>
              </a:spcBef>
            </a:pPr>
            <a:fld id="{81D60167-4931-47E6-BA6A-407CBD079E47}" type="slidenum">
              <a:rPr spc="-25" dirty="0"/>
              <a:t>138</a:t>
            </a:fld>
            <a:endParaRPr spc="-25" dirty="0"/>
          </a:p>
        </p:txBody>
      </p:sp>
      <p:sp>
        <p:nvSpPr>
          <p:cNvPr id="25" name="TextBox 24">
            <a:hlinkClick r:id="rId8" action="ppaction://hlinkfile"/>
          </p:cNvPr>
          <p:cNvSpPr txBox="1"/>
          <p:nvPr/>
        </p:nvSpPr>
        <p:spPr>
          <a:xfrm>
            <a:off x="6675387" y="446636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4890205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58900" y="508031"/>
            <a:ext cx="5502910" cy="574516"/>
          </a:xfrm>
          <a:prstGeom prst="rect">
            <a:avLst/>
          </a:prstGeom>
        </p:spPr>
        <p:txBody>
          <a:bodyPr vert="horz" wrap="square" lIns="0" tIns="12700" rIns="0" bIns="0" rtlCol="0">
            <a:spAutoFit/>
          </a:bodyPr>
          <a:lstStyle/>
          <a:p>
            <a:pPr>
              <a:lnSpc>
                <a:spcPct val="100000"/>
              </a:lnSpc>
              <a:spcBef>
                <a:spcPts val="50"/>
              </a:spcBef>
            </a:pPr>
            <a:endParaRPr sz="1500" dirty="0">
              <a:latin typeface="Verdana"/>
              <a:cs typeface="Verdana"/>
            </a:endParaRPr>
          </a:p>
          <a:p>
            <a:pPr marL="12700">
              <a:lnSpc>
                <a:spcPct val="100000"/>
              </a:lnSpc>
            </a:pPr>
            <a:r>
              <a:rPr sz="1000" dirty="0">
                <a:latin typeface="Verdana"/>
                <a:cs typeface="Verdana"/>
              </a:rPr>
              <a:t>3.</a:t>
            </a:r>
            <a:r>
              <a:rPr sz="1000" spc="409" dirty="0">
                <a:latin typeface="Verdana"/>
                <a:cs typeface="Verdana"/>
              </a:rPr>
              <a:t> </a:t>
            </a:r>
            <a:r>
              <a:rPr sz="1000" dirty="0">
                <a:latin typeface="Verdana"/>
                <a:cs typeface="Verdana"/>
              </a:rPr>
              <a:t>Shear</a:t>
            </a:r>
            <a:r>
              <a:rPr sz="1000" spc="-15" dirty="0">
                <a:latin typeface="Verdana"/>
                <a:cs typeface="Verdana"/>
              </a:rPr>
              <a:t> </a:t>
            </a:r>
            <a:r>
              <a:rPr sz="1000" dirty="0">
                <a:latin typeface="Verdana"/>
                <a:cs typeface="Verdana"/>
              </a:rPr>
              <a:t>in</a:t>
            </a:r>
            <a:r>
              <a:rPr sz="1000" spc="-15" dirty="0">
                <a:latin typeface="Verdana"/>
                <a:cs typeface="Verdana"/>
              </a:rPr>
              <a:t> </a:t>
            </a:r>
            <a:r>
              <a:rPr sz="1000" dirty="0">
                <a:latin typeface="Verdana"/>
                <a:cs typeface="Verdana"/>
              </a:rPr>
              <a:t>x</a:t>
            </a:r>
            <a:r>
              <a:rPr sz="1000" spc="-15"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y,</a:t>
            </a:r>
            <a:r>
              <a:rPr sz="1000" spc="-15" dirty="0">
                <a:latin typeface="Verdana"/>
                <a:cs typeface="Verdana"/>
              </a:rPr>
              <a:t> </a:t>
            </a:r>
            <a:r>
              <a:rPr sz="1000" dirty="0">
                <a:latin typeface="Verdana"/>
                <a:cs typeface="Verdana"/>
              </a:rPr>
              <a:t>keeping</a:t>
            </a:r>
            <a:r>
              <a:rPr sz="1000" spc="-15" dirty="0">
                <a:latin typeface="Verdana"/>
                <a:cs typeface="Verdana"/>
              </a:rPr>
              <a:t> </a:t>
            </a:r>
            <a:r>
              <a:rPr sz="1000" dirty="0">
                <a:latin typeface="Verdana"/>
                <a:cs typeface="Verdana"/>
              </a:rPr>
              <a:t>the</a:t>
            </a:r>
            <a:r>
              <a:rPr sz="1000" spc="-15" dirty="0">
                <a:latin typeface="Verdana"/>
                <a:cs typeface="Verdana"/>
              </a:rPr>
              <a:t> </a:t>
            </a:r>
            <a:r>
              <a:rPr sz="1000" spc="-10" dirty="0">
                <a:latin typeface="Verdana"/>
                <a:cs typeface="Verdana"/>
              </a:rPr>
              <a:t>z-</a:t>
            </a:r>
            <a:r>
              <a:rPr sz="1000" dirty="0">
                <a:latin typeface="Verdana"/>
                <a:cs typeface="Verdana"/>
              </a:rPr>
              <a:t>coordinate</a:t>
            </a:r>
            <a:r>
              <a:rPr sz="1000" spc="-15" dirty="0">
                <a:latin typeface="Verdana"/>
                <a:cs typeface="Verdana"/>
              </a:rPr>
              <a:t> </a:t>
            </a:r>
            <a:r>
              <a:rPr sz="1000" spc="-10" dirty="0">
                <a:latin typeface="Verdana"/>
                <a:cs typeface="Verdana"/>
              </a:rPr>
              <a:t>fixed:</a:t>
            </a:r>
            <a:endParaRPr sz="1000" dirty="0">
              <a:latin typeface="Verdana"/>
              <a:cs typeface="Verdana"/>
            </a:endParaRPr>
          </a:p>
          <a:p>
            <a:pPr marL="469900">
              <a:lnSpc>
                <a:spcPct val="100000"/>
              </a:lnSpc>
              <a:spcBef>
                <a:spcPts val="325"/>
              </a:spcBef>
              <a:tabLst>
                <a:tab pos="2812415" algn="l"/>
              </a:tabLst>
            </a:pPr>
            <a:r>
              <a:rPr sz="900" b="1" dirty="0">
                <a:latin typeface="Verdana"/>
                <a:cs typeface="Verdana"/>
              </a:rPr>
              <a:t>Shear x-</a:t>
            </a:r>
            <a:r>
              <a:rPr sz="900" b="1" spc="-20" dirty="0">
                <a:latin typeface="Verdana"/>
                <a:cs typeface="Verdana"/>
              </a:rPr>
              <a:t>axis</a:t>
            </a:r>
            <a:r>
              <a:rPr sz="900" b="1" dirty="0">
                <a:latin typeface="Verdana"/>
                <a:cs typeface="Verdana"/>
              </a:rPr>
              <a:t>	Shear</a:t>
            </a:r>
            <a:r>
              <a:rPr sz="900" b="1" spc="-10" dirty="0">
                <a:latin typeface="Verdana"/>
                <a:cs typeface="Verdana"/>
              </a:rPr>
              <a:t> </a:t>
            </a:r>
            <a:r>
              <a:rPr sz="900" b="1" dirty="0">
                <a:latin typeface="Verdana"/>
                <a:cs typeface="Verdana"/>
              </a:rPr>
              <a:t>y-</a:t>
            </a:r>
            <a:r>
              <a:rPr sz="900" b="1" spc="-20" dirty="0">
                <a:latin typeface="Verdana"/>
                <a:cs typeface="Verdana"/>
              </a:rPr>
              <a:t>axis</a:t>
            </a:r>
            <a:endParaRPr sz="900" dirty="0">
              <a:latin typeface="Verdana"/>
              <a:cs typeface="Verdana"/>
            </a:endParaRPr>
          </a:p>
        </p:txBody>
      </p:sp>
      <p:sp>
        <p:nvSpPr>
          <p:cNvPr id="4" name="object 4"/>
          <p:cNvSpPr/>
          <p:nvPr/>
        </p:nvSpPr>
        <p:spPr>
          <a:xfrm>
            <a:off x="2276475" y="1276350"/>
            <a:ext cx="161925" cy="123825"/>
          </a:xfrm>
          <a:custGeom>
            <a:avLst/>
            <a:gdLst/>
            <a:ahLst/>
            <a:cxnLst/>
            <a:rect l="l" t="t" r="r" b="b"/>
            <a:pathLst>
              <a:path w="161925" h="123825">
                <a:moveTo>
                  <a:pt x="161925" y="123825"/>
                </a:moveTo>
                <a:lnTo>
                  <a:pt x="0" y="123825"/>
                </a:lnTo>
                <a:lnTo>
                  <a:pt x="0" y="0"/>
                </a:lnTo>
                <a:lnTo>
                  <a:pt x="161925" y="0"/>
                </a:lnTo>
                <a:lnTo>
                  <a:pt x="161925" y="123825"/>
                </a:lnTo>
                <a:close/>
              </a:path>
            </a:pathLst>
          </a:custGeom>
          <a:solidFill>
            <a:srgbClr val="FFFF00"/>
          </a:solidFill>
        </p:spPr>
        <p:txBody>
          <a:bodyPr wrap="square" lIns="0" tIns="0" rIns="0" bIns="0" rtlCol="0"/>
          <a:lstStyle/>
          <a:p>
            <a:endParaRPr/>
          </a:p>
        </p:txBody>
      </p:sp>
      <p:sp>
        <p:nvSpPr>
          <p:cNvPr id="5" name="object 5"/>
          <p:cNvSpPr/>
          <p:nvPr/>
        </p:nvSpPr>
        <p:spPr>
          <a:xfrm>
            <a:off x="4619625" y="1438275"/>
            <a:ext cx="161925" cy="123825"/>
          </a:xfrm>
          <a:custGeom>
            <a:avLst/>
            <a:gdLst/>
            <a:ahLst/>
            <a:cxnLst/>
            <a:rect l="l" t="t" r="r" b="b"/>
            <a:pathLst>
              <a:path w="161925" h="123825">
                <a:moveTo>
                  <a:pt x="161925" y="123825"/>
                </a:moveTo>
                <a:lnTo>
                  <a:pt x="0" y="123825"/>
                </a:lnTo>
                <a:lnTo>
                  <a:pt x="0" y="0"/>
                </a:lnTo>
                <a:lnTo>
                  <a:pt x="161925" y="0"/>
                </a:lnTo>
                <a:lnTo>
                  <a:pt x="161925" y="123825"/>
                </a:lnTo>
                <a:close/>
              </a:path>
            </a:pathLst>
          </a:custGeom>
          <a:solidFill>
            <a:srgbClr val="FFFF00"/>
          </a:solidFill>
        </p:spPr>
        <p:txBody>
          <a:bodyPr wrap="square" lIns="0" tIns="0" rIns="0" bIns="0" rtlCol="0"/>
          <a:lstStyle/>
          <a:p>
            <a:endParaRPr/>
          </a:p>
        </p:txBody>
      </p:sp>
      <p:graphicFrame>
        <p:nvGraphicFramePr>
          <p:cNvPr id="6" name="object 6"/>
          <p:cNvGraphicFramePr>
            <a:graphicFrameLocks noGrp="1"/>
          </p:cNvGraphicFramePr>
          <p:nvPr/>
        </p:nvGraphicFramePr>
        <p:xfrm>
          <a:off x="1568450" y="1269518"/>
          <a:ext cx="3572508" cy="608330"/>
        </p:xfrm>
        <a:graphic>
          <a:graphicData uri="http://schemas.openxmlformats.org/drawingml/2006/table">
            <a:tbl>
              <a:tblPr firstRow="1" bandRow="1">
                <a:tableStyleId>{2D5ABB26-0587-4C30-8999-92F81FD0307C}</a:tableStyleId>
              </a:tblPr>
              <a:tblGrid>
                <a:gridCol w="281305">
                  <a:extLst>
                    <a:ext uri="{9D8B030D-6E8A-4147-A177-3AD203B41FA5}">
                      <a16:colId xmlns:a16="http://schemas.microsoft.com/office/drawing/2014/main" val="20000"/>
                    </a:ext>
                  </a:extLst>
                </a:gridCol>
                <a:gridCol w="333375">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333375">
                  <a:extLst>
                    <a:ext uri="{9D8B030D-6E8A-4147-A177-3AD203B41FA5}">
                      <a16:colId xmlns:a16="http://schemas.microsoft.com/office/drawing/2014/main" val="20005"/>
                    </a:ext>
                  </a:extLst>
                </a:gridCol>
                <a:gridCol w="333374">
                  <a:extLst>
                    <a:ext uri="{9D8B030D-6E8A-4147-A177-3AD203B41FA5}">
                      <a16:colId xmlns:a16="http://schemas.microsoft.com/office/drawing/2014/main" val="20006"/>
                    </a:ext>
                  </a:extLst>
                </a:gridCol>
                <a:gridCol w="281304">
                  <a:extLst>
                    <a:ext uri="{9D8B030D-6E8A-4147-A177-3AD203B41FA5}">
                      <a16:colId xmlns:a16="http://schemas.microsoft.com/office/drawing/2014/main" val="20007"/>
                    </a:ext>
                  </a:extLst>
                </a:gridCol>
              </a:tblGrid>
              <a:tr h="142240">
                <a:tc>
                  <a:txBody>
                    <a:bodyPr/>
                    <a:lstStyle/>
                    <a:p>
                      <a:pPr marR="43815" algn="ctr">
                        <a:lnSpc>
                          <a:spcPct val="100000"/>
                        </a:lnSpc>
                      </a:pPr>
                      <a:r>
                        <a:rPr sz="800" spc="-25" dirty="0">
                          <a:latin typeface="Verdana"/>
                          <a:cs typeface="Verdana"/>
                        </a:rPr>
                        <a:t>1.0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0.5</a:t>
                      </a:r>
                      <a:endParaRPr sz="800">
                        <a:latin typeface="Verdana"/>
                        <a:cs typeface="Verdana"/>
                      </a:endParaRPr>
                    </a:p>
                  </a:txBody>
                  <a:tcPr marL="0" marR="0" marT="0" marB="0"/>
                </a:tc>
                <a:tc>
                  <a:txBody>
                    <a:bodyPr/>
                    <a:lstStyle/>
                    <a:p>
                      <a:pPr marL="83185">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75565" algn="r">
                        <a:lnSpc>
                          <a:spcPct val="100000"/>
                        </a:lnSpc>
                      </a:pPr>
                      <a:r>
                        <a:rPr sz="800" spc="-25" dirty="0">
                          <a:latin typeface="Verdana"/>
                          <a:cs typeface="Verdana"/>
                        </a:rPr>
                        <a:t>1.0</a:t>
                      </a:r>
                      <a:endParaRPr sz="800">
                        <a:latin typeface="Verdana"/>
                        <a:cs typeface="Verdana"/>
                      </a:endParaRPr>
                    </a:p>
                  </a:txBody>
                  <a:tcPr marL="0" marR="0" marT="0" marB="0"/>
                </a:tc>
                <a:tc>
                  <a:txBody>
                    <a:bodyPr/>
                    <a:lstStyle/>
                    <a:p>
                      <a:pPr marL="83185">
                        <a:lnSpc>
                          <a:spcPct val="100000"/>
                        </a:lnSpc>
                      </a:pPr>
                      <a:r>
                        <a:rPr sz="800" spc="-25" dirty="0">
                          <a:latin typeface="Verdana"/>
                          <a:cs typeface="Verdana"/>
                        </a:rPr>
                        <a:t>0.0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24130" algn="r">
                        <a:lnSpc>
                          <a:spcPct val="100000"/>
                        </a:lnSpc>
                      </a:pPr>
                      <a:r>
                        <a:rPr sz="800" spc="-25" dirty="0">
                          <a:latin typeface="Verdana"/>
                          <a:cs typeface="Verdana"/>
                        </a:rPr>
                        <a:t>0.0</a:t>
                      </a:r>
                      <a:endParaRPr sz="800">
                        <a:latin typeface="Verdana"/>
                        <a:cs typeface="Verdana"/>
                      </a:endParaRPr>
                    </a:p>
                  </a:txBody>
                  <a:tcPr marL="0" marR="0" marT="0" marB="0"/>
                </a:tc>
                <a:extLst>
                  <a:ext uri="{0D108BD9-81ED-4DB2-BD59-A6C34878D82A}">
                    <a16:rowId xmlns:a16="http://schemas.microsoft.com/office/drawing/2014/main" val="10000"/>
                  </a:ext>
                </a:extLst>
              </a:tr>
              <a:tr h="161925">
                <a:tc>
                  <a:txBody>
                    <a:bodyPr/>
                    <a:lstStyle/>
                    <a:p>
                      <a:pPr marR="43815"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75565"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0.5</a:t>
                      </a:r>
                      <a:endParaRPr sz="800">
                        <a:latin typeface="Verdana"/>
                        <a:cs typeface="Verdana"/>
                      </a:endParaRPr>
                    </a:p>
                  </a:txBody>
                  <a:tcPr marL="0" marR="0" marT="19685" marB="0"/>
                </a:tc>
                <a:tc>
                  <a:txBody>
                    <a:bodyPr/>
                    <a:lstStyle/>
                    <a:p>
                      <a:pPr marR="24130"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extLst>
                  <a:ext uri="{0D108BD9-81ED-4DB2-BD59-A6C34878D82A}">
                    <a16:rowId xmlns:a16="http://schemas.microsoft.com/office/drawing/2014/main" val="10001"/>
                  </a:ext>
                </a:extLst>
              </a:tr>
              <a:tr h="161925">
                <a:tc>
                  <a:txBody>
                    <a:bodyPr/>
                    <a:lstStyle/>
                    <a:p>
                      <a:pPr marR="43815"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L="83185">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75565"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ct val="100000"/>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ct val="100000"/>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24130" algn="r">
                        <a:lnSpc>
                          <a:spcPct val="100000"/>
                        </a:lnSpc>
                        <a:spcBef>
                          <a:spcPts val="155"/>
                        </a:spcBef>
                      </a:pPr>
                      <a:r>
                        <a:rPr sz="800" spc="-25" dirty="0">
                          <a:latin typeface="Verdana"/>
                          <a:cs typeface="Verdana"/>
                        </a:rPr>
                        <a:t>0.0</a:t>
                      </a:r>
                      <a:endParaRPr sz="800">
                        <a:latin typeface="Verdana"/>
                        <a:cs typeface="Verdana"/>
                      </a:endParaRPr>
                    </a:p>
                  </a:txBody>
                  <a:tcPr marL="0" marR="0" marT="19685" marB="0"/>
                </a:tc>
                <a:extLst>
                  <a:ext uri="{0D108BD9-81ED-4DB2-BD59-A6C34878D82A}">
                    <a16:rowId xmlns:a16="http://schemas.microsoft.com/office/drawing/2014/main" val="10002"/>
                  </a:ext>
                </a:extLst>
              </a:tr>
              <a:tr h="142240">
                <a:tc>
                  <a:txBody>
                    <a:bodyPr/>
                    <a:lstStyle/>
                    <a:p>
                      <a:pPr marR="43815"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ts val="869"/>
                        </a:lnSpc>
                        <a:spcBef>
                          <a:spcPts val="155"/>
                        </a:spcBef>
                      </a:pPr>
                      <a:r>
                        <a:rPr sz="800" spc="-25" dirty="0">
                          <a:latin typeface="Verdana"/>
                          <a:cs typeface="Verdana"/>
                        </a:rPr>
                        <a:t>1.0</a:t>
                      </a:r>
                      <a:endParaRPr sz="800">
                        <a:latin typeface="Verdana"/>
                        <a:cs typeface="Verdana"/>
                      </a:endParaRPr>
                    </a:p>
                  </a:txBody>
                  <a:tcPr marL="0" marR="0" marT="19685" marB="0"/>
                </a:tc>
                <a:tc>
                  <a:txBody>
                    <a:bodyPr/>
                    <a:lstStyle/>
                    <a:p>
                      <a:pPr marR="75565" algn="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L="83185">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algn="ctr">
                        <a:lnSpc>
                          <a:spcPts val="869"/>
                        </a:lnSpc>
                        <a:spcBef>
                          <a:spcPts val="155"/>
                        </a:spcBef>
                      </a:pPr>
                      <a:r>
                        <a:rPr sz="800" spc="-25" dirty="0">
                          <a:latin typeface="Verdana"/>
                          <a:cs typeface="Verdana"/>
                        </a:rPr>
                        <a:t>0.0</a:t>
                      </a:r>
                      <a:endParaRPr sz="800">
                        <a:latin typeface="Verdana"/>
                        <a:cs typeface="Verdana"/>
                      </a:endParaRPr>
                    </a:p>
                  </a:txBody>
                  <a:tcPr marL="0" marR="0" marT="19685" marB="0"/>
                </a:tc>
                <a:tc>
                  <a:txBody>
                    <a:bodyPr/>
                    <a:lstStyle/>
                    <a:p>
                      <a:pPr marR="24130" algn="r">
                        <a:lnSpc>
                          <a:spcPts val="869"/>
                        </a:lnSpc>
                        <a:spcBef>
                          <a:spcPts val="155"/>
                        </a:spcBef>
                      </a:pPr>
                      <a:r>
                        <a:rPr sz="800" spc="-25" dirty="0">
                          <a:latin typeface="Verdana"/>
                          <a:cs typeface="Verdana"/>
                        </a:rPr>
                        <a:t>1.0</a:t>
                      </a:r>
                      <a:endParaRPr sz="800">
                        <a:latin typeface="Verdana"/>
                        <a:cs typeface="Verdana"/>
                      </a:endParaRPr>
                    </a:p>
                  </a:txBody>
                  <a:tcPr marL="0" marR="0" marT="19685" marB="0"/>
                </a:tc>
                <a:extLst>
                  <a:ext uri="{0D108BD9-81ED-4DB2-BD59-A6C34878D82A}">
                    <a16:rowId xmlns:a16="http://schemas.microsoft.com/office/drawing/2014/main" val="10003"/>
                  </a:ext>
                </a:extLst>
              </a:tr>
            </a:tbl>
          </a:graphicData>
        </a:graphic>
      </p:graphicFrame>
      <p:pic>
        <p:nvPicPr>
          <p:cNvPr id="7" name="object 7"/>
          <p:cNvPicPr/>
          <p:nvPr/>
        </p:nvPicPr>
        <p:blipFill>
          <a:blip r:embed="rId2" cstate="print"/>
          <a:stretch>
            <a:fillRect/>
          </a:stretch>
        </p:blipFill>
        <p:spPr>
          <a:xfrm>
            <a:off x="2952750" y="1417734"/>
            <a:ext cx="857250" cy="1001615"/>
          </a:xfrm>
          <a:prstGeom prst="rect">
            <a:avLst/>
          </a:prstGeom>
        </p:spPr>
      </p:pic>
      <p:pic>
        <p:nvPicPr>
          <p:cNvPr id="8" name="object 8"/>
          <p:cNvPicPr/>
          <p:nvPr/>
        </p:nvPicPr>
        <p:blipFill>
          <a:blip r:embed="rId3" cstate="print"/>
          <a:stretch>
            <a:fillRect/>
          </a:stretch>
        </p:blipFill>
        <p:spPr>
          <a:xfrm>
            <a:off x="5295900" y="1295400"/>
            <a:ext cx="676275" cy="1181100"/>
          </a:xfrm>
          <a:prstGeom prst="rect">
            <a:avLst/>
          </a:prstGeom>
        </p:spPr>
      </p:pic>
      <p:sp>
        <p:nvSpPr>
          <p:cNvPr id="9" name="object 9"/>
          <p:cNvSpPr txBox="1"/>
          <p:nvPr/>
        </p:nvSpPr>
        <p:spPr>
          <a:xfrm>
            <a:off x="1358900" y="2530475"/>
            <a:ext cx="5346065" cy="113665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(22): Shear </a:t>
            </a:r>
            <a:r>
              <a:rPr sz="900" i="1" spc="-10" dirty="0">
                <a:latin typeface="Verdana"/>
                <a:cs typeface="Verdana"/>
              </a:rPr>
              <a:t>Matrices.</a:t>
            </a:r>
            <a:endParaRPr sz="900">
              <a:latin typeface="Verdana"/>
              <a:cs typeface="Verdana"/>
            </a:endParaRPr>
          </a:p>
          <a:p>
            <a:pPr>
              <a:lnSpc>
                <a:spcPct val="100000"/>
              </a:lnSpc>
            </a:pPr>
            <a:endParaRPr sz="900">
              <a:latin typeface="Verdana"/>
              <a:cs typeface="Verdana"/>
            </a:endParaRPr>
          </a:p>
          <a:p>
            <a:pPr marL="12700">
              <a:lnSpc>
                <a:spcPct val="100000"/>
              </a:lnSpc>
            </a:pPr>
            <a:r>
              <a:rPr sz="1200" b="1" dirty="0">
                <a:latin typeface="Arial"/>
                <a:cs typeface="Arial"/>
              </a:rPr>
              <a:t>Mirror or reflection </a:t>
            </a:r>
            <a:r>
              <a:rPr sz="1200" b="1" spc="-10" dirty="0">
                <a:latin typeface="Arial"/>
                <a:cs typeface="Arial"/>
              </a:rPr>
              <a:t>transformation</a:t>
            </a:r>
            <a:endParaRPr sz="1200">
              <a:latin typeface="Arial"/>
              <a:cs typeface="Arial"/>
            </a:endParaRPr>
          </a:p>
          <a:p>
            <a:pPr marL="12700" marR="5080">
              <a:lnSpc>
                <a:spcPct val="100000"/>
              </a:lnSpc>
              <a:spcBef>
                <a:spcPts val="335"/>
              </a:spcBef>
            </a:pPr>
            <a:r>
              <a:rPr sz="1000" dirty="0">
                <a:latin typeface="Verdana"/>
                <a:cs typeface="Verdana"/>
              </a:rPr>
              <a:t>The</a:t>
            </a:r>
            <a:r>
              <a:rPr sz="1000" spc="-30" dirty="0">
                <a:latin typeface="Verdana"/>
                <a:cs typeface="Verdana"/>
              </a:rPr>
              <a:t> </a:t>
            </a:r>
            <a:r>
              <a:rPr sz="1000" dirty="0">
                <a:latin typeface="Verdana"/>
                <a:cs typeface="Verdana"/>
              </a:rPr>
              <a:t>mirror</a:t>
            </a:r>
            <a:r>
              <a:rPr sz="1000" spc="-20" dirty="0">
                <a:latin typeface="Verdana"/>
                <a:cs typeface="Verdana"/>
              </a:rPr>
              <a:t> </a:t>
            </a:r>
            <a:r>
              <a:rPr sz="1000" dirty="0">
                <a:latin typeface="Verdana"/>
                <a:cs typeface="Verdana"/>
              </a:rPr>
              <a:t>transformation</a:t>
            </a:r>
            <a:r>
              <a:rPr sz="1000" spc="-20" dirty="0">
                <a:latin typeface="Verdana"/>
                <a:cs typeface="Verdana"/>
              </a:rPr>
              <a:t> </a:t>
            </a:r>
            <a:r>
              <a:rPr sz="1000" dirty="0">
                <a:latin typeface="Verdana"/>
                <a:cs typeface="Verdana"/>
              </a:rPr>
              <a:t>creates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reflection</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an</a:t>
            </a:r>
            <a:r>
              <a:rPr sz="1000" spc="-20" dirty="0">
                <a:latin typeface="Verdana"/>
                <a:cs typeface="Verdana"/>
              </a:rPr>
              <a:t> </a:t>
            </a:r>
            <a:r>
              <a:rPr sz="1000" dirty="0">
                <a:latin typeface="Verdana"/>
                <a:cs typeface="Verdana"/>
              </a:rPr>
              <a:t>object</a:t>
            </a:r>
            <a:r>
              <a:rPr sz="1000" spc="-20" dirty="0">
                <a:latin typeface="Verdana"/>
                <a:cs typeface="Verdana"/>
              </a:rPr>
              <a:t> </a:t>
            </a:r>
            <a:r>
              <a:rPr sz="1000" dirty="0">
                <a:latin typeface="Verdana"/>
                <a:cs typeface="Verdana"/>
              </a:rPr>
              <a:t>across</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or</a:t>
            </a:r>
            <a:r>
              <a:rPr sz="1000" spc="-20" dirty="0">
                <a:latin typeface="Verdana"/>
                <a:cs typeface="Verdana"/>
              </a:rPr>
              <a:t> </a:t>
            </a:r>
            <a:r>
              <a:rPr sz="1000" dirty="0">
                <a:latin typeface="Verdana"/>
                <a:cs typeface="Verdana"/>
              </a:rPr>
              <a:t>a</a:t>
            </a:r>
            <a:r>
              <a:rPr sz="1000" spc="-20" dirty="0">
                <a:latin typeface="Verdana"/>
                <a:cs typeface="Verdana"/>
              </a:rPr>
              <a:t> </a:t>
            </a:r>
            <a:r>
              <a:rPr sz="1000" spc="-10" dirty="0">
                <a:latin typeface="Verdana"/>
                <a:cs typeface="Verdana"/>
              </a:rPr>
              <a:t>plane. 2-</a:t>
            </a:r>
            <a:r>
              <a:rPr sz="1000" dirty="0">
                <a:latin typeface="Verdana"/>
                <a:cs typeface="Verdana"/>
              </a:rPr>
              <a:t>D</a:t>
            </a:r>
            <a:r>
              <a:rPr sz="1000" spc="-30" dirty="0">
                <a:latin typeface="Verdana"/>
                <a:cs typeface="Verdana"/>
              </a:rPr>
              <a:t> </a:t>
            </a:r>
            <a:r>
              <a:rPr sz="1000" dirty="0">
                <a:latin typeface="Verdana"/>
                <a:cs typeface="Verdana"/>
              </a:rPr>
              <a:t>objects</a:t>
            </a:r>
            <a:r>
              <a:rPr sz="1000" spc="-2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mirrored</a:t>
            </a:r>
            <a:r>
              <a:rPr sz="1000" spc="-20" dirty="0">
                <a:latin typeface="Verdana"/>
                <a:cs typeface="Verdana"/>
              </a:rPr>
              <a:t> </a:t>
            </a:r>
            <a:r>
              <a:rPr sz="1000" dirty="0">
                <a:latin typeface="Verdana"/>
                <a:cs typeface="Verdana"/>
              </a:rPr>
              <a:t>across</a:t>
            </a:r>
            <a:r>
              <a:rPr sz="1000" spc="-15"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line,</a:t>
            </a:r>
            <a:r>
              <a:rPr sz="1000" spc="-20" dirty="0">
                <a:latin typeface="Verdana"/>
                <a:cs typeface="Verdana"/>
              </a:rPr>
              <a:t> </a:t>
            </a:r>
            <a:r>
              <a:rPr sz="1000" dirty="0">
                <a:latin typeface="Verdana"/>
                <a:cs typeface="Verdana"/>
              </a:rPr>
              <a:t>while</a:t>
            </a:r>
            <a:r>
              <a:rPr sz="1000" spc="-20" dirty="0">
                <a:latin typeface="Verdana"/>
                <a:cs typeface="Verdana"/>
              </a:rPr>
              <a:t> </a:t>
            </a:r>
            <a:r>
              <a:rPr sz="1000" spc="-10" dirty="0">
                <a:latin typeface="Verdana"/>
                <a:cs typeface="Verdana"/>
              </a:rPr>
              <a:t>3-</a:t>
            </a:r>
            <a:r>
              <a:rPr sz="1000" dirty="0">
                <a:latin typeface="Verdana"/>
                <a:cs typeface="Verdana"/>
              </a:rPr>
              <a:t>D</a:t>
            </a:r>
            <a:r>
              <a:rPr sz="1000" spc="-15" dirty="0">
                <a:latin typeface="Verdana"/>
                <a:cs typeface="Verdana"/>
              </a:rPr>
              <a:t> </a:t>
            </a:r>
            <a:r>
              <a:rPr sz="1000" dirty="0">
                <a:latin typeface="Verdana"/>
                <a:cs typeface="Verdana"/>
              </a:rPr>
              <a:t>objects</a:t>
            </a:r>
            <a:r>
              <a:rPr sz="1000" spc="-20" dirty="0">
                <a:latin typeface="Verdana"/>
                <a:cs typeface="Verdana"/>
              </a:rPr>
              <a:t> </a:t>
            </a:r>
            <a:r>
              <a:rPr sz="1000" dirty="0">
                <a:latin typeface="Verdana"/>
                <a:cs typeface="Verdana"/>
              </a:rPr>
              <a:t>are</a:t>
            </a:r>
            <a:r>
              <a:rPr sz="1000" spc="-20" dirty="0">
                <a:latin typeface="Verdana"/>
                <a:cs typeface="Verdana"/>
              </a:rPr>
              <a:t> </a:t>
            </a:r>
            <a:r>
              <a:rPr sz="1000" dirty="0">
                <a:latin typeface="Verdana"/>
                <a:cs typeface="Verdana"/>
              </a:rPr>
              <a:t>mirrored</a:t>
            </a:r>
            <a:r>
              <a:rPr sz="1000" spc="-20" dirty="0">
                <a:latin typeface="Verdana"/>
                <a:cs typeface="Verdana"/>
              </a:rPr>
              <a:t> </a:t>
            </a:r>
            <a:r>
              <a:rPr sz="1000" dirty="0">
                <a:latin typeface="Verdana"/>
                <a:cs typeface="Verdana"/>
              </a:rPr>
              <a:t>across</a:t>
            </a:r>
            <a:r>
              <a:rPr sz="1000" spc="-15" dirty="0">
                <a:latin typeface="Verdana"/>
                <a:cs typeface="Verdana"/>
              </a:rPr>
              <a:t> </a:t>
            </a:r>
            <a:r>
              <a:rPr sz="1000" spc="-50" dirty="0">
                <a:latin typeface="Verdana"/>
                <a:cs typeface="Verdana"/>
              </a:rPr>
              <a:t>a </a:t>
            </a:r>
            <a:r>
              <a:rPr sz="1000" dirty="0">
                <a:latin typeface="Verdana"/>
                <a:cs typeface="Verdana"/>
              </a:rPr>
              <a:t>plane.</a:t>
            </a:r>
            <a:r>
              <a:rPr sz="1000" spc="-35" dirty="0">
                <a:latin typeface="Verdana"/>
                <a:cs typeface="Verdana"/>
              </a:rPr>
              <a:t> </a:t>
            </a:r>
            <a:r>
              <a:rPr sz="1000" dirty="0">
                <a:latin typeface="Verdana"/>
                <a:cs typeface="Verdana"/>
              </a:rPr>
              <a:t>Keep</a:t>
            </a:r>
            <a:r>
              <a:rPr sz="1000" spc="-20"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mind</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mirror</a:t>
            </a:r>
            <a:r>
              <a:rPr sz="1000" spc="-20" dirty="0">
                <a:latin typeface="Verdana"/>
                <a:cs typeface="Verdana"/>
              </a:rPr>
              <a:t> </a:t>
            </a:r>
            <a:r>
              <a:rPr sz="1000" dirty="0">
                <a:latin typeface="Verdana"/>
                <a:cs typeface="Verdana"/>
              </a:rPr>
              <a:t>transformation</a:t>
            </a:r>
            <a:r>
              <a:rPr sz="1000" spc="-25" dirty="0">
                <a:latin typeface="Verdana"/>
                <a:cs typeface="Verdana"/>
              </a:rPr>
              <a:t> </a:t>
            </a:r>
            <a:r>
              <a:rPr sz="1000" dirty="0">
                <a:latin typeface="Verdana"/>
                <a:cs typeface="Verdana"/>
              </a:rPr>
              <a:t>flips</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normal</a:t>
            </a:r>
            <a:r>
              <a:rPr sz="1000" spc="-25" dirty="0">
                <a:latin typeface="Verdana"/>
                <a:cs typeface="Verdana"/>
              </a:rPr>
              <a:t> </a:t>
            </a:r>
            <a:r>
              <a:rPr sz="1000" dirty="0">
                <a:latin typeface="Verdana"/>
                <a:cs typeface="Verdana"/>
              </a:rPr>
              <a:t>direction</a:t>
            </a:r>
            <a:r>
              <a:rPr sz="1000" spc="-20" dirty="0">
                <a:latin typeface="Verdana"/>
                <a:cs typeface="Verdana"/>
              </a:rPr>
              <a:t> </a:t>
            </a:r>
            <a:r>
              <a:rPr sz="1000" dirty="0">
                <a:latin typeface="Verdana"/>
                <a:cs typeface="Verdana"/>
              </a:rPr>
              <a:t>of</a:t>
            </a:r>
            <a:r>
              <a:rPr sz="1000" spc="-20" dirty="0">
                <a:latin typeface="Verdana"/>
                <a:cs typeface="Verdana"/>
              </a:rPr>
              <a:t> </a:t>
            </a:r>
            <a:r>
              <a:rPr sz="1000" spc="-25" dirty="0">
                <a:latin typeface="Verdana"/>
                <a:cs typeface="Verdana"/>
              </a:rPr>
              <a:t>the </a:t>
            </a:r>
            <a:r>
              <a:rPr sz="1000" dirty="0">
                <a:latin typeface="Verdana"/>
                <a:cs typeface="Verdana"/>
              </a:rPr>
              <a:t>geometry</a:t>
            </a:r>
            <a:r>
              <a:rPr sz="1000" spc="-40" dirty="0">
                <a:latin typeface="Verdana"/>
                <a:cs typeface="Verdana"/>
              </a:rPr>
              <a:t> </a:t>
            </a:r>
            <a:r>
              <a:rPr sz="1000" spc="-10" dirty="0">
                <a:latin typeface="Verdana"/>
                <a:cs typeface="Verdana"/>
              </a:rPr>
              <a:t>faces.</a:t>
            </a:r>
            <a:endParaRPr sz="1000">
              <a:latin typeface="Verdana"/>
              <a:cs typeface="Verdana"/>
            </a:endParaRPr>
          </a:p>
        </p:txBody>
      </p:sp>
      <p:pic>
        <p:nvPicPr>
          <p:cNvPr id="10" name="object 10"/>
          <p:cNvPicPr/>
          <p:nvPr/>
        </p:nvPicPr>
        <p:blipFill>
          <a:blip r:embed="rId4" cstate="print"/>
          <a:stretch>
            <a:fillRect/>
          </a:stretch>
        </p:blipFill>
        <p:spPr>
          <a:xfrm>
            <a:off x="1390650" y="3790950"/>
            <a:ext cx="4817733" cy="1952625"/>
          </a:xfrm>
          <a:prstGeom prst="rect">
            <a:avLst/>
          </a:prstGeom>
        </p:spPr>
      </p:pic>
      <p:sp>
        <p:nvSpPr>
          <p:cNvPr id="11" name="object 11"/>
          <p:cNvSpPr txBox="1"/>
          <p:nvPr/>
        </p:nvSpPr>
        <p:spPr>
          <a:xfrm>
            <a:off x="1358900" y="5759450"/>
            <a:ext cx="4472305" cy="16256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(23): Mirror matrix across World xy-plane. Face directions are </a:t>
            </a:r>
            <a:r>
              <a:rPr sz="900" i="1" spc="-10" dirty="0">
                <a:latin typeface="Verdana"/>
                <a:cs typeface="Verdana"/>
              </a:rPr>
              <a:t>flipped.</a:t>
            </a:r>
            <a:endParaRPr sz="900">
              <a:latin typeface="Verdana"/>
              <a:cs typeface="Verdana"/>
            </a:endParaRPr>
          </a:p>
        </p:txBody>
      </p:sp>
      <p:sp>
        <p:nvSpPr>
          <p:cNvPr id="13" name="Title 12"/>
          <p:cNvSpPr>
            <a:spLocks noGrp="1"/>
          </p:cNvSpPr>
          <p:nvPr>
            <p:ph type="title"/>
          </p:nvPr>
        </p:nvSpPr>
        <p:spPr/>
        <p:txBody>
          <a:bodyPr/>
          <a:lstStyle/>
          <a:p>
            <a:endParaRPr lang="en-US"/>
          </a:p>
        </p:txBody>
      </p:sp>
      <p:sp>
        <p:nvSpPr>
          <p:cNvPr id="14" name="TextBox 13">
            <a:hlinkClick r:id="rId5" action="ppaction://hlinkfile"/>
          </p:cNvPr>
          <p:cNvSpPr txBox="1"/>
          <p:nvPr/>
        </p:nvSpPr>
        <p:spPr>
          <a:xfrm>
            <a:off x="6675387" y="26670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916458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nvPr>
        </p:nvGraphicFramePr>
        <p:xfrm>
          <a:off x="914704" y="825500"/>
          <a:ext cx="5944870" cy="381254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08026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2590">
                <a:tc>
                  <a:txBody>
                    <a:bodyPr/>
                    <a:lstStyle/>
                    <a:p>
                      <a:pPr marL="63500">
                        <a:lnSpc>
                          <a:spcPts val="1060"/>
                        </a:lnSpc>
                        <a:spcBef>
                          <a:spcPts val="490"/>
                        </a:spcBef>
                      </a:pPr>
                      <a:r>
                        <a:rPr sz="900" dirty="0">
                          <a:solidFill>
                            <a:srgbClr val="3333FF"/>
                          </a:solidFill>
                          <a:latin typeface="Arial"/>
                          <a:cs typeface="Arial"/>
                        </a:rPr>
                        <a:t>private</a:t>
                      </a:r>
                      <a:r>
                        <a:rPr sz="900" spc="-25"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20" dirty="0">
                          <a:latin typeface="Arial"/>
                          <a:cs typeface="Arial"/>
                        </a:rPr>
                        <a:t> </a:t>
                      </a: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ptList,</a:t>
                      </a:r>
                      <a:r>
                        <a:rPr sz="900" spc="-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10" dirty="0">
                          <a:latin typeface="Arial"/>
                          <a:cs typeface="Arial"/>
                        </a:rPr>
                        <a:t>Spheres)</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1058545">
                <a:tc>
                  <a:txBody>
                    <a:bodyPr/>
                    <a:lstStyle/>
                    <a:p>
                      <a:pPr marL="191770" marR="3307715">
                        <a:lnSpc>
                          <a:spcPts val="1030"/>
                        </a:lnSpc>
                        <a:spcBef>
                          <a:spcPts val="565"/>
                        </a:spcBef>
                      </a:pPr>
                      <a:r>
                        <a:rPr sz="900" dirty="0">
                          <a:latin typeface="Arial"/>
                          <a:cs typeface="Arial"/>
                        </a:rPr>
                        <a:t>List&lt;</a:t>
                      </a:r>
                      <a:r>
                        <a:rPr sz="900" b="1" dirty="0">
                          <a:latin typeface="Arial"/>
                          <a:cs typeface="Arial"/>
                        </a:rPr>
                        <a:t>Sphere</a:t>
                      </a:r>
                      <a:r>
                        <a:rPr sz="900" dirty="0">
                          <a:latin typeface="Arial"/>
                          <a:cs typeface="Arial"/>
                        </a:rPr>
                        <a:t>&gt;</a:t>
                      </a:r>
                      <a:r>
                        <a:rPr sz="900" spc="-30" dirty="0">
                          <a:latin typeface="Arial"/>
                          <a:cs typeface="Arial"/>
                        </a:rPr>
                        <a:t> </a:t>
                      </a:r>
                      <a:r>
                        <a:rPr sz="900" dirty="0">
                          <a:latin typeface="Arial"/>
                          <a:cs typeface="Arial"/>
                        </a:rPr>
                        <a:t>sphereList</a:t>
                      </a:r>
                      <a:r>
                        <a:rPr sz="900" spc="-5" dirty="0">
                          <a:latin typeface="Arial"/>
                          <a:cs typeface="Arial"/>
                        </a:rPr>
                        <a:t> </a:t>
                      </a:r>
                      <a:r>
                        <a:rPr sz="900" dirty="0">
                          <a:latin typeface="Arial"/>
                          <a:cs typeface="Arial"/>
                        </a:rPr>
                        <a:t>=</a:t>
                      </a:r>
                      <a:r>
                        <a:rPr sz="900" spc="-3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a:t>
                      </a:r>
                      <a:r>
                        <a:rPr sz="900" b="1" spc="-10" dirty="0">
                          <a:latin typeface="Arial"/>
                          <a:cs typeface="Arial"/>
                        </a:rPr>
                        <a:t>Sphere</a:t>
                      </a:r>
                      <a:r>
                        <a:rPr sz="900" spc="-10" dirty="0">
                          <a:latin typeface="Arial"/>
                          <a:cs typeface="Arial"/>
                        </a:rPr>
                        <a:t>&gt;(); </a:t>
                      </a:r>
                      <a:r>
                        <a:rPr sz="900" dirty="0">
                          <a:solidFill>
                            <a:srgbClr val="3333FF"/>
                          </a:solidFill>
                          <a:latin typeface="Arial"/>
                          <a:cs typeface="Arial"/>
                        </a:rPr>
                        <a:t>foreach</a:t>
                      </a:r>
                      <a:r>
                        <a:rPr sz="900" spc="-20" dirty="0">
                          <a:solidFill>
                            <a:srgbClr val="3333FF"/>
                          </a:solidFill>
                          <a:latin typeface="Arial"/>
                          <a:cs typeface="Arial"/>
                        </a:rPr>
                        <a:t> </a:t>
                      </a:r>
                      <a:r>
                        <a:rPr sz="900" dirty="0">
                          <a:latin typeface="Arial"/>
                          <a:cs typeface="Arial"/>
                        </a:rPr>
                        <a:t>(</a:t>
                      </a:r>
                      <a:r>
                        <a:rPr sz="900" b="1" dirty="0">
                          <a:latin typeface="Arial"/>
                          <a:cs typeface="Arial"/>
                        </a:rPr>
                        <a:t>Point3d</a:t>
                      </a:r>
                      <a:r>
                        <a:rPr sz="900" b="1" spc="-5" dirty="0">
                          <a:latin typeface="Arial"/>
                          <a:cs typeface="Arial"/>
                        </a:rPr>
                        <a:t> </a:t>
                      </a:r>
                      <a:r>
                        <a:rPr sz="900" dirty="0">
                          <a:latin typeface="Arial"/>
                          <a:cs typeface="Arial"/>
                        </a:rPr>
                        <a:t>pt</a:t>
                      </a:r>
                      <a:r>
                        <a:rPr sz="900" spc="-2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dirty="0">
                          <a:latin typeface="Arial"/>
                          <a:cs typeface="Arial"/>
                        </a:rPr>
                        <a:t>ptList)</a:t>
                      </a:r>
                      <a:r>
                        <a:rPr sz="900" spc="-15" dirty="0">
                          <a:latin typeface="Arial"/>
                          <a:cs typeface="Arial"/>
                        </a:rPr>
                        <a:t> </a:t>
                      </a:r>
                      <a:r>
                        <a:rPr sz="900" spc="-50" dirty="0">
                          <a:latin typeface="Arial"/>
                          <a:cs typeface="Arial"/>
                        </a:rPr>
                        <a:t>{</a:t>
                      </a:r>
                      <a:endParaRPr sz="900">
                        <a:latin typeface="Arial"/>
                        <a:cs typeface="Arial"/>
                      </a:endParaRPr>
                    </a:p>
                    <a:p>
                      <a:pPr marL="255904" marR="3745865">
                        <a:lnSpc>
                          <a:spcPts val="1030"/>
                        </a:lnSpc>
                        <a:spcBef>
                          <a:spcPts val="5"/>
                        </a:spcBef>
                      </a:pPr>
                      <a:r>
                        <a:rPr sz="900" b="1" dirty="0">
                          <a:latin typeface="Arial"/>
                          <a:cs typeface="Arial"/>
                        </a:rPr>
                        <a:t>Sphere</a:t>
                      </a:r>
                      <a:r>
                        <a:rPr sz="900" b="1" spc="-25" dirty="0">
                          <a:latin typeface="Arial"/>
                          <a:cs typeface="Arial"/>
                        </a:rPr>
                        <a:t> </a:t>
                      </a:r>
                      <a:r>
                        <a:rPr sz="900" dirty="0">
                          <a:latin typeface="Arial"/>
                          <a:cs typeface="Arial"/>
                        </a:rPr>
                        <a:t>sphere</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Sphere(pt,</a:t>
                      </a:r>
                      <a:r>
                        <a:rPr sz="900" spc="-20" dirty="0">
                          <a:latin typeface="Arial"/>
                          <a:cs typeface="Arial"/>
                        </a:rPr>
                        <a:t> 0.5); </a:t>
                      </a:r>
                      <a:r>
                        <a:rPr sz="900" spc="-10" dirty="0">
                          <a:latin typeface="Arial"/>
                          <a:cs typeface="Arial"/>
                        </a:rPr>
                        <a:t>sphereList.Add(sphere);</a:t>
                      </a:r>
                      <a:endParaRPr sz="900">
                        <a:latin typeface="Arial"/>
                        <a:cs typeface="Arial"/>
                      </a:endParaRPr>
                    </a:p>
                    <a:p>
                      <a:pPr marL="191770">
                        <a:lnSpc>
                          <a:spcPts val="994"/>
                        </a:lnSpc>
                      </a:pPr>
                      <a:r>
                        <a:rPr sz="900" dirty="0">
                          <a:latin typeface="Arial"/>
                          <a:cs typeface="Arial"/>
                        </a:rPr>
                        <a:t>}</a:t>
                      </a:r>
                      <a:endParaRPr sz="900">
                        <a:latin typeface="Arial"/>
                        <a:cs typeface="Arial"/>
                      </a:endParaRPr>
                    </a:p>
                    <a:p>
                      <a:pPr marL="191770" marR="4472940">
                        <a:lnSpc>
                          <a:spcPts val="1030"/>
                        </a:lnSpc>
                        <a:spcBef>
                          <a:spcPts val="55"/>
                        </a:spcBef>
                      </a:pPr>
                      <a:r>
                        <a:rPr sz="900" dirty="0">
                          <a:latin typeface="Arial"/>
                          <a:cs typeface="Arial"/>
                        </a:rPr>
                        <a:t>Print(</a:t>
                      </a:r>
                      <a:r>
                        <a:rPr sz="900" dirty="0">
                          <a:solidFill>
                            <a:srgbClr val="990000"/>
                          </a:solidFill>
                          <a:latin typeface="Arial"/>
                          <a:cs typeface="Arial"/>
                        </a:rPr>
                        <a:t>"Run#</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Iteration); </a:t>
                      </a:r>
                      <a:r>
                        <a:rPr sz="900" dirty="0">
                          <a:latin typeface="Arial"/>
                          <a:cs typeface="Arial"/>
                        </a:rPr>
                        <a:t>Spheres</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sphereList;</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pic>
        <p:nvPicPr>
          <p:cNvPr id="5" name="object 5"/>
          <p:cNvPicPr/>
          <p:nvPr/>
        </p:nvPicPr>
        <p:blipFill>
          <a:blip r:embed="rId2" cstate="print"/>
          <a:stretch>
            <a:fillRect/>
          </a:stretch>
        </p:blipFill>
        <p:spPr>
          <a:xfrm>
            <a:off x="984250" y="914779"/>
            <a:ext cx="4223793" cy="1905049"/>
          </a:xfrm>
          <a:prstGeom prst="rect">
            <a:avLst/>
          </a:prstGeom>
        </p:spPr>
      </p:pic>
      <p:sp>
        <p:nvSpPr>
          <p:cNvPr id="11" name="object 4"/>
          <p:cNvSpPr txBox="1"/>
          <p:nvPr/>
        </p:nvSpPr>
        <p:spPr>
          <a:xfrm>
            <a:off x="902004" y="339597"/>
            <a:ext cx="5564505"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25" dirty="0">
                <a:latin typeface="Arial"/>
                <a:cs typeface="Arial"/>
              </a:rPr>
              <a:t> </a:t>
            </a:r>
            <a:r>
              <a:rPr sz="1100" dirty="0">
                <a:latin typeface="Arial"/>
                <a:cs typeface="Arial"/>
              </a:rPr>
              <a:t>same</a:t>
            </a:r>
            <a:r>
              <a:rPr sz="1100" spc="-25" dirty="0">
                <a:latin typeface="Arial"/>
                <a:cs typeface="Arial"/>
              </a:rPr>
              <a:t> </a:t>
            </a:r>
            <a:r>
              <a:rPr sz="1100" dirty="0">
                <a:latin typeface="Arial"/>
                <a:cs typeface="Arial"/>
              </a:rPr>
              <a:t>result</a:t>
            </a:r>
            <a:r>
              <a:rPr sz="1100" spc="-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40" dirty="0">
                <a:latin typeface="Arial"/>
                <a:cs typeface="Arial"/>
              </a:rPr>
              <a:t> </a:t>
            </a:r>
            <a:r>
              <a:rPr sz="1100" dirty="0">
                <a:latin typeface="Arial"/>
                <a:cs typeface="Arial"/>
              </a:rPr>
              <a:t>achieved</a:t>
            </a:r>
            <a:r>
              <a:rPr sz="1100" spc="-15"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list</a:t>
            </a:r>
            <a:r>
              <a:rPr sz="1100" b="1" i="1" spc="-10" dirty="0">
                <a:latin typeface="Arial"/>
                <a:cs typeface="Arial"/>
              </a:rPr>
              <a:t> </a:t>
            </a:r>
            <a:r>
              <a:rPr sz="1100" b="1" i="1" dirty="0">
                <a:latin typeface="Arial"/>
                <a:cs typeface="Arial"/>
              </a:rPr>
              <a:t>access</a:t>
            </a:r>
            <a:r>
              <a:rPr sz="1100" dirty="0">
                <a:latin typeface="Arial"/>
                <a:cs typeface="Arial"/>
              </a:rPr>
              <a:t>,</a:t>
            </a:r>
            <a:r>
              <a:rPr sz="1100" spc="-5" dirty="0">
                <a:latin typeface="Arial"/>
                <a:cs typeface="Arial"/>
              </a:rPr>
              <a:t> </a:t>
            </a:r>
            <a:r>
              <a:rPr sz="1100" dirty="0">
                <a:latin typeface="Arial"/>
                <a:cs typeface="Arial"/>
              </a:rPr>
              <a:t>but</a:t>
            </a:r>
            <a:r>
              <a:rPr sz="1100" spc="-20"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time</a:t>
            </a:r>
            <a:r>
              <a:rPr sz="1100" spc="-25"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have</a:t>
            </a:r>
            <a:r>
              <a:rPr sz="1100" spc="-10" dirty="0">
                <a:latin typeface="Arial"/>
                <a:cs typeface="Arial"/>
              </a:rPr>
              <a:t> </a:t>
            </a:r>
            <a:r>
              <a:rPr sz="1100" spc="-25" dirty="0">
                <a:latin typeface="Arial"/>
                <a:cs typeface="Arial"/>
              </a:rPr>
              <a:t>to </a:t>
            </a:r>
            <a:r>
              <a:rPr sz="1100" dirty="0">
                <a:latin typeface="Arial"/>
                <a:cs typeface="Arial"/>
              </a:rPr>
              <a:t>process</a:t>
            </a:r>
            <a:r>
              <a:rPr sz="1100" spc="-35" dirty="0">
                <a:latin typeface="Arial"/>
                <a:cs typeface="Arial"/>
              </a:rPr>
              <a:t> </a:t>
            </a:r>
            <a:r>
              <a:rPr sz="1100" dirty="0">
                <a:latin typeface="Arial"/>
                <a:cs typeface="Arial"/>
              </a:rPr>
              <a:t>each</a:t>
            </a:r>
            <a:r>
              <a:rPr sz="1100" spc="-15" dirty="0">
                <a:latin typeface="Arial"/>
                <a:cs typeface="Arial"/>
              </a:rPr>
              <a:t> </a:t>
            </a:r>
            <a:r>
              <a:rPr sz="1100" dirty="0">
                <a:latin typeface="Arial"/>
                <a:cs typeface="Arial"/>
              </a:rPr>
              <a:t>branch</a:t>
            </a:r>
            <a:r>
              <a:rPr sz="1100" spc="-2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runs</a:t>
            </a:r>
            <a:r>
              <a:rPr sz="1100" spc="-25" dirty="0">
                <a:latin typeface="Arial"/>
                <a:cs typeface="Arial"/>
              </a:rPr>
              <a:t> </a:t>
            </a:r>
            <a:r>
              <a:rPr sz="1100" dirty="0">
                <a:latin typeface="Arial"/>
                <a:cs typeface="Arial"/>
              </a:rPr>
              <a:t>2</a:t>
            </a:r>
            <a:r>
              <a:rPr sz="1100" spc="-25" dirty="0">
                <a:latin typeface="Arial"/>
                <a:cs typeface="Arial"/>
              </a:rPr>
              <a:t> </a:t>
            </a:r>
            <a:r>
              <a:rPr sz="1100" dirty="0">
                <a:latin typeface="Arial"/>
                <a:cs typeface="Arial"/>
              </a:rPr>
              <a:t>times,</a:t>
            </a:r>
            <a:r>
              <a:rPr sz="1100" spc="-15" dirty="0">
                <a:latin typeface="Arial"/>
                <a:cs typeface="Arial"/>
              </a:rPr>
              <a:t> </a:t>
            </a:r>
            <a:r>
              <a:rPr sz="1100" dirty="0">
                <a:latin typeface="Arial"/>
                <a:cs typeface="Arial"/>
              </a:rPr>
              <a:t>once</a:t>
            </a:r>
            <a:r>
              <a:rPr sz="1100" spc="-25" dirty="0">
                <a:latin typeface="Arial"/>
                <a:cs typeface="Arial"/>
              </a:rPr>
              <a:t> </a:t>
            </a:r>
            <a:r>
              <a:rPr sz="1100" dirty="0">
                <a:latin typeface="Arial"/>
                <a:cs typeface="Arial"/>
              </a:rPr>
              <a:t>for</a:t>
            </a:r>
            <a:r>
              <a:rPr sz="1100" spc="-10" dirty="0">
                <a:latin typeface="Arial"/>
                <a:cs typeface="Arial"/>
              </a:rPr>
              <a:t> </a:t>
            </a:r>
            <a:r>
              <a:rPr sz="1100" dirty="0">
                <a:latin typeface="Arial"/>
                <a:cs typeface="Arial"/>
              </a:rPr>
              <a:t>each</a:t>
            </a:r>
            <a:r>
              <a:rPr sz="1100" spc="-20" dirty="0">
                <a:latin typeface="Arial"/>
                <a:cs typeface="Arial"/>
              </a:rPr>
              <a:t> </a:t>
            </a:r>
            <a:r>
              <a:rPr sz="1100" spc="-10" dirty="0">
                <a:latin typeface="Arial"/>
                <a:cs typeface="Arial"/>
              </a:rPr>
              <a:t>branch.</a:t>
            </a:r>
            <a:endParaRPr sz="1100" dirty="0">
              <a:latin typeface="Arial"/>
              <a:cs typeface="Arial"/>
            </a:endParaRPr>
          </a:p>
        </p:txBody>
      </p:sp>
      <p:sp>
        <p:nvSpPr>
          <p:cNvPr id="14" name="object 3"/>
          <p:cNvSpPr txBox="1"/>
          <p:nvPr/>
        </p:nvSpPr>
        <p:spPr>
          <a:xfrm>
            <a:off x="902004" y="4690030"/>
            <a:ext cx="5819775" cy="38906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30" dirty="0">
                <a:latin typeface="Arial"/>
                <a:cs typeface="Arial"/>
              </a:rPr>
              <a:t> </a:t>
            </a:r>
            <a:r>
              <a:rPr sz="1100" b="1" i="1" dirty="0">
                <a:latin typeface="Arial"/>
                <a:cs typeface="Arial"/>
              </a:rPr>
              <a:t>tree</a:t>
            </a:r>
            <a:r>
              <a:rPr sz="1100" b="1" i="1" spc="-25" dirty="0">
                <a:latin typeface="Arial"/>
                <a:cs typeface="Arial"/>
              </a:rPr>
              <a:t> </a:t>
            </a:r>
            <a:r>
              <a:rPr sz="1100" b="1" i="1" dirty="0">
                <a:latin typeface="Arial"/>
                <a:cs typeface="Arial"/>
              </a:rPr>
              <a:t>access</a:t>
            </a:r>
            <a:r>
              <a:rPr sz="1100" b="1" i="1" spc="-25" dirty="0">
                <a:latin typeface="Arial"/>
                <a:cs typeface="Arial"/>
              </a:rPr>
              <a:t> </a:t>
            </a:r>
            <a:r>
              <a:rPr sz="1100" dirty="0">
                <a:latin typeface="Arial"/>
                <a:cs typeface="Arial"/>
              </a:rPr>
              <a:t>allows</a:t>
            </a:r>
            <a:r>
              <a:rPr sz="1100" spc="-1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process</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whole</a:t>
            </a:r>
            <a:r>
              <a:rPr sz="1100" spc="-25" dirty="0">
                <a:latin typeface="Arial"/>
                <a:cs typeface="Arial"/>
              </a:rPr>
              <a:t> </a:t>
            </a:r>
            <a:r>
              <a:rPr sz="1100" dirty="0">
                <a:latin typeface="Arial"/>
                <a:cs typeface="Arial"/>
              </a:rPr>
              <a:t>tree</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run</a:t>
            </a:r>
            <a:r>
              <a:rPr sz="1100" spc="-15" dirty="0">
                <a:latin typeface="Arial"/>
                <a:cs typeface="Arial"/>
              </a:rPr>
              <a:t> </a:t>
            </a:r>
            <a:r>
              <a:rPr sz="1100" dirty="0">
                <a:latin typeface="Arial"/>
                <a:cs typeface="Arial"/>
              </a:rPr>
              <a:t>only</a:t>
            </a:r>
            <a:r>
              <a:rPr sz="1100" spc="-10" dirty="0">
                <a:latin typeface="Arial"/>
                <a:cs typeface="Arial"/>
              </a:rPr>
              <a:t> </a:t>
            </a:r>
            <a:r>
              <a:rPr sz="1100" dirty="0">
                <a:latin typeface="Arial"/>
                <a:cs typeface="Arial"/>
              </a:rPr>
              <a:t>once.</a:t>
            </a:r>
            <a:r>
              <a:rPr sz="1100" spc="-20" dirty="0">
                <a:latin typeface="Arial"/>
                <a:cs typeface="Arial"/>
              </a:rPr>
              <a:t> </a:t>
            </a:r>
            <a:r>
              <a:rPr sz="1100" spc="-10" dirty="0">
                <a:latin typeface="Arial"/>
                <a:cs typeface="Arial"/>
              </a:rPr>
              <a:t>While </a:t>
            </a:r>
            <a:r>
              <a:rPr sz="1100" dirty="0">
                <a:latin typeface="Arial"/>
                <a:cs typeface="Arial"/>
              </a:rPr>
              <a:t>this</a:t>
            </a:r>
            <a:r>
              <a:rPr sz="1100" spc="-40" dirty="0">
                <a:latin typeface="Arial"/>
                <a:cs typeface="Arial"/>
              </a:rPr>
              <a:t> </a:t>
            </a:r>
            <a:r>
              <a:rPr sz="1100" dirty="0">
                <a:latin typeface="Arial"/>
                <a:cs typeface="Arial"/>
              </a:rPr>
              <a:t>might</a:t>
            </a:r>
            <a:r>
              <a:rPr sz="1100" spc="-1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necessary</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cases,</a:t>
            </a:r>
            <a:r>
              <a:rPr sz="1100" spc="-10"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also</a:t>
            </a:r>
            <a:r>
              <a:rPr sz="1100" spc="-25" dirty="0">
                <a:latin typeface="Arial"/>
                <a:cs typeface="Arial"/>
              </a:rPr>
              <a:t> </a:t>
            </a:r>
            <a:r>
              <a:rPr sz="1100" dirty="0">
                <a:latin typeface="Arial"/>
                <a:cs typeface="Arial"/>
              </a:rPr>
              <a:t>complicates</a:t>
            </a:r>
            <a:r>
              <a:rPr sz="1100" spc="-15" dirty="0">
                <a:latin typeface="Arial"/>
                <a:cs typeface="Arial"/>
              </a:rPr>
              <a:t> </a:t>
            </a:r>
            <a:r>
              <a:rPr sz="1100" dirty="0">
                <a:latin typeface="Arial"/>
                <a:cs typeface="Arial"/>
              </a:rPr>
              <a:t>your</a:t>
            </a:r>
            <a:r>
              <a:rPr sz="1100" spc="-20" dirty="0">
                <a:latin typeface="Arial"/>
                <a:cs typeface="Arial"/>
              </a:rPr>
              <a:t> </a:t>
            </a:r>
            <a:r>
              <a:rPr sz="1100" spc="-10" dirty="0">
                <a:latin typeface="Arial"/>
                <a:cs typeface="Arial"/>
              </a:rPr>
              <a:t>code.</a:t>
            </a:r>
            <a:endParaRPr sz="1100">
              <a:latin typeface="Arial"/>
              <a:cs typeface="Arial"/>
            </a:endParaRPr>
          </a:p>
        </p:txBody>
      </p:sp>
      <p:graphicFrame>
        <p:nvGraphicFramePr>
          <p:cNvPr id="15" name="object 4"/>
          <p:cNvGraphicFramePr>
            <a:graphicFrameLocks noGrp="1"/>
          </p:cNvGraphicFramePr>
          <p:nvPr>
            <p:extLst/>
          </p:nvPr>
        </p:nvGraphicFramePr>
        <p:xfrm>
          <a:off x="914704" y="5162438"/>
          <a:ext cx="5944870" cy="483171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08026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3225">
                <a:tc>
                  <a:txBody>
                    <a:bodyPr/>
                    <a:lstStyle/>
                    <a:p>
                      <a:pPr marL="63500">
                        <a:lnSpc>
                          <a:spcPts val="1060"/>
                        </a:lnSpc>
                        <a:spcBef>
                          <a:spcPts val="490"/>
                        </a:spcBef>
                      </a:pPr>
                      <a:r>
                        <a:rPr sz="900" dirty="0">
                          <a:solidFill>
                            <a:srgbClr val="3333FF"/>
                          </a:solidFill>
                          <a:latin typeface="Arial"/>
                          <a:cs typeface="Arial"/>
                        </a:rPr>
                        <a:t>private</a:t>
                      </a:r>
                      <a:r>
                        <a:rPr sz="900" spc="-25" dirty="0">
                          <a:solidFill>
                            <a:srgbClr val="3333FF"/>
                          </a:solidFill>
                          <a:latin typeface="Arial"/>
                          <a:cs typeface="Arial"/>
                        </a:rPr>
                        <a:t> </a:t>
                      </a:r>
                      <a:r>
                        <a:rPr sz="900" dirty="0">
                          <a:solidFill>
                            <a:srgbClr val="3333FF"/>
                          </a:solidFill>
                          <a:latin typeface="Arial"/>
                          <a:cs typeface="Arial"/>
                        </a:rPr>
                        <a:t>void</a:t>
                      </a:r>
                      <a:r>
                        <a:rPr sz="900" spc="-20" dirty="0">
                          <a:solidFill>
                            <a:srgbClr val="3333FF"/>
                          </a:solidFill>
                          <a:latin typeface="Arial"/>
                          <a:cs typeface="Arial"/>
                        </a:rPr>
                        <a:t> </a:t>
                      </a:r>
                      <a:r>
                        <a:rPr sz="900" b="1" dirty="0">
                          <a:latin typeface="Arial"/>
                          <a:cs typeface="Arial"/>
                        </a:rPr>
                        <a:t>RunScript</a:t>
                      </a:r>
                      <a:r>
                        <a:rPr sz="900" dirty="0">
                          <a:latin typeface="Arial"/>
                          <a:cs typeface="Arial"/>
                        </a:rPr>
                        <a:t>(</a:t>
                      </a:r>
                      <a:r>
                        <a:rPr sz="900" spc="-10" dirty="0">
                          <a:latin typeface="Arial"/>
                          <a:cs typeface="Arial"/>
                        </a:rPr>
                        <a:t> </a:t>
                      </a:r>
                      <a:r>
                        <a:rPr sz="900" dirty="0">
                          <a:latin typeface="Arial"/>
                          <a:cs typeface="Arial"/>
                        </a:rPr>
                        <a:t>DataTree&lt;</a:t>
                      </a:r>
                      <a:r>
                        <a:rPr sz="900" b="1" dirty="0">
                          <a:latin typeface="Arial"/>
                          <a:cs typeface="Arial"/>
                        </a:rPr>
                        <a:t>Point3d</a:t>
                      </a:r>
                      <a:r>
                        <a:rPr sz="900" dirty="0">
                          <a:latin typeface="Arial"/>
                          <a:cs typeface="Arial"/>
                        </a:rPr>
                        <a:t>&gt;</a:t>
                      </a:r>
                      <a:r>
                        <a:rPr sz="900" spc="-15" dirty="0">
                          <a:latin typeface="Arial"/>
                          <a:cs typeface="Arial"/>
                        </a:rPr>
                        <a:t> </a:t>
                      </a:r>
                      <a:r>
                        <a:rPr sz="900" dirty="0">
                          <a:latin typeface="Arial"/>
                          <a:cs typeface="Arial"/>
                        </a:rPr>
                        <a:t>ptTree,</a:t>
                      </a:r>
                      <a:r>
                        <a:rPr sz="900" spc="-10"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10" dirty="0">
                          <a:latin typeface="Arial"/>
                          <a:cs typeface="Arial"/>
                        </a:rPr>
                        <a:t>Spheres)</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1189990">
                <a:tc>
                  <a:txBody>
                    <a:bodyPr/>
                    <a:lstStyle/>
                    <a:p>
                      <a:pPr marL="191770">
                        <a:lnSpc>
                          <a:spcPts val="1055"/>
                        </a:lnSpc>
                        <a:spcBef>
                          <a:spcPts val="490"/>
                        </a:spcBef>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tree</a:t>
                      </a:r>
                      <a:r>
                        <a:rPr sz="900" spc="-1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spc="-10" dirty="0">
                          <a:solidFill>
                            <a:srgbClr val="00AF50"/>
                          </a:solidFill>
                          <a:latin typeface="Arial"/>
                          <a:cs typeface="Arial"/>
                        </a:rPr>
                        <a:t>spheres</a:t>
                      </a:r>
                      <a:endParaRPr sz="900" dirty="0">
                        <a:latin typeface="Arial"/>
                        <a:cs typeface="Arial"/>
                      </a:endParaRPr>
                    </a:p>
                    <a:p>
                      <a:pPr marL="191770" marR="2654300">
                        <a:lnSpc>
                          <a:spcPts val="1030"/>
                        </a:lnSpc>
                        <a:spcBef>
                          <a:spcPts val="55"/>
                        </a:spcBef>
                      </a:pPr>
                      <a:r>
                        <a:rPr sz="900" dirty="0">
                          <a:latin typeface="Arial"/>
                          <a:cs typeface="Arial"/>
                        </a:rPr>
                        <a:t>DataTree&lt;</a:t>
                      </a:r>
                      <a:r>
                        <a:rPr sz="900" b="1" dirty="0">
                          <a:latin typeface="Arial"/>
                          <a:cs typeface="Arial"/>
                        </a:rPr>
                        <a:t>Sphere</a:t>
                      </a:r>
                      <a:r>
                        <a:rPr sz="900" dirty="0">
                          <a:latin typeface="Arial"/>
                          <a:cs typeface="Arial"/>
                        </a:rPr>
                        <a:t>&gt;</a:t>
                      </a:r>
                      <a:r>
                        <a:rPr sz="900" spc="-25" dirty="0">
                          <a:latin typeface="Arial"/>
                          <a:cs typeface="Arial"/>
                        </a:rPr>
                        <a:t> </a:t>
                      </a:r>
                      <a:r>
                        <a:rPr sz="900" dirty="0">
                          <a:latin typeface="Arial"/>
                          <a:cs typeface="Arial"/>
                        </a:rPr>
                        <a:t>sphereTree</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DataTree&lt;</a:t>
                      </a:r>
                      <a:r>
                        <a:rPr sz="900" b="1" spc="-10" dirty="0">
                          <a:latin typeface="Arial"/>
                          <a:cs typeface="Arial"/>
                        </a:rPr>
                        <a:t>Sphere</a:t>
                      </a:r>
                      <a:r>
                        <a:rPr sz="900" spc="-10" dirty="0">
                          <a:latin typeface="Arial"/>
                          <a:cs typeface="Arial"/>
                        </a:rPr>
                        <a:t>&gt;(); </a:t>
                      </a:r>
                      <a:r>
                        <a:rPr sz="900" dirty="0">
                          <a:solidFill>
                            <a:srgbClr val="3333FF"/>
                          </a:solidFill>
                          <a:latin typeface="Arial"/>
                          <a:cs typeface="Arial"/>
                        </a:rPr>
                        <a:t>int</a:t>
                      </a:r>
                      <a:r>
                        <a:rPr sz="900" spc="-30" dirty="0">
                          <a:solidFill>
                            <a:srgbClr val="3333FF"/>
                          </a:solidFill>
                          <a:latin typeface="Arial"/>
                          <a:cs typeface="Arial"/>
                        </a:rPr>
                        <a:t> </a:t>
                      </a:r>
                      <a:r>
                        <a:rPr sz="900" dirty="0">
                          <a:latin typeface="Arial"/>
                          <a:cs typeface="Arial"/>
                        </a:rPr>
                        <a:t>pathIndex =</a:t>
                      </a:r>
                      <a:r>
                        <a:rPr sz="900" spc="-15" dirty="0">
                          <a:latin typeface="Arial"/>
                          <a:cs typeface="Arial"/>
                        </a:rPr>
                        <a:t> </a:t>
                      </a:r>
                      <a:r>
                        <a:rPr sz="900" spc="-35" dirty="0">
                          <a:latin typeface="Arial"/>
                          <a:cs typeface="Arial"/>
                        </a:rPr>
                        <a:t>0;</a:t>
                      </a:r>
                      <a:endParaRPr sz="900" dirty="0">
                        <a:latin typeface="Arial"/>
                        <a:cs typeface="Arial"/>
                      </a:endParaRPr>
                    </a:p>
                    <a:p>
                      <a:pPr marL="191770">
                        <a:lnSpc>
                          <a:spcPts val="990"/>
                        </a:lnSpc>
                      </a:pPr>
                      <a:r>
                        <a:rPr sz="900" dirty="0">
                          <a:solidFill>
                            <a:srgbClr val="3333FF"/>
                          </a:solidFill>
                          <a:latin typeface="Arial"/>
                          <a:cs typeface="Arial"/>
                        </a:rPr>
                        <a:t>foreach</a:t>
                      </a:r>
                      <a:r>
                        <a:rPr sz="900" spc="-20" dirty="0">
                          <a:solidFill>
                            <a:srgbClr val="3333FF"/>
                          </a:solidFill>
                          <a:latin typeface="Arial"/>
                          <a:cs typeface="Arial"/>
                        </a:rPr>
                        <a:t> </a:t>
                      </a: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branch</a:t>
                      </a:r>
                      <a:r>
                        <a:rPr sz="900" spc="-15" dirty="0">
                          <a:latin typeface="Arial"/>
                          <a:cs typeface="Arial"/>
                        </a:rPr>
                        <a:t> </a:t>
                      </a:r>
                      <a:r>
                        <a:rPr sz="900" dirty="0">
                          <a:solidFill>
                            <a:srgbClr val="3333FF"/>
                          </a:solidFill>
                          <a:latin typeface="Arial"/>
                          <a:cs typeface="Arial"/>
                        </a:rPr>
                        <a:t>in</a:t>
                      </a:r>
                      <a:r>
                        <a:rPr sz="900" spc="-10" dirty="0">
                          <a:solidFill>
                            <a:srgbClr val="3333FF"/>
                          </a:solidFill>
                          <a:latin typeface="Arial"/>
                          <a:cs typeface="Arial"/>
                        </a:rPr>
                        <a:t> </a:t>
                      </a:r>
                      <a:r>
                        <a:rPr sz="900" dirty="0">
                          <a:latin typeface="Arial"/>
                          <a:cs typeface="Arial"/>
                        </a:rPr>
                        <a:t>ptTree.Branches)</a:t>
                      </a:r>
                      <a:r>
                        <a:rPr sz="900" spc="-15" dirty="0">
                          <a:latin typeface="Arial"/>
                          <a:cs typeface="Arial"/>
                        </a:rPr>
                        <a:t> </a:t>
                      </a:r>
                      <a:r>
                        <a:rPr sz="900" spc="-50" dirty="0">
                          <a:latin typeface="Arial"/>
                          <a:cs typeface="Arial"/>
                        </a:rPr>
                        <a:t>{</a:t>
                      </a:r>
                      <a:endParaRPr sz="900" dirty="0">
                        <a:latin typeface="Arial"/>
                        <a:cs typeface="Arial"/>
                      </a:endParaRPr>
                    </a:p>
                    <a:p>
                      <a:pPr marL="255904" marR="3243580">
                        <a:lnSpc>
                          <a:spcPts val="1030"/>
                        </a:lnSpc>
                        <a:spcBef>
                          <a:spcPts val="55"/>
                        </a:spcBef>
                      </a:pPr>
                      <a:r>
                        <a:rPr sz="900" dirty="0">
                          <a:latin typeface="Arial"/>
                          <a:cs typeface="Arial"/>
                        </a:rPr>
                        <a:t>List&lt;</a:t>
                      </a:r>
                      <a:r>
                        <a:rPr sz="900" b="1" dirty="0">
                          <a:latin typeface="Arial"/>
                          <a:cs typeface="Arial"/>
                        </a:rPr>
                        <a:t>Sphere</a:t>
                      </a:r>
                      <a:r>
                        <a:rPr sz="900" dirty="0">
                          <a:latin typeface="Arial"/>
                          <a:cs typeface="Arial"/>
                        </a:rPr>
                        <a:t>&gt;</a:t>
                      </a:r>
                      <a:r>
                        <a:rPr sz="900" spc="-35" dirty="0">
                          <a:latin typeface="Arial"/>
                          <a:cs typeface="Arial"/>
                        </a:rPr>
                        <a:t> </a:t>
                      </a:r>
                      <a:r>
                        <a:rPr sz="900" dirty="0">
                          <a:latin typeface="Arial"/>
                          <a:cs typeface="Arial"/>
                        </a:rPr>
                        <a:t>sphereList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a:t>
                      </a:r>
                      <a:r>
                        <a:rPr sz="900" b="1" spc="-10" dirty="0">
                          <a:latin typeface="Arial"/>
                          <a:cs typeface="Arial"/>
                        </a:rPr>
                        <a:t>Sphere</a:t>
                      </a:r>
                      <a:r>
                        <a:rPr sz="900" spc="-10" dirty="0">
                          <a:latin typeface="Arial"/>
                          <a:cs typeface="Arial"/>
                        </a:rPr>
                        <a:t>&gt;(); </a:t>
                      </a:r>
                      <a:r>
                        <a:rPr sz="900" dirty="0">
                          <a:latin typeface="Arial"/>
                          <a:cs typeface="Arial"/>
                        </a:rPr>
                        <a:t>GH_Path</a:t>
                      </a:r>
                      <a:r>
                        <a:rPr sz="900" spc="-25" dirty="0">
                          <a:latin typeface="Arial"/>
                          <a:cs typeface="Arial"/>
                        </a:rPr>
                        <a:t> </a:t>
                      </a:r>
                      <a:r>
                        <a:rPr sz="900" dirty="0">
                          <a:latin typeface="Arial"/>
                          <a:cs typeface="Arial"/>
                        </a:rPr>
                        <a:t>path</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new</a:t>
                      </a:r>
                      <a:r>
                        <a:rPr sz="900" spc="-15" dirty="0">
                          <a:latin typeface="Arial"/>
                          <a:cs typeface="Arial"/>
                        </a:rPr>
                        <a:t> </a:t>
                      </a:r>
                      <a:r>
                        <a:rPr sz="900" spc="-10" dirty="0">
                          <a:latin typeface="Arial"/>
                          <a:cs typeface="Arial"/>
                        </a:rPr>
                        <a:t>GH_Path(pathIndex); </a:t>
                      </a:r>
                      <a:r>
                        <a:rPr sz="900" dirty="0">
                          <a:latin typeface="Arial"/>
                          <a:cs typeface="Arial"/>
                        </a:rPr>
                        <a:t>pathIndex</a:t>
                      </a:r>
                      <a:r>
                        <a:rPr sz="900" spc="-3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pathIndex</a:t>
                      </a:r>
                      <a:r>
                        <a:rPr sz="900" spc="-1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a:t>
                      </a:r>
                      <a:endParaRPr sz="900" dirty="0">
                        <a:latin typeface="Arial"/>
                        <a:cs typeface="Arial"/>
                      </a:endParaRPr>
                    </a:p>
                    <a:p>
                      <a:pPr marL="255904">
                        <a:lnSpc>
                          <a:spcPts val="1010"/>
                        </a:lnSpc>
                      </a:pPr>
                      <a:r>
                        <a:rPr sz="900" dirty="0">
                          <a:solidFill>
                            <a:srgbClr val="3333FF"/>
                          </a:solidFill>
                          <a:latin typeface="Arial"/>
                          <a:cs typeface="Arial"/>
                        </a:rPr>
                        <a:t>foreach</a:t>
                      </a:r>
                      <a:r>
                        <a:rPr sz="900" spc="-20" dirty="0">
                          <a:solidFill>
                            <a:srgbClr val="3333FF"/>
                          </a:solidFill>
                          <a:latin typeface="Arial"/>
                          <a:cs typeface="Arial"/>
                        </a:rPr>
                        <a:t> </a:t>
                      </a:r>
                      <a:r>
                        <a:rPr sz="900" dirty="0">
                          <a:latin typeface="Arial"/>
                          <a:cs typeface="Arial"/>
                        </a:rPr>
                        <a:t>(</a:t>
                      </a:r>
                      <a:r>
                        <a:rPr sz="900" b="1" dirty="0">
                          <a:latin typeface="Arial"/>
                          <a:cs typeface="Arial"/>
                        </a:rPr>
                        <a:t>Point3d</a:t>
                      </a:r>
                      <a:r>
                        <a:rPr sz="900" b="1" spc="-5" dirty="0">
                          <a:latin typeface="Arial"/>
                          <a:cs typeface="Arial"/>
                        </a:rPr>
                        <a:t> </a:t>
                      </a:r>
                      <a:r>
                        <a:rPr sz="900" dirty="0">
                          <a:latin typeface="Arial"/>
                          <a:cs typeface="Arial"/>
                        </a:rPr>
                        <a:t>pt</a:t>
                      </a:r>
                      <a:r>
                        <a:rPr sz="900" spc="-10" dirty="0">
                          <a:latin typeface="Arial"/>
                          <a:cs typeface="Arial"/>
                        </a:rPr>
                        <a:t> </a:t>
                      </a:r>
                      <a:r>
                        <a:rPr sz="900" dirty="0">
                          <a:solidFill>
                            <a:srgbClr val="3333FF"/>
                          </a:solidFill>
                          <a:latin typeface="Arial"/>
                          <a:cs typeface="Arial"/>
                        </a:rPr>
                        <a:t>in</a:t>
                      </a:r>
                      <a:r>
                        <a:rPr sz="900" spc="-20" dirty="0">
                          <a:solidFill>
                            <a:srgbClr val="3333FF"/>
                          </a:solidFill>
                          <a:latin typeface="Arial"/>
                          <a:cs typeface="Arial"/>
                        </a:rPr>
                        <a:t> </a:t>
                      </a:r>
                      <a:r>
                        <a:rPr sz="900" spc="-10" dirty="0">
                          <a:latin typeface="Arial"/>
                          <a:cs typeface="Arial"/>
                        </a:rPr>
                        <a:t>branch</a:t>
                      </a:r>
                      <a:r>
                        <a:rPr sz="900" spc="-10" dirty="0" smtClean="0">
                          <a:latin typeface="Arial"/>
                          <a:cs typeface="Arial"/>
                        </a:rPr>
                        <a:t>)</a:t>
                      </a:r>
                      <a:endParaRPr lang="en-US" sz="900" spc="-10" dirty="0" smtClean="0">
                        <a:latin typeface="Arial"/>
                        <a:cs typeface="Arial"/>
                      </a:endParaRPr>
                    </a:p>
                    <a:p>
                      <a:pPr marL="255904">
                        <a:lnSpc>
                          <a:spcPts val="1055"/>
                        </a:lnSpc>
                        <a:spcBef>
                          <a:spcPts val="490"/>
                        </a:spcBef>
                      </a:pPr>
                      <a:r>
                        <a:rPr lang="en-US" sz="900" dirty="0" smtClean="0">
                          <a:latin typeface="Arial"/>
                          <a:cs typeface="Arial"/>
                        </a:rPr>
                        <a:t>{</a:t>
                      </a:r>
                    </a:p>
                    <a:p>
                      <a:pPr marL="318135" marR="3683635" indent="1270">
                        <a:lnSpc>
                          <a:spcPts val="1030"/>
                        </a:lnSpc>
                        <a:spcBef>
                          <a:spcPts val="55"/>
                        </a:spcBef>
                      </a:pPr>
                      <a:r>
                        <a:rPr lang="en-US" sz="900" b="1" dirty="0" smtClean="0">
                          <a:latin typeface="Arial"/>
                          <a:cs typeface="Arial"/>
                        </a:rPr>
                        <a:t>Sphere</a:t>
                      </a:r>
                      <a:r>
                        <a:rPr lang="en-US" sz="900" b="1" spc="-20" dirty="0" smtClean="0">
                          <a:latin typeface="Arial"/>
                          <a:cs typeface="Arial"/>
                        </a:rPr>
                        <a:t> </a:t>
                      </a:r>
                      <a:r>
                        <a:rPr lang="en-US" sz="900" dirty="0" err="1" smtClean="0">
                          <a:latin typeface="Arial"/>
                          <a:cs typeface="Arial"/>
                        </a:rPr>
                        <a:t>sphere</a:t>
                      </a:r>
                      <a:r>
                        <a:rPr lang="en-US" sz="900" spc="-10" dirty="0" smtClean="0">
                          <a:latin typeface="Arial"/>
                          <a:cs typeface="Arial"/>
                        </a:rPr>
                        <a:t> </a:t>
                      </a:r>
                      <a:r>
                        <a:rPr lang="en-US" sz="900" dirty="0" smtClean="0">
                          <a:latin typeface="Arial"/>
                          <a:cs typeface="Arial"/>
                        </a:rPr>
                        <a:t>=</a:t>
                      </a:r>
                      <a:r>
                        <a:rPr lang="en-US" sz="900" spc="-10" dirty="0" smtClean="0">
                          <a:latin typeface="Arial"/>
                          <a:cs typeface="Arial"/>
                        </a:rPr>
                        <a:t> </a:t>
                      </a:r>
                      <a:r>
                        <a:rPr lang="en-US" sz="900" dirty="0" smtClean="0">
                          <a:solidFill>
                            <a:srgbClr val="3333FF"/>
                          </a:solidFill>
                          <a:latin typeface="Arial"/>
                          <a:cs typeface="Arial"/>
                        </a:rPr>
                        <a:t>new</a:t>
                      </a:r>
                      <a:r>
                        <a:rPr lang="en-US" sz="900" spc="-10" dirty="0" smtClean="0">
                          <a:solidFill>
                            <a:srgbClr val="3333FF"/>
                          </a:solidFill>
                          <a:latin typeface="Arial"/>
                          <a:cs typeface="Arial"/>
                        </a:rPr>
                        <a:t> </a:t>
                      </a:r>
                      <a:r>
                        <a:rPr lang="en-US" sz="900" dirty="0" smtClean="0">
                          <a:latin typeface="Arial"/>
                          <a:cs typeface="Arial"/>
                        </a:rPr>
                        <a:t>Sphere(</a:t>
                      </a:r>
                      <a:r>
                        <a:rPr lang="en-US" sz="900" dirty="0" err="1" smtClean="0">
                          <a:latin typeface="Arial"/>
                          <a:cs typeface="Arial"/>
                        </a:rPr>
                        <a:t>pt</a:t>
                      </a:r>
                      <a:r>
                        <a:rPr lang="en-US" sz="900" dirty="0" smtClean="0">
                          <a:latin typeface="Arial"/>
                          <a:cs typeface="Arial"/>
                        </a:rPr>
                        <a:t>,</a:t>
                      </a:r>
                      <a:r>
                        <a:rPr lang="en-US" sz="900" spc="-5" dirty="0" smtClean="0">
                          <a:latin typeface="Arial"/>
                          <a:cs typeface="Arial"/>
                        </a:rPr>
                        <a:t> </a:t>
                      </a:r>
                      <a:r>
                        <a:rPr lang="en-US" sz="900" spc="-20" dirty="0" smtClean="0">
                          <a:latin typeface="Arial"/>
                          <a:cs typeface="Arial"/>
                        </a:rPr>
                        <a:t>0.5); </a:t>
                      </a:r>
                      <a:r>
                        <a:rPr lang="en-US" sz="900" spc="-10" dirty="0" err="1" smtClean="0">
                          <a:latin typeface="Arial"/>
                          <a:cs typeface="Arial"/>
                        </a:rPr>
                        <a:t>sphereList.Add</a:t>
                      </a:r>
                      <a:r>
                        <a:rPr lang="en-US" sz="900" spc="-10" dirty="0" smtClean="0">
                          <a:latin typeface="Arial"/>
                          <a:cs typeface="Arial"/>
                        </a:rPr>
                        <a:t>(sphere);</a:t>
                      </a:r>
                      <a:endParaRPr lang="en-US" sz="900" dirty="0" smtClean="0">
                        <a:latin typeface="Arial"/>
                        <a:cs typeface="Arial"/>
                      </a:endParaRPr>
                    </a:p>
                    <a:p>
                      <a:pPr marL="255904">
                        <a:lnSpc>
                          <a:spcPts val="994"/>
                        </a:lnSpc>
                      </a:pPr>
                      <a:r>
                        <a:rPr lang="en-US" sz="900" dirty="0" smtClean="0">
                          <a:latin typeface="Arial"/>
                          <a:cs typeface="Arial"/>
                        </a:rPr>
                        <a:t>}</a:t>
                      </a:r>
                    </a:p>
                    <a:p>
                      <a:pPr marL="255904">
                        <a:lnSpc>
                          <a:spcPts val="1030"/>
                        </a:lnSpc>
                      </a:pPr>
                      <a:r>
                        <a:rPr lang="en-US" sz="900" spc="-10" dirty="0" err="1" smtClean="0">
                          <a:latin typeface="Arial"/>
                          <a:cs typeface="Arial"/>
                        </a:rPr>
                        <a:t>sphereTree.AddRange</a:t>
                      </a:r>
                      <a:r>
                        <a:rPr lang="en-US" sz="900" spc="-10" dirty="0" smtClean="0">
                          <a:latin typeface="Arial"/>
                          <a:cs typeface="Arial"/>
                        </a:rPr>
                        <a:t>(</a:t>
                      </a:r>
                      <a:r>
                        <a:rPr lang="en-US" sz="900" spc="-10" dirty="0" err="1" smtClean="0">
                          <a:latin typeface="Arial"/>
                          <a:cs typeface="Arial"/>
                        </a:rPr>
                        <a:t>sphereList</a:t>
                      </a:r>
                      <a:r>
                        <a:rPr lang="en-US" sz="900" spc="-10" dirty="0" smtClean="0">
                          <a:latin typeface="Arial"/>
                          <a:cs typeface="Arial"/>
                        </a:rPr>
                        <a:t>,</a:t>
                      </a:r>
                      <a:r>
                        <a:rPr lang="en-US" sz="900" spc="215" dirty="0" smtClean="0">
                          <a:latin typeface="Arial"/>
                          <a:cs typeface="Arial"/>
                        </a:rPr>
                        <a:t> </a:t>
                      </a:r>
                      <a:r>
                        <a:rPr lang="en-US" sz="900" spc="-10" dirty="0" smtClean="0">
                          <a:latin typeface="Arial"/>
                          <a:cs typeface="Arial"/>
                        </a:rPr>
                        <a:t>path);</a:t>
                      </a:r>
                      <a:endParaRPr lang="en-US" sz="900" dirty="0" smtClean="0">
                        <a:latin typeface="Arial"/>
                        <a:cs typeface="Arial"/>
                      </a:endParaRPr>
                    </a:p>
                    <a:p>
                      <a:pPr marL="191770">
                        <a:lnSpc>
                          <a:spcPts val="1030"/>
                        </a:lnSpc>
                      </a:pPr>
                      <a:r>
                        <a:rPr lang="en-US" sz="900" dirty="0" smtClean="0">
                          <a:latin typeface="Arial"/>
                          <a:cs typeface="Arial"/>
                        </a:rPr>
                        <a:t>}</a:t>
                      </a:r>
                    </a:p>
                    <a:p>
                      <a:pPr marL="191770" marR="4472940">
                        <a:lnSpc>
                          <a:spcPts val="1040"/>
                        </a:lnSpc>
                        <a:spcBef>
                          <a:spcPts val="45"/>
                        </a:spcBef>
                      </a:pPr>
                      <a:r>
                        <a:rPr lang="en-US" sz="900" dirty="0" smtClean="0">
                          <a:latin typeface="Arial"/>
                          <a:cs typeface="Arial"/>
                        </a:rPr>
                        <a:t>Print(</a:t>
                      </a:r>
                      <a:r>
                        <a:rPr lang="en-US" sz="900" dirty="0" smtClean="0">
                          <a:solidFill>
                            <a:srgbClr val="990000"/>
                          </a:solidFill>
                          <a:latin typeface="Arial"/>
                          <a:cs typeface="Arial"/>
                        </a:rPr>
                        <a:t>"Run#</a:t>
                      </a:r>
                      <a:r>
                        <a:rPr lang="en-US" sz="900" spc="-15" dirty="0" smtClean="0">
                          <a:solidFill>
                            <a:srgbClr val="990000"/>
                          </a:solidFill>
                          <a:latin typeface="Arial"/>
                          <a:cs typeface="Arial"/>
                        </a:rPr>
                        <a:t> </a:t>
                      </a:r>
                      <a:r>
                        <a:rPr lang="en-US" sz="900" dirty="0" smtClean="0">
                          <a:solidFill>
                            <a:srgbClr val="990000"/>
                          </a:solidFill>
                          <a:latin typeface="Arial"/>
                          <a:cs typeface="Arial"/>
                        </a:rPr>
                        <a:t>"</a:t>
                      </a:r>
                      <a:r>
                        <a:rPr lang="en-US" sz="900" spc="-10" dirty="0" smtClean="0">
                          <a:solidFill>
                            <a:srgbClr val="990000"/>
                          </a:solidFill>
                          <a:latin typeface="Arial"/>
                          <a:cs typeface="Arial"/>
                        </a:rPr>
                        <a:t> </a:t>
                      </a:r>
                      <a:r>
                        <a:rPr lang="en-US" sz="900" dirty="0" smtClean="0">
                          <a:latin typeface="Arial"/>
                          <a:cs typeface="Arial"/>
                        </a:rPr>
                        <a:t>+</a:t>
                      </a:r>
                      <a:r>
                        <a:rPr lang="en-US" sz="900" spc="-25" dirty="0" smtClean="0">
                          <a:latin typeface="Arial"/>
                          <a:cs typeface="Arial"/>
                        </a:rPr>
                        <a:t> </a:t>
                      </a:r>
                      <a:r>
                        <a:rPr lang="en-US" sz="900" spc="-10" dirty="0" smtClean="0">
                          <a:latin typeface="Arial"/>
                          <a:cs typeface="Arial"/>
                        </a:rPr>
                        <a:t>Iteration); </a:t>
                      </a:r>
                      <a:r>
                        <a:rPr lang="en-US" sz="900" dirty="0" smtClean="0">
                          <a:latin typeface="Arial"/>
                          <a:cs typeface="Arial"/>
                        </a:rPr>
                        <a:t>Spheres</a:t>
                      </a:r>
                      <a:r>
                        <a:rPr lang="en-US" sz="900" spc="-15" dirty="0" smtClean="0">
                          <a:latin typeface="Arial"/>
                          <a:cs typeface="Arial"/>
                        </a:rPr>
                        <a:t> </a:t>
                      </a:r>
                      <a:r>
                        <a:rPr lang="en-US" sz="900" dirty="0" smtClean="0">
                          <a:latin typeface="Arial"/>
                          <a:cs typeface="Arial"/>
                        </a:rPr>
                        <a:t>=</a:t>
                      </a:r>
                      <a:r>
                        <a:rPr lang="en-US" sz="900" spc="-5" dirty="0" smtClean="0">
                          <a:latin typeface="Arial"/>
                          <a:cs typeface="Arial"/>
                        </a:rPr>
                        <a:t> </a:t>
                      </a:r>
                      <a:r>
                        <a:rPr lang="en-US" sz="900" spc="-10" dirty="0" err="1" smtClean="0">
                          <a:latin typeface="Arial"/>
                          <a:cs typeface="Arial"/>
                        </a:rPr>
                        <a:t>sphereTree</a:t>
                      </a:r>
                      <a:r>
                        <a:rPr lang="en-US" sz="900" spc="-10" dirty="0" smtClean="0">
                          <a:latin typeface="Arial"/>
                          <a:cs typeface="Arial"/>
                        </a:rPr>
                        <a:t>;</a:t>
                      </a:r>
                      <a:endParaRPr lang="en-US" sz="900" dirty="0" smtClean="0">
                        <a:latin typeface="Arial"/>
                        <a:cs typeface="Arial"/>
                      </a:endParaRPr>
                    </a:p>
                    <a:p>
                      <a:pPr marL="255904">
                        <a:lnSpc>
                          <a:spcPts val="1010"/>
                        </a:lnSpc>
                      </a:pP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pic>
        <p:nvPicPr>
          <p:cNvPr id="16" name="object 6"/>
          <p:cNvPicPr/>
          <p:nvPr/>
        </p:nvPicPr>
        <p:blipFill>
          <a:blip r:embed="rId3" cstate="print"/>
          <a:stretch>
            <a:fillRect/>
          </a:stretch>
        </p:blipFill>
        <p:spPr>
          <a:xfrm>
            <a:off x="1011346" y="5140997"/>
            <a:ext cx="4112158" cy="2081318"/>
          </a:xfrm>
          <a:prstGeom prst="rect">
            <a:avLst/>
          </a:prstGeom>
        </p:spPr>
      </p:pic>
      <p:sp>
        <p:nvSpPr>
          <p:cNvPr id="17" name="Title 16"/>
          <p:cNvSpPr>
            <a:spLocks noGrp="1"/>
          </p:cNvSpPr>
          <p:nvPr>
            <p:ph type="title"/>
          </p:nvPr>
        </p:nvSpPr>
        <p:spPr>
          <a:xfrm>
            <a:off x="990600" y="-12700"/>
            <a:ext cx="5943600" cy="276999"/>
          </a:xfrm>
        </p:spPr>
        <p:txBody>
          <a:bodyPr/>
          <a:lstStyle/>
          <a:p>
            <a:r>
              <a:rPr lang="en-US" dirty="0"/>
              <a:t>C# component – Data Access: Tree </a:t>
            </a:r>
            <a:r>
              <a:rPr lang="en-US" dirty="0" smtClean="0"/>
              <a:t>vs List</a:t>
            </a:r>
            <a:endParaRPr lang="en-US" dirty="0"/>
          </a:p>
        </p:txBody>
      </p:sp>
    </p:spTree>
    <p:extLst>
      <p:ext uri="{BB962C8B-B14F-4D97-AF65-F5344CB8AC3E}">
        <p14:creationId xmlns:p14="http://schemas.microsoft.com/office/powerpoint/2010/main" val="393569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0800" y="508031"/>
            <a:ext cx="5553710" cy="1959511"/>
          </a:xfrm>
          <a:prstGeom prst="rect">
            <a:avLst/>
          </a:prstGeom>
        </p:spPr>
        <p:txBody>
          <a:bodyPr vert="horz" wrap="square" lIns="0" tIns="12700" rIns="0" bIns="0" rtlCol="0">
            <a:spAutoFit/>
          </a:bodyPr>
          <a:lstStyle/>
          <a:p>
            <a:pPr>
              <a:lnSpc>
                <a:spcPct val="100000"/>
              </a:lnSpc>
              <a:spcBef>
                <a:spcPts val="55"/>
              </a:spcBef>
            </a:pPr>
            <a:endParaRPr sz="1700" dirty="0">
              <a:latin typeface="Verdana"/>
              <a:cs typeface="Verdana"/>
            </a:endParaRPr>
          </a:p>
          <a:p>
            <a:pPr marL="50800">
              <a:lnSpc>
                <a:spcPct val="100000"/>
              </a:lnSpc>
            </a:pPr>
            <a:r>
              <a:rPr sz="1200" b="1" dirty="0">
                <a:latin typeface="Arial"/>
                <a:cs typeface="Arial"/>
              </a:rPr>
              <a:t>Planar Projection </a:t>
            </a:r>
            <a:r>
              <a:rPr sz="1200" b="1" spc="-10" dirty="0">
                <a:latin typeface="Arial"/>
                <a:cs typeface="Arial"/>
              </a:rPr>
              <a:t>transformation</a:t>
            </a:r>
            <a:endParaRPr sz="1200" dirty="0">
              <a:latin typeface="Arial"/>
              <a:cs typeface="Arial"/>
            </a:endParaRPr>
          </a:p>
          <a:p>
            <a:pPr marL="50800" marR="189865">
              <a:lnSpc>
                <a:spcPct val="100000"/>
              </a:lnSpc>
              <a:spcBef>
                <a:spcPts val="335"/>
              </a:spcBef>
            </a:pPr>
            <a:r>
              <a:rPr sz="1000" dirty="0">
                <a:latin typeface="Verdana"/>
                <a:cs typeface="Verdana"/>
              </a:rPr>
              <a:t>Intuitively,</a:t>
            </a:r>
            <a:r>
              <a:rPr sz="1000" spc="-3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projection</a:t>
            </a:r>
            <a:r>
              <a:rPr sz="1000" spc="-15"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given</a:t>
            </a:r>
            <a:r>
              <a:rPr sz="1000" spc="-20" dirty="0">
                <a:latin typeface="Verdana"/>
                <a:cs typeface="Verdana"/>
              </a:rPr>
              <a:t> </a:t>
            </a:r>
            <a:r>
              <a:rPr sz="1000" spc="-10" dirty="0">
                <a:latin typeface="Verdana"/>
                <a:cs typeface="Verdana"/>
              </a:rPr>
              <a:t>3-</a:t>
            </a:r>
            <a:r>
              <a:rPr sz="1000" dirty="0">
                <a:latin typeface="Verdana"/>
                <a:cs typeface="Verdana"/>
              </a:rPr>
              <a:t>D</a:t>
            </a:r>
            <a:r>
              <a:rPr sz="1000" spc="-15" dirty="0">
                <a:latin typeface="Verdana"/>
                <a:cs typeface="Verdana"/>
              </a:rPr>
              <a:t> </a:t>
            </a:r>
            <a:r>
              <a:rPr sz="1000" dirty="0">
                <a:latin typeface="Verdana"/>
                <a:cs typeface="Verdana"/>
              </a:rPr>
              <a:t>point</a:t>
            </a:r>
            <a:r>
              <a:rPr sz="1000" spc="-20" dirty="0">
                <a:latin typeface="Verdana"/>
                <a:cs typeface="Verdana"/>
              </a:rPr>
              <a:t> </a:t>
            </a:r>
            <a:r>
              <a:rPr sz="1000" dirty="0">
                <a:latin typeface="Verdana"/>
                <a:cs typeface="Verdana"/>
              </a:rPr>
              <a:t>P(x,y,z)</a:t>
            </a:r>
            <a:r>
              <a:rPr sz="1000" spc="-20" dirty="0">
                <a:latin typeface="Verdana"/>
                <a:cs typeface="Verdana"/>
              </a:rPr>
              <a:t> </a:t>
            </a:r>
            <a:r>
              <a:rPr sz="1000" dirty="0">
                <a:latin typeface="Verdana"/>
                <a:cs typeface="Verdana"/>
              </a:rPr>
              <a:t>on</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world</a:t>
            </a:r>
            <a:r>
              <a:rPr sz="1000" spc="-15" dirty="0">
                <a:latin typeface="Verdana"/>
                <a:cs typeface="Verdana"/>
              </a:rPr>
              <a:t> </a:t>
            </a:r>
            <a:r>
              <a:rPr sz="1000" spc="-10" dirty="0">
                <a:latin typeface="Verdana"/>
                <a:cs typeface="Verdana"/>
              </a:rPr>
              <a:t>xy-plane </a:t>
            </a:r>
            <a:r>
              <a:rPr sz="1000" dirty="0">
                <a:latin typeface="Verdana"/>
                <a:cs typeface="Verdana"/>
              </a:rPr>
              <a:t>equals</a:t>
            </a:r>
            <a:r>
              <a:rPr sz="1000" spc="-30" dirty="0">
                <a:latin typeface="Verdana"/>
                <a:cs typeface="Verdana"/>
              </a:rPr>
              <a:t> </a:t>
            </a:r>
            <a:r>
              <a:rPr sz="1000" dirty="0">
                <a:latin typeface="Verdana"/>
                <a:cs typeface="Verdana"/>
              </a:rPr>
              <a:t>P</a:t>
            </a:r>
            <a:r>
              <a:rPr sz="900" baseline="-23148" dirty="0">
                <a:latin typeface="Verdana"/>
                <a:cs typeface="Verdana"/>
              </a:rPr>
              <a:t>xy</a:t>
            </a:r>
            <a:r>
              <a:rPr sz="1000" dirty="0">
                <a:latin typeface="Verdana"/>
                <a:cs typeface="Verdana"/>
              </a:rPr>
              <a:t>(x,y,0)</a:t>
            </a:r>
            <a:r>
              <a:rPr sz="1000" spc="-20" dirty="0">
                <a:latin typeface="Verdana"/>
                <a:cs typeface="Verdana"/>
              </a:rPr>
              <a:t> </a:t>
            </a:r>
            <a:r>
              <a:rPr sz="1000" dirty="0">
                <a:latin typeface="Verdana"/>
                <a:cs typeface="Verdana"/>
              </a:rPr>
              <a:t>setting</a:t>
            </a:r>
            <a:r>
              <a:rPr sz="1000" spc="-20"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z</a:t>
            </a:r>
            <a:r>
              <a:rPr sz="1000" spc="-20" dirty="0">
                <a:latin typeface="Verdana"/>
                <a:cs typeface="Verdana"/>
              </a:rPr>
              <a:t> </a:t>
            </a:r>
            <a:r>
              <a:rPr sz="1000" dirty="0">
                <a:latin typeface="Verdana"/>
                <a:cs typeface="Verdana"/>
              </a:rPr>
              <a:t>value</a:t>
            </a:r>
            <a:r>
              <a:rPr sz="1000" spc="-20"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zero.</a:t>
            </a:r>
            <a:r>
              <a:rPr sz="1000" spc="-20" dirty="0">
                <a:latin typeface="Verdana"/>
                <a:cs typeface="Verdana"/>
              </a:rPr>
              <a:t> </a:t>
            </a:r>
            <a:r>
              <a:rPr sz="1000" dirty="0">
                <a:latin typeface="Verdana"/>
                <a:cs typeface="Verdana"/>
              </a:rPr>
              <a:t>Similarly,</a:t>
            </a:r>
            <a:r>
              <a:rPr sz="1000" spc="-20" dirty="0">
                <a:latin typeface="Verdana"/>
                <a:cs typeface="Verdana"/>
              </a:rPr>
              <a:t> </a:t>
            </a:r>
            <a:r>
              <a:rPr sz="1000" dirty="0">
                <a:latin typeface="Verdana"/>
                <a:cs typeface="Verdana"/>
              </a:rPr>
              <a:t>a</a:t>
            </a:r>
            <a:r>
              <a:rPr sz="1000" spc="-20" dirty="0">
                <a:latin typeface="Verdana"/>
                <a:cs typeface="Verdana"/>
              </a:rPr>
              <a:t> </a:t>
            </a:r>
            <a:r>
              <a:rPr sz="1000" dirty="0">
                <a:latin typeface="Verdana"/>
                <a:cs typeface="Verdana"/>
              </a:rPr>
              <a:t>projection</a:t>
            </a:r>
            <a:r>
              <a:rPr sz="1000" spc="-20" dirty="0">
                <a:latin typeface="Verdana"/>
                <a:cs typeface="Verdana"/>
              </a:rPr>
              <a:t> </a:t>
            </a:r>
            <a:r>
              <a:rPr sz="1000" dirty="0">
                <a:latin typeface="Verdana"/>
                <a:cs typeface="Verdana"/>
              </a:rPr>
              <a:t>to</a:t>
            </a:r>
            <a:r>
              <a:rPr sz="1000" spc="-20" dirty="0">
                <a:latin typeface="Verdana"/>
                <a:cs typeface="Verdana"/>
              </a:rPr>
              <a:t> </a:t>
            </a:r>
            <a:r>
              <a:rPr sz="1000" spc="-10" dirty="0">
                <a:latin typeface="Verdana"/>
                <a:cs typeface="Verdana"/>
              </a:rPr>
              <a:t>xz-</a:t>
            </a:r>
            <a:r>
              <a:rPr sz="1000" dirty="0">
                <a:latin typeface="Verdana"/>
                <a:cs typeface="Verdana"/>
              </a:rPr>
              <a:t>plane</a:t>
            </a:r>
            <a:r>
              <a:rPr sz="1000" spc="-20" dirty="0">
                <a:latin typeface="Verdana"/>
                <a:cs typeface="Verdana"/>
              </a:rPr>
              <a:t> </a:t>
            </a:r>
            <a:r>
              <a:rPr sz="1000" spc="-25" dirty="0">
                <a:latin typeface="Verdana"/>
                <a:cs typeface="Verdana"/>
              </a:rPr>
              <a:t>of </a:t>
            </a:r>
            <a:r>
              <a:rPr sz="1000" dirty="0">
                <a:latin typeface="Verdana"/>
                <a:cs typeface="Verdana"/>
              </a:rPr>
              <a:t>point</a:t>
            </a:r>
            <a:r>
              <a:rPr sz="1000" spc="-30" dirty="0">
                <a:latin typeface="Verdana"/>
                <a:cs typeface="Verdana"/>
              </a:rPr>
              <a:t> </a:t>
            </a:r>
            <a:r>
              <a:rPr sz="1000" dirty="0">
                <a:latin typeface="Verdana"/>
                <a:cs typeface="Verdana"/>
              </a:rPr>
              <a:t>P</a:t>
            </a:r>
            <a:r>
              <a:rPr sz="1000" spc="-20" dirty="0">
                <a:latin typeface="Verdana"/>
                <a:cs typeface="Verdana"/>
              </a:rPr>
              <a:t> </a:t>
            </a:r>
            <a:r>
              <a:rPr sz="1000" dirty="0">
                <a:latin typeface="Verdana"/>
                <a:cs typeface="Verdana"/>
              </a:rPr>
              <a:t>is</a:t>
            </a:r>
            <a:r>
              <a:rPr sz="1000" spc="-20" dirty="0">
                <a:latin typeface="Verdana"/>
                <a:cs typeface="Verdana"/>
              </a:rPr>
              <a:t> </a:t>
            </a:r>
            <a:r>
              <a:rPr sz="1000" dirty="0">
                <a:latin typeface="Verdana"/>
                <a:cs typeface="Verdana"/>
              </a:rPr>
              <a:t>P</a:t>
            </a:r>
            <a:r>
              <a:rPr sz="900" baseline="-23148" dirty="0">
                <a:latin typeface="Verdana"/>
                <a:cs typeface="Verdana"/>
              </a:rPr>
              <a:t>xz</a:t>
            </a:r>
            <a:r>
              <a:rPr sz="1000" dirty="0">
                <a:latin typeface="Verdana"/>
                <a:cs typeface="Verdana"/>
              </a:rPr>
              <a:t>(x,0,z).</a:t>
            </a:r>
            <a:r>
              <a:rPr sz="1000" spc="-20" dirty="0">
                <a:latin typeface="Verdana"/>
                <a:cs typeface="Verdana"/>
              </a:rPr>
              <a:t> </a:t>
            </a:r>
            <a:r>
              <a:rPr sz="1000" dirty="0">
                <a:latin typeface="Verdana"/>
                <a:cs typeface="Verdana"/>
              </a:rPr>
              <a:t>When</a:t>
            </a:r>
            <a:r>
              <a:rPr sz="1000" spc="-20" dirty="0">
                <a:latin typeface="Verdana"/>
                <a:cs typeface="Verdana"/>
              </a:rPr>
              <a:t> </a:t>
            </a:r>
            <a:r>
              <a:rPr sz="1000" dirty="0">
                <a:latin typeface="Verdana"/>
                <a:cs typeface="Verdana"/>
              </a:rPr>
              <a:t>projecting</a:t>
            </a:r>
            <a:r>
              <a:rPr sz="1000" spc="-20" dirty="0">
                <a:latin typeface="Verdana"/>
                <a:cs typeface="Verdana"/>
              </a:rPr>
              <a:t> </a:t>
            </a:r>
            <a:r>
              <a:rPr sz="1000" dirty="0">
                <a:latin typeface="Verdana"/>
                <a:cs typeface="Verdana"/>
              </a:rPr>
              <a:t>to</a:t>
            </a:r>
            <a:r>
              <a:rPr sz="1000" spc="-15" dirty="0">
                <a:latin typeface="Verdana"/>
                <a:cs typeface="Verdana"/>
              </a:rPr>
              <a:t> </a:t>
            </a:r>
            <a:r>
              <a:rPr sz="1000" spc="-10" dirty="0">
                <a:latin typeface="Verdana"/>
                <a:cs typeface="Verdana"/>
              </a:rPr>
              <a:t>yz-</a:t>
            </a:r>
            <a:r>
              <a:rPr sz="1000" dirty="0">
                <a:latin typeface="Verdana"/>
                <a:cs typeface="Verdana"/>
              </a:rPr>
              <a:t>plane,</a:t>
            </a:r>
            <a:r>
              <a:rPr sz="1000" spc="-20" dirty="0">
                <a:latin typeface="Verdana"/>
                <a:cs typeface="Verdana"/>
              </a:rPr>
              <a:t> </a:t>
            </a:r>
            <a:r>
              <a:rPr sz="1000" dirty="0">
                <a:latin typeface="Verdana"/>
                <a:cs typeface="Verdana"/>
              </a:rPr>
              <a:t>P</a:t>
            </a:r>
            <a:r>
              <a:rPr sz="900" baseline="-23148" dirty="0">
                <a:latin typeface="Verdana"/>
                <a:cs typeface="Verdana"/>
              </a:rPr>
              <a:t>xz</a:t>
            </a:r>
            <a:r>
              <a:rPr sz="900" spc="179" baseline="-23148" dirty="0">
                <a:latin typeface="Verdana"/>
                <a:cs typeface="Verdana"/>
              </a:rPr>
              <a:t> </a:t>
            </a:r>
            <a:r>
              <a:rPr sz="1000" dirty="0">
                <a:latin typeface="Verdana"/>
                <a:cs typeface="Verdana"/>
              </a:rPr>
              <a:t>=</a:t>
            </a:r>
            <a:r>
              <a:rPr sz="1000" spc="-20" dirty="0">
                <a:latin typeface="Verdana"/>
                <a:cs typeface="Verdana"/>
              </a:rPr>
              <a:t> </a:t>
            </a:r>
            <a:r>
              <a:rPr sz="1000" dirty="0">
                <a:latin typeface="Verdana"/>
                <a:cs typeface="Verdana"/>
              </a:rPr>
              <a:t>(0,y,z).</a:t>
            </a:r>
            <a:r>
              <a:rPr sz="1000" spc="-20" dirty="0">
                <a:latin typeface="Verdana"/>
                <a:cs typeface="Verdana"/>
              </a:rPr>
              <a:t> </a:t>
            </a:r>
            <a:r>
              <a:rPr sz="1000" dirty="0">
                <a:latin typeface="Verdana"/>
                <a:cs typeface="Verdana"/>
              </a:rPr>
              <a:t>Those</a:t>
            </a:r>
            <a:r>
              <a:rPr sz="1000" spc="-20" dirty="0">
                <a:latin typeface="Verdana"/>
                <a:cs typeface="Verdana"/>
              </a:rPr>
              <a:t> </a:t>
            </a:r>
            <a:r>
              <a:rPr sz="1000" dirty="0">
                <a:latin typeface="Verdana"/>
                <a:cs typeface="Verdana"/>
              </a:rPr>
              <a:t>are</a:t>
            </a:r>
            <a:r>
              <a:rPr sz="1000" spc="-15" dirty="0">
                <a:latin typeface="Verdana"/>
                <a:cs typeface="Verdana"/>
              </a:rPr>
              <a:t> </a:t>
            </a:r>
            <a:r>
              <a:rPr sz="1000" spc="-10" dirty="0">
                <a:latin typeface="Verdana"/>
                <a:cs typeface="Verdana"/>
              </a:rPr>
              <a:t>called </a:t>
            </a:r>
            <a:r>
              <a:rPr sz="1000" dirty="0">
                <a:latin typeface="Verdana"/>
                <a:cs typeface="Verdana"/>
              </a:rPr>
              <a:t>orthogonal</a:t>
            </a:r>
            <a:r>
              <a:rPr sz="1000" spc="-50" dirty="0">
                <a:latin typeface="Verdana"/>
                <a:cs typeface="Verdana"/>
              </a:rPr>
              <a:t> </a:t>
            </a:r>
            <a:r>
              <a:rPr sz="1000" spc="-10" dirty="0">
                <a:latin typeface="Verdana"/>
                <a:cs typeface="Verdana"/>
              </a:rPr>
              <a:t>projections</a:t>
            </a:r>
            <a:r>
              <a:rPr sz="900" spc="-15" baseline="32407" dirty="0">
                <a:latin typeface="Verdana"/>
                <a:cs typeface="Verdana"/>
              </a:rPr>
              <a:t>1</a:t>
            </a:r>
            <a:r>
              <a:rPr sz="1000" spc="-10" dirty="0">
                <a:latin typeface="Verdana"/>
                <a:cs typeface="Verdana"/>
              </a:rPr>
              <a:t>.</a:t>
            </a:r>
            <a:endParaRPr sz="1000" dirty="0">
              <a:latin typeface="Verdana"/>
              <a:cs typeface="Verdana"/>
            </a:endParaRPr>
          </a:p>
          <a:p>
            <a:pPr marL="50800" marR="191770" algn="just">
              <a:lnSpc>
                <a:spcPct val="100000"/>
              </a:lnSpc>
              <a:spcBef>
                <a:spcPts val="300"/>
              </a:spcBef>
            </a:pPr>
            <a:r>
              <a:rPr sz="1000" dirty="0">
                <a:latin typeface="Verdana"/>
                <a:cs typeface="Verdana"/>
              </a:rPr>
              <a:t>If</a:t>
            </a:r>
            <a:r>
              <a:rPr sz="1000" spc="-30" dirty="0">
                <a:latin typeface="Verdana"/>
                <a:cs typeface="Verdana"/>
              </a:rPr>
              <a:t> </a:t>
            </a:r>
            <a:r>
              <a:rPr sz="1000" dirty="0">
                <a:latin typeface="Verdana"/>
                <a:cs typeface="Verdana"/>
              </a:rPr>
              <a:t>we</a:t>
            </a:r>
            <a:r>
              <a:rPr sz="1000" spc="-15" dirty="0">
                <a:latin typeface="Verdana"/>
                <a:cs typeface="Verdana"/>
              </a:rPr>
              <a:t> </a:t>
            </a:r>
            <a:r>
              <a:rPr sz="1000" dirty="0">
                <a:latin typeface="Verdana"/>
                <a:cs typeface="Verdana"/>
              </a:rPr>
              <a:t>have</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curve</a:t>
            </a:r>
            <a:r>
              <a:rPr sz="1000" spc="-20" dirty="0">
                <a:latin typeface="Verdana"/>
                <a:cs typeface="Verdana"/>
              </a:rPr>
              <a:t> </a:t>
            </a:r>
            <a:r>
              <a:rPr sz="1000" dirty="0">
                <a:latin typeface="Verdana"/>
                <a:cs typeface="Verdana"/>
              </a:rPr>
              <a:t>as</a:t>
            </a:r>
            <a:r>
              <a:rPr sz="1000" spc="-15" dirty="0">
                <a:latin typeface="Verdana"/>
                <a:cs typeface="Verdana"/>
              </a:rPr>
              <a:t> </a:t>
            </a:r>
            <a:r>
              <a:rPr sz="1000" dirty="0">
                <a:latin typeface="Verdana"/>
                <a:cs typeface="Verdana"/>
              </a:rPr>
              <a:t>an</a:t>
            </a:r>
            <a:r>
              <a:rPr sz="1000" spc="-15" dirty="0">
                <a:latin typeface="Verdana"/>
                <a:cs typeface="Verdana"/>
              </a:rPr>
              <a:t> </a:t>
            </a:r>
            <a:r>
              <a:rPr sz="1000" dirty="0">
                <a:latin typeface="Verdana"/>
                <a:cs typeface="Verdana"/>
              </a:rPr>
              <a:t>input,</a:t>
            </a:r>
            <a:r>
              <a:rPr sz="1000" spc="-20" dirty="0">
                <a:latin typeface="Verdana"/>
                <a:cs typeface="Verdana"/>
              </a:rPr>
              <a:t> </a:t>
            </a:r>
            <a:r>
              <a:rPr sz="1000" dirty="0">
                <a:latin typeface="Verdana"/>
                <a:cs typeface="Verdana"/>
              </a:rPr>
              <a:t>and</a:t>
            </a:r>
            <a:r>
              <a:rPr sz="1000" spc="-15" dirty="0">
                <a:latin typeface="Verdana"/>
                <a:cs typeface="Verdana"/>
              </a:rPr>
              <a:t> </a:t>
            </a:r>
            <a:r>
              <a:rPr sz="1000" dirty="0">
                <a:latin typeface="Verdana"/>
                <a:cs typeface="Verdana"/>
              </a:rPr>
              <a:t>we</a:t>
            </a:r>
            <a:r>
              <a:rPr sz="1000" spc="-20" dirty="0">
                <a:latin typeface="Verdana"/>
                <a:cs typeface="Verdana"/>
              </a:rPr>
              <a:t> </a:t>
            </a:r>
            <a:r>
              <a:rPr sz="1000" dirty="0">
                <a:latin typeface="Verdana"/>
                <a:cs typeface="Verdana"/>
              </a:rPr>
              <a:t>apply</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planar</a:t>
            </a:r>
            <a:r>
              <a:rPr sz="1000" spc="-15" dirty="0">
                <a:latin typeface="Verdana"/>
                <a:cs typeface="Verdana"/>
              </a:rPr>
              <a:t> </a:t>
            </a:r>
            <a:r>
              <a:rPr sz="1000" dirty="0">
                <a:latin typeface="Verdana"/>
                <a:cs typeface="Verdana"/>
              </a:rPr>
              <a:t>projection</a:t>
            </a:r>
            <a:r>
              <a:rPr sz="1000" spc="-15" dirty="0">
                <a:latin typeface="Verdana"/>
                <a:cs typeface="Verdana"/>
              </a:rPr>
              <a:t> </a:t>
            </a:r>
            <a:r>
              <a:rPr sz="1000" spc="-10" dirty="0">
                <a:latin typeface="Verdana"/>
                <a:cs typeface="Verdana"/>
              </a:rPr>
              <a:t>transformation, </a:t>
            </a:r>
            <a:r>
              <a:rPr sz="1000" dirty="0">
                <a:latin typeface="Verdana"/>
                <a:cs typeface="Verdana"/>
              </a:rPr>
              <a:t>we</a:t>
            </a:r>
            <a:r>
              <a:rPr sz="1000" spc="-30" dirty="0">
                <a:latin typeface="Verdana"/>
                <a:cs typeface="Verdana"/>
              </a:rPr>
              <a:t> </a:t>
            </a:r>
            <a:r>
              <a:rPr sz="1000" dirty="0">
                <a:latin typeface="Verdana"/>
                <a:cs typeface="Verdana"/>
              </a:rPr>
              <a:t>get</a:t>
            </a:r>
            <a:r>
              <a:rPr sz="1000" spc="-20" dirty="0">
                <a:latin typeface="Verdana"/>
                <a:cs typeface="Verdana"/>
              </a:rPr>
              <a:t> </a:t>
            </a:r>
            <a:r>
              <a:rPr sz="1000" dirty="0">
                <a:latin typeface="Verdana"/>
                <a:cs typeface="Verdana"/>
              </a:rPr>
              <a:t>a</a:t>
            </a:r>
            <a:r>
              <a:rPr sz="1000" spc="-15" dirty="0">
                <a:latin typeface="Verdana"/>
                <a:cs typeface="Verdana"/>
              </a:rPr>
              <a:t> </a:t>
            </a:r>
            <a:r>
              <a:rPr sz="1000" dirty="0">
                <a:latin typeface="Verdana"/>
                <a:cs typeface="Verdana"/>
              </a:rPr>
              <a:t>curve</a:t>
            </a:r>
            <a:r>
              <a:rPr sz="1000" spc="-20" dirty="0">
                <a:latin typeface="Verdana"/>
                <a:cs typeface="Verdana"/>
              </a:rPr>
              <a:t> </a:t>
            </a:r>
            <a:r>
              <a:rPr sz="1000" dirty="0">
                <a:latin typeface="Verdana"/>
                <a:cs typeface="Verdana"/>
              </a:rPr>
              <a:t>projected</a:t>
            </a:r>
            <a:r>
              <a:rPr sz="1000" spc="-1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that</a:t>
            </a:r>
            <a:r>
              <a:rPr sz="1000" spc="-20" dirty="0">
                <a:latin typeface="Verdana"/>
                <a:cs typeface="Verdana"/>
              </a:rPr>
              <a:t> </a:t>
            </a:r>
            <a:r>
              <a:rPr sz="1000" dirty="0">
                <a:latin typeface="Verdana"/>
                <a:cs typeface="Verdana"/>
              </a:rPr>
              <a:t>plane.</a:t>
            </a:r>
            <a:r>
              <a:rPr sz="1000" spc="-15" dirty="0">
                <a:latin typeface="Verdana"/>
                <a:cs typeface="Verdana"/>
              </a:rPr>
              <a:t> </a:t>
            </a:r>
            <a:r>
              <a:rPr sz="1000" dirty="0">
                <a:latin typeface="Verdana"/>
                <a:cs typeface="Verdana"/>
              </a:rPr>
              <a:t>The</a:t>
            </a:r>
            <a:r>
              <a:rPr sz="1000" spc="-20" dirty="0">
                <a:latin typeface="Verdana"/>
                <a:cs typeface="Verdana"/>
              </a:rPr>
              <a:t> </a:t>
            </a:r>
            <a:r>
              <a:rPr sz="1000" dirty="0">
                <a:latin typeface="Verdana"/>
                <a:cs typeface="Verdana"/>
              </a:rPr>
              <a:t>following</a:t>
            </a:r>
            <a:r>
              <a:rPr sz="1000" spc="-15" dirty="0">
                <a:latin typeface="Verdana"/>
                <a:cs typeface="Verdana"/>
              </a:rPr>
              <a:t> </a:t>
            </a:r>
            <a:r>
              <a:rPr sz="1000" dirty="0">
                <a:latin typeface="Verdana"/>
                <a:cs typeface="Verdana"/>
              </a:rPr>
              <a:t>shows</a:t>
            </a:r>
            <a:r>
              <a:rPr sz="1000" spc="-20" dirty="0">
                <a:latin typeface="Verdana"/>
                <a:cs typeface="Verdana"/>
              </a:rPr>
              <a:t> </a:t>
            </a:r>
            <a:r>
              <a:rPr sz="1000" dirty="0">
                <a:latin typeface="Verdana"/>
                <a:cs typeface="Verdana"/>
              </a:rPr>
              <a:t>an</a:t>
            </a:r>
            <a:r>
              <a:rPr sz="1000" spc="-20" dirty="0">
                <a:latin typeface="Verdana"/>
                <a:cs typeface="Verdana"/>
              </a:rPr>
              <a:t> </a:t>
            </a:r>
            <a:r>
              <a:rPr sz="1000" dirty="0">
                <a:latin typeface="Verdana"/>
                <a:cs typeface="Verdana"/>
              </a:rPr>
              <a:t>example</a:t>
            </a:r>
            <a:r>
              <a:rPr sz="1000" spc="-15" dirty="0">
                <a:latin typeface="Verdana"/>
                <a:cs typeface="Verdana"/>
              </a:rPr>
              <a:t> </a:t>
            </a:r>
            <a:r>
              <a:rPr sz="1000" dirty="0">
                <a:latin typeface="Verdana"/>
                <a:cs typeface="Verdana"/>
              </a:rPr>
              <a:t>of</a:t>
            </a:r>
            <a:r>
              <a:rPr sz="1000" spc="-20" dirty="0">
                <a:latin typeface="Verdana"/>
                <a:cs typeface="Verdana"/>
              </a:rPr>
              <a:t> </a:t>
            </a:r>
            <a:r>
              <a:rPr sz="1000" dirty="0">
                <a:latin typeface="Verdana"/>
                <a:cs typeface="Verdana"/>
              </a:rPr>
              <a:t>a</a:t>
            </a:r>
            <a:r>
              <a:rPr sz="1000" spc="-15" dirty="0">
                <a:latin typeface="Verdana"/>
                <a:cs typeface="Verdana"/>
              </a:rPr>
              <a:t> </a:t>
            </a:r>
            <a:r>
              <a:rPr sz="1000" spc="-10" dirty="0">
                <a:latin typeface="Verdana"/>
                <a:cs typeface="Verdana"/>
              </a:rPr>
              <a:t>curve </a:t>
            </a:r>
            <a:r>
              <a:rPr sz="1000" dirty="0">
                <a:latin typeface="Verdana"/>
                <a:cs typeface="Verdana"/>
              </a:rPr>
              <a:t>projected</a:t>
            </a:r>
            <a:r>
              <a:rPr sz="1000" spc="-25" dirty="0">
                <a:latin typeface="Verdana"/>
                <a:cs typeface="Verdana"/>
              </a:rPr>
              <a:t> </a:t>
            </a:r>
            <a:r>
              <a:rPr sz="1000" dirty="0">
                <a:latin typeface="Verdana"/>
                <a:cs typeface="Verdana"/>
              </a:rPr>
              <a:t>to</a:t>
            </a:r>
            <a:r>
              <a:rPr sz="1000" spc="-20" dirty="0">
                <a:latin typeface="Verdana"/>
                <a:cs typeface="Verdana"/>
              </a:rPr>
              <a:t> </a:t>
            </a:r>
            <a:r>
              <a:rPr sz="1000" dirty="0">
                <a:latin typeface="Verdana"/>
                <a:cs typeface="Verdana"/>
              </a:rPr>
              <a:t>xyplane</a:t>
            </a:r>
            <a:r>
              <a:rPr sz="1000" spc="-25" dirty="0">
                <a:latin typeface="Verdana"/>
                <a:cs typeface="Verdana"/>
              </a:rPr>
              <a:t> </a:t>
            </a:r>
            <a:r>
              <a:rPr sz="1000" dirty="0">
                <a:latin typeface="Verdana"/>
                <a:cs typeface="Verdana"/>
              </a:rPr>
              <a:t>with</a:t>
            </a:r>
            <a:r>
              <a:rPr sz="1000" spc="-20"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matrix</a:t>
            </a:r>
            <a:r>
              <a:rPr sz="1000" spc="-20" dirty="0">
                <a:latin typeface="Verdana"/>
                <a:cs typeface="Verdana"/>
              </a:rPr>
              <a:t> </a:t>
            </a:r>
            <a:r>
              <a:rPr sz="1000" spc="-10" dirty="0">
                <a:latin typeface="Verdana"/>
                <a:cs typeface="Verdana"/>
              </a:rPr>
              <a:t>format.</a:t>
            </a:r>
            <a:endParaRPr sz="1000" dirty="0">
              <a:latin typeface="Verdana"/>
              <a:cs typeface="Verdana"/>
            </a:endParaRPr>
          </a:p>
          <a:p>
            <a:pPr marL="50800" marR="359410" algn="just">
              <a:lnSpc>
                <a:spcPct val="100000"/>
              </a:lnSpc>
              <a:spcBef>
                <a:spcPts val="300"/>
              </a:spcBef>
            </a:pPr>
            <a:r>
              <a:rPr sz="1000" dirty="0">
                <a:latin typeface="Verdana"/>
                <a:cs typeface="Verdana"/>
              </a:rPr>
              <a:t>Note:</a:t>
            </a:r>
            <a:r>
              <a:rPr sz="1000" spc="-35" dirty="0">
                <a:latin typeface="Verdana"/>
                <a:cs typeface="Verdana"/>
              </a:rPr>
              <a:t> </a:t>
            </a:r>
            <a:r>
              <a:rPr sz="1000" dirty="0">
                <a:latin typeface="Verdana"/>
                <a:cs typeface="Verdana"/>
              </a:rPr>
              <a:t>NURBS</a:t>
            </a:r>
            <a:r>
              <a:rPr sz="1000" spc="-25" dirty="0">
                <a:latin typeface="Verdana"/>
                <a:cs typeface="Verdana"/>
              </a:rPr>
              <a:t> </a:t>
            </a:r>
            <a:r>
              <a:rPr sz="1000" dirty="0">
                <a:latin typeface="Verdana"/>
                <a:cs typeface="Verdana"/>
              </a:rPr>
              <a:t>curves</a:t>
            </a:r>
            <a:r>
              <a:rPr sz="1000" spc="-25" dirty="0">
                <a:latin typeface="Verdana"/>
                <a:cs typeface="Verdana"/>
              </a:rPr>
              <a:t> </a:t>
            </a:r>
            <a:r>
              <a:rPr sz="1000" dirty="0">
                <a:latin typeface="Verdana"/>
                <a:cs typeface="Verdana"/>
              </a:rPr>
              <a:t>(explained</a:t>
            </a:r>
            <a:r>
              <a:rPr sz="1000" spc="-20" dirty="0">
                <a:latin typeface="Verdana"/>
                <a:cs typeface="Verdana"/>
              </a:rPr>
              <a:t> </a:t>
            </a:r>
            <a:r>
              <a:rPr sz="1000" dirty="0">
                <a:latin typeface="Verdana"/>
                <a:cs typeface="Verdana"/>
              </a:rPr>
              <a:t>in</a:t>
            </a:r>
            <a:r>
              <a:rPr sz="1000" spc="-25" dirty="0">
                <a:latin typeface="Verdana"/>
                <a:cs typeface="Verdana"/>
              </a:rPr>
              <a:t> </a:t>
            </a:r>
            <a:r>
              <a:rPr sz="1000" dirty="0">
                <a:latin typeface="Verdana"/>
                <a:cs typeface="Verdana"/>
              </a:rPr>
              <a:t>the</a:t>
            </a:r>
            <a:r>
              <a:rPr sz="1000" spc="-25" dirty="0">
                <a:latin typeface="Verdana"/>
                <a:cs typeface="Verdana"/>
              </a:rPr>
              <a:t> </a:t>
            </a:r>
            <a:r>
              <a:rPr sz="1000" dirty="0">
                <a:latin typeface="Verdana"/>
                <a:cs typeface="Verdana"/>
              </a:rPr>
              <a:t>next</a:t>
            </a:r>
            <a:r>
              <a:rPr sz="1000" spc="-25" dirty="0">
                <a:latin typeface="Verdana"/>
                <a:cs typeface="Verdana"/>
              </a:rPr>
              <a:t> </a:t>
            </a:r>
            <a:r>
              <a:rPr sz="1000" dirty="0">
                <a:latin typeface="Verdana"/>
                <a:cs typeface="Verdana"/>
              </a:rPr>
              <a:t>chapter)</a:t>
            </a:r>
            <a:r>
              <a:rPr sz="1000" spc="-20" dirty="0">
                <a:latin typeface="Verdana"/>
                <a:cs typeface="Verdana"/>
              </a:rPr>
              <a:t> </a:t>
            </a:r>
            <a:r>
              <a:rPr sz="1000" dirty="0">
                <a:latin typeface="Verdana"/>
                <a:cs typeface="Verdana"/>
              </a:rPr>
              <a:t>use</a:t>
            </a:r>
            <a:r>
              <a:rPr sz="1000" spc="-25" dirty="0">
                <a:latin typeface="Verdana"/>
                <a:cs typeface="Verdana"/>
              </a:rPr>
              <a:t> </a:t>
            </a:r>
            <a:r>
              <a:rPr sz="1000" dirty="0">
                <a:latin typeface="Verdana"/>
                <a:cs typeface="Verdana"/>
              </a:rPr>
              <a:t>control</a:t>
            </a:r>
            <a:r>
              <a:rPr sz="1000" spc="-25" dirty="0">
                <a:latin typeface="Verdana"/>
                <a:cs typeface="Verdana"/>
              </a:rPr>
              <a:t> </a:t>
            </a:r>
            <a:r>
              <a:rPr sz="1000" dirty="0">
                <a:latin typeface="Verdana"/>
                <a:cs typeface="Verdana"/>
              </a:rPr>
              <a:t>points</a:t>
            </a:r>
            <a:r>
              <a:rPr sz="1000" spc="-25" dirty="0">
                <a:latin typeface="Verdana"/>
                <a:cs typeface="Verdana"/>
              </a:rPr>
              <a:t> </a:t>
            </a:r>
            <a:r>
              <a:rPr sz="1000" dirty="0">
                <a:latin typeface="Verdana"/>
                <a:cs typeface="Verdana"/>
              </a:rPr>
              <a:t>to</a:t>
            </a:r>
            <a:r>
              <a:rPr sz="1000" spc="-20" dirty="0">
                <a:latin typeface="Verdana"/>
                <a:cs typeface="Verdana"/>
              </a:rPr>
              <a:t> </a:t>
            </a:r>
            <a:r>
              <a:rPr sz="1000" spc="-10" dirty="0">
                <a:latin typeface="Verdana"/>
                <a:cs typeface="Verdana"/>
              </a:rPr>
              <a:t>define </a:t>
            </a:r>
            <a:r>
              <a:rPr sz="1000" dirty="0">
                <a:latin typeface="Verdana"/>
                <a:cs typeface="Verdana"/>
              </a:rPr>
              <a:t>curves.</a:t>
            </a:r>
            <a:r>
              <a:rPr sz="1000" spc="-40" dirty="0">
                <a:latin typeface="Verdana"/>
                <a:cs typeface="Verdana"/>
              </a:rPr>
              <a:t> </a:t>
            </a:r>
            <a:r>
              <a:rPr sz="1000" dirty="0">
                <a:latin typeface="Verdana"/>
                <a:cs typeface="Verdana"/>
              </a:rPr>
              <a:t>Projecting</a:t>
            </a:r>
            <a:r>
              <a:rPr sz="1000" spc="-25" dirty="0">
                <a:latin typeface="Verdana"/>
                <a:cs typeface="Verdana"/>
              </a:rPr>
              <a:t> </a:t>
            </a:r>
            <a:r>
              <a:rPr sz="1000" dirty="0">
                <a:latin typeface="Verdana"/>
                <a:cs typeface="Verdana"/>
              </a:rPr>
              <a:t>a</a:t>
            </a:r>
            <a:r>
              <a:rPr sz="1000" spc="-25" dirty="0">
                <a:latin typeface="Verdana"/>
                <a:cs typeface="Verdana"/>
              </a:rPr>
              <a:t> </a:t>
            </a:r>
            <a:r>
              <a:rPr sz="1000" dirty="0">
                <a:latin typeface="Verdana"/>
                <a:cs typeface="Verdana"/>
              </a:rPr>
              <a:t>curve</a:t>
            </a:r>
            <a:r>
              <a:rPr sz="1000" spc="-25" dirty="0">
                <a:latin typeface="Verdana"/>
                <a:cs typeface="Verdana"/>
              </a:rPr>
              <a:t> </a:t>
            </a:r>
            <a:r>
              <a:rPr sz="1000" dirty="0">
                <a:latin typeface="Verdana"/>
                <a:cs typeface="Verdana"/>
              </a:rPr>
              <a:t>amounts</a:t>
            </a:r>
            <a:r>
              <a:rPr sz="1000" spc="-30" dirty="0">
                <a:latin typeface="Verdana"/>
                <a:cs typeface="Verdana"/>
              </a:rPr>
              <a:t> </a:t>
            </a:r>
            <a:r>
              <a:rPr sz="1000" dirty="0">
                <a:latin typeface="Verdana"/>
                <a:cs typeface="Verdana"/>
              </a:rPr>
              <a:t>to</a:t>
            </a:r>
            <a:r>
              <a:rPr sz="1000" spc="-25" dirty="0">
                <a:latin typeface="Verdana"/>
                <a:cs typeface="Verdana"/>
              </a:rPr>
              <a:t> </a:t>
            </a:r>
            <a:r>
              <a:rPr sz="1000" dirty="0">
                <a:latin typeface="Verdana"/>
                <a:cs typeface="Verdana"/>
              </a:rPr>
              <a:t>projecting</a:t>
            </a:r>
            <a:r>
              <a:rPr sz="1000" spc="-25" dirty="0">
                <a:latin typeface="Verdana"/>
                <a:cs typeface="Verdana"/>
              </a:rPr>
              <a:t> </a:t>
            </a:r>
            <a:r>
              <a:rPr sz="1000" dirty="0">
                <a:latin typeface="Verdana"/>
                <a:cs typeface="Verdana"/>
              </a:rPr>
              <a:t>its</a:t>
            </a:r>
            <a:r>
              <a:rPr sz="1000" spc="-25" dirty="0">
                <a:latin typeface="Verdana"/>
                <a:cs typeface="Verdana"/>
              </a:rPr>
              <a:t> </a:t>
            </a:r>
            <a:r>
              <a:rPr sz="1000" dirty="0">
                <a:latin typeface="Verdana"/>
                <a:cs typeface="Verdana"/>
              </a:rPr>
              <a:t>control</a:t>
            </a:r>
            <a:r>
              <a:rPr sz="1000" spc="-25" dirty="0">
                <a:latin typeface="Verdana"/>
                <a:cs typeface="Verdana"/>
              </a:rPr>
              <a:t> </a:t>
            </a:r>
            <a:r>
              <a:rPr sz="1000" spc="-10" dirty="0">
                <a:latin typeface="Verdana"/>
                <a:cs typeface="Verdana"/>
              </a:rPr>
              <a:t>points.</a:t>
            </a:r>
            <a:endParaRPr sz="1000" dirty="0">
              <a:latin typeface="Verdana"/>
              <a:cs typeface="Verdana"/>
            </a:endParaRPr>
          </a:p>
        </p:txBody>
      </p:sp>
      <p:sp>
        <p:nvSpPr>
          <p:cNvPr id="3" name="object 3"/>
          <p:cNvSpPr/>
          <p:nvPr/>
        </p:nvSpPr>
        <p:spPr>
          <a:xfrm>
            <a:off x="1143000" y="8877300"/>
            <a:ext cx="1828800" cy="9525"/>
          </a:xfrm>
          <a:custGeom>
            <a:avLst/>
            <a:gdLst/>
            <a:ahLst/>
            <a:cxnLst/>
            <a:rect l="l" t="t" r="r" b="b"/>
            <a:pathLst>
              <a:path w="1828800" h="9525">
                <a:moveTo>
                  <a:pt x="1828800" y="9525"/>
                </a:moveTo>
                <a:lnTo>
                  <a:pt x="0" y="9525"/>
                </a:lnTo>
                <a:lnTo>
                  <a:pt x="0" y="0"/>
                </a:lnTo>
                <a:lnTo>
                  <a:pt x="1828800" y="0"/>
                </a:lnTo>
                <a:lnTo>
                  <a:pt x="1828800" y="9525"/>
                </a:lnTo>
                <a:close/>
              </a:path>
            </a:pathLst>
          </a:custGeom>
          <a:solidFill>
            <a:srgbClr val="000000"/>
          </a:solidFill>
        </p:spPr>
        <p:txBody>
          <a:bodyPr wrap="square" lIns="0" tIns="0" rIns="0" bIns="0" rtlCol="0"/>
          <a:lstStyle/>
          <a:p>
            <a:endParaRPr/>
          </a:p>
        </p:txBody>
      </p:sp>
      <p:sp>
        <p:nvSpPr>
          <p:cNvPr id="4" name="object 4"/>
          <p:cNvSpPr/>
          <p:nvPr/>
        </p:nvSpPr>
        <p:spPr>
          <a:xfrm>
            <a:off x="1143000" y="9210675"/>
            <a:ext cx="5715000" cy="9525"/>
          </a:xfrm>
          <a:custGeom>
            <a:avLst/>
            <a:gdLst/>
            <a:ahLst/>
            <a:cxnLst/>
            <a:rect l="l" t="t" r="r" b="b"/>
            <a:pathLst>
              <a:path w="5715000" h="9525">
                <a:moveTo>
                  <a:pt x="5715000" y="9525"/>
                </a:moveTo>
                <a:lnTo>
                  <a:pt x="0" y="9525"/>
                </a:lnTo>
                <a:lnTo>
                  <a:pt x="0" y="0"/>
                </a:lnTo>
                <a:lnTo>
                  <a:pt x="5715000" y="0"/>
                </a:lnTo>
                <a:lnTo>
                  <a:pt x="5715000" y="9525"/>
                </a:lnTo>
                <a:close/>
              </a:path>
            </a:pathLst>
          </a:custGeom>
          <a:solidFill>
            <a:srgbClr val="999999"/>
          </a:solidFill>
        </p:spPr>
        <p:txBody>
          <a:bodyPr wrap="square" lIns="0" tIns="0" rIns="0" bIns="0" rtlCol="0"/>
          <a:lstStyle/>
          <a:p>
            <a:endParaRPr/>
          </a:p>
        </p:txBody>
      </p:sp>
      <p:sp>
        <p:nvSpPr>
          <p:cNvPr id="5" name="object 5"/>
          <p:cNvSpPr/>
          <p:nvPr/>
        </p:nvSpPr>
        <p:spPr>
          <a:xfrm>
            <a:off x="2305050" y="3448050"/>
            <a:ext cx="171450" cy="123825"/>
          </a:xfrm>
          <a:custGeom>
            <a:avLst/>
            <a:gdLst/>
            <a:ahLst/>
            <a:cxnLst/>
            <a:rect l="l" t="t" r="r" b="b"/>
            <a:pathLst>
              <a:path w="171450" h="123825">
                <a:moveTo>
                  <a:pt x="171450" y="123825"/>
                </a:moveTo>
                <a:lnTo>
                  <a:pt x="0" y="123825"/>
                </a:lnTo>
                <a:lnTo>
                  <a:pt x="0" y="0"/>
                </a:lnTo>
                <a:lnTo>
                  <a:pt x="171450" y="0"/>
                </a:lnTo>
                <a:lnTo>
                  <a:pt x="171450" y="123825"/>
                </a:lnTo>
                <a:close/>
              </a:path>
            </a:pathLst>
          </a:custGeom>
          <a:solidFill>
            <a:srgbClr val="FFFF00"/>
          </a:solidFill>
        </p:spPr>
        <p:txBody>
          <a:bodyPr wrap="square" lIns="0" tIns="0" rIns="0" bIns="0" rtlCol="0"/>
          <a:lstStyle/>
          <a:p>
            <a:endParaRPr/>
          </a:p>
        </p:txBody>
      </p:sp>
      <p:sp>
        <p:nvSpPr>
          <p:cNvPr id="6" name="object 6"/>
          <p:cNvSpPr/>
          <p:nvPr/>
        </p:nvSpPr>
        <p:spPr>
          <a:xfrm>
            <a:off x="1962150" y="4572000"/>
            <a:ext cx="171450" cy="123825"/>
          </a:xfrm>
          <a:custGeom>
            <a:avLst/>
            <a:gdLst/>
            <a:ahLst/>
            <a:cxnLst/>
            <a:rect l="l" t="t" r="r" b="b"/>
            <a:pathLst>
              <a:path w="171450" h="123825">
                <a:moveTo>
                  <a:pt x="171450" y="123825"/>
                </a:moveTo>
                <a:lnTo>
                  <a:pt x="0" y="123825"/>
                </a:lnTo>
                <a:lnTo>
                  <a:pt x="0" y="0"/>
                </a:lnTo>
                <a:lnTo>
                  <a:pt x="171450" y="0"/>
                </a:lnTo>
                <a:lnTo>
                  <a:pt x="171450" y="123825"/>
                </a:lnTo>
                <a:close/>
              </a:path>
            </a:pathLst>
          </a:custGeom>
          <a:solidFill>
            <a:srgbClr val="FFFF00"/>
          </a:solidFill>
        </p:spPr>
        <p:txBody>
          <a:bodyPr wrap="square" lIns="0" tIns="0" rIns="0" bIns="0" rtlCol="0"/>
          <a:lstStyle/>
          <a:p>
            <a:endParaRPr/>
          </a:p>
        </p:txBody>
      </p:sp>
      <p:sp>
        <p:nvSpPr>
          <p:cNvPr id="7" name="object 7"/>
          <p:cNvSpPr/>
          <p:nvPr/>
        </p:nvSpPr>
        <p:spPr>
          <a:xfrm>
            <a:off x="1619250" y="5695950"/>
            <a:ext cx="171450" cy="123825"/>
          </a:xfrm>
          <a:custGeom>
            <a:avLst/>
            <a:gdLst/>
            <a:ahLst/>
            <a:cxnLst/>
            <a:rect l="l" t="t" r="r" b="b"/>
            <a:pathLst>
              <a:path w="171450" h="123825">
                <a:moveTo>
                  <a:pt x="171450" y="123825"/>
                </a:moveTo>
                <a:lnTo>
                  <a:pt x="0" y="123825"/>
                </a:lnTo>
                <a:lnTo>
                  <a:pt x="0" y="0"/>
                </a:lnTo>
                <a:lnTo>
                  <a:pt x="171450" y="0"/>
                </a:lnTo>
                <a:lnTo>
                  <a:pt x="171450" y="123825"/>
                </a:lnTo>
                <a:close/>
              </a:path>
            </a:pathLst>
          </a:custGeom>
          <a:solidFill>
            <a:srgbClr val="FFFF00"/>
          </a:solidFill>
        </p:spPr>
        <p:txBody>
          <a:bodyPr wrap="square" lIns="0" tIns="0" rIns="0" bIns="0" rtlCol="0"/>
          <a:lstStyle/>
          <a:p>
            <a:endParaRPr/>
          </a:p>
        </p:txBody>
      </p:sp>
      <p:graphicFrame>
        <p:nvGraphicFramePr>
          <p:cNvPr id="8" name="object 8"/>
          <p:cNvGraphicFramePr>
            <a:graphicFrameLocks noGrp="1"/>
          </p:cNvGraphicFramePr>
          <p:nvPr/>
        </p:nvGraphicFramePr>
        <p:xfrm>
          <a:off x="1587500" y="2841143"/>
          <a:ext cx="1258568" cy="3873500"/>
        </p:xfrm>
        <a:graphic>
          <a:graphicData uri="http://schemas.openxmlformats.org/drawingml/2006/table">
            <a:tbl>
              <a:tblPr firstRow="1" bandRow="1">
                <a:tableStyleId>{2D5ABB26-0587-4C30-8999-92F81FD0307C}</a:tableStyleId>
              </a:tblPr>
              <a:tblGrid>
                <a:gridCol w="286385">
                  <a:extLst>
                    <a:ext uri="{9D8B030D-6E8A-4147-A177-3AD203B41FA5}">
                      <a16:colId xmlns:a16="http://schemas.microsoft.com/office/drawing/2014/main" val="20000"/>
                    </a:ext>
                  </a:extLst>
                </a:gridCol>
                <a:gridCol w="342899">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286384">
                  <a:extLst>
                    <a:ext uri="{9D8B030D-6E8A-4147-A177-3AD203B41FA5}">
                      <a16:colId xmlns:a16="http://schemas.microsoft.com/office/drawing/2014/main" val="20003"/>
                    </a:ext>
                  </a:extLst>
                </a:gridCol>
              </a:tblGrid>
              <a:tr h="213995">
                <a:tc>
                  <a:txBody>
                    <a:bodyPr/>
                    <a:lstStyle/>
                    <a:p>
                      <a:pPr marL="31750">
                        <a:lnSpc>
                          <a:spcPct val="100000"/>
                        </a:lnSpc>
                      </a:pPr>
                      <a:r>
                        <a:rPr sz="800" spc="-25" dirty="0">
                          <a:latin typeface="Verdana"/>
                          <a:cs typeface="Verdana"/>
                        </a:rPr>
                        <a:t>1.0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algn="ctr">
                        <a:lnSpc>
                          <a:spcPct val="100000"/>
                        </a:lnSpc>
                      </a:pPr>
                      <a:r>
                        <a:rPr sz="800" spc="-25" dirty="0">
                          <a:latin typeface="Verdana"/>
                          <a:cs typeface="Verdana"/>
                        </a:rPr>
                        <a:t>0.0</a:t>
                      </a:r>
                      <a:endParaRPr sz="800">
                        <a:latin typeface="Verdana"/>
                        <a:cs typeface="Verdana"/>
                      </a:endParaRPr>
                    </a:p>
                  </a:txBody>
                  <a:tcPr marL="0" marR="0" marT="0" marB="0"/>
                </a:tc>
                <a:tc>
                  <a:txBody>
                    <a:bodyPr/>
                    <a:lstStyle/>
                    <a:p>
                      <a:pPr marR="24130" algn="r">
                        <a:lnSpc>
                          <a:spcPct val="100000"/>
                        </a:lnSpc>
                      </a:pPr>
                      <a:r>
                        <a:rPr sz="800" spc="-25" dirty="0">
                          <a:latin typeface="Verdana"/>
                          <a:cs typeface="Verdana"/>
                        </a:rPr>
                        <a:t>0.0</a:t>
                      </a:r>
                      <a:endParaRPr sz="800">
                        <a:latin typeface="Verdana"/>
                        <a:cs typeface="Verdana"/>
                      </a:endParaRPr>
                    </a:p>
                  </a:txBody>
                  <a:tcPr marL="0" marR="0" marT="0" marB="0"/>
                </a:tc>
                <a:extLst>
                  <a:ext uri="{0D108BD9-81ED-4DB2-BD59-A6C34878D82A}">
                    <a16:rowId xmlns:a16="http://schemas.microsoft.com/office/drawing/2014/main" val="10000"/>
                  </a:ext>
                </a:extLst>
              </a:tr>
              <a:tr h="299720">
                <a:tc>
                  <a:txBody>
                    <a:bodyPr/>
                    <a:lstStyle/>
                    <a:p>
                      <a:pPr marL="31750">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1.0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marR="24130" algn="r">
                        <a:lnSpc>
                          <a:spcPct val="100000"/>
                        </a:lnSpc>
                        <a:spcBef>
                          <a:spcPts val="715"/>
                        </a:spcBef>
                      </a:pPr>
                      <a:r>
                        <a:rPr sz="800" spc="-25" dirty="0">
                          <a:latin typeface="Verdana"/>
                          <a:cs typeface="Verdana"/>
                        </a:rPr>
                        <a:t>0.0</a:t>
                      </a:r>
                      <a:endParaRPr sz="800">
                        <a:latin typeface="Verdana"/>
                        <a:cs typeface="Verdana"/>
                      </a:endParaRPr>
                    </a:p>
                  </a:txBody>
                  <a:tcPr marL="0" marR="0" marT="90805" marB="0"/>
                </a:tc>
                <a:extLst>
                  <a:ext uri="{0D108BD9-81ED-4DB2-BD59-A6C34878D82A}">
                    <a16:rowId xmlns:a16="http://schemas.microsoft.com/office/drawing/2014/main" val="10001"/>
                  </a:ext>
                </a:extLst>
              </a:tr>
              <a:tr h="299720">
                <a:tc>
                  <a:txBody>
                    <a:bodyPr/>
                    <a:lstStyle/>
                    <a:p>
                      <a:pPr marL="31750">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algn="ctr">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algn="ctr">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marR="24130" algn="r">
                        <a:lnSpc>
                          <a:spcPct val="100000"/>
                        </a:lnSpc>
                        <a:spcBef>
                          <a:spcPts val="680"/>
                        </a:spcBef>
                      </a:pPr>
                      <a:r>
                        <a:rPr sz="800" spc="-25" dirty="0">
                          <a:latin typeface="Verdana"/>
                          <a:cs typeface="Verdana"/>
                        </a:rPr>
                        <a:t>0.0</a:t>
                      </a:r>
                      <a:endParaRPr sz="800">
                        <a:latin typeface="Verdana"/>
                        <a:cs typeface="Verdana"/>
                      </a:endParaRPr>
                    </a:p>
                  </a:txBody>
                  <a:tcPr marL="0" marR="0" marT="86360" marB="0"/>
                </a:tc>
                <a:extLst>
                  <a:ext uri="{0D108BD9-81ED-4DB2-BD59-A6C34878D82A}">
                    <a16:rowId xmlns:a16="http://schemas.microsoft.com/office/drawing/2014/main" val="10002"/>
                  </a:ext>
                </a:extLst>
              </a:tr>
              <a:tr h="409575">
                <a:tc>
                  <a:txBody>
                    <a:bodyPr/>
                    <a:lstStyle/>
                    <a:p>
                      <a:pPr marL="31750">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marR="24130" algn="r">
                        <a:lnSpc>
                          <a:spcPct val="100000"/>
                        </a:lnSpc>
                        <a:spcBef>
                          <a:spcPts val="715"/>
                        </a:spcBef>
                      </a:pPr>
                      <a:r>
                        <a:rPr sz="800" spc="-25" dirty="0">
                          <a:latin typeface="Verdana"/>
                          <a:cs typeface="Verdana"/>
                        </a:rPr>
                        <a:t>1.0</a:t>
                      </a:r>
                      <a:endParaRPr sz="800">
                        <a:latin typeface="Verdana"/>
                        <a:cs typeface="Verdana"/>
                      </a:endParaRPr>
                    </a:p>
                  </a:txBody>
                  <a:tcPr marL="0" marR="0" marT="90805" marB="0"/>
                </a:tc>
                <a:extLst>
                  <a:ext uri="{0D108BD9-81ED-4DB2-BD59-A6C34878D82A}">
                    <a16:rowId xmlns:a16="http://schemas.microsoft.com/office/drawing/2014/main" val="10003"/>
                  </a:ext>
                </a:extLst>
              </a:tr>
              <a:tr h="409575">
                <a:tc>
                  <a:txBody>
                    <a:bodyPr/>
                    <a:lstStyle/>
                    <a:p>
                      <a:pPr>
                        <a:lnSpc>
                          <a:spcPct val="100000"/>
                        </a:lnSpc>
                        <a:spcBef>
                          <a:spcPts val="45"/>
                        </a:spcBef>
                      </a:pPr>
                      <a:endParaRPr sz="1300">
                        <a:latin typeface="Times New Roman"/>
                        <a:cs typeface="Times New Roman"/>
                      </a:endParaRPr>
                    </a:p>
                    <a:p>
                      <a:pPr marL="31750">
                        <a:lnSpc>
                          <a:spcPct val="100000"/>
                        </a:lnSpc>
                      </a:pPr>
                      <a:r>
                        <a:rPr sz="800" spc="-25" dirty="0">
                          <a:latin typeface="Verdana"/>
                          <a:cs typeface="Verdana"/>
                        </a:rPr>
                        <a:t>1.0</a:t>
                      </a:r>
                      <a:endParaRPr sz="800">
                        <a:latin typeface="Verdana"/>
                        <a:cs typeface="Verdana"/>
                      </a:endParaRPr>
                    </a:p>
                  </a:txBody>
                  <a:tcPr marL="0" marR="0" marT="5715" marB="0"/>
                </a:tc>
                <a:tc>
                  <a:txBody>
                    <a:bodyPr/>
                    <a:lstStyle/>
                    <a:p>
                      <a:pPr>
                        <a:lnSpc>
                          <a:spcPct val="100000"/>
                        </a:lnSpc>
                        <a:spcBef>
                          <a:spcPts val="45"/>
                        </a:spcBef>
                      </a:pPr>
                      <a:endParaRPr sz="1300">
                        <a:latin typeface="Times New Roman"/>
                        <a:cs typeface="Times New Roman"/>
                      </a:endParaRPr>
                    </a:p>
                    <a:p>
                      <a:pPr algn="ctr">
                        <a:lnSpc>
                          <a:spcPct val="100000"/>
                        </a:lnSpc>
                      </a:pPr>
                      <a:r>
                        <a:rPr sz="800" spc="-25" dirty="0">
                          <a:latin typeface="Verdana"/>
                          <a:cs typeface="Verdana"/>
                        </a:rPr>
                        <a:t>0.0</a:t>
                      </a:r>
                      <a:endParaRPr sz="800">
                        <a:latin typeface="Verdana"/>
                        <a:cs typeface="Verdana"/>
                      </a:endParaRPr>
                    </a:p>
                  </a:txBody>
                  <a:tcPr marL="0" marR="0" marT="5715" marB="0"/>
                </a:tc>
                <a:tc>
                  <a:txBody>
                    <a:bodyPr/>
                    <a:lstStyle/>
                    <a:p>
                      <a:pPr>
                        <a:lnSpc>
                          <a:spcPct val="100000"/>
                        </a:lnSpc>
                        <a:spcBef>
                          <a:spcPts val="45"/>
                        </a:spcBef>
                      </a:pPr>
                      <a:endParaRPr sz="1300">
                        <a:latin typeface="Times New Roman"/>
                        <a:cs typeface="Times New Roman"/>
                      </a:endParaRPr>
                    </a:p>
                    <a:p>
                      <a:pPr algn="ctr">
                        <a:lnSpc>
                          <a:spcPct val="100000"/>
                        </a:lnSpc>
                      </a:pPr>
                      <a:r>
                        <a:rPr sz="800" spc="-25" dirty="0">
                          <a:latin typeface="Verdana"/>
                          <a:cs typeface="Verdana"/>
                        </a:rPr>
                        <a:t>0.0</a:t>
                      </a:r>
                      <a:endParaRPr sz="800">
                        <a:latin typeface="Verdana"/>
                        <a:cs typeface="Verdana"/>
                      </a:endParaRPr>
                    </a:p>
                  </a:txBody>
                  <a:tcPr marL="0" marR="0" marT="5715" marB="0"/>
                </a:tc>
                <a:tc>
                  <a:txBody>
                    <a:bodyPr/>
                    <a:lstStyle/>
                    <a:p>
                      <a:pPr>
                        <a:lnSpc>
                          <a:spcPct val="100000"/>
                        </a:lnSpc>
                        <a:spcBef>
                          <a:spcPts val="45"/>
                        </a:spcBef>
                      </a:pPr>
                      <a:endParaRPr sz="1300">
                        <a:latin typeface="Times New Roman"/>
                        <a:cs typeface="Times New Roman"/>
                      </a:endParaRPr>
                    </a:p>
                    <a:p>
                      <a:pPr marR="24130" algn="r">
                        <a:lnSpc>
                          <a:spcPct val="100000"/>
                        </a:lnSpc>
                      </a:pPr>
                      <a:r>
                        <a:rPr sz="800" spc="-25" dirty="0">
                          <a:latin typeface="Verdana"/>
                          <a:cs typeface="Verdana"/>
                        </a:rPr>
                        <a:t>0.0</a:t>
                      </a:r>
                      <a:endParaRPr sz="800">
                        <a:latin typeface="Verdana"/>
                        <a:cs typeface="Verdana"/>
                      </a:endParaRPr>
                    </a:p>
                  </a:txBody>
                  <a:tcPr marL="0" marR="0" marT="5715" marB="0"/>
                </a:tc>
                <a:extLst>
                  <a:ext uri="{0D108BD9-81ED-4DB2-BD59-A6C34878D82A}">
                    <a16:rowId xmlns:a16="http://schemas.microsoft.com/office/drawing/2014/main" val="10004"/>
                  </a:ext>
                </a:extLst>
              </a:tr>
              <a:tr h="299720">
                <a:tc>
                  <a:txBody>
                    <a:bodyPr/>
                    <a:lstStyle/>
                    <a:p>
                      <a:pPr marL="31750">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marR="24130" algn="r">
                        <a:lnSpc>
                          <a:spcPct val="100000"/>
                        </a:lnSpc>
                        <a:spcBef>
                          <a:spcPts val="715"/>
                        </a:spcBef>
                      </a:pPr>
                      <a:r>
                        <a:rPr sz="800" spc="-25" dirty="0">
                          <a:latin typeface="Verdana"/>
                          <a:cs typeface="Verdana"/>
                        </a:rPr>
                        <a:t>0.0</a:t>
                      </a:r>
                      <a:endParaRPr sz="800">
                        <a:latin typeface="Verdana"/>
                        <a:cs typeface="Verdana"/>
                      </a:endParaRPr>
                    </a:p>
                  </a:txBody>
                  <a:tcPr marL="0" marR="0" marT="90805" marB="0"/>
                </a:tc>
                <a:extLst>
                  <a:ext uri="{0D108BD9-81ED-4DB2-BD59-A6C34878D82A}">
                    <a16:rowId xmlns:a16="http://schemas.microsoft.com/office/drawing/2014/main" val="10005"/>
                  </a:ext>
                </a:extLst>
              </a:tr>
              <a:tr h="299720">
                <a:tc>
                  <a:txBody>
                    <a:bodyPr/>
                    <a:lstStyle/>
                    <a:p>
                      <a:pPr marL="31750">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algn="ctr">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algn="ctr">
                        <a:lnSpc>
                          <a:spcPct val="100000"/>
                        </a:lnSpc>
                        <a:spcBef>
                          <a:spcPts val="680"/>
                        </a:spcBef>
                      </a:pPr>
                      <a:r>
                        <a:rPr sz="800" spc="-25" dirty="0">
                          <a:latin typeface="Verdana"/>
                          <a:cs typeface="Verdana"/>
                        </a:rPr>
                        <a:t>1.0</a:t>
                      </a:r>
                      <a:endParaRPr sz="800">
                        <a:latin typeface="Verdana"/>
                        <a:cs typeface="Verdana"/>
                      </a:endParaRPr>
                    </a:p>
                  </a:txBody>
                  <a:tcPr marL="0" marR="0" marT="86360" marB="0"/>
                </a:tc>
                <a:tc>
                  <a:txBody>
                    <a:bodyPr/>
                    <a:lstStyle/>
                    <a:p>
                      <a:pPr marR="24130" algn="r">
                        <a:lnSpc>
                          <a:spcPct val="100000"/>
                        </a:lnSpc>
                        <a:spcBef>
                          <a:spcPts val="680"/>
                        </a:spcBef>
                      </a:pPr>
                      <a:r>
                        <a:rPr sz="800" spc="-25" dirty="0">
                          <a:latin typeface="Verdana"/>
                          <a:cs typeface="Verdana"/>
                        </a:rPr>
                        <a:t>0.0</a:t>
                      </a:r>
                      <a:endParaRPr sz="800">
                        <a:latin typeface="Verdana"/>
                        <a:cs typeface="Verdana"/>
                      </a:endParaRPr>
                    </a:p>
                  </a:txBody>
                  <a:tcPr marL="0" marR="0" marT="86360" marB="0"/>
                </a:tc>
                <a:extLst>
                  <a:ext uri="{0D108BD9-81ED-4DB2-BD59-A6C34878D82A}">
                    <a16:rowId xmlns:a16="http://schemas.microsoft.com/office/drawing/2014/main" val="10006"/>
                  </a:ext>
                </a:extLst>
              </a:tr>
              <a:tr h="414020">
                <a:tc>
                  <a:txBody>
                    <a:bodyPr/>
                    <a:lstStyle/>
                    <a:p>
                      <a:pPr marL="31750">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marR="24130" algn="r">
                        <a:lnSpc>
                          <a:spcPct val="100000"/>
                        </a:lnSpc>
                        <a:spcBef>
                          <a:spcPts val="715"/>
                        </a:spcBef>
                      </a:pPr>
                      <a:r>
                        <a:rPr sz="800" spc="-25" dirty="0">
                          <a:latin typeface="Verdana"/>
                          <a:cs typeface="Verdana"/>
                        </a:rPr>
                        <a:t>1.0</a:t>
                      </a:r>
                      <a:endParaRPr sz="800">
                        <a:latin typeface="Verdana"/>
                        <a:cs typeface="Verdana"/>
                      </a:endParaRPr>
                    </a:p>
                  </a:txBody>
                  <a:tcPr marL="0" marR="0" marT="90805" marB="0"/>
                </a:tc>
                <a:extLst>
                  <a:ext uri="{0D108BD9-81ED-4DB2-BD59-A6C34878D82A}">
                    <a16:rowId xmlns:a16="http://schemas.microsoft.com/office/drawing/2014/main" val="10007"/>
                  </a:ext>
                </a:extLst>
              </a:tr>
              <a:tr h="414020">
                <a:tc>
                  <a:txBody>
                    <a:bodyPr/>
                    <a:lstStyle/>
                    <a:p>
                      <a:pPr>
                        <a:lnSpc>
                          <a:spcPct val="100000"/>
                        </a:lnSpc>
                      </a:pPr>
                      <a:endParaRPr sz="900">
                        <a:latin typeface="Times New Roman"/>
                        <a:cs typeface="Times New Roman"/>
                      </a:endParaRPr>
                    </a:p>
                    <a:p>
                      <a:pPr marL="31750">
                        <a:lnSpc>
                          <a:spcPct val="100000"/>
                        </a:lnSpc>
                        <a:spcBef>
                          <a:spcPts val="545"/>
                        </a:spcBef>
                      </a:pPr>
                      <a:r>
                        <a:rPr sz="800" spc="-25" dirty="0">
                          <a:latin typeface="Verdana"/>
                          <a:cs typeface="Verdana"/>
                        </a:rPr>
                        <a:t>0.0</a:t>
                      </a:r>
                      <a:endParaRPr sz="800">
                        <a:latin typeface="Verdana"/>
                        <a:cs typeface="Verdana"/>
                      </a:endParaRPr>
                    </a:p>
                  </a:txBody>
                  <a:tcPr marL="0" marR="0" marT="0" marB="0"/>
                </a:tc>
                <a:tc>
                  <a:txBody>
                    <a:bodyPr/>
                    <a:lstStyle/>
                    <a:p>
                      <a:pPr>
                        <a:lnSpc>
                          <a:spcPct val="100000"/>
                        </a:lnSpc>
                      </a:pPr>
                      <a:endParaRPr sz="900">
                        <a:latin typeface="Times New Roman"/>
                        <a:cs typeface="Times New Roman"/>
                      </a:endParaRPr>
                    </a:p>
                    <a:p>
                      <a:pPr algn="ctr">
                        <a:lnSpc>
                          <a:spcPct val="100000"/>
                        </a:lnSpc>
                        <a:spcBef>
                          <a:spcPts val="545"/>
                        </a:spcBef>
                      </a:pPr>
                      <a:r>
                        <a:rPr sz="800" spc="-25" dirty="0">
                          <a:latin typeface="Verdana"/>
                          <a:cs typeface="Verdana"/>
                        </a:rPr>
                        <a:t>0.0</a:t>
                      </a:r>
                      <a:endParaRPr sz="800">
                        <a:latin typeface="Verdana"/>
                        <a:cs typeface="Verdana"/>
                      </a:endParaRPr>
                    </a:p>
                  </a:txBody>
                  <a:tcPr marL="0" marR="0" marT="0" marB="0"/>
                </a:tc>
                <a:tc>
                  <a:txBody>
                    <a:bodyPr/>
                    <a:lstStyle/>
                    <a:p>
                      <a:pPr>
                        <a:lnSpc>
                          <a:spcPct val="100000"/>
                        </a:lnSpc>
                      </a:pPr>
                      <a:endParaRPr sz="900">
                        <a:latin typeface="Times New Roman"/>
                        <a:cs typeface="Times New Roman"/>
                      </a:endParaRPr>
                    </a:p>
                    <a:p>
                      <a:pPr algn="ctr">
                        <a:lnSpc>
                          <a:spcPct val="100000"/>
                        </a:lnSpc>
                        <a:spcBef>
                          <a:spcPts val="545"/>
                        </a:spcBef>
                      </a:pPr>
                      <a:r>
                        <a:rPr sz="800" spc="-25" dirty="0">
                          <a:latin typeface="Verdana"/>
                          <a:cs typeface="Verdana"/>
                        </a:rPr>
                        <a:t>0.0</a:t>
                      </a:r>
                      <a:endParaRPr sz="800">
                        <a:latin typeface="Verdana"/>
                        <a:cs typeface="Verdana"/>
                      </a:endParaRPr>
                    </a:p>
                  </a:txBody>
                  <a:tcPr marL="0" marR="0" marT="0" marB="0"/>
                </a:tc>
                <a:tc>
                  <a:txBody>
                    <a:bodyPr/>
                    <a:lstStyle/>
                    <a:p>
                      <a:pPr>
                        <a:lnSpc>
                          <a:spcPct val="100000"/>
                        </a:lnSpc>
                      </a:pPr>
                      <a:endParaRPr sz="900">
                        <a:latin typeface="Times New Roman"/>
                        <a:cs typeface="Times New Roman"/>
                      </a:endParaRPr>
                    </a:p>
                    <a:p>
                      <a:pPr marR="24130" algn="r">
                        <a:lnSpc>
                          <a:spcPct val="100000"/>
                        </a:lnSpc>
                        <a:spcBef>
                          <a:spcPts val="545"/>
                        </a:spcBef>
                      </a:pPr>
                      <a:r>
                        <a:rPr sz="800" spc="-25" dirty="0">
                          <a:latin typeface="Verdana"/>
                          <a:cs typeface="Verdana"/>
                        </a:rPr>
                        <a:t>0.0</a:t>
                      </a:r>
                      <a:endParaRPr sz="800">
                        <a:latin typeface="Verdana"/>
                        <a:cs typeface="Verdana"/>
                      </a:endParaRPr>
                    </a:p>
                  </a:txBody>
                  <a:tcPr marL="0" marR="0" marT="0" marB="0"/>
                </a:tc>
                <a:extLst>
                  <a:ext uri="{0D108BD9-81ED-4DB2-BD59-A6C34878D82A}">
                    <a16:rowId xmlns:a16="http://schemas.microsoft.com/office/drawing/2014/main" val="10008"/>
                  </a:ext>
                </a:extLst>
              </a:tr>
              <a:tr h="299720">
                <a:tc>
                  <a:txBody>
                    <a:bodyPr/>
                    <a:lstStyle/>
                    <a:p>
                      <a:pPr marL="31750">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1.0</a:t>
                      </a:r>
                      <a:endParaRPr sz="800">
                        <a:latin typeface="Verdana"/>
                        <a:cs typeface="Verdana"/>
                      </a:endParaRPr>
                    </a:p>
                  </a:txBody>
                  <a:tcPr marL="0" marR="0" marT="90805" marB="0"/>
                </a:tc>
                <a:tc>
                  <a:txBody>
                    <a:bodyPr/>
                    <a:lstStyle/>
                    <a:p>
                      <a:pPr algn="ctr">
                        <a:lnSpc>
                          <a:spcPct val="100000"/>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marR="24130" algn="r">
                        <a:lnSpc>
                          <a:spcPct val="100000"/>
                        </a:lnSpc>
                        <a:spcBef>
                          <a:spcPts val="715"/>
                        </a:spcBef>
                      </a:pPr>
                      <a:r>
                        <a:rPr sz="800" spc="-25" dirty="0">
                          <a:latin typeface="Verdana"/>
                          <a:cs typeface="Verdana"/>
                        </a:rPr>
                        <a:t>0.0</a:t>
                      </a:r>
                      <a:endParaRPr sz="800">
                        <a:latin typeface="Verdana"/>
                        <a:cs typeface="Verdana"/>
                      </a:endParaRPr>
                    </a:p>
                  </a:txBody>
                  <a:tcPr marL="0" marR="0" marT="90805" marB="0"/>
                </a:tc>
                <a:extLst>
                  <a:ext uri="{0D108BD9-81ED-4DB2-BD59-A6C34878D82A}">
                    <a16:rowId xmlns:a16="http://schemas.microsoft.com/office/drawing/2014/main" val="10009"/>
                  </a:ext>
                </a:extLst>
              </a:tr>
              <a:tr h="299720">
                <a:tc>
                  <a:txBody>
                    <a:bodyPr/>
                    <a:lstStyle/>
                    <a:p>
                      <a:pPr marL="31750">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algn="ctr">
                        <a:lnSpc>
                          <a:spcPct val="100000"/>
                        </a:lnSpc>
                        <a:spcBef>
                          <a:spcPts val="680"/>
                        </a:spcBef>
                      </a:pPr>
                      <a:r>
                        <a:rPr sz="800" spc="-25" dirty="0">
                          <a:latin typeface="Verdana"/>
                          <a:cs typeface="Verdana"/>
                        </a:rPr>
                        <a:t>0.0</a:t>
                      </a:r>
                      <a:endParaRPr sz="800">
                        <a:latin typeface="Verdana"/>
                        <a:cs typeface="Verdana"/>
                      </a:endParaRPr>
                    </a:p>
                  </a:txBody>
                  <a:tcPr marL="0" marR="0" marT="86360" marB="0"/>
                </a:tc>
                <a:tc>
                  <a:txBody>
                    <a:bodyPr/>
                    <a:lstStyle/>
                    <a:p>
                      <a:pPr algn="ctr">
                        <a:lnSpc>
                          <a:spcPct val="100000"/>
                        </a:lnSpc>
                        <a:spcBef>
                          <a:spcPts val="680"/>
                        </a:spcBef>
                      </a:pPr>
                      <a:r>
                        <a:rPr sz="800" spc="-25" dirty="0">
                          <a:latin typeface="Verdana"/>
                          <a:cs typeface="Verdana"/>
                        </a:rPr>
                        <a:t>1.0</a:t>
                      </a:r>
                      <a:endParaRPr sz="800">
                        <a:latin typeface="Verdana"/>
                        <a:cs typeface="Verdana"/>
                      </a:endParaRPr>
                    </a:p>
                  </a:txBody>
                  <a:tcPr marL="0" marR="0" marT="86360" marB="0"/>
                </a:tc>
                <a:tc>
                  <a:txBody>
                    <a:bodyPr/>
                    <a:lstStyle/>
                    <a:p>
                      <a:pPr marR="24130" algn="r">
                        <a:lnSpc>
                          <a:spcPct val="100000"/>
                        </a:lnSpc>
                        <a:spcBef>
                          <a:spcPts val="680"/>
                        </a:spcBef>
                      </a:pPr>
                      <a:r>
                        <a:rPr sz="800" spc="-25" dirty="0">
                          <a:latin typeface="Verdana"/>
                          <a:cs typeface="Verdana"/>
                        </a:rPr>
                        <a:t>0.0</a:t>
                      </a:r>
                      <a:endParaRPr sz="800">
                        <a:latin typeface="Verdana"/>
                        <a:cs typeface="Verdana"/>
                      </a:endParaRPr>
                    </a:p>
                  </a:txBody>
                  <a:tcPr marL="0" marR="0" marT="86360" marB="0"/>
                </a:tc>
                <a:extLst>
                  <a:ext uri="{0D108BD9-81ED-4DB2-BD59-A6C34878D82A}">
                    <a16:rowId xmlns:a16="http://schemas.microsoft.com/office/drawing/2014/main" val="10010"/>
                  </a:ext>
                </a:extLst>
              </a:tr>
              <a:tr h="213995">
                <a:tc>
                  <a:txBody>
                    <a:bodyPr/>
                    <a:lstStyle/>
                    <a:p>
                      <a:pPr marL="31750">
                        <a:lnSpc>
                          <a:spcPts val="869"/>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ts val="869"/>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algn="ctr">
                        <a:lnSpc>
                          <a:spcPts val="869"/>
                        </a:lnSpc>
                        <a:spcBef>
                          <a:spcPts val="715"/>
                        </a:spcBef>
                      </a:pPr>
                      <a:r>
                        <a:rPr sz="800" spc="-25" dirty="0">
                          <a:latin typeface="Verdana"/>
                          <a:cs typeface="Verdana"/>
                        </a:rPr>
                        <a:t>0.0</a:t>
                      </a:r>
                      <a:endParaRPr sz="800">
                        <a:latin typeface="Verdana"/>
                        <a:cs typeface="Verdana"/>
                      </a:endParaRPr>
                    </a:p>
                  </a:txBody>
                  <a:tcPr marL="0" marR="0" marT="90805" marB="0"/>
                </a:tc>
                <a:tc>
                  <a:txBody>
                    <a:bodyPr/>
                    <a:lstStyle/>
                    <a:p>
                      <a:pPr marR="24130" algn="r">
                        <a:lnSpc>
                          <a:spcPts val="869"/>
                        </a:lnSpc>
                        <a:spcBef>
                          <a:spcPts val="715"/>
                        </a:spcBef>
                      </a:pPr>
                      <a:r>
                        <a:rPr sz="800" spc="-25" dirty="0">
                          <a:latin typeface="Verdana"/>
                          <a:cs typeface="Verdana"/>
                        </a:rPr>
                        <a:t>1.0</a:t>
                      </a:r>
                      <a:endParaRPr sz="800">
                        <a:latin typeface="Verdana"/>
                        <a:cs typeface="Verdana"/>
                      </a:endParaRPr>
                    </a:p>
                  </a:txBody>
                  <a:tcPr marL="0" marR="0" marT="90805" marB="0"/>
                </a:tc>
                <a:extLst>
                  <a:ext uri="{0D108BD9-81ED-4DB2-BD59-A6C34878D82A}">
                    <a16:rowId xmlns:a16="http://schemas.microsoft.com/office/drawing/2014/main" val="10011"/>
                  </a:ext>
                </a:extLst>
              </a:tr>
            </a:tbl>
          </a:graphicData>
        </a:graphic>
      </p:graphicFrame>
      <p:pic>
        <p:nvPicPr>
          <p:cNvPr id="9" name="object 9"/>
          <p:cNvPicPr/>
          <p:nvPr/>
        </p:nvPicPr>
        <p:blipFill>
          <a:blip r:embed="rId2" cstate="print"/>
          <a:stretch>
            <a:fillRect/>
          </a:stretch>
        </p:blipFill>
        <p:spPr>
          <a:xfrm>
            <a:off x="2990850" y="2867025"/>
            <a:ext cx="1790700" cy="1171575"/>
          </a:xfrm>
          <a:prstGeom prst="rect">
            <a:avLst/>
          </a:prstGeom>
        </p:spPr>
      </p:pic>
      <p:pic>
        <p:nvPicPr>
          <p:cNvPr id="10" name="object 10"/>
          <p:cNvPicPr/>
          <p:nvPr/>
        </p:nvPicPr>
        <p:blipFill>
          <a:blip r:embed="rId3" cstate="print"/>
          <a:stretch>
            <a:fillRect/>
          </a:stretch>
        </p:blipFill>
        <p:spPr>
          <a:xfrm>
            <a:off x="2990850" y="4286250"/>
            <a:ext cx="2167029" cy="1181100"/>
          </a:xfrm>
          <a:prstGeom prst="rect">
            <a:avLst/>
          </a:prstGeom>
        </p:spPr>
      </p:pic>
      <p:pic>
        <p:nvPicPr>
          <p:cNvPr id="11" name="object 11"/>
          <p:cNvPicPr/>
          <p:nvPr/>
        </p:nvPicPr>
        <p:blipFill>
          <a:blip r:embed="rId4" cstate="print"/>
          <a:stretch>
            <a:fillRect/>
          </a:stretch>
        </p:blipFill>
        <p:spPr>
          <a:xfrm>
            <a:off x="2990850" y="5715000"/>
            <a:ext cx="1885950" cy="1168215"/>
          </a:xfrm>
          <a:prstGeom prst="rect">
            <a:avLst/>
          </a:prstGeom>
        </p:spPr>
      </p:pic>
      <p:sp>
        <p:nvSpPr>
          <p:cNvPr id="12" name="object 12"/>
          <p:cNvSpPr txBox="1"/>
          <p:nvPr/>
        </p:nvSpPr>
        <p:spPr>
          <a:xfrm>
            <a:off x="1358900" y="6950075"/>
            <a:ext cx="1910714" cy="162560"/>
          </a:xfrm>
          <a:prstGeom prst="rect">
            <a:avLst/>
          </a:prstGeom>
        </p:spPr>
        <p:txBody>
          <a:bodyPr vert="horz" wrap="square" lIns="0" tIns="12700" rIns="0" bIns="0" rtlCol="0">
            <a:spAutoFit/>
          </a:bodyPr>
          <a:lstStyle/>
          <a:p>
            <a:pPr marL="12700">
              <a:lnSpc>
                <a:spcPct val="100000"/>
              </a:lnSpc>
              <a:spcBef>
                <a:spcPts val="100"/>
              </a:spcBef>
            </a:pPr>
            <a:r>
              <a:rPr sz="900" i="1" dirty="0">
                <a:latin typeface="Verdana"/>
                <a:cs typeface="Verdana"/>
              </a:rPr>
              <a:t>Figure (24): Projection </a:t>
            </a:r>
            <a:r>
              <a:rPr sz="900" i="1" spc="-10" dirty="0">
                <a:latin typeface="Verdana"/>
                <a:cs typeface="Verdana"/>
              </a:rPr>
              <a:t>matrices.</a:t>
            </a:r>
            <a:endParaRPr sz="900">
              <a:latin typeface="Verdana"/>
              <a:cs typeface="Verdana"/>
            </a:endParaRPr>
          </a:p>
        </p:txBody>
      </p:sp>
      <p:sp>
        <p:nvSpPr>
          <p:cNvPr id="16" name="Title 15"/>
          <p:cNvSpPr>
            <a:spLocks noGrp="1"/>
          </p:cNvSpPr>
          <p:nvPr>
            <p:ph type="title"/>
          </p:nvPr>
        </p:nvSpPr>
        <p:spPr/>
        <p:txBody>
          <a:bodyPr/>
          <a:lstStyle/>
          <a:p>
            <a:endParaRPr lang="en-US"/>
          </a:p>
        </p:txBody>
      </p:sp>
      <p:sp>
        <p:nvSpPr>
          <p:cNvPr id="14" name="object 14"/>
          <p:cNvSpPr txBox="1"/>
          <p:nvPr/>
        </p:nvSpPr>
        <p:spPr>
          <a:xfrm>
            <a:off x="1358900" y="8937656"/>
            <a:ext cx="1672589" cy="177800"/>
          </a:xfrm>
          <a:prstGeom prst="rect">
            <a:avLst/>
          </a:prstGeom>
        </p:spPr>
        <p:txBody>
          <a:bodyPr vert="horz" wrap="square" lIns="0" tIns="12700" rIns="0" bIns="0" rtlCol="0">
            <a:spAutoFit/>
          </a:bodyPr>
          <a:lstStyle/>
          <a:p>
            <a:pPr marL="12700">
              <a:lnSpc>
                <a:spcPct val="100000"/>
              </a:lnSpc>
              <a:spcBef>
                <a:spcPts val="100"/>
              </a:spcBef>
            </a:pPr>
            <a:r>
              <a:rPr sz="900" baseline="32407" dirty="0">
                <a:latin typeface="Verdana"/>
                <a:cs typeface="Verdana"/>
              </a:rPr>
              <a:t>1</a:t>
            </a:r>
            <a:r>
              <a:rPr sz="900" spc="179" baseline="32407" dirty="0">
                <a:latin typeface="Verdana"/>
                <a:cs typeface="Verdana"/>
              </a:rPr>
              <a:t> </a:t>
            </a:r>
            <a:r>
              <a:rPr sz="1000" u="sng" dirty="0">
                <a:solidFill>
                  <a:srgbClr val="0000FF"/>
                </a:solidFill>
                <a:uFill>
                  <a:solidFill>
                    <a:srgbClr val="0000FF"/>
                  </a:solidFill>
                </a:uFill>
                <a:latin typeface="Verdana"/>
                <a:cs typeface="Verdana"/>
                <a:hlinkClick r:id="rId5"/>
              </a:rPr>
              <a:t>Wikipedia:</a:t>
            </a:r>
            <a:r>
              <a:rPr sz="1000" u="sng" spc="-20" dirty="0">
                <a:solidFill>
                  <a:srgbClr val="0000FF"/>
                </a:solidFill>
                <a:uFill>
                  <a:solidFill>
                    <a:srgbClr val="0000FF"/>
                  </a:solidFill>
                </a:uFill>
                <a:latin typeface="Verdana"/>
                <a:cs typeface="Verdana"/>
                <a:hlinkClick r:id="rId5"/>
              </a:rPr>
              <a:t> </a:t>
            </a:r>
            <a:r>
              <a:rPr sz="1000" u="sng" dirty="0">
                <a:solidFill>
                  <a:srgbClr val="0000FF"/>
                </a:solidFill>
                <a:uFill>
                  <a:solidFill>
                    <a:srgbClr val="0000FF"/>
                  </a:solidFill>
                </a:uFill>
                <a:latin typeface="Verdana"/>
                <a:cs typeface="Verdana"/>
                <a:hlinkClick r:id="rId5"/>
              </a:rPr>
              <a:t>Bézier</a:t>
            </a:r>
            <a:r>
              <a:rPr sz="1000" u="sng" spc="-20" dirty="0">
                <a:solidFill>
                  <a:srgbClr val="0000FF"/>
                </a:solidFill>
                <a:uFill>
                  <a:solidFill>
                    <a:srgbClr val="0000FF"/>
                  </a:solidFill>
                </a:uFill>
                <a:latin typeface="Verdana"/>
                <a:cs typeface="Verdana"/>
                <a:hlinkClick r:id="rId5"/>
              </a:rPr>
              <a:t> </a:t>
            </a:r>
            <a:r>
              <a:rPr sz="1000" u="sng" spc="-10" dirty="0">
                <a:solidFill>
                  <a:srgbClr val="0000FF"/>
                </a:solidFill>
                <a:uFill>
                  <a:solidFill>
                    <a:srgbClr val="0000FF"/>
                  </a:solidFill>
                </a:uFill>
                <a:latin typeface="Verdana"/>
                <a:cs typeface="Verdana"/>
                <a:hlinkClick r:id="rId5"/>
              </a:rPr>
              <a:t>curve</a:t>
            </a:r>
            <a:r>
              <a:rPr sz="1000" spc="-10" dirty="0">
                <a:latin typeface="Verdana"/>
                <a:cs typeface="Verdana"/>
              </a:rPr>
              <a:t>.</a:t>
            </a:r>
            <a:endParaRPr sz="1000">
              <a:latin typeface="Verdana"/>
              <a:cs typeface="Verdana"/>
            </a:endParaRPr>
          </a:p>
        </p:txBody>
      </p:sp>
      <p:sp>
        <p:nvSpPr>
          <p:cNvPr id="17" name="TextBox 16">
            <a:hlinkClick r:id="rId6" action="ppaction://hlinkfile"/>
          </p:cNvPr>
          <p:cNvSpPr txBox="1"/>
          <p:nvPr/>
        </p:nvSpPr>
        <p:spPr>
          <a:xfrm>
            <a:off x="6675387" y="52130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5534831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90600" y="533400"/>
            <a:ext cx="5943600" cy="553998"/>
          </a:xfrm>
        </p:spPr>
        <p:txBody>
          <a:bodyPr/>
          <a:lstStyle/>
          <a:p>
            <a:r>
              <a:rPr lang="en-US" dirty="0" smtClean="0"/>
              <a:t>Summary - all transformations &amp; multiply</a:t>
            </a:r>
            <a:r>
              <a:rPr lang="en-US" dirty="0"/>
              <a:t/>
            </a:r>
            <a:br>
              <a:rPr lang="en-US" dirty="0"/>
            </a:br>
            <a:endParaRPr lang="en-US" dirty="0"/>
          </a:p>
        </p:txBody>
      </p:sp>
      <p:pic>
        <p:nvPicPr>
          <p:cNvPr id="11" name="Picture 10"/>
          <p:cNvPicPr>
            <a:picLocks noChangeAspect="1"/>
          </p:cNvPicPr>
          <p:nvPr/>
        </p:nvPicPr>
        <p:blipFill>
          <a:blip r:embed="rId2"/>
          <a:stretch>
            <a:fillRect/>
          </a:stretch>
        </p:blipFill>
        <p:spPr>
          <a:xfrm>
            <a:off x="990600" y="838974"/>
            <a:ext cx="5943600" cy="6979772"/>
          </a:xfrm>
          <a:prstGeom prst="rect">
            <a:avLst/>
          </a:prstGeom>
        </p:spPr>
      </p:pic>
      <p:sp>
        <p:nvSpPr>
          <p:cNvPr id="12" name="TextBox 11">
            <a:hlinkClick r:id="rId3" action="ppaction://hlinkfile"/>
          </p:cNvPr>
          <p:cNvSpPr txBox="1"/>
          <p:nvPr/>
        </p:nvSpPr>
        <p:spPr>
          <a:xfrm>
            <a:off x="6435625" y="54325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36904381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Matrix</a:t>
            </a:r>
            <a:endParaRPr lang="en-US" dirty="0"/>
          </a:p>
        </p:txBody>
      </p:sp>
      <p:pic>
        <p:nvPicPr>
          <p:cNvPr id="3" name="Picture 2"/>
          <p:cNvPicPr>
            <a:picLocks noChangeAspect="1"/>
          </p:cNvPicPr>
          <p:nvPr/>
        </p:nvPicPr>
        <p:blipFill>
          <a:blip r:embed="rId2"/>
          <a:stretch>
            <a:fillRect/>
          </a:stretch>
        </p:blipFill>
        <p:spPr>
          <a:xfrm>
            <a:off x="990600" y="914399"/>
            <a:ext cx="5943600" cy="3570171"/>
          </a:xfrm>
          <a:prstGeom prst="rect">
            <a:avLst/>
          </a:prstGeom>
        </p:spPr>
      </p:pic>
      <p:sp>
        <p:nvSpPr>
          <p:cNvPr id="4" name="TextBox 3">
            <a:hlinkClick r:id="rId3" action="ppaction://hlinkfile"/>
          </p:cNvPr>
          <p:cNvSpPr txBox="1"/>
          <p:nvPr/>
        </p:nvSpPr>
        <p:spPr>
          <a:xfrm>
            <a:off x="6435625" y="54325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50765013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838200"/>
            <a:ext cx="5953760" cy="152590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3_3:</a:t>
            </a:r>
            <a:r>
              <a:rPr sz="1400" b="1" spc="-25" dirty="0">
                <a:latin typeface="Arial"/>
                <a:cs typeface="Arial"/>
              </a:rPr>
              <a:t> </a:t>
            </a:r>
            <a:r>
              <a:rPr sz="1400" b="1" dirty="0">
                <a:latin typeface="Arial"/>
                <a:cs typeface="Arial"/>
              </a:rPr>
              <a:t>Geometry</a:t>
            </a:r>
            <a:r>
              <a:rPr sz="1400" b="1" spc="-25" dirty="0">
                <a:latin typeface="Arial"/>
                <a:cs typeface="Arial"/>
              </a:rPr>
              <a:t> </a:t>
            </a:r>
            <a:r>
              <a:rPr sz="1400" b="1" spc="-10" dirty="0">
                <a:latin typeface="Arial"/>
                <a:cs typeface="Arial"/>
              </a:rPr>
              <a:t>classes</a:t>
            </a:r>
            <a:endParaRPr sz="1400">
              <a:latin typeface="Arial"/>
              <a:cs typeface="Arial"/>
            </a:endParaRPr>
          </a:p>
          <a:p>
            <a:pPr marL="12700" marR="5080">
              <a:lnSpc>
                <a:spcPct val="95800"/>
              </a:lnSpc>
              <a:spcBef>
                <a:spcPts val="1275"/>
              </a:spcBef>
            </a:pPr>
            <a:r>
              <a:rPr sz="1100" dirty="0">
                <a:latin typeface="Arial"/>
                <a:cs typeface="Arial"/>
              </a:rPr>
              <a:t>Just</a:t>
            </a:r>
            <a:r>
              <a:rPr sz="1100" spc="-35" dirty="0">
                <a:latin typeface="Arial"/>
                <a:cs typeface="Arial"/>
              </a:rPr>
              <a:t> </a:t>
            </a:r>
            <a:r>
              <a:rPr sz="1100" dirty="0">
                <a:latin typeface="Arial"/>
                <a:cs typeface="Arial"/>
              </a:rPr>
              <a:t>like</a:t>
            </a:r>
            <a:r>
              <a:rPr sz="1100" spc="-35" dirty="0">
                <a:latin typeface="Arial"/>
                <a:cs typeface="Arial"/>
              </a:rPr>
              <a:t> </a:t>
            </a:r>
            <a:r>
              <a:rPr sz="1100" dirty="0">
                <a:latin typeface="Arial"/>
                <a:cs typeface="Arial"/>
              </a:rPr>
              <a:t>structures,</a:t>
            </a:r>
            <a:r>
              <a:rPr sz="1100" spc="-25" dirty="0">
                <a:latin typeface="Arial"/>
                <a:cs typeface="Arial"/>
              </a:rPr>
              <a:t> </a:t>
            </a:r>
            <a:r>
              <a:rPr sz="1100" dirty="0">
                <a:latin typeface="Arial"/>
                <a:cs typeface="Arial"/>
              </a:rPr>
              <a:t>classes</a:t>
            </a:r>
            <a:r>
              <a:rPr sz="1100" spc="-30" dirty="0">
                <a:latin typeface="Arial"/>
                <a:cs typeface="Arial"/>
              </a:rPr>
              <a:t> </a:t>
            </a:r>
            <a:r>
              <a:rPr sz="1100" dirty="0">
                <a:latin typeface="Arial"/>
                <a:cs typeface="Arial"/>
              </a:rPr>
              <a:t>enable</a:t>
            </a:r>
            <a:r>
              <a:rPr sz="1100" spc="-25" dirty="0">
                <a:latin typeface="Arial"/>
                <a:cs typeface="Arial"/>
              </a:rPr>
              <a:t> </a:t>
            </a:r>
            <a:r>
              <a:rPr sz="1100" dirty="0">
                <a:latin typeface="Arial"/>
                <a:cs typeface="Arial"/>
              </a:rPr>
              <a:t>defining</a:t>
            </a:r>
            <a:r>
              <a:rPr sz="1100" spc="-25" dirty="0">
                <a:latin typeface="Arial"/>
                <a:cs typeface="Arial"/>
              </a:rPr>
              <a:t> </a:t>
            </a:r>
            <a:r>
              <a:rPr sz="1100" dirty="0">
                <a:latin typeface="Arial"/>
                <a:cs typeface="Arial"/>
              </a:rPr>
              <a:t>custom</a:t>
            </a:r>
            <a:r>
              <a:rPr sz="1100" spc="-30" dirty="0">
                <a:latin typeface="Arial"/>
                <a:cs typeface="Arial"/>
              </a:rPr>
              <a:t> </a:t>
            </a:r>
            <a:r>
              <a:rPr sz="1100" dirty="0">
                <a:latin typeface="Arial"/>
                <a:cs typeface="Arial"/>
              </a:rPr>
              <a:t>types</a:t>
            </a:r>
            <a:r>
              <a:rPr sz="1100" spc="-3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grouping</a:t>
            </a:r>
            <a:r>
              <a:rPr sz="1100" spc="-25" dirty="0">
                <a:latin typeface="Arial"/>
                <a:cs typeface="Arial"/>
              </a:rPr>
              <a:t> </a:t>
            </a:r>
            <a:r>
              <a:rPr sz="1100" dirty="0">
                <a:latin typeface="Arial"/>
                <a:cs typeface="Arial"/>
              </a:rPr>
              <a:t>other</a:t>
            </a:r>
            <a:r>
              <a:rPr sz="1100" spc="-30" dirty="0">
                <a:latin typeface="Arial"/>
                <a:cs typeface="Arial"/>
              </a:rPr>
              <a:t> </a:t>
            </a:r>
            <a:r>
              <a:rPr sz="1100" dirty="0">
                <a:latin typeface="Arial"/>
                <a:cs typeface="Arial"/>
              </a:rPr>
              <a:t>types</a:t>
            </a:r>
            <a:r>
              <a:rPr sz="1100" spc="-30" dirty="0">
                <a:latin typeface="Arial"/>
                <a:cs typeface="Arial"/>
              </a:rPr>
              <a:t> </a:t>
            </a:r>
            <a:r>
              <a:rPr sz="1100" spc="-10" dirty="0">
                <a:latin typeface="Arial"/>
                <a:cs typeface="Arial"/>
              </a:rPr>
              <a:t>together</a:t>
            </a:r>
            <a:r>
              <a:rPr sz="1100" spc="500" dirty="0">
                <a:latin typeface="Arial"/>
                <a:cs typeface="Arial"/>
              </a:rPr>
              <a:t> </a:t>
            </a:r>
            <a:r>
              <a:rPr sz="1100" dirty="0">
                <a:latin typeface="Arial"/>
                <a:cs typeface="Arial"/>
              </a:rPr>
              <a:t>along</a:t>
            </a:r>
            <a:r>
              <a:rPr sz="1100" spc="-35"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custom</a:t>
            </a:r>
            <a:r>
              <a:rPr sz="1100" spc="-25"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events.</a:t>
            </a:r>
            <a:r>
              <a:rPr sz="1100" spc="-1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like</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blueprint</a:t>
            </a:r>
            <a:r>
              <a:rPr sz="1100" spc="-2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encapsulates</a:t>
            </a:r>
            <a:r>
              <a:rPr sz="1100" spc="-30" dirty="0">
                <a:latin typeface="Arial"/>
                <a:cs typeface="Arial"/>
              </a:rPr>
              <a:t> </a:t>
            </a:r>
            <a:r>
              <a:rPr sz="1100" spc="-25" dirty="0">
                <a:latin typeface="Arial"/>
                <a:cs typeface="Arial"/>
              </a:rPr>
              <a:t>the </a:t>
            </a:r>
            <a:r>
              <a:rPr sz="1100" dirty="0">
                <a:latin typeface="Arial"/>
                <a:cs typeface="Arial"/>
              </a:rPr>
              <a:t>data</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behavior</a:t>
            </a:r>
            <a:r>
              <a:rPr sz="1100" spc="-25" dirty="0">
                <a:latin typeface="Arial"/>
                <a:cs typeface="Arial"/>
              </a:rPr>
              <a:t> </a:t>
            </a:r>
            <a:r>
              <a:rPr sz="1100" dirty="0">
                <a:latin typeface="Arial"/>
                <a:cs typeface="Arial"/>
              </a:rPr>
              <a:t>of</a:t>
            </a:r>
            <a:r>
              <a:rPr sz="1100" spc="-3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user-</a:t>
            </a:r>
            <a:r>
              <a:rPr sz="1100" dirty="0">
                <a:latin typeface="Arial"/>
                <a:cs typeface="Arial"/>
              </a:rPr>
              <a:t>defined</a:t>
            </a:r>
            <a:r>
              <a:rPr sz="1100" spc="-30"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But,</a:t>
            </a:r>
            <a:r>
              <a:rPr sz="1100" spc="-20" dirty="0">
                <a:latin typeface="Arial"/>
                <a:cs typeface="Arial"/>
              </a:rPr>
              <a:t> </a:t>
            </a:r>
            <a:r>
              <a:rPr sz="1100" dirty="0">
                <a:latin typeface="Arial"/>
                <a:cs typeface="Arial"/>
              </a:rPr>
              <a:t>unlike</a:t>
            </a:r>
            <a:r>
              <a:rPr sz="1100" spc="-20" dirty="0">
                <a:latin typeface="Arial"/>
                <a:cs typeface="Arial"/>
              </a:rPr>
              <a:t> </a:t>
            </a:r>
            <a:r>
              <a:rPr sz="1100" dirty="0">
                <a:latin typeface="Arial"/>
                <a:cs typeface="Arial"/>
              </a:rPr>
              <a:t>structures,</a:t>
            </a:r>
            <a:r>
              <a:rPr sz="1100" spc="-5"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allow</a:t>
            </a:r>
            <a:r>
              <a:rPr sz="1100" spc="-20" dirty="0">
                <a:latin typeface="Arial"/>
                <a:cs typeface="Arial"/>
              </a:rPr>
              <a:t> </a:t>
            </a:r>
            <a:r>
              <a:rPr sz="1100" b="1" i="1" spc="-10" dirty="0">
                <a:latin typeface="Arial"/>
                <a:cs typeface="Arial"/>
              </a:rPr>
              <a:t>inheritance </a:t>
            </a:r>
            <a:r>
              <a:rPr sz="1100" dirty="0">
                <a:latin typeface="Arial"/>
                <a:cs typeface="Arial"/>
              </a:rPr>
              <a:t>which</a:t>
            </a:r>
            <a:r>
              <a:rPr sz="1100" spc="-30" dirty="0">
                <a:latin typeface="Arial"/>
                <a:cs typeface="Arial"/>
              </a:rPr>
              <a:t> </a:t>
            </a:r>
            <a:r>
              <a:rPr sz="1100" dirty="0">
                <a:latin typeface="Arial"/>
                <a:cs typeface="Arial"/>
              </a:rPr>
              <a:t>enables</a:t>
            </a:r>
            <a:r>
              <a:rPr sz="1100" spc="-20" dirty="0">
                <a:latin typeface="Arial"/>
                <a:cs typeface="Arial"/>
              </a:rPr>
              <a:t> </a:t>
            </a:r>
            <a:r>
              <a:rPr sz="1100" dirty="0">
                <a:latin typeface="Arial"/>
                <a:cs typeface="Arial"/>
              </a:rPr>
              <a:t>defining</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hierarchy</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starts</a:t>
            </a:r>
            <a:r>
              <a:rPr sz="1100" spc="-1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generic</a:t>
            </a:r>
            <a:r>
              <a:rPr sz="1100" spc="-30" dirty="0">
                <a:latin typeface="Arial"/>
                <a:cs typeface="Arial"/>
              </a:rPr>
              <a:t> </a:t>
            </a:r>
            <a:r>
              <a:rPr sz="1100" dirty="0">
                <a:latin typeface="Arial"/>
                <a:cs typeface="Arial"/>
              </a:rPr>
              <a:t>type</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branches</a:t>
            </a:r>
            <a:r>
              <a:rPr sz="1100" spc="-25" dirty="0">
                <a:latin typeface="Arial"/>
                <a:cs typeface="Arial"/>
              </a:rPr>
              <a:t> </a:t>
            </a:r>
            <a:r>
              <a:rPr sz="1100" spc="-20" dirty="0">
                <a:latin typeface="Arial"/>
                <a:cs typeface="Arial"/>
              </a:rPr>
              <a:t>into </a:t>
            </a:r>
            <a:r>
              <a:rPr sz="1100" dirty="0">
                <a:latin typeface="Arial"/>
                <a:cs typeface="Arial"/>
              </a:rPr>
              <a:t>more</a:t>
            </a:r>
            <a:r>
              <a:rPr sz="1100" spc="-45" dirty="0">
                <a:latin typeface="Arial"/>
                <a:cs typeface="Arial"/>
              </a:rPr>
              <a:t> </a:t>
            </a:r>
            <a:r>
              <a:rPr sz="1100" dirty="0">
                <a:latin typeface="Arial"/>
                <a:cs typeface="Arial"/>
              </a:rPr>
              <a:t>specific</a:t>
            </a:r>
            <a:r>
              <a:rPr sz="1100" spc="-30" dirty="0">
                <a:latin typeface="Arial"/>
                <a:cs typeface="Arial"/>
              </a:rPr>
              <a:t> </a:t>
            </a:r>
            <a:r>
              <a:rPr sz="1100" dirty="0">
                <a:latin typeface="Arial"/>
                <a:cs typeface="Arial"/>
              </a:rPr>
              <a:t>types.</a:t>
            </a:r>
            <a:r>
              <a:rPr sz="1100" spc="-1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Curve</a:t>
            </a:r>
            <a:r>
              <a:rPr sz="1100" b="1" i="1" spc="-2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in</a:t>
            </a:r>
            <a:r>
              <a:rPr sz="1100" spc="-15" dirty="0">
                <a:latin typeface="Arial"/>
                <a:cs typeface="Arial"/>
              </a:rPr>
              <a:t> </a:t>
            </a:r>
            <a:r>
              <a:rPr sz="1100" b="1" i="1" dirty="0">
                <a:latin typeface="Arial"/>
                <a:cs typeface="Arial"/>
              </a:rPr>
              <a:t>RhinoCommon</a:t>
            </a:r>
            <a:r>
              <a:rPr sz="1100" b="1" i="1" spc="-35" dirty="0">
                <a:latin typeface="Arial"/>
                <a:cs typeface="Arial"/>
              </a:rPr>
              <a:t> </a:t>
            </a:r>
            <a:r>
              <a:rPr sz="1100" dirty="0">
                <a:latin typeface="Arial"/>
                <a:cs typeface="Arial"/>
              </a:rPr>
              <a:t>branches</a:t>
            </a:r>
            <a:r>
              <a:rPr sz="1100" spc="-20" dirty="0">
                <a:latin typeface="Arial"/>
                <a:cs typeface="Arial"/>
              </a:rPr>
              <a:t> </a:t>
            </a:r>
            <a:r>
              <a:rPr sz="1100" dirty="0">
                <a:latin typeface="Arial"/>
                <a:cs typeface="Arial"/>
              </a:rPr>
              <a:t>into</a:t>
            </a:r>
            <a:r>
              <a:rPr sz="1100" spc="-30" dirty="0">
                <a:latin typeface="Arial"/>
                <a:cs typeface="Arial"/>
              </a:rPr>
              <a:t> </a:t>
            </a:r>
            <a:r>
              <a:rPr sz="1100" spc="-10" dirty="0">
                <a:latin typeface="Arial"/>
                <a:cs typeface="Arial"/>
              </a:rPr>
              <a:t>specialized </a:t>
            </a:r>
            <a:r>
              <a:rPr sz="1100" dirty="0">
                <a:latin typeface="Arial"/>
                <a:cs typeface="Arial"/>
              </a:rPr>
              <a:t>curve</a:t>
            </a:r>
            <a:r>
              <a:rPr sz="1100" spc="-45"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such</a:t>
            </a:r>
            <a:r>
              <a:rPr sz="1100" spc="-35" dirty="0">
                <a:latin typeface="Arial"/>
                <a:cs typeface="Arial"/>
              </a:rPr>
              <a:t> </a:t>
            </a:r>
            <a:r>
              <a:rPr sz="1100" dirty="0">
                <a:latin typeface="Arial"/>
                <a:cs typeface="Arial"/>
              </a:rPr>
              <a:t>as</a:t>
            </a:r>
            <a:r>
              <a:rPr sz="1100" spc="-20" dirty="0">
                <a:latin typeface="Arial"/>
                <a:cs typeface="Arial"/>
              </a:rPr>
              <a:t> </a:t>
            </a:r>
            <a:r>
              <a:rPr sz="1100" b="1" i="1" dirty="0">
                <a:latin typeface="Arial"/>
                <a:cs typeface="Arial"/>
              </a:rPr>
              <a:t>ArcCurve</a:t>
            </a:r>
            <a:r>
              <a:rPr sz="1100" b="1" i="1" spc="-15" dirty="0">
                <a:latin typeface="Arial"/>
                <a:cs typeface="Arial"/>
              </a:rPr>
              <a:t> </a:t>
            </a:r>
            <a:r>
              <a:rPr sz="1100" dirty="0">
                <a:latin typeface="Arial"/>
                <a:cs typeface="Arial"/>
              </a:rPr>
              <a:t>and</a:t>
            </a:r>
            <a:r>
              <a:rPr sz="1100" spc="-25" dirty="0">
                <a:latin typeface="Arial"/>
                <a:cs typeface="Arial"/>
              </a:rPr>
              <a:t> </a:t>
            </a:r>
            <a:r>
              <a:rPr sz="1100" b="1" i="1" dirty="0">
                <a:latin typeface="Arial"/>
                <a:cs typeface="Arial"/>
              </a:rPr>
              <a:t>NurbsCurve</a:t>
            </a:r>
            <a:r>
              <a:rPr sz="1100" dirty="0">
                <a:latin typeface="Arial"/>
                <a:cs typeface="Arial"/>
              </a:rPr>
              <a:t>.</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diagram</a:t>
            </a:r>
            <a:r>
              <a:rPr sz="1100" spc="-15"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hierarchy</a:t>
            </a:r>
            <a:r>
              <a:rPr sz="1100" spc="-15" dirty="0">
                <a:latin typeface="Arial"/>
                <a:cs typeface="Arial"/>
              </a:rPr>
              <a:t> </a:t>
            </a:r>
            <a:r>
              <a:rPr sz="1100" spc="-25" dirty="0">
                <a:latin typeface="Arial"/>
                <a:cs typeface="Arial"/>
              </a:rPr>
              <a:t>of </a:t>
            </a:r>
            <a:r>
              <a:rPr sz="1100" dirty="0">
                <a:latin typeface="Arial"/>
                <a:cs typeface="Arial"/>
              </a:rPr>
              <a:t>the</a:t>
            </a:r>
            <a:r>
              <a:rPr sz="1100" spc="-10" dirty="0">
                <a:latin typeface="Arial"/>
                <a:cs typeface="Arial"/>
              </a:rPr>
              <a:t> </a:t>
            </a:r>
            <a:r>
              <a:rPr sz="1100" b="1" i="1" dirty="0">
                <a:latin typeface="Arial"/>
                <a:cs typeface="Arial"/>
              </a:rPr>
              <a:t>Curve</a:t>
            </a:r>
            <a:r>
              <a:rPr sz="1100" b="1" i="1" spc="-20" dirty="0">
                <a:latin typeface="Arial"/>
                <a:cs typeface="Arial"/>
              </a:rPr>
              <a:t> </a:t>
            </a:r>
            <a:r>
              <a:rPr sz="1100" spc="-10" dirty="0">
                <a:latin typeface="Arial"/>
                <a:cs typeface="Arial"/>
              </a:rPr>
              <a:t>class:</a:t>
            </a:r>
            <a:endParaRPr sz="1100">
              <a:latin typeface="Arial"/>
              <a:cs typeface="Arial"/>
            </a:endParaRPr>
          </a:p>
        </p:txBody>
      </p:sp>
      <p:sp>
        <p:nvSpPr>
          <p:cNvPr id="4" name="object 4"/>
          <p:cNvSpPr txBox="1"/>
          <p:nvPr/>
        </p:nvSpPr>
        <p:spPr>
          <a:xfrm>
            <a:off x="902004" y="4571112"/>
            <a:ext cx="5569585" cy="355600"/>
          </a:xfrm>
          <a:prstGeom prst="rect">
            <a:avLst/>
          </a:prstGeom>
        </p:spPr>
        <p:txBody>
          <a:bodyPr vert="horz" wrap="square" lIns="0" tIns="23495" rIns="0" bIns="0" rtlCol="0">
            <a:spAutoFit/>
          </a:bodyPr>
          <a:lstStyle/>
          <a:p>
            <a:pPr marL="12700" marR="5080">
              <a:lnSpc>
                <a:spcPts val="1270"/>
              </a:lnSpc>
              <a:spcBef>
                <a:spcPts val="185"/>
              </a:spcBef>
            </a:pPr>
            <a:r>
              <a:rPr sz="1100" dirty="0">
                <a:latin typeface="Arial"/>
                <a:cs typeface="Arial"/>
              </a:rPr>
              <a:t>Most</a:t>
            </a:r>
            <a:r>
              <a:rPr sz="1100" spc="-45" dirty="0">
                <a:latin typeface="Arial"/>
                <a:cs typeface="Arial"/>
              </a:rPr>
              <a:t> </a:t>
            </a:r>
            <a:r>
              <a:rPr sz="1100" dirty="0">
                <a:latin typeface="Arial"/>
                <a:cs typeface="Arial"/>
              </a:rPr>
              <a:t>geometry</a:t>
            </a:r>
            <a:r>
              <a:rPr sz="1100" spc="-25" dirty="0">
                <a:latin typeface="Arial"/>
                <a:cs typeface="Arial"/>
              </a:rPr>
              <a:t> </a:t>
            </a:r>
            <a:r>
              <a:rPr sz="1100" dirty="0">
                <a:latin typeface="Arial"/>
                <a:cs typeface="Arial"/>
              </a:rPr>
              <a:t>classes</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derived</a:t>
            </a:r>
            <a:r>
              <a:rPr sz="1100" spc="-30" dirty="0">
                <a:latin typeface="Arial"/>
                <a:cs typeface="Arial"/>
              </a:rPr>
              <a:t> </a:t>
            </a:r>
            <a:r>
              <a:rPr sz="1100" dirty="0">
                <a:latin typeface="Arial"/>
                <a:cs typeface="Arial"/>
              </a:rPr>
              <a:t>from</a:t>
            </a:r>
            <a:r>
              <a:rPr sz="1100" spc="-3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GeometryBase</a:t>
            </a:r>
            <a:r>
              <a:rPr sz="1100" b="1" i="1" spc="-4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following</a:t>
            </a:r>
            <a:r>
              <a:rPr sz="1100" spc="-25" dirty="0">
                <a:latin typeface="Arial"/>
                <a:cs typeface="Arial"/>
              </a:rPr>
              <a:t> </a:t>
            </a:r>
            <a:r>
              <a:rPr sz="1100" spc="-10" dirty="0">
                <a:latin typeface="Arial"/>
                <a:cs typeface="Arial"/>
              </a:rPr>
              <a:t>diagram </a:t>
            </a:r>
            <a:r>
              <a:rPr sz="1100" dirty="0">
                <a:latin typeface="Arial"/>
                <a:cs typeface="Arial"/>
              </a:rPr>
              <a:t>shows</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hierarchy</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these</a:t>
            </a:r>
            <a:r>
              <a:rPr sz="1100" spc="-20" dirty="0">
                <a:latin typeface="Arial"/>
                <a:cs typeface="Arial"/>
              </a:rPr>
              <a:t> </a:t>
            </a:r>
            <a:r>
              <a:rPr sz="1100" spc="-10" dirty="0">
                <a:latin typeface="Arial"/>
                <a:cs typeface="Arial"/>
              </a:rPr>
              <a:t>classes.</a:t>
            </a:r>
            <a:endParaRPr sz="1100">
              <a:latin typeface="Arial"/>
              <a:cs typeface="Arial"/>
            </a:endParaRPr>
          </a:p>
        </p:txBody>
      </p:sp>
      <p:pic>
        <p:nvPicPr>
          <p:cNvPr id="7" name="object 7"/>
          <p:cNvPicPr/>
          <p:nvPr/>
        </p:nvPicPr>
        <p:blipFill>
          <a:blip r:embed="rId2" cstate="print"/>
          <a:stretch>
            <a:fillRect/>
          </a:stretch>
        </p:blipFill>
        <p:spPr>
          <a:xfrm>
            <a:off x="949378" y="2540954"/>
            <a:ext cx="4834051" cy="1869326"/>
          </a:xfrm>
          <a:prstGeom prst="rect">
            <a:avLst/>
          </a:prstGeom>
        </p:spPr>
      </p:pic>
      <p:sp>
        <p:nvSpPr>
          <p:cNvPr id="11" name="Title 10"/>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877439" y="947673"/>
            <a:ext cx="3170555" cy="60325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Arial"/>
                <a:cs typeface="Arial"/>
              </a:rPr>
              <a:t>Abstract</a:t>
            </a:r>
            <a:r>
              <a:rPr sz="900" spc="-15" dirty="0">
                <a:solidFill>
                  <a:srgbClr val="FF0000"/>
                </a:solidFill>
                <a:latin typeface="Arial"/>
                <a:cs typeface="Arial"/>
              </a:rPr>
              <a:t> </a:t>
            </a:r>
            <a:r>
              <a:rPr sz="900" dirty="0">
                <a:solidFill>
                  <a:srgbClr val="FF0000"/>
                </a:solidFill>
                <a:latin typeface="Arial"/>
                <a:cs typeface="Arial"/>
              </a:rPr>
              <a:t>class</a:t>
            </a:r>
            <a:r>
              <a:rPr sz="900" spc="-15" dirty="0">
                <a:solidFill>
                  <a:srgbClr val="FF0000"/>
                </a:solidFill>
                <a:latin typeface="Arial"/>
                <a:cs typeface="Arial"/>
              </a:rPr>
              <a:t> </a:t>
            </a:r>
            <a:r>
              <a:rPr sz="900" dirty="0">
                <a:solidFill>
                  <a:srgbClr val="FF0000"/>
                </a:solidFill>
                <a:latin typeface="Arial"/>
                <a:cs typeface="Arial"/>
              </a:rPr>
              <a:t>(cannot</a:t>
            </a:r>
            <a:r>
              <a:rPr sz="900" spc="-15" dirty="0">
                <a:solidFill>
                  <a:srgbClr val="FF0000"/>
                </a:solidFill>
                <a:latin typeface="Arial"/>
                <a:cs typeface="Arial"/>
              </a:rPr>
              <a:t> </a:t>
            </a:r>
            <a:r>
              <a:rPr sz="900" dirty="0">
                <a:solidFill>
                  <a:srgbClr val="FF0000"/>
                </a:solidFill>
                <a:latin typeface="Arial"/>
                <a:cs typeface="Arial"/>
              </a:rPr>
              <a:t>create</a:t>
            </a:r>
            <a:r>
              <a:rPr sz="900" spc="-15" dirty="0">
                <a:solidFill>
                  <a:srgbClr val="FF0000"/>
                </a:solidFill>
                <a:latin typeface="Arial"/>
                <a:cs typeface="Arial"/>
              </a:rPr>
              <a:t> </a:t>
            </a:r>
            <a:r>
              <a:rPr sz="900" dirty="0">
                <a:solidFill>
                  <a:srgbClr val="FF0000"/>
                </a:solidFill>
                <a:latin typeface="Arial"/>
                <a:cs typeface="Arial"/>
              </a:rPr>
              <a:t>an</a:t>
            </a:r>
            <a:r>
              <a:rPr sz="900" spc="-5" dirty="0">
                <a:solidFill>
                  <a:srgbClr val="FF0000"/>
                </a:solidFill>
                <a:latin typeface="Arial"/>
                <a:cs typeface="Arial"/>
              </a:rPr>
              <a:t> </a:t>
            </a:r>
            <a:r>
              <a:rPr sz="900" dirty="0">
                <a:solidFill>
                  <a:srgbClr val="FF0000"/>
                </a:solidFill>
                <a:latin typeface="Arial"/>
                <a:cs typeface="Arial"/>
              </a:rPr>
              <a:t>instance</a:t>
            </a:r>
            <a:r>
              <a:rPr sz="900" spc="-5" dirty="0">
                <a:solidFill>
                  <a:srgbClr val="FF0000"/>
                </a:solidFill>
                <a:latin typeface="Arial"/>
                <a:cs typeface="Arial"/>
              </a:rPr>
              <a:t> </a:t>
            </a:r>
            <a:r>
              <a:rPr sz="900" dirty="0">
                <a:solidFill>
                  <a:srgbClr val="FF0000"/>
                </a:solidFill>
                <a:latin typeface="Arial"/>
                <a:cs typeface="Arial"/>
              </a:rPr>
              <a:t>of</a:t>
            </a:r>
            <a:r>
              <a:rPr sz="900" spc="-15" dirty="0">
                <a:solidFill>
                  <a:srgbClr val="FF0000"/>
                </a:solidFill>
                <a:latin typeface="Arial"/>
                <a:cs typeface="Arial"/>
              </a:rPr>
              <a:t> </a:t>
            </a:r>
            <a:r>
              <a:rPr sz="900" dirty="0">
                <a:solidFill>
                  <a:srgbClr val="FF0000"/>
                </a:solidFill>
                <a:latin typeface="Arial"/>
                <a:cs typeface="Arial"/>
              </a:rPr>
              <a:t>an</a:t>
            </a:r>
            <a:r>
              <a:rPr sz="900" spc="-10" dirty="0">
                <a:solidFill>
                  <a:srgbClr val="FF0000"/>
                </a:solidFill>
                <a:latin typeface="Arial"/>
                <a:cs typeface="Arial"/>
              </a:rPr>
              <a:t> </a:t>
            </a:r>
            <a:r>
              <a:rPr sz="900" dirty="0">
                <a:solidFill>
                  <a:srgbClr val="FF0000"/>
                </a:solidFill>
                <a:latin typeface="Arial"/>
                <a:cs typeface="Arial"/>
              </a:rPr>
              <a:t>abstract</a:t>
            </a:r>
            <a:r>
              <a:rPr sz="900" spc="-10" dirty="0">
                <a:solidFill>
                  <a:srgbClr val="FF0000"/>
                </a:solidFill>
                <a:latin typeface="Arial"/>
                <a:cs typeface="Arial"/>
              </a:rPr>
              <a:t> class)</a:t>
            </a:r>
            <a:endParaRPr sz="900">
              <a:latin typeface="Arial"/>
              <a:cs typeface="Arial"/>
            </a:endParaRPr>
          </a:p>
          <a:p>
            <a:pPr>
              <a:lnSpc>
                <a:spcPct val="100000"/>
              </a:lnSpc>
            </a:pPr>
            <a:endParaRPr sz="1000">
              <a:latin typeface="Arial"/>
              <a:cs typeface="Arial"/>
            </a:endParaRPr>
          </a:p>
          <a:p>
            <a:pPr>
              <a:lnSpc>
                <a:spcPct val="100000"/>
              </a:lnSpc>
              <a:spcBef>
                <a:spcPts val="30"/>
              </a:spcBef>
            </a:pPr>
            <a:endParaRPr sz="1050">
              <a:latin typeface="Arial"/>
              <a:cs typeface="Arial"/>
            </a:endParaRPr>
          </a:p>
          <a:p>
            <a:pPr marL="12700">
              <a:lnSpc>
                <a:spcPct val="100000"/>
              </a:lnSpc>
            </a:pPr>
            <a:r>
              <a:rPr sz="900" dirty="0">
                <a:solidFill>
                  <a:srgbClr val="FF0000"/>
                </a:solidFill>
                <a:latin typeface="Arial"/>
                <a:cs typeface="Arial"/>
              </a:rPr>
              <a:t>Abstract</a:t>
            </a:r>
            <a:r>
              <a:rPr sz="900" spc="-20" dirty="0">
                <a:solidFill>
                  <a:srgbClr val="FF0000"/>
                </a:solidFill>
                <a:latin typeface="Arial"/>
                <a:cs typeface="Arial"/>
              </a:rPr>
              <a:t> </a:t>
            </a:r>
            <a:r>
              <a:rPr sz="900" dirty="0">
                <a:solidFill>
                  <a:srgbClr val="FF0000"/>
                </a:solidFill>
                <a:latin typeface="Arial"/>
                <a:cs typeface="Arial"/>
              </a:rPr>
              <a:t>class</a:t>
            </a:r>
            <a:r>
              <a:rPr sz="900" spc="-15" dirty="0">
                <a:solidFill>
                  <a:srgbClr val="FF0000"/>
                </a:solidFill>
                <a:latin typeface="Arial"/>
                <a:cs typeface="Arial"/>
              </a:rPr>
              <a:t> </a:t>
            </a:r>
            <a:r>
              <a:rPr sz="900" dirty="0">
                <a:solidFill>
                  <a:srgbClr val="FF0000"/>
                </a:solidFill>
                <a:latin typeface="Arial"/>
                <a:cs typeface="Arial"/>
              </a:rPr>
              <a:t>derived</a:t>
            </a:r>
            <a:r>
              <a:rPr sz="900" spc="-10" dirty="0">
                <a:solidFill>
                  <a:srgbClr val="FF0000"/>
                </a:solidFill>
                <a:latin typeface="Arial"/>
                <a:cs typeface="Arial"/>
              </a:rPr>
              <a:t> </a:t>
            </a:r>
            <a:r>
              <a:rPr sz="900" dirty="0">
                <a:solidFill>
                  <a:srgbClr val="FF0000"/>
                </a:solidFill>
                <a:latin typeface="Arial"/>
                <a:cs typeface="Arial"/>
              </a:rPr>
              <a:t>from </a:t>
            </a:r>
            <a:r>
              <a:rPr sz="900" spc="-10" dirty="0">
                <a:solidFill>
                  <a:srgbClr val="FF0000"/>
                </a:solidFill>
                <a:latin typeface="Arial"/>
                <a:cs typeface="Arial"/>
              </a:rPr>
              <a:t>AnnotationBase</a:t>
            </a:r>
            <a:endParaRPr sz="900">
              <a:latin typeface="Arial"/>
              <a:cs typeface="Arial"/>
            </a:endParaRPr>
          </a:p>
        </p:txBody>
      </p:sp>
      <p:sp>
        <p:nvSpPr>
          <p:cNvPr id="3" name="object 3"/>
          <p:cNvSpPr txBox="1"/>
          <p:nvPr/>
        </p:nvSpPr>
        <p:spPr>
          <a:xfrm>
            <a:off x="2877439" y="2046478"/>
            <a:ext cx="200787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985E8"/>
                </a:solidFill>
                <a:latin typeface="Arial"/>
                <a:cs typeface="Arial"/>
              </a:rPr>
              <a:t>Classes</a:t>
            </a:r>
            <a:r>
              <a:rPr sz="900" spc="-15" dirty="0">
                <a:solidFill>
                  <a:srgbClr val="4985E8"/>
                </a:solidFill>
                <a:latin typeface="Arial"/>
                <a:cs typeface="Arial"/>
              </a:rPr>
              <a:t> </a:t>
            </a:r>
            <a:r>
              <a:rPr sz="900" dirty="0">
                <a:solidFill>
                  <a:srgbClr val="4985E8"/>
                </a:solidFill>
                <a:latin typeface="Arial"/>
                <a:cs typeface="Arial"/>
              </a:rPr>
              <a:t>derived</a:t>
            </a:r>
            <a:r>
              <a:rPr sz="900" spc="-20" dirty="0">
                <a:solidFill>
                  <a:srgbClr val="4985E8"/>
                </a:solidFill>
                <a:latin typeface="Arial"/>
                <a:cs typeface="Arial"/>
              </a:rPr>
              <a:t> </a:t>
            </a:r>
            <a:r>
              <a:rPr sz="900" dirty="0">
                <a:solidFill>
                  <a:srgbClr val="4985E8"/>
                </a:solidFill>
                <a:latin typeface="Arial"/>
                <a:cs typeface="Arial"/>
              </a:rPr>
              <a:t>from</a:t>
            </a:r>
            <a:r>
              <a:rPr sz="900" spc="-10" dirty="0">
                <a:solidFill>
                  <a:srgbClr val="4985E8"/>
                </a:solidFill>
                <a:latin typeface="Arial"/>
                <a:cs typeface="Arial"/>
              </a:rPr>
              <a:t> </a:t>
            </a:r>
            <a:r>
              <a:rPr sz="900" b="1" dirty="0">
                <a:solidFill>
                  <a:srgbClr val="4985E8"/>
                </a:solidFill>
                <a:latin typeface="Arial"/>
                <a:cs typeface="Arial"/>
              </a:rPr>
              <a:t>Dimension</a:t>
            </a:r>
            <a:r>
              <a:rPr sz="900" b="1" spc="-10" dirty="0">
                <a:solidFill>
                  <a:srgbClr val="4985E8"/>
                </a:solidFill>
                <a:latin typeface="Arial"/>
                <a:cs typeface="Arial"/>
              </a:rPr>
              <a:t> </a:t>
            </a:r>
            <a:r>
              <a:rPr sz="900" spc="-20" dirty="0">
                <a:solidFill>
                  <a:srgbClr val="4985E8"/>
                </a:solidFill>
                <a:latin typeface="Arial"/>
                <a:cs typeface="Arial"/>
              </a:rPr>
              <a:t>class</a:t>
            </a:r>
            <a:endParaRPr sz="900">
              <a:latin typeface="Arial"/>
              <a:cs typeface="Arial"/>
            </a:endParaRPr>
          </a:p>
        </p:txBody>
      </p:sp>
      <p:sp>
        <p:nvSpPr>
          <p:cNvPr id="4" name="object 4"/>
          <p:cNvSpPr/>
          <p:nvPr/>
        </p:nvSpPr>
        <p:spPr>
          <a:xfrm>
            <a:off x="1074724" y="2690113"/>
            <a:ext cx="1620520" cy="422275"/>
          </a:xfrm>
          <a:custGeom>
            <a:avLst/>
            <a:gdLst/>
            <a:ahLst/>
            <a:cxnLst/>
            <a:rect l="l" t="t" r="r" b="b"/>
            <a:pathLst>
              <a:path w="1620520" h="422275">
                <a:moveTo>
                  <a:pt x="1609585" y="220980"/>
                </a:moveTo>
                <a:lnTo>
                  <a:pt x="9144" y="220980"/>
                </a:lnTo>
                <a:lnTo>
                  <a:pt x="9144" y="422148"/>
                </a:lnTo>
                <a:lnTo>
                  <a:pt x="1609585" y="422148"/>
                </a:lnTo>
                <a:lnTo>
                  <a:pt x="1609585" y="220980"/>
                </a:lnTo>
                <a:close/>
              </a:path>
              <a:path w="1620520" h="422275">
                <a:moveTo>
                  <a:pt x="1620266" y="182880"/>
                </a:moveTo>
                <a:lnTo>
                  <a:pt x="1609585" y="182880"/>
                </a:lnTo>
                <a:lnTo>
                  <a:pt x="1609585" y="18288"/>
                </a:lnTo>
                <a:lnTo>
                  <a:pt x="1611109" y="18288"/>
                </a:lnTo>
                <a:lnTo>
                  <a:pt x="1611109" y="0"/>
                </a:lnTo>
                <a:lnTo>
                  <a:pt x="1609585" y="0"/>
                </a:lnTo>
                <a:lnTo>
                  <a:pt x="190500" y="0"/>
                </a:lnTo>
                <a:lnTo>
                  <a:pt x="172212" y="0"/>
                </a:lnTo>
                <a:lnTo>
                  <a:pt x="9144" y="0"/>
                </a:lnTo>
                <a:lnTo>
                  <a:pt x="9144" y="18288"/>
                </a:lnTo>
                <a:lnTo>
                  <a:pt x="9144" y="182880"/>
                </a:lnTo>
                <a:lnTo>
                  <a:pt x="0" y="182880"/>
                </a:lnTo>
                <a:lnTo>
                  <a:pt x="0" y="201168"/>
                </a:lnTo>
                <a:lnTo>
                  <a:pt x="9144" y="201168"/>
                </a:lnTo>
                <a:lnTo>
                  <a:pt x="9144" y="202692"/>
                </a:lnTo>
                <a:lnTo>
                  <a:pt x="1609585" y="202692"/>
                </a:lnTo>
                <a:lnTo>
                  <a:pt x="1609585" y="201168"/>
                </a:lnTo>
                <a:lnTo>
                  <a:pt x="1620266" y="201168"/>
                </a:lnTo>
                <a:lnTo>
                  <a:pt x="1620266" y="182880"/>
                </a:lnTo>
                <a:close/>
              </a:path>
            </a:pathLst>
          </a:custGeom>
          <a:solidFill>
            <a:srgbClr val="F3F3F3"/>
          </a:solidFill>
        </p:spPr>
        <p:txBody>
          <a:bodyPr wrap="square" lIns="0" tIns="0" rIns="0" bIns="0" rtlCol="0"/>
          <a:lstStyle/>
          <a:p>
            <a:endParaRPr/>
          </a:p>
        </p:txBody>
      </p:sp>
      <p:sp>
        <p:nvSpPr>
          <p:cNvPr id="5" name="object 5"/>
          <p:cNvSpPr txBox="1"/>
          <p:nvPr/>
        </p:nvSpPr>
        <p:spPr>
          <a:xfrm>
            <a:off x="2877439" y="2816097"/>
            <a:ext cx="229997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985E8"/>
                </a:solidFill>
                <a:latin typeface="Arial"/>
                <a:cs typeface="Arial"/>
              </a:rPr>
              <a:t>Classes</a:t>
            </a:r>
            <a:r>
              <a:rPr sz="900" spc="-15" dirty="0">
                <a:solidFill>
                  <a:srgbClr val="4985E8"/>
                </a:solidFill>
                <a:latin typeface="Arial"/>
                <a:cs typeface="Arial"/>
              </a:rPr>
              <a:t> </a:t>
            </a:r>
            <a:r>
              <a:rPr sz="900" dirty="0">
                <a:solidFill>
                  <a:srgbClr val="4985E8"/>
                </a:solidFill>
                <a:latin typeface="Arial"/>
                <a:cs typeface="Arial"/>
              </a:rPr>
              <a:t>derived</a:t>
            </a:r>
            <a:r>
              <a:rPr sz="900" spc="-20" dirty="0">
                <a:solidFill>
                  <a:srgbClr val="4985E8"/>
                </a:solidFill>
                <a:latin typeface="Arial"/>
                <a:cs typeface="Arial"/>
              </a:rPr>
              <a:t> </a:t>
            </a:r>
            <a:r>
              <a:rPr sz="900" dirty="0">
                <a:solidFill>
                  <a:srgbClr val="4985E8"/>
                </a:solidFill>
                <a:latin typeface="Arial"/>
                <a:cs typeface="Arial"/>
              </a:rPr>
              <a:t>from</a:t>
            </a:r>
            <a:r>
              <a:rPr sz="900" spc="-10" dirty="0">
                <a:solidFill>
                  <a:srgbClr val="4985E8"/>
                </a:solidFill>
                <a:latin typeface="Arial"/>
                <a:cs typeface="Arial"/>
              </a:rPr>
              <a:t> </a:t>
            </a:r>
            <a:r>
              <a:rPr sz="900" b="1" dirty="0">
                <a:solidFill>
                  <a:srgbClr val="4985E8"/>
                </a:solidFill>
                <a:latin typeface="Arial"/>
                <a:cs typeface="Arial"/>
              </a:rPr>
              <a:t>AnnotationBase</a:t>
            </a:r>
            <a:r>
              <a:rPr sz="900" b="1" spc="-10" dirty="0">
                <a:solidFill>
                  <a:srgbClr val="4985E8"/>
                </a:solidFill>
                <a:latin typeface="Arial"/>
                <a:cs typeface="Arial"/>
              </a:rPr>
              <a:t> </a:t>
            </a:r>
            <a:r>
              <a:rPr sz="900" spc="-20" dirty="0">
                <a:solidFill>
                  <a:srgbClr val="4985E8"/>
                </a:solidFill>
                <a:latin typeface="Arial"/>
                <a:cs typeface="Arial"/>
              </a:rPr>
              <a:t>class</a:t>
            </a:r>
            <a:endParaRPr sz="900">
              <a:latin typeface="Arial"/>
              <a:cs typeface="Arial"/>
            </a:endParaRPr>
          </a:p>
        </p:txBody>
      </p:sp>
      <p:sp>
        <p:nvSpPr>
          <p:cNvPr id="6" name="object 6"/>
          <p:cNvSpPr/>
          <p:nvPr/>
        </p:nvSpPr>
        <p:spPr>
          <a:xfrm>
            <a:off x="1074724" y="2909569"/>
            <a:ext cx="1620520" cy="203200"/>
          </a:xfrm>
          <a:custGeom>
            <a:avLst/>
            <a:gdLst/>
            <a:ahLst/>
            <a:cxnLst/>
            <a:rect l="l" t="t" r="r" b="b"/>
            <a:pathLst>
              <a:path w="1620520" h="203200">
                <a:moveTo>
                  <a:pt x="1611109" y="0"/>
                </a:moveTo>
                <a:lnTo>
                  <a:pt x="9144" y="0"/>
                </a:lnTo>
                <a:lnTo>
                  <a:pt x="9144" y="18288"/>
                </a:lnTo>
                <a:lnTo>
                  <a:pt x="1611109" y="18288"/>
                </a:lnTo>
                <a:lnTo>
                  <a:pt x="1611109" y="0"/>
                </a:lnTo>
                <a:close/>
              </a:path>
              <a:path w="1620520" h="203200">
                <a:moveTo>
                  <a:pt x="1620266" y="184404"/>
                </a:moveTo>
                <a:lnTo>
                  <a:pt x="0" y="184404"/>
                </a:lnTo>
                <a:lnTo>
                  <a:pt x="0" y="202692"/>
                </a:lnTo>
                <a:lnTo>
                  <a:pt x="1620266" y="202692"/>
                </a:lnTo>
                <a:lnTo>
                  <a:pt x="1620266" y="184404"/>
                </a:lnTo>
                <a:close/>
              </a:path>
            </a:pathLst>
          </a:custGeom>
          <a:solidFill>
            <a:srgbClr val="F3F3F3"/>
          </a:solidFill>
        </p:spPr>
        <p:txBody>
          <a:bodyPr wrap="square" lIns="0" tIns="0" rIns="0" bIns="0" rtlCol="0"/>
          <a:lstStyle/>
          <a:p>
            <a:endParaRPr/>
          </a:p>
        </p:txBody>
      </p:sp>
      <p:graphicFrame>
        <p:nvGraphicFramePr>
          <p:cNvPr id="7" name="object 7"/>
          <p:cNvGraphicFramePr>
            <a:graphicFrameLocks noGrp="1"/>
          </p:cNvGraphicFramePr>
          <p:nvPr/>
        </p:nvGraphicFramePr>
        <p:xfrm>
          <a:off x="923848" y="932637"/>
          <a:ext cx="1887220" cy="2176145"/>
        </p:xfrm>
        <a:graphic>
          <a:graphicData uri="http://schemas.openxmlformats.org/drawingml/2006/table">
            <a:tbl>
              <a:tblPr firstRow="1" bandRow="1">
                <a:tableStyleId>{2D5ABB26-0587-4C30-8999-92F81FD0307C}</a:tableStyleId>
              </a:tblPr>
              <a:tblGrid>
                <a:gridCol w="151130">
                  <a:extLst>
                    <a:ext uri="{9D8B030D-6E8A-4147-A177-3AD203B41FA5}">
                      <a16:colId xmlns:a16="http://schemas.microsoft.com/office/drawing/2014/main" val="20000"/>
                    </a:ext>
                  </a:extLst>
                </a:gridCol>
                <a:gridCol w="181610">
                  <a:extLst>
                    <a:ext uri="{9D8B030D-6E8A-4147-A177-3AD203B41FA5}">
                      <a16:colId xmlns:a16="http://schemas.microsoft.com/office/drawing/2014/main" val="20001"/>
                    </a:ext>
                  </a:extLst>
                </a:gridCol>
                <a:gridCol w="1439545">
                  <a:extLst>
                    <a:ext uri="{9D8B030D-6E8A-4147-A177-3AD203B41FA5}">
                      <a16:colId xmlns:a16="http://schemas.microsoft.com/office/drawing/2014/main" val="20002"/>
                    </a:ext>
                  </a:extLst>
                </a:gridCol>
                <a:gridCol w="114935">
                  <a:extLst>
                    <a:ext uri="{9D8B030D-6E8A-4147-A177-3AD203B41FA5}">
                      <a16:colId xmlns:a16="http://schemas.microsoft.com/office/drawing/2014/main" val="20003"/>
                    </a:ext>
                  </a:extLst>
                </a:gridCol>
              </a:tblGrid>
              <a:tr h="201295">
                <a:tc gridSpan="3">
                  <a:txBody>
                    <a:bodyPr/>
                    <a:lstStyle/>
                    <a:p>
                      <a:pPr marL="17780">
                        <a:lnSpc>
                          <a:spcPct val="100000"/>
                        </a:lnSpc>
                        <a:spcBef>
                          <a:spcPts val="85"/>
                        </a:spcBef>
                      </a:pPr>
                      <a:r>
                        <a:rPr sz="900" b="1" spc="-10" dirty="0">
                          <a:solidFill>
                            <a:srgbClr val="FFFFFF"/>
                          </a:solidFill>
                          <a:latin typeface="Arial"/>
                          <a:cs typeface="Arial"/>
                        </a:rPr>
                        <a:t>GeometryBase</a:t>
                      </a:r>
                      <a:endParaRPr sz="900">
                        <a:latin typeface="Arial"/>
                        <a:cs typeface="Arial"/>
                      </a:endParaRPr>
                    </a:p>
                  </a:txBody>
                  <a:tcPr marL="0" marR="0" marT="10795" marB="0">
                    <a:lnR w="19050">
                      <a:solidFill>
                        <a:srgbClr val="FFFFFF"/>
                      </a:solidFill>
                      <a:prstDash val="solid"/>
                    </a:lnR>
                    <a:solidFill>
                      <a:srgbClr val="FF0000"/>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solidFill>
                      <a:srgbClr val="FF0000"/>
                    </a:solidFill>
                  </a:tcPr>
                </a:tc>
                <a:extLst>
                  <a:ext uri="{0D108BD9-81ED-4DB2-BD59-A6C34878D82A}">
                    <a16:rowId xmlns:a16="http://schemas.microsoft.com/office/drawing/2014/main" val="10000"/>
                  </a:ext>
                </a:extLst>
              </a:tr>
              <a:tr h="237490">
                <a:tc gridSpan="4">
                  <a:txBody>
                    <a:bodyPr/>
                    <a:lstStyle/>
                    <a:p>
                      <a:pPr marL="92710">
                        <a:lnSpc>
                          <a:spcPct val="100000"/>
                        </a:lnSpc>
                        <a:spcBef>
                          <a:spcPts val="225"/>
                        </a:spcBef>
                      </a:pPr>
                      <a:r>
                        <a:rPr sz="900" b="1" spc="-10" dirty="0">
                          <a:solidFill>
                            <a:srgbClr val="FF0000"/>
                          </a:solidFill>
                          <a:latin typeface="Arial"/>
                          <a:cs typeface="Arial"/>
                        </a:rPr>
                        <a:t>AnnotationBase</a:t>
                      </a:r>
                      <a:endParaRPr sz="900">
                        <a:latin typeface="Arial"/>
                        <a:cs typeface="Arial"/>
                      </a:endParaRPr>
                    </a:p>
                  </a:txBody>
                  <a:tcPr marL="0" marR="0" marT="28575"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10820">
                <a:tc>
                  <a:txBody>
                    <a:bodyPr/>
                    <a:lstStyle/>
                    <a:p>
                      <a:pPr>
                        <a:lnSpc>
                          <a:spcPct val="100000"/>
                        </a:lnSpc>
                      </a:pPr>
                      <a:endParaRPr sz="900">
                        <a:latin typeface="Times New Roman"/>
                        <a:cs typeface="Times New Roman"/>
                      </a:endParaRPr>
                    </a:p>
                  </a:txBody>
                  <a:tcPr marL="0" marR="0" marT="0" marB="0">
                    <a:lnR w="19050">
                      <a:solidFill>
                        <a:srgbClr val="FFFFFF"/>
                      </a:solidFill>
                      <a:prstDash val="solid"/>
                    </a:lnR>
                    <a:lnB w="19050">
                      <a:solidFill>
                        <a:srgbClr val="FFFFFF"/>
                      </a:solidFill>
                      <a:prstDash val="solid"/>
                    </a:lnB>
                    <a:solidFill>
                      <a:srgbClr val="FF0000"/>
                    </a:solidFill>
                  </a:tcPr>
                </a:tc>
                <a:tc gridSpan="2">
                  <a:txBody>
                    <a:bodyPr/>
                    <a:lstStyle/>
                    <a:p>
                      <a:pPr marL="17780">
                        <a:lnSpc>
                          <a:spcPct val="100000"/>
                        </a:lnSpc>
                        <a:spcBef>
                          <a:spcPts val="80"/>
                        </a:spcBef>
                      </a:pPr>
                      <a:r>
                        <a:rPr sz="900" b="1" spc="-10" dirty="0">
                          <a:solidFill>
                            <a:srgbClr val="FF0000"/>
                          </a:solidFill>
                          <a:latin typeface="Arial"/>
                          <a:cs typeface="Arial"/>
                        </a:rPr>
                        <a:t>Dimension</a:t>
                      </a:r>
                      <a:endParaRPr sz="900">
                        <a:latin typeface="Arial"/>
                        <a:cs typeface="Arial"/>
                      </a:endParaRPr>
                    </a:p>
                  </a:txBody>
                  <a:tcPr marL="0" marR="0" marT="10160" marB="0">
                    <a:lnL w="19050">
                      <a:solidFill>
                        <a:srgbClr val="FFFFFF"/>
                      </a:solidFill>
                      <a:prstDash val="solid"/>
                    </a:lnL>
                    <a:lnR w="19050">
                      <a:solidFill>
                        <a:srgbClr val="FFFFFF"/>
                      </a:solidFill>
                      <a:prstDash val="solid"/>
                    </a:lnR>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B w="19050">
                      <a:solidFill>
                        <a:srgbClr val="FFFFFF"/>
                      </a:solidFill>
                      <a:prstDash val="solid"/>
                    </a:lnB>
                    <a:solidFill>
                      <a:srgbClr val="FF0000"/>
                    </a:solidFill>
                  </a:tcPr>
                </a:tc>
                <a:extLst>
                  <a:ext uri="{0D108BD9-81ED-4DB2-BD59-A6C34878D82A}">
                    <a16:rowId xmlns:a16="http://schemas.microsoft.com/office/drawing/2014/main" val="10002"/>
                  </a:ext>
                </a:extLst>
              </a:tr>
              <a:tr h="219710">
                <a:tc rowSpan="6">
                  <a:txBody>
                    <a:bodyPr/>
                    <a:lstStyle/>
                    <a:p>
                      <a:pPr>
                        <a:lnSpc>
                          <a:spcPct val="100000"/>
                        </a:lnSpc>
                      </a:pPr>
                      <a:endParaRPr sz="900">
                        <a:latin typeface="Times New Roman"/>
                        <a:cs typeface="Times New Roman"/>
                      </a:endParaRPr>
                    </a:p>
                  </a:txBody>
                  <a:tcPr marL="0" marR="0" marT="0" marB="0">
                    <a:lnT w="19050">
                      <a:solidFill>
                        <a:srgbClr val="FFFFFF"/>
                      </a:solidFill>
                      <a:prstDash val="solid"/>
                    </a:lnT>
                    <a:lnB w="19050">
                      <a:solidFill>
                        <a:srgbClr val="FFFFFF"/>
                      </a:solidFill>
                      <a:prstDash val="solid"/>
                    </a:lnB>
                  </a:tcPr>
                </a:tc>
                <a:tc rowSpan="5">
                  <a:txBody>
                    <a:bodyPr/>
                    <a:lstStyle/>
                    <a:p>
                      <a:pPr>
                        <a:lnSpc>
                          <a:spcPct val="100000"/>
                        </a:lnSpc>
                      </a:pPr>
                      <a:endParaRPr sz="900">
                        <a:latin typeface="Times New Roman"/>
                        <a:cs typeface="Times New Roman"/>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60"/>
                        </a:spcBef>
                      </a:pPr>
                      <a:r>
                        <a:rPr sz="900" spc="-10" dirty="0">
                          <a:latin typeface="Arial"/>
                          <a:cs typeface="Arial"/>
                        </a:rPr>
                        <a:t>AngularDimension</a:t>
                      </a:r>
                      <a:endParaRPr sz="900">
                        <a:latin typeface="Arial"/>
                        <a:cs typeface="Arial"/>
                      </a:endParaRPr>
                    </a:p>
                  </a:txBody>
                  <a:tcPr marL="0" marR="0" marT="20320"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3"/>
                  </a:ext>
                </a:extLst>
              </a:tr>
              <a:tr h="219075">
                <a:tc vMerge="1">
                  <a:txBody>
                    <a:bodyPr/>
                    <a:lstStyle/>
                    <a:p>
                      <a:endParaRPr/>
                    </a:p>
                  </a:txBody>
                  <a:tcPr marL="0" marR="0" marT="0" marB="0">
                    <a:lnT w="19050">
                      <a:solidFill>
                        <a:srgbClr val="FFFFFF"/>
                      </a:solidFill>
                      <a:prstDash val="solid"/>
                    </a:lnT>
                    <a:lnB w="19050">
                      <a:solidFill>
                        <a:srgbClr val="FFFFFF"/>
                      </a:solidFill>
                      <a:prstDash val="solid"/>
                    </a:lnB>
                  </a:tcPr>
                </a:tc>
                <a:tc vMerge="1">
                  <a:txBody>
                    <a:bodyPr/>
                    <a:lstStyle/>
                    <a:p>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55"/>
                        </a:spcBef>
                      </a:pPr>
                      <a:r>
                        <a:rPr sz="900" spc="-10" dirty="0">
                          <a:latin typeface="Arial"/>
                          <a:cs typeface="Arial"/>
                        </a:rPr>
                        <a:t>Centermark</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4"/>
                  </a:ext>
                </a:extLst>
              </a:tr>
              <a:tr h="219075">
                <a:tc vMerge="1">
                  <a:txBody>
                    <a:bodyPr/>
                    <a:lstStyle/>
                    <a:p>
                      <a:endParaRPr/>
                    </a:p>
                  </a:txBody>
                  <a:tcPr marL="0" marR="0" marT="0" marB="0">
                    <a:lnT w="19050">
                      <a:solidFill>
                        <a:srgbClr val="FFFFFF"/>
                      </a:solidFill>
                      <a:prstDash val="solid"/>
                    </a:lnT>
                    <a:lnB w="19050">
                      <a:solidFill>
                        <a:srgbClr val="FFFFFF"/>
                      </a:solidFill>
                      <a:prstDash val="solid"/>
                    </a:lnB>
                  </a:tcPr>
                </a:tc>
                <a:tc vMerge="1">
                  <a:txBody>
                    <a:bodyPr/>
                    <a:lstStyle/>
                    <a:p>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55"/>
                        </a:spcBef>
                      </a:pPr>
                      <a:r>
                        <a:rPr sz="900" spc="-10" dirty="0">
                          <a:latin typeface="Arial"/>
                          <a:cs typeface="Arial"/>
                        </a:rPr>
                        <a:t>LinearDimension</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5"/>
                  </a:ext>
                </a:extLst>
              </a:tr>
              <a:tr h="219075">
                <a:tc vMerge="1">
                  <a:txBody>
                    <a:bodyPr/>
                    <a:lstStyle/>
                    <a:p>
                      <a:endParaRPr/>
                    </a:p>
                  </a:txBody>
                  <a:tcPr marL="0" marR="0" marT="0" marB="0">
                    <a:lnT w="19050">
                      <a:solidFill>
                        <a:srgbClr val="FFFFFF"/>
                      </a:solidFill>
                      <a:prstDash val="solid"/>
                    </a:lnT>
                    <a:lnB w="19050">
                      <a:solidFill>
                        <a:srgbClr val="FFFFFF"/>
                      </a:solidFill>
                      <a:prstDash val="solid"/>
                    </a:lnB>
                  </a:tcPr>
                </a:tc>
                <a:tc vMerge="1">
                  <a:txBody>
                    <a:bodyPr/>
                    <a:lstStyle/>
                    <a:p>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55"/>
                        </a:spcBef>
                      </a:pPr>
                      <a:r>
                        <a:rPr sz="900" spc="-10" dirty="0">
                          <a:latin typeface="Arial"/>
                          <a:cs typeface="Arial"/>
                        </a:rPr>
                        <a:t>OrdinateDimension</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6"/>
                  </a:ext>
                </a:extLst>
              </a:tr>
              <a:tr h="219710">
                <a:tc vMerge="1">
                  <a:txBody>
                    <a:bodyPr/>
                    <a:lstStyle/>
                    <a:p>
                      <a:endParaRPr/>
                    </a:p>
                  </a:txBody>
                  <a:tcPr marL="0" marR="0" marT="0" marB="0">
                    <a:lnT w="19050">
                      <a:solidFill>
                        <a:srgbClr val="FFFFFF"/>
                      </a:solidFill>
                      <a:prstDash val="solid"/>
                    </a:lnT>
                    <a:lnB w="19050">
                      <a:solidFill>
                        <a:srgbClr val="FFFFFF"/>
                      </a:solidFill>
                      <a:prstDash val="solid"/>
                    </a:lnB>
                  </a:tcPr>
                </a:tc>
                <a:tc vMerge="1">
                  <a:txBody>
                    <a:bodyPr/>
                    <a:lstStyle/>
                    <a:p>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55"/>
                        </a:spcBef>
                      </a:pPr>
                      <a:r>
                        <a:rPr sz="900" spc="-10" dirty="0">
                          <a:latin typeface="Arial"/>
                          <a:cs typeface="Arial"/>
                        </a:rPr>
                        <a:t>RadialDimension</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7"/>
                  </a:ext>
                </a:extLst>
              </a:tr>
              <a:tr h="219075">
                <a:tc vMerge="1">
                  <a:txBody>
                    <a:bodyPr/>
                    <a:lstStyle/>
                    <a:p>
                      <a:endParaRPr/>
                    </a:p>
                  </a:txBody>
                  <a:tcPr marL="0" marR="0" marT="0" marB="0">
                    <a:lnT w="19050">
                      <a:solidFill>
                        <a:srgbClr val="FFFFFF"/>
                      </a:solidFill>
                      <a:prstDash val="solid"/>
                    </a:lnT>
                    <a:lnB w="19050">
                      <a:solidFill>
                        <a:srgbClr val="FFFFFF"/>
                      </a:solidFill>
                      <a:prstDash val="solid"/>
                    </a:lnB>
                  </a:tcPr>
                </a:tc>
                <a:tc gridSpan="2">
                  <a:txBody>
                    <a:bodyPr/>
                    <a:lstStyle/>
                    <a:p>
                      <a:pPr marL="17780">
                        <a:lnSpc>
                          <a:spcPct val="100000"/>
                        </a:lnSpc>
                        <a:spcBef>
                          <a:spcPts val="150"/>
                        </a:spcBef>
                      </a:pPr>
                      <a:r>
                        <a:rPr sz="900" spc="-10" dirty="0">
                          <a:latin typeface="Arial"/>
                          <a:cs typeface="Arial"/>
                        </a:rPr>
                        <a:t>Leader</a:t>
                      </a:r>
                      <a:endParaRPr sz="900">
                        <a:latin typeface="Arial"/>
                        <a:cs typeface="Arial"/>
                      </a:endParaRPr>
                    </a:p>
                  </a:txBody>
                  <a:tcPr marL="0" marR="0" marT="19050" marB="0">
                    <a:lnR w="19050">
                      <a:solidFill>
                        <a:srgbClr val="FFFFFF"/>
                      </a:solidFill>
                      <a:prstDash val="solid"/>
                    </a:lnR>
                    <a:lnT w="19050">
                      <a:solidFill>
                        <a:srgbClr val="FFFFFF"/>
                      </a:solidFill>
                      <a:prstDash val="solid"/>
                    </a:lnT>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8"/>
                  </a:ext>
                </a:extLst>
              </a:tr>
              <a:tr h="210820">
                <a:tc gridSpan="3">
                  <a:txBody>
                    <a:bodyPr/>
                    <a:lstStyle/>
                    <a:p>
                      <a:pPr marL="168910">
                        <a:lnSpc>
                          <a:spcPct val="100000"/>
                        </a:lnSpc>
                        <a:spcBef>
                          <a:spcPts val="160"/>
                        </a:spcBef>
                      </a:pPr>
                      <a:r>
                        <a:rPr sz="900" spc="-10" dirty="0">
                          <a:latin typeface="Arial"/>
                          <a:cs typeface="Arial"/>
                        </a:rPr>
                        <a:t>TextEntity</a:t>
                      </a:r>
                      <a:endParaRPr sz="900">
                        <a:latin typeface="Arial"/>
                        <a:cs typeface="Arial"/>
                      </a:endParaRPr>
                    </a:p>
                  </a:txBody>
                  <a:tcPr marL="0" marR="0" marT="20320" marB="0">
                    <a:lnR w="19050">
                      <a:solidFill>
                        <a:srgbClr val="FFFFFF"/>
                      </a:solidFill>
                      <a:prstDash val="solid"/>
                    </a:lnR>
                    <a:lnT w="19050">
                      <a:solidFill>
                        <a:srgbClr val="FFFFFF"/>
                      </a:solidFill>
                      <a:prstDash val="solid"/>
                    </a:lnT>
                    <a:solidFill>
                      <a:srgbClr val="F3F3F3"/>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solidFill>
                      <a:srgbClr val="4985E8"/>
                    </a:solidFill>
                  </a:tcPr>
                </a:tc>
                <a:extLst>
                  <a:ext uri="{0D108BD9-81ED-4DB2-BD59-A6C34878D82A}">
                    <a16:rowId xmlns:a16="http://schemas.microsoft.com/office/drawing/2014/main" val="10009"/>
                  </a:ext>
                </a:extLst>
              </a:tr>
            </a:tbl>
          </a:graphicData>
        </a:graphic>
      </p:graphicFrame>
      <p:grpSp>
        <p:nvGrpSpPr>
          <p:cNvPr id="8" name="object 8"/>
          <p:cNvGrpSpPr/>
          <p:nvPr/>
        </p:nvGrpSpPr>
        <p:grpSpPr>
          <a:xfrm>
            <a:off x="923848" y="3130550"/>
            <a:ext cx="74930" cy="564515"/>
            <a:chOff x="923848" y="3130550"/>
            <a:chExt cx="74930" cy="564515"/>
          </a:xfrm>
        </p:grpSpPr>
        <p:sp>
          <p:nvSpPr>
            <p:cNvPr id="9" name="object 9"/>
            <p:cNvSpPr/>
            <p:nvPr/>
          </p:nvSpPr>
          <p:spPr>
            <a:xfrm>
              <a:off x="923848" y="3130549"/>
              <a:ext cx="74930" cy="370840"/>
            </a:xfrm>
            <a:custGeom>
              <a:avLst/>
              <a:gdLst/>
              <a:ahLst/>
              <a:cxnLst/>
              <a:rect l="l" t="t" r="r" b="b"/>
              <a:pathLst>
                <a:path w="74930" h="370839">
                  <a:moveTo>
                    <a:pt x="74676" y="352425"/>
                  </a:moveTo>
                  <a:lnTo>
                    <a:pt x="65532" y="352425"/>
                  </a:lnTo>
                  <a:lnTo>
                    <a:pt x="65532" y="212217"/>
                  </a:lnTo>
                  <a:lnTo>
                    <a:pt x="65532" y="193941"/>
                  </a:lnTo>
                  <a:lnTo>
                    <a:pt x="9144" y="193929"/>
                  </a:lnTo>
                  <a:lnTo>
                    <a:pt x="9144" y="212217"/>
                  </a:lnTo>
                  <a:lnTo>
                    <a:pt x="10668" y="212217"/>
                  </a:lnTo>
                  <a:lnTo>
                    <a:pt x="10668" y="352425"/>
                  </a:lnTo>
                  <a:lnTo>
                    <a:pt x="0" y="352425"/>
                  </a:lnTo>
                  <a:lnTo>
                    <a:pt x="0" y="370725"/>
                  </a:lnTo>
                  <a:lnTo>
                    <a:pt x="10668" y="370725"/>
                  </a:lnTo>
                  <a:lnTo>
                    <a:pt x="65532" y="370725"/>
                  </a:lnTo>
                  <a:lnTo>
                    <a:pt x="74676" y="370725"/>
                  </a:lnTo>
                  <a:lnTo>
                    <a:pt x="74676" y="352425"/>
                  </a:lnTo>
                  <a:close/>
                </a:path>
                <a:path w="74930" h="370839">
                  <a:moveTo>
                    <a:pt x="74676" y="157353"/>
                  </a:moveTo>
                  <a:lnTo>
                    <a:pt x="65532" y="157353"/>
                  </a:lnTo>
                  <a:lnTo>
                    <a:pt x="65532" y="18288"/>
                  </a:lnTo>
                  <a:lnTo>
                    <a:pt x="65532" y="88"/>
                  </a:lnTo>
                  <a:lnTo>
                    <a:pt x="9144" y="0"/>
                  </a:lnTo>
                  <a:lnTo>
                    <a:pt x="9144" y="18288"/>
                  </a:lnTo>
                  <a:lnTo>
                    <a:pt x="10668" y="18288"/>
                  </a:lnTo>
                  <a:lnTo>
                    <a:pt x="10668" y="157353"/>
                  </a:lnTo>
                  <a:lnTo>
                    <a:pt x="0" y="157353"/>
                  </a:lnTo>
                  <a:lnTo>
                    <a:pt x="0" y="175641"/>
                  </a:lnTo>
                  <a:lnTo>
                    <a:pt x="10668" y="175641"/>
                  </a:lnTo>
                  <a:lnTo>
                    <a:pt x="65532" y="175641"/>
                  </a:lnTo>
                  <a:lnTo>
                    <a:pt x="74676" y="175641"/>
                  </a:lnTo>
                  <a:lnTo>
                    <a:pt x="74676" y="157353"/>
                  </a:lnTo>
                  <a:close/>
                </a:path>
              </a:pathLst>
            </a:custGeom>
            <a:solidFill>
              <a:srgbClr val="999999"/>
            </a:solidFill>
          </p:spPr>
          <p:txBody>
            <a:bodyPr wrap="square" lIns="0" tIns="0" rIns="0" bIns="0" rtlCol="0"/>
            <a:lstStyle/>
            <a:p>
              <a:endParaRPr/>
            </a:p>
          </p:txBody>
        </p:sp>
        <p:sp>
          <p:nvSpPr>
            <p:cNvPr id="10" name="object 10"/>
            <p:cNvSpPr/>
            <p:nvPr/>
          </p:nvSpPr>
          <p:spPr>
            <a:xfrm>
              <a:off x="923848" y="3519550"/>
              <a:ext cx="74930" cy="175260"/>
            </a:xfrm>
            <a:custGeom>
              <a:avLst/>
              <a:gdLst/>
              <a:ahLst/>
              <a:cxnLst/>
              <a:rect l="l" t="t" r="r" b="b"/>
              <a:pathLst>
                <a:path w="74930" h="175260">
                  <a:moveTo>
                    <a:pt x="74676" y="156972"/>
                  </a:moveTo>
                  <a:lnTo>
                    <a:pt x="65532" y="156972"/>
                  </a:lnTo>
                  <a:lnTo>
                    <a:pt x="65532" y="18300"/>
                  </a:lnTo>
                  <a:lnTo>
                    <a:pt x="65532" y="0"/>
                  </a:lnTo>
                  <a:lnTo>
                    <a:pt x="10668" y="0"/>
                  </a:lnTo>
                  <a:lnTo>
                    <a:pt x="9144" y="0"/>
                  </a:lnTo>
                  <a:lnTo>
                    <a:pt x="9144" y="18300"/>
                  </a:lnTo>
                  <a:lnTo>
                    <a:pt x="10668" y="18300"/>
                  </a:lnTo>
                  <a:lnTo>
                    <a:pt x="10668" y="156972"/>
                  </a:lnTo>
                  <a:lnTo>
                    <a:pt x="0" y="156972"/>
                  </a:lnTo>
                  <a:lnTo>
                    <a:pt x="0" y="175260"/>
                  </a:lnTo>
                  <a:lnTo>
                    <a:pt x="10668" y="175260"/>
                  </a:lnTo>
                  <a:lnTo>
                    <a:pt x="65532" y="175260"/>
                  </a:lnTo>
                  <a:lnTo>
                    <a:pt x="74676" y="175260"/>
                  </a:lnTo>
                  <a:lnTo>
                    <a:pt x="74676" y="156972"/>
                  </a:lnTo>
                  <a:close/>
                </a:path>
              </a:pathLst>
            </a:custGeom>
            <a:solidFill>
              <a:srgbClr val="FF0000"/>
            </a:solidFill>
          </p:spPr>
          <p:txBody>
            <a:bodyPr wrap="square" lIns="0" tIns="0" rIns="0" bIns="0" rtlCol="0"/>
            <a:lstStyle/>
            <a:p>
              <a:endParaRPr/>
            </a:p>
          </p:txBody>
        </p:sp>
      </p:grpSp>
      <p:sp>
        <p:nvSpPr>
          <p:cNvPr id="11" name="object 11"/>
          <p:cNvSpPr txBox="1"/>
          <p:nvPr/>
        </p:nvSpPr>
        <p:spPr>
          <a:xfrm>
            <a:off x="1004112" y="3072511"/>
            <a:ext cx="566420" cy="607695"/>
          </a:xfrm>
          <a:prstGeom prst="rect">
            <a:avLst/>
          </a:prstGeom>
        </p:spPr>
        <p:txBody>
          <a:bodyPr vert="horz" wrap="square" lIns="0" tIns="11430" rIns="0" bIns="0" rtlCol="0">
            <a:spAutoFit/>
          </a:bodyPr>
          <a:lstStyle/>
          <a:p>
            <a:pPr marL="12700" marR="5080">
              <a:lnSpc>
                <a:spcPct val="141700"/>
              </a:lnSpc>
              <a:spcBef>
                <a:spcPts val="90"/>
              </a:spcBef>
            </a:pPr>
            <a:r>
              <a:rPr sz="900" b="1" spc="-20" dirty="0">
                <a:latin typeface="Arial"/>
                <a:cs typeface="Arial"/>
              </a:rPr>
              <a:t>Brep </a:t>
            </a:r>
            <a:r>
              <a:rPr sz="900" b="1" spc="-10" dirty="0">
                <a:latin typeface="Arial"/>
                <a:cs typeface="Arial"/>
              </a:rPr>
              <a:t>BrepLoop </a:t>
            </a:r>
            <a:r>
              <a:rPr sz="900" b="1" spc="-10" dirty="0">
                <a:solidFill>
                  <a:srgbClr val="FF0000"/>
                </a:solidFill>
                <a:latin typeface="Arial"/>
                <a:cs typeface="Arial"/>
              </a:rPr>
              <a:t>Curve</a:t>
            </a:r>
            <a:endParaRPr sz="900">
              <a:latin typeface="Arial"/>
              <a:cs typeface="Arial"/>
            </a:endParaRPr>
          </a:p>
        </p:txBody>
      </p:sp>
      <p:sp>
        <p:nvSpPr>
          <p:cNvPr id="12" name="object 12"/>
          <p:cNvSpPr/>
          <p:nvPr/>
        </p:nvSpPr>
        <p:spPr>
          <a:xfrm>
            <a:off x="2695067" y="3519550"/>
            <a:ext cx="114300" cy="175260"/>
          </a:xfrm>
          <a:custGeom>
            <a:avLst/>
            <a:gdLst/>
            <a:ahLst/>
            <a:cxnLst/>
            <a:rect l="l" t="t" r="r" b="b"/>
            <a:pathLst>
              <a:path w="114300" h="175260">
                <a:moveTo>
                  <a:pt x="114300" y="156972"/>
                </a:moveTo>
                <a:lnTo>
                  <a:pt x="103632" y="156972"/>
                </a:lnTo>
                <a:lnTo>
                  <a:pt x="103632" y="18300"/>
                </a:lnTo>
                <a:lnTo>
                  <a:pt x="105156" y="18300"/>
                </a:lnTo>
                <a:lnTo>
                  <a:pt x="105156" y="0"/>
                </a:lnTo>
                <a:lnTo>
                  <a:pt x="103632" y="0"/>
                </a:lnTo>
                <a:lnTo>
                  <a:pt x="9144" y="0"/>
                </a:lnTo>
                <a:lnTo>
                  <a:pt x="9144" y="18300"/>
                </a:lnTo>
                <a:lnTo>
                  <a:pt x="9144" y="156972"/>
                </a:lnTo>
                <a:lnTo>
                  <a:pt x="0" y="156972"/>
                </a:lnTo>
                <a:lnTo>
                  <a:pt x="0" y="175260"/>
                </a:lnTo>
                <a:lnTo>
                  <a:pt x="9144" y="175260"/>
                </a:lnTo>
                <a:lnTo>
                  <a:pt x="103632" y="175260"/>
                </a:lnTo>
                <a:lnTo>
                  <a:pt x="114300" y="175260"/>
                </a:lnTo>
                <a:lnTo>
                  <a:pt x="114300" y="156972"/>
                </a:lnTo>
                <a:close/>
              </a:path>
            </a:pathLst>
          </a:custGeom>
          <a:solidFill>
            <a:srgbClr val="FF0000"/>
          </a:solidFill>
        </p:spPr>
        <p:txBody>
          <a:bodyPr wrap="square" lIns="0" tIns="0" rIns="0" bIns="0" rtlCol="0"/>
          <a:lstStyle/>
          <a:p>
            <a:endParaRPr/>
          </a:p>
        </p:txBody>
      </p:sp>
      <p:sp>
        <p:nvSpPr>
          <p:cNvPr id="13" name="object 13"/>
          <p:cNvSpPr txBox="1"/>
          <p:nvPr/>
        </p:nvSpPr>
        <p:spPr>
          <a:xfrm>
            <a:off x="2877439" y="3517519"/>
            <a:ext cx="107251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Arial"/>
                <a:cs typeface="Arial"/>
              </a:rPr>
              <a:t>Abstract</a:t>
            </a:r>
            <a:r>
              <a:rPr sz="900" spc="-10" dirty="0">
                <a:solidFill>
                  <a:srgbClr val="FF0000"/>
                </a:solidFill>
                <a:latin typeface="Arial"/>
                <a:cs typeface="Arial"/>
              </a:rPr>
              <a:t> </a:t>
            </a:r>
            <a:r>
              <a:rPr sz="900" dirty="0">
                <a:solidFill>
                  <a:srgbClr val="FF0000"/>
                </a:solidFill>
                <a:latin typeface="Arial"/>
                <a:cs typeface="Arial"/>
              </a:rPr>
              <a:t>Curve</a:t>
            </a:r>
            <a:r>
              <a:rPr sz="900" spc="-20" dirty="0">
                <a:solidFill>
                  <a:srgbClr val="FF0000"/>
                </a:solidFill>
                <a:latin typeface="Arial"/>
                <a:cs typeface="Arial"/>
              </a:rPr>
              <a:t> class</a:t>
            </a:r>
            <a:endParaRPr sz="900">
              <a:latin typeface="Arial"/>
              <a:cs typeface="Arial"/>
            </a:endParaRPr>
          </a:p>
        </p:txBody>
      </p:sp>
      <p:sp>
        <p:nvSpPr>
          <p:cNvPr id="14" name="object 14"/>
          <p:cNvSpPr/>
          <p:nvPr/>
        </p:nvSpPr>
        <p:spPr>
          <a:xfrm>
            <a:off x="1074724" y="3713098"/>
            <a:ext cx="1620520" cy="370840"/>
          </a:xfrm>
          <a:custGeom>
            <a:avLst/>
            <a:gdLst/>
            <a:ahLst/>
            <a:cxnLst/>
            <a:rect l="l" t="t" r="r" b="b"/>
            <a:pathLst>
              <a:path w="1620520" h="370839">
                <a:moveTo>
                  <a:pt x="1620266" y="352044"/>
                </a:moveTo>
                <a:lnTo>
                  <a:pt x="1609585" y="352044"/>
                </a:lnTo>
                <a:lnTo>
                  <a:pt x="1609585" y="213360"/>
                </a:lnTo>
                <a:lnTo>
                  <a:pt x="1611109" y="213360"/>
                </a:lnTo>
                <a:lnTo>
                  <a:pt x="1611109" y="195072"/>
                </a:lnTo>
                <a:lnTo>
                  <a:pt x="1609585" y="195072"/>
                </a:lnTo>
                <a:lnTo>
                  <a:pt x="9144" y="195072"/>
                </a:lnTo>
                <a:lnTo>
                  <a:pt x="9144" y="213360"/>
                </a:lnTo>
                <a:lnTo>
                  <a:pt x="9144" y="352044"/>
                </a:lnTo>
                <a:lnTo>
                  <a:pt x="0" y="352044"/>
                </a:lnTo>
                <a:lnTo>
                  <a:pt x="0" y="370332"/>
                </a:lnTo>
                <a:lnTo>
                  <a:pt x="9144" y="370332"/>
                </a:lnTo>
                <a:lnTo>
                  <a:pt x="1609585" y="370332"/>
                </a:lnTo>
                <a:lnTo>
                  <a:pt x="1620266" y="370332"/>
                </a:lnTo>
                <a:lnTo>
                  <a:pt x="1620266" y="352044"/>
                </a:lnTo>
                <a:close/>
              </a:path>
              <a:path w="1620520" h="370839">
                <a:moveTo>
                  <a:pt x="1620266" y="158496"/>
                </a:moveTo>
                <a:lnTo>
                  <a:pt x="1609585" y="158496"/>
                </a:lnTo>
                <a:lnTo>
                  <a:pt x="1609585" y="18288"/>
                </a:lnTo>
                <a:lnTo>
                  <a:pt x="1611109" y="18288"/>
                </a:lnTo>
                <a:lnTo>
                  <a:pt x="1611109" y="0"/>
                </a:lnTo>
                <a:lnTo>
                  <a:pt x="1609585" y="0"/>
                </a:lnTo>
                <a:lnTo>
                  <a:pt x="9144" y="0"/>
                </a:lnTo>
                <a:lnTo>
                  <a:pt x="9144" y="18288"/>
                </a:lnTo>
                <a:lnTo>
                  <a:pt x="9144" y="158496"/>
                </a:lnTo>
                <a:lnTo>
                  <a:pt x="0" y="158496"/>
                </a:lnTo>
                <a:lnTo>
                  <a:pt x="0" y="176784"/>
                </a:lnTo>
                <a:lnTo>
                  <a:pt x="9144" y="176784"/>
                </a:lnTo>
                <a:lnTo>
                  <a:pt x="1609585" y="176784"/>
                </a:lnTo>
                <a:lnTo>
                  <a:pt x="1620266" y="176784"/>
                </a:lnTo>
                <a:lnTo>
                  <a:pt x="1620266" y="158496"/>
                </a:lnTo>
                <a:close/>
              </a:path>
            </a:pathLst>
          </a:custGeom>
          <a:solidFill>
            <a:srgbClr val="F3F3F3"/>
          </a:solidFill>
        </p:spPr>
        <p:txBody>
          <a:bodyPr wrap="square" lIns="0" tIns="0" rIns="0" bIns="0" rtlCol="0"/>
          <a:lstStyle/>
          <a:p>
            <a:endParaRPr/>
          </a:p>
        </p:txBody>
      </p:sp>
      <p:sp>
        <p:nvSpPr>
          <p:cNvPr id="15" name="object 15"/>
          <p:cNvSpPr txBox="1"/>
          <p:nvPr/>
        </p:nvSpPr>
        <p:spPr>
          <a:xfrm>
            <a:off x="2877439" y="4299330"/>
            <a:ext cx="202565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985E8"/>
                </a:solidFill>
                <a:latin typeface="Arial"/>
                <a:cs typeface="Arial"/>
              </a:rPr>
              <a:t>Classes</a:t>
            </a:r>
            <a:r>
              <a:rPr sz="900" spc="-5" dirty="0">
                <a:solidFill>
                  <a:srgbClr val="4985E8"/>
                </a:solidFill>
                <a:latin typeface="Arial"/>
                <a:cs typeface="Arial"/>
              </a:rPr>
              <a:t> </a:t>
            </a:r>
            <a:r>
              <a:rPr sz="900" dirty="0">
                <a:solidFill>
                  <a:srgbClr val="4985E8"/>
                </a:solidFill>
                <a:latin typeface="Arial"/>
                <a:cs typeface="Arial"/>
              </a:rPr>
              <a:t>derived</a:t>
            </a:r>
            <a:r>
              <a:rPr sz="900" spc="-10" dirty="0">
                <a:solidFill>
                  <a:srgbClr val="4985E8"/>
                </a:solidFill>
                <a:latin typeface="Arial"/>
                <a:cs typeface="Arial"/>
              </a:rPr>
              <a:t> </a:t>
            </a:r>
            <a:r>
              <a:rPr sz="900" dirty="0">
                <a:solidFill>
                  <a:srgbClr val="4985E8"/>
                </a:solidFill>
                <a:latin typeface="Arial"/>
                <a:cs typeface="Arial"/>
              </a:rPr>
              <a:t>from </a:t>
            </a:r>
            <a:r>
              <a:rPr sz="900" b="1" dirty="0">
                <a:solidFill>
                  <a:srgbClr val="4985E8"/>
                </a:solidFill>
                <a:latin typeface="Arial"/>
                <a:cs typeface="Arial"/>
              </a:rPr>
              <a:t>Curve</a:t>
            </a:r>
            <a:r>
              <a:rPr sz="900" b="1" spc="-25" dirty="0">
                <a:solidFill>
                  <a:srgbClr val="4985E8"/>
                </a:solidFill>
                <a:latin typeface="Arial"/>
                <a:cs typeface="Arial"/>
              </a:rPr>
              <a:t> </a:t>
            </a:r>
            <a:r>
              <a:rPr sz="900" dirty="0">
                <a:solidFill>
                  <a:srgbClr val="4985E8"/>
                </a:solidFill>
                <a:latin typeface="Arial"/>
                <a:cs typeface="Arial"/>
              </a:rPr>
              <a:t>base</a:t>
            </a:r>
            <a:r>
              <a:rPr sz="900" spc="-20" dirty="0">
                <a:solidFill>
                  <a:srgbClr val="4985E8"/>
                </a:solidFill>
                <a:latin typeface="Arial"/>
                <a:cs typeface="Arial"/>
              </a:rPr>
              <a:t> class</a:t>
            </a:r>
            <a:endParaRPr sz="900">
              <a:latin typeface="Arial"/>
              <a:cs typeface="Arial"/>
            </a:endParaRPr>
          </a:p>
        </p:txBody>
      </p:sp>
      <p:sp>
        <p:nvSpPr>
          <p:cNvPr id="16" name="object 16"/>
          <p:cNvSpPr/>
          <p:nvPr/>
        </p:nvSpPr>
        <p:spPr>
          <a:xfrm>
            <a:off x="1074724" y="4490338"/>
            <a:ext cx="1620520" cy="759460"/>
          </a:xfrm>
          <a:custGeom>
            <a:avLst/>
            <a:gdLst/>
            <a:ahLst/>
            <a:cxnLst/>
            <a:rect l="l" t="t" r="r" b="b"/>
            <a:pathLst>
              <a:path w="1620520" h="759460">
                <a:moveTo>
                  <a:pt x="1609585" y="583692"/>
                </a:moveTo>
                <a:lnTo>
                  <a:pt x="9144" y="583692"/>
                </a:lnTo>
                <a:lnTo>
                  <a:pt x="9144" y="758952"/>
                </a:lnTo>
                <a:lnTo>
                  <a:pt x="1609585" y="758952"/>
                </a:lnTo>
                <a:lnTo>
                  <a:pt x="1609585" y="583692"/>
                </a:lnTo>
                <a:close/>
              </a:path>
              <a:path w="1620520" h="759460">
                <a:moveTo>
                  <a:pt x="1620266" y="547116"/>
                </a:moveTo>
                <a:lnTo>
                  <a:pt x="1609585" y="547116"/>
                </a:lnTo>
                <a:lnTo>
                  <a:pt x="1609585" y="406908"/>
                </a:lnTo>
                <a:lnTo>
                  <a:pt x="1611109" y="406908"/>
                </a:lnTo>
                <a:lnTo>
                  <a:pt x="1611109" y="388620"/>
                </a:lnTo>
                <a:lnTo>
                  <a:pt x="1609585" y="388620"/>
                </a:lnTo>
                <a:lnTo>
                  <a:pt x="9144" y="388620"/>
                </a:lnTo>
                <a:lnTo>
                  <a:pt x="9144" y="406908"/>
                </a:lnTo>
                <a:lnTo>
                  <a:pt x="9144" y="547116"/>
                </a:lnTo>
                <a:lnTo>
                  <a:pt x="0" y="547116"/>
                </a:lnTo>
                <a:lnTo>
                  <a:pt x="0" y="565404"/>
                </a:lnTo>
                <a:lnTo>
                  <a:pt x="9144" y="565404"/>
                </a:lnTo>
                <a:lnTo>
                  <a:pt x="1609585" y="565404"/>
                </a:lnTo>
                <a:lnTo>
                  <a:pt x="1620266" y="565404"/>
                </a:lnTo>
                <a:lnTo>
                  <a:pt x="1620266" y="547116"/>
                </a:lnTo>
                <a:close/>
              </a:path>
              <a:path w="1620520" h="759460">
                <a:moveTo>
                  <a:pt x="1620266" y="352044"/>
                </a:moveTo>
                <a:lnTo>
                  <a:pt x="1609585" y="352044"/>
                </a:lnTo>
                <a:lnTo>
                  <a:pt x="1609585" y="213360"/>
                </a:lnTo>
                <a:lnTo>
                  <a:pt x="1611109" y="213360"/>
                </a:lnTo>
                <a:lnTo>
                  <a:pt x="1611109" y="195072"/>
                </a:lnTo>
                <a:lnTo>
                  <a:pt x="1609585" y="195072"/>
                </a:lnTo>
                <a:lnTo>
                  <a:pt x="9144" y="195072"/>
                </a:lnTo>
                <a:lnTo>
                  <a:pt x="9144" y="213360"/>
                </a:lnTo>
                <a:lnTo>
                  <a:pt x="9144" y="352044"/>
                </a:lnTo>
                <a:lnTo>
                  <a:pt x="0" y="352044"/>
                </a:lnTo>
                <a:lnTo>
                  <a:pt x="0" y="370332"/>
                </a:lnTo>
                <a:lnTo>
                  <a:pt x="9144" y="370332"/>
                </a:lnTo>
                <a:lnTo>
                  <a:pt x="1609585" y="370332"/>
                </a:lnTo>
                <a:lnTo>
                  <a:pt x="1620266" y="370332"/>
                </a:lnTo>
                <a:lnTo>
                  <a:pt x="1620266" y="352044"/>
                </a:lnTo>
                <a:close/>
              </a:path>
              <a:path w="1620520" h="759460">
                <a:moveTo>
                  <a:pt x="1620266" y="158496"/>
                </a:moveTo>
                <a:lnTo>
                  <a:pt x="1609585" y="158496"/>
                </a:lnTo>
                <a:lnTo>
                  <a:pt x="1609585" y="18288"/>
                </a:lnTo>
                <a:lnTo>
                  <a:pt x="1611109" y="18288"/>
                </a:lnTo>
                <a:lnTo>
                  <a:pt x="1611109" y="0"/>
                </a:lnTo>
                <a:lnTo>
                  <a:pt x="1609585" y="0"/>
                </a:lnTo>
                <a:lnTo>
                  <a:pt x="190500" y="0"/>
                </a:lnTo>
                <a:lnTo>
                  <a:pt x="172212" y="0"/>
                </a:lnTo>
                <a:lnTo>
                  <a:pt x="9144" y="0"/>
                </a:lnTo>
                <a:lnTo>
                  <a:pt x="9144" y="18288"/>
                </a:lnTo>
                <a:lnTo>
                  <a:pt x="9144" y="158496"/>
                </a:lnTo>
                <a:lnTo>
                  <a:pt x="0" y="158496"/>
                </a:lnTo>
                <a:lnTo>
                  <a:pt x="0" y="176784"/>
                </a:lnTo>
                <a:lnTo>
                  <a:pt x="9144" y="176784"/>
                </a:lnTo>
                <a:lnTo>
                  <a:pt x="1609585" y="176784"/>
                </a:lnTo>
                <a:lnTo>
                  <a:pt x="1620266" y="176784"/>
                </a:lnTo>
                <a:lnTo>
                  <a:pt x="1620266" y="158496"/>
                </a:lnTo>
                <a:close/>
              </a:path>
            </a:pathLst>
          </a:custGeom>
          <a:solidFill>
            <a:srgbClr val="F3F3F3"/>
          </a:solidFill>
        </p:spPr>
        <p:txBody>
          <a:bodyPr wrap="square" lIns="0" tIns="0" rIns="0" bIns="0" rtlCol="0"/>
          <a:lstStyle/>
          <a:p>
            <a:endParaRPr/>
          </a:p>
        </p:txBody>
      </p:sp>
      <p:sp>
        <p:nvSpPr>
          <p:cNvPr id="17" name="object 17"/>
          <p:cNvSpPr/>
          <p:nvPr/>
        </p:nvSpPr>
        <p:spPr>
          <a:xfrm>
            <a:off x="1074724" y="5074043"/>
            <a:ext cx="1620520" cy="175260"/>
          </a:xfrm>
          <a:custGeom>
            <a:avLst/>
            <a:gdLst/>
            <a:ahLst/>
            <a:cxnLst/>
            <a:rect l="l" t="t" r="r" b="b"/>
            <a:pathLst>
              <a:path w="1620520" h="175260">
                <a:moveTo>
                  <a:pt x="1611109" y="0"/>
                </a:moveTo>
                <a:lnTo>
                  <a:pt x="9144" y="0"/>
                </a:lnTo>
                <a:lnTo>
                  <a:pt x="9144" y="18275"/>
                </a:lnTo>
                <a:lnTo>
                  <a:pt x="1611109" y="18275"/>
                </a:lnTo>
                <a:lnTo>
                  <a:pt x="1611109" y="0"/>
                </a:lnTo>
                <a:close/>
              </a:path>
              <a:path w="1620520" h="175260">
                <a:moveTo>
                  <a:pt x="1620266" y="156959"/>
                </a:moveTo>
                <a:lnTo>
                  <a:pt x="0" y="156959"/>
                </a:lnTo>
                <a:lnTo>
                  <a:pt x="0" y="175247"/>
                </a:lnTo>
                <a:lnTo>
                  <a:pt x="1620266" y="175247"/>
                </a:lnTo>
                <a:lnTo>
                  <a:pt x="1620266" y="156959"/>
                </a:lnTo>
                <a:close/>
              </a:path>
            </a:pathLst>
          </a:custGeom>
          <a:solidFill>
            <a:srgbClr val="F3F3F3"/>
          </a:solidFill>
        </p:spPr>
        <p:txBody>
          <a:bodyPr wrap="square" lIns="0" tIns="0" rIns="0" bIns="0" rtlCol="0"/>
          <a:lstStyle/>
          <a:p>
            <a:endParaRPr/>
          </a:p>
        </p:txBody>
      </p:sp>
      <p:graphicFrame>
        <p:nvGraphicFramePr>
          <p:cNvPr id="18" name="object 18"/>
          <p:cNvGraphicFramePr>
            <a:graphicFrameLocks noGrp="1"/>
          </p:cNvGraphicFramePr>
          <p:nvPr/>
        </p:nvGraphicFramePr>
        <p:xfrm>
          <a:off x="1074724" y="3713098"/>
          <a:ext cx="1736089" cy="1533525"/>
        </p:xfrm>
        <a:graphic>
          <a:graphicData uri="http://schemas.openxmlformats.org/drawingml/2006/table">
            <a:tbl>
              <a:tblPr firstRow="1" bandRow="1">
                <a:tableStyleId>{2D5ABB26-0587-4C30-8999-92F81FD0307C}</a:tableStyleId>
              </a:tblPr>
              <a:tblGrid>
                <a:gridCol w="181610">
                  <a:extLst>
                    <a:ext uri="{9D8B030D-6E8A-4147-A177-3AD203B41FA5}">
                      <a16:colId xmlns:a16="http://schemas.microsoft.com/office/drawing/2014/main" val="20000"/>
                    </a:ext>
                  </a:extLst>
                </a:gridCol>
                <a:gridCol w="1439545">
                  <a:extLst>
                    <a:ext uri="{9D8B030D-6E8A-4147-A177-3AD203B41FA5}">
                      <a16:colId xmlns:a16="http://schemas.microsoft.com/office/drawing/2014/main" val="20001"/>
                    </a:ext>
                  </a:extLst>
                </a:gridCol>
                <a:gridCol w="114934">
                  <a:extLst>
                    <a:ext uri="{9D8B030D-6E8A-4147-A177-3AD203B41FA5}">
                      <a16:colId xmlns:a16="http://schemas.microsoft.com/office/drawing/2014/main" val="20002"/>
                    </a:ext>
                  </a:extLst>
                </a:gridCol>
              </a:tblGrid>
              <a:tr h="185420">
                <a:tc gridSpan="2">
                  <a:txBody>
                    <a:bodyPr/>
                    <a:lstStyle/>
                    <a:p>
                      <a:pPr marL="17780">
                        <a:lnSpc>
                          <a:spcPct val="100000"/>
                        </a:lnSpc>
                        <a:spcBef>
                          <a:spcPts val="80"/>
                        </a:spcBef>
                      </a:pPr>
                      <a:r>
                        <a:rPr sz="900" spc="-10" dirty="0">
                          <a:latin typeface="Arial"/>
                          <a:cs typeface="Arial"/>
                        </a:rPr>
                        <a:t>ArcCurve</a:t>
                      </a:r>
                      <a:endParaRPr sz="900">
                        <a:latin typeface="Arial"/>
                        <a:cs typeface="Arial"/>
                      </a:endParaRPr>
                    </a:p>
                  </a:txBody>
                  <a:tcPr marL="0" marR="0" marT="10160" marB="0">
                    <a:lnR w="19050">
                      <a:solidFill>
                        <a:srgbClr val="FFFFFF"/>
                      </a:solidFill>
                      <a:prstDash val="solid"/>
                    </a:lnR>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B w="19050">
                      <a:solidFill>
                        <a:srgbClr val="FFFFFF"/>
                      </a:solidFill>
                      <a:prstDash val="solid"/>
                    </a:lnB>
                    <a:solidFill>
                      <a:srgbClr val="4985E8"/>
                    </a:solidFill>
                  </a:tcPr>
                </a:tc>
                <a:extLst>
                  <a:ext uri="{0D108BD9-81ED-4DB2-BD59-A6C34878D82A}">
                    <a16:rowId xmlns:a16="http://schemas.microsoft.com/office/drawing/2014/main" val="10000"/>
                  </a:ext>
                </a:extLst>
              </a:tr>
              <a:tr h="193040">
                <a:tc gridSpan="2">
                  <a:txBody>
                    <a:bodyPr/>
                    <a:lstStyle/>
                    <a:p>
                      <a:pPr marL="17780">
                        <a:lnSpc>
                          <a:spcPct val="100000"/>
                        </a:lnSpc>
                        <a:spcBef>
                          <a:spcPts val="155"/>
                        </a:spcBef>
                      </a:pPr>
                      <a:r>
                        <a:rPr sz="900" spc="-10" dirty="0">
                          <a:latin typeface="Arial"/>
                          <a:cs typeface="Arial"/>
                        </a:rPr>
                        <a:t>CurveProxy</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1"/>
                  </a:ext>
                </a:extLst>
              </a:tr>
              <a:tr h="194945">
                <a:tc rowSpan="2">
                  <a:txBody>
                    <a:bodyPr/>
                    <a:lstStyle/>
                    <a:p>
                      <a:pPr>
                        <a:lnSpc>
                          <a:spcPct val="100000"/>
                        </a:lnSpc>
                      </a:pPr>
                      <a:endParaRPr sz="900">
                        <a:latin typeface="Times New Roman"/>
                        <a:cs typeface="Times New Roman"/>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55"/>
                        </a:spcBef>
                      </a:pPr>
                      <a:r>
                        <a:rPr sz="900" spc="-10" dirty="0">
                          <a:latin typeface="Arial"/>
                          <a:cs typeface="Arial"/>
                        </a:rPr>
                        <a:t>BrepEdge</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2"/>
                  </a:ext>
                </a:extLst>
              </a:tr>
              <a:tr h="193040">
                <a:tc vMerge="1">
                  <a:txBody>
                    <a:bodyPr/>
                    <a:lstStyle/>
                    <a:p>
                      <a:endParaRPr/>
                    </a:p>
                  </a:txBody>
                  <a:tcPr marL="0" marR="0" marT="0" marB="0">
                    <a:lnT w="19050">
                      <a:solidFill>
                        <a:srgbClr val="FFFFFF"/>
                      </a:solidFill>
                      <a:prstDash val="solid"/>
                    </a:lnT>
                    <a:lnB w="19050">
                      <a:solidFill>
                        <a:srgbClr val="FFFFFF"/>
                      </a:solidFill>
                      <a:prstDash val="solid"/>
                    </a:lnB>
                  </a:tcPr>
                </a:tc>
                <a:tc>
                  <a:txBody>
                    <a:bodyPr/>
                    <a:lstStyle/>
                    <a:p>
                      <a:pPr marL="16510">
                        <a:lnSpc>
                          <a:spcPct val="100000"/>
                        </a:lnSpc>
                        <a:spcBef>
                          <a:spcPts val="155"/>
                        </a:spcBef>
                      </a:pPr>
                      <a:r>
                        <a:rPr sz="900" spc="-10" dirty="0">
                          <a:latin typeface="Arial"/>
                          <a:cs typeface="Arial"/>
                        </a:rPr>
                        <a:t>BrepTrim</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D9D9D9"/>
                    </a:solidFill>
                  </a:tcPr>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3"/>
                  </a:ext>
                </a:extLst>
              </a:tr>
              <a:tr h="194945">
                <a:tc gridSpan="2">
                  <a:txBody>
                    <a:bodyPr/>
                    <a:lstStyle/>
                    <a:p>
                      <a:pPr marL="17780">
                        <a:lnSpc>
                          <a:spcPct val="100000"/>
                        </a:lnSpc>
                        <a:spcBef>
                          <a:spcPts val="155"/>
                        </a:spcBef>
                      </a:pPr>
                      <a:r>
                        <a:rPr sz="900" spc="-10" dirty="0">
                          <a:latin typeface="Arial"/>
                          <a:cs typeface="Arial"/>
                        </a:rPr>
                        <a:t>LineCurve</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4"/>
                  </a:ext>
                </a:extLst>
              </a:tr>
              <a:tr h="193040">
                <a:tc gridSpan="2">
                  <a:txBody>
                    <a:bodyPr/>
                    <a:lstStyle/>
                    <a:p>
                      <a:pPr marL="17780">
                        <a:lnSpc>
                          <a:spcPct val="100000"/>
                        </a:lnSpc>
                        <a:spcBef>
                          <a:spcPts val="155"/>
                        </a:spcBef>
                      </a:pPr>
                      <a:r>
                        <a:rPr sz="900" spc="-10" dirty="0">
                          <a:latin typeface="Arial"/>
                          <a:cs typeface="Arial"/>
                        </a:rPr>
                        <a:t>NurbsCurve</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5"/>
                  </a:ext>
                </a:extLst>
              </a:tr>
              <a:tr h="194945">
                <a:tc gridSpan="2">
                  <a:txBody>
                    <a:bodyPr/>
                    <a:lstStyle/>
                    <a:p>
                      <a:pPr marL="17780">
                        <a:lnSpc>
                          <a:spcPct val="100000"/>
                        </a:lnSpc>
                        <a:spcBef>
                          <a:spcPts val="155"/>
                        </a:spcBef>
                      </a:pPr>
                      <a:r>
                        <a:rPr sz="900" spc="-10" dirty="0">
                          <a:latin typeface="Arial"/>
                          <a:cs typeface="Arial"/>
                        </a:rPr>
                        <a:t>PolyCurve</a:t>
                      </a:r>
                      <a:endParaRPr sz="900">
                        <a:latin typeface="Arial"/>
                        <a:cs typeface="Arial"/>
                      </a:endParaRPr>
                    </a:p>
                  </a:txBody>
                  <a:tcPr marL="0" marR="0" marT="19685" marB="0">
                    <a:lnR w="19050">
                      <a:solidFill>
                        <a:srgbClr val="FFFFFF"/>
                      </a:solidFill>
                      <a:prstDash val="solid"/>
                    </a:lnR>
                    <a:lnT w="19050">
                      <a:solidFill>
                        <a:srgbClr val="FFFFFF"/>
                      </a:solidFill>
                      <a:prstDash val="solid"/>
                    </a:lnT>
                    <a:lnB w="19050">
                      <a:solidFill>
                        <a:srgbClr val="FFFFFF"/>
                      </a:solidFill>
                      <a:prstDash val="solid"/>
                    </a:lnB>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lnB w="19050">
                      <a:solidFill>
                        <a:srgbClr val="FFFFFF"/>
                      </a:solidFill>
                      <a:prstDash val="solid"/>
                    </a:lnB>
                    <a:solidFill>
                      <a:srgbClr val="4985E8"/>
                    </a:solidFill>
                  </a:tcPr>
                </a:tc>
                <a:extLst>
                  <a:ext uri="{0D108BD9-81ED-4DB2-BD59-A6C34878D82A}">
                    <a16:rowId xmlns:a16="http://schemas.microsoft.com/office/drawing/2014/main" val="10006"/>
                  </a:ext>
                </a:extLst>
              </a:tr>
              <a:tr h="184150">
                <a:tc gridSpan="2">
                  <a:txBody>
                    <a:bodyPr/>
                    <a:lstStyle/>
                    <a:p>
                      <a:pPr marL="17780">
                        <a:lnSpc>
                          <a:spcPct val="100000"/>
                        </a:lnSpc>
                        <a:spcBef>
                          <a:spcPts val="155"/>
                        </a:spcBef>
                      </a:pPr>
                      <a:r>
                        <a:rPr sz="900" spc="-10" dirty="0">
                          <a:latin typeface="Arial"/>
                          <a:cs typeface="Arial"/>
                        </a:rPr>
                        <a:t>PolylineCurve</a:t>
                      </a:r>
                      <a:endParaRPr sz="900">
                        <a:latin typeface="Arial"/>
                        <a:cs typeface="Arial"/>
                      </a:endParaRPr>
                    </a:p>
                  </a:txBody>
                  <a:tcPr marL="0" marR="0" marT="19685" marB="0">
                    <a:lnR w="19050">
                      <a:solidFill>
                        <a:srgbClr val="FFFFFF"/>
                      </a:solidFill>
                      <a:prstDash val="solid"/>
                    </a:lnR>
                    <a:lnT w="19050">
                      <a:solidFill>
                        <a:srgbClr val="FFFFFF"/>
                      </a:solidFill>
                      <a:prstDash val="solid"/>
                    </a:lnT>
                    <a:solidFill>
                      <a:srgbClr val="F3F3F3"/>
                    </a:solidFill>
                  </a:tcPr>
                </a:tc>
                <a:tc hMerge="1">
                  <a:txBody>
                    <a:bodyPr/>
                    <a:lstStyle/>
                    <a:p>
                      <a:endParaRPr/>
                    </a:p>
                  </a:txBody>
                  <a:tcPr marL="0" marR="0" marT="0" marB="0"/>
                </a:tc>
                <a:tc>
                  <a:txBody>
                    <a:bodyPr/>
                    <a:lstStyle/>
                    <a:p>
                      <a:pPr>
                        <a:lnSpc>
                          <a:spcPct val="100000"/>
                        </a:lnSpc>
                      </a:pPr>
                      <a:endParaRPr sz="900">
                        <a:latin typeface="Times New Roman"/>
                        <a:cs typeface="Times New Roman"/>
                      </a:endParaRPr>
                    </a:p>
                  </a:txBody>
                  <a:tcPr marL="0" marR="0" marT="0" marB="0">
                    <a:lnL w="19050">
                      <a:solidFill>
                        <a:srgbClr val="FFFFFF"/>
                      </a:solidFill>
                      <a:prstDash val="solid"/>
                    </a:lnL>
                    <a:lnT w="19050">
                      <a:solidFill>
                        <a:srgbClr val="FFFFFF"/>
                      </a:solidFill>
                      <a:prstDash val="solid"/>
                    </a:lnT>
                    <a:solidFill>
                      <a:srgbClr val="4985E8"/>
                    </a:solidFill>
                  </a:tcPr>
                </a:tc>
                <a:extLst>
                  <a:ext uri="{0D108BD9-81ED-4DB2-BD59-A6C34878D82A}">
                    <a16:rowId xmlns:a16="http://schemas.microsoft.com/office/drawing/2014/main" val="10007"/>
                  </a:ext>
                </a:extLst>
              </a:tr>
            </a:tbl>
          </a:graphicData>
        </a:graphic>
      </p:graphicFrame>
      <p:sp>
        <p:nvSpPr>
          <p:cNvPr id="19" name="object 19"/>
          <p:cNvSpPr/>
          <p:nvPr/>
        </p:nvSpPr>
        <p:spPr>
          <a:xfrm>
            <a:off x="923848" y="5267528"/>
            <a:ext cx="74930" cy="1536700"/>
          </a:xfrm>
          <a:custGeom>
            <a:avLst/>
            <a:gdLst/>
            <a:ahLst/>
            <a:cxnLst/>
            <a:rect l="l" t="t" r="r" b="b"/>
            <a:pathLst>
              <a:path w="74930" h="1536700">
                <a:moveTo>
                  <a:pt x="74676" y="1518208"/>
                </a:moveTo>
                <a:lnTo>
                  <a:pt x="65532" y="1518208"/>
                </a:lnTo>
                <a:lnTo>
                  <a:pt x="65532" y="1379524"/>
                </a:lnTo>
                <a:lnTo>
                  <a:pt x="65532" y="1361236"/>
                </a:lnTo>
                <a:lnTo>
                  <a:pt x="10668" y="1361236"/>
                </a:lnTo>
                <a:lnTo>
                  <a:pt x="9144" y="1361236"/>
                </a:lnTo>
                <a:lnTo>
                  <a:pt x="9144" y="1379524"/>
                </a:lnTo>
                <a:lnTo>
                  <a:pt x="10668" y="1379524"/>
                </a:lnTo>
                <a:lnTo>
                  <a:pt x="10668" y="1518208"/>
                </a:lnTo>
                <a:lnTo>
                  <a:pt x="0" y="1518208"/>
                </a:lnTo>
                <a:lnTo>
                  <a:pt x="0" y="1536496"/>
                </a:lnTo>
                <a:lnTo>
                  <a:pt x="10668" y="1536496"/>
                </a:lnTo>
                <a:lnTo>
                  <a:pt x="65532" y="1536496"/>
                </a:lnTo>
                <a:lnTo>
                  <a:pt x="74676" y="1536496"/>
                </a:lnTo>
                <a:lnTo>
                  <a:pt x="74676" y="1518208"/>
                </a:lnTo>
                <a:close/>
              </a:path>
              <a:path w="74930" h="1536700">
                <a:moveTo>
                  <a:pt x="74676" y="1324660"/>
                </a:moveTo>
                <a:lnTo>
                  <a:pt x="65532" y="1324660"/>
                </a:lnTo>
                <a:lnTo>
                  <a:pt x="65532" y="1184452"/>
                </a:lnTo>
                <a:lnTo>
                  <a:pt x="65532" y="1166164"/>
                </a:lnTo>
                <a:lnTo>
                  <a:pt x="10668" y="1166164"/>
                </a:lnTo>
                <a:lnTo>
                  <a:pt x="9144" y="1166164"/>
                </a:lnTo>
                <a:lnTo>
                  <a:pt x="9144" y="1184452"/>
                </a:lnTo>
                <a:lnTo>
                  <a:pt x="10668" y="1184452"/>
                </a:lnTo>
                <a:lnTo>
                  <a:pt x="10668" y="1324660"/>
                </a:lnTo>
                <a:lnTo>
                  <a:pt x="0" y="1324660"/>
                </a:lnTo>
                <a:lnTo>
                  <a:pt x="0" y="1342948"/>
                </a:lnTo>
                <a:lnTo>
                  <a:pt x="10668" y="1342948"/>
                </a:lnTo>
                <a:lnTo>
                  <a:pt x="65532" y="1342948"/>
                </a:lnTo>
                <a:lnTo>
                  <a:pt x="74676" y="1342948"/>
                </a:lnTo>
                <a:lnTo>
                  <a:pt x="74676" y="1324660"/>
                </a:lnTo>
                <a:close/>
              </a:path>
              <a:path w="74930" h="1536700">
                <a:moveTo>
                  <a:pt x="74676" y="1129588"/>
                </a:moveTo>
                <a:lnTo>
                  <a:pt x="65532" y="1129588"/>
                </a:lnTo>
                <a:lnTo>
                  <a:pt x="65532" y="990904"/>
                </a:lnTo>
                <a:lnTo>
                  <a:pt x="65532" y="972616"/>
                </a:lnTo>
                <a:lnTo>
                  <a:pt x="10668" y="972616"/>
                </a:lnTo>
                <a:lnTo>
                  <a:pt x="9144" y="972616"/>
                </a:lnTo>
                <a:lnTo>
                  <a:pt x="9144" y="990904"/>
                </a:lnTo>
                <a:lnTo>
                  <a:pt x="10668" y="990904"/>
                </a:lnTo>
                <a:lnTo>
                  <a:pt x="10668" y="1129588"/>
                </a:lnTo>
                <a:lnTo>
                  <a:pt x="0" y="1129588"/>
                </a:lnTo>
                <a:lnTo>
                  <a:pt x="0" y="1147876"/>
                </a:lnTo>
                <a:lnTo>
                  <a:pt x="10668" y="1147876"/>
                </a:lnTo>
                <a:lnTo>
                  <a:pt x="65532" y="1147876"/>
                </a:lnTo>
                <a:lnTo>
                  <a:pt x="74676" y="1147876"/>
                </a:lnTo>
                <a:lnTo>
                  <a:pt x="74676" y="1129588"/>
                </a:lnTo>
                <a:close/>
              </a:path>
              <a:path w="74930" h="1536700">
                <a:moveTo>
                  <a:pt x="74676" y="936040"/>
                </a:moveTo>
                <a:lnTo>
                  <a:pt x="65532" y="936040"/>
                </a:lnTo>
                <a:lnTo>
                  <a:pt x="65532" y="795832"/>
                </a:lnTo>
                <a:lnTo>
                  <a:pt x="65532" y="777544"/>
                </a:lnTo>
                <a:lnTo>
                  <a:pt x="10668" y="777544"/>
                </a:lnTo>
                <a:lnTo>
                  <a:pt x="9144" y="777544"/>
                </a:lnTo>
                <a:lnTo>
                  <a:pt x="9144" y="795832"/>
                </a:lnTo>
                <a:lnTo>
                  <a:pt x="10668" y="795832"/>
                </a:lnTo>
                <a:lnTo>
                  <a:pt x="10668" y="936040"/>
                </a:lnTo>
                <a:lnTo>
                  <a:pt x="0" y="936040"/>
                </a:lnTo>
                <a:lnTo>
                  <a:pt x="0" y="954328"/>
                </a:lnTo>
                <a:lnTo>
                  <a:pt x="10668" y="954328"/>
                </a:lnTo>
                <a:lnTo>
                  <a:pt x="65532" y="954328"/>
                </a:lnTo>
                <a:lnTo>
                  <a:pt x="74676" y="954328"/>
                </a:lnTo>
                <a:lnTo>
                  <a:pt x="74676" y="936040"/>
                </a:lnTo>
                <a:close/>
              </a:path>
              <a:path w="74930" h="1536700">
                <a:moveTo>
                  <a:pt x="74676" y="740968"/>
                </a:moveTo>
                <a:lnTo>
                  <a:pt x="65532" y="740968"/>
                </a:lnTo>
                <a:lnTo>
                  <a:pt x="65532" y="602284"/>
                </a:lnTo>
                <a:lnTo>
                  <a:pt x="65532" y="583996"/>
                </a:lnTo>
                <a:lnTo>
                  <a:pt x="10668" y="583996"/>
                </a:lnTo>
                <a:lnTo>
                  <a:pt x="9144" y="583996"/>
                </a:lnTo>
                <a:lnTo>
                  <a:pt x="9144" y="602284"/>
                </a:lnTo>
                <a:lnTo>
                  <a:pt x="10668" y="602284"/>
                </a:lnTo>
                <a:lnTo>
                  <a:pt x="10668" y="740968"/>
                </a:lnTo>
                <a:lnTo>
                  <a:pt x="0" y="740968"/>
                </a:lnTo>
                <a:lnTo>
                  <a:pt x="0" y="759256"/>
                </a:lnTo>
                <a:lnTo>
                  <a:pt x="10668" y="759256"/>
                </a:lnTo>
                <a:lnTo>
                  <a:pt x="65532" y="759256"/>
                </a:lnTo>
                <a:lnTo>
                  <a:pt x="74676" y="759256"/>
                </a:lnTo>
                <a:lnTo>
                  <a:pt x="74676" y="740968"/>
                </a:lnTo>
                <a:close/>
              </a:path>
              <a:path w="74930" h="1536700">
                <a:moveTo>
                  <a:pt x="74676" y="547420"/>
                </a:moveTo>
                <a:lnTo>
                  <a:pt x="65532" y="547420"/>
                </a:lnTo>
                <a:lnTo>
                  <a:pt x="65532" y="407212"/>
                </a:lnTo>
                <a:lnTo>
                  <a:pt x="65532" y="388924"/>
                </a:lnTo>
                <a:lnTo>
                  <a:pt x="10668" y="388924"/>
                </a:lnTo>
                <a:lnTo>
                  <a:pt x="9144" y="388924"/>
                </a:lnTo>
                <a:lnTo>
                  <a:pt x="9144" y="407212"/>
                </a:lnTo>
                <a:lnTo>
                  <a:pt x="10668" y="407212"/>
                </a:lnTo>
                <a:lnTo>
                  <a:pt x="10668" y="547420"/>
                </a:lnTo>
                <a:lnTo>
                  <a:pt x="0" y="547420"/>
                </a:lnTo>
                <a:lnTo>
                  <a:pt x="0" y="565708"/>
                </a:lnTo>
                <a:lnTo>
                  <a:pt x="10668" y="565708"/>
                </a:lnTo>
                <a:lnTo>
                  <a:pt x="65532" y="565708"/>
                </a:lnTo>
                <a:lnTo>
                  <a:pt x="74676" y="565708"/>
                </a:lnTo>
                <a:lnTo>
                  <a:pt x="74676" y="547420"/>
                </a:lnTo>
                <a:close/>
              </a:path>
              <a:path w="74930" h="1536700">
                <a:moveTo>
                  <a:pt x="74676" y="352348"/>
                </a:moveTo>
                <a:lnTo>
                  <a:pt x="65532" y="352348"/>
                </a:lnTo>
                <a:lnTo>
                  <a:pt x="65532" y="195376"/>
                </a:lnTo>
                <a:lnTo>
                  <a:pt x="10668" y="195376"/>
                </a:lnTo>
                <a:lnTo>
                  <a:pt x="10668" y="352348"/>
                </a:lnTo>
                <a:lnTo>
                  <a:pt x="0" y="352348"/>
                </a:lnTo>
                <a:lnTo>
                  <a:pt x="0" y="370636"/>
                </a:lnTo>
                <a:lnTo>
                  <a:pt x="10668" y="370636"/>
                </a:lnTo>
                <a:lnTo>
                  <a:pt x="65532" y="370636"/>
                </a:lnTo>
                <a:lnTo>
                  <a:pt x="74676" y="370636"/>
                </a:lnTo>
                <a:lnTo>
                  <a:pt x="74676" y="352348"/>
                </a:lnTo>
                <a:close/>
              </a:path>
              <a:path w="74930" h="1536700">
                <a:moveTo>
                  <a:pt x="74676" y="158800"/>
                </a:moveTo>
                <a:lnTo>
                  <a:pt x="65532" y="158800"/>
                </a:lnTo>
                <a:lnTo>
                  <a:pt x="65532" y="18338"/>
                </a:lnTo>
                <a:lnTo>
                  <a:pt x="65532" y="50"/>
                </a:lnTo>
                <a:lnTo>
                  <a:pt x="10668" y="0"/>
                </a:lnTo>
                <a:lnTo>
                  <a:pt x="9144" y="50"/>
                </a:lnTo>
                <a:lnTo>
                  <a:pt x="9144" y="18338"/>
                </a:lnTo>
                <a:lnTo>
                  <a:pt x="10668" y="18338"/>
                </a:lnTo>
                <a:lnTo>
                  <a:pt x="10668" y="158800"/>
                </a:lnTo>
                <a:lnTo>
                  <a:pt x="0" y="158800"/>
                </a:lnTo>
                <a:lnTo>
                  <a:pt x="0" y="177088"/>
                </a:lnTo>
                <a:lnTo>
                  <a:pt x="10668" y="177088"/>
                </a:lnTo>
                <a:lnTo>
                  <a:pt x="65532" y="177088"/>
                </a:lnTo>
                <a:lnTo>
                  <a:pt x="74676" y="177088"/>
                </a:lnTo>
                <a:lnTo>
                  <a:pt x="74676" y="158800"/>
                </a:lnTo>
                <a:close/>
              </a:path>
            </a:pathLst>
          </a:custGeom>
          <a:solidFill>
            <a:srgbClr val="999999"/>
          </a:solidFill>
        </p:spPr>
        <p:txBody>
          <a:bodyPr wrap="square" lIns="0" tIns="0" rIns="0" bIns="0" rtlCol="0"/>
          <a:lstStyle/>
          <a:p>
            <a:endParaRPr/>
          </a:p>
        </p:txBody>
      </p:sp>
      <p:sp>
        <p:nvSpPr>
          <p:cNvPr id="20" name="object 20"/>
          <p:cNvSpPr txBox="1"/>
          <p:nvPr/>
        </p:nvSpPr>
        <p:spPr>
          <a:xfrm>
            <a:off x="1004112" y="5207889"/>
            <a:ext cx="1576070" cy="1581785"/>
          </a:xfrm>
          <a:prstGeom prst="rect">
            <a:avLst/>
          </a:prstGeom>
        </p:spPr>
        <p:txBody>
          <a:bodyPr vert="horz" wrap="square" lIns="0" tIns="12700" rIns="0" bIns="0" rtlCol="0">
            <a:spAutoFit/>
          </a:bodyPr>
          <a:lstStyle/>
          <a:p>
            <a:pPr marL="12700" marR="982980">
              <a:lnSpc>
                <a:spcPct val="142200"/>
              </a:lnSpc>
              <a:spcBef>
                <a:spcPts val="100"/>
              </a:spcBef>
            </a:pPr>
            <a:r>
              <a:rPr sz="900" b="1" spc="-10" dirty="0">
                <a:latin typeface="Arial"/>
                <a:cs typeface="Arial"/>
              </a:rPr>
              <a:t>DetailView Hatch</a:t>
            </a:r>
            <a:endParaRPr sz="900" dirty="0">
              <a:latin typeface="Arial"/>
              <a:cs typeface="Arial"/>
            </a:endParaRPr>
          </a:p>
          <a:p>
            <a:pPr marL="12700">
              <a:lnSpc>
                <a:spcPct val="100000"/>
              </a:lnSpc>
              <a:spcBef>
                <a:spcPts val="445"/>
              </a:spcBef>
            </a:pPr>
            <a:r>
              <a:rPr sz="900" b="1" spc="-10" dirty="0">
                <a:latin typeface="Arial"/>
                <a:cs typeface="Arial"/>
              </a:rPr>
              <a:t>InstanceDefinitionGeometry</a:t>
            </a:r>
            <a:endParaRPr sz="900" dirty="0">
              <a:latin typeface="Arial"/>
              <a:cs typeface="Arial"/>
            </a:endParaRPr>
          </a:p>
          <a:p>
            <a:pPr marL="12700" marR="5080">
              <a:lnSpc>
                <a:spcPct val="141100"/>
              </a:lnSpc>
              <a:spcBef>
                <a:spcPts val="10"/>
              </a:spcBef>
            </a:pPr>
            <a:r>
              <a:rPr sz="900" b="1" spc="-10" dirty="0">
                <a:latin typeface="Arial"/>
                <a:cs typeface="Arial"/>
              </a:rPr>
              <a:t>InstanceReferenceGeometry Light</a:t>
            </a:r>
            <a:endParaRPr sz="900" dirty="0">
              <a:latin typeface="Arial"/>
              <a:cs typeface="Arial"/>
            </a:endParaRPr>
          </a:p>
          <a:p>
            <a:pPr marL="12700" marR="798195">
              <a:lnSpc>
                <a:spcPct val="141700"/>
              </a:lnSpc>
              <a:spcBef>
                <a:spcPts val="5"/>
              </a:spcBef>
            </a:pPr>
            <a:r>
              <a:rPr sz="900" b="1" spc="-20" dirty="0">
                <a:latin typeface="Arial"/>
                <a:cs typeface="Arial"/>
              </a:rPr>
              <a:t>Mesh </a:t>
            </a:r>
            <a:r>
              <a:rPr sz="900" b="1" spc="-10" dirty="0">
                <a:latin typeface="Arial"/>
                <a:cs typeface="Arial"/>
              </a:rPr>
              <a:t>MorphControl Point</a:t>
            </a:r>
            <a:endParaRPr sz="900" dirty="0">
              <a:latin typeface="Arial"/>
              <a:cs typeface="Arial"/>
            </a:endParaRPr>
          </a:p>
        </p:txBody>
      </p:sp>
      <p:sp>
        <p:nvSpPr>
          <p:cNvPr id="21" name="object 21"/>
          <p:cNvSpPr/>
          <p:nvPr/>
        </p:nvSpPr>
        <p:spPr>
          <a:xfrm>
            <a:off x="932992" y="5462904"/>
            <a:ext cx="56515" cy="18415"/>
          </a:xfrm>
          <a:custGeom>
            <a:avLst/>
            <a:gdLst/>
            <a:ahLst/>
            <a:cxnLst/>
            <a:rect l="l" t="t" r="r" b="b"/>
            <a:pathLst>
              <a:path w="56515" h="18414">
                <a:moveTo>
                  <a:pt x="56387" y="0"/>
                </a:moveTo>
                <a:lnTo>
                  <a:pt x="0" y="0"/>
                </a:lnTo>
                <a:lnTo>
                  <a:pt x="0" y="18287"/>
                </a:lnTo>
                <a:lnTo>
                  <a:pt x="56387" y="18287"/>
                </a:lnTo>
                <a:lnTo>
                  <a:pt x="56387" y="0"/>
                </a:lnTo>
                <a:close/>
              </a:path>
            </a:pathLst>
          </a:custGeom>
          <a:solidFill>
            <a:srgbClr val="999999"/>
          </a:solidFill>
        </p:spPr>
        <p:txBody>
          <a:bodyPr wrap="square" lIns="0" tIns="0" rIns="0" bIns="0" rtlCol="0"/>
          <a:lstStyle/>
          <a:p>
            <a:endParaRPr/>
          </a:p>
        </p:txBody>
      </p:sp>
      <p:sp>
        <p:nvSpPr>
          <p:cNvPr id="22" name="object 22"/>
          <p:cNvSpPr txBox="1"/>
          <p:nvPr/>
        </p:nvSpPr>
        <p:spPr>
          <a:xfrm>
            <a:off x="1074724" y="6822313"/>
            <a:ext cx="1620520" cy="177165"/>
          </a:xfrm>
          <a:prstGeom prst="rect">
            <a:avLst/>
          </a:prstGeom>
          <a:solidFill>
            <a:srgbClr val="F3F3F3"/>
          </a:solidFill>
        </p:spPr>
        <p:txBody>
          <a:bodyPr vert="horz" wrap="square" lIns="0" tIns="10160" rIns="0" bIns="0" rtlCol="0">
            <a:spAutoFit/>
          </a:bodyPr>
          <a:lstStyle/>
          <a:p>
            <a:pPr marL="17780">
              <a:lnSpc>
                <a:spcPct val="100000"/>
              </a:lnSpc>
              <a:spcBef>
                <a:spcPts val="80"/>
              </a:spcBef>
            </a:pPr>
            <a:r>
              <a:rPr sz="900" spc="-10" dirty="0">
                <a:latin typeface="Arial"/>
                <a:cs typeface="Arial"/>
              </a:rPr>
              <a:t>BrepVertex</a:t>
            </a:r>
            <a:endParaRPr sz="900">
              <a:latin typeface="Arial"/>
              <a:cs typeface="Arial"/>
            </a:endParaRPr>
          </a:p>
        </p:txBody>
      </p:sp>
      <p:grpSp>
        <p:nvGrpSpPr>
          <p:cNvPr id="23" name="object 23"/>
          <p:cNvGrpSpPr/>
          <p:nvPr/>
        </p:nvGrpSpPr>
        <p:grpSpPr>
          <a:xfrm>
            <a:off x="2685923" y="6822313"/>
            <a:ext cx="123825" cy="177165"/>
            <a:chOff x="2685923" y="6822313"/>
            <a:chExt cx="123825" cy="177165"/>
          </a:xfrm>
        </p:grpSpPr>
        <p:sp>
          <p:nvSpPr>
            <p:cNvPr id="24" name="object 24"/>
            <p:cNvSpPr/>
            <p:nvPr/>
          </p:nvSpPr>
          <p:spPr>
            <a:xfrm>
              <a:off x="2695067" y="6822312"/>
              <a:ext cx="114300" cy="177165"/>
            </a:xfrm>
            <a:custGeom>
              <a:avLst/>
              <a:gdLst/>
              <a:ahLst/>
              <a:cxnLst/>
              <a:rect l="l" t="t" r="r" b="b"/>
              <a:pathLst>
                <a:path w="114300" h="177165">
                  <a:moveTo>
                    <a:pt x="114300" y="158508"/>
                  </a:moveTo>
                  <a:lnTo>
                    <a:pt x="103632" y="158508"/>
                  </a:lnTo>
                  <a:lnTo>
                    <a:pt x="103632" y="18288"/>
                  </a:lnTo>
                  <a:lnTo>
                    <a:pt x="105156" y="18288"/>
                  </a:lnTo>
                  <a:lnTo>
                    <a:pt x="105156" y="0"/>
                  </a:lnTo>
                  <a:lnTo>
                    <a:pt x="9144" y="0"/>
                  </a:lnTo>
                  <a:lnTo>
                    <a:pt x="9144" y="18288"/>
                  </a:lnTo>
                  <a:lnTo>
                    <a:pt x="9144" y="158508"/>
                  </a:lnTo>
                  <a:lnTo>
                    <a:pt x="0" y="158508"/>
                  </a:lnTo>
                  <a:lnTo>
                    <a:pt x="0" y="176784"/>
                  </a:lnTo>
                  <a:lnTo>
                    <a:pt x="9144" y="176784"/>
                  </a:lnTo>
                  <a:lnTo>
                    <a:pt x="103632" y="176784"/>
                  </a:lnTo>
                  <a:lnTo>
                    <a:pt x="114300" y="176784"/>
                  </a:lnTo>
                  <a:lnTo>
                    <a:pt x="114300" y="158508"/>
                  </a:lnTo>
                  <a:close/>
                </a:path>
              </a:pathLst>
            </a:custGeom>
            <a:solidFill>
              <a:srgbClr val="4985E8"/>
            </a:solidFill>
          </p:spPr>
          <p:txBody>
            <a:bodyPr wrap="square" lIns="0" tIns="0" rIns="0" bIns="0" rtlCol="0"/>
            <a:lstStyle/>
            <a:p>
              <a:endParaRPr/>
            </a:p>
          </p:txBody>
        </p:sp>
        <p:sp>
          <p:nvSpPr>
            <p:cNvPr id="25" name="object 25"/>
            <p:cNvSpPr/>
            <p:nvPr/>
          </p:nvSpPr>
          <p:spPr>
            <a:xfrm>
              <a:off x="2685923" y="6840601"/>
              <a:ext cx="18415" cy="158750"/>
            </a:xfrm>
            <a:custGeom>
              <a:avLst/>
              <a:gdLst/>
              <a:ahLst/>
              <a:cxnLst/>
              <a:rect l="l" t="t" r="r" b="b"/>
              <a:pathLst>
                <a:path w="18414" h="158750">
                  <a:moveTo>
                    <a:pt x="18287" y="0"/>
                  </a:moveTo>
                  <a:lnTo>
                    <a:pt x="0" y="0"/>
                  </a:lnTo>
                  <a:lnTo>
                    <a:pt x="0" y="158496"/>
                  </a:lnTo>
                  <a:lnTo>
                    <a:pt x="18287" y="158496"/>
                  </a:lnTo>
                  <a:lnTo>
                    <a:pt x="18287" y="0"/>
                  </a:lnTo>
                  <a:close/>
                </a:path>
              </a:pathLst>
            </a:custGeom>
            <a:solidFill>
              <a:srgbClr val="FFFFFF"/>
            </a:solidFill>
          </p:spPr>
          <p:txBody>
            <a:bodyPr wrap="square" lIns="0" tIns="0" rIns="0" bIns="0" rtlCol="0"/>
            <a:lstStyle/>
            <a:p>
              <a:endParaRPr/>
            </a:p>
          </p:txBody>
        </p:sp>
      </p:grpSp>
      <p:sp>
        <p:nvSpPr>
          <p:cNvPr id="26" name="object 26"/>
          <p:cNvSpPr txBox="1"/>
          <p:nvPr/>
        </p:nvSpPr>
        <p:spPr>
          <a:xfrm>
            <a:off x="2877439" y="6820281"/>
            <a:ext cx="186753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985E8"/>
                </a:solidFill>
                <a:latin typeface="Arial"/>
                <a:cs typeface="Arial"/>
              </a:rPr>
              <a:t>Class</a:t>
            </a:r>
            <a:r>
              <a:rPr sz="900" spc="-15" dirty="0">
                <a:solidFill>
                  <a:srgbClr val="4985E8"/>
                </a:solidFill>
                <a:latin typeface="Arial"/>
                <a:cs typeface="Arial"/>
              </a:rPr>
              <a:t> </a:t>
            </a:r>
            <a:r>
              <a:rPr sz="900" dirty="0">
                <a:solidFill>
                  <a:srgbClr val="4985E8"/>
                </a:solidFill>
                <a:latin typeface="Arial"/>
                <a:cs typeface="Arial"/>
              </a:rPr>
              <a:t>derived</a:t>
            </a:r>
            <a:r>
              <a:rPr sz="900" spc="-15" dirty="0">
                <a:solidFill>
                  <a:srgbClr val="4985E8"/>
                </a:solidFill>
                <a:latin typeface="Arial"/>
                <a:cs typeface="Arial"/>
              </a:rPr>
              <a:t> </a:t>
            </a:r>
            <a:r>
              <a:rPr sz="900" dirty="0">
                <a:solidFill>
                  <a:srgbClr val="4985E8"/>
                </a:solidFill>
                <a:latin typeface="Arial"/>
                <a:cs typeface="Arial"/>
              </a:rPr>
              <a:t>from</a:t>
            </a:r>
            <a:r>
              <a:rPr sz="900" spc="-10" dirty="0">
                <a:solidFill>
                  <a:srgbClr val="4985E8"/>
                </a:solidFill>
                <a:latin typeface="Arial"/>
                <a:cs typeface="Arial"/>
              </a:rPr>
              <a:t> </a:t>
            </a:r>
            <a:r>
              <a:rPr sz="900" b="1" dirty="0">
                <a:solidFill>
                  <a:srgbClr val="4985E8"/>
                </a:solidFill>
                <a:latin typeface="Arial"/>
                <a:cs typeface="Arial"/>
              </a:rPr>
              <a:t>Point</a:t>
            </a:r>
            <a:r>
              <a:rPr sz="900" b="1" spc="-10" dirty="0">
                <a:solidFill>
                  <a:srgbClr val="4985E8"/>
                </a:solidFill>
                <a:latin typeface="Arial"/>
                <a:cs typeface="Arial"/>
              </a:rPr>
              <a:t> </a:t>
            </a:r>
            <a:r>
              <a:rPr sz="900" dirty="0">
                <a:solidFill>
                  <a:srgbClr val="4985E8"/>
                </a:solidFill>
                <a:latin typeface="Arial"/>
                <a:cs typeface="Arial"/>
              </a:rPr>
              <a:t>base</a:t>
            </a:r>
            <a:r>
              <a:rPr sz="900" spc="-15" dirty="0">
                <a:solidFill>
                  <a:srgbClr val="4985E8"/>
                </a:solidFill>
                <a:latin typeface="Arial"/>
                <a:cs typeface="Arial"/>
              </a:rPr>
              <a:t> </a:t>
            </a:r>
            <a:r>
              <a:rPr sz="900" spc="-10" dirty="0">
                <a:solidFill>
                  <a:srgbClr val="4985E8"/>
                </a:solidFill>
                <a:latin typeface="Arial"/>
                <a:cs typeface="Arial"/>
              </a:rPr>
              <a:t>class</a:t>
            </a:r>
            <a:endParaRPr sz="900">
              <a:latin typeface="Arial"/>
              <a:cs typeface="Arial"/>
            </a:endParaRPr>
          </a:p>
        </p:txBody>
      </p:sp>
      <p:grpSp>
        <p:nvGrpSpPr>
          <p:cNvPr id="27" name="object 27"/>
          <p:cNvGrpSpPr/>
          <p:nvPr/>
        </p:nvGrpSpPr>
        <p:grpSpPr>
          <a:xfrm>
            <a:off x="923848" y="7017384"/>
            <a:ext cx="74930" cy="564515"/>
            <a:chOff x="923848" y="7017384"/>
            <a:chExt cx="74930" cy="564515"/>
          </a:xfrm>
        </p:grpSpPr>
        <p:sp>
          <p:nvSpPr>
            <p:cNvPr id="28" name="object 28"/>
            <p:cNvSpPr/>
            <p:nvPr/>
          </p:nvSpPr>
          <p:spPr>
            <a:xfrm>
              <a:off x="923848" y="7017384"/>
              <a:ext cx="74930" cy="370840"/>
            </a:xfrm>
            <a:custGeom>
              <a:avLst/>
              <a:gdLst/>
              <a:ahLst/>
              <a:cxnLst/>
              <a:rect l="l" t="t" r="r" b="b"/>
              <a:pathLst>
                <a:path w="74930" h="370840">
                  <a:moveTo>
                    <a:pt x="74676" y="352056"/>
                  </a:moveTo>
                  <a:lnTo>
                    <a:pt x="65532" y="352056"/>
                  </a:lnTo>
                  <a:lnTo>
                    <a:pt x="65532" y="211836"/>
                  </a:lnTo>
                  <a:lnTo>
                    <a:pt x="65532" y="193560"/>
                  </a:lnTo>
                  <a:lnTo>
                    <a:pt x="9144" y="193548"/>
                  </a:lnTo>
                  <a:lnTo>
                    <a:pt x="9144" y="211836"/>
                  </a:lnTo>
                  <a:lnTo>
                    <a:pt x="10668" y="211836"/>
                  </a:lnTo>
                  <a:lnTo>
                    <a:pt x="10668" y="352056"/>
                  </a:lnTo>
                  <a:lnTo>
                    <a:pt x="0" y="352056"/>
                  </a:lnTo>
                  <a:lnTo>
                    <a:pt x="0" y="370332"/>
                  </a:lnTo>
                  <a:lnTo>
                    <a:pt x="10668" y="370332"/>
                  </a:lnTo>
                  <a:lnTo>
                    <a:pt x="65532" y="370332"/>
                  </a:lnTo>
                  <a:lnTo>
                    <a:pt x="74676" y="370332"/>
                  </a:lnTo>
                  <a:lnTo>
                    <a:pt x="74676" y="352056"/>
                  </a:lnTo>
                  <a:close/>
                </a:path>
                <a:path w="74930" h="370840">
                  <a:moveTo>
                    <a:pt x="74676" y="156972"/>
                  </a:moveTo>
                  <a:lnTo>
                    <a:pt x="65532" y="156972"/>
                  </a:lnTo>
                  <a:lnTo>
                    <a:pt x="65532" y="18288"/>
                  </a:lnTo>
                  <a:lnTo>
                    <a:pt x="65532" y="0"/>
                  </a:lnTo>
                  <a:lnTo>
                    <a:pt x="10668" y="0"/>
                  </a:lnTo>
                  <a:lnTo>
                    <a:pt x="9144" y="0"/>
                  </a:lnTo>
                  <a:lnTo>
                    <a:pt x="9144" y="18288"/>
                  </a:lnTo>
                  <a:lnTo>
                    <a:pt x="10668" y="18288"/>
                  </a:lnTo>
                  <a:lnTo>
                    <a:pt x="10668" y="156972"/>
                  </a:lnTo>
                  <a:lnTo>
                    <a:pt x="0" y="156972"/>
                  </a:lnTo>
                  <a:lnTo>
                    <a:pt x="0" y="175260"/>
                  </a:lnTo>
                  <a:lnTo>
                    <a:pt x="10668" y="175260"/>
                  </a:lnTo>
                  <a:lnTo>
                    <a:pt x="65532" y="175260"/>
                  </a:lnTo>
                  <a:lnTo>
                    <a:pt x="74676" y="175260"/>
                  </a:lnTo>
                  <a:lnTo>
                    <a:pt x="74676" y="156972"/>
                  </a:lnTo>
                  <a:close/>
                </a:path>
              </a:pathLst>
            </a:custGeom>
            <a:solidFill>
              <a:srgbClr val="999999"/>
            </a:solidFill>
          </p:spPr>
          <p:txBody>
            <a:bodyPr wrap="square" lIns="0" tIns="0" rIns="0" bIns="0" rtlCol="0"/>
            <a:lstStyle/>
            <a:p>
              <a:endParaRPr/>
            </a:p>
          </p:txBody>
        </p:sp>
        <p:sp>
          <p:nvSpPr>
            <p:cNvPr id="29" name="object 29"/>
            <p:cNvSpPr/>
            <p:nvPr/>
          </p:nvSpPr>
          <p:spPr>
            <a:xfrm>
              <a:off x="923848" y="7406004"/>
              <a:ext cx="74930" cy="175895"/>
            </a:xfrm>
            <a:custGeom>
              <a:avLst/>
              <a:gdLst/>
              <a:ahLst/>
              <a:cxnLst/>
              <a:rect l="l" t="t" r="r" b="b"/>
              <a:pathLst>
                <a:path w="74930" h="175895">
                  <a:moveTo>
                    <a:pt x="74676" y="157353"/>
                  </a:moveTo>
                  <a:lnTo>
                    <a:pt x="65532" y="157353"/>
                  </a:lnTo>
                  <a:lnTo>
                    <a:pt x="65532" y="18288"/>
                  </a:lnTo>
                  <a:lnTo>
                    <a:pt x="65532" y="76"/>
                  </a:lnTo>
                  <a:lnTo>
                    <a:pt x="9144" y="0"/>
                  </a:lnTo>
                  <a:lnTo>
                    <a:pt x="9144" y="18288"/>
                  </a:lnTo>
                  <a:lnTo>
                    <a:pt x="10668" y="18288"/>
                  </a:lnTo>
                  <a:lnTo>
                    <a:pt x="10668" y="157353"/>
                  </a:lnTo>
                  <a:lnTo>
                    <a:pt x="0" y="157353"/>
                  </a:lnTo>
                  <a:lnTo>
                    <a:pt x="0" y="175641"/>
                  </a:lnTo>
                  <a:lnTo>
                    <a:pt x="10668" y="175641"/>
                  </a:lnTo>
                  <a:lnTo>
                    <a:pt x="65532" y="175641"/>
                  </a:lnTo>
                  <a:lnTo>
                    <a:pt x="74676" y="175641"/>
                  </a:lnTo>
                  <a:lnTo>
                    <a:pt x="74676" y="157353"/>
                  </a:lnTo>
                  <a:close/>
                </a:path>
              </a:pathLst>
            </a:custGeom>
            <a:solidFill>
              <a:srgbClr val="FF0000"/>
            </a:solidFill>
          </p:spPr>
          <p:txBody>
            <a:bodyPr wrap="square" lIns="0" tIns="0" rIns="0" bIns="0" rtlCol="0"/>
            <a:lstStyle/>
            <a:p>
              <a:endParaRPr/>
            </a:p>
          </p:txBody>
        </p:sp>
      </p:grpSp>
      <p:sp>
        <p:nvSpPr>
          <p:cNvPr id="30" name="object 30"/>
          <p:cNvSpPr txBox="1"/>
          <p:nvPr/>
        </p:nvSpPr>
        <p:spPr>
          <a:xfrm>
            <a:off x="1004112" y="6958965"/>
            <a:ext cx="680085" cy="608330"/>
          </a:xfrm>
          <a:prstGeom prst="rect">
            <a:avLst/>
          </a:prstGeom>
        </p:spPr>
        <p:txBody>
          <a:bodyPr vert="horz" wrap="square" lIns="0" tIns="11430" rIns="0" bIns="0" rtlCol="0">
            <a:spAutoFit/>
          </a:bodyPr>
          <a:lstStyle/>
          <a:p>
            <a:pPr marL="12700" marR="5080">
              <a:lnSpc>
                <a:spcPct val="141800"/>
              </a:lnSpc>
              <a:spcBef>
                <a:spcPts val="90"/>
              </a:spcBef>
            </a:pPr>
            <a:r>
              <a:rPr sz="900" b="1" spc="-10" dirty="0">
                <a:latin typeface="Arial"/>
                <a:cs typeface="Arial"/>
              </a:rPr>
              <a:t>Point3dGrid PointCloud </a:t>
            </a:r>
            <a:r>
              <a:rPr sz="900" b="1" spc="-10" dirty="0">
                <a:solidFill>
                  <a:srgbClr val="FF0000"/>
                </a:solidFill>
                <a:latin typeface="Arial"/>
                <a:cs typeface="Arial"/>
              </a:rPr>
              <a:t>Surface</a:t>
            </a:r>
            <a:endParaRPr sz="900">
              <a:latin typeface="Arial"/>
              <a:cs typeface="Arial"/>
            </a:endParaRPr>
          </a:p>
        </p:txBody>
      </p:sp>
      <p:grpSp>
        <p:nvGrpSpPr>
          <p:cNvPr id="31" name="object 31"/>
          <p:cNvGrpSpPr/>
          <p:nvPr/>
        </p:nvGrpSpPr>
        <p:grpSpPr>
          <a:xfrm>
            <a:off x="1083868" y="7406005"/>
            <a:ext cx="1725930" cy="625475"/>
            <a:chOff x="1083868" y="7406005"/>
            <a:chExt cx="1725930" cy="625475"/>
          </a:xfrm>
        </p:grpSpPr>
        <p:sp>
          <p:nvSpPr>
            <p:cNvPr id="32" name="object 32"/>
            <p:cNvSpPr/>
            <p:nvPr/>
          </p:nvSpPr>
          <p:spPr>
            <a:xfrm>
              <a:off x="2695067" y="7406005"/>
              <a:ext cx="114300" cy="175895"/>
            </a:xfrm>
            <a:custGeom>
              <a:avLst/>
              <a:gdLst/>
              <a:ahLst/>
              <a:cxnLst/>
              <a:rect l="l" t="t" r="r" b="b"/>
              <a:pathLst>
                <a:path w="114300" h="175895">
                  <a:moveTo>
                    <a:pt x="114300" y="157353"/>
                  </a:moveTo>
                  <a:lnTo>
                    <a:pt x="103632" y="157353"/>
                  </a:lnTo>
                  <a:lnTo>
                    <a:pt x="103632" y="18288"/>
                  </a:lnTo>
                  <a:lnTo>
                    <a:pt x="105156" y="18288"/>
                  </a:lnTo>
                  <a:lnTo>
                    <a:pt x="105156" y="0"/>
                  </a:lnTo>
                  <a:lnTo>
                    <a:pt x="9144" y="0"/>
                  </a:lnTo>
                  <a:lnTo>
                    <a:pt x="9144" y="18288"/>
                  </a:lnTo>
                  <a:lnTo>
                    <a:pt x="9144" y="157353"/>
                  </a:lnTo>
                  <a:lnTo>
                    <a:pt x="0" y="157353"/>
                  </a:lnTo>
                  <a:lnTo>
                    <a:pt x="0" y="175641"/>
                  </a:lnTo>
                  <a:lnTo>
                    <a:pt x="9144" y="175641"/>
                  </a:lnTo>
                  <a:lnTo>
                    <a:pt x="103632" y="175641"/>
                  </a:lnTo>
                  <a:lnTo>
                    <a:pt x="114300" y="175641"/>
                  </a:lnTo>
                  <a:lnTo>
                    <a:pt x="114300" y="157353"/>
                  </a:lnTo>
                  <a:close/>
                </a:path>
              </a:pathLst>
            </a:custGeom>
            <a:solidFill>
              <a:srgbClr val="FF0000"/>
            </a:solidFill>
          </p:spPr>
          <p:txBody>
            <a:bodyPr wrap="square" lIns="0" tIns="0" rIns="0" bIns="0" rtlCol="0"/>
            <a:lstStyle/>
            <a:p>
              <a:endParaRPr/>
            </a:p>
          </p:txBody>
        </p:sp>
        <p:sp>
          <p:nvSpPr>
            <p:cNvPr id="33" name="object 33"/>
            <p:cNvSpPr/>
            <p:nvPr/>
          </p:nvSpPr>
          <p:spPr>
            <a:xfrm>
              <a:off x="1083868" y="7599934"/>
              <a:ext cx="1600835" cy="431800"/>
            </a:xfrm>
            <a:custGeom>
              <a:avLst/>
              <a:gdLst/>
              <a:ahLst/>
              <a:cxnLst/>
              <a:rect l="l" t="t" r="r" b="b"/>
              <a:pathLst>
                <a:path w="1600835" h="431800">
                  <a:moveTo>
                    <a:pt x="1600453" y="0"/>
                  </a:moveTo>
                  <a:lnTo>
                    <a:pt x="0" y="0"/>
                  </a:lnTo>
                  <a:lnTo>
                    <a:pt x="0" y="431292"/>
                  </a:lnTo>
                  <a:lnTo>
                    <a:pt x="1600453" y="431292"/>
                  </a:lnTo>
                  <a:lnTo>
                    <a:pt x="1600453" y="0"/>
                  </a:lnTo>
                  <a:close/>
                </a:path>
              </a:pathLst>
            </a:custGeom>
            <a:solidFill>
              <a:srgbClr val="F3F3F3"/>
            </a:solidFill>
          </p:spPr>
          <p:txBody>
            <a:bodyPr wrap="square" lIns="0" tIns="0" rIns="0" bIns="0" rtlCol="0"/>
            <a:lstStyle/>
            <a:p>
              <a:endParaRPr/>
            </a:p>
          </p:txBody>
        </p:sp>
      </p:grpSp>
      <p:sp>
        <p:nvSpPr>
          <p:cNvPr id="34" name="object 34"/>
          <p:cNvSpPr txBox="1"/>
          <p:nvPr/>
        </p:nvSpPr>
        <p:spPr>
          <a:xfrm>
            <a:off x="2877439" y="7404354"/>
            <a:ext cx="11626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Arial"/>
                <a:cs typeface="Arial"/>
              </a:rPr>
              <a:t>Abstract</a:t>
            </a:r>
            <a:r>
              <a:rPr sz="900" spc="-15" dirty="0">
                <a:solidFill>
                  <a:srgbClr val="FF0000"/>
                </a:solidFill>
                <a:latin typeface="Arial"/>
                <a:cs typeface="Arial"/>
              </a:rPr>
              <a:t> </a:t>
            </a:r>
            <a:r>
              <a:rPr sz="900" dirty="0">
                <a:solidFill>
                  <a:srgbClr val="FF0000"/>
                </a:solidFill>
                <a:latin typeface="Arial"/>
                <a:cs typeface="Arial"/>
              </a:rPr>
              <a:t>Surface</a:t>
            </a:r>
            <a:r>
              <a:rPr sz="900" spc="-15" dirty="0">
                <a:solidFill>
                  <a:srgbClr val="FF0000"/>
                </a:solidFill>
                <a:latin typeface="Arial"/>
                <a:cs typeface="Arial"/>
              </a:rPr>
              <a:t> </a:t>
            </a:r>
            <a:r>
              <a:rPr sz="900" spc="-20" dirty="0">
                <a:solidFill>
                  <a:srgbClr val="FF0000"/>
                </a:solidFill>
                <a:latin typeface="Arial"/>
                <a:cs typeface="Arial"/>
              </a:rPr>
              <a:t>class</a:t>
            </a:r>
            <a:endParaRPr sz="900">
              <a:latin typeface="Arial"/>
              <a:cs typeface="Arial"/>
            </a:endParaRPr>
          </a:p>
        </p:txBody>
      </p:sp>
      <p:sp>
        <p:nvSpPr>
          <p:cNvPr id="35" name="object 35"/>
          <p:cNvSpPr txBox="1"/>
          <p:nvPr/>
        </p:nvSpPr>
        <p:spPr>
          <a:xfrm>
            <a:off x="1080312" y="7597902"/>
            <a:ext cx="725805" cy="426720"/>
          </a:xfrm>
          <a:prstGeom prst="rect">
            <a:avLst/>
          </a:prstGeom>
        </p:spPr>
        <p:txBody>
          <a:bodyPr vert="horz" wrap="square" lIns="0" tIns="17780" rIns="0" bIns="0" rtlCol="0">
            <a:spAutoFit/>
          </a:bodyPr>
          <a:lstStyle/>
          <a:p>
            <a:pPr marL="12700" marR="5080">
              <a:lnSpc>
                <a:spcPct val="96100"/>
              </a:lnSpc>
              <a:spcBef>
                <a:spcPts val="140"/>
              </a:spcBef>
            </a:pPr>
            <a:r>
              <a:rPr sz="900" spc="-10" dirty="0">
                <a:latin typeface="Arial"/>
                <a:cs typeface="Arial"/>
              </a:rPr>
              <a:t>Extrusion NurbsSurface PlaneSurface</a:t>
            </a:r>
            <a:endParaRPr sz="900">
              <a:latin typeface="Arial"/>
              <a:cs typeface="Arial"/>
            </a:endParaRPr>
          </a:p>
        </p:txBody>
      </p:sp>
      <p:grpSp>
        <p:nvGrpSpPr>
          <p:cNvPr id="36" name="object 36"/>
          <p:cNvGrpSpPr/>
          <p:nvPr/>
        </p:nvGrpSpPr>
        <p:grpSpPr>
          <a:xfrm>
            <a:off x="1074724" y="7599933"/>
            <a:ext cx="1725930" cy="1074420"/>
            <a:chOff x="1074724" y="7599933"/>
            <a:chExt cx="1725930" cy="1074420"/>
          </a:xfrm>
        </p:grpSpPr>
        <p:sp>
          <p:nvSpPr>
            <p:cNvPr id="37" name="object 37"/>
            <p:cNvSpPr/>
            <p:nvPr/>
          </p:nvSpPr>
          <p:spPr>
            <a:xfrm>
              <a:off x="2704211" y="7599933"/>
              <a:ext cx="94615" cy="1074420"/>
            </a:xfrm>
            <a:custGeom>
              <a:avLst/>
              <a:gdLst/>
              <a:ahLst/>
              <a:cxnLst/>
              <a:rect l="l" t="t" r="r" b="b"/>
              <a:pathLst>
                <a:path w="94614" h="1074420">
                  <a:moveTo>
                    <a:pt x="94487" y="0"/>
                  </a:moveTo>
                  <a:lnTo>
                    <a:pt x="0" y="0"/>
                  </a:lnTo>
                  <a:lnTo>
                    <a:pt x="0" y="1074419"/>
                  </a:lnTo>
                  <a:lnTo>
                    <a:pt x="94487" y="1074419"/>
                  </a:lnTo>
                  <a:lnTo>
                    <a:pt x="94487" y="0"/>
                  </a:lnTo>
                  <a:close/>
                </a:path>
              </a:pathLst>
            </a:custGeom>
            <a:solidFill>
              <a:srgbClr val="4985E8"/>
            </a:solidFill>
          </p:spPr>
          <p:txBody>
            <a:bodyPr wrap="square" lIns="0" tIns="0" rIns="0" bIns="0" rtlCol="0"/>
            <a:lstStyle/>
            <a:p>
              <a:endParaRPr/>
            </a:p>
          </p:txBody>
        </p:sp>
        <p:sp>
          <p:nvSpPr>
            <p:cNvPr id="38" name="object 38"/>
            <p:cNvSpPr/>
            <p:nvPr/>
          </p:nvSpPr>
          <p:spPr>
            <a:xfrm>
              <a:off x="1083868" y="7599933"/>
              <a:ext cx="1602105" cy="18415"/>
            </a:xfrm>
            <a:custGeom>
              <a:avLst/>
              <a:gdLst/>
              <a:ahLst/>
              <a:cxnLst/>
              <a:rect l="l" t="t" r="r" b="b"/>
              <a:pathLst>
                <a:path w="1602105" h="18415">
                  <a:moveTo>
                    <a:pt x="1601977" y="0"/>
                  </a:moveTo>
                  <a:lnTo>
                    <a:pt x="0" y="0"/>
                  </a:lnTo>
                  <a:lnTo>
                    <a:pt x="0" y="18287"/>
                  </a:lnTo>
                  <a:lnTo>
                    <a:pt x="1601977" y="18287"/>
                  </a:lnTo>
                  <a:lnTo>
                    <a:pt x="1601977" y="0"/>
                  </a:lnTo>
                  <a:close/>
                </a:path>
              </a:pathLst>
            </a:custGeom>
            <a:solidFill>
              <a:srgbClr val="F3F3F3"/>
            </a:solidFill>
          </p:spPr>
          <p:txBody>
            <a:bodyPr wrap="square" lIns="0" tIns="0" rIns="0" bIns="0" rtlCol="0"/>
            <a:lstStyle/>
            <a:p>
              <a:endParaRPr/>
            </a:p>
          </p:txBody>
        </p:sp>
        <p:sp>
          <p:nvSpPr>
            <p:cNvPr id="39" name="object 39"/>
            <p:cNvSpPr/>
            <p:nvPr/>
          </p:nvSpPr>
          <p:spPr>
            <a:xfrm>
              <a:off x="2704211" y="7599933"/>
              <a:ext cx="96520" cy="18415"/>
            </a:xfrm>
            <a:custGeom>
              <a:avLst/>
              <a:gdLst/>
              <a:ahLst/>
              <a:cxnLst/>
              <a:rect l="l" t="t" r="r" b="b"/>
              <a:pathLst>
                <a:path w="96519" h="18415">
                  <a:moveTo>
                    <a:pt x="96012" y="0"/>
                  </a:moveTo>
                  <a:lnTo>
                    <a:pt x="0" y="0"/>
                  </a:lnTo>
                  <a:lnTo>
                    <a:pt x="0" y="18287"/>
                  </a:lnTo>
                  <a:lnTo>
                    <a:pt x="96012" y="18287"/>
                  </a:lnTo>
                  <a:lnTo>
                    <a:pt x="96012" y="0"/>
                  </a:lnTo>
                  <a:close/>
                </a:path>
              </a:pathLst>
            </a:custGeom>
            <a:solidFill>
              <a:srgbClr val="4985E8"/>
            </a:solidFill>
          </p:spPr>
          <p:txBody>
            <a:bodyPr wrap="square" lIns="0" tIns="0" rIns="0" bIns="0" rtlCol="0"/>
            <a:lstStyle/>
            <a:p>
              <a:endParaRPr/>
            </a:p>
          </p:txBody>
        </p:sp>
        <p:sp>
          <p:nvSpPr>
            <p:cNvPr id="40" name="object 40"/>
            <p:cNvSpPr/>
            <p:nvPr/>
          </p:nvSpPr>
          <p:spPr>
            <a:xfrm>
              <a:off x="1074724" y="8012939"/>
              <a:ext cx="1620520" cy="18415"/>
            </a:xfrm>
            <a:custGeom>
              <a:avLst/>
              <a:gdLst/>
              <a:ahLst/>
              <a:cxnLst/>
              <a:rect l="l" t="t" r="r" b="b"/>
              <a:pathLst>
                <a:path w="1620520" h="18415">
                  <a:moveTo>
                    <a:pt x="1620266" y="0"/>
                  </a:moveTo>
                  <a:lnTo>
                    <a:pt x="0" y="0"/>
                  </a:lnTo>
                  <a:lnTo>
                    <a:pt x="0" y="18286"/>
                  </a:lnTo>
                  <a:lnTo>
                    <a:pt x="1620266" y="18286"/>
                  </a:lnTo>
                  <a:lnTo>
                    <a:pt x="1620266" y="0"/>
                  </a:lnTo>
                  <a:close/>
                </a:path>
              </a:pathLst>
            </a:custGeom>
            <a:solidFill>
              <a:srgbClr val="F3F3F3"/>
            </a:solidFill>
          </p:spPr>
          <p:txBody>
            <a:bodyPr wrap="square" lIns="0" tIns="0" rIns="0" bIns="0" rtlCol="0"/>
            <a:lstStyle/>
            <a:p>
              <a:endParaRPr/>
            </a:p>
          </p:txBody>
        </p:sp>
        <p:sp>
          <p:nvSpPr>
            <p:cNvPr id="41" name="object 41"/>
            <p:cNvSpPr/>
            <p:nvPr/>
          </p:nvSpPr>
          <p:spPr>
            <a:xfrm>
              <a:off x="1265224" y="8049513"/>
              <a:ext cx="1419225" cy="177165"/>
            </a:xfrm>
            <a:custGeom>
              <a:avLst/>
              <a:gdLst/>
              <a:ahLst/>
              <a:cxnLst/>
              <a:rect l="l" t="t" r="r" b="b"/>
              <a:pathLst>
                <a:path w="1419225" h="177165">
                  <a:moveTo>
                    <a:pt x="1419097" y="0"/>
                  </a:moveTo>
                  <a:lnTo>
                    <a:pt x="0" y="0"/>
                  </a:lnTo>
                  <a:lnTo>
                    <a:pt x="0" y="176783"/>
                  </a:lnTo>
                  <a:lnTo>
                    <a:pt x="1419097" y="176783"/>
                  </a:lnTo>
                  <a:lnTo>
                    <a:pt x="1419097" y="0"/>
                  </a:lnTo>
                  <a:close/>
                </a:path>
              </a:pathLst>
            </a:custGeom>
            <a:solidFill>
              <a:srgbClr val="D9D9D9"/>
            </a:solidFill>
          </p:spPr>
          <p:txBody>
            <a:bodyPr wrap="square" lIns="0" tIns="0" rIns="0" bIns="0" rtlCol="0"/>
            <a:lstStyle/>
            <a:p>
              <a:endParaRPr/>
            </a:p>
          </p:txBody>
        </p:sp>
      </p:grpSp>
      <p:sp>
        <p:nvSpPr>
          <p:cNvPr id="42" name="object 42"/>
          <p:cNvSpPr txBox="1"/>
          <p:nvPr/>
        </p:nvSpPr>
        <p:spPr>
          <a:xfrm>
            <a:off x="2877439" y="8052054"/>
            <a:ext cx="212153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4985E8"/>
                </a:solidFill>
                <a:latin typeface="Arial"/>
                <a:cs typeface="Arial"/>
              </a:rPr>
              <a:t>Classes</a:t>
            </a:r>
            <a:r>
              <a:rPr sz="900" spc="-15" dirty="0">
                <a:solidFill>
                  <a:srgbClr val="4985E8"/>
                </a:solidFill>
                <a:latin typeface="Arial"/>
                <a:cs typeface="Arial"/>
              </a:rPr>
              <a:t> </a:t>
            </a:r>
            <a:r>
              <a:rPr sz="900" dirty="0">
                <a:solidFill>
                  <a:srgbClr val="4985E8"/>
                </a:solidFill>
                <a:latin typeface="Arial"/>
                <a:cs typeface="Arial"/>
              </a:rPr>
              <a:t>derived</a:t>
            </a:r>
            <a:r>
              <a:rPr sz="900" spc="-15" dirty="0">
                <a:solidFill>
                  <a:srgbClr val="4985E8"/>
                </a:solidFill>
                <a:latin typeface="Arial"/>
                <a:cs typeface="Arial"/>
              </a:rPr>
              <a:t> </a:t>
            </a:r>
            <a:r>
              <a:rPr sz="900" dirty="0">
                <a:solidFill>
                  <a:srgbClr val="4985E8"/>
                </a:solidFill>
                <a:latin typeface="Arial"/>
                <a:cs typeface="Arial"/>
              </a:rPr>
              <a:t>from</a:t>
            </a:r>
            <a:r>
              <a:rPr sz="900" spc="-5" dirty="0">
                <a:solidFill>
                  <a:srgbClr val="4985E8"/>
                </a:solidFill>
                <a:latin typeface="Arial"/>
                <a:cs typeface="Arial"/>
              </a:rPr>
              <a:t> </a:t>
            </a:r>
            <a:r>
              <a:rPr sz="900" b="1" dirty="0">
                <a:solidFill>
                  <a:srgbClr val="4985E8"/>
                </a:solidFill>
                <a:latin typeface="Arial"/>
                <a:cs typeface="Arial"/>
              </a:rPr>
              <a:t>Surface</a:t>
            </a:r>
            <a:r>
              <a:rPr sz="900" b="1" spc="-10" dirty="0">
                <a:solidFill>
                  <a:srgbClr val="4985E8"/>
                </a:solidFill>
                <a:latin typeface="Arial"/>
                <a:cs typeface="Arial"/>
              </a:rPr>
              <a:t> </a:t>
            </a:r>
            <a:r>
              <a:rPr sz="900" dirty="0">
                <a:solidFill>
                  <a:srgbClr val="4985E8"/>
                </a:solidFill>
                <a:latin typeface="Arial"/>
                <a:cs typeface="Arial"/>
              </a:rPr>
              <a:t>base</a:t>
            </a:r>
            <a:r>
              <a:rPr sz="900" spc="-15" dirty="0">
                <a:solidFill>
                  <a:srgbClr val="4985E8"/>
                </a:solidFill>
                <a:latin typeface="Arial"/>
                <a:cs typeface="Arial"/>
              </a:rPr>
              <a:t> </a:t>
            </a:r>
            <a:r>
              <a:rPr sz="900" spc="-20" dirty="0">
                <a:solidFill>
                  <a:srgbClr val="4985E8"/>
                </a:solidFill>
                <a:latin typeface="Arial"/>
                <a:cs typeface="Arial"/>
              </a:rPr>
              <a:t>class</a:t>
            </a:r>
            <a:endParaRPr sz="900">
              <a:latin typeface="Arial"/>
              <a:cs typeface="Arial"/>
            </a:endParaRPr>
          </a:p>
        </p:txBody>
      </p:sp>
      <p:sp>
        <p:nvSpPr>
          <p:cNvPr id="43" name="object 43"/>
          <p:cNvSpPr txBox="1"/>
          <p:nvPr/>
        </p:nvSpPr>
        <p:spPr>
          <a:xfrm>
            <a:off x="1256080" y="8047482"/>
            <a:ext cx="1439545" cy="162560"/>
          </a:xfrm>
          <a:prstGeom prst="rect">
            <a:avLst/>
          </a:prstGeom>
        </p:spPr>
        <p:txBody>
          <a:bodyPr vert="horz" wrap="square" lIns="0" tIns="12700" rIns="0" bIns="0" rtlCol="0">
            <a:spAutoFit/>
          </a:bodyPr>
          <a:lstStyle/>
          <a:p>
            <a:pPr marL="16510">
              <a:lnSpc>
                <a:spcPct val="100000"/>
              </a:lnSpc>
              <a:spcBef>
                <a:spcPts val="100"/>
              </a:spcBef>
            </a:pPr>
            <a:r>
              <a:rPr sz="900" spc="-10" dirty="0">
                <a:latin typeface="Arial"/>
                <a:cs typeface="Arial"/>
              </a:rPr>
              <a:t>ClippingPlaneSurface</a:t>
            </a:r>
            <a:endParaRPr sz="900">
              <a:latin typeface="Arial"/>
              <a:cs typeface="Arial"/>
            </a:endParaRPr>
          </a:p>
        </p:txBody>
      </p:sp>
      <p:grpSp>
        <p:nvGrpSpPr>
          <p:cNvPr id="44" name="object 44"/>
          <p:cNvGrpSpPr/>
          <p:nvPr/>
        </p:nvGrpSpPr>
        <p:grpSpPr>
          <a:xfrm>
            <a:off x="1074724" y="8049514"/>
            <a:ext cx="1734820" cy="820419"/>
            <a:chOff x="1074724" y="8049514"/>
            <a:chExt cx="1734820" cy="820419"/>
          </a:xfrm>
        </p:grpSpPr>
        <p:sp>
          <p:nvSpPr>
            <p:cNvPr id="45" name="object 45"/>
            <p:cNvSpPr/>
            <p:nvPr/>
          </p:nvSpPr>
          <p:spPr>
            <a:xfrm>
              <a:off x="1256080" y="8049513"/>
              <a:ext cx="1438910" cy="175260"/>
            </a:xfrm>
            <a:custGeom>
              <a:avLst/>
              <a:gdLst/>
              <a:ahLst/>
              <a:cxnLst/>
              <a:rect l="l" t="t" r="r" b="b"/>
              <a:pathLst>
                <a:path w="1438910" h="175259">
                  <a:moveTo>
                    <a:pt x="1429753" y="0"/>
                  </a:moveTo>
                  <a:lnTo>
                    <a:pt x="9144" y="0"/>
                  </a:lnTo>
                  <a:lnTo>
                    <a:pt x="9144" y="18288"/>
                  </a:lnTo>
                  <a:lnTo>
                    <a:pt x="1429753" y="18288"/>
                  </a:lnTo>
                  <a:lnTo>
                    <a:pt x="1429753" y="0"/>
                  </a:lnTo>
                  <a:close/>
                </a:path>
                <a:path w="1438910" h="175259">
                  <a:moveTo>
                    <a:pt x="1438910" y="156972"/>
                  </a:moveTo>
                  <a:lnTo>
                    <a:pt x="0" y="156972"/>
                  </a:lnTo>
                  <a:lnTo>
                    <a:pt x="0" y="175260"/>
                  </a:lnTo>
                  <a:lnTo>
                    <a:pt x="1438910" y="175260"/>
                  </a:lnTo>
                  <a:lnTo>
                    <a:pt x="1438910" y="156972"/>
                  </a:lnTo>
                  <a:close/>
                </a:path>
              </a:pathLst>
            </a:custGeom>
            <a:solidFill>
              <a:srgbClr val="D9D9D9"/>
            </a:solidFill>
          </p:spPr>
          <p:txBody>
            <a:bodyPr wrap="square" lIns="0" tIns="0" rIns="0" bIns="0" rtlCol="0"/>
            <a:lstStyle/>
            <a:p>
              <a:endParaRPr/>
            </a:p>
          </p:txBody>
        </p:sp>
        <p:sp>
          <p:nvSpPr>
            <p:cNvPr id="46" name="object 46"/>
            <p:cNvSpPr/>
            <p:nvPr/>
          </p:nvSpPr>
          <p:spPr>
            <a:xfrm>
              <a:off x="1074724" y="8243062"/>
              <a:ext cx="1620520" cy="431800"/>
            </a:xfrm>
            <a:custGeom>
              <a:avLst/>
              <a:gdLst/>
              <a:ahLst/>
              <a:cxnLst/>
              <a:rect l="l" t="t" r="r" b="b"/>
              <a:pathLst>
                <a:path w="1620520" h="431800">
                  <a:moveTo>
                    <a:pt x="1620266" y="413004"/>
                  </a:moveTo>
                  <a:lnTo>
                    <a:pt x="1609585" y="413004"/>
                  </a:lnTo>
                  <a:lnTo>
                    <a:pt x="1609585" y="18288"/>
                  </a:lnTo>
                  <a:lnTo>
                    <a:pt x="1611109" y="18288"/>
                  </a:lnTo>
                  <a:lnTo>
                    <a:pt x="1611109" y="0"/>
                  </a:lnTo>
                  <a:lnTo>
                    <a:pt x="1609585" y="0"/>
                  </a:lnTo>
                  <a:lnTo>
                    <a:pt x="190500" y="0"/>
                  </a:lnTo>
                  <a:lnTo>
                    <a:pt x="172212" y="0"/>
                  </a:lnTo>
                  <a:lnTo>
                    <a:pt x="9144" y="0"/>
                  </a:lnTo>
                  <a:lnTo>
                    <a:pt x="9144" y="18288"/>
                  </a:lnTo>
                  <a:lnTo>
                    <a:pt x="9144" y="413004"/>
                  </a:lnTo>
                  <a:lnTo>
                    <a:pt x="0" y="413004"/>
                  </a:lnTo>
                  <a:lnTo>
                    <a:pt x="0" y="431292"/>
                  </a:lnTo>
                  <a:lnTo>
                    <a:pt x="9144" y="431292"/>
                  </a:lnTo>
                  <a:lnTo>
                    <a:pt x="1609585" y="431292"/>
                  </a:lnTo>
                  <a:lnTo>
                    <a:pt x="1620266" y="431292"/>
                  </a:lnTo>
                  <a:lnTo>
                    <a:pt x="1620266" y="413004"/>
                  </a:lnTo>
                  <a:close/>
                </a:path>
              </a:pathLst>
            </a:custGeom>
            <a:solidFill>
              <a:srgbClr val="F3F3F3"/>
            </a:solidFill>
          </p:spPr>
          <p:txBody>
            <a:bodyPr wrap="square" lIns="0" tIns="0" rIns="0" bIns="0" rtlCol="0"/>
            <a:lstStyle/>
            <a:p>
              <a:endParaRPr/>
            </a:p>
          </p:txBody>
        </p:sp>
        <p:sp>
          <p:nvSpPr>
            <p:cNvPr id="47" name="object 47"/>
            <p:cNvSpPr/>
            <p:nvPr/>
          </p:nvSpPr>
          <p:spPr>
            <a:xfrm>
              <a:off x="2695066" y="8656066"/>
              <a:ext cx="114300" cy="18415"/>
            </a:xfrm>
            <a:custGeom>
              <a:avLst/>
              <a:gdLst/>
              <a:ahLst/>
              <a:cxnLst/>
              <a:rect l="l" t="t" r="r" b="b"/>
              <a:pathLst>
                <a:path w="114300" h="18415">
                  <a:moveTo>
                    <a:pt x="114300" y="0"/>
                  </a:moveTo>
                  <a:lnTo>
                    <a:pt x="0" y="0"/>
                  </a:lnTo>
                  <a:lnTo>
                    <a:pt x="0" y="18287"/>
                  </a:lnTo>
                  <a:lnTo>
                    <a:pt x="114300" y="18287"/>
                  </a:lnTo>
                  <a:lnTo>
                    <a:pt x="114300" y="0"/>
                  </a:lnTo>
                  <a:close/>
                </a:path>
              </a:pathLst>
            </a:custGeom>
            <a:solidFill>
              <a:srgbClr val="4985E8"/>
            </a:solidFill>
          </p:spPr>
          <p:txBody>
            <a:bodyPr wrap="square" lIns="0" tIns="0" rIns="0" bIns="0" rtlCol="0"/>
            <a:lstStyle/>
            <a:p>
              <a:endParaRPr/>
            </a:p>
          </p:txBody>
        </p:sp>
        <p:sp>
          <p:nvSpPr>
            <p:cNvPr id="48" name="object 48"/>
            <p:cNvSpPr/>
            <p:nvPr/>
          </p:nvSpPr>
          <p:spPr>
            <a:xfrm>
              <a:off x="2685922" y="8261350"/>
              <a:ext cx="18415" cy="413384"/>
            </a:xfrm>
            <a:custGeom>
              <a:avLst/>
              <a:gdLst/>
              <a:ahLst/>
              <a:cxnLst/>
              <a:rect l="l" t="t" r="r" b="b"/>
              <a:pathLst>
                <a:path w="18414" h="413384">
                  <a:moveTo>
                    <a:pt x="18287" y="0"/>
                  </a:moveTo>
                  <a:lnTo>
                    <a:pt x="0" y="0"/>
                  </a:lnTo>
                  <a:lnTo>
                    <a:pt x="0" y="413003"/>
                  </a:lnTo>
                  <a:lnTo>
                    <a:pt x="18287" y="413003"/>
                  </a:lnTo>
                  <a:lnTo>
                    <a:pt x="18287" y="0"/>
                  </a:lnTo>
                  <a:close/>
                </a:path>
              </a:pathLst>
            </a:custGeom>
            <a:solidFill>
              <a:srgbClr val="FFFFFF"/>
            </a:solidFill>
          </p:spPr>
          <p:txBody>
            <a:bodyPr wrap="square" lIns="0" tIns="0" rIns="0" bIns="0" rtlCol="0"/>
            <a:lstStyle/>
            <a:p>
              <a:endParaRPr/>
            </a:p>
          </p:txBody>
        </p:sp>
        <p:sp>
          <p:nvSpPr>
            <p:cNvPr id="49" name="object 49"/>
            <p:cNvSpPr/>
            <p:nvPr/>
          </p:nvSpPr>
          <p:spPr>
            <a:xfrm>
              <a:off x="1256080" y="8692591"/>
              <a:ext cx="1438910" cy="177165"/>
            </a:xfrm>
            <a:custGeom>
              <a:avLst/>
              <a:gdLst/>
              <a:ahLst/>
              <a:cxnLst/>
              <a:rect l="l" t="t" r="r" b="b"/>
              <a:pathLst>
                <a:path w="1438910" h="177165">
                  <a:moveTo>
                    <a:pt x="1438910" y="156972"/>
                  </a:moveTo>
                  <a:lnTo>
                    <a:pt x="1428229" y="156972"/>
                  </a:lnTo>
                  <a:lnTo>
                    <a:pt x="1428229" y="18338"/>
                  </a:lnTo>
                  <a:lnTo>
                    <a:pt x="1429753" y="18338"/>
                  </a:lnTo>
                  <a:lnTo>
                    <a:pt x="1429753" y="63"/>
                  </a:lnTo>
                  <a:lnTo>
                    <a:pt x="1428229" y="63"/>
                  </a:lnTo>
                  <a:lnTo>
                    <a:pt x="9144" y="0"/>
                  </a:lnTo>
                  <a:lnTo>
                    <a:pt x="9144" y="18338"/>
                  </a:lnTo>
                  <a:lnTo>
                    <a:pt x="9144" y="156972"/>
                  </a:lnTo>
                  <a:lnTo>
                    <a:pt x="0" y="156972"/>
                  </a:lnTo>
                  <a:lnTo>
                    <a:pt x="0" y="175260"/>
                  </a:lnTo>
                  <a:lnTo>
                    <a:pt x="9144" y="175260"/>
                  </a:lnTo>
                  <a:lnTo>
                    <a:pt x="9144" y="176784"/>
                  </a:lnTo>
                  <a:lnTo>
                    <a:pt x="1428229" y="176784"/>
                  </a:lnTo>
                  <a:lnTo>
                    <a:pt x="1428229" y="175260"/>
                  </a:lnTo>
                  <a:lnTo>
                    <a:pt x="1438910" y="175260"/>
                  </a:lnTo>
                  <a:lnTo>
                    <a:pt x="1438910" y="156972"/>
                  </a:lnTo>
                  <a:close/>
                </a:path>
              </a:pathLst>
            </a:custGeom>
            <a:solidFill>
              <a:srgbClr val="D9D9D9"/>
            </a:solidFill>
          </p:spPr>
          <p:txBody>
            <a:bodyPr wrap="square" lIns="0" tIns="0" rIns="0" bIns="0" rtlCol="0"/>
            <a:lstStyle/>
            <a:p>
              <a:endParaRPr/>
            </a:p>
          </p:txBody>
        </p:sp>
      </p:grpSp>
      <p:sp>
        <p:nvSpPr>
          <p:cNvPr id="50" name="object 50"/>
          <p:cNvSpPr txBox="1"/>
          <p:nvPr/>
        </p:nvSpPr>
        <p:spPr>
          <a:xfrm>
            <a:off x="1004112" y="8241030"/>
            <a:ext cx="788035" cy="805815"/>
          </a:xfrm>
          <a:prstGeom prst="rect">
            <a:avLst/>
          </a:prstGeom>
        </p:spPr>
        <p:txBody>
          <a:bodyPr vert="horz" wrap="square" lIns="0" tIns="17780" rIns="0" bIns="0" rtlCol="0">
            <a:spAutoFit/>
          </a:bodyPr>
          <a:lstStyle/>
          <a:p>
            <a:pPr marL="88900" marR="5080" algn="just">
              <a:lnSpc>
                <a:spcPct val="96100"/>
              </a:lnSpc>
              <a:spcBef>
                <a:spcPts val="140"/>
              </a:spcBef>
            </a:pPr>
            <a:r>
              <a:rPr sz="900" spc="-10" dirty="0">
                <a:latin typeface="Arial"/>
                <a:cs typeface="Arial"/>
              </a:rPr>
              <a:t>RevSurface SumSurface SurfaceProxy</a:t>
            </a:r>
            <a:endParaRPr sz="900">
              <a:latin typeface="Arial"/>
              <a:cs typeface="Arial"/>
            </a:endParaRPr>
          </a:p>
          <a:p>
            <a:pPr marL="268605">
              <a:lnSpc>
                <a:spcPct val="100000"/>
              </a:lnSpc>
              <a:spcBef>
                <a:spcPts val="385"/>
              </a:spcBef>
            </a:pPr>
            <a:r>
              <a:rPr sz="900" spc="-10" dirty="0">
                <a:latin typeface="Arial"/>
                <a:cs typeface="Arial"/>
              </a:rPr>
              <a:t>BrepFace</a:t>
            </a:r>
            <a:endParaRPr sz="900">
              <a:latin typeface="Arial"/>
              <a:cs typeface="Arial"/>
            </a:endParaRPr>
          </a:p>
          <a:p>
            <a:pPr marL="12700">
              <a:lnSpc>
                <a:spcPct val="100000"/>
              </a:lnSpc>
              <a:spcBef>
                <a:spcPts val="445"/>
              </a:spcBef>
            </a:pPr>
            <a:r>
              <a:rPr sz="900" b="1" spc="-10" dirty="0">
                <a:latin typeface="Arial"/>
                <a:cs typeface="Arial"/>
              </a:rPr>
              <a:t>TextDot</a:t>
            </a:r>
            <a:endParaRPr sz="900">
              <a:latin typeface="Arial"/>
              <a:cs typeface="Arial"/>
            </a:endParaRPr>
          </a:p>
        </p:txBody>
      </p:sp>
      <p:sp>
        <p:nvSpPr>
          <p:cNvPr id="51" name="object 51"/>
          <p:cNvSpPr/>
          <p:nvPr/>
        </p:nvSpPr>
        <p:spPr>
          <a:xfrm>
            <a:off x="923848" y="8886138"/>
            <a:ext cx="74930" cy="177165"/>
          </a:xfrm>
          <a:custGeom>
            <a:avLst/>
            <a:gdLst/>
            <a:ahLst/>
            <a:cxnLst/>
            <a:rect l="l" t="t" r="r" b="b"/>
            <a:pathLst>
              <a:path w="74930" h="177165">
                <a:moveTo>
                  <a:pt x="74676" y="158496"/>
                </a:moveTo>
                <a:lnTo>
                  <a:pt x="65532" y="158496"/>
                </a:lnTo>
                <a:lnTo>
                  <a:pt x="65532" y="18288"/>
                </a:lnTo>
                <a:lnTo>
                  <a:pt x="65532" y="0"/>
                </a:lnTo>
                <a:lnTo>
                  <a:pt x="10668" y="0"/>
                </a:lnTo>
                <a:lnTo>
                  <a:pt x="9144" y="0"/>
                </a:lnTo>
                <a:lnTo>
                  <a:pt x="9144" y="18288"/>
                </a:lnTo>
                <a:lnTo>
                  <a:pt x="10668" y="18288"/>
                </a:lnTo>
                <a:lnTo>
                  <a:pt x="10668" y="158496"/>
                </a:lnTo>
                <a:lnTo>
                  <a:pt x="0" y="158496"/>
                </a:lnTo>
                <a:lnTo>
                  <a:pt x="0" y="176784"/>
                </a:lnTo>
                <a:lnTo>
                  <a:pt x="10668" y="176784"/>
                </a:lnTo>
                <a:lnTo>
                  <a:pt x="65532" y="176784"/>
                </a:lnTo>
                <a:lnTo>
                  <a:pt x="74676" y="176784"/>
                </a:lnTo>
                <a:lnTo>
                  <a:pt x="74676" y="158496"/>
                </a:lnTo>
                <a:close/>
              </a:path>
            </a:pathLst>
          </a:custGeom>
          <a:solidFill>
            <a:srgbClr val="999999"/>
          </a:solidFill>
        </p:spPr>
        <p:txBody>
          <a:bodyPr wrap="square" lIns="0" tIns="0" rIns="0" bIns="0" rtlCol="0"/>
          <a:lstStyle/>
          <a:p>
            <a:endParaRPr/>
          </a:p>
        </p:txBody>
      </p:sp>
      <p:sp>
        <p:nvSpPr>
          <p:cNvPr id="55" name="Title 54"/>
          <p:cNvSpPr>
            <a:spLocks noGrp="1"/>
          </p:cNvSpPr>
          <p:nvPr>
            <p:ph type="title"/>
          </p:nvPr>
        </p:nvSpPr>
        <p:spPr/>
        <p:txBody>
          <a:bodyPr/>
          <a:lstStyle/>
          <a:p>
            <a:endParaRPr lang="en-US"/>
          </a:p>
        </p:txBody>
      </p:sp>
      <p:sp>
        <p:nvSpPr>
          <p:cNvPr id="52" name="object 52"/>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66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Curves</a:t>
            </a:r>
            <a:endParaRPr lang="en-US" dirty="0"/>
          </a:p>
        </p:txBody>
      </p:sp>
      <p:sp>
        <p:nvSpPr>
          <p:cNvPr id="9" name="TextBox 8"/>
          <p:cNvSpPr txBox="1"/>
          <p:nvPr/>
        </p:nvSpPr>
        <p:spPr>
          <a:xfrm>
            <a:off x="1066800" y="1295400"/>
            <a:ext cx="3810000" cy="5632311"/>
          </a:xfrm>
          <a:prstGeom prst="rect">
            <a:avLst/>
          </a:prstGeom>
          <a:noFill/>
        </p:spPr>
        <p:txBody>
          <a:bodyPr wrap="square" rtlCol="0">
            <a:spAutoFit/>
          </a:bodyPr>
          <a:lstStyle/>
          <a:p>
            <a:r>
              <a:rPr lang="en-US" b="1" u="sng" dirty="0" smtClean="0"/>
              <a:t>Explicit</a:t>
            </a:r>
          </a:p>
          <a:p>
            <a:endParaRPr lang="en-US" dirty="0"/>
          </a:p>
          <a:p>
            <a:r>
              <a:rPr lang="en-US" dirty="0" smtClean="0"/>
              <a:t>y = f(x)	// y is a function of x</a:t>
            </a:r>
          </a:p>
          <a:p>
            <a:endParaRPr lang="en-US" dirty="0"/>
          </a:p>
          <a:p>
            <a:r>
              <a:rPr lang="en-US" dirty="0"/>
              <a:t>y</a:t>
            </a:r>
            <a:r>
              <a:rPr lang="en-US" dirty="0" smtClean="0"/>
              <a:t> = x^2</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b="1" u="sng" dirty="0" smtClean="0"/>
              <a:t>Implicit</a:t>
            </a:r>
          </a:p>
          <a:p>
            <a:endParaRPr lang="en-US" dirty="0" smtClean="0"/>
          </a:p>
          <a:p>
            <a:r>
              <a:rPr lang="en-US" dirty="0"/>
              <a:t>x</a:t>
            </a:r>
            <a:r>
              <a:rPr lang="en-US" dirty="0" smtClean="0"/>
              <a:t> = f(t)</a:t>
            </a:r>
          </a:p>
          <a:p>
            <a:r>
              <a:rPr lang="en-US" dirty="0"/>
              <a:t>y</a:t>
            </a:r>
            <a:r>
              <a:rPr lang="en-US" dirty="0" smtClean="0"/>
              <a:t> = f(t)</a:t>
            </a:r>
          </a:p>
          <a:p>
            <a:endParaRPr lang="en-US" b="1" dirty="0"/>
          </a:p>
        </p:txBody>
      </p:sp>
      <p:cxnSp>
        <p:nvCxnSpPr>
          <p:cNvPr id="12" name="Straight Arrow Connector 11"/>
          <p:cNvCxnSpPr/>
          <p:nvPr/>
        </p:nvCxnSpPr>
        <p:spPr>
          <a:xfrm>
            <a:off x="1066800" y="8077200"/>
            <a:ext cx="167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52600" y="8153400"/>
            <a:ext cx="248786" cy="369332"/>
          </a:xfrm>
          <a:prstGeom prst="rect">
            <a:avLst/>
          </a:prstGeom>
          <a:noFill/>
        </p:spPr>
        <p:txBody>
          <a:bodyPr wrap="none" rtlCol="0">
            <a:spAutoFit/>
          </a:bodyPr>
          <a:lstStyle/>
          <a:p>
            <a:r>
              <a:rPr lang="en-US" i="1" dirty="0" smtClean="0"/>
              <a:t>t</a:t>
            </a:r>
            <a:endParaRPr lang="en-US" i="1" dirty="0"/>
          </a:p>
        </p:txBody>
      </p:sp>
      <p:cxnSp>
        <p:nvCxnSpPr>
          <p:cNvPr id="14" name="Straight Arrow Connector 13"/>
          <p:cNvCxnSpPr/>
          <p:nvPr/>
        </p:nvCxnSpPr>
        <p:spPr>
          <a:xfrm>
            <a:off x="1066800" y="4038600"/>
            <a:ext cx="167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114800"/>
            <a:ext cx="300082" cy="369332"/>
          </a:xfrm>
          <a:prstGeom prst="rect">
            <a:avLst/>
          </a:prstGeom>
          <a:noFill/>
        </p:spPr>
        <p:txBody>
          <a:bodyPr wrap="none" rtlCol="0">
            <a:spAutoFit/>
          </a:bodyPr>
          <a:lstStyle/>
          <a:p>
            <a:r>
              <a:rPr lang="en-US" i="1" dirty="0"/>
              <a:t>x</a:t>
            </a:r>
          </a:p>
        </p:txBody>
      </p:sp>
      <p:cxnSp>
        <p:nvCxnSpPr>
          <p:cNvPr id="17" name="Straight Arrow Connector 16"/>
          <p:cNvCxnSpPr>
            <a:stCxn id="9" idx="1"/>
          </p:cNvCxnSpPr>
          <p:nvPr/>
        </p:nvCxnSpPr>
        <p:spPr>
          <a:xfrm flipV="1">
            <a:off x="1066800" y="2819400"/>
            <a:ext cx="0" cy="1292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flipV="1">
            <a:off x="762000" y="2140090"/>
            <a:ext cx="914400" cy="182231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33425" y="3104898"/>
            <a:ext cx="300082" cy="369332"/>
          </a:xfrm>
          <a:prstGeom prst="rect">
            <a:avLst/>
          </a:prstGeom>
          <a:noFill/>
        </p:spPr>
        <p:txBody>
          <a:bodyPr wrap="none" rtlCol="0">
            <a:spAutoFit/>
          </a:bodyPr>
          <a:lstStyle/>
          <a:p>
            <a:r>
              <a:rPr lang="en-US" i="1" dirty="0" smtClean="0"/>
              <a:t>y</a:t>
            </a:r>
            <a:endParaRPr lang="en-US" i="1" dirty="0"/>
          </a:p>
        </p:txBody>
      </p:sp>
      <p:cxnSp>
        <p:nvCxnSpPr>
          <p:cNvPr id="20" name="Straight Arrow Connector 19"/>
          <p:cNvCxnSpPr/>
          <p:nvPr/>
        </p:nvCxnSpPr>
        <p:spPr>
          <a:xfrm>
            <a:off x="4267200" y="8153400"/>
            <a:ext cx="167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953000" y="8229600"/>
            <a:ext cx="300082" cy="369332"/>
          </a:xfrm>
          <a:prstGeom prst="rect">
            <a:avLst/>
          </a:prstGeom>
          <a:noFill/>
        </p:spPr>
        <p:txBody>
          <a:bodyPr wrap="none" rtlCol="0">
            <a:spAutoFit/>
          </a:bodyPr>
          <a:lstStyle/>
          <a:p>
            <a:r>
              <a:rPr lang="en-US" i="1" dirty="0"/>
              <a:t>x</a:t>
            </a:r>
          </a:p>
        </p:txBody>
      </p:sp>
      <p:cxnSp>
        <p:nvCxnSpPr>
          <p:cNvPr id="22" name="Straight Arrow Connector 21"/>
          <p:cNvCxnSpPr/>
          <p:nvPr/>
        </p:nvCxnSpPr>
        <p:spPr>
          <a:xfrm flipV="1">
            <a:off x="4267200" y="6861244"/>
            <a:ext cx="0" cy="1292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33825" y="7146742"/>
            <a:ext cx="300082" cy="369332"/>
          </a:xfrm>
          <a:prstGeom prst="rect">
            <a:avLst/>
          </a:prstGeom>
          <a:noFill/>
        </p:spPr>
        <p:txBody>
          <a:bodyPr wrap="none" rtlCol="0">
            <a:spAutoFit/>
          </a:bodyPr>
          <a:lstStyle/>
          <a:p>
            <a:r>
              <a:rPr lang="en-US" i="1" dirty="0" smtClean="0"/>
              <a:t>y</a:t>
            </a:r>
            <a:endParaRPr lang="en-US" i="1" dirty="0"/>
          </a:p>
        </p:txBody>
      </p:sp>
      <p:sp>
        <p:nvSpPr>
          <p:cNvPr id="24" name="Freeform 23"/>
          <p:cNvSpPr/>
          <p:nvPr/>
        </p:nvSpPr>
        <p:spPr>
          <a:xfrm>
            <a:off x="4673600" y="6819900"/>
            <a:ext cx="2070100" cy="952500"/>
          </a:xfrm>
          <a:custGeom>
            <a:avLst/>
            <a:gdLst>
              <a:gd name="connsiteX0" fmla="*/ 0 w 2070100"/>
              <a:gd name="connsiteY0" fmla="*/ 952500 h 952500"/>
              <a:gd name="connsiteX1" fmla="*/ 482600 w 2070100"/>
              <a:gd name="connsiteY1" fmla="*/ 292100 h 952500"/>
              <a:gd name="connsiteX2" fmla="*/ 1600200 w 2070100"/>
              <a:gd name="connsiteY2" fmla="*/ 622300 h 952500"/>
              <a:gd name="connsiteX3" fmla="*/ 2070100 w 2070100"/>
              <a:gd name="connsiteY3" fmla="*/ 0 h 952500"/>
            </a:gdLst>
            <a:ahLst/>
            <a:cxnLst>
              <a:cxn ang="0">
                <a:pos x="connsiteX0" y="connsiteY0"/>
              </a:cxn>
              <a:cxn ang="0">
                <a:pos x="connsiteX1" y="connsiteY1"/>
              </a:cxn>
              <a:cxn ang="0">
                <a:pos x="connsiteX2" y="connsiteY2"/>
              </a:cxn>
              <a:cxn ang="0">
                <a:pos x="connsiteX3" y="connsiteY3"/>
              </a:cxn>
            </a:cxnLst>
            <a:rect l="l" t="t" r="r" b="b"/>
            <a:pathLst>
              <a:path w="2070100" h="952500">
                <a:moveTo>
                  <a:pt x="0" y="952500"/>
                </a:moveTo>
                <a:cubicBezTo>
                  <a:pt x="107950" y="649816"/>
                  <a:pt x="215900" y="347133"/>
                  <a:pt x="482600" y="292100"/>
                </a:cubicBezTo>
                <a:cubicBezTo>
                  <a:pt x="749300" y="237067"/>
                  <a:pt x="1335617" y="670983"/>
                  <a:pt x="1600200" y="622300"/>
                </a:cubicBezTo>
                <a:cubicBezTo>
                  <a:pt x="1864783" y="573617"/>
                  <a:pt x="1967441" y="286808"/>
                  <a:pt x="20701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800600" y="6363474"/>
            <a:ext cx="1414170" cy="369332"/>
          </a:xfrm>
          <a:prstGeom prst="rect">
            <a:avLst/>
          </a:prstGeom>
          <a:noFill/>
        </p:spPr>
        <p:txBody>
          <a:bodyPr wrap="none" rtlCol="0">
            <a:spAutoFit/>
          </a:bodyPr>
          <a:lstStyle/>
          <a:p>
            <a:r>
              <a:rPr lang="en-US" i="1" dirty="0" smtClean="0"/>
              <a:t>p(t) = (</a:t>
            </a:r>
            <a:r>
              <a:rPr lang="en-US" i="1" dirty="0" err="1" smtClean="0"/>
              <a:t>x</a:t>
            </a:r>
            <a:r>
              <a:rPr lang="en-US" i="1" baseline="-25000" dirty="0" err="1" smtClean="0"/>
              <a:t>t</a:t>
            </a:r>
            <a:r>
              <a:rPr lang="en-US" i="1" dirty="0" smtClean="0"/>
              <a:t>, </a:t>
            </a:r>
            <a:r>
              <a:rPr lang="en-US" i="1" dirty="0" err="1" smtClean="0"/>
              <a:t>y</a:t>
            </a:r>
            <a:r>
              <a:rPr lang="en-US" i="1" baseline="-25000" dirty="0" err="1" smtClean="0"/>
              <a:t>t</a:t>
            </a:r>
            <a:r>
              <a:rPr lang="en-US" i="1" dirty="0" smtClean="0"/>
              <a:t>)</a:t>
            </a:r>
            <a:endParaRPr lang="en-US"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02004" y="1052830"/>
            <a:ext cx="5927090" cy="2121535"/>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You</a:t>
            </a:r>
            <a:r>
              <a:rPr sz="1100" spc="-3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instantiate</a:t>
            </a:r>
            <a:r>
              <a:rPr sz="1100" spc="-3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instance</a:t>
            </a:r>
            <a:r>
              <a:rPr sz="1100" spc="-20"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most</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classes</a:t>
            </a:r>
            <a:r>
              <a:rPr sz="1100" spc="-15" dirty="0">
                <a:latin typeface="Arial"/>
                <a:cs typeface="Arial"/>
              </a:rPr>
              <a:t> </a:t>
            </a:r>
            <a:r>
              <a:rPr sz="1100" dirty="0">
                <a:latin typeface="Arial"/>
                <a:cs typeface="Arial"/>
              </a:rPr>
              <a:t>above.</a:t>
            </a:r>
            <a:r>
              <a:rPr sz="1100" spc="-15" dirty="0">
                <a:latin typeface="Arial"/>
                <a:cs typeface="Arial"/>
              </a:rPr>
              <a:t> </a:t>
            </a:r>
            <a:r>
              <a:rPr sz="1100" dirty="0">
                <a:latin typeface="Arial"/>
                <a:cs typeface="Arial"/>
              </a:rPr>
              <a:t>However,</a:t>
            </a:r>
            <a:r>
              <a:rPr sz="1100" spc="-30" dirty="0">
                <a:latin typeface="Arial"/>
                <a:cs typeface="Arial"/>
              </a:rPr>
              <a:t> </a:t>
            </a:r>
            <a:r>
              <a:rPr sz="1100" dirty="0">
                <a:latin typeface="Arial"/>
                <a:cs typeface="Arial"/>
              </a:rPr>
              <a:t>there</a:t>
            </a:r>
            <a:r>
              <a:rPr sz="1100" spc="-1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some</a:t>
            </a:r>
            <a:r>
              <a:rPr sz="1100" spc="-30" dirty="0">
                <a:latin typeface="Arial"/>
                <a:cs typeface="Arial"/>
              </a:rPr>
              <a:t> </a:t>
            </a:r>
            <a:r>
              <a:rPr sz="1100" spc="-10" dirty="0">
                <a:latin typeface="Arial"/>
                <a:cs typeface="Arial"/>
              </a:rPr>
              <a:t>classes </a:t>
            </a:r>
            <a:r>
              <a:rPr sz="1100" dirty="0">
                <a:latin typeface="Arial"/>
                <a:cs typeface="Arial"/>
              </a:rPr>
              <a:t>that</a:t>
            </a:r>
            <a:r>
              <a:rPr sz="1100" spc="-3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cannot</a:t>
            </a:r>
            <a:r>
              <a:rPr sz="1100" spc="-25" dirty="0">
                <a:latin typeface="Arial"/>
                <a:cs typeface="Arial"/>
              </a:rPr>
              <a:t> </a:t>
            </a:r>
            <a:r>
              <a:rPr sz="1100" dirty="0">
                <a:latin typeface="Arial"/>
                <a:cs typeface="Arial"/>
              </a:rPr>
              <a:t>instantiate.</a:t>
            </a:r>
            <a:r>
              <a:rPr sz="1100" spc="-10" dirty="0">
                <a:latin typeface="Arial"/>
                <a:cs typeface="Arial"/>
              </a:rPr>
              <a:t> </a:t>
            </a:r>
            <a:r>
              <a:rPr sz="1100" dirty="0">
                <a:latin typeface="Arial"/>
                <a:cs typeface="Arial"/>
              </a:rPr>
              <a:t>Those</a:t>
            </a:r>
            <a:r>
              <a:rPr sz="1100" spc="-3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usually</a:t>
            </a:r>
            <a:r>
              <a:rPr sz="1100" spc="-15" dirty="0">
                <a:latin typeface="Arial"/>
                <a:cs typeface="Arial"/>
              </a:rPr>
              <a:t> </a:t>
            </a:r>
            <a:r>
              <a:rPr sz="1100" dirty="0">
                <a:latin typeface="Arial"/>
                <a:cs typeface="Arial"/>
              </a:rPr>
              <a:t>up</a:t>
            </a:r>
            <a:r>
              <a:rPr sz="1100" spc="-2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hierarchy</a:t>
            </a:r>
            <a:r>
              <a:rPr sz="1100" spc="-15"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the </a:t>
            </a:r>
            <a:r>
              <a:rPr sz="1100" b="1" i="1" spc="-10" dirty="0">
                <a:latin typeface="Arial"/>
                <a:cs typeface="Arial"/>
              </a:rPr>
              <a:t>GeometryBase</a:t>
            </a:r>
            <a:r>
              <a:rPr sz="1100" spc="-10" dirty="0">
                <a:latin typeface="Arial"/>
                <a:cs typeface="Arial"/>
              </a:rPr>
              <a:t>, </a:t>
            </a:r>
            <a:r>
              <a:rPr sz="1100" b="1" i="1" dirty="0">
                <a:latin typeface="Arial"/>
                <a:cs typeface="Arial"/>
              </a:rPr>
              <a:t>Curve</a:t>
            </a:r>
            <a:r>
              <a:rPr sz="1100" b="1" i="1" spc="-35" dirty="0">
                <a:latin typeface="Arial"/>
                <a:cs typeface="Arial"/>
              </a:rPr>
              <a:t> </a:t>
            </a:r>
            <a:r>
              <a:rPr sz="1100" dirty="0">
                <a:latin typeface="Arial"/>
                <a:cs typeface="Arial"/>
              </a:rPr>
              <a:t>and</a:t>
            </a:r>
            <a:r>
              <a:rPr sz="1100" spc="-20" dirty="0">
                <a:latin typeface="Arial"/>
                <a:cs typeface="Arial"/>
              </a:rPr>
              <a:t> </a:t>
            </a:r>
            <a:r>
              <a:rPr sz="1100" b="1" i="1" dirty="0">
                <a:latin typeface="Arial"/>
                <a:cs typeface="Arial"/>
              </a:rPr>
              <a:t>Surface</a:t>
            </a:r>
            <a:r>
              <a:rPr sz="1100" dirty="0">
                <a:latin typeface="Arial"/>
                <a:cs typeface="Arial"/>
              </a:rPr>
              <a:t>.</a:t>
            </a:r>
            <a:r>
              <a:rPr sz="1100" spc="-25" dirty="0">
                <a:latin typeface="Arial"/>
                <a:cs typeface="Arial"/>
              </a:rPr>
              <a:t> </a:t>
            </a:r>
            <a:r>
              <a:rPr sz="1100" dirty="0">
                <a:latin typeface="Arial"/>
                <a:cs typeface="Arial"/>
              </a:rPr>
              <a:t>Those</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called</a:t>
            </a:r>
            <a:r>
              <a:rPr sz="1100" spc="-15" dirty="0">
                <a:latin typeface="Arial"/>
                <a:cs typeface="Arial"/>
              </a:rPr>
              <a:t> </a:t>
            </a:r>
            <a:r>
              <a:rPr sz="1100" b="1" i="1" dirty="0">
                <a:latin typeface="Arial"/>
                <a:cs typeface="Arial"/>
              </a:rPr>
              <a:t>abstract</a:t>
            </a:r>
            <a:r>
              <a:rPr sz="1100" b="1" i="1" spc="-25" dirty="0">
                <a:latin typeface="Arial"/>
                <a:cs typeface="Arial"/>
              </a:rPr>
              <a:t> </a:t>
            </a:r>
            <a:r>
              <a:rPr sz="1100" spc="-10" dirty="0">
                <a:latin typeface="Arial"/>
                <a:cs typeface="Arial"/>
              </a:rPr>
              <a:t>classes.</a:t>
            </a:r>
            <a:endParaRPr sz="1100">
              <a:latin typeface="Arial"/>
              <a:cs typeface="Arial"/>
            </a:endParaRPr>
          </a:p>
          <a:p>
            <a:pPr>
              <a:lnSpc>
                <a:spcPct val="100000"/>
              </a:lnSpc>
              <a:spcBef>
                <a:spcPts val="5"/>
              </a:spcBef>
            </a:pPr>
            <a:endParaRPr sz="1100">
              <a:latin typeface="Arial"/>
              <a:cs typeface="Arial"/>
            </a:endParaRPr>
          </a:p>
          <a:p>
            <a:pPr marL="469265" marR="167640" indent="-228600">
              <a:lnSpc>
                <a:spcPct val="95800"/>
              </a:lnSpc>
              <a:buFont typeface="Arial"/>
              <a:buChar char="●"/>
              <a:tabLst>
                <a:tab pos="469265" algn="l"/>
                <a:tab pos="469900" algn="l"/>
              </a:tabLst>
            </a:pPr>
            <a:r>
              <a:rPr sz="1100" b="1" dirty="0">
                <a:latin typeface="Arial"/>
                <a:cs typeface="Arial"/>
              </a:rPr>
              <a:t>Abstract</a:t>
            </a:r>
            <a:r>
              <a:rPr sz="1100" b="1" spc="-45" dirty="0">
                <a:latin typeface="Arial"/>
                <a:cs typeface="Arial"/>
              </a:rPr>
              <a:t> </a:t>
            </a:r>
            <a:r>
              <a:rPr sz="1100" b="1" dirty="0">
                <a:latin typeface="Arial"/>
                <a:cs typeface="Arial"/>
              </a:rPr>
              <a:t>Classes</a:t>
            </a:r>
            <a:r>
              <a:rPr sz="1100" dirty="0">
                <a:latin typeface="Arial"/>
                <a:cs typeface="Arial"/>
              </a:rPr>
              <a:t>:</a:t>
            </a:r>
            <a:r>
              <a:rPr sz="1100" spc="-1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a:t>
            </a:r>
            <a:r>
              <a:rPr sz="1100" b="1" i="1" dirty="0">
                <a:latin typeface="Arial"/>
                <a:cs typeface="Arial"/>
              </a:rPr>
              <a:t>GeometryBase</a:t>
            </a:r>
            <a:r>
              <a:rPr sz="1100" dirty="0">
                <a:latin typeface="Arial"/>
                <a:cs typeface="Arial"/>
              </a:rPr>
              <a:t>”</a:t>
            </a:r>
            <a:r>
              <a:rPr sz="1100" spc="-30" dirty="0">
                <a:latin typeface="Arial"/>
                <a:cs typeface="Arial"/>
              </a:rPr>
              <a:t> </a:t>
            </a:r>
            <a:r>
              <a:rPr sz="1100" dirty="0">
                <a:latin typeface="Arial"/>
                <a:cs typeface="Arial"/>
              </a:rPr>
              <a:t>in</a:t>
            </a:r>
            <a:r>
              <a:rPr sz="1100" spc="-20" dirty="0">
                <a:latin typeface="Arial"/>
                <a:cs typeface="Arial"/>
              </a:rPr>
              <a:t> </a:t>
            </a:r>
            <a:r>
              <a:rPr sz="1100" b="1" i="1" dirty="0">
                <a:latin typeface="Arial"/>
                <a:cs typeface="Arial"/>
              </a:rPr>
              <a:t>RhinoCommon</a:t>
            </a:r>
            <a:r>
              <a:rPr sz="1100" b="1" i="1" spc="-30" dirty="0">
                <a:latin typeface="Arial"/>
                <a:cs typeface="Arial"/>
              </a:rPr>
              <a:t> </a:t>
            </a:r>
            <a:r>
              <a:rPr sz="1100" dirty="0">
                <a:latin typeface="Arial"/>
                <a:cs typeface="Arial"/>
              </a:rPr>
              <a:t>is</a:t>
            </a:r>
            <a:r>
              <a:rPr sz="1100" spc="-35"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of</a:t>
            </a:r>
            <a:r>
              <a:rPr sz="1100" spc="-15" dirty="0">
                <a:latin typeface="Arial"/>
                <a:cs typeface="Arial"/>
              </a:rPr>
              <a:t> </a:t>
            </a:r>
            <a:r>
              <a:rPr sz="1100" spc="-25" dirty="0">
                <a:latin typeface="Arial"/>
                <a:cs typeface="Arial"/>
              </a:rPr>
              <a:t>an </a:t>
            </a:r>
            <a:r>
              <a:rPr sz="1100" dirty="0">
                <a:latin typeface="Arial"/>
                <a:cs typeface="Arial"/>
              </a:rPr>
              <a:t>abstract</a:t>
            </a:r>
            <a:r>
              <a:rPr sz="1100" spc="-4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cannot</a:t>
            </a:r>
            <a:r>
              <a:rPr sz="1100" spc="-20"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object</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instantiate</a:t>
            </a:r>
            <a:r>
              <a:rPr sz="1100" spc="-3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instance</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an</a:t>
            </a:r>
            <a:r>
              <a:rPr sz="1100" spc="-20" dirty="0">
                <a:latin typeface="Arial"/>
                <a:cs typeface="Arial"/>
              </a:rPr>
              <a:t> </a:t>
            </a:r>
            <a:r>
              <a:rPr sz="1100" spc="-10" dirty="0">
                <a:latin typeface="Arial"/>
                <a:cs typeface="Arial"/>
              </a:rPr>
              <a:t>abstract </a:t>
            </a:r>
            <a:r>
              <a:rPr sz="1100" dirty="0">
                <a:latin typeface="Arial"/>
                <a:cs typeface="Arial"/>
              </a:rPr>
              <a:t>class.</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purpose</a:t>
            </a:r>
            <a:r>
              <a:rPr sz="1100" spc="-3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define</a:t>
            </a:r>
            <a:r>
              <a:rPr sz="1100" spc="-20" dirty="0">
                <a:latin typeface="Arial"/>
                <a:cs typeface="Arial"/>
              </a:rPr>
              <a:t> </a:t>
            </a:r>
            <a:r>
              <a:rPr sz="1100" dirty="0">
                <a:latin typeface="Arial"/>
                <a:cs typeface="Arial"/>
              </a:rPr>
              <a:t>common</a:t>
            </a:r>
            <a:r>
              <a:rPr sz="1100" spc="-30"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functionality</a:t>
            </a:r>
            <a:r>
              <a:rPr sz="1100" spc="-1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derived</a:t>
            </a:r>
            <a:r>
              <a:rPr sz="1100" spc="-15" dirty="0">
                <a:latin typeface="Arial"/>
                <a:cs typeface="Arial"/>
              </a:rPr>
              <a:t> </a:t>
            </a:r>
            <a:r>
              <a:rPr sz="1100" spc="-10" dirty="0">
                <a:latin typeface="Arial"/>
                <a:cs typeface="Arial"/>
              </a:rPr>
              <a:t>classes </a:t>
            </a:r>
            <a:r>
              <a:rPr sz="1100" dirty="0">
                <a:latin typeface="Arial"/>
                <a:cs typeface="Arial"/>
              </a:rPr>
              <a:t>can </a:t>
            </a:r>
            <a:r>
              <a:rPr sz="1100" spc="-10" dirty="0">
                <a:latin typeface="Arial"/>
                <a:cs typeface="Arial"/>
              </a:rPr>
              <a:t>share.</a:t>
            </a:r>
            <a:endParaRPr sz="1100">
              <a:latin typeface="Arial"/>
              <a:cs typeface="Arial"/>
            </a:endParaRPr>
          </a:p>
          <a:p>
            <a:pPr>
              <a:lnSpc>
                <a:spcPct val="100000"/>
              </a:lnSpc>
              <a:buFont typeface="Arial"/>
              <a:buChar char="●"/>
            </a:pPr>
            <a:endParaRPr sz="1100">
              <a:latin typeface="Arial"/>
              <a:cs typeface="Arial"/>
            </a:endParaRPr>
          </a:p>
          <a:p>
            <a:pPr marL="469265" marR="106045" indent="-228600">
              <a:lnSpc>
                <a:spcPct val="95800"/>
              </a:lnSpc>
              <a:buFont typeface="Arial"/>
              <a:buChar char="●"/>
              <a:tabLst>
                <a:tab pos="469265" algn="l"/>
                <a:tab pos="469900" algn="l"/>
              </a:tabLst>
            </a:pPr>
            <a:r>
              <a:rPr sz="1100" b="1" dirty="0">
                <a:latin typeface="Arial"/>
                <a:cs typeface="Arial"/>
              </a:rPr>
              <a:t>Base</a:t>
            </a:r>
            <a:r>
              <a:rPr sz="1100" b="1" spc="-35" dirty="0">
                <a:latin typeface="Arial"/>
                <a:cs typeface="Arial"/>
              </a:rPr>
              <a:t> </a:t>
            </a:r>
            <a:r>
              <a:rPr sz="1100" b="1" dirty="0">
                <a:latin typeface="Arial"/>
                <a:cs typeface="Arial"/>
              </a:rPr>
              <a:t>Classes</a:t>
            </a:r>
            <a:r>
              <a:rPr sz="1100" dirty="0">
                <a:latin typeface="Arial"/>
                <a:cs typeface="Arial"/>
              </a:rPr>
              <a:t>:</a:t>
            </a:r>
            <a:r>
              <a:rPr sz="1100" spc="-25" dirty="0">
                <a:latin typeface="Arial"/>
                <a:cs typeface="Arial"/>
              </a:rPr>
              <a:t> </a:t>
            </a:r>
            <a:r>
              <a:rPr sz="1100" dirty="0">
                <a:latin typeface="Arial"/>
                <a:cs typeface="Arial"/>
              </a:rPr>
              <a:t>refer</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parent</a:t>
            </a:r>
            <a:r>
              <a:rPr sz="1100" spc="-25" dirty="0">
                <a:latin typeface="Arial"/>
                <a:cs typeface="Arial"/>
              </a:rPr>
              <a:t> </a:t>
            </a:r>
            <a:r>
              <a:rPr sz="1100" dirty="0">
                <a:latin typeface="Arial"/>
                <a:cs typeface="Arial"/>
              </a:rPr>
              <a:t>classes</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define</a:t>
            </a:r>
            <a:r>
              <a:rPr sz="1100" spc="-30" dirty="0">
                <a:latin typeface="Arial"/>
                <a:cs typeface="Arial"/>
              </a:rPr>
              <a:t> </a:t>
            </a:r>
            <a:r>
              <a:rPr sz="1100" dirty="0">
                <a:latin typeface="Arial"/>
                <a:cs typeface="Arial"/>
              </a:rPr>
              <a:t>common</a:t>
            </a:r>
            <a:r>
              <a:rPr sz="1100" spc="-45" dirty="0">
                <a:latin typeface="Arial"/>
                <a:cs typeface="Arial"/>
              </a:rPr>
              <a:t> </a:t>
            </a:r>
            <a:r>
              <a:rPr sz="1100" dirty="0">
                <a:latin typeface="Arial"/>
                <a:cs typeface="Arial"/>
              </a:rPr>
              <a:t>functionality</a:t>
            </a:r>
            <a:r>
              <a:rPr sz="1100" spc="-30" dirty="0">
                <a:latin typeface="Arial"/>
                <a:cs typeface="Arial"/>
              </a:rPr>
              <a:t> </a:t>
            </a:r>
            <a:r>
              <a:rPr sz="1100" dirty="0">
                <a:latin typeface="Arial"/>
                <a:cs typeface="Arial"/>
              </a:rPr>
              <a:t>for</a:t>
            </a:r>
            <a:r>
              <a:rPr sz="1100" spc="-4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classes </a:t>
            </a:r>
            <a:r>
              <a:rPr sz="1100" dirty="0">
                <a:latin typeface="Arial"/>
                <a:cs typeface="Arial"/>
              </a:rPr>
              <a:t>that</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derived</a:t>
            </a:r>
            <a:r>
              <a:rPr sz="1100" spc="-25"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them.</a:t>
            </a:r>
            <a:r>
              <a:rPr sz="1100" spc="-2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Curve</a:t>
            </a:r>
            <a:r>
              <a:rPr sz="1100" b="1" i="1" spc="-25" dirty="0">
                <a:latin typeface="Arial"/>
                <a:cs typeface="Arial"/>
              </a:rPr>
              <a:t> </a:t>
            </a:r>
            <a:r>
              <a:rPr sz="1100" dirty="0">
                <a:latin typeface="Arial"/>
                <a:cs typeface="Arial"/>
              </a:rPr>
              <a:t>class</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base</a:t>
            </a:r>
            <a:r>
              <a:rPr sz="1100" spc="-25" dirty="0">
                <a:latin typeface="Arial"/>
                <a:cs typeface="Arial"/>
              </a:rPr>
              <a:t> </a:t>
            </a:r>
            <a:r>
              <a:rPr sz="1100" dirty="0">
                <a:latin typeface="Arial"/>
                <a:cs typeface="Arial"/>
              </a:rPr>
              <a:t>class</a:t>
            </a:r>
            <a:r>
              <a:rPr sz="1100" spc="-10" dirty="0">
                <a:latin typeface="Arial"/>
                <a:cs typeface="Arial"/>
              </a:rPr>
              <a:t> </a:t>
            </a:r>
            <a:r>
              <a:rPr sz="1100" dirty="0">
                <a:latin typeface="Arial"/>
                <a:cs typeface="Arial"/>
              </a:rPr>
              <a:t>that</a:t>
            </a:r>
            <a:r>
              <a:rPr sz="1100" spc="-5" dirty="0">
                <a:latin typeface="Arial"/>
                <a:cs typeface="Arial"/>
              </a:rPr>
              <a:t> </a:t>
            </a:r>
            <a:r>
              <a:rPr sz="1100" spc="-20" dirty="0">
                <a:latin typeface="Arial"/>
                <a:cs typeface="Arial"/>
              </a:rPr>
              <a:t>also </a:t>
            </a:r>
            <a:r>
              <a:rPr sz="1100" dirty="0">
                <a:latin typeface="Arial"/>
                <a:cs typeface="Arial"/>
              </a:rPr>
              <a:t>happens</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abstract</a:t>
            </a:r>
            <a:r>
              <a:rPr sz="1100" spc="-25" dirty="0">
                <a:latin typeface="Arial"/>
                <a:cs typeface="Arial"/>
              </a:rPr>
              <a:t> </a:t>
            </a:r>
            <a:r>
              <a:rPr sz="1100" dirty="0">
                <a:latin typeface="Arial"/>
                <a:cs typeface="Arial"/>
              </a:rPr>
              <a:t>(cannot</a:t>
            </a:r>
            <a:r>
              <a:rPr sz="1100" spc="-25" dirty="0">
                <a:latin typeface="Arial"/>
                <a:cs typeface="Arial"/>
              </a:rPr>
              <a:t> </a:t>
            </a:r>
            <a:r>
              <a:rPr sz="1100" dirty="0">
                <a:latin typeface="Arial"/>
                <a:cs typeface="Arial"/>
              </a:rPr>
              <a:t>instantiate</a:t>
            </a:r>
            <a:r>
              <a:rPr sz="1100" spc="-2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object</a:t>
            </a:r>
            <a:r>
              <a:rPr sz="1100" spc="-25"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Base</a:t>
            </a:r>
            <a:r>
              <a:rPr sz="1100" spc="-30" dirty="0">
                <a:latin typeface="Arial"/>
                <a:cs typeface="Arial"/>
              </a:rPr>
              <a:t> </a:t>
            </a:r>
            <a:r>
              <a:rPr sz="1100" dirty="0">
                <a:latin typeface="Arial"/>
                <a:cs typeface="Arial"/>
              </a:rPr>
              <a:t>classes</a:t>
            </a:r>
            <a:r>
              <a:rPr sz="1100" spc="-15" dirty="0">
                <a:latin typeface="Arial"/>
                <a:cs typeface="Arial"/>
              </a:rPr>
              <a:t> </a:t>
            </a:r>
            <a:r>
              <a:rPr sz="1100" dirty="0">
                <a:latin typeface="Arial"/>
                <a:cs typeface="Arial"/>
              </a:rPr>
              <a:t>do</a:t>
            </a:r>
            <a:r>
              <a:rPr sz="1100" spc="-15" dirty="0">
                <a:latin typeface="Arial"/>
                <a:cs typeface="Arial"/>
              </a:rPr>
              <a:t> </a:t>
            </a:r>
            <a:r>
              <a:rPr sz="1100" spc="-25" dirty="0">
                <a:latin typeface="Arial"/>
                <a:cs typeface="Arial"/>
              </a:rPr>
              <a:t>not </a:t>
            </a:r>
            <a:r>
              <a:rPr sz="1100" dirty="0">
                <a:latin typeface="Arial"/>
                <a:cs typeface="Arial"/>
              </a:rPr>
              <a:t>have</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abstract</a:t>
            </a:r>
            <a:r>
              <a:rPr sz="1100" spc="-15" dirty="0">
                <a:latin typeface="Arial"/>
                <a:cs typeface="Arial"/>
              </a:rPr>
              <a:t> </a:t>
            </a:r>
            <a:r>
              <a:rPr sz="1100" spc="-10" dirty="0">
                <a:latin typeface="Arial"/>
                <a:cs typeface="Arial"/>
              </a:rPr>
              <a:t>though.</a:t>
            </a:r>
            <a:endParaRPr sz="1100">
              <a:latin typeface="Arial"/>
              <a:cs typeface="Arial"/>
            </a:endParaRPr>
          </a:p>
        </p:txBody>
      </p:sp>
      <p:graphicFrame>
        <p:nvGraphicFramePr>
          <p:cNvPr id="3" name="object 3"/>
          <p:cNvGraphicFramePr>
            <a:graphicFrameLocks noGrp="1"/>
          </p:cNvGraphicFramePr>
          <p:nvPr/>
        </p:nvGraphicFramePr>
        <p:xfrm>
          <a:off x="1445005" y="3889882"/>
          <a:ext cx="5478145" cy="1056640"/>
        </p:xfrm>
        <a:graphic>
          <a:graphicData uri="http://schemas.openxmlformats.org/drawingml/2006/table">
            <a:tbl>
              <a:tblPr firstRow="1" bandRow="1">
                <a:tableStyleId>{2D5ABB26-0587-4C30-8999-92F81FD0307C}</a:tableStyleId>
              </a:tblPr>
              <a:tblGrid>
                <a:gridCol w="5478145">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25" dirty="0">
                          <a:latin typeface="Arial"/>
                          <a:cs typeface="Arial"/>
                        </a:rPr>
                        <a:t>A)</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395605">
                <a:tc>
                  <a:txBody>
                    <a:bodyPr/>
                    <a:lstStyle/>
                    <a:p>
                      <a:pPr marL="191770" marR="1800860">
                        <a:lnSpc>
                          <a:spcPts val="1030"/>
                        </a:lnSpc>
                        <a:spcBef>
                          <a:spcPts val="545"/>
                        </a:spcBef>
                      </a:pPr>
                      <a:r>
                        <a:rPr sz="900" dirty="0">
                          <a:solidFill>
                            <a:srgbClr val="00AF50"/>
                          </a:solidFill>
                          <a:latin typeface="Arial"/>
                          <a:cs typeface="Arial"/>
                        </a:rPr>
                        <a:t>//ERROR:</a:t>
                      </a:r>
                      <a:r>
                        <a:rPr sz="900" spc="-10" dirty="0">
                          <a:solidFill>
                            <a:srgbClr val="00AF50"/>
                          </a:solidFill>
                          <a:latin typeface="Arial"/>
                          <a:cs typeface="Arial"/>
                        </a:rPr>
                        <a:t> </a:t>
                      </a:r>
                      <a:r>
                        <a:rPr sz="900" dirty="0">
                          <a:solidFill>
                            <a:srgbClr val="00AF50"/>
                          </a:solidFill>
                          <a:latin typeface="Arial"/>
                          <a:cs typeface="Arial"/>
                        </a:rPr>
                        <a:t>attempt</a:t>
                      </a:r>
                      <a:r>
                        <a:rPr sz="900" spc="-2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an</a:t>
                      </a:r>
                      <a:r>
                        <a:rPr sz="900" spc="-10" dirty="0">
                          <a:solidFill>
                            <a:srgbClr val="00AF50"/>
                          </a:solidFill>
                          <a:latin typeface="Arial"/>
                          <a:cs typeface="Arial"/>
                        </a:rPr>
                        <a:t> </a:t>
                      </a:r>
                      <a:r>
                        <a:rPr sz="900" dirty="0">
                          <a:solidFill>
                            <a:srgbClr val="00AF50"/>
                          </a:solidFill>
                          <a:latin typeface="Arial"/>
                          <a:cs typeface="Arial"/>
                        </a:rPr>
                        <a:t>instance</a:t>
                      </a:r>
                      <a:r>
                        <a:rPr sz="900" spc="-15"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abstract</a:t>
                      </a:r>
                      <a:r>
                        <a:rPr sz="900" spc="-20" dirty="0">
                          <a:solidFill>
                            <a:srgbClr val="00AF50"/>
                          </a:solidFill>
                          <a:latin typeface="Arial"/>
                          <a:cs typeface="Arial"/>
                        </a:rPr>
                        <a:t> </a:t>
                      </a:r>
                      <a:r>
                        <a:rPr sz="900" dirty="0">
                          <a:solidFill>
                            <a:srgbClr val="00AF50"/>
                          </a:solidFill>
                          <a:latin typeface="Arial"/>
                          <a:cs typeface="Arial"/>
                        </a:rPr>
                        <a:t>"Curve"</a:t>
                      </a:r>
                      <a:r>
                        <a:rPr sz="900" spc="-20" dirty="0">
                          <a:solidFill>
                            <a:srgbClr val="00AF50"/>
                          </a:solidFill>
                          <a:latin typeface="Arial"/>
                          <a:cs typeface="Arial"/>
                        </a:rPr>
                        <a:t> </a:t>
                      </a:r>
                      <a:r>
                        <a:rPr sz="900" spc="-10" dirty="0">
                          <a:solidFill>
                            <a:srgbClr val="00AF50"/>
                          </a:solidFill>
                          <a:latin typeface="Arial"/>
                          <a:cs typeface="Arial"/>
                        </a:rPr>
                        <a:t>class </a:t>
                      </a:r>
                      <a:r>
                        <a:rPr sz="900" dirty="0">
                          <a:latin typeface="Arial"/>
                          <a:cs typeface="Arial"/>
                        </a:rPr>
                        <a:t>Rhino.Geometry.</a:t>
                      </a:r>
                      <a:r>
                        <a:rPr sz="900" b="1" dirty="0">
                          <a:latin typeface="Arial"/>
                          <a:cs typeface="Arial"/>
                        </a:rPr>
                        <a:t>Curve</a:t>
                      </a:r>
                      <a:r>
                        <a:rPr sz="900" b="1" spc="-30" dirty="0">
                          <a:latin typeface="Arial"/>
                          <a:cs typeface="Arial"/>
                        </a:rPr>
                        <a:t> </a:t>
                      </a:r>
                      <a:r>
                        <a:rPr sz="900" dirty="0">
                          <a:latin typeface="Arial"/>
                          <a:cs typeface="Arial"/>
                        </a:rPr>
                        <a:t>crv</a:t>
                      </a:r>
                      <a:r>
                        <a:rPr sz="900" spc="-25" dirty="0">
                          <a:latin typeface="Arial"/>
                          <a:cs typeface="Arial"/>
                        </a:rPr>
                        <a:t> </a:t>
                      </a:r>
                      <a:r>
                        <a:rPr sz="900" dirty="0">
                          <a:latin typeface="Arial"/>
                          <a:cs typeface="Arial"/>
                        </a:rPr>
                        <a:t>=</a:t>
                      </a:r>
                      <a:r>
                        <a:rPr sz="900" spc="-20" dirty="0">
                          <a:latin typeface="Arial"/>
                          <a:cs typeface="Arial"/>
                        </a:rPr>
                        <a:t> </a:t>
                      </a:r>
                      <a:r>
                        <a:rPr sz="900" dirty="0">
                          <a:solidFill>
                            <a:srgbClr val="0000FF"/>
                          </a:solidFill>
                          <a:latin typeface="Arial"/>
                          <a:cs typeface="Arial"/>
                        </a:rPr>
                        <a:t>new</a:t>
                      </a:r>
                      <a:r>
                        <a:rPr sz="900" spc="-20" dirty="0">
                          <a:solidFill>
                            <a:srgbClr val="0000FF"/>
                          </a:solidFill>
                          <a:latin typeface="Arial"/>
                          <a:cs typeface="Arial"/>
                        </a:rPr>
                        <a:t> </a:t>
                      </a:r>
                      <a:r>
                        <a:rPr sz="900" spc="-10" dirty="0">
                          <a:latin typeface="Arial"/>
                          <a:cs typeface="Arial"/>
                        </a:rPr>
                        <a:t>Rhino.Geometry.</a:t>
                      </a:r>
                      <a:r>
                        <a:rPr sz="900" b="1" spc="-10" dirty="0">
                          <a:latin typeface="Arial"/>
                          <a:cs typeface="Arial"/>
                        </a:rPr>
                        <a:t>Curve</a:t>
                      </a:r>
                      <a:r>
                        <a:rPr sz="900" spc="-10" dirty="0">
                          <a:latin typeface="Arial"/>
                          <a:cs typeface="Arial"/>
                        </a:rPr>
                        <a:t>();</a:t>
                      </a:r>
                      <a:endParaRPr sz="900">
                        <a:latin typeface="Arial"/>
                        <a:cs typeface="Arial"/>
                      </a:endParaRPr>
                    </a:p>
                  </a:txBody>
                  <a:tcPr marL="0" marR="0" marT="6921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1130604" y="5091810"/>
            <a:ext cx="5557520" cy="997585"/>
          </a:xfrm>
          <a:prstGeom prst="rect">
            <a:avLst/>
          </a:prstGeom>
        </p:spPr>
        <p:txBody>
          <a:bodyPr vert="horz" wrap="square" lIns="0" tIns="20320" rIns="0" bIns="0" rtlCol="0">
            <a:spAutoFit/>
          </a:bodyPr>
          <a:lstStyle/>
          <a:p>
            <a:pPr marL="240665" marR="5080" indent="-228600">
              <a:lnSpc>
                <a:spcPct val="95800"/>
              </a:lnSpc>
              <a:spcBef>
                <a:spcPts val="160"/>
              </a:spcBef>
              <a:buFont typeface="Arial"/>
              <a:buChar char="●"/>
              <a:tabLst>
                <a:tab pos="240665" algn="l"/>
                <a:tab pos="241300" algn="l"/>
              </a:tabLst>
            </a:pPr>
            <a:r>
              <a:rPr sz="1100" b="1" dirty="0">
                <a:latin typeface="Arial"/>
                <a:cs typeface="Arial"/>
              </a:rPr>
              <a:t>Derived</a:t>
            </a:r>
            <a:r>
              <a:rPr sz="1100" b="1" spc="-35" dirty="0">
                <a:latin typeface="Arial"/>
                <a:cs typeface="Arial"/>
              </a:rPr>
              <a:t> </a:t>
            </a:r>
            <a:r>
              <a:rPr sz="1100" b="1" dirty="0">
                <a:latin typeface="Arial"/>
                <a:cs typeface="Arial"/>
              </a:rPr>
              <a:t>Classes</a:t>
            </a:r>
            <a:r>
              <a:rPr sz="1100" dirty="0">
                <a:latin typeface="Arial"/>
                <a:cs typeface="Arial"/>
              </a:rPr>
              <a:t>:</a:t>
            </a:r>
            <a:r>
              <a:rPr sz="1100" spc="-25" dirty="0">
                <a:latin typeface="Arial"/>
                <a:cs typeface="Arial"/>
              </a:rPr>
              <a:t> </a:t>
            </a:r>
            <a:r>
              <a:rPr sz="1100" dirty="0">
                <a:latin typeface="Arial"/>
                <a:cs typeface="Arial"/>
              </a:rPr>
              <a:t>inherit</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members</a:t>
            </a:r>
            <a:r>
              <a:rPr sz="1100" spc="-1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they</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derived</a:t>
            </a:r>
            <a:r>
              <a:rPr sz="1100" spc="-30"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add</a:t>
            </a:r>
            <a:r>
              <a:rPr sz="1100" spc="-25" dirty="0">
                <a:latin typeface="Arial"/>
                <a:cs typeface="Arial"/>
              </a:rPr>
              <a:t> </a:t>
            </a:r>
            <a:r>
              <a:rPr sz="1100" spc="-10" dirty="0">
                <a:latin typeface="Arial"/>
                <a:cs typeface="Arial"/>
              </a:rPr>
              <a:t>their </a:t>
            </a:r>
            <a:r>
              <a:rPr sz="1100" dirty="0">
                <a:latin typeface="Arial"/>
                <a:cs typeface="Arial"/>
              </a:rPr>
              <a:t>own</a:t>
            </a:r>
            <a:r>
              <a:rPr sz="1100" spc="-15" dirty="0">
                <a:latin typeface="Arial"/>
                <a:cs typeface="Arial"/>
              </a:rPr>
              <a:t> </a:t>
            </a:r>
            <a:r>
              <a:rPr sz="1100" dirty="0">
                <a:latin typeface="Arial"/>
                <a:cs typeface="Arial"/>
              </a:rPr>
              <a:t>specific</a:t>
            </a:r>
            <a:r>
              <a:rPr sz="1100" spc="-25" dirty="0">
                <a:latin typeface="Arial"/>
                <a:cs typeface="Arial"/>
              </a:rPr>
              <a:t> </a:t>
            </a:r>
            <a:r>
              <a:rPr sz="1100" dirty="0">
                <a:latin typeface="Arial"/>
                <a:cs typeface="Arial"/>
              </a:rPr>
              <a:t>functionality</a:t>
            </a:r>
            <a:r>
              <a:rPr sz="1100" spc="-20"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implementation.</a:t>
            </a:r>
            <a:r>
              <a:rPr sz="1100" spc="-15" dirty="0">
                <a:latin typeface="Arial"/>
                <a:cs typeface="Arial"/>
              </a:rPr>
              <a:t> </a:t>
            </a:r>
            <a:r>
              <a:rPr sz="1100" dirty="0">
                <a:latin typeface="Arial"/>
                <a:cs typeface="Arial"/>
              </a:rPr>
              <a:t>The </a:t>
            </a:r>
            <a:r>
              <a:rPr sz="1100" b="1" i="1" dirty="0">
                <a:latin typeface="Arial"/>
                <a:cs typeface="Arial"/>
              </a:rPr>
              <a:t>NurbsCurve</a:t>
            </a:r>
            <a:r>
              <a:rPr sz="1100" b="1" i="1" spc="-1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an</a:t>
            </a:r>
            <a:r>
              <a:rPr sz="1100" spc="-10"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of</a:t>
            </a:r>
            <a:r>
              <a:rPr sz="1100" spc="-10" dirty="0">
                <a:latin typeface="Arial"/>
                <a:cs typeface="Arial"/>
              </a:rPr>
              <a:t> </a:t>
            </a:r>
            <a:r>
              <a:rPr sz="1100" spc="-50" dirty="0">
                <a:latin typeface="Arial"/>
                <a:cs typeface="Arial"/>
              </a:rPr>
              <a:t>a </a:t>
            </a:r>
            <a:r>
              <a:rPr sz="1100" dirty="0">
                <a:latin typeface="Arial"/>
                <a:cs typeface="Arial"/>
              </a:rPr>
              <a:t>derived</a:t>
            </a:r>
            <a:r>
              <a:rPr sz="1100" spc="-3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Curve</a:t>
            </a:r>
            <a:r>
              <a:rPr sz="1100" b="1" i="1" spc="-15" dirty="0">
                <a:latin typeface="Arial"/>
                <a:cs typeface="Arial"/>
              </a:rPr>
              <a:t> </a:t>
            </a:r>
            <a:r>
              <a:rPr sz="1100" dirty="0">
                <a:latin typeface="Arial"/>
                <a:cs typeface="Arial"/>
              </a:rPr>
              <a:t>class.</a:t>
            </a:r>
            <a:r>
              <a:rPr sz="1100" spc="-10"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NurbsCurve</a:t>
            </a:r>
            <a:r>
              <a:rPr sz="1100" b="1" i="1" spc="-2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all</a:t>
            </a:r>
            <a:r>
              <a:rPr sz="1100" spc="-30" dirty="0">
                <a:latin typeface="Arial"/>
                <a:cs typeface="Arial"/>
              </a:rPr>
              <a:t> </a:t>
            </a:r>
            <a:r>
              <a:rPr sz="1100" dirty="0">
                <a:latin typeface="Arial"/>
                <a:cs typeface="Arial"/>
              </a:rPr>
              <a:t>members</a:t>
            </a:r>
            <a:r>
              <a:rPr sz="1100" spc="-15" dirty="0">
                <a:latin typeface="Arial"/>
                <a:cs typeface="Arial"/>
              </a:rPr>
              <a:t> </a:t>
            </a:r>
            <a:r>
              <a:rPr sz="1100" dirty="0">
                <a:latin typeface="Arial"/>
                <a:cs typeface="Arial"/>
              </a:rPr>
              <a:t>in</a:t>
            </a:r>
            <a:r>
              <a:rPr sz="1100" spc="-5" dirty="0">
                <a:latin typeface="Arial"/>
                <a:cs typeface="Arial"/>
              </a:rPr>
              <a:t> </a:t>
            </a:r>
            <a:r>
              <a:rPr sz="1100" b="1" i="1" spc="-10" dirty="0">
                <a:latin typeface="Arial"/>
                <a:cs typeface="Arial"/>
              </a:rPr>
              <a:t>Curve </a:t>
            </a:r>
            <a:r>
              <a:rPr sz="1100" dirty="0">
                <a:latin typeface="Arial"/>
                <a:cs typeface="Arial"/>
              </a:rPr>
              <a:t>class</a:t>
            </a:r>
            <a:r>
              <a:rPr sz="1100" spc="-30" dirty="0">
                <a:latin typeface="Arial"/>
                <a:cs typeface="Arial"/>
              </a:rPr>
              <a:t> </a:t>
            </a:r>
            <a:r>
              <a:rPr sz="1100" dirty="0">
                <a:latin typeface="Arial"/>
                <a:cs typeface="Arial"/>
              </a:rPr>
              <a:t>methods.</a:t>
            </a:r>
            <a:r>
              <a:rPr sz="1100" spc="-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same</a:t>
            </a:r>
            <a:r>
              <a:rPr sz="1100" spc="-15" dirty="0">
                <a:latin typeface="Arial"/>
                <a:cs typeface="Arial"/>
              </a:rPr>
              <a:t> </a:t>
            </a:r>
            <a:r>
              <a:rPr sz="1100" dirty="0">
                <a:latin typeface="Arial"/>
                <a:cs typeface="Arial"/>
              </a:rPr>
              <a:t>is</a:t>
            </a:r>
            <a:r>
              <a:rPr sz="1100" spc="-5" dirty="0">
                <a:latin typeface="Arial"/>
                <a:cs typeface="Arial"/>
              </a:rPr>
              <a:t> </a:t>
            </a:r>
            <a:r>
              <a:rPr sz="1100" dirty="0">
                <a:latin typeface="Arial"/>
                <a:cs typeface="Arial"/>
              </a:rPr>
              <a:t>true</a:t>
            </a:r>
            <a:r>
              <a:rPr sz="1100" spc="-3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classes</a:t>
            </a:r>
            <a:r>
              <a:rPr sz="1100" spc="-10" dirty="0">
                <a:latin typeface="Arial"/>
                <a:cs typeface="Arial"/>
              </a:rPr>
              <a:t> </a:t>
            </a:r>
            <a:r>
              <a:rPr sz="1100" dirty="0">
                <a:latin typeface="Arial"/>
                <a:cs typeface="Arial"/>
              </a:rPr>
              <a:t>derived</a:t>
            </a:r>
            <a:r>
              <a:rPr sz="1100" spc="-25" dirty="0">
                <a:latin typeface="Arial"/>
                <a:cs typeface="Arial"/>
              </a:rPr>
              <a:t> </a:t>
            </a:r>
            <a:r>
              <a:rPr sz="1100" dirty="0">
                <a:latin typeface="Arial"/>
                <a:cs typeface="Arial"/>
              </a:rPr>
              <a:t>from</a:t>
            </a:r>
            <a:r>
              <a:rPr sz="1100" spc="-15" dirty="0">
                <a:latin typeface="Arial"/>
                <a:cs typeface="Arial"/>
              </a:rPr>
              <a:t> </a:t>
            </a:r>
            <a:r>
              <a:rPr sz="1100" b="1" i="1" dirty="0">
                <a:latin typeface="Arial"/>
                <a:cs typeface="Arial"/>
              </a:rPr>
              <a:t>Curve</a:t>
            </a:r>
            <a:r>
              <a:rPr sz="1100" dirty="0">
                <a:latin typeface="Arial"/>
                <a:cs typeface="Arial"/>
              </a:rPr>
              <a:t>,</a:t>
            </a:r>
            <a:r>
              <a:rPr sz="1100" spc="-20" dirty="0">
                <a:latin typeface="Arial"/>
                <a:cs typeface="Arial"/>
              </a:rPr>
              <a:t> </a:t>
            </a:r>
            <a:r>
              <a:rPr sz="1100" dirty="0">
                <a:latin typeface="Arial"/>
                <a:cs typeface="Arial"/>
              </a:rPr>
              <a:t>such</a:t>
            </a:r>
            <a:r>
              <a:rPr sz="1100" spc="-15" dirty="0">
                <a:latin typeface="Arial"/>
                <a:cs typeface="Arial"/>
              </a:rPr>
              <a:t> </a:t>
            </a:r>
            <a:r>
              <a:rPr sz="1100" spc="-25" dirty="0">
                <a:latin typeface="Arial"/>
                <a:cs typeface="Arial"/>
              </a:rPr>
              <a:t>as </a:t>
            </a:r>
            <a:r>
              <a:rPr sz="1100" b="1" i="1" dirty="0">
                <a:latin typeface="Arial"/>
                <a:cs typeface="Arial"/>
              </a:rPr>
              <a:t>ArcCurve</a:t>
            </a:r>
            <a:r>
              <a:rPr sz="1100" dirty="0">
                <a:latin typeface="Arial"/>
                <a:cs typeface="Arial"/>
              </a:rPr>
              <a:t>,</a:t>
            </a:r>
            <a:r>
              <a:rPr sz="1100" spc="-15" dirty="0">
                <a:latin typeface="Arial"/>
                <a:cs typeface="Arial"/>
              </a:rPr>
              <a:t> </a:t>
            </a:r>
            <a:r>
              <a:rPr sz="1100" b="1" i="1" dirty="0">
                <a:latin typeface="Arial"/>
                <a:cs typeface="Arial"/>
              </a:rPr>
              <a:t>PolyCurve</a:t>
            </a:r>
            <a:r>
              <a:rPr sz="1100" dirty="0">
                <a:latin typeface="Arial"/>
                <a:cs typeface="Arial"/>
              </a:rPr>
              <a:t>.</a:t>
            </a:r>
            <a:r>
              <a:rPr sz="1100" spc="-4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3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new</a:t>
            </a:r>
            <a:r>
              <a:rPr sz="1100" spc="-25" dirty="0">
                <a:latin typeface="Arial"/>
                <a:cs typeface="Arial"/>
              </a:rPr>
              <a:t> </a:t>
            </a:r>
            <a:r>
              <a:rPr sz="1100" dirty="0">
                <a:latin typeface="Arial"/>
                <a:cs typeface="Arial"/>
              </a:rPr>
              <a:t>instance</a:t>
            </a:r>
            <a:r>
              <a:rPr sz="1100" spc="-20" dirty="0">
                <a:latin typeface="Arial"/>
                <a:cs typeface="Arial"/>
              </a:rPr>
              <a:t> </a:t>
            </a:r>
            <a:r>
              <a:rPr sz="1100" spc="-25" dirty="0">
                <a:latin typeface="Arial"/>
                <a:cs typeface="Arial"/>
              </a:rPr>
              <a:t>of </a:t>
            </a:r>
            <a:r>
              <a:rPr sz="1100" dirty="0">
                <a:latin typeface="Arial"/>
                <a:cs typeface="Arial"/>
              </a:rPr>
              <a:t>the</a:t>
            </a:r>
            <a:r>
              <a:rPr sz="1100" spc="-25" dirty="0">
                <a:latin typeface="Arial"/>
                <a:cs typeface="Arial"/>
              </a:rPr>
              <a:t> </a:t>
            </a:r>
            <a:r>
              <a:rPr sz="1100" b="1" i="1" dirty="0">
                <a:latin typeface="Arial"/>
                <a:cs typeface="Arial"/>
              </a:rPr>
              <a:t>PolylineCurve</a:t>
            </a:r>
            <a:r>
              <a:rPr sz="1100" b="1" i="1" spc="-25" dirty="0">
                <a:latin typeface="Arial"/>
                <a:cs typeface="Arial"/>
              </a:rPr>
              <a:t> </a:t>
            </a:r>
            <a:r>
              <a:rPr sz="1100" spc="-10" dirty="0">
                <a:latin typeface="Arial"/>
                <a:cs typeface="Arial"/>
              </a:rPr>
              <a:t>class.</a:t>
            </a:r>
            <a:endParaRPr sz="1100">
              <a:latin typeface="Arial"/>
              <a:cs typeface="Arial"/>
            </a:endParaRPr>
          </a:p>
        </p:txBody>
      </p:sp>
      <p:graphicFrame>
        <p:nvGraphicFramePr>
          <p:cNvPr id="5" name="object 5"/>
          <p:cNvGraphicFramePr>
            <a:graphicFrameLocks noGrp="1"/>
          </p:cNvGraphicFramePr>
          <p:nvPr/>
        </p:nvGraphicFramePr>
        <p:xfrm>
          <a:off x="1464817" y="7516113"/>
          <a:ext cx="5458460" cy="1581785"/>
        </p:xfrm>
        <a:graphic>
          <a:graphicData uri="http://schemas.openxmlformats.org/drawingml/2006/table">
            <a:tbl>
              <a:tblPr firstRow="1" bandRow="1">
                <a:tableStyleId>{2D5ABB26-0587-4C30-8999-92F81FD0307C}</a:tableStyleId>
              </a:tblPr>
              <a:tblGrid>
                <a:gridCol w="5458460">
                  <a:extLst>
                    <a:ext uri="{9D8B030D-6E8A-4147-A177-3AD203B41FA5}">
                      <a16:colId xmlns:a16="http://schemas.microsoft.com/office/drawing/2014/main" val="20000"/>
                    </a:ext>
                  </a:extLst>
                </a:gridCol>
              </a:tblGrid>
              <a:tr h="395605">
                <a:tc>
                  <a:txBody>
                    <a:bodyPr/>
                    <a:lstStyle/>
                    <a:p>
                      <a:pPr marL="62230">
                        <a:lnSpc>
                          <a:spcPts val="1055"/>
                        </a:lnSpc>
                        <a:spcBef>
                          <a:spcPts val="465"/>
                        </a:spcBef>
                      </a:pPr>
                      <a:r>
                        <a:rPr sz="900" dirty="0">
                          <a:solidFill>
                            <a:srgbClr val="3333FF"/>
                          </a:solidFill>
                          <a:latin typeface="Arial"/>
                          <a:cs typeface="Arial"/>
                        </a:rPr>
                        <a:t>private</a:t>
                      </a:r>
                      <a:r>
                        <a:rPr sz="900" spc="-5" dirty="0">
                          <a:solidFill>
                            <a:srgbClr val="3333FF"/>
                          </a:solidFill>
                          <a:latin typeface="Arial"/>
                          <a:cs typeface="Arial"/>
                        </a:rPr>
                        <a:t> </a:t>
                      </a:r>
                      <a:r>
                        <a:rPr sz="900" dirty="0">
                          <a:solidFill>
                            <a:srgbClr val="3333FF"/>
                          </a:solidFill>
                          <a:latin typeface="Arial"/>
                          <a:cs typeface="Arial"/>
                        </a:rPr>
                        <a:t>void</a:t>
                      </a:r>
                      <a:r>
                        <a:rPr sz="900" spc="5" dirty="0">
                          <a:solidFill>
                            <a:srgbClr val="3333FF"/>
                          </a:solidFill>
                          <a:latin typeface="Arial"/>
                          <a:cs typeface="Arial"/>
                        </a:rPr>
                        <a:t> </a:t>
                      </a:r>
                      <a:r>
                        <a:rPr sz="900" b="1" spc="-10" dirty="0">
                          <a:latin typeface="Arial"/>
                          <a:cs typeface="Arial"/>
                        </a:rPr>
                        <a:t>RunScript</a:t>
                      </a:r>
                      <a:r>
                        <a:rPr sz="900" spc="-10" dirty="0">
                          <a:latin typeface="Arial"/>
                          <a:cs typeface="Arial"/>
                        </a:rPr>
                        <a:t>(List&lt;</a:t>
                      </a:r>
                      <a:r>
                        <a:rPr sz="900" b="1" spc="-10" dirty="0">
                          <a:latin typeface="Arial"/>
                          <a:cs typeface="Arial"/>
                        </a:rPr>
                        <a:t>Point3d</a:t>
                      </a:r>
                      <a:r>
                        <a:rPr sz="900" spc="-10" dirty="0">
                          <a:latin typeface="Arial"/>
                          <a:cs typeface="Arial"/>
                        </a:rPr>
                        <a:t>&gt;</a:t>
                      </a:r>
                      <a:r>
                        <a:rPr sz="900" dirty="0">
                          <a:latin typeface="Arial"/>
                          <a:cs typeface="Arial"/>
                        </a:rPr>
                        <a:t> pts, </a:t>
                      </a:r>
                      <a:r>
                        <a:rPr sz="900" dirty="0">
                          <a:solidFill>
                            <a:srgbClr val="3333FF"/>
                          </a:solidFill>
                          <a:latin typeface="Arial"/>
                          <a:cs typeface="Arial"/>
                        </a:rPr>
                        <a:t>int </a:t>
                      </a:r>
                      <a:r>
                        <a:rPr sz="900" dirty="0">
                          <a:latin typeface="Arial"/>
                          <a:cs typeface="Arial"/>
                        </a:rPr>
                        <a:t>degree,</a:t>
                      </a:r>
                      <a:r>
                        <a:rPr sz="900" spc="2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dirty="0">
                          <a:latin typeface="Arial"/>
                          <a:cs typeface="Arial"/>
                        </a:rPr>
                        <a:t>Crv,</a:t>
                      </a:r>
                      <a:r>
                        <a:rPr sz="900" spc="10" dirty="0">
                          <a:latin typeface="Arial"/>
                          <a:cs typeface="Arial"/>
                        </a:rPr>
                        <a:t> </a:t>
                      </a:r>
                      <a:r>
                        <a:rPr sz="900" dirty="0">
                          <a:solidFill>
                            <a:srgbClr val="3333FF"/>
                          </a:solidFill>
                          <a:latin typeface="Arial"/>
                          <a:cs typeface="Arial"/>
                        </a:rPr>
                        <a:t>ref object</a:t>
                      </a:r>
                      <a:r>
                        <a:rPr sz="900" spc="5" dirty="0">
                          <a:solidFill>
                            <a:srgbClr val="3333FF"/>
                          </a:solidFill>
                          <a:latin typeface="Arial"/>
                          <a:cs typeface="Arial"/>
                        </a:rPr>
                        <a:t> </a:t>
                      </a:r>
                      <a:r>
                        <a:rPr sz="900" spc="-10" dirty="0">
                          <a:latin typeface="Arial"/>
                          <a:cs typeface="Arial"/>
                        </a:rPr>
                        <a:t>Type)</a:t>
                      </a:r>
                      <a:endParaRPr sz="900">
                        <a:latin typeface="Arial"/>
                        <a:cs typeface="Arial"/>
                      </a:endParaRPr>
                    </a:p>
                    <a:p>
                      <a:pPr marL="6223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921385">
                <a:tc>
                  <a:txBody>
                    <a:bodyPr/>
                    <a:lstStyle/>
                    <a:p>
                      <a:pPr marL="158115" marR="1891664" indent="31750">
                        <a:lnSpc>
                          <a:spcPts val="1030"/>
                        </a:lnSpc>
                        <a:spcBef>
                          <a:spcPts val="545"/>
                        </a:spcBef>
                      </a:pPr>
                      <a:r>
                        <a:rPr sz="900" dirty="0">
                          <a:solidFill>
                            <a:srgbClr val="00AF50"/>
                          </a:solidFill>
                          <a:latin typeface="Arial"/>
                          <a:cs typeface="Arial"/>
                        </a:rPr>
                        <a:t>//Declare</a:t>
                      </a:r>
                      <a:r>
                        <a:rPr sz="900" spc="-10" dirty="0">
                          <a:solidFill>
                            <a:srgbClr val="00AF50"/>
                          </a:solidFill>
                          <a:latin typeface="Arial"/>
                          <a:cs typeface="Arial"/>
                        </a:rPr>
                        <a:t> </a:t>
                      </a:r>
                      <a:r>
                        <a:rPr sz="900" dirty="0">
                          <a:solidFill>
                            <a:srgbClr val="00AF50"/>
                          </a:solidFill>
                          <a:latin typeface="Arial"/>
                          <a:cs typeface="Arial"/>
                        </a:rPr>
                        <a:t>and</a:t>
                      </a:r>
                      <a:r>
                        <a:rPr sz="900" spc="-10" dirty="0">
                          <a:solidFill>
                            <a:srgbClr val="00AF50"/>
                          </a:solidFill>
                          <a:latin typeface="Arial"/>
                          <a:cs typeface="Arial"/>
                        </a:rPr>
                        <a:t> </a:t>
                      </a: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new</a:t>
                      </a:r>
                      <a:r>
                        <a:rPr sz="900" spc="-25" dirty="0">
                          <a:solidFill>
                            <a:srgbClr val="00AF50"/>
                          </a:solidFill>
                          <a:latin typeface="Arial"/>
                          <a:cs typeface="Arial"/>
                        </a:rPr>
                        <a:t> </a:t>
                      </a:r>
                      <a:r>
                        <a:rPr sz="900" dirty="0">
                          <a:solidFill>
                            <a:srgbClr val="00AF50"/>
                          </a:solidFill>
                          <a:latin typeface="Arial"/>
                          <a:cs typeface="Arial"/>
                        </a:rPr>
                        <a:t>instance</a:t>
                      </a:r>
                      <a:r>
                        <a:rPr sz="900" spc="-2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polyline</a:t>
                      </a:r>
                      <a:r>
                        <a:rPr sz="900" spc="-20"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points </a:t>
                      </a:r>
                      <a:r>
                        <a:rPr sz="900" dirty="0">
                          <a:solidFill>
                            <a:srgbClr val="0000FF"/>
                          </a:solidFill>
                          <a:latin typeface="Arial"/>
                          <a:cs typeface="Arial"/>
                        </a:rPr>
                        <a:t>var</a:t>
                      </a:r>
                      <a:r>
                        <a:rPr sz="900" spc="-10" dirty="0">
                          <a:solidFill>
                            <a:srgbClr val="0000FF"/>
                          </a:solidFill>
                          <a:latin typeface="Arial"/>
                          <a:cs typeface="Arial"/>
                        </a:rPr>
                        <a:t> </a:t>
                      </a:r>
                      <a:r>
                        <a:rPr sz="900" dirty="0">
                          <a:latin typeface="Arial"/>
                          <a:cs typeface="Arial"/>
                        </a:rPr>
                        <a:t>crv</a:t>
                      </a:r>
                      <a:r>
                        <a:rPr sz="900" spc="-10" dirty="0">
                          <a:latin typeface="Arial"/>
                          <a:cs typeface="Arial"/>
                        </a:rPr>
                        <a:t> </a:t>
                      </a:r>
                      <a:r>
                        <a:rPr sz="900" dirty="0">
                          <a:latin typeface="Arial"/>
                          <a:cs typeface="Arial"/>
                        </a:rPr>
                        <a:t>= new</a:t>
                      </a:r>
                      <a:r>
                        <a:rPr sz="900" spc="-5" dirty="0">
                          <a:latin typeface="Arial"/>
                          <a:cs typeface="Arial"/>
                        </a:rPr>
                        <a:t> </a:t>
                      </a:r>
                      <a:r>
                        <a:rPr sz="900" spc="-10" dirty="0">
                          <a:latin typeface="Arial"/>
                          <a:cs typeface="Arial"/>
                        </a:rPr>
                        <a:t>Rhino.Geometry.</a:t>
                      </a:r>
                      <a:r>
                        <a:rPr sz="900" b="1" spc="-10" dirty="0">
                          <a:latin typeface="Arial"/>
                          <a:cs typeface="Arial"/>
                        </a:rPr>
                        <a:t>PolylineCurve</a:t>
                      </a:r>
                      <a:r>
                        <a:rPr sz="900" spc="-10" dirty="0">
                          <a:latin typeface="Arial"/>
                          <a:cs typeface="Arial"/>
                        </a:rPr>
                        <a:t>(pts);</a:t>
                      </a:r>
                      <a:endParaRPr sz="900">
                        <a:latin typeface="Arial"/>
                        <a:cs typeface="Arial"/>
                      </a:endParaRPr>
                    </a:p>
                    <a:p>
                      <a:pPr marL="190500">
                        <a:lnSpc>
                          <a:spcPts val="990"/>
                        </a:lnSpc>
                      </a:pPr>
                      <a:r>
                        <a:rPr sz="900" dirty="0">
                          <a:solidFill>
                            <a:srgbClr val="00AF50"/>
                          </a:solidFill>
                          <a:latin typeface="Arial"/>
                          <a:cs typeface="Arial"/>
                        </a:rPr>
                        <a:t>//Assign</a:t>
                      </a:r>
                      <a:r>
                        <a:rPr sz="900" spc="-10"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10" dirty="0">
                          <a:solidFill>
                            <a:srgbClr val="00AF50"/>
                          </a:solidFill>
                          <a:latin typeface="Arial"/>
                          <a:cs typeface="Arial"/>
                        </a:rPr>
                        <a:t>output</a:t>
                      </a:r>
                      <a:endParaRPr sz="900">
                        <a:latin typeface="Arial"/>
                        <a:cs typeface="Arial"/>
                      </a:endParaRPr>
                    </a:p>
                    <a:p>
                      <a:pPr marL="190500">
                        <a:lnSpc>
                          <a:spcPts val="1040"/>
                        </a:lnSpc>
                      </a:pPr>
                      <a:r>
                        <a:rPr sz="900" dirty="0">
                          <a:latin typeface="Arial"/>
                          <a:cs typeface="Arial"/>
                        </a:rPr>
                        <a:t>Crv</a:t>
                      </a:r>
                      <a:r>
                        <a:rPr sz="900" spc="-10" dirty="0">
                          <a:latin typeface="Arial"/>
                          <a:cs typeface="Arial"/>
                        </a:rPr>
                        <a:t> </a:t>
                      </a:r>
                      <a:r>
                        <a:rPr sz="900" dirty="0">
                          <a:latin typeface="Arial"/>
                          <a:cs typeface="Arial"/>
                        </a:rPr>
                        <a:t>=</a:t>
                      </a:r>
                      <a:r>
                        <a:rPr sz="900" spc="-15" dirty="0">
                          <a:latin typeface="Arial"/>
                          <a:cs typeface="Arial"/>
                        </a:rPr>
                        <a:t> </a:t>
                      </a:r>
                      <a:r>
                        <a:rPr sz="900" spc="-20" dirty="0">
                          <a:latin typeface="Arial"/>
                          <a:cs typeface="Arial"/>
                        </a:rPr>
                        <a:t>crv;</a:t>
                      </a:r>
                      <a:endParaRPr sz="900">
                        <a:latin typeface="Arial"/>
                        <a:cs typeface="Arial"/>
                      </a:endParaRPr>
                    </a:p>
                    <a:p>
                      <a:pPr marL="190500" marR="3711575">
                        <a:lnSpc>
                          <a:spcPts val="1030"/>
                        </a:lnSpc>
                        <a:spcBef>
                          <a:spcPts val="50"/>
                        </a:spcBef>
                      </a:pPr>
                      <a:r>
                        <a:rPr sz="900" dirty="0">
                          <a:solidFill>
                            <a:srgbClr val="00AF50"/>
                          </a:solidFill>
                          <a:latin typeface="Arial"/>
                          <a:cs typeface="Arial"/>
                        </a:rPr>
                        <a:t>//Assign</a:t>
                      </a:r>
                      <a:r>
                        <a:rPr sz="900" spc="-20"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type</a:t>
                      </a:r>
                      <a:r>
                        <a:rPr sz="900" spc="-1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B</a:t>
                      </a:r>
                      <a:r>
                        <a:rPr sz="900" spc="-10" dirty="0">
                          <a:solidFill>
                            <a:srgbClr val="00AF50"/>
                          </a:solidFill>
                          <a:latin typeface="Arial"/>
                          <a:cs typeface="Arial"/>
                        </a:rPr>
                        <a:t> output </a:t>
                      </a:r>
                      <a:r>
                        <a:rPr sz="900" dirty="0">
                          <a:latin typeface="Arial"/>
                          <a:cs typeface="Arial"/>
                        </a:rPr>
                        <a:t>Type</a:t>
                      </a:r>
                      <a:r>
                        <a:rPr sz="900" spc="-5" dirty="0">
                          <a:latin typeface="Arial"/>
                          <a:cs typeface="Arial"/>
                        </a:rPr>
                        <a:t> </a:t>
                      </a:r>
                      <a:r>
                        <a:rPr sz="900" dirty="0">
                          <a:latin typeface="Arial"/>
                          <a:cs typeface="Arial"/>
                        </a:rPr>
                        <a:t>=</a:t>
                      </a:r>
                      <a:r>
                        <a:rPr sz="900" spc="-10" dirty="0">
                          <a:latin typeface="Arial"/>
                          <a:cs typeface="Arial"/>
                        </a:rPr>
                        <a:t> crv.GetType();</a:t>
                      </a:r>
                      <a:endParaRPr sz="900">
                        <a:latin typeface="Arial"/>
                        <a:cs typeface="Arial"/>
                      </a:endParaRPr>
                    </a:p>
                  </a:txBody>
                  <a:tcPr marL="0" marR="0" marT="6921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223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1386513" y="3188209"/>
            <a:ext cx="4494021" cy="661143"/>
          </a:xfrm>
          <a:prstGeom prst="rect">
            <a:avLst/>
          </a:prstGeom>
        </p:spPr>
      </p:pic>
      <p:pic>
        <p:nvPicPr>
          <p:cNvPr id="7" name="object 7"/>
          <p:cNvPicPr/>
          <p:nvPr/>
        </p:nvPicPr>
        <p:blipFill>
          <a:blip r:embed="rId3" cstate="print"/>
          <a:stretch>
            <a:fillRect/>
          </a:stretch>
        </p:blipFill>
        <p:spPr>
          <a:xfrm>
            <a:off x="1409809" y="6109877"/>
            <a:ext cx="5049075" cy="1361401"/>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67</a:t>
            </a:r>
          </a:p>
        </p:txBody>
      </p:sp>
    </p:spTree>
    <p:extLst>
      <p:ext uri="{BB962C8B-B14F-4D97-AF65-F5344CB8AC3E}">
        <p14:creationId xmlns:p14="http://schemas.microsoft.com/office/powerpoint/2010/main" val="45450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02004" y="1052830"/>
            <a:ext cx="5471795" cy="355600"/>
          </a:xfrm>
          <a:prstGeom prst="rect">
            <a:avLst/>
          </a:prstGeom>
        </p:spPr>
        <p:txBody>
          <a:bodyPr vert="horz" wrap="square" lIns="0" tIns="23495" rIns="0" bIns="0" rtlCol="0">
            <a:spAutoFit/>
          </a:bodyPr>
          <a:lstStyle/>
          <a:p>
            <a:pPr marL="12700" marR="5080">
              <a:lnSpc>
                <a:spcPts val="1270"/>
              </a:lnSpc>
              <a:spcBef>
                <a:spcPts val="185"/>
              </a:spcBef>
            </a:pPr>
            <a:r>
              <a:rPr sz="1100" dirty="0">
                <a:latin typeface="Arial"/>
                <a:cs typeface="Arial"/>
              </a:rPr>
              <a:t>The</a:t>
            </a:r>
            <a:r>
              <a:rPr sz="1100" spc="-25" dirty="0">
                <a:latin typeface="Arial"/>
                <a:cs typeface="Arial"/>
              </a:rPr>
              <a:t> </a:t>
            </a:r>
            <a:r>
              <a:rPr sz="1100" dirty="0">
                <a:latin typeface="Arial"/>
                <a:cs typeface="Arial"/>
              </a:rPr>
              <a:t>most</a:t>
            </a:r>
            <a:r>
              <a:rPr sz="1100" spc="-15" dirty="0">
                <a:latin typeface="Arial"/>
                <a:cs typeface="Arial"/>
              </a:rPr>
              <a:t> </a:t>
            </a:r>
            <a:r>
              <a:rPr sz="1100" dirty="0">
                <a:latin typeface="Arial"/>
                <a:cs typeface="Arial"/>
              </a:rPr>
              <a:t>common</a:t>
            </a:r>
            <a:r>
              <a:rPr sz="1100" spc="-15" dirty="0">
                <a:latin typeface="Arial"/>
                <a:cs typeface="Arial"/>
              </a:rPr>
              <a:t> </a:t>
            </a:r>
            <a:r>
              <a:rPr sz="1100" dirty="0">
                <a:latin typeface="Arial"/>
                <a:cs typeface="Arial"/>
              </a:rPr>
              <a:t>way</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create</a:t>
            </a:r>
            <a:r>
              <a:rPr sz="1100" spc="-1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instance</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class</a:t>
            </a:r>
            <a:r>
              <a:rPr sz="1100" spc="-1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new</a:t>
            </a:r>
            <a:r>
              <a:rPr sz="1100" b="1" i="1" spc="-25" dirty="0">
                <a:latin typeface="Arial"/>
                <a:cs typeface="Arial"/>
              </a:rPr>
              <a:t> </a:t>
            </a:r>
            <a:r>
              <a:rPr sz="1100" dirty="0">
                <a:latin typeface="Arial"/>
                <a:cs typeface="Arial"/>
              </a:rPr>
              <a:t>keyword</a:t>
            </a:r>
            <a:r>
              <a:rPr sz="1100" spc="-5" dirty="0">
                <a:latin typeface="Arial"/>
                <a:cs typeface="Arial"/>
              </a:rPr>
              <a:t> </a:t>
            </a:r>
            <a:r>
              <a:rPr sz="1100" spc="-20" dirty="0">
                <a:latin typeface="Arial"/>
                <a:cs typeface="Arial"/>
              </a:rPr>
              <a:t>when </a:t>
            </a:r>
            <a:r>
              <a:rPr sz="1100" dirty="0">
                <a:latin typeface="Arial"/>
                <a:cs typeface="Arial"/>
              </a:rPr>
              <a:t>declaring</a:t>
            </a:r>
            <a:r>
              <a:rPr sz="1100" spc="-2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object.</a:t>
            </a:r>
            <a:endParaRPr sz="1100">
              <a:latin typeface="Arial"/>
              <a:cs typeface="Arial"/>
            </a:endParaRPr>
          </a:p>
        </p:txBody>
      </p:sp>
      <p:graphicFrame>
        <p:nvGraphicFramePr>
          <p:cNvPr id="3" name="object 3"/>
          <p:cNvGraphicFramePr>
            <a:graphicFrameLocks noGrp="1"/>
          </p:cNvGraphicFramePr>
          <p:nvPr/>
        </p:nvGraphicFramePr>
        <p:xfrm>
          <a:off x="914704" y="2542285"/>
          <a:ext cx="5944870" cy="132080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10" dirty="0">
                          <a:latin typeface="Arial"/>
                          <a:cs typeface="Arial"/>
                        </a:rPr>
                        <a:t> </a:t>
                      </a:r>
                      <a:r>
                        <a:rPr sz="900" b="1" dirty="0">
                          <a:latin typeface="Arial"/>
                          <a:cs typeface="Arial"/>
                        </a:rPr>
                        <a:t>Point3d</a:t>
                      </a:r>
                      <a:r>
                        <a:rPr sz="900" b="1" spc="-5" dirty="0">
                          <a:latin typeface="Arial"/>
                          <a:cs typeface="Arial"/>
                        </a:rPr>
                        <a:t> </a:t>
                      </a:r>
                      <a:r>
                        <a:rPr sz="900" dirty="0">
                          <a:latin typeface="Arial"/>
                          <a:cs typeface="Arial"/>
                        </a:rPr>
                        <a:t>p0,</a:t>
                      </a:r>
                      <a:r>
                        <a:rPr sz="900" spc="-20" dirty="0">
                          <a:latin typeface="Arial"/>
                          <a:cs typeface="Arial"/>
                        </a:rPr>
                        <a:t> </a:t>
                      </a:r>
                      <a:r>
                        <a:rPr sz="900" b="1" dirty="0">
                          <a:latin typeface="Arial"/>
                          <a:cs typeface="Arial"/>
                        </a:rPr>
                        <a:t>Point3d</a:t>
                      </a:r>
                      <a:r>
                        <a:rPr sz="900" b="1" spc="-5" dirty="0">
                          <a:latin typeface="Arial"/>
                          <a:cs typeface="Arial"/>
                        </a:rPr>
                        <a:t> </a:t>
                      </a:r>
                      <a:r>
                        <a:rPr sz="900" dirty="0">
                          <a:latin typeface="Arial"/>
                          <a:cs typeface="Arial"/>
                        </a:rPr>
                        <a:t>p1,</a:t>
                      </a:r>
                      <a:r>
                        <a:rPr sz="900" spc="-20" dirty="0">
                          <a:latin typeface="Arial"/>
                          <a:cs typeface="Arial"/>
                        </a:rPr>
                        <a:t> </a:t>
                      </a:r>
                      <a:r>
                        <a:rPr sz="900" dirty="0">
                          <a:solidFill>
                            <a:srgbClr val="3333FF"/>
                          </a:solidFill>
                          <a:latin typeface="Arial"/>
                          <a:cs typeface="Arial"/>
                        </a:rPr>
                        <a:t>ref</a:t>
                      </a:r>
                      <a:r>
                        <a:rPr sz="900" spc="-5" dirty="0">
                          <a:solidFill>
                            <a:srgbClr val="3333FF"/>
                          </a:solidFill>
                          <a:latin typeface="Arial"/>
                          <a:cs typeface="Arial"/>
                        </a:rPr>
                        <a:t> </a:t>
                      </a:r>
                      <a:r>
                        <a:rPr sz="900" dirty="0">
                          <a:latin typeface="Arial"/>
                          <a:cs typeface="Arial"/>
                        </a:rPr>
                        <a:t>object</a:t>
                      </a:r>
                      <a:r>
                        <a:rPr sz="900" spc="-20" dirty="0">
                          <a:latin typeface="Arial"/>
                          <a:cs typeface="Arial"/>
                        </a:rPr>
                        <a:t> </a:t>
                      </a:r>
                      <a:r>
                        <a:rPr sz="900" dirty="0">
                          <a:latin typeface="Arial"/>
                          <a:cs typeface="Arial"/>
                        </a:rPr>
                        <a:t>Line</a:t>
                      </a:r>
                      <a:r>
                        <a:rPr sz="900" spc="-10" dirty="0">
                          <a:latin typeface="Arial"/>
                          <a:cs typeface="Arial"/>
                        </a:rPr>
                        <a:t> </a:t>
                      </a:r>
                      <a:r>
                        <a:rPr sz="900" spc="-5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659765">
                <a:tc>
                  <a:txBody>
                    <a:bodyPr/>
                    <a:lstStyle/>
                    <a:p>
                      <a:pPr marL="191770">
                        <a:lnSpc>
                          <a:spcPts val="1060"/>
                        </a:lnSpc>
                        <a:spcBef>
                          <a:spcPts val="465"/>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dirty="0">
                          <a:solidFill>
                            <a:srgbClr val="00AF50"/>
                          </a:solidFill>
                          <a:latin typeface="Arial"/>
                          <a:cs typeface="Arial"/>
                        </a:rPr>
                        <a:t>instance</a:t>
                      </a:r>
                      <a:r>
                        <a:rPr sz="900" spc="-35"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point</a:t>
                      </a:r>
                      <a:r>
                        <a:rPr sz="900" spc="-25" dirty="0">
                          <a:solidFill>
                            <a:srgbClr val="00AF50"/>
                          </a:solidFill>
                          <a:latin typeface="Arial"/>
                          <a:cs typeface="Arial"/>
                        </a:rPr>
                        <a:t> </a:t>
                      </a:r>
                      <a:r>
                        <a:rPr sz="900" dirty="0">
                          <a:solidFill>
                            <a:srgbClr val="00AF50"/>
                          </a:solidFill>
                          <a:latin typeface="Arial"/>
                          <a:cs typeface="Arial"/>
                        </a:rPr>
                        <a:t>object</a:t>
                      </a:r>
                      <a:r>
                        <a:rPr sz="900" spc="-35" dirty="0">
                          <a:solidFill>
                            <a:srgbClr val="00AF50"/>
                          </a:solidFill>
                          <a:latin typeface="Arial"/>
                          <a:cs typeface="Arial"/>
                        </a:rPr>
                        <a:t> </a:t>
                      </a:r>
                      <a:r>
                        <a:rPr sz="900" dirty="0">
                          <a:solidFill>
                            <a:srgbClr val="00AF50"/>
                          </a:solidFill>
                          <a:latin typeface="Arial"/>
                          <a:cs typeface="Arial"/>
                        </a:rPr>
                        <a:t>and</a:t>
                      </a:r>
                      <a:r>
                        <a:rPr sz="900" spc="-35" dirty="0">
                          <a:solidFill>
                            <a:srgbClr val="00AF50"/>
                          </a:solidFill>
                          <a:latin typeface="Arial"/>
                          <a:cs typeface="Arial"/>
                        </a:rPr>
                        <a:t> </a:t>
                      </a:r>
                      <a:r>
                        <a:rPr sz="900" spc="-20" dirty="0">
                          <a:solidFill>
                            <a:srgbClr val="00AF50"/>
                          </a:solidFill>
                          <a:latin typeface="Arial"/>
                          <a:cs typeface="Arial"/>
                        </a:rPr>
                        <a:t>unset</a:t>
                      </a:r>
                      <a:endParaRPr sz="900">
                        <a:latin typeface="Arial"/>
                        <a:cs typeface="Arial"/>
                      </a:endParaRPr>
                    </a:p>
                    <a:p>
                      <a:pPr marL="191770" marR="2850515">
                        <a:lnSpc>
                          <a:spcPts val="1040"/>
                        </a:lnSpc>
                        <a:spcBef>
                          <a:spcPts val="45"/>
                        </a:spcBef>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lineCurve</a:t>
                      </a:r>
                      <a:r>
                        <a:rPr sz="900" spc="-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Rhino.Geometry.</a:t>
                      </a:r>
                      <a:r>
                        <a:rPr sz="900" b="1" dirty="0">
                          <a:latin typeface="Arial"/>
                          <a:cs typeface="Arial"/>
                        </a:rPr>
                        <a:t>LineCurve</a:t>
                      </a:r>
                      <a:r>
                        <a:rPr sz="900" dirty="0">
                          <a:latin typeface="Arial"/>
                          <a:cs typeface="Arial"/>
                        </a:rPr>
                        <a:t>(p0,</a:t>
                      </a:r>
                      <a:r>
                        <a:rPr sz="900" spc="-10" dirty="0">
                          <a:latin typeface="Arial"/>
                          <a:cs typeface="Arial"/>
                        </a:rPr>
                        <a:t> </a:t>
                      </a:r>
                      <a:r>
                        <a:rPr sz="900" spc="-20" dirty="0">
                          <a:latin typeface="Arial"/>
                          <a:cs typeface="Arial"/>
                        </a:rPr>
                        <a:t>p1); </a:t>
                      </a:r>
                      <a:r>
                        <a:rPr sz="900" spc="-10" dirty="0">
                          <a:latin typeface="Arial"/>
                          <a:cs typeface="Arial"/>
                        </a:rPr>
                        <a:t>Print(lineCurve.ToString());</a:t>
                      </a:r>
                      <a:endParaRPr sz="900">
                        <a:latin typeface="Arial"/>
                        <a:cs typeface="Arial"/>
                      </a:endParaRPr>
                    </a:p>
                    <a:p>
                      <a:pPr marL="191770">
                        <a:lnSpc>
                          <a:spcPts val="1010"/>
                        </a:lnSpc>
                      </a:pPr>
                      <a:r>
                        <a:rPr sz="900" dirty="0">
                          <a:latin typeface="Arial"/>
                          <a:cs typeface="Arial"/>
                        </a:rPr>
                        <a:t>Line</a:t>
                      </a:r>
                      <a:r>
                        <a:rPr sz="900" spc="-2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lineCurve</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902004" y="4032630"/>
            <a:ext cx="588772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There</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another</a:t>
            </a:r>
            <a:r>
              <a:rPr sz="1100" spc="-25" dirty="0">
                <a:latin typeface="Arial"/>
                <a:cs typeface="Arial"/>
              </a:rPr>
              <a:t> </a:t>
            </a:r>
            <a:r>
              <a:rPr sz="1100" dirty="0">
                <a:latin typeface="Arial"/>
                <a:cs typeface="Arial"/>
              </a:rPr>
              <a:t>common</a:t>
            </a:r>
            <a:r>
              <a:rPr sz="1100" spc="-20" dirty="0">
                <a:latin typeface="Arial"/>
                <a:cs typeface="Arial"/>
              </a:rPr>
              <a:t> </a:t>
            </a:r>
            <a:r>
              <a:rPr sz="1100" dirty="0">
                <a:latin typeface="Arial"/>
                <a:cs typeface="Arial"/>
              </a:rPr>
              <a:t>way</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instances</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classes.</a:t>
            </a:r>
            <a:r>
              <a:rPr sz="1100" spc="-1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special</a:t>
            </a:r>
            <a:r>
              <a:rPr sz="1100" spc="-35" dirty="0">
                <a:latin typeface="Arial"/>
                <a:cs typeface="Arial"/>
              </a:rPr>
              <a:t> </a:t>
            </a:r>
            <a:r>
              <a:rPr sz="1100" dirty="0">
                <a:latin typeface="Arial"/>
                <a:cs typeface="Arial"/>
              </a:rPr>
              <a:t>methods</a:t>
            </a:r>
            <a:r>
              <a:rPr sz="1100" spc="-25" dirty="0">
                <a:latin typeface="Arial"/>
                <a:cs typeface="Arial"/>
              </a:rPr>
              <a:t> in </a:t>
            </a:r>
            <a:r>
              <a:rPr sz="1100" dirty="0">
                <a:latin typeface="Arial"/>
                <a:cs typeface="Arial"/>
              </a:rPr>
              <a:t>some</a:t>
            </a:r>
            <a:r>
              <a:rPr sz="1100" spc="-30" dirty="0">
                <a:latin typeface="Arial"/>
                <a:cs typeface="Arial"/>
              </a:rPr>
              <a:t> </a:t>
            </a:r>
            <a:r>
              <a:rPr sz="1100" dirty="0">
                <a:latin typeface="Arial"/>
                <a:cs typeface="Arial"/>
              </a:rPr>
              <a:t>classes</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help</a:t>
            </a:r>
            <a:r>
              <a:rPr sz="1100" spc="-30"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initialize</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instance</a:t>
            </a:r>
            <a:r>
              <a:rPr sz="1100" spc="-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object.</a:t>
            </a:r>
            <a:r>
              <a:rPr sz="1100" spc="-2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the</a:t>
            </a:r>
            <a:r>
              <a:rPr sz="1100" spc="-10" dirty="0">
                <a:latin typeface="Arial"/>
                <a:cs typeface="Arial"/>
              </a:rPr>
              <a:t> </a:t>
            </a:r>
            <a:r>
              <a:rPr sz="1100" b="1" i="1" spc="-10" dirty="0">
                <a:latin typeface="Arial"/>
                <a:cs typeface="Arial"/>
              </a:rPr>
              <a:t>Curve </a:t>
            </a:r>
            <a:r>
              <a:rPr sz="1100" dirty="0">
                <a:latin typeface="Arial"/>
                <a:cs typeface="Arial"/>
              </a:rPr>
              <a:t>class</a:t>
            </a:r>
            <a:r>
              <a:rPr sz="1100" spc="-30" dirty="0">
                <a:latin typeface="Arial"/>
                <a:cs typeface="Arial"/>
              </a:rPr>
              <a:t> </a:t>
            </a:r>
            <a:r>
              <a:rPr sz="1100" dirty="0">
                <a:latin typeface="Arial"/>
                <a:cs typeface="Arial"/>
              </a:rPr>
              <a:t>has</a:t>
            </a:r>
            <a:r>
              <a:rPr sz="1100" spc="-15" dirty="0">
                <a:latin typeface="Arial"/>
                <a:cs typeface="Arial"/>
              </a:rPr>
              <a:t> </a:t>
            </a:r>
            <a:r>
              <a:rPr sz="1100" b="1" i="1" dirty="0">
                <a:latin typeface="Arial"/>
                <a:cs typeface="Arial"/>
              </a:rPr>
              <a:t>static</a:t>
            </a:r>
            <a:r>
              <a:rPr sz="1100" b="1" i="1" spc="-25" dirty="0">
                <a:latin typeface="Arial"/>
                <a:cs typeface="Arial"/>
              </a:rPr>
              <a:t> </a:t>
            </a:r>
            <a:r>
              <a:rPr sz="1100" dirty="0">
                <a:latin typeface="Arial"/>
                <a:cs typeface="Arial"/>
              </a:rPr>
              <a:t>methods</a:t>
            </a:r>
            <a:r>
              <a:rPr sz="1100" spc="-1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variety</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curve</a:t>
            </a:r>
            <a:r>
              <a:rPr sz="1100" spc="-30"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20" dirty="0">
                <a:latin typeface="Arial"/>
                <a:cs typeface="Arial"/>
              </a:rPr>
              <a:t> </a:t>
            </a:r>
            <a:r>
              <a:rPr sz="1100" spc="-10" dirty="0">
                <a:latin typeface="Arial"/>
                <a:cs typeface="Arial"/>
              </a:rPr>
              <a:t>Notice </a:t>
            </a:r>
            <a:r>
              <a:rPr sz="1100" dirty="0">
                <a:latin typeface="Arial"/>
                <a:cs typeface="Arial"/>
              </a:rPr>
              <a:t>that</a:t>
            </a:r>
            <a:r>
              <a:rPr sz="1100" spc="-1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do</a:t>
            </a:r>
            <a:r>
              <a:rPr sz="1100" spc="-20" dirty="0">
                <a:latin typeface="Arial"/>
                <a:cs typeface="Arial"/>
              </a:rPr>
              <a:t> </a:t>
            </a:r>
            <a:r>
              <a:rPr sz="1100" dirty="0">
                <a:latin typeface="Arial"/>
                <a:cs typeface="Arial"/>
              </a:rPr>
              <a:t>not</a:t>
            </a:r>
            <a:r>
              <a:rPr sz="1100" spc="-15"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use </a:t>
            </a:r>
            <a:r>
              <a:rPr sz="1100" b="1" i="1" dirty="0">
                <a:latin typeface="Arial"/>
                <a:cs typeface="Arial"/>
              </a:rPr>
              <a:t>new</a:t>
            </a:r>
            <a:r>
              <a:rPr sz="1100" b="1" i="1" spc="-1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this </a:t>
            </a:r>
            <a:r>
              <a:rPr sz="1100" spc="-10" dirty="0">
                <a:latin typeface="Arial"/>
                <a:cs typeface="Arial"/>
              </a:rPr>
              <a:t>case.</a:t>
            </a:r>
            <a:endParaRPr sz="1100">
              <a:latin typeface="Arial"/>
              <a:cs typeface="Arial"/>
            </a:endParaRPr>
          </a:p>
        </p:txBody>
      </p:sp>
      <p:graphicFrame>
        <p:nvGraphicFramePr>
          <p:cNvPr id="5" name="object 5"/>
          <p:cNvGraphicFramePr>
            <a:graphicFrameLocks noGrp="1"/>
          </p:cNvGraphicFramePr>
          <p:nvPr/>
        </p:nvGraphicFramePr>
        <p:xfrm>
          <a:off x="914704" y="6026784"/>
          <a:ext cx="5944870" cy="2501899"/>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60"/>
                        </a:lnSpc>
                        <a:spcBef>
                          <a:spcPts val="455"/>
                        </a:spcBef>
                      </a:pPr>
                      <a:r>
                        <a:rPr sz="900" dirty="0">
                          <a:solidFill>
                            <a:srgbClr val="3333FF"/>
                          </a:solidFill>
                          <a:latin typeface="Arial"/>
                          <a:cs typeface="Arial"/>
                        </a:rPr>
                        <a:t>private</a:t>
                      </a:r>
                      <a:r>
                        <a:rPr sz="900" spc="-5" dirty="0">
                          <a:solidFill>
                            <a:srgbClr val="3333FF"/>
                          </a:solidFill>
                          <a:latin typeface="Arial"/>
                          <a:cs typeface="Arial"/>
                        </a:rPr>
                        <a:t> </a:t>
                      </a:r>
                      <a:r>
                        <a:rPr sz="900" dirty="0">
                          <a:solidFill>
                            <a:srgbClr val="3333FF"/>
                          </a:solidFill>
                          <a:latin typeface="Arial"/>
                          <a:cs typeface="Arial"/>
                        </a:rPr>
                        <a:t>void</a:t>
                      </a:r>
                      <a:r>
                        <a:rPr sz="900" spc="5" dirty="0">
                          <a:solidFill>
                            <a:srgbClr val="3333FF"/>
                          </a:solidFill>
                          <a:latin typeface="Arial"/>
                          <a:cs typeface="Arial"/>
                        </a:rPr>
                        <a:t> </a:t>
                      </a:r>
                      <a:r>
                        <a:rPr sz="900" b="1" spc="-10" dirty="0">
                          <a:latin typeface="Arial"/>
                          <a:cs typeface="Arial"/>
                        </a:rPr>
                        <a:t>RunScript</a:t>
                      </a:r>
                      <a:r>
                        <a:rPr sz="900" spc="-10" dirty="0">
                          <a:latin typeface="Arial"/>
                          <a:cs typeface="Arial"/>
                        </a:rPr>
                        <a:t>(List&lt;</a:t>
                      </a:r>
                      <a:r>
                        <a:rPr sz="900" b="1" spc="-10" dirty="0">
                          <a:latin typeface="Arial"/>
                          <a:cs typeface="Arial"/>
                        </a:rPr>
                        <a:t>Point3d</a:t>
                      </a:r>
                      <a:r>
                        <a:rPr sz="900" spc="-10" dirty="0">
                          <a:latin typeface="Arial"/>
                          <a:cs typeface="Arial"/>
                        </a:rPr>
                        <a:t>&gt;</a:t>
                      </a:r>
                      <a:r>
                        <a:rPr sz="900" dirty="0">
                          <a:latin typeface="Arial"/>
                          <a:cs typeface="Arial"/>
                        </a:rPr>
                        <a:t> points,</a:t>
                      </a:r>
                      <a:r>
                        <a:rPr sz="900" spc="5" dirty="0">
                          <a:latin typeface="Arial"/>
                          <a:cs typeface="Arial"/>
                        </a:rPr>
                        <a:t> </a:t>
                      </a:r>
                      <a:r>
                        <a:rPr sz="900" dirty="0">
                          <a:solidFill>
                            <a:srgbClr val="3333FF"/>
                          </a:solidFill>
                          <a:latin typeface="Arial"/>
                          <a:cs typeface="Arial"/>
                        </a:rPr>
                        <a:t>int </a:t>
                      </a:r>
                      <a:r>
                        <a:rPr sz="900" dirty="0">
                          <a:latin typeface="Arial"/>
                          <a:cs typeface="Arial"/>
                        </a:rPr>
                        <a:t>degree,</a:t>
                      </a:r>
                      <a:r>
                        <a:rPr sz="900" spc="15" dirty="0">
                          <a:latin typeface="Arial"/>
                          <a:cs typeface="Arial"/>
                        </a:rPr>
                        <a:t> </a:t>
                      </a:r>
                      <a:r>
                        <a:rPr sz="900" dirty="0">
                          <a:solidFill>
                            <a:srgbClr val="0000FF"/>
                          </a:solidFill>
                          <a:latin typeface="Arial"/>
                          <a:cs typeface="Arial"/>
                        </a:rPr>
                        <a:t>ref </a:t>
                      </a:r>
                      <a:r>
                        <a:rPr sz="900" dirty="0">
                          <a:solidFill>
                            <a:srgbClr val="3333FF"/>
                          </a:solidFill>
                          <a:latin typeface="Arial"/>
                          <a:cs typeface="Arial"/>
                        </a:rPr>
                        <a:t>object</a:t>
                      </a:r>
                      <a:r>
                        <a:rPr sz="900" spc="15" dirty="0">
                          <a:solidFill>
                            <a:srgbClr val="3333FF"/>
                          </a:solidFill>
                          <a:latin typeface="Arial"/>
                          <a:cs typeface="Arial"/>
                        </a:rPr>
                        <a:t> </a:t>
                      </a:r>
                      <a:r>
                        <a:rPr sz="900" dirty="0">
                          <a:latin typeface="Arial"/>
                          <a:cs typeface="Arial"/>
                        </a:rPr>
                        <a:t>A,</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25" dirty="0">
                          <a:latin typeface="Arial"/>
                          <a:cs typeface="Arial"/>
                        </a:rPr>
                        <a:t>B)</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1840864">
                <a:tc>
                  <a:txBody>
                    <a:bodyPr/>
                    <a:lstStyle/>
                    <a:p>
                      <a:pPr marL="191770">
                        <a:lnSpc>
                          <a:spcPts val="1060"/>
                        </a:lnSpc>
                        <a:spcBef>
                          <a:spcPts val="455"/>
                        </a:spcBef>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curve</a:t>
                      </a:r>
                      <a:r>
                        <a:rPr sz="900" spc="-15" dirty="0">
                          <a:solidFill>
                            <a:srgbClr val="00AF50"/>
                          </a:solidFill>
                          <a:latin typeface="Arial"/>
                          <a:cs typeface="Arial"/>
                        </a:rPr>
                        <a:t> </a:t>
                      </a:r>
                      <a:r>
                        <a:rPr sz="900" spc="-10" dirty="0">
                          <a:solidFill>
                            <a:srgbClr val="00AF50"/>
                          </a:solidFill>
                          <a:latin typeface="Arial"/>
                          <a:cs typeface="Arial"/>
                        </a:rPr>
                        <a:t>variable</a:t>
                      </a:r>
                      <a:endParaRPr sz="900">
                        <a:latin typeface="Arial"/>
                        <a:cs typeface="Arial"/>
                      </a:endParaRPr>
                    </a:p>
                    <a:p>
                      <a:pPr marL="191770">
                        <a:lnSpc>
                          <a:spcPts val="1040"/>
                        </a:lnSpc>
                      </a:pPr>
                      <a:r>
                        <a:rPr sz="900" dirty="0">
                          <a:latin typeface="Arial"/>
                          <a:cs typeface="Arial"/>
                        </a:rPr>
                        <a:t>Rhino.Geometry.</a:t>
                      </a:r>
                      <a:r>
                        <a:rPr sz="900" b="1" dirty="0">
                          <a:latin typeface="Arial"/>
                          <a:cs typeface="Arial"/>
                        </a:rPr>
                        <a:t>Curve</a:t>
                      </a:r>
                      <a:r>
                        <a:rPr sz="900" b="1" spc="-40" dirty="0">
                          <a:latin typeface="Arial"/>
                          <a:cs typeface="Arial"/>
                        </a:rPr>
                        <a:t> </a:t>
                      </a:r>
                      <a:r>
                        <a:rPr sz="900" dirty="0">
                          <a:latin typeface="Arial"/>
                          <a:cs typeface="Arial"/>
                        </a:rPr>
                        <a:t>inter_crv</a:t>
                      </a:r>
                      <a:r>
                        <a:rPr sz="900" spc="-30" dirty="0">
                          <a:latin typeface="Arial"/>
                          <a:cs typeface="Arial"/>
                        </a:rPr>
                        <a:t> </a:t>
                      </a:r>
                      <a:r>
                        <a:rPr sz="900" dirty="0">
                          <a:latin typeface="Arial"/>
                          <a:cs typeface="Arial"/>
                        </a:rPr>
                        <a:t>=</a:t>
                      </a:r>
                      <a:r>
                        <a:rPr sz="900" spc="-15" dirty="0">
                          <a:latin typeface="Arial"/>
                          <a:cs typeface="Arial"/>
                        </a:rPr>
                        <a:t> </a:t>
                      </a:r>
                      <a:r>
                        <a:rPr sz="900" spc="-10" dirty="0">
                          <a:solidFill>
                            <a:srgbClr val="3333FF"/>
                          </a:solidFill>
                          <a:latin typeface="Arial"/>
                          <a:cs typeface="Arial"/>
                        </a:rPr>
                        <a:t>default</a:t>
                      </a:r>
                      <a:r>
                        <a:rPr sz="900" spc="-10" dirty="0">
                          <a:latin typeface="Arial"/>
                          <a:cs typeface="Arial"/>
                        </a:rPr>
                        <a:t>(Rhino.Geometry.</a:t>
                      </a:r>
                      <a:r>
                        <a:rPr sz="900" b="1" spc="-10" dirty="0">
                          <a:latin typeface="Arial"/>
                          <a:cs typeface="Arial"/>
                        </a:rPr>
                        <a:t>Curve</a:t>
                      </a:r>
                      <a:r>
                        <a:rPr sz="900" spc="-10" dirty="0">
                          <a:latin typeface="Arial"/>
                          <a:cs typeface="Arial"/>
                        </a:rPr>
                        <a:t>);</a:t>
                      </a:r>
                      <a:endParaRPr sz="900">
                        <a:latin typeface="Arial"/>
                        <a:cs typeface="Arial"/>
                      </a:endParaRPr>
                    </a:p>
                    <a:p>
                      <a:pPr marL="191770">
                        <a:lnSpc>
                          <a:spcPts val="1030"/>
                        </a:lnSpc>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new</a:t>
                      </a:r>
                      <a:r>
                        <a:rPr sz="900" spc="-25" dirty="0">
                          <a:solidFill>
                            <a:srgbClr val="00AF50"/>
                          </a:solidFill>
                          <a:latin typeface="Arial"/>
                          <a:cs typeface="Arial"/>
                        </a:rPr>
                        <a:t> </a:t>
                      </a:r>
                      <a:r>
                        <a:rPr sz="900" dirty="0">
                          <a:solidFill>
                            <a:srgbClr val="00AF50"/>
                          </a:solidFill>
                          <a:latin typeface="Arial"/>
                          <a:cs typeface="Arial"/>
                        </a:rPr>
                        <a:t>instance</a:t>
                      </a:r>
                      <a:r>
                        <a:rPr sz="900" spc="-3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curve</a:t>
                      </a:r>
                      <a:r>
                        <a:rPr sz="900" spc="-20" dirty="0">
                          <a:solidFill>
                            <a:srgbClr val="00AF50"/>
                          </a:solidFill>
                          <a:latin typeface="Arial"/>
                          <a:cs typeface="Arial"/>
                        </a:rPr>
                        <a:t> </a:t>
                      </a:r>
                      <a:r>
                        <a:rPr sz="900" dirty="0">
                          <a:solidFill>
                            <a:srgbClr val="00AF50"/>
                          </a:solidFill>
                          <a:latin typeface="Arial"/>
                          <a:cs typeface="Arial"/>
                        </a:rPr>
                        <a:t>from</a:t>
                      </a:r>
                      <a:r>
                        <a:rPr sz="900" spc="-25" dirty="0">
                          <a:solidFill>
                            <a:srgbClr val="00AF50"/>
                          </a:solidFill>
                          <a:latin typeface="Arial"/>
                          <a:cs typeface="Arial"/>
                        </a:rPr>
                        <a:t> </a:t>
                      </a:r>
                      <a:r>
                        <a:rPr sz="900" spc="-10" dirty="0">
                          <a:solidFill>
                            <a:srgbClr val="00AF50"/>
                          </a:solidFill>
                          <a:latin typeface="Arial"/>
                          <a:cs typeface="Arial"/>
                        </a:rPr>
                        <a:t>interpolate</a:t>
                      </a:r>
                      <a:r>
                        <a:rPr sz="900" spc="-30"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191770">
                        <a:lnSpc>
                          <a:spcPts val="1055"/>
                        </a:lnSpc>
                      </a:pPr>
                      <a:r>
                        <a:rPr sz="900" dirty="0">
                          <a:latin typeface="Arial"/>
                          <a:cs typeface="Arial"/>
                        </a:rPr>
                        <a:t>inter_crv</a:t>
                      </a:r>
                      <a:r>
                        <a:rPr sz="900" spc="114" dirty="0">
                          <a:latin typeface="Arial"/>
                          <a:cs typeface="Arial"/>
                        </a:rPr>
                        <a:t> </a:t>
                      </a:r>
                      <a:r>
                        <a:rPr sz="900" dirty="0">
                          <a:latin typeface="Arial"/>
                          <a:cs typeface="Arial"/>
                        </a:rPr>
                        <a:t>=</a:t>
                      </a:r>
                      <a:r>
                        <a:rPr sz="900" spc="100" dirty="0">
                          <a:latin typeface="Arial"/>
                          <a:cs typeface="Arial"/>
                        </a:rPr>
                        <a:t> </a:t>
                      </a:r>
                      <a:r>
                        <a:rPr sz="900" spc="-10" dirty="0">
                          <a:latin typeface="Arial"/>
                          <a:cs typeface="Arial"/>
                        </a:rPr>
                        <a:t>Rhino.Geometry.</a:t>
                      </a:r>
                      <a:r>
                        <a:rPr sz="900" b="1" spc="-10" dirty="0">
                          <a:latin typeface="Arial"/>
                          <a:cs typeface="Arial"/>
                        </a:rPr>
                        <a:t>Curve</a:t>
                      </a:r>
                      <a:r>
                        <a:rPr sz="900" spc="-10" dirty="0">
                          <a:latin typeface="Arial"/>
                          <a:cs typeface="Arial"/>
                        </a:rPr>
                        <a:t>.CreateInterpolatedCurve(points,</a:t>
                      </a:r>
                      <a:r>
                        <a:rPr sz="900" spc="100" dirty="0">
                          <a:latin typeface="Arial"/>
                          <a:cs typeface="Arial"/>
                        </a:rPr>
                        <a:t> </a:t>
                      </a:r>
                      <a:r>
                        <a:rPr sz="900" spc="-10" dirty="0">
                          <a:latin typeface="Arial"/>
                          <a:cs typeface="Arial"/>
                        </a:rPr>
                        <a:t>degree);</a:t>
                      </a:r>
                      <a:endParaRPr sz="900">
                        <a:latin typeface="Arial"/>
                        <a:cs typeface="Arial"/>
                      </a:endParaRPr>
                    </a:p>
                    <a:p>
                      <a:pPr>
                        <a:lnSpc>
                          <a:spcPct val="100000"/>
                        </a:lnSpc>
                        <a:spcBef>
                          <a:spcPts val="15"/>
                        </a:spcBef>
                      </a:pPr>
                      <a:endParaRPr sz="850">
                        <a:latin typeface="Times New Roman"/>
                        <a:cs typeface="Times New Roman"/>
                      </a:endParaRPr>
                    </a:p>
                    <a:p>
                      <a:pPr marL="191770">
                        <a:lnSpc>
                          <a:spcPts val="1055"/>
                        </a:lnSpc>
                        <a:spcBef>
                          <a:spcPts val="5"/>
                        </a:spcBef>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variable</a:t>
                      </a:r>
                      <a:endParaRPr sz="900">
                        <a:latin typeface="Arial"/>
                        <a:cs typeface="Arial"/>
                      </a:endParaRPr>
                    </a:p>
                    <a:p>
                      <a:pPr marL="191770">
                        <a:lnSpc>
                          <a:spcPts val="1035"/>
                        </a:lnSpc>
                      </a:pPr>
                      <a:r>
                        <a:rPr sz="900" dirty="0">
                          <a:latin typeface="Arial"/>
                          <a:cs typeface="Arial"/>
                        </a:rPr>
                        <a:t>Rhino.Geometry.</a:t>
                      </a:r>
                      <a:r>
                        <a:rPr sz="900" b="1" dirty="0">
                          <a:latin typeface="Arial"/>
                          <a:cs typeface="Arial"/>
                        </a:rPr>
                        <a:t>Curve</a:t>
                      </a:r>
                      <a:r>
                        <a:rPr sz="900" b="1" spc="-45" dirty="0">
                          <a:latin typeface="Arial"/>
                          <a:cs typeface="Arial"/>
                        </a:rPr>
                        <a:t> </a:t>
                      </a:r>
                      <a:r>
                        <a:rPr sz="900" dirty="0">
                          <a:latin typeface="Arial"/>
                          <a:cs typeface="Arial"/>
                        </a:rPr>
                        <a:t>nurbs_crv</a:t>
                      </a:r>
                      <a:r>
                        <a:rPr sz="900" spc="-25" dirty="0">
                          <a:latin typeface="Arial"/>
                          <a:cs typeface="Arial"/>
                        </a:rPr>
                        <a:t> </a:t>
                      </a:r>
                      <a:r>
                        <a:rPr sz="900" dirty="0">
                          <a:latin typeface="Arial"/>
                          <a:cs typeface="Arial"/>
                        </a:rPr>
                        <a:t>=</a:t>
                      </a:r>
                      <a:r>
                        <a:rPr sz="900" spc="-30" dirty="0">
                          <a:latin typeface="Arial"/>
                          <a:cs typeface="Arial"/>
                        </a:rPr>
                        <a:t> </a:t>
                      </a:r>
                      <a:r>
                        <a:rPr sz="900" spc="-10" dirty="0">
                          <a:solidFill>
                            <a:srgbClr val="3333FF"/>
                          </a:solidFill>
                          <a:latin typeface="Arial"/>
                          <a:cs typeface="Arial"/>
                        </a:rPr>
                        <a:t>default</a:t>
                      </a:r>
                      <a:r>
                        <a:rPr sz="900" spc="-10" dirty="0">
                          <a:latin typeface="Arial"/>
                          <a:cs typeface="Arial"/>
                        </a:rPr>
                        <a:t>(Rhino.Geometry.</a:t>
                      </a:r>
                      <a:r>
                        <a:rPr sz="900" b="1" spc="-10" dirty="0">
                          <a:latin typeface="Arial"/>
                          <a:cs typeface="Arial"/>
                        </a:rPr>
                        <a:t>Curve</a:t>
                      </a:r>
                      <a:r>
                        <a:rPr sz="900" spc="-10" dirty="0">
                          <a:latin typeface="Arial"/>
                          <a:cs typeface="Arial"/>
                        </a:rPr>
                        <a:t>);</a:t>
                      </a:r>
                      <a:endParaRPr sz="900">
                        <a:latin typeface="Arial"/>
                        <a:cs typeface="Arial"/>
                      </a:endParaRPr>
                    </a:p>
                    <a:p>
                      <a:pPr marL="191770">
                        <a:lnSpc>
                          <a:spcPts val="1035"/>
                        </a:lnSpc>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new</a:t>
                      </a:r>
                      <a:r>
                        <a:rPr sz="900" spc="-35" dirty="0">
                          <a:solidFill>
                            <a:srgbClr val="00AF50"/>
                          </a:solidFill>
                          <a:latin typeface="Arial"/>
                          <a:cs typeface="Arial"/>
                        </a:rPr>
                        <a:t> </a:t>
                      </a:r>
                      <a:r>
                        <a:rPr sz="900" dirty="0">
                          <a:solidFill>
                            <a:srgbClr val="00AF50"/>
                          </a:solidFill>
                          <a:latin typeface="Arial"/>
                          <a:cs typeface="Arial"/>
                        </a:rPr>
                        <a:t>instance</a:t>
                      </a:r>
                      <a:r>
                        <a:rPr sz="900" spc="-40" dirty="0">
                          <a:solidFill>
                            <a:srgbClr val="00AF50"/>
                          </a:solidFill>
                          <a:latin typeface="Arial"/>
                          <a:cs typeface="Arial"/>
                        </a:rPr>
                        <a:t> </a:t>
                      </a:r>
                      <a:r>
                        <a:rPr sz="900" dirty="0">
                          <a:solidFill>
                            <a:srgbClr val="00AF50"/>
                          </a:solidFill>
                          <a:latin typeface="Arial"/>
                          <a:cs typeface="Arial"/>
                        </a:rPr>
                        <a:t>of</a:t>
                      </a:r>
                      <a:r>
                        <a:rPr sz="900" spc="-30"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curve</a:t>
                      </a:r>
                      <a:r>
                        <a:rPr sz="900" spc="-30" dirty="0">
                          <a:solidFill>
                            <a:srgbClr val="00AF50"/>
                          </a:solidFill>
                          <a:latin typeface="Arial"/>
                          <a:cs typeface="Arial"/>
                        </a:rPr>
                        <a:t> </a:t>
                      </a:r>
                      <a:r>
                        <a:rPr sz="900" dirty="0">
                          <a:solidFill>
                            <a:srgbClr val="00AF50"/>
                          </a:solidFill>
                          <a:latin typeface="Arial"/>
                          <a:cs typeface="Arial"/>
                        </a:rPr>
                        <a:t>from</a:t>
                      </a:r>
                      <a:r>
                        <a:rPr sz="900" spc="-35" dirty="0">
                          <a:solidFill>
                            <a:srgbClr val="00AF50"/>
                          </a:solidFill>
                          <a:latin typeface="Arial"/>
                          <a:cs typeface="Arial"/>
                        </a:rPr>
                        <a:t> </a:t>
                      </a:r>
                      <a:r>
                        <a:rPr sz="900" dirty="0">
                          <a:solidFill>
                            <a:srgbClr val="00AF50"/>
                          </a:solidFill>
                          <a:latin typeface="Arial"/>
                          <a:cs typeface="Arial"/>
                        </a:rPr>
                        <a:t>control</a:t>
                      </a:r>
                      <a:r>
                        <a:rPr sz="900" spc="-40"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191770">
                        <a:lnSpc>
                          <a:spcPts val="1055"/>
                        </a:lnSpc>
                      </a:pPr>
                      <a:r>
                        <a:rPr sz="900" dirty="0">
                          <a:latin typeface="Arial"/>
                          <a:cs typeface="Arial"/>
                        </a:rPr>
                        <a:t>nurbs_crv</a:t>
                      </a:r>
                      <a:r>
                        <a:rPr sz="900" spc="120" dirty="0">
                          <a:latin typeface="Arial"/>
                          <a:cs typeface="Arial"/>
                        </a:rPr>
                        <a:t> </a:t>
                      </a:r>
                      <a:r>
                        <a:rPr sz="900" dirty="0">
                          <a:latin typeface="Arial"/>
                          <a:cs typeface="Arial"/>
                        </a:rPr>
                        <a:t>=</a:t>
                      </a:r>
                      <a:r>
                        <a:rPr sz="900" spc="135" dirty="0">
                          <a:latin typeface="Arial"/>
                          <a:cs typeface="Arial"/>
                        </a:rPr>
                        <a:t> </a:t>
                      </a:r>
                      <a:r>
                        <a:rPr sz="900" spc="-10" dirty="0">
                          <a:latin typeface="Arial"/>
                          <a:cs typeface="Arial"/>
                        </a:rPr>
                        <a:t>Rhino.Geometry.Curve.CreateControlPointCurve(points,</a:t>
                      </a:r>
                      <a:r>
                        <a:rPr sz="900" spc="130" dirty="0">
                          <a:latin typeface="Arial"/>
                          <a:cs typeface="Arial"/>
                        </a:rPr>
                        <a:t> </a:t>
                      </a:r>
                      <a:r>
                        <a:rPr sz="900" spc="-10" dirty="0">
                          <a:latin typeface="Arial"/>
                          <a:cs typeface="Arial"/>
                        </a:rPr>
                        <a:t>degree);</a:t>
                      </a:r>
                      <a:endParaRPr sz="900">
                        <a:latin typeface="Arial"/>
                        <a:cs typeface="Arial"/>
                      </a:endParaRPr>
                    </a:p>
                    <a:p>
                      <a:pPr>
                        <a:lnSpc>
                          <a:spcPct val="100000"/>
                        </a:lnSpc>
                        <a:spcBef>
                          <a:spcPts val="15"/>
                        </a:spcBef>
                      </a:pPr>
                      <a:endParaRPr sz="850">
                        <a:latin typeface="Times New Roman"/>
                        <a:cs typeface="Times New Roman"/>
                      </a:endParaRPr>
                    </a:p>
                    <a:p>
                      <a:pPr marL="191770">
                        <a:lnSpc>
                          <a:spcPts val="1055"/>
                        </a:lnSpc>
                      </a:pPr>
                      <a:r>
                        <a:rPr sz="900" dirty="0">
                          <a:solidFill>
                            <a:srgbClr val="00AF50"/>
                          </a:solidFill>
                          <a:latin typeface="Arial"/>
                          <a:cs typeface="Arial"/>
                        </a:rPr>
                        <a:t>//Assign</a:t>
                      </a:r>
                      <a:r>
                        <a:rPr sz="900" spc="-25" dirty="0">
                          <a:solidFill>
                            <a:srgbClr val="00AF50"/>
                          </a:solidFill>
                          <a:latin typeface="Arial"/>
                          <a:cs typeface="Arial"/>
                        </a:rPr>
                        <a:t> </a:t>
                      </a:r>
                      <a:r>
                        <a:rPr sz="900" spc="-10" dirty="0">
                          <a:solidFill>
                            <a:srgbClr val="00AF50"/>
                          </a:solidFill>
                          <a:latin typeface="Arial"/>
                          <a:cs typeface="Arial"/>
                        </a:rPr>
                        <a:t>output</a:t>
                      </a:r>
                      <a:endParaRPr sz="900">
                        <a:latin typeface="Arial"/>
                        <a:cs typeface="Arial"/>
                      </a:endParaRPr>
                    </a:p>
                    <a:p>
                      <a:pPr marL="191770">
                        <a:lnSpc>
                          <a:spcPts val="1030"/>
                        </a:lnSpc>
                      </a:pPr>
                      <a:r>
                        <a:rPr sz="900" dirty="0">
                          <a:latin typeface="Arial"/>
                          <a:cs typeface="Arial"/>
                        </a:rPr>
                        <a:t>A =</a:t>
                      </a:r>
                      <a:r>
                        <a:rPr sz="900" spc="5" dirty="0">
                          <a:latin typeface="Arial"/>
                          <a:cs typeface="Arial"/>
                        </a:rPr>
                        <a:t> </a:t>
                      </a:r>
                      <a:r>
                        <a:rPr sz="900" spc="-10" dirty="0">
                          <a:latin typeface="Arial"/>
                          <a:cs typeface="Arial"/>
                        </a:rPr>
                        <a:t>inter_crv;</a:t>
                      </a:r>
                      <a:endParaRPr sz="900">
                        <a:latin typeface="Arial"/>
                        <a:cs typeface="Arial"/>
                      </a:endParaRPr>
                    </a:p>
                    <a:p>
                      <a:pPr marL="191770">
                        <a:lnSpc>
                          <a:spcPts val="1055"/>
                        </a:lnSpc>
                      </a:pPr>
                      <a:r>
                        <a:rPr sz="900" dirty="0">
                          <a:latin typeface="Arial"/>
                          <a:cs typeface="Arial"/>
                        </a:rPr>
                        <a:t>B = </a:t>
                      </a:r>
                      <a:r>
                        <a:rPr sz="900" spc="-10" dirty="0">
                          <a:latin typeface="Arial"/>
                          <a:cs typeface="Arial"/>
                        </a:rPr>
                        <a:t>nurbs_crv;</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6" name="object 6"/>
          <p:cNvSpPr txBox="1"/>
          <p:nvPr/>
        </p:nvSpPr>
        <p:spPr>
          <a:xfrm>
            <a:off x="902004" y="8675319"/>
            <a:ext cx="5694045"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4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table</a:t>
            </a:r>
            <a:r>
              <a:rPr sz="1100" spc="-25" dirty="0">
                <a:latin typeface="Arial"/>
                <a:cs typeface="Arial"/>
              </a:rPr>
              <a:t> </a:t>
            </a:r>
            <a:r>
              <a:rPr sz="1100" dirty="0">
                <a:latin typeface="Arial"/>
                <a:cs typeface="Arial"/>
              </a:rPr>
              <a:t>summarizes</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different</a:t>
            </a:r>
            <a:r>
              <a:rPr sz="1100" spc="-30" dirty="0">
                <a:latin typeface="Arial"/>
                <a:cs typeface="Arial"/>
              </a:rPr>
              <a:t> </a:t>
            </a:r>
            <a:r>
              <a:rPr sz="1100" dirty="0">
                <a:latin typeface="Arial"/>
                <a:cs typeface="Arial"/>
              </a:rPr>
              <a:t>ways</a:t>
            </a:r>
            <a:r>
              <a:rPr sz="1100" spc="-2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35" dirty="0">
                <a:latin typeface="Arial"/>
                <a:cs typeface="Arial"/>
              </a:rPr>
              <a:t> </a:t>
            </a:r>
            <a:r>
              <a:rPr sz="1100" dirty="0">
                <a:latin typeface="Arial"/>
                <a:cs typeface="Arial"/>
              </a:rPr>
              <a:t>new</a:t>
            </a:r>
            <a:r>
              <a:rPr sz="1100" spc="-25" dirty="0">
                <a:latin typeface="Arial"/>
                <a:cs typeface="Arial"/>
              </a:rPr>
              <a:t> </a:t>
            </a:r>
            <a:r>
              <a:rPr sz="1100" dirty="0">
                <a:latin typeface="Arial"/>
                <a:cs typeface="Arial"/>
              </a:rPr>
              <a:t>instances</a:t>
            </a:r>
            <a:r>
              <a:rPr sz="1100" spc="-20"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objects,</a:t>
            </a:r>
            <a:r>
              <a:rPr sz="1100" spc="-15" dirty="0">
                <a:latin typeface="Arial"/>
                <a:cs typeface="Arial"/>
              </a:rPr>
              <a:t> </a:t>
            </a:r>
            <a:r>
              <a:rPr sz="1100" spc="-10" dirty="0">
                <a:latin typeface="Arial"/>
                <a:cs typeface="Arial"/>
              </a:rPr>
              <a:t>which </a:t>
            </a:r>
            <a:r>
              <a:rPr sz="1100" dirty="0">
                <a:latin typeface="Arial"/>
                <a:cs typeface="Arial"/>
              </a:rPr>
              <a:t>applied</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both</a:t>
            </a:r>
            <a:r>
              <a:rPr sz="1100" spc="-2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structure</a:t>
            </a:r>
            <a:r>
              <a:rPr sz="1100" spc="-25" dirty="0">
                <a:latin typeface="Arial"/>
                <a:cs typeface="Arial"/>
              </a:rPr>
              <a:t> </a:t>
            </a:r>
            <a:r>
              <a:rPr sz="1100" spc="-10" dirty="0">
                <a:latin typeface="Arial"/>
                <a:cs typeface="Arial"/>
              </a:rPr>
              <a:t>types.</a:t>
            </a:r>
            <a:endParaRPr sz="1100">
              <a:latin typeface="Arial"/>
              <a:cs typeface="Arial"/>
            </a:endParaRPr>
          </a:p>
        </p:txBody>
      </p:sp>
      <p:pic>
        <p:nvPicPr>
          <p:cNvPr id="7" name="object 7"/>
          <p:cNvPicPr/>
          <p:nvPr/>
        </p:nvPicPr>
        <p:blipFill>
          <a:blip r:embed="rId2" cstate="print"/>
          <a:stretch>
            <a:fillRect/>
          </a:stretch>
        </p:blipFill>
        <p:spPr>
          <a:xfrm>
            <a:off x="918690" y="1591921"/>
            <a:ext cx="4483754" cy="898521"/>
          </a:xfrm>
          <a:prstGeom prst="rect">
            <a:avLst/>
          </a:prstGeom>
        </p:spPr>
      </p:pic>
      <p:pic>
        <p:nvPicPr>
          <p:cNvPr id="8" name="object 8"/>
          <p:cNvPicPr/>
          <p:nvPr/>
        </p:nvPicPr>
        <p:blipFill>
          <a:blip r:embed="rId3" cstate="print"/>
          <a:stretch>
            <a:fillRect/>
          </a:stretch>
        </p:blipFill>
        <p:spPr>
          <a:xfrm>
            <a:off x="930281" y="4872937"/>
            <a:ext cx="5903896" cy="1136374"/>
          </a:xfrm>
          <a:prstGeom prst="rect">
            <a:avLst/>
          </a:prstGeom>
        </p:spPr>
      </p:pic>
      <p:sp>
        <p:nvSpPr>
          <p:cNvPr id="12" name="Title 11"/>
          <p:cNvSpPr>
            <a:spLocks noGrp="1"/>
          </p:cNvSpPr>
          <p:nvPr>
            <p:ph type="title"/>
          </p:nvPr>
        </p:nvSpPr>
        <p:spPr/>
        <p:txBody>
          <a:bodyPr/>
          <a:lstStyle/>
          <a:p>
            <a:endParaRPr lang="en-US"/>
          </a:p>
        </p:txBody>
      </p:sp>
      <p:sp>
        <p:nvSpPr>
          <p:cNvPr id="9" name="object 9"/>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68</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81760" y="1074674"/>
          <a:ext cx="5906770" cy="7921113"/>
        </p:xfrm>
        <a:graphic>
          <a:graphicData uri="http://schemas.openxmlformats.org/drawingml/2006/table">
            <a:tbl>
              <a:tblPr firstRow="1" bandRow="1">
                <a:tableStyleId>{2D5ABB26-0587-4C30-8999-92F81FD0307C}</a:tableStyleId>
              </a:tblPr>
              <a:tblGrid>
                <a:gridCol w="5906770">
                  <a:extLst>
                    <a:ext uri="{9D8B030D-6E8A-4147-A177-3AD203B41FA5}">
                      <a16:colId xmlns:a16="http://schemas.microsoft.com/office/drawing/2014/main" val="20000"/>
                    </a:ext>
                  </a:extLst>
                </a:gridCol>
              </a:tblGrid>
              <a:tr h="211454">
                <a:tc>
                  <a:txBody>
                    <a:bodyPr/>
                    <a:lstStyle/>
                    <a:p>
                      <a:pPr marL="45085">
                        <a:lnSpc>
                          <a:spcPct val="100000"/>
                        </a:lnSpc>
                        <a:spcBef>
                          <a:spcPts val="260"/>
                        </a:spcBef>
                      </a:pPr>
                      <a:r>
                        <a:rPr sz="900" b="1" dirty="0">
                          <a:latin typeface="Arial"/>
                          <a:cs typeface="Arial"/>
                        </a:rPr>
                        <a:t>DIfferent</a:t>
                      </a:r>
                      <a:r>
                        <a:rPr sz="900" b="1" spc="-20" dirty="0">
                          <a:latin typeface="Arial"/>
                          <a:cs typeface="Arial"/>
                        </a:rPr>
                        <a:t> </a:t>
                      </a:r>
                      <a:r>
                        <a:rPr sz="900" b="1" dirty="0">
                          <a:latin typeface="Arial"/>
                          <a:cs typeface="Arial"/>
                        </a:rPr>
                        <a:t>way</a:t>
                      </a:r>
                      <a:r>
                        <a:rPr sz="900" b="1" spc="-10" dirty="0">
                          <a:latin typeface="Arial"/>
                          <a:cs typeface="Arial"/>
                        </a:rPr>
                        <a:t> </a:t>
                      </a:r>
                      <a:r>
                        <a:rPr sz="900" b="1" dirty="0">
                          <a:latin typeface="Arial"/>
                          <a:cs typeface="Arial"/>
                        </a:rPr>
                        <a:t>to</a:t>
                      </a:r>
                      <a:r>
                        <a:rPr sz="900" b="1" spc="-20" dirty="0">
                          <a:latin typeface="Arial"/>
                          <a:cs typeface="Arial"/>
                        </a:rPr>
                        <a:t> </a:t>
                      </a:r>
                      <a:r>
                        <a:rPr sz="900" b="1" dirty="0">
                          <a:latin typeface="Arial"/>
                          <a:cs typeface="Arial"/>
                        </a:rPr>
                        <a:t>create</a:t>
                      </a:r>
                      <a:r>
                        <a:rPr sz="900" b="1" spc="-10" dirty="0">
                          <a:latin typeface="Arial"/>
                          <a:cs typeface="Arial"/>
                        </a:rPr>
                        <a:t> </a:t>
                      </a:r>
                      <a:r>
                        <a:rPr sz="900" b="1" dirty="0">
                          <a:latin typeface="Arial"/>
                          <a:cs typeface="Arial"/>
                        </a:rPr>
                        <a:t>a</a:t>
                      </a:r>
                      <a:r>
                        <a:rPr sz="900" b="1" spc="-10" dirty="0">
                          <a:latin typeface="Arial"/>
                          <a:cs typeface="Arial"/>
                        </a:rPr>
                        <a:t> </a:t>
                      </a:r>
                      <a:r>
                        <a:rPr sz="900" b="1" dirty="0">
                          <a:latin typeface="Arial"/>
                          <a:cs typeface="Arial"/>
                        </a:rPr>
                        <a:t>new</a:t>
                      </a:r>
                      <a:r>
                        <a:rPr sz="900" b="1" spc="-5" dirty="0">
                          <a:latin typeface="Arial"/>
                          <a:cs typeface="Arial"/>
                        </a:rPr>
                        <a:t> </a:t>
                      </a:r>
                      <a:r>
                        <a:rPr sz="900" b="1" dirty="0">
                          <a:latin typeface="Arial"/>
                          <a:cs typeface="Arial"/>
                        </a:rPr>
                        <a:t>instance</a:t>
                      </a:r>
                      <a:r>
                        <a:rPr sz="900" b="1" spc="-10" dirty="0">
                          <a:latin typeface="Arial"/>
                          <a:cs typeface="Arial"/>
                        </a:rPr>
                        <a:t> </a:t>
                      </a:r>
                      <a:r>
                        <a:rPr sz="900" b="1" dirty="0">
                          <a:latin typeface="Arial"/>
                          <a:cs typeface="Arial"/>
                        </a:rPr>
                        <a:t>of</a:t>
                      </a:r>
                      <a:r>
                        <a:rPr sz="900" b="1" spc="-10" dirty="0">
                          <a:latin typeface="Arial"/>
                          <a:cs typeface="Arial"/>
                        </a:rPr>
                        <a:t> </a:t>
                      </a:r>
                      <a:r>
                        <a:rPr sz="900" b="1" dirty="0">
                          <a:latin typeface="Arial"/>
                          <a:cs typeface="Arial"/>
                        </a:rPr>
                        <a:t>an</a:t>
                      </a:r>
                      <a:r>
                        <a:rPr sz="900" b="1" spc="-10" dirty="0">
                          <a:latin typeface="Arial"/>
                          <a:cs typeface="Arial"/>
                        </a:rPr>
                        <a:t> object</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extLst>
                  <a:ext uri="{0D108BD9-81ED-4DB2-BD59-A6C34878D82A}">
                    <a16:rowId xmlns:a16="http://schemas.microsoft.com/office/drawing/2014/main" val="10000"/>
                  </a:ext>
                </a:extLst>
              </a:tr>
              <a:tr h="211454">
                <a:tc>
                  <a:txBody>
                    <a:bodyPr/>
                    <a:lstStyle/>
                    <a:p>
                      <a:pPr marL="45085">
                        <a:lnSpc>
                          <a:spcPct val="100000"/>
                        </a:lnSpc>
                        <a:spcBef>
                          <a:spcPts val="250"/>
                        </a:spcBef>
                      </a:pPr>
                      <a:r>
                        <a:rPr sz="900" b="1" dirty="0">
                          <a:latin typeface="Arial"/>
                          <a:cs typeface="Arial"/>
                        </a:rPr>
                        <a:t>1-</a:t>
                      </a:r>
                      <a:r>
                        <a:rPr sz="900" b="1" spc="-25" dirty="0">
                          <a:latin typeface="Arial"/>
                          <a:cs typeface="Arial"/>
                        </a:rPr>
                        <a:t> </a:t>
                      </a:r>
                      <a:r>
                        <a:rPr sz="900" b="1" dirty="0">
                          <a:latin typeface="Arial"/>
                          <a:cs typeface="Arial"/>
                        </a:rPr>
                        <a:t>Use</a:t>
                      </a:r>
                      <a:r>
                        <a:rPr sz="900" b="1" spc="-25" dirty="0">
                          <a:latin typeface="Arial"/>
                          <a:cs typeface="Arial"/>
                        </a:rPr>
                        <a:t> </a:t>
                      </a:r>
                      <a:r>
                        <a:rPr sz="900" b="1" dirty="0">
                          <a:latin typeface="Arial"/>
                          <a:cs typeface="Arial"/>
                        </a:rPr>
                        <a:t>the</a:t>
                      </a:r>
                      <a:r>
                        <a:rPr sz="900" b="1" spc="-20" dirty="0">
                          <a:latin typeface="Arial"/>
                          <a:cs typeface="Arial"/>
                        </a:rPr>
                        <a:t> </a:t>
                      </a:r>
                      <a:r>
                        <a:rPr sz="900" b="1" dirty="0">
                          <a:latin typeface="Arial"/>
                          <a:cs typeface="Arial"/>
                        </a:rPr>
                        <a:t>class</a:t>
                      </a:r>
                      <a:r>
                        <a:rPr sz="900" b="1" spc="-25" dirty="0">
                          <a:latin typeface="Arial"/>
                          <a:cs typeface="Arial"/>
                        </a:rPr>
                        <a:t> </a:t>
                      </a:r>
                      <a:r>
                        <a:rPr sz="900" b="1" spc="-10" dirty="0">
                          <a:latin typeface="Arial"/>
                          <a:cs typeface="Arial"/>
                        </a:rPr>
                        <a:t>constructor</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1"/>
                  </a:ext>
                </a:extLst>
              </a:tr>
              <a:tr h="2947670">
                <a:tc>
                  <a:txBody>
                    <a:bodyPr/>
                    <a:lstStyle/>
                    <a:p>
                      <a:pPr marL="45085" algn="just">
                        <a:lnSpc>
                          <a:spcPct val="100000"/>
                        </a:lnSpc>
                        <a:spcBef>
                          <a:spcPts val="250"/>
                        </a:spcBef>
                      </a:pPr>
                      <a:r>
                        <a:rPr sz="900" dirty="0">
                          <a:latin typeface="Arial"/>
                          <a:cs typeface="Arial"/>
                        </a:rPr>
                        <a:t>Need</a:t>
                      </a:r>
                      <a:r>
                        <a:rPr sz="900" spc="-10" dirty="0">
                          <a:latin typeface="Arial"/>
                          <a:cs typeface="Arial"/>
                        </a:rPr>
                        <a:t> </a:t>
                      </a:r>
                      <a:r>
                        <a:rPr sz="900" dirty="0">
                          <a:latin typeface="Arial"/>
                          <a:cs typeface="Arial"/>
                        </a:rPr>
                        <a:t>to</a:t>
                      </a:r>
                      <a:r>
                        <a:rPr sz="900" spc="-20" dirty="0">
                          <a:latin typeface="Arial"/>
                          <a:cs typeface="Arial"/>
                        </a:rPr>
                        <a:t> </a:t>
                      </a:r>
                      <a:r>
                        <a:rPr sz="900" dirty="0">
                          <a:latin typeface="Arial"/>
                          <a:cs typeface="Arial"/>
                        </a:rPr>
                        <a:t>use</a:t>
                      </a:r>
                      <a:r>
                        <a:rPr sz="900" spc="-10" dirty="0">
                          <a:latin typeface="Arial"/>
                          <a:cs typeface="Arial"/>
                        </a:rPr>
                        <a:t> </a:t>
                      </a:r>
                      <a:r>
                        <a:rPr sz="900" dirty="0">
                          <a:latin typeface="Arial"/>
                          <a:cs typeface="Arial"/>
                        </a:rPr>
                        <a:t>the</a:t>
                      </a:r>
                      <a:r>
                        <a:rPr sz="900" spc="-10" dirty="0">
                          <a:latin typeface="Arial"/>
                          <a:cs typeface="Arial"/>
                        </a:rPr>
                        <a:t> </a:t>
                      </a:r>
                      <a:r>
                        <a:rPr sz="900" b="1" i="1" dirty="0">
                          <a:solidFill>
                            <a:srgbClr val="3333FF"/>
                          </a:solidFill>
                          <a:latin typeface="Arial"/>
                          <a:cs typeface="Arial"/>
                        </a:rPr>
                        <a:t>new</a:t>
                      </a:r>
                      <a:r>
                        <a:rPr sz="900" b="1" i="1" spc="-15" dirty="0">
                          <a:solidFill>
                            <a:srgbClr val="3333FF"/>
                          </a:solidFill>
                          <a:latin typeface="Arial"/>
                          <a:cs typeface="Arial"/>
                        </a:rPr>
                        <a:t> </a:t>
                      </a:r>
                      <a:r>
                        <a:rPr sz="900" dirty="0">
                          <a:latin typeface="Arial"/>
                          <a:cs typeface="Arial"/>
                        </a:rPr>
                        <a:t>keyword.</a:t>
                      </a:r>
                      <a:r>
                        <a:rPr sz="900" spc="-20"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example,</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following</a:t>
                      </a:r>
                      <a:r>
                        <a:rPr sz="900" spc="-10" dirty="0">
                          <a:latin typeface="Arial"/>
                          <a:cs typeface="Arial"/>
                        </a:rPr>
                        <a:t> </a:t>
                      </a:r>
                      <a:r>
                        <a:rPr sz="900" dirty="0">
                          <a:latin typeface="Arial"/>
                          <a:cs typeface="Arial"/>
                        </a:rPr>
                        <a:t>creates</a:t>
                      </a:r>
                      <a:r>
                        <a:rPr sz="900" spc="-1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line</a:t>
                      </a:r>
                      <a:r>
                        <a:rPr sz="900" spc="-10" dirty="0">
                          <a:latin typeface="Arial"/>
                          <a:cs typeface="Arial"/>
                        </a:rPr>
                        <a:t> </a:t>
                      </a:r>
                      <a:r>
                        <a:rPr sz="900" dirty="0">
                          <a:latin typeface="Arial"/>
                          <a:cs typeface="Arial"/>
                        </a:rPr>
                        <a:t>from</a:t>
                      </a:r>
                      <a:r>
                        <a:rPr sz="900" spc="-15" dirty="0">
                          <a:latin typeface="Arial"/>
                          <a:cs typeface="Arial"/>
                        </a:rPr>
                        <a:t> </a:t>
                      </a:r>
                      <a:r>
                        <a:rPr sz="900" dirty="0">
                          <a:latin typeface="Arial"/>
                          <a:cs typeface="Arial"/>
                        </a:rPr>
                        <a:t>two</a:t>
                      </a:r>
                      <a:r>
                        <a:rPr sz="900" spc="-10" dirty="0">
                          <a:latin typeface="Arial"/>
                          <a:cs typeface="Arial"/>
                        </a:rPr>
                        <a:t> points.</a:t>
                      </a:r>
                      <a:endParaRPr sz="900">
                        <a:latin typeface="Arial"/>
                        <a:cs typeface="Arial"/>
                      </a:endParaRPr>
                    </a:p>
                    <a:p>
                      <a:pPr>
                        <a:lnSpc>
                          <a:spcPct val="100000"/>
                        </a:lnSpc>
                        <a:spcBef>
                          <a:spcPts val="20"/>
                        </a:spcBef>
                      </a:pPr>
                      <a:endParaRPr sz="850">
                        <a:latin typeface="Times New Roman"/>
                        <a:cs typeface="Times New Roman"/>
                      </a:endParaRPr>
                    </a:p>
                    <a:p>
                      <a:pPr marL="109220">
                        <a:lnSpc>
                          <a:spcPct val="100000"/>
                        </a:lnSpc>
                      </a:pPr>
                      <a:r>
                        <a:rPr sz="900" dirty="0">
                          <a:latin typeface="Arial"/>
                          <a:cs typeface="Arial"/>
                        </a:rPr>
                        <a:t>Rhino.Geometry.</a:t>
                      </a:r>
                      <a:r>
                        <a:rPr sz="900" b="1" dirty="0">
                          <a:latin typeface="Arial"/>
                          <a:cs typeface="Arial"/>
                        </a:rPr>
                        <a:t>LineCurve</a:t>
                      </a:r>
                      <a:r>
                        <a:rPr sz="900" b="1" spc="20" dirty="0">
                          <a:latin typeface="Arial"/>
                          <a:cs typeface="Arial"/>
                        </a:rPr>
                        <a:t> </a:t>
                      </a:r>
                      <a:r>
                        <a:rPr sz="900" b="1" dirty="0">
                          <a:latin typeface="Arial"/>
                          <a:cs typeface="Arial"/>
                        </a:rPr>
                        <a:t>lc</a:t>
                      </a:r>
                      <a:r>
                        <a:rPr sz="900" b="1" spc="45" dirty="0">
                          <a:latin typeface="Arial"/>
                          <a:cs typeface="Arial"/>
                        </a:rPr>
                        <a:t> </a:t>
                      </a:r>
                      <a:r>
                        <a:rPr sz="900" dirty="0">
                          <a:latin typeface="Arial"/>
                          <a:cs typeface="Arial"/>
                        </a:rPr>
                        <a:t>=</a:t>
                      </a:r>
                      <a:r>
                        <a:rPr sz="900" spc="35" dirty="0">
                          <a:latin typeface="Arial"/>
                          <a:cs typeface="Arial"/>
                        </a:rPr>
                        <a:t> </a:t>
                      </a:r>
                      <a:r>
                        <a:rPr sz="900" dirty="0">
                          <a:solidFill>
                            <a:srgbClr val="3333FF"/>
                          </a:solidFill>
                          <a:latin typeface="Arial"/>
                          <a:cs typeface="Arial"/>
                        </a:rPr>
                        <a:t>new</a:t>
                      </a:r>
                      <a:r>
                        <a:rPr sz="900" spc="35" dirty="0">
                          <a:solidFill>
                            <a:srgbClr val="3333FF"/>
                          </a:solidFill>
                          <a:latin typeface="Arial"/>
                          <a:cs typeface="Arial"/>
                        </a:rPr>
                        <a:t> </a:t>
                      </a:r>
                      <a:r>
                        <a:rPr sz="900" spc="-10" dirty="0">
                          <a:latin typeface="Arial"/>
                          <a:cs typeface="Arial"/>
                        </a:rPr>
                        <a:t>Rhino.Geometry.</a:t>
                      </a:r>
                      <a:r>
                        <a:rPr sz="900" b="1" spc="-10" dirty="0">
                          <a:latin typeface="Arial"/>
                          <a:cs typeface="Arial"/>
                        </a:rPr>
                        <a:t>LineCurve</a:t>
                      </a:r>
                      <a:r>
                        <a:rPr sz="900" spc="-10" dirty="0">
                          <a:latin typeface="Arial"/>
                          <a:cs typeface="Arial"/>
                        </a:rPr>
                        <a:t>(p0,</a:t>
                      </a:r>
                      <a:r>
                        <a:rPr sz="900" spc="25" dirty="0">
                          <a:latin typeface="Arial"/>
                          <a:cs typeface="Arial"/>
                        </a:rPr>
                        <a:t> </a:t>
                      </a:r>
                      <a:r>
                        <a:rPr sz="900" spc="-20" dirty="0">
                          <a:latin typeface="Arial"/>
                          <a:cs typeface="Arial"/>
                        </a:rPr>
                        <a:t>p1);</a:t>
                      </a:r>
                      <a:endParaRPr sz="900">
                        <a:latin typeface="Arial"/>
                        <a:cs typeface="Arial"/>
                      </a:endParaRPr>
                    </a:p>
                    <a:p>
                      <a:pPr>
                        <a:lnSpc>
                          <a:spcPct val="100000"/>
                        </a:lnSpc>
                        <a:spcBef>
                          <a:spcPts val="5"/>
                        </a:spcBef>
                      </a:pPr>
                      <a:endParaRPr sz="850">
                        <a:latin typeface="Times New Roman"/>
                        <a:cs typeface="Times New Roman"/>
                      </a:endParaRPr>
                    </a:p>
                    <a:p>
                      <a:pPr marL="45085" algn="just">
                        <a:lnSpc>
                          <a:spcPts val="1055"/>
                        </a:lnSpc>
                      </a:pPr>
                      <a:r>
                        <a:rPr sz="900" dirty="0">
                          <a:latin typeface="Arial"/>
                          <a:cs typeface="Arial"/>
                        </a:rPr>
                        <a:t>Note</a:t>
                      </a:r>
                      <a:r>
                        <a:rPr sz="900" spc="-10"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each</a:t>
                      </a:r>
                      <a:r>
                        <a:rPr sz="900" spc="-20" dirty="0">
                          <a:latin typeface="Arial"/>
                          <a:cs typeface="Arial"/>
                        </a:rPr>
                        <a:t> </a:t>
                      </a:r>
                      <a:r>
                        <a:rPr sz="900" dirty="0">
                          <a:latin typeface="Arial"/>
                          <a:cs typeface="Arial"/>
                        </a:rPr>
                        <a:t>class</a:t>
                      </a:r>
                      <a:r>
                        <a:rPr sz="900" spc="-20" dirty="0">
                          <a:latin typeface="Arial"/>
                          <a:cs typeface="Arial"/>
                        </a:rPr>
                        <a:t> </a:t>
                      </a:r>
                      <a:r>
                        <a:rPr sz="900" dirty="0">
                          <a:latin typeface="Arial"/>
                          <a:cs typeface="Arial"/>
                        </a:rPr>
                        <a:t>may</a:t>
                      </a:r>
                      <a:r>
                        <a:rPr sz="900" spc="-5" dirty="0">
                          <a:latin typeface="Arial"/>
                          <a:cs typeface="Arial"/>
                        </a:rPr>
                        <a:t> </a:t>
                      </a:r>
                      <a:r>
                        <a:rPr sz="900" dirty="0">
                          <a:latin typeface="Arial"/>
                          <a:cs typeface="Arial"/>
                        </a:rPr>
                        <a:t>have</a:t>
                      </a:r>
                      <a:r>
                        <a:rPr sz="900" spc="-1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number</a:t>
                      </a:r>
                      <a:r>
                        <a:rPr sz="900" spc="-10"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constructors</a:t>
                      </a:r>
                      <a:r>
                        <a:rPr sz="900" spc="-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include</a:t>
                      </a:r>
                      <a:r>
                        <a:rPr sz="900" spc="-10" dirty="0">
                          <a:latin typeface="Arial"/>
                          <a:cs typeface="Arial"/>
                        </a:rPr>
                        <a:t> </a:t>
                      </a:r>
                      <a:r>
                        <a:rPr sz="900" dirty="0">
                          <a:latin typeface="Arial"/>
                          <a:cs typeface="Arial"/>
                        </a:rPr>
                        <a:t>different</a:t>
                      </a:r>
                      <a:r>
                        <a:rPr sz="900" spc="-10" dirty="0">
                          <a:latin typeface="Arial"/>
                          <a:cs typeface="Arial"/>
                        </a:rPr>
                        <a:t> </a:t>
                      </a:r>
                      <a:r>
                        <a:rPr sz="900" dirty="0">
                          <a:latin typeface="Arial"/>
                          <a:cs typeface="Arial"/>
                        </a:rPr>
                        <a:t>sets</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parameters.</a:t>
                      </a:r>
                      <a:r>
                        <a:rPr sz="900" spc="-5" dirty="0">
                          <a:latin typeface="Arial"/>
                          <a:cs typeface="Arial"/>
                        </a:rPr>
                        <a:t> </a:t>
                      </a:r>
                      <a:r>
                        <a:rPr sz="900" dirty="0">
                          <a:latin typeface="Arial"/>
                          <a:cs typeface="Arial"/>
                        </a:rPr>
                        <a:t>For</a:t>
                      </a:r>
                      <a:r>
                        <a:rPr sz="900" spc="-5" dirty="0">
                          <a:latin typeface="Arial"/>
                          <a:cs typeface="Arial"/>
                        </a:rPr>
                        <a:t> </a:t>
                      </a:r>
                      <a:r>
                        <a:rPr sz="900" dirty="0">
                          <a:latin typeface="Arial"/>
                          <a:cs typeface="Arial"/>
                        </a:rPr>
                        <a:t>example</a:t>
                      </a:r>
                      <a:r>
                        <a:rPr sz="900" spc="-20" dirty="0">
                          <a:latin typeface="Arial"/>
                          <a:cs typeface="Arial"/>
                        </a:rPr>
                        <a:t> </a:t>
                      </a:r>
                      <a:r>
                        <a:rPr sz="900" spc="-25" dirty="0">
                          <a:latin typeface="Arial"/>
                          <a:cs typeface="Arial"/>
                        </a:rPr>
                        <a:t>the</a:t>
                      </a:r>
                      <a:endParaRPr sz="900">
                        <a:latin typeface="Arial"/>
                        <a:cs typeface="Arial"/>
                      </a:endParaRPr>
                    </a:p>
                    <a:p>
                      <a:pPr marL="45085" algn="just">
                        <a:lnSpc>
                          <a:spcPts val="1055"/>
                        </a:lnSpc>
                      </a:pPr>
                      <a:r>
                        <a:rPr sz="900" b="1" i="1" dirty="0">
                          <a:latin typeface="Arial"/>
                          <a:cs typeface="Arial"/>
                        </a:rPr>
                        <a:t>LineCurve</a:t>
                      </a:r>
                      <a:r>
                        <a:rPr sz="900" b="1" i="1" spc="-15" dirty="0">
                          <a:latin typeface="Arial"/>
                          <a:cs typeface="Arial"/>
                        </a:rPr>
                        <a:t> </a:t>
                      </a:r>
                      <a:r>
                        <a:rPr sz="900" dirty="0">
                          <a:latin typeface="Arial"/>
                          <a:cs typeface="Arial"/>
                        </a:rPr>
                        <a:t>class</a:t>
                      </a:r>
                      <a:r>
                        <a:rPr sz="900" spc="-20" dirty="0">
                          <a:latin typeface="Arial"/>
                          <a:cs typeface="Arial"/>
                        </a:rPr>
                        <a:t> </a:t>
                      </a:r>
                      <a:r>
                        <a:rPr sz="900" dirty="0">
                          <a:latin typeface="Arial"/>
                          <a:cs typeface="Arial"/>
                        </a:rPr>
                        <a:t>has</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following</a:t>
                      </a:r>
                      <a:r>
                        <a:rPr sz="900" spc="-5" dirty="0">
                          <a:latin typeface="Arial"/>
                          <a:cs typeface="Arial"/>
                        </a:rPr>
                        <a:t> </a:t>
                      </a:r>
                      <a:r>
                        <a:rPr sz="900" spc="-10" dirty="0">
                          <a:latin typeface="Arial"/>
                          <a:cs typeface="Arial"/>
                        </a:rPr>
                        <a:t>constructors:</a:t>
                      </a:r>
                      <a:endParaRPr sz="900">
                        <a:latin typeface="Arial"/>
                        <a:cs typeface="Arial"/>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45085" marR="88900" algn="just">
                        <a:lnSpc>
                          <a:spcPct val="96100"/>
                        </a:lnSpc>
                        <a:spcBef>
                          <a:spcPts val="620"/>
                        </a:spcBef>
                      </a:pPr>
                      <a:r>
                        <a:rPr sz="900" dirty="0">
                          <a:latin typeface="Arial"/>
                          <a:cs typeface="Arial"/>
                        </a:rPr>
                        <a:t>Many</a:t>
                      </a:r>
                      <a:r>
                        <a:rPr sz="900" spc="-20" dirty="0">
                          <a:latin typeface="Arial"/>
                          <a:cs typeface="Arial"/>
                        </a:rPr>
                        <a:t> </a:t>
                      </a:r>
                      <a:r>
                        <a:rPr sz="900" dirty="0">
                          <a:latin typeface="Arial"/>
                          <a:cs typeface="Arial"/>
                        </a:rPr>
                        <a:t>times,</a:t>
                      </a:r>
                      <a:r>
                        <a:rPr sz="900" spc="-10" dirty="0">
                          <a:latin typeface="Arial"/>
                          <a:cs typeface="Arial"/>
                        </a:rPr>
                        <a:t> </a:t>
                      </a:r>
                      <a:r>
                        <a:rPr sz="900" dirty="0">
                          <a:latin typeface="Arial"/>
                          <a:cs typeface="Arial"/>
                        </a:rPr>
                        <a:t>there</a:t>
                      </a:r>
                      <a:r>
                        <a:rPr sz="900" spc="-1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“protected”</a:t>
                      </a:r>
                      <a:r>
                        <a:rPr sz="900" spc="-10" dirty="0">
                          <a:latin typeface="Arial"/>
                          <a:cs typeface="Arial"/>
                        </a:rPr>
                        <a:t> </a:t>
                      </a:r>
                      <a:r>
                        <a:rPr sz="900" dirty="0">
                          <a:latin typeface="Arial"/>
                          <a:cs typeface="Arial"/>
                        </a:rPr>
                        <a:t>constructors.</a:t>
                      </a:r>
                      <a:r>
                        <a:rPr sz="900" spc="-20" dirty="0">
                          <a:latin typeface="Arial"/>
                          <a:cs typeface="Arial"/>
                        </a:rPr>
                        <a:t> </a:t>
                      </a:r>
                      <a:r>
                        <a:rPr sz="900" dirty="0">
                          <a:latin typeface="Arial"/>
                          <a:cs typeface="Arial"/>
                        </a:rPr>
                        <a:t>Those</a:t>
                      </a:r>
                      <a:r>
                        <a:rPr sz="900" spc="-15"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used</a:t>
                      </a:r>
                      <a:r>
                        <a:rPr sz="900" spc="-15" dirty="0">
                          <a:latin typeface="Arial"/>
                          <a:cs typeface="Arial"/>
                        </a:rPr>
                        <a:t> </a:t>
                      </a:r>
                      <a:r>
                        <a:rPr sz="900" dirty="0">
                          <a:latin typeface="Arial"/>
                          <a:cs typeface="Arial"/>
                        </a:rPr>
                        <a:t>internally</a:t>
                      </a:r>
                      <a:r>
                        <a:rPr sz="900" spc="-5"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class</a:t>
                      </a:r>
                      <a:r>
                        <a:rPr sz="900" spc="-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you</a:t>
                      </a:r>
                      <a:r>
                        <a:rPr sz="900" spc="-15" dirty="0">
                          <a:latin typeface="Arial"/>
                          <a:cs typeface="Arial"/>
                        </a:rPr>
                        <a:t> </a:t>
                      </a:r>
                      <a:r>
                        <a:rPr sz="900" dirty="0">
                          <a:latin typeface="Arial"/>
                          <a:cs typeface="Arial"/>
                        </a:rPr>
                        <a:t>cannot</a:t>
                      </a:r>
                      <a:r>
                        <a:rPr sz="900" spc="-10" dirty="0">
                          <a:latin typeface="Arial"/>
                          <a:cs typeface="Arial"/>
                        </a:rPr>
                        <a:t> </a:t>
                      </a:r>
                      <a:r>
                        <a:rPr sz="900" dirty="0">
                          <a:latin typeface="Arial"/>
                          <a:cs typeface="Arial"/>
                        </a:rPr>
                        <a:t>use</a:t>
                      </a:r>
                      <a:r>
                        <a:rPr sz="900" spc="-20" dirty="0">
                          <a:latin typeface="Arial"/>
                          <a:cs typeface="Arial"/>
                        </a:rPr>
                        <a:t> </a:t>
                      </a:r>
                      <a:r>
                        <a:rPr sz="900" dirty="0">
                          <a:latin typeface="Arial"/>
                          <a:cs typeface="Arial"/>
                        </a:rPr>
                        <a:t>them</a:t>
                      </a:r>
                      <a:r>
                        <a:rPr sz="900" spc="-5" dirty="0">
                          <a:latin typeface="Arial"/>
                          <a:cs typeface="Arial"/>
                        </a:rPr>
                        <a:t> </a:t>
                      </a:r>
                      <a:r>
                        <a:rPr sz="900" spc="-25" dirty="0">
                          <a:latin typeface="Arial"/>
                          <a:cs typeface="Arial"/>
                        </a:rPr>
                        <a:t>to </a:t>
                      </a:r>
                      <a:r>
                        <a:rPr sz="900" dirty="0">
                          <a:latin typeface="Arial"/>
                          <a:cs typeface="Arial"/>
                        </a:rPr>
                        <a:t>create</a:t>
                      </a:r>
                      <a:r>
                        <a:rPr sz="900" spc="-10"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new</a:t>
                      </a:r>
                      <a:r>
                        <a:rPr sz="900" spc="-15" dirty="0">
                          <a:latin typeface="Arial"/>
                          <a:cs typeface="Arial"/>
                        </a:rPr>
                        <a:t> </a:t>
                      </a:r>
                      <a:r>
                        <a:rPr sz="900" dirty="0">
                          <a:latin typeface="Arial"/>
                          <a:cs typeface="Arial"/>
                        </a:rPr>
                        <a:t>instance</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object</a:t>
                      </a:r>
                      <a:r>
                        <a:rPr sz="900" spc="-10" dirty="0">
                          <a:latin typeface="Arial"/>
                          <a:cs typeface="Arial"/>
                        </a:rPr>
                        <a:t> </a:t>
                      </a:r>
                      <a:r>
                        <a:rPr sz="900" dirty="0">
                          <a:latin typeface="Arial"/>
                          <a:cs typeface="Arial"/>
                        </a:rPr>
                        <a:t>with</a:t>
                      </a:r>
                      <a:r>
                        <a:rPr sz="900" spc="-15" dirty="0">
                          <a:latin typeface="Arial"/>
                          <a:cs typeface="Arial"/>
                        </a:rPr>
                        <a:t> </a:t>
                      </a:r>
                      <a:r>
                        <a:rPr sz="900" dirty="0">
                          <a:latin typeface="Arial"/>
                          <a:cs typeface="Arial"/>
                        </a:rPr>
                        <a:t>them.</a:t>
                      </a:r>
                      <a:r>
                        <a:rPr sz="900" spc="-10" dirty="0">
                          <a:latin typeface="Arial"/>
                          <a:cs typeface="Arial"/>
                        </a:rPr>
                        <a:t> </a:t>
                      </a:r>
                      <a:r>
                        <a:rPr sz="900" dirty="0">
                          <a:latin typeface="Arial"/>
                          <a:cs typeface="Arial"/>
                        </a:rPr>
                        <a:t>They</a:t>
                      </a:r>
                      <a:r>
                        <a:rPr sz="900" spc="-10" dirty="0">
                          <a:latin typeface="Arial"/>
                          <a:cs typeface="Arial"/>
                        </a:rPr>
                        <a:t> </a:t>
                      </a:r>
                      <a:r>
                        <a:rPr sz="900" dirty="0">
                          <a:latin typeface="Arial"/>
                          <a:cs typeface="Arial"/>
                        </a:rPr>
                        <a:t>are</a:t>
                      </a:r>
                      <a:r>
                        <a:rPr sz="900" spc="-20" dirty="0">
                          <a:latin typeface="Arial"/>
                          <a:cs typeface="Arial"/>
                        </a:rPr>
                        <a:t> </a:t>
                      </a:r>
                      <a:r>
                        <a:rPr sz="900" dirty="0">
                          <a:latin typeface="Arial"/>
                          <a:cs typeface="Arial"/>
                        </a:rPr>
                        <a:t>basically locked.</a:t>
                      </a:r>
                      <a:r>
                        <a:rPr sz="900" spc="-20" dirty="0">
                          <a:latin typeface="Arial"/>
                          <a:cs typeface="Arial"/>
                        </a:rPr>
                        <a:t> </a:t>
                      </a:r>
                      <a:r>
                        <a:rPr sz="900" dirty="0">
                          <a:latin typeface="Arial"/>
                          <a:cs typeface="Arial"/>
                        </a:rPr>
                        <a:t>The</a:t>
                      </a:r>
                      <a:r>
                        <a:rPr sz="900" spc="-15" dirty="0">
                          <a:latin typeface="Arial"/>
                          <a:cs typeface="Arial"/>
                        </a:rPr>
                        <a:t> </a:t>
                      </a:r>
                      <a:r>
                        <a:rPr sz="900" b="1" i="1" dirty="0">
                          <a:latin typeface="Arial"/>
                          <a:cs typeface="Arial"/>
                        </a:rPr>
                        <a:t>LineCurve</a:t>
                      </a:r>
                      <a:r>
                        <a:rPr sz="900" b="1" i="1" spc="-5" dirty="0">
                          <a:latin typeface="Arial"/>
                          <a:cs typeface="Arial"/>
                        </a:rPr>
                        <a:t> </a:t>
                      </a:r>
                      <a:r>
                        <a:rPr sz="900" dirty="0">
                          <a:latin typeface="Arial"/>
                          <a:cs typeface="Arial"/>
                        </a:rPr>
                        <a:t>class</a:t>
                      </a:r>
                      <a:r>
                        <a:rPr sz="900" spc="-10" dirty="0">
                          <a:latin typeface="Arial"/>
                          <a:cs typeface="Arial"/>
                        </a:rPr>
                        <a:t> </a:t>
                      </a:r>
                      <a:r>
                        <a:rPr sz="900" dirty="0">
                          <a:latin typeface="Arial"/>
                          <a:cs typeface="Arial"/>
                        </a:rPr>
                        <a:t>has</a:t>
                      </a:r>
                      <a:r>
                        <a:rPr sz="900" spc="-5" dirty="0">
                          <a:latin typeface="Arial"/>
                          <a:cs typeface="Arial"/>
                        </a:rPr>
                        <a:t> </a:t>
                      </a:r>
                      <a:r>
                        <a:rPr sz="900" dirty="0">
                          <a:latin typeface="Arial"/>
                          <a:cs typeface="Arial"/>
                        </a:rPr>
                        <a:t>one</a:t>
                      </a:r>
                      <a:r>
                        <a:rPr sz="900" spc="-5" dirty="0">
                          <a:latin typeface="Arial"/>
                          <a:cs typeface="Arial"/>
                        </a:rPr>
                        <a:t> </a:t>
                      </a:r>
                      <a:r>
                        <a:rPr sz="900" dirty="0">
                          <a:latin typeface="Arial"/>
                          <a:cs typeface="Arial"/>
                        </a:rPr>
                        <a:t>marked</a:t>
                      </a:r>
                      <a:r>
                        <a:rPr sz="900" spc="-5" dirty="0">
                          <a:latin typeface="Arial"/>
                          <a:cs typeface="Arial"/>
                        </a:rPr>
                        <a:t> </a:t>
                      </a:r>
                      <a:r>
                        <a:rPr sz="900" spc="-25" dirty="0">
                          <a:latin typeface="Arial"/>
                          <a:cs typeface="Arial"/>
                        </a:rPr>
                        <a:t>in </a:t>
                      </a:r>
                      <a:r>
                        <a:rPr sz="900" dirty="0">
                          <a:latin typeface="Arial"/>
                          <a:cs typeface="Arial"/>
                        </a:rPr>
                        <a:t>the</a:t>
                      </a:r>
                      <a:r>
                        <a:rPr sz="900" spc="-10" dirty="0">
                          <a:latin typeface="Arial"/>
                          <a:cs typeface="Arial"/>
                        </a:rPr>
                        <a:t> </a:t>
                      </a:r>
                      <a:r>
                        <a:rPr sz="900" dirty="0">
                          <a:latin typeface="Arial"/>
                          <a:cs typeface="Arial"/>
                        </a:rPr>
                        <a:t>image</a:t>
                      </a:r>
                      <a:r>
                        <a:rPr sz="900" spc="-5" dirty="0">
                          <a:latin typeface="Arial"/>
                          <a:cs typeface="Arial"/>
                        </a:rPr>
                        <a:t> </a:t>
                      </a:r>
                      <a:r>
                        <a:rPr sz="900" spc="-10" dirty="0">
                          <a:latin typeface="Arial"/>
                          <a:cs typeface="Arial"/>
                        </a:rPr>
                        <a:t>above.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1454">
                <a:tc>
                  <a:txBody>
                    <a:bodyPr/>
                    <a:lstStyle/>
                    <a:p>
                      <a:pPr marL="45085">
                        <a:lnSpc>
                          <a:spcPct val="100000"/>
                        </a:lnSpc>
                        <a:spcBef>
                          <a:spcPts val="260"/>
                        </a:spcBef>
                      </a:pPr>
                      <a:r>
                        <a:rPr sz="900" b="1" dirty="0">
                          <a:latin typeface="Arial"/>
                          <a:cs typeface="Arial"/>
                        </a:rPr>
                        <a:t>2-</a:t>
                      </a:r>
                      <a:r>
                        <a:rPr sz="900" b="1" spc="-25" dirty="0">
                          <a:latin typeface="Arial"/>
                          <a:cs typeface="Arial"/>
                        </a:rPr>
                        <a:t> </a:t>
                      </a:r>
                      <a:r>
                        <a:rPr sz="900" b="1" dirty="0">
                          <a:latin typeface="Arial"/>
                          <a:cs typeface="Arial"/>
                        </a:rPr>
                        <a:t>Use</a:t>
                      </a:r>
                      <a:r>
                        <a:rPr sz="900" b="1" spc="-20" dirty="0">
                          <a:latin typeface="Arial"/>
                          <a:cs typeface="Arial"/>
                        </a:rPr>
                        <a:t> </a:t>
                      </a:r>
                      <a:r>
                        <a:rPr sz="900" b="1" dirty="0">
                          <a:latin typeface="Arial"/>
                          <a:cs typeface="Arial"/>
                        </a:rPr>
                        <a:t>the</a:t>
                      </a:r>
                      <a:r>
                        <a:rPr sz="900" b="1" spc="210" dirty="0">
                          <a:latin typeface="Arial"/>
                          <a:cs typeface="Arial"/>
                        </a:rPr>
                        <a:t> </a:t>
                      </a:r>
                      <a:r>
                        <a:rPr sz="900" b="1" dirty="0">
                          <a:latin typeface="Arial"/>
                          <a:cs typeface="Arial"/>
                        </a:rPr>
                        <a:t>class</a:t>
                      </a:r>
                      <a:r>
                        <a:rPr sz="900" b="1" spc="-35" dirty="0">
                          <a:latin typeface="Arial"/>
                          <a:cs typeface="Arial"/>
                        </a:rPr>
                        <a:t> </a:t>
                      </a:r>
                      <a:r>
                        <a:rPr sz="900" b="1" dirty="0">
                          <a:latin typeface="Arial"/>
                          <a:cs typeface="Arial"/>
                        </a:rPr>
                        <a:t>static</a:t>
                      </a:r>
                      <a:r>
                        <a:rPr sz="900" b="1" spc="-20" dirty="0">
                          <a:latin typeface="Arial"/>
                          <a:cs typeface="Arial"/>
                        </a:rPr>
                        <a:t> </a:t>
                      </a:r>
                      <a:r>
                        <a:rPr sz="900" b="1" i="1" dirty="0">
                          <a:latin typeface="Arial"/>
                          <a:cs typeface="Arial"/>
                        </a:rPr>
                        <a:t>Create</a:t>
                      </a:r>
                      <a:r>
                        <a:rPr sz="900" b="1" i="1" spc="-15" dirty="0">
                          <a:latin typeface="Arial"/>
                          <a:cs typeface="Arial"/>
                        </a:rPr>
                        <a:t> </a:t>
                      </a:r>
                      <a:r>
                        <a:rPr sz="900" b="1" spc="-10" dirty="0">
                          <a:latin typeface="Arial"/>
                          <a:cs typeface="Arial"/>
                        </a:rPr>
                        <a:t>methods</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3"/>
                  </a:ext>
                </a:extLst>
              </a:tr>
              <a:tr h="4083050">
                <a:tc>
                  <a:txBody>
                    <a:bodyPr/>
                    <a:lstStyle/>
                    <a:p>
                      <a:pPr marL="45085">
                        <a:lnSpc>
                          <a:spcPct val="100000"/>
                        </a:lnSpc>
                        <a:spcBef>
                          <a:spcPts val="250"/>
                        </a:spcBef>
                      </a:pPr>
                      <a:r>
                        <a:rPr sz="900" dirty="0">
                          <a:latin typeface="Arial"/>
                          <a:cs typeface="Arial"/>
                        </a:rPr>
                        <a:t>Some</a:t>
                      </a:r>
                      <a:r>
                        <a:rPr sz="900" spc="-20" dirty="0">
                          <a:latin typeface="Arial"/>
                          <a:cs typeface="Arial"/>
                        </a:rPr>
                        <a:t> </a:t>
                      </a:r>
                      <a:r>
                        <a:rPr sz="900" dirty="0">
                          <a:latin typeface="Arial"/>
                          <a:cs typeface="Arial"/>
                        </a:rPr>
                        <a:t>classes</a:t>
                      </a:r>
                      <a:r>
                        <a:rPr sz="900" spc="-15" dirty="0">
                          <a:latin typeface="Arial"/>
                          <a:cs typeface="Arial"/>
                        </a:rPr>
                        <a:t> </a:t>
                      </a:r>
                      <a:r>
                        <a:rPr sz="900" dirty="0">
                          <a:latin typeface="Arial"/>
                          <a:cs typeface="Arial"/>
                        </a:rPr>
                        <a:t>include</a:t>
                      </a:r>
                      <a:r>
                        <a:rPr sz="900" spc="-10" dirty="0">
                          <a:latin typeface="Arial"/>
                          <a:cs typeface="Arial"/>
                        </a:rPr>
                        <a:t> </a:t>
                      </a:r>
                      <a:r>
                        <a:rPr sz="900" dirty="0">
                          <a:latin typeface="Arial"/>
                          <a:cs typeface="Arial"/>
                        </a:rPr>
                        <a:t>a</a:t>
                      </a:r>
                      <a:r>
                        <a:rPr sz="900" spc="5" dirty="0">
                          <a:latin typeface="Arial"/>
                          <a:cs typeface="Arial"/>
                        </a:rPr>
                        <a:t> </a:t>
                      </a:r>
                      <a:r>
                        <a:rPr sz="900" b="1" i="1" dirty="0">
                          <a:latin typeface="Arial"/>
                          <a:cs typeface="Arial"/>
                        </a:rPr>
                        <a:t>Create</a:t>
                      </a:r>
                      <a:r>
                        <a:rPr sz="900" b="1" i="1" spc="-5" dirty="0">
                          <a:latin typeface="Arial"/>
                          <a:cs typeface="Arial"/>
                        </a:rPr>
                        <a:t> </a:t>
                      </a:r>
                      <a:r>
                        <a:rPr sz="900" dirty="0">
                          <a:latin typeface="Arial"/>
                          <a:cs typeface="Arial"/>
                        </a:rPr>
                        <a:t>method</a:t>
                      </a:r>
                      <a:r>
                        <a:rPr sz="900" spc="-2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generate</a:t>
                      </a:r>
                      <a:r>
                        <a:rPr sz="900" spc="-1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new</a:t>
                      </a:r>
                      <a:r>
                        <a:rPr sz="900" spc="-15" dirty="0">
                          <a:latin typeface="Arial"/>
                          <a:cs typeface="Arial"/>
                        </a:rPr>
                        <a:t> </a:t>
                      </a:r>
                      <a:r>
                        <a:rPr sz="900" dirty="0">
                          <a:latin typeface="Arial"/>
                          <a:cs typeface="Arial"/>
                        </a:rPr>
                        <a:t>instance</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class.</a:t>
                      </a:r>
                      <a:r>
                        <a:rPr sz="900" spc="-10" dirty="0">
                          <a:latin typeface="Arial"/>
                          <a:cs typeface="Arial"/>
                        </a:rPr>
                        <a:t> </a:t>
                      </a:r>
                      <a:r>
                        <a:rPr sz="900" dirty="0">
                          <a:latin typeface="Arial"/>
                          <a:cs typeface="Arial"/>
                        </a:rPr>
                        <a:t>Here</a:t>
                      </a:r>
                      <a:r>
                        <a:rPr sz="900" spc="-1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an</a:t>
                      </a:r>
                      <a:r>
                        <a:rPr sz="900" spc="-15" dirty="0">
                          <a:latin typeface="Arial"/>
                          <a:cs typeface="Arial"/>
                        </a:rPr>
                        <a:t> </a:t>
                      </a:r>
                      <a:r>
                        <a:rPr sz="900" spc="-10" dirty="0">
                          <a:latin typeface="Arial"/>
                          <a:cs typeface="Arial"/>
                        </a:rPr>
                        <a:t>example:</a:t>
                      </a:r>
                      <a:endParaRPr sz="900">
                        <a:latin typeface="Arial"/>
                        <a:cs typeface="Arial"/>
                      </a:endParaRPr>
                    </a:p>
                    <a:p>
                      <a:pPr>
                        <a:lnSpc>
                          <a:spcPct val="100000"/>
                        </a:lnSpc>
                        <a:spcBef>
                          <a:spcPts val="20"/>
                        </a:spcBef>
                      </a:pPr>
                      <a:endParaRPr sz="850">
                        <a:latin typeface="Times New Roman"/>
                        <a:cs typeface="Times New Roman"/>
                      </a:endParaRPr>
                    </a:p>
                    <a:p>
                      <a:pPr marL="109220">
                        <a:lnSpc>
                          <a:spcPct val="100000"/>
                        </a:lnSpc>
                      </a:pPr>
                      <a:r>
                        <a:rPr sz="900" spc="-10" dirty="0">
                          <a:latin typeface="Arial"/>
                          <a:cs typeface="Arial"/>
                        </a:rPr>
                        <a:t>Rhino.Geometry.</a:t>
                      </a:r>
                      <a:r>
                        <a:rPr sz="900" b="1" spc="-10" dirty="0">
                          <a:latin typeface="Arial"/>
                          <a:cs typeface="Arial"/>
                        </a:rPr>
                        <a:t>NurbsCurve</a:t>
                      </a:r>
                      <a:r>
                        <a:rPr sz="900" b="1" spc="65" dirty="0">
                          <a:latin typeface="Arial"/>
                          <a:cs typeface="Arial"/>
                        </a:rPr>
                        <a:t> </a:t>
                      </a:r>
                      <a:r>
                        <a:rPr sz="900" dirty="0">
                          <a:latin typeface="Arial"/>
                          <a:cs typeface="Arial"/>
                        </a:rPr>
                        <a:t>nc</a:t>
                      </a:r>
                      <a:r>
                        <a:rPr sz="900" spc="55" dirty="0">
                          <a:latin typeface="Arial"/>
                          <a:cs typeface="Arial"/>
                        </a:rPr>
                        <a:t> </a:t>
                      </a:r>
                      <a:r>
                        <a:rPr sz="900" dirty="0">
                          <a:latin typeface="Arial"/>
                          <a:cs typeface="Arial"/>
                        </a:rPr>
                        <a:t>=</a:t>
                      </a:r>
                      <a:r>
                        <a:rPr sz="900" spc="60" dirty="0">
                          <a:latin typeface="Arial"/>
                          <a:cs typeface="Arial"/>
                        </a:rPr>
                        <a:t> </a:t>
                      </a:r>
                      <a:r>
                        <a:rPr sz="900" spc="-10" dirty="0">
                          <a:latin typeface="Arial"/>
                          <a:cs typeface="Arial"/>
                        </a:rPr>
                        <a:t>NurbsCurve.</a:t>
                      </a:r>
                      <a:r>
                        <a:rPr sz="900" b="1" spc="-10" dirty="0">
                          <a:latin typeface="Arial"/>
                          <a:cs typeface="Arial"/>
                        </a:rPr>
                        <a:t>Create</a:t>
                      </a:r>
                      <a:r>
                        <a:rPr sz="900" spc="-10" dirty="0">
                          <a:latin typeface="Arial"/>
                          <a:cs typeface="Arial"/>
                        </a:rPr>
                        <a:t>(isPeriodic,</a:t>
                      </a:r>
                      <a:r>
                        <a:rPr sz="900" spc="55" dirty="0">
                          <a:latin typeface="Arial"/>
                          <a:cs typeface="Arial"/>
                        </a:rPr>
                        <a:t> </a:t>
                      </a:r>
                      <a:r>
                        <a:rPr sz="900" dirty="0">
                          <a:latin typeface="Arial"/>
                          <a:cs typeface="Arial"/>
                        </a:rPr>
                        <a:t>degree,</a:t>
                      </a:r>
                      <a:r>
                        <a:rPr sz="900" spc="55" dirty="0">
                          <a:latin typeface="Arial"/>
                          <a:cs typeface="Arial"/>
                        </a:rPr>
                        <a:t> </a:t>
                      </a:r>
                      <a:r>
                        <a:rPr sz="900" spc="-10" dirty="0">
                          <a:latin typeface="Arial"/>
                          <a:cs typeface="Arial"/>
                        </a:rPr>
                        <a:t>controlPoints);</a:t>
                      </a:r>
                      <a:endParaRPr sz="900">
                        <a:latin typeface="Arial"/>
                        <a:cs typeface="Arial"/>
                      </a:endParaRPr>
                    </a:p>
                    <a:p>
                      <a:pPr>
                        <a:lnSpc>
                          <a:spcPct val="100000"/>
                        </a:lnSpc>
                        <a:spcBef>
                          <a:spcPts val="15"/>
                        </a:spcBef>
                      </a:pPr>
                      <a:endParaRPr sz="900">
                        <a:latin typeface="Times New Roman"/>
                        <a:cs typeface="Times New Roman"/>
                      </a:endParaRPr>
                    </a:p>
                    <a:p>
                      <a:pPr marL="45085" marR="467995">
                        <a:lnSpc>
                          <a:spcPts val="1040"/>
                        </a:lnSpc>
                        <a:spcBef>
                          <a:spcPts val="5"/>
                        </a:spcBef>
                      </a:pPr>
                      <a:r>
                        <a:rPr sz="900" dirty="0">
                          <a:latin typeface="Arial"/>
                          <a:cs typeface="Arial"/>
                        </a:rPr>
                        <a:t>You</a:t>
                      </a:r>
                      <a:r>
                        <a:rPr sz="900" spc="-15" dirty="0">
                          <a:latin typeface="Arial"/>
                          <a:cs typeface="Arial"/>
                        </a:rPr>
                        <a:t> </a:t>
                      </a:r>
                      <a:r>
                        <a:rPr sz="900" dirty="0">
                          <a:latin typeface="Arial"/>
                          <a:cs typeface="Arial"/>
                        </a:rPr>
                        <a:t>can</a:t>
                      </a:r>
                      <a:r>
                        <a:rPr sz="900" spc="-10" dirty="0">
                          <a:latin typeface="Arial"/>
                          <a:cs typeface="Arial"/>
                        </a:rPr>
                        <a:t> </a:t>
                      </a:r>
                      <a:r>
                        <a:rPr sz="900" dirty="0">
                          <a:latin typeface="Arial"/>
                          <a:cs typeface="Arial"/>
                        </a:rPr>
                        <a:t>find</a:t>
                      </a:r>
                      <a:r>
                        <a:rPr sz="900" spc="-10" dirty="0">
                          <a:latin typeface="Arial"/>
                          <a:cs typeface="Arial"/>
                        </a:rPr>
                        <a:t> </a:t>
                      </a:r>
                      <a:r>
                        <a:rPr sz="900" dirty="0">
                          <a:latin typeface="Arial"/>
                          <a:cs typeface="Arial"/>
                        </a:rPr>
                        <a:t>these</a:t>
                      </a:r>
                      <a:r>
                        <a:rPr sz="900" spc="-10" dirty="0">
                          <a:latin typeface="Arial"/>
                          <a:cs typeface="Arial"/>
                        </a:rPr>
                        <a:t> </a:t>
                      </a:r>
                      <a:r>
                        <a:rPr sz="900" dirty="0">
                          <a:latin typeface="Arial"/>
                          <a:cs typeface="Arial"/>
                        </a:rPr>
                        <a:t>methods</a:t>
                      </a:r>
                      <a:r>
                        <a:rPr sz="900" spc="-15"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the</a:t>
                      </a:r>
                      <a:r>
                        <a:rPr sz="900" spc="10" dirty="0">
                          <a:latin typeface="Arial"/>
                          <a:cs typeface="Arial"/>
                        </a:rPr>
                        <a:t> </a:t>
                      </a:r>
                      <a:r>
                        <a:rPr sz="900" b="1" i="1" dirty="0">
                          <a:latin typeface="Arial"/>
                          <a:cs typeface="Arial"/>
                        </a:rPr>
                        <a:t>RhinoCommon</a:t>
                      </a:r>
                      <a:r>
                        <a:rPr sz="900" b="1" i="1" spc="-5" dirty="0">
                          <a:latin typeface="Arial"/>
                          <a:cs typeface="Arial"/>
                        </a:rPr>
                        <a:t> </a:t>
                      </a:r>
                      <a:r>
                        <a:rPr sz="900" dirty="0">
                          <a:latin typeface="Arial"/>
                          <a:cs typeface="Arial"/>
                        </a:rPr>
                        <a:t>help</a:t>
                      </a:r>
                      <a:r>
                        <a:rPr sz="900" spc="-10" dirty="0">
                          <a:latin typeface="Arial"/>
                          <a:cs typeface="Arial"/>
                        </a:rPr>
                        <a:t> </a:t>
                      </a:r>
                      <a:r>
                        <a:rPr sz="900" dirty="0">
                          <a:latin typeface="Arial"/>
                          <a:cs typeface="Arial"/>
                        </a:rPr>
                        <a:t>when</a:t>
                      </a:r>
                      <a:r>
                        <a:rPr sz="900" spc="-10" dirty="0">
                          <a:latin typeface="Arial"/>
                          <a:cs typeface="Arial"/>
                        </a:rPr>
                        <a:t> </a:t>
                      </a:r>
                      <a:r>
                        <a:rPr sz="900" dirty="0">
                          <a:latin typeface="Arial"/>
                          <a:cs typeface="Arial"/>
                        </a:rPr>
                        <a:t>you</a:t>
                      </a:r>
                      <a:r>
                        <a:rPr sz="900" spc="-10" dirty="0">
                          <a:latin typeface="Arial"/>
                          <a:cs typeface="Arial"/>
                        </a:rPr>
                        <a:t> </a:t>
                      </a:r>
                      <a:r>
                        <a:rPr sz="900" dirty="0">
                          <a:latin typeface="Arial"/>
                          <a:cs typeface="Arial"/>
                        </a:rPr>
                        <a:t>navigate</a:t>
                      </a:r>
                      <a:r>
                        <a:rPr sz="900" spc="-1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class</a:t>
                      </a:r>
                      <a:r>
                        <a:rPr sz="900" spc="-5" dirty="0">
                          <a:latin typeface="Arial"/>
                          <a:cs typeface="Arial"/>
                        </a:rPr>
                        <a:t> </a:t>
                      </a:r>
                      <a:r>
                        <a:rPr sz="900" dirty="0">
                          <a:latin typeface="Arial"/>
                          <a:cs typeface="Arial"/>
                        </a:rPr>
                        <a:t>“members”.</a:t>
                      </a:r>
                      <a:r>
                        <a:rPr sz="900" spc="-10" dirty="0">
                          <a:latin typeface="Arial"/>
                          <a:cs typeface="Arial"/>
                        </a:rPr>
                        <a:t> </a:t>
                      </a:r>
                      <a:r>
                        <a:rPr sz="900" dirty="0">
                          <a:latin typeface="Arial"/>
                          <a:cs typeface="Arial"/>
                        </a:rPr>
                        <a:t>Here</a:t>
                      </a:r>
                      <a:r>
                        <a:rPr sz="900" spc="-10" dirty="0">
                          <a:latin typeface="Arial"/>
                          <a:cs typeface="Arial"/>
                        </a:rPr>
                        <a:t> </a:t>
                      </a:r>
                      <a:r>
                        <a:rPr sz="900" spc="-25" dirty="0">
                          <a:latin typeface="Arial"/>
                          <a:cs typeface="Arial"/>
                        </a:rPr>
                        <a:t>are </a:t>
                      </a:r>
                      <a:r>
                        <a:rPr sz="900" dirty="0">
                          <a:latin typeface="Arial"/>
                          <a:cs typeface="Arial"/>
                        </a:rPr>
                        <a:t>different</a:t>
                      </a:r>
                      <a:r>
                        <a:rPr sz="900" spc="-10" dirty="0">
                          <a:latin typeface="Arial"/>
                          <a:cs typeface="Arial"/>
                        </a:rPr>
                        <a:t> </a:t>
                      </a:r>
                      <a:r>
                        <a:rPr sz="900" dirty="0">
                          <a:latin typeface="Arial"/>
                          <a:cs typeface="Arial"/>
                        </a:rPr>
                        <a:t>ways</a:t>
                      </a:r>
                      <a:r>
                        <a:rPr sz="900" spc="-1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create</a:t>
                      </a:r>
                      <a:r>
                        <a:rPr sz="900" spc="-10" dirty="0">
                          <a:latin typeface="Arial"/>
                          <a:cs typeface="Arial"/>
                        </a:rPr>
                        <a:t> </a:t>
                      </a:r>
                      <a:r>
                        <a:rPr sz="900" dirty="0">
                          <a:latin typeface="Arial"/>
                          <a:cs typeface="Arial"/>
                        </a:rPr>
                        <a:t>a</a:t>
                      </a:r>
                      <a:r>
                        <a:rPr sz="900" spc="5" dirty="0">
                          <a:latin typeface="Arial"/>
                          <a:cs typeface="Arial"/>
                        </a:rPr>
                        <a:t> </a:t>
                      </a:r>
                      <a:r>
                        <a:rPr sz="900" b="1" i="1" dirty="0">
                          <a:latin typeface="Arial"/>
                          <a:cs typeface="Arial"/>
                        </a:rPr>
                        <a:t>NurbsCurve </a:t>
                      </a:r>
                      <a:r>
                        <a:rPr sz="900" dirty="0">
                          <a:latin typeface="Arial"/>
                          <a:cs typeface="Arial"/>
                        </a:rPr>
                        <a:t>for</a:t>
                      </a:r>
                      <a:r>
                        <a:rPr sz="900" spc="-20" dirty="0">
                          <a:latin typeface="Arial"/>
                          <a:cs typeface="Arial"/>
                        </a:rPr>
                        <a:t> </a:t>
                      </a:r>
                      <a:r>
                        <a:rPr sz="900" dirty="0">
                          <a:latin typeface="Arial"/>
                          <a:cs typeface="Arial"/>
                        </a:rPr>
                        <a:t>example</a:t>
                      </a:r>
                      <a:r>
                        <a:rPr sz="900" spc="-2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how</a:t>
                      </a:r>
                      <a:r>
                        <a:rPr sz="900" spc="-25" dirty="0">
                          <a:latin typeface="Arial"/>
                          <a:cs typeface="Arial"/>
                        </a:rPr>
                        <a:t> </a:t>
                      </a:r>
                      <a:r>
                        <a:rPr sz="900" dirty="0">
                          <a:latin typeface="Arial"/>
                          <a:cs typeface="Arial"/>
                        </a:rPr>
                        <a:t>they</a:t>
                      </a:r>
                      <a:r>
                        <a:rPr sz="900" spc="-20" dirty="0">
                          <a:latin typeface="Arial"/>
                          <a:cs typeface="Arial"/>
                        </a:rPr>
                        <a:t> </a:t>
                      </a:r>
                      <a:r>
                        <a:rPr sz="900" dirty="0">
                          <a:latin typeface="Arial"/>
                          <a:cs typeface="Arial"/>
                        </a:rPr>
                        <a:t>appear</a:t>
                      </a:r>
                      <a:r>
                        <a:rPr sz="900" spc="-5"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the</a:t>
                      </a:r>
                      <a:r>
                        <a:rPr sz="900" spc="-10" dirty="0">
                          <a:latin typeface="Arial"/>
                          <a:cs typeface="Arial"/>
                        </a:rPr>
                        <a:t> help.</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11454">
                <a:tc>
                  <a:txBody>
                    <a:bodyPr/>
                    <a:lstStyle/>
                    <a:p>
                      <a:pPr marL="45085">
                        <a:lnSpc>
                          <a:spcPct val="100000"/>
                        </a:lnSpc>
                        <a:spcBef>
                          <a:spcPts val="260"/>
                        </a:spcBef>
                      </a:pPr>
                      <a:r>
                        <a:rPr sz="900" b="1" dirty="0">
                          <a:latin typeface="Arial"/>
                          <a:cs typeface="Arial"/>
                        </a:rPr>
                        <a:t>3-</a:t>
                      </a:r>
                      <a:r>
                        <a:rPr sz="900" b="1" spc="-20" dirty="0">
                          <a:latin typeface="Arial"/>
                          <a:cs typeface="Arial"/>
                        </a:rPr>
                        <a:t> </a:t>
                      </a:r>
                      <a:r>
                        <a:rPr sz="900" b="1" dirty="0">
                          <a:latin typeface="Arial"/>
                          <a:cs typeface="Arial"/>
                        </a:rPr>
                        <a:t>Use</a:t>
                      </a:r>
                      <a:r>
                        <a:rPr sz="900" b="1" spc="-20" dirty="0">
                          <a:latin typeface="Arial"/>
                          <a:cs typeface="Arial"/>
                        </a:rPr>
                        <a:t> </a:t>
                      </a:r>
                      <a:r>
                        <a:rPr sz="900" b="1" dirty="0">
                          <a:latin typeface="Arial"/>
                          <a:cs typeface="Arial"/>
                        </a:rPr>
                        <a:t>the</a:t>
                      </a:r>
                      <a:r>
                        <a:rPr sz="900" b="1" spc="-20" dirty="0">
                          <a:latin typeface="Arial"/>
                          <a:cs typeface="Arial"/>
                        </a:rPr>
                        <a:t> </a:t>
                      </a:r>
                      <a:r>
                        <a:rPr sz="900" b="1" dirty="0">
                          <a:latin typeface="Arial"/>
                          <a:cs typeface="Arial"/>
                        </a:rPr>
                        <a:t>static</a:t>
                      </a:r>
                      <a:r>
                        <a:rPr sz="900" b="1" spc="-15" dirty="0">
                          <a:latin typeface="Arial"/>
                          <a:cs typeface="Arial"/>
                        </a:rPr>
                        <a:t> </a:t>
                      </a:r>
                      <a:r>
                        <a:rPr sz="900" b="1" i="1" dirty="0">
                          <a:latin typeface="Arial"/>
                          <a:cs typeface="Arial"/>
                        </a:rPr>
                        <a:t>Create</a:t>
                      </a:r>
                      <a:r>
                        <a:rPr sz="900" b="1" i="1" spc="-20" dirty="0">
                          <a:latin typeface="Arial"/>
                          <a:cs typeface="Arial"/>
                        </a:rPr>
                        <a:t> </a:t>
                      </a:r>
                      <a:r>
                        <a:rPr sz="900" b="1" dirty="0">
                          <a:latin typeface="Arial"/>
                          <a:cs typeface="Arial"/>
                        </a:rPr>
                        <a:t>methods</a:t>
                      </a:r>
                      <a:r>
                        <a:rPr sz="900" b="1" spc="-5" dirty="0">
                          <a:latin typeface="Arial"/>
                          <a:cs typeface="Arial"/>
                        </a:rPr>
                        <a:t> </a:t>
                      </a:r>
                      <a:r>
                        <a:rPr sz="900" b="1" dirty="0">
                          <a:latin typeface="Arial"/>
                          <a:cs typeface="Arial"/>
                        </a:rPr>
                        <a:t>of</a:t>
                      </a:r>
                      <a:r>
                        <a:rPr sz="900" b="1" spc="-15" dirty="0">
                          <a:latin typeface="Arial"/>
                          <a:cs typeface="Arial"/>
                        </a:rPr>
                        <a:t> </a:t>
                      </a:r>
                      <a:r>
                        <a:rPr sz="900" b="1" dirty="0">
                          <a:latin typeface="Arial"/>
                          <a:cs typeface="Arial"/>
                        </a:rPr>
                        <a:t>the</a:t>
                      </a:r>
                      <a:r>
                        <a:rPr sz="900" b="1" spc="-15" dirty="0">
                          <a:latin typeface="Arial"/>
                          <a:cs typeface="Arial"/>
                        </a:rPr>
                        <a:t> </a:t>
                      </a:r>
                      <a:r>
                        <a:rPr sz="900" b="1" dirty="0">
                          <a:latin typeface="Arial"/>
                          <a:cs typeface="Arial"/>
                        </a:rPr>
                        <a:t>parent</a:t>
                      </a:r>
                      <a:r>
                        <a:rPr sz="900" b="1" spc="-15" dirty="0">
                          <a:latin typeface="Arial"/>
                          <a:cs typeface="Arial"/>
                        </a:rPr>
                        <a:t> </a:t>
                      </a:r>
                      <a:r>
                        <a:rPr sz="900" b="1" spc="-10" dirty="0">
                          <a:latin typeface="Arial"/>
                          <a:cs typeface="Arial"/>
                        </a:rPr>
                        <a:t>class</a:t>
                      </a:r>
                      <a:endParaRPr sz="900" dirty="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5"/>
                  </a:ext>
                </a:extLst>
              </a:tr>
            </a:tbl>
          </a:graphicData>
        </a:graphic>
      </p:graphicFrame>
      <p:pic>
        <p:nvPicPr>
          <p:cNvPr id="3" name="object 3"/>
          <p:cNvPicPr/>
          <p:nvPr/>
        </p:nvPicPr>
        <p:blipFill>
          <a:blip r:embed="rId2" cstate="print"/>
          <a:stretch>
            <a:fillRect/>
          </a:stretch>
        </p:blipFill>
        <p:spPr>
          <a:xfrm>
            <a:off x="1029969" y="2461132"/>
            <a:ext cx="5810250" cy="1395977"/>
          </a:xfrm>
          <a:prstGeom prst="rect">
            <a:avLst/>
          </a:prstGeom>
        </p:spPr>
      </p:pic>
      <p:pic>
        <p:nvPicPr>
          <p:cNvPr id="4" name="object 4"/>
          <p:cNvPicPr/>
          <p:nvPr/>
        </p:nvPicPr>
        <p:blipFill>
          <a:blip r:embed="rId3" cstate="print"/>
          <a:stretch>
            <a:fillRect/>
          </a:stretch>
        </p:blipFill>
        <p:spPr>
          <a:xfrm>
            <a:off x="1029969" y="5543632"/>
            <a:ext cx="5764022" cy="3125369"/>
          </a:xfrm>
          <a:prstGeom prst="rect">
            <a:avLst/>
          </a:prstGeom>
        </p:spPr>
      </p:pic>
      <p:sp>
        <p:nvSpPr>
          <p:cNvPr id="8" name="Title 7"/>
          <p:cNvSpPr>
            <a:spLocks noGrp="1"/>
          </p:cNvSpPr>
          <p:nvPr>
            <p:ph type="title"/>
          </p:nvPr>
        </p:nvSpPr>
        <p:spPr/>
        <p:txBody>
          <a:bodyPr/>
          <a:lstStyle/>
          <a:p>
            <a:endParaRPr lang="en-US"/>
          </a:p>
        </p:txBody>
      </p:sp>
      <p:sp>
        <p:nvSpPr>
          <p:cNvPr id="5" name="object 5"/>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69</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81760" y="914400"/>
          <a:ext cx="5906770" cy="5791200"/>
        </p:xfrm>
        <a:graphic>
          <a:graphicData uri="http://schemas.openxmlformats.org/drawingml/2006/table">
            <a:tbl>
              <a:tblPr firstRow="1" bandRow="1">
                <a:tableStyleId>{2D5ABB26-0587-4C30-8999-92F81FD0307C}</a:tableStyleId>
              </a:tblPr>
              <a:tblGrid>
                <a:gridCol w="5906770">
                  <a:extLst>
                    <a:ext uri="{9D8B030D-6E8A-4147-A177-3AD203B41FA5}">
                      <a16:colId xmlns:a16="http://schemas.microsoft.com/office/drawing/2014/main" val="20000"/>
                    </a:ext>
                  </a:extLst>
                </a:gridCol>
              </a:tblGrid>
              <a:tr h="4331335">
                <a:tc>
                  <a:txBody>
                    <a:bodyPr/>
                    <a:lstStyle/>
                    <a:p>
                      <a:pPr marL="45085" marR="152400">
                        <a:lnSpc>
                          <a:spcPct val="96100"/>
                        </a:lnSpc>
                        <a:spcBef>
                          <a:spcPts val="295"/>
                        </a:spcBef>
                      </a:pPr>
                      <a:r>
                        <a:rPr sz="900" dirty="0">
                          <a:latin typeface="Arial"/>
                          <a:cs typeface="Arial"/>
                        </a:rPr>
                        <a:t>There</a:t>
                      </a:r>
                      <a:r>
                        <a:rPr sz="900" spc="-3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times when</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parent</a:t>
                      </a:r>
                      <a:r>
                        <a:rPr sz="900" spc="-10" dirty="0">
                          <a:latin typeface="Arial"/>
                          <a:cs typeface="Arial"/>
                        </a:rPr>
                        <a:t> </a:t>
                      </a:r>
                      <a:r>
                        <a:rPr sz="900" dirty="0">
                          <a:latin typeface="Arial"/>
                          <a:cs typeface="Arial"/>
                        </a:rPr>
                        <a:t>class has</a:t>
                      </a:r>
                      <a:r>
                        <a:rPr sz="900" spc="-5" dirty="0">
                          <a:latin typeface="Arial"/>
                          <a:cs typeface="Arial"/>
                        </a:rPr>
                        <a:t> </a:t>
                      </a:r>
                      <a:r>
                        <a:rPr sz="900" dirty="0">
                          <a:latin typeface="Arial"/>
                          <a:cs typeface="Arial"/>
                        </a:rPr>
                        <a:t>“Create”</a:t>
                      </a:r>
                      <a:r>
                        <a:rPr sz="900" spc="-15" dirty="0">
                          <a:latin typeface="Arial"/>
                          <a:cs typeface="Arial"/>
                        </a:rPr>
                        <a:t> </a:t>
                      </a:r>
                      <a:r>
                        <a:rPr sz="900" dirty="0">
                          <a:latin typeface="Arial"/>
                          <a:cs typeface="Arial"/>
                        </a:rPr>
                        <a:t>methods</a:t>
                      </a:r>
                      <a:r>
                        <a:rPr sz="900" spc="-15"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can</a:t>
                      </a:r>
                      <a:r>
                        <a:rPr sz="900" spc="-20" dirty="0">
                          <a:latin typeface="Arial"/>
                          <a:cs typeface="Arial"/>
                        </a:rPr>
                        <a:t> </a:t>
                      </a:r>
                      <a:r>
                        <a:rPr sz="900" dirty="0">
                          <a:latin typeface="Arial"/>
                          <a:cs typeface="Arial"/>
                        </a:rPr>
                        <a:t>be</a:t>
                      </a:r>
                      <a:r>
                        <a:rPr sz="900" spc="-5" dirty="0">
                          <a:latin typeface="Arial"/>
                          <a:cs typeface="Arial"/>
                        </a:rPr>
                        <a:t> </a:t>
                      </a:r>
                      <a:r>
                        <a:rPr sz="900" dirty="0">
                          <a:latin typeface="Arial"/>
                          <a:cs typeface="Arial"/>
                        </a:rPr>
                        <a:t>used</a:t>
                      </a:r>
                      <a:r>
                        <a:rPr sz="900" spc="-2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instantiate</a:t>
                      </a:r>
                      <a:r>
                        <a:rPr sz="900" spc="-20" dirty="0">
                          <a:latin typeface="Arial"/>
                          <a:cs typeface="Arial"/>
                        </a:rPr>
                        <a:t> </a:t>
                      </a:r>
                      <a:r>
                        <a:rPr sz="900" dirty="0">
                          <a:latin typeface="Arial"/>
                          <a:cs typeface="Arial"/>
                        </a:rPr>
                        <a:t>an</a:t>
                      </a:r>
                      <a:r>
                        <a:rPr sz="900" spc="-5" dirty="0">
                          <a:latin typeface="Arial"/>
                          <a:cs typeface="Arial"/>
                        </a:rPr>
                        <a:t> </a:t>
                      </a:r>
                      <a:r>
                        <a:rPr sz="900" dirty="0">
                          <a:latin typeface="Arial"/>
                          <a:cs typeface="Arial"/>
                        </a:rPr>
                        <a:t>instance</a:t>
                      </a:r>
                      <a:r>
                        <a:rPr sz="900" spc="-20" dirty="0">
                          <a:latin typeface="Arial"/>
                          <a:cs typeface="Arial"/>
                        </a:rPr>
                        <a:t> </a:t>
                      </a:r>
                      <a:r>
                        <a:rPr sz="900" dirty="0">
                          <a:latin typeface="Arial"/>
                          <a:cs typeface="Arial"/>
                        </a:rPr>
                        <a:t>of</a:t>
                      </a:r>
                      <a:r>
                        <a:rPr sz="900" spc="-5" dirty="0">
                          <a:latin typeface="Arial"/>
                          <a:cs typeface="Arial"/>
                        </a:rPr>
                        <a:t> </a:t>
                      </a:r>
                      <a:r>
                        <a:rPr sz="900" spc="-25" dirty="0">
                          <a:latin typeface="Arial"/>
                          <a:cs typeface="Arial"/>
                        </a:rPr>
                        <a:t>the </a:t>
                      </a:r>
                      <a:r>
                        <a:rPr sz="900" dirty="0">
                          <a:latin typeface="Arial"/>
                          <a:cs typeface="Arial"/>
                        </a:rPr>
                        <a:t>derived</a:t>
                      </a:r>
                      <a:r>
                        <a:rPr sz="900" spc="-20" dirty="0">
                          <a:latin typeface="Arial"/>
                          <a:cs typeface="Arial"/>
                        </a:rPr>
                        <a:t> </a:t>
                      </a:r>
                      <a:r>
                        <a:rPr sz="900" dirty="0">
                          <a:latin typeface="Arial"/>
                          <a:cs typeface="Arial"/>
                        </a:rPr>
                        <a:t>class.</a:t>
                      </a:r>
                      <a:r>
                        <a:rPr sz="900" spc="-20" dirty="0">
                          <a:latin typeface="Arial"/>
                          <a:cs typeface="Arial"/>
                        </a:rPr>
                        <a:t> </a:t>
                      </a:r>
                      <a:r>
                        <a:rPr sz="900" dirty="0">
                          <a:latin typeface="Arial"/>
                          <a:cs typeface="Arial"/>
                        </a:rPr>
                        <a:t>For</a:t>
                      </a:r>
                      <a:r>
                        <a:rPr sz="900" spc="-20" dirty="0">
                          <a:latin typeface="Arial"/>
                          <a:cs typeface="Arial"/>
                        </a:rPr>
                        <a:t> </a:t>
                      </a:r>
                      <a:r>
                        <a:rPr sz="900" dirty="0">
                          <a:latin typeface="Arial"/>
                          <a:cs typeface="Arial"/>
                        </a:rPr>
                        <a:t>example,</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Curve</a:t>
                      </a:r>
                      <a:r>
                        <a:rPr sz="900" spc="-20" dirty="0">
                          <a:latin typeface="Arial"/>
                          <a:cs typeface="Arial"/>
                        </a:rPr>
                        <a:t> </a:t>
                      </a:r>
                      <a:r>
                        <a:rPr sz="900" dirty="0">
                          <a:latin typeface="Arial"/>
                          <a:cs typeface="Arial"/>
                        </a:rPr>
                        <a:t>class</a:t>
                      </a:r>
                      <a:r>
                        <a:rPr sz="900" spc="-5" dirty="0">
                          <a:latin typeface="Arial"/>
                          <a:cs typeface="Arial"/>
                        </a:rPr>
                        <a:t> </a:t>
                      </a:r>
                      <a:r>
                        <a:rPr sz="900" dirty="0">
                          <a:latin typeface="Arial"/>
                          <a:cs typeface="Arial"/>
                        </a:rPr>
                        <a:t>has</a:t>
                      </a:r>
                      <a:r>
                        <a:rPr sz="900" spc="-5" dirty="0">
                          <a:latin typeface="Arial"/>
                          <a:cs typeface="Arial"/>
                        </a:rPr>
                        <a:t> </a:t>
                      </a:r>
                      <a:r>
                        <a:rPr sz="900" dirty="0">
                          <a:latin typeface="Arial"/>
                          <a:cs typeface="Arial"/>
                        </a:rPr>
                        <a:t>few</a:t>
                      </a:r>
                      <a:r>
                        <a:rPr sz="900" spc="-20" dirty="0">
                          <a:latin typeface="Arial"/>
                          <a:cs typeface="Arial"/>
                        </a:rPr>
                        <a:t> </a:t>
                      </a:r>
                      <a:r>
                        <a:rPr sz="900" dirty="0">
                          <a:latin typeface="Arial"/>
                          <a:cs typeface="Arial"/>
                        </a:rPr>
                        <a:t>static</a:t>
                      </a:r>
                      <a:r>
                        <a:rPr sz="900" spc="-20" dirty="0">
                          <a:latin typeface="Arial"/>
                          <a:cs typeface="Arial"/>
                        </a:rPr>
                        <a:t> </a:t>
                      </a:r>
                      <a:r>
                        <a:rPr sz="900" dirty="0">
                          <a:latin typeface="Arial"/>
                          <a:cs typeface="Arial"/>
                        </a:rPr>
                        <a:t>methods</a:t>
                      </a:r>
                      <a:r>
                        <a:rPr sz="900" spc="-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derived</a:t>
                      </a:r>
                      <a:r>
                        <a:rPr sz="900" spc="-20" dirty="0">
                          <a:latin typeface="Arial"/>
                          <a:cs typeface="Arial"/>
                        </a:rPr>
                        <a:t> </a:t>
                      </a:r>
                      <a:r>
                        <a:rPr sz="900" dirty="0">
                          <a:latin typeface="Arial"/>
                          <a:cs typeface="Arial"/>
                        </a:rPr>
                        <a:t>class</a:t>
                      </a:r>
                      <a:r>
                        <a:rPr sz="900" spc="-5" dirty="0">
                          <a:latin typeface="Arial"/>
                          <a:cs typeface="Arial"/>
                        </a:rPr>
                        <a:t> </a:t>
                      </a:r>
                      <a:r>
                        <a:rPr sz="900" dirty="0">
                          <a:latin typeface="Arial"/>
                          <a:cs typeface="Arial"/>
                        </a:rPr>
                        <a:t>like</a:t>
                      </a:r>
                      <a:r>
                        <a:rPr sz="900" spc="-10" dirty="0">
                          <a:latin typeface="Arial"/>
                          <a:cs typeface="Arial"/>
                        </a:rPr>
                        <a:t> </a:t>
                      </a:r>
                      <a:r>
                        <a:rPr sz="900" dirty="0">
                          <a:latin typeface="Arial"/>
                          <a:cs typeface="Arial"/>
                        </a:rPr>
                        <a:t>NurbsCurve</a:t>
                      </a:r>
                      <a:r>
                        <a:rPr sz="900" spc="-20" dirty="0">
                          <a:latin typeface="Arial"/>
                          <a:cs typeface="Arial"/>
                        </a:rPr>
                        <a:t> </a:t>
                      </a:r>
                      <a:r>
                        <a:rPr sz="900" dirty="0">
                          <a:latin typeface="Arial"/>
                          <a:cs typeface="Arial"/>
                        </a:rPr>
                        <a:t>can</a:t>
                      </a:r>
                      <a:r>
                        <a:rPr sz="900" spc="-5" dirty="0">
                          <a:latin typeface="Arial"/>
                          <a:cs typeface="Arial"/>
                        </a:rPr>
                        <a:t> </a:t>
                      </a:r>
                      <a:r>
                        <a:rPr sz="900" spc="-25" dirty="0">
                          <a:latin typeface="Arial"/>
                          <a:cs typeface="Arial"/>
                        </a:rPr>
                        <a:t>use </a:t>
                      </a:r>
                      <a:r>
                        <a:rPr sz="900" dirty="0">
                          <a:latin typeface="Arial"/>
                          <a:cs typeface="Arial"/>
                        </a:rPr>
                        <a:t>as in</a:t>
                      </a:r>
                      <a:r>
                        <a:rPr sz="900" spc="-5" dirty="0">
                          <a:latin typeface="Arial"/>
                          <a:cs typeface="Arial"/>
                        </a:rPr>
                        <a:t> </a:t>
                      </a:r>
                      <a:r>
                        <a:rPr sz="900" dirty="0">
                          <a:latin typeface="Arial"/>
                          <a:cs typeface="Arial"/>
                        </a:rPr>
                        <a:t>the</a:t>
                      </a:r>
                      <a:r>
                        <a:rPr sz="900" spc="-10" dirty="0">
                          <a:latin typeface="Arial"/>
                          <a:cs typeface="Arial"/>
                        </a:rPr>
                        <a:t> example:</a:t>
                      </a:r>
                      <a:endParaRPr sz="900">
                        <a:latin typeface="Arial"/>
                        <a:cs typeface="Arial"/>
                      </a:endParaRPr>
                    </a:p>
                    <a:p>
                      <a:pPr>
                        <a:lnSpc>
                          <a:spcPct val="100000"/>
                        </a:lnSpc>
                        <a:spcBef>
                          <a:spcPts val="15"/>
                        </a:spcBef>
                      </a:pPr>
                      <a:endParaRPr sz="900">
                        <a:latin typeface="Times New Roman"/>
                        <a:cs typeface="Times New Roman"/>
                      </a:endParaRPr>
                    </a:p>
                    <a:p>
                      <a:pPr marL="109220" marR="1421765">
                        <a:lnSpc>
                          <a:spcPts val="1040"/>
                        </a:lnSpc>
                      </a:pPr>
                      <a:r>
                        <a:rPr sz="900" dirty="0">
                          <a:latin typeface="Arial"/>
                          <a:cs typeface="Arial"/>
                        </a:rPr>
                        <a:t>Rhino.Geometry.</a:t>
                      </a:r>
                      <a:r>
                        <a:rPr sz="900" b="1" dirty="0">
                          <a:latin typeface="Arial"/>
                          <a:cs typeface="Arial"/>
                        </a:rPr>
                        <a:t>Curve</a:t>
                      </a:r>
                      <a:r>
                        <a:rPr sz="900" b="1" spc="80" dirty="0">
                          <a:latin typeface="Arial"/>
                          <a:cs typeface="Arial"/>
                        </a:rPr>
                        <a:t> </a:t>
                      </a:r>
                      <a:r>
                        <a:rPr sz="900" dirty="0">
                          <a:latin typeface="Arial"/>
                          <a:cs typeface="Arial"/>
                        </a:rPr>
                        <a:t>crv=</a:t>
                      </a:r>
                      <a:r>
                        <a:rPr sz="900" spc="60" dirty="0">
                          <a:latin typeface="Arial"/>
                          <a:cs typeface="Arial"/>
                        </a:rPr>
                        <a:t> </a:t>
                      </a:r>
                      <a:r>
                        <a:rPr sz="900" spc="-10" dirty="0">
                          <a:latin typeface="Arial"/>
                          <a:cs typeface="Arial"/>
                        </a:rPr>
                        <a:t>Curve.</a:t>
                      </a:r>
                      <a:r>
                        <a:rPr sz="900" b="1" spc="-10" dirty="0">
                          <a:latin typeface="Arial"/>
                          <a:cs typeface="Arial"/>
                        </a:rPr>
                        <a:t>CreateControlPointCurve</a:t>
                      </a:r>
                      <a:r>
                        <a:rPr sz="900" spc="-10" dirty="0">
                          <a:latin typeface="Arial"/>
                          <a:cs typeface="Arial"/>
                        </a:rPr>
                        <a:t>(controlPoints,</a:t>
                      </a:r>
                      <a:r>
                        <a:rPr sz="900" spc="80" dirty="0">
                          <a:latin typeface="Arial"/>
                          <a:cs typeface="Arial"/>
                        </a:rPr>
                        <a:t> </a:t>
                      </a:r>
                      <a:r>
                        <a:rPr sz="900" spc="-10" dirty="0">
                          <a:latin typeface="Arial"/>
                          <a:cs typeface="Arial"/>
                        </a:rPr>
                        <a:t>degree); Rhino.Geometry.</a:t>
                      </a:r>
                      <a:r>
                        <a:rPr sz="900" b="1" spc="-10" dirty="0">
                          <a:latin typeface="Arial"/>
                          <a:cs typeface="Arial"/>
                        </a:rPr>
                        <a:t>NurbsCurve</a:t>
                      </a:r>
                      <a:r>
                        <a:rPr sz="900" b="1" spc="20" dirty="0">
                          <a:latin typeface="Arial"/>
                          <a:cs typeface="Arial"/>
                        </a:rPr>
                        <a:t> </a:t>
                      </a:r>
                      <a:r>
                        <a:rPr sz="900" dirty="0">
                          <a:latin typeface="Arial"/>
                          <a:cs typeface="Arial"/>
                        </a:rPr>
                        <a:t>nc</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crv</a:t>
                      </a:r>
                      <a:r>
                        <a:rPr sz="900" spc="25" dirty="0">
                          <a:latin typeface="Arial"/>
                          <a:cs typeface="Arial"/>
                        </a:rPr>
                        <a:t> </a:t>
                      </a:r>
                      <a:r>
                        <a:rPr sz="900" dirty="0">
                          <a:solidFill>
                            <a:srgbClr val="3333FF"/>
                          </a:solidFill>
                          <a:latin typeface="Arial"/>
                          <a:cs typeface="Arial"/>
                        </a:rPr>
                        <a:t>as</a:t>
                      </a:r>
                      <a:r>
                        <a:rPr sz="900" spc="25" dirty="0">
                          <a:solidFill>
                            <a:srgbClr val="3333FF"/>
                          </a:solidFill>
                          <a:latin typeface="Arial"/>
                          <a:cs typeface="Arial"/>
                        </a:rPr>
                        <a:t> </a:t>
                      </a:r>
                      <a:r>
                        <a:rPr sz="900" spc="-10" dirty="0">
                          <a:latin typeface="Arial"/>
                          <a:cs typeface="Arial"/>
                        </a:rPr>
                        <a:t>Rhino.Geometry.NurbsCurve;</a:t>
                      </a:r>
                      <a:endParaRPr sz="900">
                        <a:latin typeface="Arial"/>
                        <a:cs typeface="Arial"/>
                      </a:endParaRPr>
                    </a:p>
                    <a:p>
                      <a:pPr>
                        <a:lnSpc>
                          <a:spcPct val="100000"/>
                        </a:lnSpc>
                      </a:pPr>
                      <a:endParaRPr sz="900">
                        <a:latin typeface="Times New Roman"/>
                        <a:cs typeface="Times New Roman"/>
                      </a:endParaRPr>
                    </a:p>
                    <a:p>
                      <a:pPr marL="45085" marR="140335">
                        <a:lnSpc>
                          <a:spcPts val="1030"/>
                        </a:lnSpc>
                        <a:spcBef>
                          <a:spcPts val="5"/>
                        </a:spcBef>
                      </a:pPr>
                      <a:r>
                        <a:rPr sz="900" dirty="0">
                          <a:latin typeface="Arial"/>
                          <a:cs typeface="Arial"/>
                        </a:rPr>
                        <a:t>For</a:t>
                      </a:r>
                      <a:r>
                        <a:rPr sz="900" spc="-1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full</a:t>
                      </a:r>
                      <a:r>
                        <a:rPr sz="900" spc="-10" dirty="0">
                          <a:latin typeface="Arial"/>
                          <a:cs typeface="Arial"/>
                        </a:rPr>
                        <a:t> </a:t>
                      </a:r>
                      <a:r>
                        <a:rPr sz="900" dirty="0">
                          <a:latin typeface="Arial"/>
                          <a:cs typeface="Arial"/>
                        </a:rPr>
                        <a:t>set</a:t>
                      </a:r>
                      <a:r>
                        <a:rPr sz="900" spc="-1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 </a:t>
                      </a:r>
                      <a:r>
                        <a:rPr sz="900" b="1" i="1" dirty="0">
                          <a:latin typeface="Arial"/>
                          <a:cs typeface="Arial"/>
                        </a:rPr>
                        <a:t>Curve</a:t>
                      </a:r>
                      <a:r>
                        <a:rPr sz="900" b="1" i="1" spc="-5" dirty="0">
                          <a:latin typeface="Arial"/>
                          <a:cs typeface="Arial"/>
                        </a:rPr>
                        <a:t> </a:t>
                      </a:r>
                      <a:r>
                        <a:rPr sz="900" b="1" i="1" dirty="0">
                          <a:latin typeface="Arial"/>
                          <a:cs typeface="Arial"/>
                        </a:rPr>
                        <a:t>Create</a:t>
                      </a:r>
                      <a:r>
                        <a:rPr sz="900" b="1" i="1" spc="-10" dirty="0">
                          <a:latin typeface="Arial"/>
                          <a:cs typeface="Arial"/>
                        </a:rPr>
                        <a:t> </a:t>
                      </a:r>
                      <a:r>
                        <a:rPr sz="900" dirty="0">
                          <a:latin typeface="Arial"/>
                          <a:cs typeface="Arial"/>
                        </a:rPr>
                        <a:t>methods,</a:t>
                      </a:r>
                      <a:r>
                        <a:rPr sz="900" spc="-10" dirty="0">
                          <a:latin typeface="Arial"/>
                          <a:cs typeface="Arial"/>
                        </a:rPr>
                        <a:t> </a:t>
                      </a:r>
                      <a:r>
                        <a:rPr sz="900" dirty="0">
                          <a:latin typeface="Arial"/>
                          <a:cs typeface="Arial"/>
                        </a:rPr>
                        <a:t>check</a:t>
                      </a:r>
                      <a:r>
                        <a:rPr sz="900" spc="-5" dirty="0">
                          <a:latin typeface="Arial"/>
                          <a:cs typeface="Arial"/>
                        </a:rPr>
                        <a:t> </a:t>
                      </a:r>
                      <a:r>
                        <a:rPr sz="900" dirty="0">
                          <a:latin typeface="Arial"/>
                          <a:cs typeface="Arial"/>
                        </a:rPr>
                        <a:t>the </a:t>
                      </a:r>
                      <a:r>
                        <a:rPr sz="900" b="1" i="1" dirty="0">
                          <a:latin typeface="Arial"/>
                          <a:cs typeface="Arial"/>
                        </a:rPr>
                        <a:t>RhinoCommon</a:t>
                      </a:r>
                      <a:r>
                        <a:rPr sz="900" b="1" i="1" spc="-15" dirty="0">
                          <a:latin typeface="Arial"/>
                          <a:cs typeface="Arial"/>
                        </a:rPr>
                        <a:t> </a:t>
                      </a:r>
                      <a:r>
                        <a:rPr sz="900" dirty="0">
                          <a:latin typeface="Arial"/>
                          <a:cs typeface="Arial"/>
                        </a:rPr>
                        <a:t>documentation.</a:t>
                      </a:r>
                      <a:r>
                        <a:rPr sz="900" spc="-20" dirty="0">
                          <a:latin typeface="Arial"/>
                          <a:cs typeface="Arial"/>
                        </a:rPr>
                        <a:t> </a:t>
                      </a:r>
                      <a:r>
                        <a:rPr sz="900" dirty="0">
                          <a:latin typeface="Arial"/>
                          <a:cs typeface="Arial"/>
                        </a:rPr>
                        <a:t>Here</a:t>
                      </a:r>
                      <a:r>
                        <a:rPr sz="900" spc="-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an</a:t>
                      </a:r>
                      <a:r>
                        <a:rPr sz="900" spc="-10" dirty="0">
                          <a:latin typeface="Arial"/>
                          <a:cs typeface="Arial"/>
                        </a:rPr>
                        <a:t> </a:t>
                      </a:r>
                      <a:r>
                        <a:rPr sz="900" dirty="0">
                          <a:latin typeface="Arial"/>
                          <a:cs typeface="Arial"/>
                        </a:rPr>
                        <a:t>example</a:t>
                      </a:r>
                      <a:r>
                        <a:rPr sz="900" spc="-10" dirty="0">
                          <a:latin typeface="Arial"/>
                          <a:cs typeface="Arial"/>
                        </a:rPr>
                        <a:t> </a:t>
                      </a:r>
                      <a:r>
                        <a:rPr sz="900" dirty="0">
                          <a:latin typeface="Arial"/>
                          <a:cs typeface="Arial"/>
                        </a:rPr>
                        <a:t>of</a:t>
                      </a:r>
                      <a:r>
                        <a:rPr sz="900" spc="-5" dirty="0">
                          <a:latin typeface="Arial"/>
                          <a:cs typeface="Arial"/>
                        </a:rPr>
                        <a:t> </a:t>
                      </a:r>
                      <a:r>
                        <a:rPr sz="900" spc="-50" dirty="0">
                          <a:latin typeface="Arial"/>
                          <a:cs typeface="Arial"/>
                        </a:rPr>
                        <a:t>a</a:t>
                      </a:r>
                      <a:r>
                        <a:rPr sz="900" dirty="0">
                          <a:latin typeface="Arial"/>
                          <a:cs typeface="Arial"/>
                        </a:rPr>
                        <a:t> few</a:t>
                      </a:r>
                      <a:r>
                        <a:rPr sz="900" spc="-15" dirty="0">
                          <a:latin typeface="Arial"/>
                          <a:cs typeface="Arial"/>
                        </a:rPr>
                        <a:t> </a:t>
                      </a:r>
                      <a:r>
                        <a:rPr sz="900" dirty="0">
                          <a:latin typeface="Arial"/>
                          <a:cs typeface="Arial"/>
                        </a:rPr>
                        <a:t>of </a:t>
                      </a:r>
                      <a:r>
                        <a:rPr sz="900" spc="-10" dirty="0">
                          <a:latin typeface="Arial"/>
                          <a:cs typeface="Arial"/>
                        </a:rPr>
                        <a:t>them.</a:t>
                      </a:r>
                      <a:endParaRPr sz="900">
                        <a:latin typeface="Arial"/>
                        <a:cs typeface="Arial"/>
                      </a:endParaRPr>
                    </a:p>
                  </a:txBody>
                  <a:tcPr marL="0" marR="0" marT="37465" marB="0">
                    <a:lnL w="6350">
                      <a:solidFill>
                        <a:srgbClr val="000000"/>
                      </a:solidFill>
                      <a:prstDash val="solid"/>
                    </a:lnL>
                    <a:lnR w="6350">
                      <a:solidFill>
                        <a:srgbClr val="000000"/>
                      </a:solidFill>
                      <a:prstDash val="solid"/>
                    </a:lnR>
                    <a:lnT w="6350">
                      <a:solidFill>
                        <a:srgbClr val="000000"/>
                      </a:solidFill>
                      <a:prstDash val="solid"/>
                    </a:lnT>
                    <a:lnB w="57150">
                      <a:solidFill>
                        <a:srgbClr val="D9D9D9"/>
                      </a:solidFill>
                      <a:prstDash val="solid"/>
                    </a:lnB>
                  </a:tcPr>
                </a:tc>
                <a:extLst>
                  <a:ext uri="{0D108BD9-81ED-4DB2-BD59-A6C34878D82A}">
                    <a16:rowId xmlns:a16="http://schemas.microsoft.com/office/drawing/2014/main" val="10000"/>
                  </a:ext>
                </a:extLst>
              </a:tr>
              <a:tr h="175260">
                <a:tc>
                  <a:txBody>
                    <a:bodyPr/>
                    <a:lstStyle/>
                    <a:p>
                      <a:pPr marL="45085">
                        <a:lnSpc>
                          <a:spcPct val="100000"/>
                        </a:lnSpc>
                        <a:spcBef>
                          <a:spcPts val="120"/>
                        </a:spcBef>
                      </a:pPr>
                      <a:r>
                        <a:rPr sz="900" b="1" dirty="0">
                          <a:latin typeface="Arial"/>
                          <a:cs typeface="Arial"/>
                        </a:rPr>
                        <a:t>4-</a:t>
                      </a:r>
                      <a:r>
                        <a:rPr sz="900" b="1" spc="-25" dirty="0">
                          <a:latin typeface="Arial"/>
                          <a:cs typeface="Arial"/>
                        </a:rPr>
                        <a:t> </a:t>
                      </a:r>
                      <a:r>
                        <a:rPr sz="900" b="1" dirty="0">
                          <a:latin typeface="Arial"/>
                          <a:cs typeface="Arial"/>
                        </a:rPr>
                        <a:t>Use</a:t>
                      </a:r>
                      <a:r>
                        <a:rPr sz="900" b="1" spc="-20" dirty="0">
                          <a:latin typeface="Arial"/>
                          <a:cs typeface="Arial"/>
                        </a:rPr>
                        <a:t> </a:t>
                      </a:r>
                      <a:r>
                        <a:rPr sz="900" b="1" dirty="0">
                          <a:latin typeface="Arial"/>
                          <a:cs typeface="Arial"/>
                        </a:rPr>
                        <a:t>the</a:t>
                      </a:r>
                      <a:r>
                        <a:rPr sz="900" b="1" spc="-20" dirty="0">
                          <a:latin typeface="Arial"/>
                          <a:cs typeface="Arial"/>
                        </a:rPr>
                        <a:t> </a:t>
                      </a:r>
                      <a:r>
                        <a:rPr sz="900" b="1" dirty="0">
                          <a:latin typeface="Arial"/>
                          <a:cs typeface="Arial"/>
                        </a:rPr>
                        <a:t>return</a:t>
                      </a:r>
                      <a:r>
                        <a:rPr sz="900" b="1" spc="-20" dirty="0">
                          <a:latin typeface="Arial"/>
                          <a:cs typeface="Arial"/>
                        </a:rPr>
                        <a:t> </a:t>
                      </a:r>
                      <a:r>
                        <a:rPr sz="900" b="1" dirty="0">
                          <a:latin typeface="Arial"/>
                          <a:cs typeface="Arial"/>
                        </a:rPr>
                        <a:t>value</a:t>
                      </a:r>
                      <a:r>
                        <a:rPr sz="900" b="1" spc="-30" dirty="0">
                          <a:latin typeface="Arial"/>
                          <a:cs typeface="Arial"/>
                        </a:rPr>
                        <a:t> </a:t>
                      </a:r>
                      <a:r>
                        <a:rPr sz="900" b="1" dirty="0">
                          <a:latin typeface="Arial"/>
                          <a:cs typeface="Arial"/>
                        </a:rPr>
                        <a:t>of</a:t>
                      </a:r>
                      <a:r>
                        <a:rPr sz="900" b="1" spc="-20" dirty="0">
                          <a:latin typeface="Arial"/>
                          <a:cs typeface="Arial"/>
                        </a:rPr>
                        <a:t> </a:t>
                      </a:r>
                      <a:r>
                        <a:rPr sz="900" b="1" dirty="0">
                          <a:latin typeface="Arial"/>
                          <a:cs typeface="Arial"/>
                        </a:rPr>
                        <a:t>a</a:t>
                      </a:r>
                      <a:r>
                        <a:rPr sz="900" b="1" spc="-20" dirty="0">
                          <a:latin typeface="Arial"/>
                          <a:cs typeface="Arial"/>
                        </a:rPr>
                        <a:t> </a:t>
                      </a:r>
                      <a:r>
                        <a:rPr sz="900" b="1" spc="-10" dirty="0">
                          <a:latin typeface="Arial"/>
                          <a:cs typeface="Arial"/>
                        </a:rPr>
                        <a:t>function</a:t>
                      </a:r>
                      <a:endParaRPr sz="900">
                        <a:latin typeface="Arial"/>
                        <a:cs typeface="Arial"/>
                      </a:endParaRPr>
                    </a:p>
                  </a:txBody>
                  <a:tcPr marL="0" marR="0" marT="15240" marB="0">
                    <a:lnL w="6350">
                      <a:solidFill>
                        <a:srgbClr val="000000"/>
                      </a:solidFill>
                      <a:prstDash val="solid"/>
                    </a:lnL>
                    <a:lnR w="6350">
                      <a:solidFill>
                        <a:srgbClr val="000000"/>
                      </a:solidFill>
                      <a:prstDash val="solid"/>
                    </a:lnR>
                    <a:lnT w="57150">
                      <a:solidFill>
                        <a:srgbClr val="D9D9D9"/>
                      </a:solidFill>
                      <a:prstDash val="solid"/>
                    </a:lnT>
                    <a:lnB w="57150">
                      <a:solidFill>
                        <a:srgbClr val="D9D9D9"/>
                      </a:solidFill>
                      <a:prstDash val="solid"/>
                    </a:lnB>
                    <a:solidFill>
                      <a:srgbClr val="D9D9D9"/>
                    </a:solidFill>
                  </a:tcPr>
                </a:tc>
                <a:extLst>
                  <a:ext uri="{0D108BD9-81ED-4DB2-BD59-A6C34878D82A}">
                    <a16:rowId xmlns:a16="http://schemas.microsoft.com/office/drawing/2014/main" val="10001"/>
                  </a:ext>
                </a:extLst>
              </a:tr>
              <a:tr h="1284605">
                <a:tc>
                  <a:txBody>
                    <a:bodyPr/>
                    <a:lstStyle/>
                    <a:p>
                      <a:pPr marL="45085" marR="145415">
                        <a:lnSpc>
                          <a:spcPts val="1040"/>
                        </a:lnSpc>
                        <a:spcBef>
                          <a:spcPts val="459"/>
                        </a:spcBef>
                      </a:pPr>
                      <a:r>
                        <a:rPr sz="900" dirty="0">
                          <a:latin typeface="Arial"/>
                          <a:cs typeface="Arial"/>
                        </a:rPr>
                        <a:t>Class</a:t>
                      </a:r>
                      <a:r>
                        <a:rPr sz="900" spc="-20" dirty="0">
                          <a:latin typeface="Arial"/>
                          <a:cs typeface="Arial"/>
                        </a:rPr>
                        <a:t> </a:t>
                      </a:r>
                      <a:r>
                        <a:rPr sz="900" dirty="0">
                          <a:latin typeface="Arial"/>
                          <a:cs typeface="Arial"/>
                        </a:rPr>
                        <a:t>methods</a:t>
                      </a:r>
                      <a:r>
                        <a:rPr sz="900" spc="-10" dirty="0">
                          <a:latin typeface="Arial"/>
                          <a:cs typeface="Arial"/>
                        </a:rPr>
                        <a:t> </a:t>
                      </a:r>
                      <a:r>
                        <a:rPr sz="900" dirty="0">
                          <a:latin typeface="Arial"/>
                          <a:cs typeface="Arial"/>
                        </a:rPr>
                        <a:t>return</a:t>
                      </a:r>
                      <a:r>
                        <a:rPr sz="900" spc="-20" dirty="0">
                          <a:latin typeface="Arial"/>
                          <a:cs typeface="Arial"/>
                        </a:rPr>
                        <a:t> </a:t>
                      </a:r>
                      <a:r>
                        <a:rPr sz="900" dirty="0">
                          <a:latin typeface="Arial"/>
                          <a:cs typeface="Arial"/>
                        </a:rPr>
                        <a:t>values</a:t>
                      </a:r>
                      <a:r>
                        <a:rPr sz="900" spc="-1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sometimes</a:t>
                      </a:r>
                      <a:r>
                        <a:rPr sz="900" spc="-5" dirty="0">
                          <a:latin typeface="Arial"/>
                          <a:cs typeface="Arial"/>
                        </a:rPr>
                        <a:t> </a:t>
                      </a:r>
                      <a:r>
                        <a:rPr sz="900" dirty="0">
                          <a:latin typeface="Arial"/>
                          <a:cs typeface="Arial"/>
                        </a:rPr>
                        <a:t>those</a:t>
                      </a:r>
                      <a:r>
                        <a:rPr sz="900" spc="-1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new</a:t>
                      </a:r>
                      <a:r>
                        <a:rPr sz="900" spc="-25" dirty="0">
                          <a:latin typeface="Arial"/>
                          <a:cs typeface="Arial"/>
                        </a:rPr>
                        <a:t> </a:t>
                      </a:r>
                      <a:r>
                        <a:rPr sz="900" dirty="0">
                          <a:latin typeface="Arial"/>
                          <a:cs typeface="Arial"/>
                        </a:rPr>
                        <a:t>instances</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objects.</a:t>
                      </a:r>
                      <a:r>
                        <a:rPr sz="900" spc="-10"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example</a:t>
                      </a:r>
                      <a:r>
                        <a:rPr sz="900" spc="-10" dirty="0">
                          <a:latin typeface="Arial"/>
                          <a:cs typeface="Arial"/>
                        </a:rPr>
                        <a:t> </a:t>
                      </a:r>
                      <a:r>
                        <a:rPr sz="900" dirty="0">
                          <a:latin typeface="Arial"/>
                          <a:cs typeface="Arial"/>
                        </a:rPr>
                        <a:t>the</a:t>
                      </a:r>
                      <a:r>
                        <a:rPr sz="900" spc="35" dirty="0">
                          <a:latin typeface="Arial"/>
                          <a:cs typeface="Arial"/>
                        </a:rPr>
                        <a:t> </a:t>
                      </a:r>
                      <a:r>
                        <a:rPr sz="900" b="1" i="1" dirty="0">
                          <a:latin typeface="Arial"/>
                          <a:cs typeface="Arial"/>
                        </a:rPr>
                        <a:t>Offset</a:t>
                      </a:r>
                      <a:r>
                        <a:rPr sz="900" b="1" i="1" spc="-20" dirty="0">
                          <a:latin typeface="Arial"/>
                          <a:cs typeface="Arial"/>
                        </a:rPr>
                        <a:t> </a:t>
                      </a:r>
                      <a:r>
                        <a:rPr sz="900" spc="-10" dirty="0">
                          <a:latin typeface="Arial"/>
                          <a:cs typeface="Arial"/>
                        </a:rPr>
                        <a:t>method </a:t>
                      </a:r>
                      <a:r>
                        <a:rPr sz="900" dirty="0">
                          <a:latin typeface="Arial"/>
                          <a:cs typeface="Arial"/>
                        </a:rPr>
                        <a:t>in</a:t>
                      </a:r>
                      <a:r>
                        <a:rPr sz="900" spc="-15" dirty="0">
                          <a:latin typeface="Arial"/>
                          <a:cs typeface="Arial"/>
                        </a:rPr>
                        <a:t> </a:t>
                      </a:r>
                      <a:r>
                        <a:rPr sz="900" dirty="0">
                          <a:latin typeface="Arial"/>
                          <a:cs typeface="Arial"/>
                        </a:rPr>
                        <a:t>the </a:t>
                      </a:r>
                      <a:r>
                        <a:rPr sz="900" b="1" i="1" dirty="0">
                          <a:latin typeface="Arial"/>
                          <a:cs typeface="Arial"/>
                        </a:rPr>
                        <a:t>Curve</a:t>
                      </a:r>
                      <a:r>
                        <a:rPr sz="900" b="1" i="1" spc="-10" dirty="0">
                          <a:latin typeface="Arial"/>
                          <a:cs typeface="Arial"/>
                        </a:rPr>
                        <a:t> </a:t>
                      </a:r>
                      <a:r>
                        <a:rPr sz="900" dirty="0">
                          <a:latin typeface="Arial"/>
                          <a:cs typeface="Arial"/>
                        </a:rPr>
                        <a:t>class</a:t>
                      </a:r>
                      <a:r>
                        <a:rPr sz="900" spc="-15" dirty="0">
                          <a:latin typeface="Arial"/>
                          <a:cs typeface="Arial"/>
                        </a:rPr>
                        <a:t> </a:t>
                      </a:r>
                      <a:r>
                        <a:rPr sz="900" dirty="0">
                          <a:latin typeface="Arial"/>
                          <a:cs typeface="Arial"/>
                        </a:rPr>
                        <a:t>returns</a:t>
                      </a:r>
                      <a:r>
                        <a:rPr sz="900" spc="-10" dirty="0">
                          <a:latin typeface="Arial"/>
                          <a:cs typeface="Arial"/>
                        </a:rPr>
                        <a:t> </a:t>
                      </a:r>
                      <a:r>
                        <a:rPr sz="900" dirty="0">
                          <a:latin typeface="Arial"/>
                          <a:cs typeface="Arial"/>
                        </a:rPr>
                        <a:t>a new</a:t>
                      </a:r>
                      <a:r>
                        <a:rPr sz="900" spc="-10" dirty="0">
                          <a:latin typeface="Arial"/>
                          <a:cs typeface="Arial"/>
                        </a:rPr>
                        <a:t> </a:t>
                      </a:r>
                      <a:r>
                        <a:rPr sz="900" dirty="0">
                          <a:latin typeface="Arial"/>
                          <a:cs typeface="Arial"/>
                        </a:rPr>
                        <a:t>array</a:t>
                      </a:r>
                      <a:r>
                        <a:rPr sz="900" spc="-1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curves</a:t>
                      </a:r>
                      <a:r>
                        <a:rPr sz="900" spc="-10"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is</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result</a:t>
                      </a:r>
                      <a:r>
                        <a:rPr sz="900" spc="-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offset.</a:t>
                      </a:r>
                      <a:endParaRPr sz="900">
                        <a:latin typeface="Arial"/>
                        <a:cs typeface="Arial"/>
                      </a:endParaRPr>
                    </a:p>
                    <a:p>
                      <a:pPr>
                        <a:lnSpc>
                          <a:spcPct val="100000"/>
                        </a:lnSpc>
                        <a:spcBef>
                          <a:spcPts val="40"/>
                        </a:spcBef>
                      </a:pPr>
                      <a:endParaRPr sz="800">
                        <a:latin typeface="Times New Roman"/>
                        <a:cs typeface="Times New Roman"/>
                      </a:endParaRPr>
                    </a:p>
                    <a:p>
                      <a:pPr marL="141605">
                        <a:lnSpc>
                          <a:spcPct val="100000"/>
                        </a:lnSpc>
                        <a:spcBef>
                          <a:spcPts val="5"/>
                        </a:spcBef>
                      </a:pPr>
                      <a:r>
                        <a:rPr sz="900" b="1" dirty="0">
                          <a:latin typeface="Arial"/>
                          <a:cs typeface="Arial"/>
                        </a:rPr>
                        <a:t>Curve</a:t>
                      </a:r>
                      <a:r>
                        <a:rPr sz="900" dirty="0">
                          <a:latin typeface="Arial"/>
                          <a:cs typeface="Arial"/>
                        </a:rPr>
                        <a:t>[</a:t>
                      </a:r>
                      <a:r>
                        <a:rPr sz="900" spc="-1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offsetCurves</a:t>
                      </a:r>
                      <a:r>
                        <a:rPr sz="900" spc="-2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x.Offset(</a:t>
                      </a:r>
                      <a:r>
                        <a:rPr sz="900" spc="-5" dirty="0">
                          <a:latin typeface="Arial"/>
                          <a:cs typeface="Arial"/>
                        </a:rPr>
                        <a:t> </a:t>
                      </a:r>
                      <a:r>
                        <a:rPr sz="900" b="1" dirty="0">
                          <a:latin typeface="Arial"/>
                          <a:cs typeface="Arial"/>
                        </a:rPr>
                        <a:t>Plane</a:t>
                      </a:r>
                      <a:r>
                        <a:rPr sz="900" dirty="0">
                          <a:latin typeface="Arial"/>
                          <a:cs typeface="Arial"/>
                        </a:rPr>
                        <a:t>.WorldXY,</a:t>
                      </a:r>
                      <a:r>
                        <a:rPr sz="900" spc="-30" dirty="0">
                          <a:latin typeface="Arial"/>
                          <a:cs typeface="Arial"/>
                        </a:rPr>
                        <a:t> </a:t>
                      </a:r>
                      <a:r>
                        <a:rPr sz="900" dirty="0">
                          <a:latin typeface="Arial"/>
                          <a:cs typeface="Arial"/>
                        </a:rPr>
                        <a:t>1.4,</a:t>
                      </a:r>
                      <a:r>
                        <a:rPr sz="900" spc="-25" dirty="0">
                          <a:latin typeface="Arial"/>
                          <a:cs typeface="Arial"/>
                        </a:rPr>
                        <a:t> </a:t>
                      </a:r>
                      <a:r>
                        <a:rPr sz="900" dirty="0">
                          <a:latin typeface="Arial"/>
                          <a:cs typeface="Arial"/>
                        </a:rPr>
                        <a:t>0.01,</a:t>
                      </a:r>
                      <a:r>
                        <a:rPr sz="900" spc="-20" dirty="0">
                          <a:latin typeface="Arial"/>
                          <a:cs typeface="Arial"/>
                        </a:rPr>
                        <a:t> </a:t>
                      </a:r>
                      <a:r>
                        <a:rPr sz="900" b="1" dirty="0">
                          <a:latin typeface="Arial"/>
                          <a:cs typeface="Arial"/>
                        </a:rPr>
                        <a:t>CurveOffsetCornerStyle</a:t>
                      </a:r>
                      <a:r>
                        <a:rPr sz="900" dirty="0">
                          <a:latin typeface="Arial"/>
                          <a:cs typeface="Arial"/>
                        </a:rPr>
                        <a:t>.None</a:t>
                      </a:r>
                      <a:r>
                        <a:rPr sz="900" spc="-15" dirty="0">
                          <a:latin typeface="Arial"/>
                          <a:cs typeface="Arial"/>
                        </a:rPr>
                        <a:t> </a:t>
                      </a:r>
                      <a:r>
                        <a:rPr sz="900" spc="-25" dirty="0">
                          <a:latin typeface="Arial"/>
                          <a:cs typeface="Arial"/>
                        </a:rPr>
                        <a:t>);</a:t>
                      </a:r>
                      <a:endParaRPr sz="900">
                        <a:latin typeface="Arial"/>
                        <a:cs typeface="Arial"/>
                      </a:endParaRPr>
                    </a:p>
                  </a:txBody>
                  <a:tcPr marL="0" marR="0" marT="58419" marB="0">
                    <a:lnL w="6350">
                      <a:solidFill>
                        <a:srgbClr val="000000"/>
                      </a:solidFill>
                      <a:prstDash val="solid"/>
                    </a:lnL>
                    <a:lnR w="6350">
                      <a:solidFill>
                        <a:srgbClr val="000000"/>
                      </a:solidFill>
                      <a:prstDash val="solid"/>
                    </a:lnR>
                    <a:lnT w="57150">
                      <a:solidFill>
                        <a:srgbClr val="D9D9D9"/>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3" name="object 3"/>
          <p:cNvSpPr txBox="1"/>
          <p:nvPr/>
        </p:nvSpPr>
        <p:spPr>
          <a:xfrm>
            <a:off x="902004" y="6850760"/>
            <a:ext cx="5959475" cy="1157605"/>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Once</a:t>
            </a:r>
            <a:r>
              <a:rPr sz="1100" spc="-3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class</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structure,</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able</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see</a:t>
            </a:r>
            <a:r>
              <a:rPr sz="1100" spc="-15"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class</a:t>
            </a:r>
            <a:r>
              <a:rPr sz="1100" spc="-20" dirty="0">
                <a:latin typeface="Arial"/>
                <a:cs typeface="Arial"/>
              </a:rPr>
              <a:t> </a:t>
            </a:r>
            <a:r>
              <a:rPr sz="1100" spc="-10" dirty="0">
                <a:latin typeface="Arial"/>
                <a:cs typeface="Arial"/>
              </a:rPr>
              <a:t>methods </a:t>
            </a:r>
            <a:r>
              <a:rPr sz="1100" dirty="0">
                <a:latin typeface="Arial"/>
                <a:cs typeface="Arial"/>
              </a:rPr>
              <a:t>and</a:t>
            </a:r>
            <a:r>
              <a:rPr sz="1100" spc="-30" dirty="0">
                <a:latin typeface="Arial"/>
                <a:cs typeface="Arial"/>
              </a:rPr>
              <a:t> </a:t>
            </a:r>
            <a:r>
              <a:rPr sz="1100" dirty="0">
                <a:latin typeface="Arial"/>
                <a:cs typeface="Arial"/>
              </a:rPr>
              <a:t>properties</a:t>
            </a:r>
            <a:r>
              <a:rPr sz="1100" spc="-30" dirty="0">
                <a:latin typeface="Arial"/>
                <a:cs typeface="Arial"/>
              </a:rPr>
              <a:t> </a:t>
            </a:r>
            <a:r>
              <a:rPr sz="1100" dirty="0">
                <a:latin typeface="Arial"/>
                <a:cs typeface="Arial"/>
              </a:rPr>
              <a:t>through</a:t>
            </a:r>
            <a:r>
              <a:rPr sz="1100" spc="-3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auto-</a:t>
            </a:r>
            <a:r>
              <a:rPr sz="1100" dirty="0">
                <a:latin typeface="Arial"/>
                <a:cs typeface="Arial"/>
              </a:rPr>
              <a:t>complete</a:t>
            </a:r>
            <a:r>
              <a:rPr sz="1100" spc="-30" dirty="0">
                <a:latin typeface="Arial"/>
                <a:cs typeface="Arial"/>
              </a:rPr>
              <a:t> </a:t>
            </a:r>
            <a:r>
              <a:rPr sz="1100" dirty="0">
                <a:latin typeface="Arial"/>
                <a:cs typeface="Arial"/>
              </a:rPr>
              <a:t>feature.</a:t>
            </a:r>
            <a:r>
              <a:rPr sz="1100" spc="-20"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start</a:t>
            </a:r>
            <a:r>
              <a:rPr sz="1100" spc="-25" dirty="0">
                <a:latin typeface="Arial"/>
                <a:cs typeface="Arial"/>
              </a:rPr>
              <a:t> </a:t>
            </a:r>
            <a:r>
              <a:rPr sz="1100" dirty="0">
                <a:latin typeface="Arial"/>
                <a:cs typeface="Arial"/>
              </a:rPr>
              <a:t>filling</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method</a:t>
            </a:r>
            <a:r>
              <a:rPr sz="1100" spc="-15" dirty="0">
                <a:latin typeface="Arial"/>
                <a:cs typeface="Arial"/>
              </a:rPr>
              <a:t> </a:t>
            </a:r>
            <a:r>
              <a:rPr sz="1100" spc="-10" dirty="0">
                <a:latin typeface="Arial"/>
                <a:cs typeface="Arial"/>
              </a:rPr>
              <a:t>parameters, </a:t>
            </a:r>
            <a:r>
              <a:rPr sz="1100" dirty="0">
                <a:latin typeface="Arial"/>
                <a:cs typeface="Arial"/>
              </a:rPr>
              <a:t>the</a:t>
            </a:r>
            <a:r>
              <a:rPr sz="1100" spc="-25" dirty="0">
                <a:latin typeface="Arial"/>
                <a:cs typeface="Arial"/>
              </a:rPr>
              <a:t> </a:t>
            </a:r>
            <a:r>
              <a:rPr sz="1100" spc="-10" dirty="0">
                <a:latin typeface="Arial"/>
                <a:cs typeface="Arial"/>
              </a:rPr>
              <a:t>auto-</a:t>
            </a:r>
            <a:r>
              <a:rPr sz="1100" dirty="0">
                <a:latin typeface="Arial"/>
                <a:cs typeface="Arial"/>
              </a:rPr>
              <a:t>complete</a:t>
            </a:r>
            <a:r>
              <a:rPr sz="1100" spc="-2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show</a:t>
            </a:r>
            <a:r>
              <a:rPr sz="1100" spc="-1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which</a:t>
            </a:r>
            <a:r>
              <a:rPr sz="1100" spc="-15" dirty="0">
                <a:latin typeface="Arial"/>
                <a:cs typeface="Arial"/>
              </a:rPr>
              <a:t> </a:t>
            </a:r>
            <a:r>
              <a:rPr sz="1100" dirty="0">
                <a:latin typeface="Arial"/>
                <a:cs typeface="Arial"/>
              </a:rPr>
              <a:t>parameter</a:t>
            </a:r>
            <a:r>
              <a:rPr sz="1100" spc="-3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at</a:t>
            </a:r>
            <a:r>
              <a:rPr sz="1100" spc="-20" dirty="0">
                <a:latin typeface="Arial"/>
                <a:cs typeface="Arial"/>
              </a:rPr>
              <a:t> </a:t>
            </a:r>
            <a:r>
              <a:rPr sz="1100" dirty="0">
                <a:latin typeface="Arial"/>
                <a:cs typeface="Arial"/>
              </a:rPr>
              <a:t>and its</a:t>
            </a:r>
            <a:r>
              <a:rPr sz="1100" spc="-25" dirty="0">
                <a:latin typeface="Arial"/>
                <a:cs typeface="Arial"/>
              </a:rPr>
              <a:t> </a:t>
            </a:r>
            <a:r>
              <a:rPr sz="1100" dirty="0">
                <a:latin typeface="Arial"/>
                <a:cs typeface="Arial"/>
              </a:rPr>
              <a:t>type.</a:t>
            </a:r>
            <a:r>
              <a:rPr sz="1100" spc="270" dirty="0">
                <a:latin typeface="Arial"/>
                <a:cs typeface="Arial"/>
              </a:rPr>
              <a:t> </a:t>
            </a:r>
            <a:r>
              <a:rPr sz="1100" dirty="0">
                <a:latin typeface="Arial"/>
                <a:cs typeface="Arial"/>
              </a:rPr>
              <a:t>This</a:t>
            </a:r>
            <a:r>
              <a:rPr sz="1100" spc="-1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great</a:t>
            </a:r>
            <a:r>
              <a:rPr sz="1100" spc="-20" dirty="0">
                <a:latin typeface="Arial"/>
                <a:cs typeface="Arial"/>
              </a:rPr>
              <a:t> </a:t>
            </a:r>
            <a:r>
              <a:rPr sz="1100" dirty="0">
                <a:latin typeface="Arial"/>
                <a:cs typeface="Arial"/>
              </a:rPr>
              <a:t>way</a:t>
            </a:r>
            <a:r>
              <a:rPr sz="1100" spc="-20" dirty="0">
                <a:latin typeface="Arial"/>
                <a:cs typeface="Arial"/>
              </a:rPr>
              <a:t> </a:t>
            </a:r>
            <a:r>
              <a:rPr sz="1100" spc="-25" dirty="0">
                <a:latin typeface="Arial"/>
                <a:cs typeface="Arial"/>
              </a:rPr>
              <a:t>to </a:t>
            </a:r>
            <a:r>
              <a:rPr sz="1100" dirty="0">
                <a:latin typeface="Arial"/>
                <a:cs typeface="Arial"/>
              </a:rPr>
              <a:t>navigate</a:t>
            </a:r>
            <a:r>
              <a:rPr sz="1100" spc="-35"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available</a:t>
            </a:r>
            <a:r>
              <a:rPr sz="1100" spc="-20" dirty="0">
                <a:latin typeface="Arial"/>
                <a:cs typeface="Arial"/>
              </a:rPr>
              <a:t> </a:t>
            </a:r>
            <a:r>
              <a:rPr sz="1100" dirty="0">
                <a:latin typeface="Arial"/>
                <a:cs typeface="Arial"/>
              </a:rPr>
              <a:t>methods</a:t>
            </a:r>
            <a:r>
              <a:rPr sz="1100" spc="-3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and</a:t>
            </a:r>
            <a:r>
              <a:rPr sz="1100" spc="-45"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reminded</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what</a:t>
            </a:r>
            <a:r>
              <a:rPr sz="1100" spc="-30" dirty="0">
                <a:latin typeface="Arial"/>
                <a:cs typeface="Arial"/>
              </a:rPr>
              <a:t> </a:t>
            </a:r>
            <a:r>
              <a:rPr sz="1100" dirty="0">
                <a:latin typeface="Arial"/>
                <a:cs typeface="Arial"/>
              </a:rPr>
              <a:t>parameters</a:t>
            </a:r>
            <a:r>
              <a:rPr sz="1100" spc="-15" dirty="0">
                <a:latin typeface="Arial"/>
                <a:cs typeface="Arial"/>
              </a:rPr>
              <a:t> </a:t>
            </a:r>
            <a:r>
              <a:rPr sz="1100" dirty="0">
                <a:latin typeface="Arial"/>
                <a:cs typeface="Arial"/>
              </a:rPr>
              <a:t>are</a:t>
            </a:r>
            <a:r>
              <a:rPr sz="1100" spc="-20" dirty="0">
                <a:latin typeface="Arial"/>
                <a:cs typeface="Arial"/>
              </a:rPr>
              <a:t> </a:t>
            </a:r>
            <a:r>
              <a:rPr sz="1100" spc="-10" dirty="0">
                <a:latin typeface="Arial"/>
                <a:cs typeface="Arial"/>
              </a:rPr>
              <a:t>needed. </a:t>
            </a:r>
            <a:r>
              <a:rPr sz="1100" dirty="0">
                <a:latin typeface="Arial"/>
                <a:cs typeface="Arial"/>
              </a:rPr>
              <a:t>Here</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Point3d</a:t>
            </a:r>
            <a:r>
              <a:rPr sz="1100" b="1" i="1" spc="-30" dirty="0">
                <a:latin typeface="Arial"/>
                <a:cs typeface="Arial"/>
              </a:rPr>
              <a:t> </a:t>
            </a:r>
            <a:r>
              <a:rPr sz="1100" dirty="0">
                <a:latin typeface="Arial"/>
                <a:cs typeface="Arial"/>
              </a:rPr>
              <a:t>structure.</a:t>
            </a:r>
            <a:r>
              <a:rPr sz="1100" spc="-20" dirty="0">
                <a:latin typeface="Arial"/>
                <a:cs typeface="Arial"/>
              </a:rPr>
              <a:t> </a:t>
            </a:r>
            <a:r>
              <a:rPr sz="1100" dirty="0">
                <a:latin typeface="Arial"/>
                <a:cs typeface="Arial"/>
              </a:rPr>
              <a:t>Note</a:t>
            </a:r>
            <a:r>
              <a:rPr sz="1100" spc="-2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don’t</a:t>
            </a:r>
            <a:r>
              <a:rPr sz="1100" spc="-25" dirty="0">
                <a:latin typeface="Arial"/>
                <a:cs typeface="Arial"/>
              </a:rPr>
              <a:t> </a:t>
            </a:r>
            <a:r>
              <a:rPr sz="1100" dirty="0">
                <a:latin typeface="Arial"/>
                <a:cs typeface="Arial"/>
              </a:rPr>
              <a:t>always</a:t>
            </a:r>
            <a:r>
              <a:rPr sz="1100" spc="-20" dirty="0">
                <a:latin typeface="Arial"/>
                <a:cs typeface="Arial"/>
              </a:rPr>
              <a:t> </a:t>
            </a:r>
            <a:r>
              <a:rPr sz="1100" dirty="0">
                <a:latin typeface="Arial"/>
                <a:cs typeface="Arial"/>
              </a:rPr>
              <a:t>get</a:t>
            </a:r>
            <a:r>
              <a:rPr sz="1100" spc="-15"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all</a:t>
            </a:r>
            <a:r>
              <a:rPr sz="1100" spc="-30" dirty="0">
                <a:latin typeface="Arial"/>
                <a:cs typeface="Arial"/>
              </a:rPr>
              <a:t> </a:t>
            </a:r>
            <a:r>
              <a:rPr sz="1100" spc="-25" dirty="0">
                <a:latin typeface="Arial"/>
                <a:cs typeface="Arial"/>
              </a:rPr>
              <a:t>the </a:t>
            </a:r>
            <a:r>
              <a:rPr sz="1100" dirty="0">
                <a:latin typeface="Arial"/>
                <a:cs typeface="Arial"/>
              </a:rPr>
              <a:t>methods</a:t>
            </a:r>
            <a:r>
              <a:rPr sz="1100" spc="-45" dirty="0">
                <a:latin typeface="Arial"/>
                <a:cs typeface="Arial"/>
              </a:rPr>
              <a:t> </a:t>
            </a:r>
            <a:r>
              <a:rPr sz="1100" dirty="0">
                <a:latin typeface="Arial"/>
                <a:cs typeface="Arial"/>
              </a:rPr>
              <a:t>via</a:t>
            </a:r>
            <a:r>
              <a:rPr sz="1100" spc="-3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auto-</a:t>
            </a:r>
            <a:r>
              <a:rPr sz="1100" dirty="0">
                <a:latin typeface="Arial"/>
                <a:cs typeface="Arial"/>
              </a:rPr>
              <a:t>complete.</a:t>
            </a:r>
            <a:r>
              <a:rPr sz="1100" spc="-2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complete</a:t>
            </a:r>
            <a:r>
              <a:rPr sz="1100" spc="-35"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properties,</a:t>
            </a:r>
            <a:r>
              <a:rPr sz="1100" spc="-30" dirty="0">
                <a:latin typeface="Arial"/>
                <a:cs typeface="Arial"/>
              </a:rPr>
              <a:t> </a:t>
            </a:r>
            <a:r>
              <a:rPr sz="1100" dirty="0">
                <a:latin typeface="Arial"/>
                <a:cs typeface="Arial"/>
              </a:rPr>
              <a:t>operations</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methods</a:t>
            </a:r>
            <a:r>
              <a:rPr sz="1100" spc="-20" dirty="0">
                <a:latin typeface="Arial"/>
                <a:cs typeface="Arial"/>
              </a:rPr>
              <a:t> </a:t>
            </a:r>
            <a:r>
              <a:rPr sz="1100" spc="-25" dirty="0">
                <a:latin typeface="Arial"/>
                <a:cs typeface="Arial"/>
              </a:rPr>
              <a:t>of </a:t>
            </a:r>
            <a:r>
              <a:rPr sz="1100" dirty="0">
                <a:latin typeface="Arial"/>
                <a:cs typeface="Arial"/>
              </a:rPr>
              <a:t>each</a:t>
            </a:r>
            <a:r>
              <a:rPr sz="1100" spc="-2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should</a:t>
            </a:r>
            <a:r>
              <a:rPr sz="1100" spc="-15" dirty="0">
                <a:latin typeface="Arial"/>
                <a:cs typeface="Arial"/>
              </a:rPr>
              <a:t> </a:t>
            </a:r>
            <a:r>
              <a:rPr sz="1100" dirty="0">
                <a:latin typeface="Arial"/>
                <a:cs typeface="Arial"/>
              </a:rPr>
              <a:t>use</a:t>
            </a:r>
            <a:r>
              <a:rPr sz="1100" spc="-15"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RhinoCommon</a:t>
            </a:r>
            <a:r>
              <a:rPr sz="1100" b="1" i="1" spc="-15" dirty="0">
                <a:latin typeface="Arial"/>
                <a:cs typeface="Arial"/>
              </a:rPr>
              <a:t> </a:t>
            </a:r>
            <a:r>
              <a:rPr sz="1100" dirty="0">
                <a:latin typeface="Arial"/>
                <a:cs typeface="Arial"/>
              </a:rPr>
              <a:t>help</a:t>
            </a:r>
            <a:r>
              <a:rPr sz="1100" spc="-15" dirty="0">
                <a:latin typeface="Arial"/>
                <a:cs typeface="Arial"/>
              </a:rPr>
              <a:t> </a:t>
            </a:r>
            <a:r>
              <a:rPr sz="1100" spc="-10" dirty="0">
                <a:latin typeface="Arial"/>
                <a:cs typeface="Arial"/>
              </a:rPr>
              <a:t>file.</a:t>
            </a:r>
            <a:endParaRPr sz="1100">
              <a:latin typeface="Arial"/>
              <a:cs typeface="Arial"/>
            </a:endParaRPr>
          </a:p>
        </p:txBody>
      </p:sp>
      <p:pic>
        <p:nvPicPr>
          <p:cNvPr id="4" name="object 4"/>
          <p:cNvPicPr/>
          <p:nvPr/>
        </p:nvPicPr>
        <p:blipFill>
          <a:blip r:embed="rId2" cstate="print"/>
          <a:stretch>
            <a:fillRect/>
          </a:stretch>
        </p:blipFill>
        <p:spPr>
          <a:xfrm>
            <a:off x="1029969" y="2287401"/>
            <a:ext cx="5735192" cy="2893010"/>
          </a:xfrm>
          <a:prstGeom prst="rect">
            <a:avLst/>
          </a:prstGeom>
        </p:spPr>
      </p:pic>
      <p:pic>
        <p:nvPicPr>
          <p:cNvPr id="5" name="object 5"/>
          <p:cNvPicPr/>
          <p:nvPr/>
        </p:nvPicPr>
        <p:blipFill>
          <a:blip r:embed="rId3" cstate="print"/>
          <a:stretch>
            <a:fillRect/>
          </a:stretch>
        </p:blipFill>
        <p:spPr>
          <a:xfrm>
            <a:off x="1076468" y="6054506"/>
            <a:ext cx="2342383" cy="549380"/>
          </a:xfrm>
          <a:prstGeom prst="rect">
            <a:avLst/>
          </a:prstGeom>
        </p:spPr>
      </p:pic>
      <p:sp>
        <p:nvSpPr>
          <p:cNvPr id="9" name="Title 8"/>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70</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3"/>
          <p:cNvSpPr txBox="1"/>
          <p:nvPr/>
        </p:nvSpPr>
        <p:spPr>
          <a:xfrm>
            <a:off x="876604" y="894557"/>
            <a:ext cx="5679440" cy="355600"/>
          </a:xfrm>
          <a:prstGeom prst="rect">
            <a:avLst/>
          </a:prstGeom>
        </p:spPr>
        <p:txBody>
          <a:bodyPr vert="horz" wrap="square" lIns="0" tIns="23495" rIns="0" bIns="0" rtlCol="0">
            <a:spAutoFit/>
          </a:bodyPr>
          <a:lstStyle/>
          <a:p>
            <a:pPr marL="38100" marR="30480">
              <a:lnSpc>
                <a:spcPts val="1270"/>
              </a:lnSpc>
              <a:spcBef>
                <a:spcPts val="185"/>
              </a:spcBef>
            </a:pPr>
            <a:r>
              <a:rPr sz="1100" dirty="0">
                <a:latin typeface="Arial"/>
                <a:cs typeface="Arial"/>
              </a:rPr>
              <a:t>The</a:t>
            </a:r>
            <a:r>
              <a:rPr sz="1100" spc="-20" dirty="0">
                <a:latin typeface="Arial"/>
                <a:cs typeface="Arial"/>
              </a:rPr>
              <a:t> </a:t>
            </a:r>
            <a:r>
              <a:rPr sz="1100" dirty="0">
                <a:latin typeface="Arial"/>
                <a:cs typeface="Arial"/>
              </a:rPr>
              <a:t>tree</a:t>
            </a:r>
            <a:r>
              <a:rPr sz="1100" spc="-15"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structure</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special</a:t>
            </a:r>
            <a:r>
              <a:rPr sz="1100" spc="-2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unique</a:t>
            </a:r>
            <a:r>
              <a:rPr sz="1100" spc="-1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Grasshopper</a:t>
            </a:r>
            <a:r>
              <a:rPr sz="1050" baseline="31746" dirty="0">
                <a:latin typeface="Arial"/>
                <a:cs typeface="Arial"/>
              </a:rPr>
              <a:t>2</a:t>
            </a:r>
            <a:r>
              <a:rPr sz="1100" dirty="0">
                <a:latin typeface="Arial"/>
                <a:cs typeface="Arial"/>
              </a:rPr>
              <a:t>.</a:t>
            </a:r>
            <a:r>
              <a:rPr sz="1100" spc="-20"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5" dirty="0">
                <a:latin typeface="Arial"/>
                <a:cs typeface="Arial"/>
              </a:rPr>
              <a:t> to </a:t>
            </a:r>
            <a:r>
              <a:rPr sz="1100" dirty="0">
                <a:latin typeface="Arial"/>
                <a:cs typeface="Arial"/>
              </a:rPr>
              <a:t>generate</a:t>
            </a:r>
            <a:r>
              <a:rPr sz="1100" spc="-4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tree</a:t>
            </a:r>
            <a:r>
              <a:rPr sz="1100" spc="-30" dirty="0">
                <a:latin typeface="Arial"/>
                <a:cs typeface="Arial"/>
              </a:rPr>
              <a:t> </a:t>
            </a:r>
            <a:r>
              <a:rPr sz="1100" dirty="0">
                <a:latin typeface="Arial"/>
                <a:cs typeface="Arial"/>
              </a:rPr>
              <a:t>inside</a:t>
            </a:r>
            <a:r>
              <a:rPr sz="1100" spc="-15" dirty="0">
                <a:latin typeface="Arial"/>
                <a:cs typeface="Arial"/>
              </a:rPr>
              <a:t> </a:t>
            </a:r>
            <a:r>
              <a:rPr sz="1100" dirty="0">
                <a:latin typeface="Arial"/>
                <a:cs typeface="Arial"/>
              </a:rPr>
              <a:t>your</a:t>
            </a:r>
            <a:r>
              <a:rPr sz="1100" spc="-15" dirty="0">
                <a:latin typeface="Arial"/>
                <a:cs typeface="Arial"/>
              </a:rPr>
              <a:t> </a:t>
            </a:r>
            <a:r>
              <a:rPr sz="1100" dirty="0">
                <a:latin typeface="Arial"/>
                <a:cs typeface="Arial"/>
              </a:rPr>
              <a:t>script,</a:t>
            </a:r>
            <a:r>
              <a:rPr sz="1100" spc="-25"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shows</a:t>
            </a:r>
            <a:r>
              <a:rPr sz="1100" spc="-15"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just</a:t>
            </a:r>
            <a:r>
              <a:rPr sz="1100" spc="-20" dirty="0">
                <a:latin typeface="Arial"/>
                <a:cs typeface="Arial"/>
              </a:rPr>
              <a:t> </a:t>
            </a:r>
            <a:r>
              <a:rPr sz="1100" spc="-10" dirty="0">
                <a:latin typeface="Arial"/>
                <a:cs typeface="Arial"/>
              </a:rPr>
              <a:t>that.</a:t>
            </a:r>
            <a:endParaRPr sz="1100" dirty="0">
              <a:latin typeface="Arial"/>
              <a:cs typeface="Arial"/>
            </a:endParaRPr>
          </a:p>
        </p:txBody>
      </p:sp>
      <p:graphicFrame>
        <p:nvGraphicFramePr>
          <p:cNvPr id="10" name="object 4"/>
          <p:cNvGraphicFramePr>
            <a:graphicFrameLocks noGrp="1"/>
          </p:cNvGraphicFramePr>
          <p:nvPr>
            <p:extLst/>
          </p:nvPr>
        </p:nvGraphicFramePr>
        <p:xfrm>
          <a:off x="914704" y="1295400"/>
          <a:ext cx="5944870" cy="385699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4662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1955">
                <a:tc>
                  <a:txBody>
                    <a:bodyPr/>
                    <a:lstStyle/>
                    <a:p>
                      <a:pPr marL="63500">
                        <a:lnSpc>
                          <a:spcPts val="1055"/>
                        </a:lnSpc>
                        <a:spcBef>
                          <a:spcPts val="490"/>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Numbers)</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1717675">
                <a:tc>
                  <a:txBody>
                    <a:bodyPr/>
                    <a:lstStyle/>
                    <a:p>
                      <a:pPr marL="191770" marR="2844800">
                        <a:lnSpc>
                          <a:spcPts val="1040"/>
                        </a:lnSpc>
                        <a:spcBef>
                          <a:spcPts val="560"/>
                        </a:spcBef>
                      </a:pPr>
                      <a:r>
                        <a:rPr sz="900" b="1" dirty="0">
                          <a:latin typeface="Arial"/>
                          <a:cs typeface="Arial"/>
                        </a:rPr>
                        <a:t>DataTree</a:t>
                      </a:r>
                      <a:r>
                        <a:rPr sz="900" dirty="0">
                          <a:latin typeface="Arial"/>
                          <a:cs typeface="Arial"/>
                        </a:rPr>
                        <a:t>&lt;</a:t>
                      </a:r>
                      <a:r>
                        <a:rPr sz="900" dirty="0">
                          <a:solidFill>
                            <a:srgbClr val="3333FF"/>
                          </a:solidFill>
                          <a:latin typeface="Arial"/>
                          <a:cs typeface="Arial"/>
                        </a:rPr>
                        <a:t>double</a:t>
                      </a:r>
                      <a:r>
                        <a:rPr sz="900" dirty="0">
                          <a:latin typeface="Arial"/>
                          <a:cs typeface="Arial"/>
                        </a:rPr>
                        <a:t>&gt;</a:t>
                      </a:r>
                      <a:r>
                        <a:rPr sz="900" spc="-20" dirty="0">
                          <a:latin typeface="Arial"/>
                          <a:cs typeface="Arial"/>
                        </a:rPr>
                        <a:t> </a:t>
                      </a:r>
                      <a:r>
                        <a:rPr sz="900" dirty="0">
                          <a:latin typeface="Arial"/>
                          <a:cs typeface="Arial"/>
                        </a:rPr>
                        <a:t>numTree</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b="1" spc="-10" dirty="0">
                          <a:latin typeface="Arial"/>
                          <a:cs typeface="Arial"/>
                        </a:rPr>
                        <a:t>DataTree</a:t>
                      </a:r>
                      <a:r>
                        <a:rPr sz="900" spc="-10" dirty="0">
                          <a:latin typeface="Arial"/>
                          <a:cs typeface="Arial"/>
                        </a:rPr>
                        <a:t>&lt;</a:t>
                      </a:r>
                      <a:r>
                        <a:rPr sz="900" spc="-10" dirty="0">
                          <a:solidFill>
                            <a:srgbClr val="3333FF"/>
                          </a:solidFill>
                          <a:latin typeface="Arial"/>
                          <a:cs typeface="Arial"/>
                        </a:rPr>
                        <a:t>double</a:t>
                      </a:r>
                      <a:r>
                        <a:rPr sz="900" spc="-10" dirty="0">
                          <a:latin typeface="Arial"/>
                          <a:cs typeface="Arial"/>
                        </a:rPr>
                        <a:t>&gt;(); </a:t>
                      </a:r>
                      <a:r>
                        <a:rPr sz="900" dirty="0">
                          <a:solidFill>
                            <a:srgbClr val="3333FF"/>
                          </a:solidFill>
                          <a:latin typeface="Arial"/>
                          <a:cs typeface="Arial"/>
                        </a:rPr>
                        <a:t>int</a:t>
                      </a:r>
                      <a:r>
                        <a:rPr sz="900" spc="-20" dirty="0">
                          <a:solidFill>
                            <a:srgbClr val="3333FF"/>
                          </a:solidFill>
                          <a:latin typeface="Arial"/>
                          <a:cs typeface="Arial"/>
                        </a:rPr>
                        <a:t> </a:t>
                      </a:r>
                      <a:r>
                        <a:rPr sz="900" dirty="0">
                          <a:latin typeface="Arial"/>
                          <a:cs typeface="Arial"/>
                        </a:rPr>
                        <a:t>pathIndex =</a:t>
                      </a:r>
                      <a:r>
                        <a:rPr sz="900" spc="-10" dirty="0">
                          <a:latin typeface="Arial"/>
                          <a:cs typeface="Arial"/>
                        </a:rPr>
                        <a:t> </a:t>
                      </a:r>
                      <a:r>
                        <a:rPr sz="900" spc="-35" dirty="0">
                          <a:latin typeface="Arial"/>
                          <a:cs typeface="Arial"/>
                        </a:rPr>
                        <a:t>0;</a:t>
                      </a:r>
                      <a:endParaRPr sz="900">
                        <a:latin typeface="Arial"/>
                        <a:cs typeface="Arial"/>
                      </a:endParaRPr>
                    </a:p>
                    <a:p>
                      <a:pPr marL="191770">
                        <a:lnSpc>
                          <a:spcPts val="985"/>
                        </a:lnSpc>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b =</a:t>
                      </a:r>
                      <a:r>
                        <a:rPr sz="900" spc="-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b</a:t>
                      </a:r>
                      <a:r>
                        <a:rPr sz="900" spc="-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b++) </a:t>
                      </a:r>
                      <a:r>
                        <a:rPr sz="900" spc="-50" dirty="0">
                          <a:latin typeface="Arial"/>
                          <a:cs typeface="Arial"/>
                        </a:rPr>
                        <a:t>{</a:t>
                      </a:r>
                      <a:endParaRPr sz="900">
                        <a:latin typeface="Arial"/>
                        <a:cs typeface="Arial"/>
                      </a:endParaRPr>
                    </a:p>
                    <a:p>
                      <a:pPr marL="255904" marR="3460115">
                        <a:lnSpc>
                          <a:spcPct val="96100"/>
                        </a:lnSpc>
                        <a:spcBef>
                          <a:spcPts val="15"/>
                        </a:spcBef>
                      </a:pPr>
                      <a:r>
                        <a:rPr sz="900" dirty="0">
                          <a:latin typeface="Arial"/>
                          <a:cs typeface="Arial"/>
                        </a:rPr>
                        <a:t>List&lt;</a:t>
                      </a:r>
                      <a:r>
                        <a:rPr sz="900" dirty="0">
                          <a:solidFill>
                            <a:srgbClr val="3333FF"/>
                          </a:solidFill>
                          <a:latin typeface="Arial"/>
                          <a:cs typeface="Arial"/>
                        </a:rPr>
                        <a:t>double</a:t>
                      </a:r>
                      <a:r>
                        <a:rPr sz="900" dirty="0">
                          <a:latin typeface="Arial"/>
                          <a:cs typeface="Arial"/>
                        </a:rPr>
                        <a:t>&gt;</a:t>
                      </a:r>
                      <a:r>
                        <a:rPr sz="900" spc="-35" dirty="0">
                          <a:latin typeface="Arial"/>
                          <a:cs typeface="Arial"/>
                        </a:rPr>
                        <a:t> </a:t>
                      </a:r>
                      <a:r>
                        <a:rPr sz="900" dirty="0">
                          <a:latin typeface="Arial"/>
                          <a:cs typeface="Arial"/>
                        </a:rPr>
                        <a:t>numList</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a:t>
                      </a:r>
                      <a:r>
                        <a:rPr sz="900" spc="-10" dirty="0">
                          <a:solidFill>
                            <a:srgbClr val="3333FF"/>
                          </a:solidFill>
                          <a:latin typeface="Arial"/>
                          <a:cs typeface="Arial"/>
                        </a:rPr>
                        <a:t>double</a:t>
                      </a:r>
                      <a:r>
                        <a:rPr sz="900" spc="-10" dirty="0">
                          <a:latin typeface="Arial"/>
                          <a:cs typeface="Arial"/>
                        </a:rPr>
                        <a:t>&gt;(); </a:t>
                      </a:r>
                      <a:r>
                        <a:rPr sz="900" dirty="0">
                          <a:latin typeface="Arial"/>
                          <a:cs typeface="Arial"/>
                        </a:rPr>
                        <a:t>GH_Path</a:t>
                      </a:r>
                      <a:r>
                        <a:rPr sz="900" spc="-25" dirty="0">
                          <a:latin typeface="Arial"/>
                          <a:cs typeface="Arial"/>
                        </a:rPr>
                        <a:t> </a:t>
                      </a:r>
                      <a:r>
                        <a:rPr sz="900" dirty="0">
                          <a:latin typeface="Arial"/>
                          <a:cs typeface="Arial"/>
                        </a:rPr>
                        <a:t>path</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GH_Path(pathIndex); </a:t>
                      </a:r>
                      <a:r>
                        <a:rPr sz="900" dirty="0">
                          <a:latin typeface="Arial"/>
                          <a:cs typeface="Arial"/>
                        </a:rPr>
                        <a:t>pathIndex</a:t>
                      </a:r>
                      <a:r>
                        <a:rPr sz="900" spc="-3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pathIndex</a:t>
                      </a:r>
                      <a:r>
                        <a:rPr sz="900" spc="-1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a:t>
                      </a:r>
                      <a:endParaRPr sz="900">
                        <a:latin typeface="Arial"/>
                        <a:cs typeface="Arial"/>
                      </a:endParaRPr>
                    </a:p>
                    <a:p>
                      <a:pPr marL="318135" marR="4427220" indent="-62865">
                        <a:lnSpc>
                          <a:spcPts val="1030"/>
                        </a:lnSpc>
                        <a:spcBef>
                          <a:spcPts val="30"/>
                        </a:spcBef>
                      </a:pPr>
                      <a:r>
                        <a:rPr sz="900" dirty="0">
                          <a:solidFill>
                            <a:srgbClr val="3333FF"/>
                          </a:solidFill>
                          <a:latin typeface="Arial"/>
                          <a:cs typeface="Arial"/>
                        </a:rPr>
                        <a:t>for</a:t>
                      </a:r>
                      <a:r>
                        <a:rPr sz="900" spc="-2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2; i++)</a:t>
                      </a:r>
                      <a:r>
                        <a:rPr sz="900" spc="-15" dirty="0">
                          <a:latin typeface="Arial"/>
                          <a:cs typeface="Arial"/>
                        </a:rPr>
                        <a:t> </a:t>
                      </a:r>
                      <a:r>
                        <a:rPr sz="900" spc="-50" dirty="0">
                          <a:latin typeface="Arial"/>
                          <a:cs typeface="Arial"/>
                        </a:rPr>
                        <a:t>{</a:t>
                      </a:r>
                      <a:r>
                        <a:rPr sz="900" spc="-10" dirty="0">
                          <a:latin typeface="Arial"/>
                          <a:cs typeface="Arial"/>
                        </a:rPr>
                        <a:t> numList.Add(10);</a:t>
                      </a:r>
                      <a:endParaRPr sz="900">
                        <a:latin typeface="Arial"/>
                        <a:cs typeface="Arial"/>
                      </a:endParaRPr>
                    </a:p>
                    <a:p>
                      <a:pPr marL="255904">
                        <a:lnSpc>
                          <a:spcPts val="985"/>
                        </a:lnSpc>
                      </a:pPr>
                      <a:r>
                        <a:rPr sz="900" dirty="0">
                          <a:latin typeface="Arial"/>
                          <a:cs typeface="Arial"/>
                        </a:rPr>
                        <a:t>}</a:t>
                      </a:r>
                      <a:endParaRPr sz="900">
                        <a:latin typeface="Arial"/>
                        <a:cs typeface="Arial"/>
                      </a:endParaRPr>
                    </a:p>
                    <a:p>
                      <a:pPr marL="255904">
                        <a:lnSpc>
                          <a:spcPts val="1040"/>
                        </a:lnSpc>
                      </a:pPr>
                      <a:r>
                        <a:rPr sz="900" spc="-10" dirty="0">
                          <a:latin typeface="Arial"/>
                          <a:cs typeface="Arial"/>
                        </a:rPr>
                        <a:t>numTree.AddRange(numList,</a:t>
                      </a:r>
                      <a:r>
                        <a:rPr sz="900" spc="150" dirty="0">
                          <a:latin typeface="Arial"/>
                          <a:cs typeface="Arial"/>
                        </a:rPr>
                        <a:t> </a:t>
                      </a:r>
                      <a:r>
                        <a:rPr sz="900" spc="-10" dirty="0">
                          <a:latin typeface="Arial"/>
                          <a:cs typeface="Arial"/>
                        </a:rPr>
                        <a:t>path);</a:t>
                      </a:r>
                      <a:endParaRPr sz="900">
                        <a:latin typeface="Arial"/>
                        <a:cs typeface="Arial"/>
                      </a:endParaRPr>
                    </a:p>
                    <a:p>
                      <a:pPr marL="191770">
                        <a:lnSpc>
                          <a:spcPts val="1040"/>
                        </a:lnSpc>
                      </a:pPr>
                      <a:r>
                        <a:rPr sz="900" dirty="0">
                          <a:latin typeface="Arial"/>
                          <a:cs typeface="Arial"/>
                        </a:rPr>
                        <a:t>}</a:t>
                      </a:r>
                      <a:endParaRPr sz="900">
                        <a:latin typeface="Arial"/>
                        <a:cs typeface="Arial"/>
                      </a:endParaRPr>
                    </a:p>
                    <a:p>
                      <a:pPr marL="191770">
                        <a:lnSpc>
                          <a:spcPts val="1055"/>
                        </a:lnSpc>
                      </a:pPr>
                      <a:r>
                        <a:rPr sz="900" dirty="0">
                          <a:latin typeface="Arial"/>
                          <a:cs typeface="Arial"/>
                        </a:rPr>
                        <a:t>Numbers</a:t>
                      </a:r>
                      <a:r>
                        <a:rPr sz="900" spc="-3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numTree;</a:t>
                      </a:r>
                      <a:endParaRPr sz="9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pic>
        <p:nvPicPr>
          <p:cNvPr id="11" name="object 8"/>
          <p:cNvPicPr/>
          <p:nvPr/>
        </p:nvPicPr>
        <p:blipFill>
          <a:blip r:embed="rId2" cstate="print"/>
          <a:stretch>
            <a:fillRect/>
          </a:stretch>
        </p:blipFill>
        <p:spPr>
          <a:xfrm>
            <a:off x="1011346" y="1408289"/>
            <a:ext cx="3278613" cy="1261801"/>
          </a:xfrm>
          <a:prstGeom prst="rect">
            <a:avLst/>
          </a:prstGeom>
        </p:spPr>
      </p:pic>
      <p:sp>
        <p:nvSpPr>
          <p:cNvPr id="2" name="Title 1"/>
          <p:cNvSpPr>
            <a:spLocks noGrp="1"/>
          </p:cNvSpPr>
          <p:nvPr>
            <p:ph type="title"/>
          </p:nvPr>
        </p:nvSpPr>
        <p:spPr/>
        <p:txBody>
          <a:bodyPr/>
          <a:lstStyle/>
          <a:p>
            <a:r>
              <a:rPr lang="en-US" dirty="0"/>
              <a:t>C# component </a:t>
            </a:r>
            <a:r>
              <a:rPr lang="en-US" dirty="0" smtClean="0"/>
              <a:t>code: Generate &amp; access a tree</a:t>
            </a:r>
            <a:endParaRPr lang="en-US" dirty="0"/>
          </a:p>
        </p:txBody>
      </p:sp>
      <p:graphicFrame>
        <p:nvGraphicFramePr>
          <p:cNvPr id="12" name="object 2"/>
          <p:cNvGraphicFramePr>
            <a:graphicFrameLocks noGrp="1"/>
          </p:cNvGraphicFramePr>
          <p:nvPr>
            <p:extLst/>
          </p:nvPr>
        </p:nvGraphicFramePr>
        <p:xfrm>
          <a:off x="914704" y="5704487"/>
          <a:ext cx="5944870" cy="422656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4949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1955">
                <a:tc>
                  <a:txBody>
                    <a:bodyPr/>
                    <a:lstStyle/>
                    <a:p>
                      <a:pPr marL="63500">
                        <a:lnSpc>
                          <a:spcPts val="1055"/>
                        </a:lnSpc>
                        <a:spcBef>
                          <a:spcPts val="490"/>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15" dirty="0">
                          <a:latin typeface="Arial"/>
                          <a:cs typeface="Arial"/>
                        </a:rPr>
                        <a:t> </a:t>
                      </a:r>
                      <a:r>
                        <a:rPr sz="900" dirty="0">
                          <a:latin typeface="Arial"/>
                          <a:cs typeface="Arial"/>
                        </a:rPr>
                        <a:t>DataTree&lt;</a:t>
                      </a:r>
                      <a:r>
                        <a:rPr sz="900" dirty="0">
                          <a:solidFill>
                            <a:srgbClr val="3333FF"/>
                          </a:solidFill>
                          <a:latin typeface="Arial"/>
                          <a:cs typeface="Arial"/>
                        </a:rPr>
                        <a:t>double</a:t>
                      </a:r>
                      <a:r>
                        <a:rPr sz="900" dirty="0">
                          <a:latin typeface="Arial"/>
                          <a:cs typeface="Arial"/>
                        </a:rPr>
                        <a:t>&gt;</a:t>
                      </a:r>
                      <a:r>
                        <a:rPr sz="900" spc="-10" dirty="0">
                          <a:latin typeface="Arial"/>
                          <a:cs typeface="Arial"/>
                        </a:rPr>
                        <a:t> </a:t>
                      </a:r>
                      <a:r>
                        <a:rPr sz="900" dirty="0">
                          <a:latin typeface="Arial"/>
                          <a:cs typeface="Arial"/>
                        </a:rPr>
                        <a:t>x,</a:t>
                      </a:r>
                      <a:r>
                        <a:rPr sz="900" spc="-10"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20" dirty="0">
                          <a:latin typeface="Arial"/>
                          <a:cs typeface="Arial"/>
                        </a:rPr>
                        <a:t>Sum)</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1"/>
                  </a:ext>
                </a:extLst>
              </a:tr>
              <a:tr h="1058545">
                <a:tc>
                  <a:txBody>
                    <a:bodyPr/>
                    <a:lstStyle/>
                    <a:p>
                      <a:pPr marL="191770">
                        <a:lnSpc>
                          <a:spcPts val="1055"/>
                        </a:lnSpc>
                        <a:spcBef>
                          <a:spcPts val="490"/>
                        </a:spcBef>
                      </a:pP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xSum</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0;</a:t>
                      </a:r>
                      <a:endParaRPr sz="900">
                        <a:latin typeface="Arial"/>
                        <a:cs typeface="Arial"/>
                      </a:endParaRPr>
                    </a:p>
                    <a:p>
                      <a:pPr marL="255904" marR="3456940" indent="-64135">
                        <a:lnSpc>
                          <a:spcPts val="1030"/>
                        </a:lnSpc>
                        <a:spcBef>
                          <a:spcPts val="55"/>
                        </a:spcBef>
                      </a:pPr>
                      <a:r>
                        <a:rPr sz="900" dirty="0">
                          <a:solidFill>
                            <a:srgbClr val="3333FF"/>
                          </a:solidFill>
                          <a:latin typeface="Arial"/>
                          <a:cs typeface="Arial"/>
                        </a:rPr>
                        <a:t>foreach</a:t>
                      </a:r>
                      <a:r>
                        <a:rPr sz="900" spc="-25" dirty="0">
                          <a:solidFill>
                            <a:srgbClr val="3333FF"/>
                          </a:solidFill>
                          <a:latin typeface="Arial"/>
                          <a:cs typeface="Arial"/>
                        </a:rPr>
                        <a:t> </a:t>
                      </a:r>
                      <a:r>
                        <a:rPr sz="900" dirty="0">
                          <a:latin typeface="Arial"/>
                          <a:cs typeface="Arial"/>
                        </a:rPr>
                        <a:t>(List&lt;</a:t>
                      </a:r>
                      <a:r>
                        <a:rPr sz="900" dirty="0">
                          <a:solidFill>
                            <a:srgbClr val="3333FF"/>
                          </a:solidFill>
                          <a:latin typeface="Arial"/>
                          <a:cs typeface="Arial"/>
                        </a:rPr>
                        <a:t>double</a:t>
                      </a:r>
                      <a:r>
                        <a:rPr sz="900" dirty="0">
                          <a:latin typeface="Arial"/>
                          <a:cs typeface="Arial"/>
                        </a:rPr>
                        <a:t>&gt;</a:t>
                      </a:r>
                      <a:r>
                        <a:rPr sz="900" spc="-20" dirty="0">
                          <a:latin typeface="Arial"/>
                          <a:cs typeface="Arial"/>
                        </a:rPr>
                        <a:t> </a:t>
                      </a:r>
                      <a:r>
                        <a:rPr sz="900" dirty="0">
                          <a:latin typeface="Arial"/>
                          <a:cs typeface="Arial"/>
                        </a:rPr>
                        <a:t>branch</a:t>
                      </a:r>
                      <a:r>
                        <a:rPr sz="900" spc="-5" dirty="0">
                          <a:latin typeface="Arial"/>
                          <a:cs typeface="Arial"/>
                        </a:rPr>
                        <a:t> </a:t>
                      </a:r>
                      <a:r>
                        <a:rPr sz="900" dirty="0">
                          <a:solidFill>
                            <a:srgbClr val="3333FF"/>
                          </a:solidFill>
                          <a:latin typeface="Arial"/>
                          <a:cs typeface="Arial"/>
                        </a:rPr>
                        <a:t>in</a:t>
                      </a:r>
                      <a:r>
                        <a:rPr sz="900" spc="-20" dirty="0">
                          <a:solidFill>
                            <a:srgbClr val="3333FF"/>
                          </a:solidFill>
                          <a:latin typeface="Arial"/>
                          <a:cs typeface="Arial"/>
                        </a:rPr>
                        <a:t> </a:t>
                      </a:r>
                      <a:r>
                        <a:rPr sz="900" spc="-10" dirty="0">
                          <a:latin typeface="Arial"/>
                          <a:cs typeface="Arial"/>
                        </a:rPr>
                        <a:t>x.Branches){ </a:t>
                      </a:r>
                      <a:r>
                        <a:rPr sz="900" dirty="0">
                          <a:solidFill>
                            <a:srgbClr val="3333FF"/>
                          </a:solidFill>
                          <a:latin typeface="Arial"/>
                          <a:cs typeface="Arial"/>
                        </a:rPr>
                        <a:t>foreach</a:t>
                      </a:r>
                      <a:r>
                        <a:rPr sz="900" spc="-2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num</a:t>
                      </a:r>
                      <a:r>
                        <a:rPr sz="900" spc="-10" dirty="0">
                          <a:latin typeface="Arial"/>
                          <a:cs typeface="Arial"/>
                        </a:rPr>
                        <a:t> </a:t>
                      </a:r>
                      <a:r>
                        <a:rPr sz="900" dirty="0">
                          <a:solidFill>
                            <a:srgbClr val="3333FF"/>
                          </a:solidFill>
                          <a:latin typeface="Arial"/>
                          <a:cs typeface="Arial"/>
                        </a:rPr>
                        <a:t>in</a:t>
                      </a:r>
                      <a:r>
                        <a:rPr sz="900" spc="-10" dirty="0">
                          <a:solidFill>
                            <a:srgbClr val="3333FF"/>
                          </a:solidFill>
                          <a:latin typeface="Arial"/>
                          <a:cs typeface="Arial"/>
                        </a:rPr>
                        <a:t> </a:t>
                      </a:r>
                      <a:r>
                        <a:rPr sz="900" dirty="0">
                          <a:latin typeface="Arial"/>
                          <a:cs typeface="Arial"/>
                        </a:rPr>
                        <a:t>branch)</a:t>
                      </a:r>
                      <a:r>
                        <a:rPr sz="900" spc="-15" dirty="0">
                          <a:latin typeface="Arial"/>
                          <a:cs typeface="Arial"/>
                        </a:rPr>
                        <a:t> </a:t>
                      </a:r>
                      <a:r>
                        <a:rPr sz="900" spc="-50" dirty="0">
                          <a:latin typeface="Arial"/>
                          <a:cs typeface="Arial"/>
                        </a:rPr>
                        <a:t>{</a:t>
                      </a:r>
                      <a:endParaRPr sz="900">
                        <a:latin typeface="Arial"/>
                        <a:cs typeface="Arial"/>
                      </a:endParaRPr>
                    </a:p>
                    <a:p>
                      <a:pPr marL="318135">
                        <a:lnSpc>
                          <a:spcPts val="994"/>
                        </a:lnSpc>
                      </a:pPr>
                      <a:r>
                        <a:rPr sz="900" dirty="0">
                          <a:latin typeface="Arial"/>
                          <a:cs typeface="Arial"/>
                        </a:rPr>
                        <a:t>xSum</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xSum</a:t>
                      </a:r>
                      <a:r>
                        <a:rPr sz="900" spc="-10" dirty="0">
                          <a:latin typeface="Arial"/>
                          <a:cs typeface="Arial"/>
                        </a:rPr>
                        <a:t> </a:t>
                      </a:r>
                      <a:r>
                        <a:rPr sz="900" dirty="0">
                          <a:latin typeface="Arial"/>
                          <a:cs typeface="Arial"/>
                        </a:rPr>
                        <a:t>+ </a:t>
                      </a:r>
                      <a:r>
                        <a:rPr sz="900" spc="-20" dirty="0">
                          <a:latin typeface="Arial"/>
                          <a:cs typeface="Arial"/>
                        </a:rPr>
                        <a:t>num;</a:t>
                      </a:r>
                      <a:endParaRPr sz="900">
                        <a:latin typeface="Arial"/>
                        <a:cs typeface="Arial"/>
                      </a:endParaRPr>
                    </a:p>
                    <a:p>
                      <a:pPr marL="255904">
                        <a:lnSpc>
                          <a:spcPts val="1030"/>
                        </a:lnSpc>
                      </a:pPr>
                      <a:r>
                        <a:rPr sz="900" dirty="0">
                          <a:latin typeface="Arial"/>
                          <a:cs typeface="Arial"/>
                        </a:rPr>
                        <a:t>}</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191770">
                        <a:lnSpc>
                          <a:spcPts val="1055"/>
                        </a:lnSpc>
                      </a:pPr>
                      <a:r>
                        <a:rPr sz="900" dirty="0">
                          <a:latin typeface="Arial"/>
                          <a:cs typeface="Arial"/>
                        </a:rPr>
                        <a:t>Sum</a:t>
                      </a:r>
                      <a:r>
                        <a:rPr sz="900" spc="-20" dirty="0">
                          <a:latin typeface="Arial"/>
                          <a:cs typeface="Arial"/>
                        </a:rPr>
                        <a:t> </a:t>
                      </a:r>
                      <a:r>
                        <a:rPr sz="900" dirty="0">
                          <a:latin typeface="Arial"/>
                          <a:cs typeface="Arial"/>
                        </a:rPr>
                        <a:t>= </a:t>
                      </a:r>
                      <a:r>
                        <a:rPr sz="900" spc="-10" dirty="0">
                          <a:latin typeface="Arial"/>
                          <a:cs typeface="Arial"/>
                        </a:rPr>
                        <a:t>xSum;</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3"/>
                  </a:ext>
                </a:extLst>
              </a:tr>
            </a:tbl>
          </a:graphicData>
        </a:graphic>
      </p:graphicFrame>
      <p:pic>
        <p:nvPicPr>
          <p:cNvPr id="13" name="object 3"/>
          <p:cNvPicPr/>
          <p:nvPr/>
        </p:nvPicPr>
        <p:blipFill>
          <a:blip r:embed="rId3" cstate="print"/>
          <a:stretch>
            <a:fillRect/>
          </a:stretch>
        </p:blipFill>
        <p:spPr>
          <a:xfrm>
            <a:off x="984250" y="5799409"/>
            <a:ext cx="3314945" cy="2298159"/>
          </a:xfrm>
          <a:prstGeom prst="rect">
            <a:avLst/>
          </a:prstGeom>
        </p:spPr>
      </p:pic>
      <p:sp>
        <p:nvSpPr>
          <p:cNvPr id="14" name="object 5"/>
          <p:cNvSpPr txBox="1"/>
          <p:nvPr/>
        </p:nvSpPr>
        <p:spPr>
          <a:xfrm>
            <a:off x="902004" y="5277979"/>
            <a:ext cx="5912485" cy="292310"/>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3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shows</a:t>
            </a:r>
            <a:r>
              <a:rPr sz="1100" spc="-15" dirty="0">
                <a:latin typeface="Arial"/>
                <a:cs typeface="Arial"/>
              </a:rPr>
              <a:t> </a:t>
            </a:r>
            <a:r>
              <a:rPr sz="1100" dirty="0">
                <a:latin typeface="Arial"/>
                <a:cs typeface="Arial"/>
              </a:rPr>
              <a:t>how</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step</a:t>
            </a:r>
            <a:r>
              <a:rPr sz="1100" spc="-30" dirty="0">
                <a:latin typeface="Arial"/>
                <a:cs typeface="Arial"/>
              </a:rPr>
              <a:t> </a:t>
            </a:r>
            <a:r>
              <a:rPr sz="1100" dirty="0">
                <a:latin typeface="Arial"/>
                <a:cs typeface="Arial"/>
              </a:rPr>
              <a:t>through</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given</a:t>
            </a:r>
            <a:r>
              <a:rPr sz="1100" spc="-20"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tree</a:t>
            </a:r>
            <a:r>
              <a:rPr sz="1100" spc="-2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numbers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calculate</a:t>
            </a:r>
            <a:r>
              <a:rPr sz="1100" spc="-25" dirty="0">
                <a:latin typeface="Arial"/>
                <a:cs typeface="Arial"/>
              </a:rPr>
              <a:t> the </a:t>
            </a:r>
            <a:r>
              <a:rPr sz="1100" dirty="0">
                <a:latin typeface="Arial"/>
                <a:cs typeface="Arial"/>
              </a:rPr>
              <a:t>overall</a:t>
            </a:r>
            <a:r>
              <a:rPr sz="1100" spc="-30" dirty="0">
                <a:latin typeface="Arial"/>
                <a:cs typeface="Arial"/>
              </a:rPr>
              <a:t> </a:t>
            </a:r>
            <a:r>
              <a:rPr sz="1100" spc="-20" dirty="0">
                <a:latin typeface="Arial"/>
                <a:cs typeface="Arial"/>
              </a:rPr>
              <a:t>sum.</a:t>
            </a:r>
            <a:endParaRPr sz="1100" dirty="0">
              <a:latin typeface="Arial"/>
              <a:cs typeface="Arial"/>
            </a:endParaRPr>
          </a:p>
        </p:txBody>
      </p:sp>
    </p:spTree>
    <p:extLst>
      <p:ext uri="{BB962C8B-B14F-4D97-AF65-F5344CB8AC3E}">
        <p14:creationId xmlns:p14="http://schemas.microsoft.com/office/powerpoint/2010/main" val="134953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02004" y="3785742"/>
            <a:ext cx="5890260" cy="805180"/>
          </a:xfrm>
          <a:prstGeom prst="rect">
            <a:avLst/>
          </a:prstGeom>
        </p:spPr>
        <p:txBody>
          <a:bodyPr vert="horz" wrap="square" lIns="0" tIns="12700" rIns="0" bIns="0" rtlCol="0">
            <a:spAutoFit/>
          </a:bodyPr>
          <a:lstStyle/>
          <a:p>
            <a:pPr marL="80010" algn="ctr">
              <a:lnSpc>
                <a:spcPct val="100000"/>
              </a:lnSpc>
              <a:spcBef>
                <a:spcPts val="100"/>
              </a:spcBef>
            </a:pPr>
            <a:r>
              <a:rPr sz="900" dirty="0">
                <a:latin typeface="Arial"/>
                <a:cs typeface="Arial"/>
              </a:rPr>
              <a:t>Figure(23)</a:t>
            </a:r>
            <a:r>
              <a:rPr sz="900" spc="-20" dirty="0">
                <a:latin typeface="Arial"/>
                <a:cs typeface="Arial"/>
              </a:rPr>
              <a:t> </a:t>
            </a:r>
            <a:r>
              <a:rPr sz="900" spc="-10" dirty="0">
                <a:latin typeface="Arial"/>
                <a:cs typeface="Arial"/>
              </a:rPr>
              <a:t>Auto-complete</a:t>
            </a:r>
            <a:r>
              <a:rPr sz="900" spc="-15" dirty="0">
                <a:latin typeface="Arial"/>
                <a:cs typeface="Arial"/>
              </a:rPr>
              <a:t> </a:t>
            </a:r>
            <a:r>
              <a:rPr sz="900" dirty="0">
                <a:latin typeface="Arial"/>
                <a:cs typeface="Arial"/>
              </a:rPr>
              <a:t>help</a:t>
            </a:r>
            <a:r>
              <a:rPr sz="900" spc="-25" dirty="0">
                <a:latin typeface="Arial"/>
                <a:cs typeface="Arial"/>
              </a:rPr>
              <a:t> </a:t>
            </a:r>
            <a:r>
              <a:rPr sz="900" dirty="0">
                <a:latin typeface="Arial"/>
                <a:cs typeface="Arial"/>
              </a:rPr>
              <a:t>navigate</a:t>
            </a:r>
            <a:r>
              <a:rPr sz="900" spc="-1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type</a:t>
            </a:r>
            <a:r>
              <a:rPr sz="900" spc="-25" dirty="0">
                <a:latin typeface="Arial"/>
                <a:cs typeface="Arial"/>
              </a:rPr>
              <a:t> </a:t>
            </a:r>
            <a:r>
              <a:rPr sz="900" spc="-10" dirty="0">
                <a:latin typeface="Arial"/>
                <a:cs typeface="Arial"/>
              </a:rPr>
              <a:t>methods</a:t>
            </a:r>
            <a:endParaRPr sz="900">
              <a:latin typeface="Arial"/>
              <a:cs typeface="Arial"/>
            </a:endParaRPr>
          </a:p>
          <a:p>
            <a:pPr>
              <a:lnSpc>
                <a:spcPct val="100000"/>
              </a:lnSpc>
              <a:spcBef>
                <a:spcPts val="50"/>
              </a:spcBef>
            </a:pPr>
            <a:endParaRPr sz="1050">
              <a:latin typeface="Arial"/>
              <a:cs typeface="Arial"/>
            </a:endParaRPr>
          </a:p>
          <a:p>
            <a:pPr marL="12700" marR="5080">
              <a:lnSpc>
                <a:spcPct val="95900"/>
              </a:lnSpc>
            </a:pPr>
            <a:r>
              <a:rPr sz="1100" dirty="0">
                <a:latin typeface="Arial"/>
                <a:cs typeface="Arial"/>
              </a:rPr>
              <a:t>Classes</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structures</a:t>
            </a:r>
            <a:r>
              <a:rPr sz="1100" spc="-20" dirty="0">
                <a:latin typeface="Arial"/>
                <a:cs typeface="Arial"/>
              </a:rPr>
              <a:t> </a:t>
            </a:r>
            <a:r>
              <a:rPr sz="1100" dirty="0">
                <a:latin typeface="Arial"/>
                <a:cs typeface="Arial"/>
              </a:rPr>
              <a:t>define</a:t>
            </a:r>
            <a:r>
              <a:rPr sz="1100" spc="-25" dirty="0">
                <a:latin typeface="Arial"/>
                <a:cs typeface="Arial"/>
              </a:rPr>
              <a:t> </a:t>
            </a:r>
            <a:r>
              <a:rPr sz="1100" dirty="0">
                <a:latin typeface="Arial"/>
                <a:cs typeface="Arial"/>
              </a:rPr>
              <a:t>properties</a:t>
            </a:r>
            <a:r>
              <a:rPr sz="1100"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set</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retrieve</a:t>
            </a:r>
            <a:r>
              <a:rPr sz="1100" spc="-25"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Each</a:t>
            </a:r>
            <a:r>
              <a:rPr sz="1100" spc="-35" dirty="0">
                <a:latin typeface="Arial"/>
                <a:cs typeface="Arial"/>
              </a:rPr>
              <a:t> </a:t>
            </a:r>
            <a:r>
              <a:rPr sz="1100" dirty="0">
                <a:latin typeface="Arial"/>
                <a:cs typeface="Arial"/>
              </a:rPr>
              <a:t>property</a:t>
            </a:r>
            <a:r>
              <a:rPr sz="1100" spc="-35" dirty="0">
                <a:latin typeface="Arial"/>
                <a:cs typeface="Arial"/>
              </a:rPr>
              <a:t> </a:t>
            </a:r>
            <a:r>
              <a:rPr sz="1100" dirty="0">
                <a:latin typeface="Arial"/>
                <a:cs typeface="Arial"/>
              </a:rPr>
              <a:t>has</a:t>
            </a:r>
            <a:r>
              <a:rPr sz="1100" spc="-20" dirty="0">
                <a:latin typeface="Arial"/>
                <a:cs typeface="Arial"/>
              </a:rPr>
              <a:t> </a:t>
            </a:r>
            <a:r>
              <a:rPr sz="1100" dirty="0">
                <a:latin typeface="Arial"/>
                <a:cs typeface="Arial"/>
              </a:rPr>
              <a:t>either</a:t>
            </a:r>
            <a:r>
              <a:rPr sz="1100" spc="-25" dirty="0">
                <a:latin typeface="Arial"/>
                <a:cs typeface="Arial"/>
              </a:rPr>
              <a:t> </a:t>
            </a:r>
            <a:r>
              <a:rPr sz="1100" spc="-50" dirty="0">
                <a:latin typeface="Arial"/>
                <a:cs typeface="Arial"/>
              </a:rPr>
              <a:t>a </a:t>
            </a:r>
            <a:r>
              <a:rPr sz="1100" b="1" i="1" dirty="0">
                <a:latin typeface="Arial"/>
                <a:cs typeface="Arial"/>
              </a:rPr>
              <a:t>Get</a:t>
            </a:r>
            <a:r>
              <a:rPr sz="1100" b="1" i="1" spc="-3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Set</a:t>
            </a:r>
            <a:r>
              <a:rPr sz="1100" b="1" i="1" spc="-20" dirty="0">
                <a:latin typeface="Arial"/>
                <a:cs typeface="Arial"/>
              </a:rPr>
              <a:t> </a:t>
            </a:r>
            <a:r>
              <a:rPr sz="1100" dirty="0">
                <a:latin typeface="Arial"/>
                <a:cs typeface="Arial"/>
              </a:rPr>
              <a:t>method,</a:t>
            </a:r>
            <a:r>
              <a:rPr sz="1100" spc="-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both.</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shows</a:t>
            </a:r>
            <a:r>
              <a:rPr sz="1100" spc="-10"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get</a:t>
            </a:r>
            <a:r>
              <a:rPr sz="1100" spc="-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coordinates </a:t>
            </a:r>
            <a:r>
              <a:rPr sz="1100" dirty="0">
                <a:latin typeface="Arial"/>
                <a:cs typeface="Arial"/>
              </a:rPr>
              <a:t>of a</a:t>
            </a:r>
            <a:r>
              <a:rPr sz="1100" spc="-15" dirty="0">
                <a:latin typeface="Arial"/>
                <a:cs typeface="Arial"/>
              </a:rPr>
              <a:t> </a:t>
            </a:r>
            <a:r>
              <a:rPr sz="1100" b="1" i="1" dirty="0">
                <a:latin typeface="Arial"/>
                <a:cs typeface="Arial"/>
              </a:rPr>
              <a:t>Point3d</a:t>
            </a:r>
            <a:r>
              <a:rPr sz="1100" b="1" i="1" spc="-10" dirty="0">
                <a:latin typeface="Arial"/>
                <a:cs typeface="Arial"/>
              </a:rPr>
              <a:t> </a:t>
            </a:r>
            <a:r>
              <a:rPr sz="1100" spc="-10" dirty="0">
                <a:latin typeface="Arial"/>
                <a:cs typeface="Arial"/>
              </a:rPr>
              <a:t>object.</a:t>
            </a:r>
            <a:endParaRPr sz="1100">
              <a:latin typeface="Arial"/>
              <a:cs typeface="Arial"/>
            </a:endParaRPr>
          </a:p>
        </p:txBody>
      </p:sp>
      <p:graphicFrame>
        <p:nvGraphicFramePr>
          <p:cNvPr id="3" name="object 3"/>
          <p:cNvGraphicFramePr>
            <a:graphicFrameLocks noGrp="1"/>
          </p:cNvGraphicFramePr>
          <p:nvPr/>
        </p:nvGraphicFramePr>
        <p:xfrm>
          <a:off x="914704" y="5955157"/>
          <a:ext cx="5944870" cy="210693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5605">
                <a:tc>
                  <a:txBody>
                    <a:bodyPr/>
                    <a:lstStyle/>
                    <a:p>
                      <a:pPr marL="63500">
                        <a:lnSpc>
                          <a:spcPts val="1060"/>
                        </a:lnSpc>
                        <a:spcBef>
                          <a:spcPts val="45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degree,</a:t>
                      </a:r>
                      <a:r>
                        <a:rPr sz="900" spc="-5" dirty="0">
                          <a:latin typeface="Arial"/>
                          <a:cs typeface="Arial"/>
                        </a:rPr>
                        <a:t> </a:t>
                      </a:r>
                      <a:r>
                        <a:rPr sz="900" dirty="0">
                          <a:solidFill>
                            <a:srgbClr val="0000FF"/>
                          </a:solidFill>
                          <a:latin typeface="Arial"/>
                          <a:cs typeface="Arial"/>
                        </a:rPr>
                        <a:t>ref</a:t>
                      </a:r>
                      <a:r>
                        <a:rPr sz="900" spc="-20" dirty="0">
                          <a:solidFill>
                            <a:srgbClr val="0000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25" dirty="0">
                          <a:latin typeface="Arial"/>
                          <a:cs typeface="Arial"/>
                        </a:rPr>
                        <a:t>A)</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1447800">
                <a:tc>
                  <a:txBody>
                    <a:bodyPr/>
                    <a:lstStyle/>
                    <a:p>
                      <a:pPr marL="191770">
                        <a:lnSpc>
                          <a:spcPts val="1060"/>
                        </a:lnSpc>
                        <a:spcBef>
                          <a:spcPts val="455"/>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dirty="0">
                          <a:solidFill>
                            <a:srgbClr val="00AF50"/>
                          </a:solidFill>
                          <a:latin typeface="Arial"/>
                          <a:cs typeface="Arial"/>
                        </a:rPr>
                        <a:t>instance</a:t>
                      </a:r>
                      <a:r>
                        <a:rPr sz="900" spc="-4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point</a:t>
                      </a:r>
                      <a:r>
                        <a:rPr sz="900" spc="-30" dirty="0">
                          <a:solidFill>
                            <a:srgbClr val="00AF50"/>
                          </a:solidFill>
                          <a:latin typeface="Arial"/>
                          <a:cs typeface="Arial"/>
                        </a:rPr>
                        <a:t> </a:t>
                      </a:r>
                      <a:r>
                        <a:rPr sz="900" dirty="0">
                          <a:solidFill>
                            <a:srgbClr val="00AF50"/>
                          </a:solidFill>
                          <a:latin typeface="Arial"/>
                          <a:cs typeface="Arial"/>
                        </a:rPr>
                        <a:t>object</a:t>
                      </a:r>
                      <a:r>
                        <a:rPr sz="900" spc="-35" dirty="0">
                          <a:solidFill>
                            <a:srgbClr val="00AF50"/>
                          </a:solidFill>
                          <a:latin typeface="Arial"/>
                          <a:cs typeface="Arial"/>
                        </a:rPr>
                        <a:t> </a:t>
                      </a:r>
                      <a:r>
                        <a:rPr sz="900" dirty="0">
                          <a:solidFill>
                            <a:srgbClr val="00AF50"/>
                          </a:solidFill>
                          <a:latin typeface="Arial"/>
                          <a:cs typeface="Arial"/>
                        </a:rPr>
                        <a:t>and</a:t>
                      </a:r>
                      <a:r>
                        <a:rPr sz="900" spc="-40" dirty="0">
                          <a:solidFill>
                            <a:srgbClr val="00AF50"/>
                          </a:solidFill>
                          <a:latin typeface="Arial"/>
                          <a:cs typeface="Arial"/>
                        </a:rPr>
                        <a:t> </a:t>
                      </a:r>
                      <a:r>
                        <a:rPr sz="900" dirty="0">
                          <a:solidFill>
                            <a:srgbClr val="00AF50"/>
                          </a:solidFill>
                          <a:latin typeface="Arial"/>
                          <a:cs typeface="Arial"/>
                        </a:rPr>
                        <a:t>initialize</a:t>
                      </a:r>
                      <a:r>
                        <a:rPr sz="900" spc="-25" dirty="0">
                          <a:solidFill>
                            <a:srgbClr val="00AF50"/>
                          </a:solidFill>
                          <a:latin typeface="Arial"/>
                          <a:cs typeface="Arial"/>
                        </a:rPr>
                        <a:t> </a:t>
                      </a:r>
                      <a:r>
                        <a:rPr sz="900" dirty="0">
                          <a:solidFill>
                            <a:srgbClr val="00AF50"/>
                          </a:solidFill>
                          <a:latin typeface="Arial"/>
                          <a:cs typeface="Arial"/>
                        </a:rPr>
                        <a:t>to</a:t>
                      </a:r>
                      <a:r>
                        <a:rPr sz="900" spc="-35" dirty="0">
                          <a:solidFill>
                            <a:srgbClr val="00AF50"/>
                          </a:solidFill>
                          <a:latin typeface="Arial"/>
                          <a:cs typeface="Arial"/>
                        </a:rPr>
                        <a:t> </a:t>
                      </a:r>
                      <a:r>
                        <a:rPr sz="900" dirty="0">
                          <a:solidFill>
                            <a:srgbClr val="00AF50"/>
                          </a:solidFill>
                          <a:latin typeface="Arial"/>
                          <a:cs typeface="Arial"/>
                        </a:rPr>
                        <a:t>origin</a:t>
                      </a:r>
                      <a:r>
                        <a:rPr sz="900" spc="-40" dirty="0">
                          <a:solidFill>
                            <a:srgbClr val="00AF50"/>
                          </a:solidFill>
                          <a:latin typeface="Arial"/>
                          <a:cs typeface="Arial"/>
                        </a:rPr>
                        <a:t> </a:t>
                      </a:r>
                      <a:r>
                        <a:rPr sz="900" spc="-10" dirty="0">
                          <a:solidFill>
                            <a:srgbClr val="00AF50"/>
                          </a:solidFill>
                          <a:latin typeface="Arial"/>
                          <a:cs typeface="Arial"/>
                        </a:rPr>
                        <a:t>(0,0,0)</a:t>
                      </a:r>
                      <a:endParaRPr sz="900">
                        <a:latin typeface="Arial"/>
                        <a:cs typeface="Arial"/>
                      </a:endParaRPr>
                    </a:p>
                    <a:p>
                      <a:pPr marL="191770">
                        <a:lnSpc>
                          <a:spcPts val="1040"/>
                        </a:lnSpc>
                      </a:pPr>
                      <a:r>
                        <a:rPr sz="900" b="1" dirty="0">
                          <a:latin typeface="Arial"/>
                          <a:cs typeface="Arial"/>
                        </a:rPr>
                        <a:t>Point3d</a:t>
                      </a:r>
                      <a:r>
                        <a:rPr sz="900" b="1" spc="-10" dirty="0">
                          <a:latin typeface="Arial"/>
                          <a:cs typeface="Arial"/>
                        </a:rPr>
                        <a:t> </a:t>
                      </a:r>
                      <a:r>
                        <a:rPr sz="900" dirty="0">
                          <a:latin typeface="Arial"/>
                          <a:cs typeface="Arial"/>
                        </a:rPr>
                        <a:t>pt</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dirty="0">
                          <a:latin typeface="Arial"/>
                          <a:cs typeface="Arial"/>
                        </a:rPr>
                        <a:t>Point3d(0,</a:t>
                      </a:r>
                      <a:r>
                        <a:rPr sz="900" spc="-10" dirty="0">
                          <a:latin typeface="Arial"/>
                          <a:cs typeface="Arial"/>
                        </a:rPr>
                        <a:t> </a:t>
                      </a:r>
                      <a:r>
                        <a:rPr sz="900" dirty="0">
                          <a:latin typeface="Arial"/>
                          <a:cs typeface="Arial"/>
                        </a:rPr>
                        <a:t>0,</a:t>
                      </a:r>
                      <a:r>
                        <a:rPr sz="900" spc="-15" dirty="0">
                          <a:latin typeface="Arial"/>
                          <a:cs typeface="Arial"/>
                        </a:rPr>
                        <a:t> </a:t>
                      </a:r>
                      <a:r>
                        <a:rPr sz="900" spc="-25" dirty="0">
                          <a:latin typeface="Arial"/>
                          <a:cs typeface="Arial"/>
                        </a:rPr>
                        <a:t>0);</a:t>
                      </a:r>
                      <a:endParaRPr sz="900">
                        <a:latin typeface="Arial"/>
                        <a:cs typeface="Arial"/>
                      </a:endParaRPr>
                    </a:p>
                    <a:p>
                      <a:pPr marL="191770" marR="3841750">
                        <a:lnSpc>
                          <a:spcPts val="1030"/>
                        </a:lnSpc>
                        <a:spcBef>
                          <a:spcPts val="50"/>
                        </a:spcBef>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coordinates</a:t>
                      </a:r>
                      <a:r>
                        <a:rPr sz="900" spc="-20"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dirty="0">
                          <a:solidFill>
                            <a:srgbClr val="00AF50"/>
                          </a:solidFill>
                          <a:latin typeface="Arial"/>
                          <a:cs typeface="Arial"/>
                        </a:rPr>
                        <a:t>print</a:t>
                      </a:r>
                      <a:r>
                        <a:rPr sz="900" spc="-10"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Print(</a:t>
                      </a:r>
                      <a:r>
                        <a:rPr sz="900" dirty="0">
                          <a:solidFill>
                            <a:srgbClr val="990000"/>
                          </a:solidFill>
                          <a:latin typeface="Arial"/>
                          <a:cs typeface="Arial"/>
                        </a:rPr>
                        <a:t>"X</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solidFill>
                            <a:srgbClr val="990000"/>
                          </a:solidFill>
                          <a:latin typeface="Arial"/>
                          <a:cs typeface="Arial"/>
                        </a:rPr>
                        <a:t>" </a:t>
                      </a:r>
                      <a:r>
                        <a:rPr sz="900" dirty="0">
                          <a:latin typeface="Arial"/>
                          <a:cs typeface="Arial"/>
                        </a:rPr>
                        <a:t>+ </a:t>
                      </a:r>
                      <a:r>
                        <a:rPr sz="900" spc="-10" dirty="0">
                          <a:latin typeface="Arial"/>
                          <a:cs typeface="Arial"/>
                        </a:rPr>
                        <a:t>pt.X);</a:t>
                      </a:r>
                      <a:endParaRPr sz="900">
                        <a:latin typeface="Arial"/>
                        <a:cs typeface="Arial"/>
                      </a:endParaRPr>
                    </a:p>
                    <a:p>
                      <a:pPr marL="191770">
                        <a:lnSpc>
                          <a:spcPts val="990"/>
                        </a:lnSpc>
                      </a:pPr>
                      <a:r>
                        <a:rPr sz="900" dirty="0">
                          <a:solidFill>
                            <a:srgbClr val="00AF50"/>
                          </a:solidFill>
                          <a:latin typeface="Arial"/>
                          <a:cs typeface="Arial"/>
                        </a:rPr>
                        <a:t>//Set</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x</a:t>
                      </a:r>
                      <a:r>
                        <a:rPr sz="900" spc="-10" dirty="0">
                          <a:solidFill>
                            <a:srgbClr val="00AF50"/>
                          </a:solidFill>
                          <a:latin typeface="Arial"/>
                          <a:cs typeface="Arial"/>
                        </a:rPr>
                        <a:t> </a:t>
                      </a:r>
                      <a:r>
                        <a:rPr sz="900" dirty="0">
                          <a:solidFill>
                            <a:srgbClr val="00AF50"/>
                          </a:solidFill>
                          <a:latin typeface="Arial"/>
                          <a:cs typeface="Arial"/>
                        </a:rPr>
                        <a:t>coordinate</a:t>
                      </a:r>
                      <a:r>
                        <a:rPr sz="900" spc="-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new</a:t>
                      </a:r>
                      <a:r>
                        <a:rPr sz="900" spc="-10" dirty="0">
                          <a:solidFill>
                            <a:srgbClr val="00AF50"/>
                          </a:solidFill>
                          <a:latin typeface="Arial"/>
                          <a:cs typeface="Arial"/>
                        </a:rPr>
                        <a:t> </a:t>
                      </a:r>
                      <a:r>
                        <a:rPr sz="900" dirty="0">
                          <a:solidFill>
                            <a:srgbClr val="00AF50"/>
                          </a:solidFill>
                          <a:latin typeface="Arial"/>
                          <a:cs typeface="Arial"/>
                        </a:rPr>
                        <a:t>value</a:t>
                      </a:r>
                      <a:r>
                        <a:rPr sz="900" spc="-5" dirty="0">
                          <a:solidFill>
                            <a:srgbClr val="00AF50"/>
                          </a:solidFill>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191770">
                        <a:lnSpc>
                          <a:spcPts val="1040"/>
                        </a:lnSpc>
                      </a:pPr>
                      <a:r>
                        <a:rPr sz="900" dirty="0">
                          <a:latin typeface="Arial"/>
                          <a:cs typeface="Arial"/>
                        </a:rPr>
                        <a:t>pt.X</a:t>
                      </a:r>
                      <a:r>
                        <a:rPr sz="900" spc="-15" dirty="0">
                          <a:latin typeface="Arial"/>
                          <a:cs typeface="Arial"/>
                        </a:rPr>
                        <a:t> </a:t>
                      </a:r>
                      <a:r>
                        <a:rPr sz="900" dirty="0">
                          <a:latin typeface="Arial"/>
                          <a:cs typeface="Arial"/>
                        </a:rPr>
                        <a:t>= </a:t>
                      </a:r>
                      <a:r>
                        <a:rPr sz="900" spc="-25" dirty="0">
                          <a:latin typeface="Arial"/>
                          <a:cs typeface="Arial"/>
                        </a:rPr>
                        <a:t>x;</a:t>
                      </a:r>
                      <a:endParaRPr sz="900">
                        <a:latin typeface="Arial"/>
                        <a:cs typeface="Arial"/>
                      </a:endParaRPr>
                    </a:p>
                    <a:p>
                      <a:pPr marL="191770" marR="4620895">
                        <a:lnSpc>
                          <a:spcPts val="1030"/>
                        </a:lnSpc>
                        <a:spcBef>
                          <a:spcPts val="55"/>
                        </a:spcBef>
                      </a:pPr>
                      <a:r>
                        <a:rPr sz="900" dirty="0">
                          <a:solidFill>
                            <a:srgbClr val="00AF50"/>
                          </a:solidFill>
                          <a:latin typeface="Arial"/>
                          <a:cs typeface="Arial"/>
                        </a:rPr>
                        <a:t>//Print</a:t>
                      </a:r>
                      <a:r>
                        <a:rPr sz="900" spc="-2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new</a:t>
                      </a:r>
                      <a:r>
                        <a:rPr sz="900" spc="-15" dirty="0">
                          <a:solidFill>
                            <a:srgbClr val="00AF50"/>
                          </a:solidFill>
                          <a:latin typeface="Arial"/>
                          <a:cs typeface="Arial"/>
                        </a:rPr>
                        <a:t> </a:t>
                      </a:r>
                      <a:r>
                        <a:rPr sz="900" dirty="0">
                          <a:solidFill>
                            <a:srgbClr val="00AF50"/>
                          </a:solidFill>
                          <a:latin typeface="Arial"/>
                          <a:cs typeface="Arial"/>
                        </a:rPr>
                        <a:t>x</a:t>
                      </a:r>
                      <a:r>
                        <a:rPr sz="900" spc="-10" dirty="0">
                          <a:solidFill>
                            <a:srgbClr val="00AF50"/>
                          </a:solidFill>
                          <a:latin typeface="Arial"/>
                          <a:cs typeface="Arial"/>
                        </a:rPr>
                        <a:t> </a:t>
                      </a:r>
                      <a:r>
                        <a:rPr sz="900" spc="-20" dirty="0">
                          <a:solidFill>
                            <a:srgbClr val="00AF50"/>
                          </a:solidFill>
                          <a:latin typeface="Arial"/>
                          <a:cs typeface="Arial"/>
                        </a:rPr>
                        <a:t>value </a:t>
                      </a:r>
                      <a:r>
                        <a:rPr sz="900" dirty="0">
                          <a:latin typeface="Arial"/>
                          <a:cs typeface="Arial"/>
                        </a:rPr>
                        <a:t>Print(</a:t>
                      </a:r>
                      <a:r>
                        <a:rPr sz="900" dirty="0">
                          <a:solidFill>
                            <a:srgbClr val="990000"/>
                          </a:solidFill>
                          <a:latin typeface="Arial"/>
                          <a:cs typeface="Arial"/>
                        </a:rPr>
                        <a:t>"X</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solidFill>
                            <a:srgbClr val="990000"/>
                          </a:solidFill>
                          <a:latin typeface="Arial"/>
                          <a:cs typeface="Arial"/>
                        </a:rPr>
                        <a:t>" </a:t>
                      </a:r>
                      <a:r>
                        <a:rPr sz="900" dirty="0">
                          <a:latin typeface="Arial"/>
                          <a:cs typeface="Arial"/>
                        </a:rPr>
                        <a:t>+ </a:t>
                      </a:r>
                      <a:r>
                        <a:rPr sz="900" spc="-10" dirty="0">
                          <a:latin typeface="Arial"/>
                          <a:cs typeface="Arial"/>
                        </a:rPr>
                        <a:t>pt.X);</a:t>
                      </a:r>
                      <a:endParaRPr sz="900">
                        <a:latin typeface="Arial"/>
                        <a:cs typeface="Arial"/>
                      </a:endParaRPr>
                    </a:p>
                    <a:p>
                      <a:pPr marL="191770">
                        <a:lnSpc>
                          <a:spcPts val="994"/>
                        </a:lnSpc>
                      </a:pP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pt</a:t>
                      </a:r>
                      <a:r>
                        <a:rPr sz="900" spc="-5" dirty="0">
                          <a:solidFill>
                            <a:srgbClr val="00AF50"/>
                          </a:solidFill>
                          <a:latin typeface="Arial"/>
                          <a:cs typeface="Arial"/>
                        </a:rPr>
                        <a:t> </a:t>
                      </a:r>
                      <a:r>
                        <a:rPr sz="900" dirty="0">
                          <a:solidFill>
                            <a:srgbClr val="00AF50"/>
                          </a:solidFill>
                          <a:latin typeface="Arial"/>
                          <a:cs typeface="Arial"/>
                        </a:rPr>
                        <a:t>"x"</a:t>
                      </a:r>
                      <a:r>
                        <a:rPr sz="900" spc="-15" dirty="0">
                          <a:solidFill>
                            <a:srgbClr val="00AF50"/>
                          </a:solidFill>
                          <a:latin typeface="Arial"/>
                          <a:cs typeface="Arial"/>
                        </a:rPr>
                        <a:t> </a:t>
                      </a:r>
                      <a:r>
                        <a:rPr sz="900" dirty="0">
                          <a:solidFill>
                            <a:srgbClr val="00AF50"/>
                          </a:solidFill>
                          <a:latin typeface="Arial"/>
                          <a:cs typeface="Arial"/>
                        </a:rPr>
                        <a:t>value</a:t>
                      </a:r>
                      <a:r>
                        <a:rPr sz="900" spc="-10" dirty="0">
                          <a:solidFill>
                            <a:srgbClr val="00AF50"/>
                          </a:solidFill>
                          <a:latin typeface="Arial"/>
                          <a:cs typeface="Arial"/>
                        </a:rPr>
                        <a:t> </a:t>
                      </a:r>
                      <a:r>
                        <a:rPr sz="900" dirty="0">
                          <a:solidFill>
                            <a:srgbClr val="00AF50"/>
                          </a:solidFill>
                          <a:latin typeface="Arial"/>
                          <a:cs typeface="Arial"/>
                        </a:rPr>
                        <a:t>and</a:t>
                      </a:r>
                      <a:r>
                        <a:rPr sz="900" spc="-10" dirty="0">
                          <a:solidFill>
                            <a:srgbClr val="00AF50"/>
                          </a:solidFill>
                          <a:latin typeface="Arial"/>
                          <a:cs typeface="Arial"/>
                        </a:rPr>
                        <a:t> </a:t>
                      </a:r>
                      <a:r>
                        <a:rPr sz="900" dirty="0">
                          <a:solidFill>
                            <a:srgbClr val="00AF50"/>
                          </a:solidFill>
                          <a:latin typeface="Arial"/>
                          <a:cs typeface="Arial"/>
                        </a:rPr>
                        <a:t>assign</a:t>
                      </a:r>
                      <a:r>
                        <a:rPr sz="900" spc="-15"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spc="-10" dirty="0">
                          <a:solidFill>
                            <a:srgbClr val="00AF50"/>
                          </a:solidFill>
                          <a:latin typeface="Arial"/>
                          <a:cs typeface="Arial"/>
                        </a:rPr>
                        <a:t>output</a:t>
                      </a:r>
                      <a:endParaRPr sz="900">
                        <a:latin typeface="Arial"/>
                        <a:cs typeface="Arial"/>
                      </a:endParaRPr>
                    </a:p>
                    <a:p>
                      <a:pPr marL="191770">
                        <a:lnSpc>
                          <a:spcPts val="1060"/>
                        </a:lnSpc>
                      </a:pPr>
                      <a:r>
                        <a:rPr sz="900" dirty="0">
                          <a:latin typeface="Arial"/>
                          <a:cs typeface="Arial"/>
                        </a:rPr>
                        <a:t>A = </a:t>
                      </a:r>
                      <a:r>
                        <a:rPr sz="900" spc="-10" dirty="0">
                          <a:latin typeface="Arial"/>
                          <a:cs typeface="Arial"/>
                        </a:rPr>
                        <a:t>pt.X;</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3525">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902004" y="8209026"/>
            <a:ext cx="5951855" cy="675640"/>
          </a:xfrm>
          <a:prstGeom prst="rect">
            <a:avLst/>
          </a:prstGeom>
        </p:spPr>
        <p:txBody>
          <a:bodyPr vert="horz" wrap="square" lIns="0" tIns="20320" rIns="0" bIns="0" rtlCol="0">
            <a:spAutoFit/>
          </a:bodyPr>
          <a:lstStyle/>
          <a:p>
            <a:pPr marL="12700" marR="5080">
              <a:lnSpc>
                <a:spcPct val="95700"/>
              </a:lnSpc>
              <a:spcBef>
                <a:spcPts val="160"/>
              </a:spcBef>
            </a:pPr>
            <a:r>
              <a:rPr sz="1100" dirty="0">
                <a:latin typeface="Arial"/>
                <a:cs typeface="Arial"/>
              </a:rPr>
              <a:t>Copying</a:t>
            </a:r>
            <a:r>
              <a:rPr sz="1100" spc="-3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from</a:t>
            </a:r>
            <a:r>
              <a:rPr sz="1100" spc="-10"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existing</a:t>
            </a:r>
            <a:r>
              <a:rPr sz="1100" spc="-15" dirty="0">
                <a:latin typeface="Arial"/>
                <a:cs typeface="Arial"/>
              </a:rPr>
              <a:t> </a:t>
            </a:r>
            <a:r>
              <a:rPr sz="1100" dirty="0">
                <a:latin typeface="Arial"/>
                <a:cs typeface="Arial"/>
              </a:rPr>
              <a:t>class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done</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few</a:t>
            </a:r>
            <a:r>
              <a:rPr sz="1100" spc="-20" dirty="0">
                <a:latin typeface="Arial"/>
                <a:cs typeface="Arial"/>
              </a:rPr>
              <a:t> </a:t>
            </a:r>
            <a:r>
              <a:rPr sz="1100" dirty="0">
                <a:latin typeface="Arial"/>
                <a:cs typeface="Arial"/>
              </a:rPr>
              <a:t>different</a:t>
            </a:r>
            <a:r>
              <a:rPr sz="1100" spc="-5" dirty="0">
                <a:latin typeface="Arial"/>
                <a:cs typeface="Arial"/>
              </a:rPr>
              <a:t> </a:t>
            </a:r>
            <a:r>
              <a:rPr sz="1100" dirty="0">
                <a:latin typeface="Arial"/>
                <a:cs typeface="Arial"/>
              </a:rPr>
              <a:t>ways</a:t>
            </a:r>
            <a:r>
              <a:rPr sz="1100" spc="-25" dirty="0">
                <a:latin typeface="Arial"/>
                <a:cs typeface="Arial"/>
              </a:rPr>
              <a:t> </a:t>
            </a:r>
            <a:r>
              <a:rPr sz="1100" spc="-10" dirty="0">
                <a:latin typeface="Arial"/>
                <a:cs typeface="Arial"/>
              </a:rPr>
              <a:t>depending </a:t>
            </a:r>
            <a:r>
              <a:rPr sz="1100" dirty="0">
                <a:latin typeface="Arial"/>
                <a:cs typeface="Arial"/>
              </a:rPr>
              <a:t>on</a:t>
            </a:r>
            <a:r>
              <a:rPr sz="1100" spc="-30" dirty="0">
                <a:latin typeface="Arial"/>
                <a:cs typeface="Arial"/>
              </a:rPr>
              <a:t> </a:t>
            </a:r>
            <a:r>
              <a:rPr sz="1100" dirty="0">
                <a:latin typeface="Arial"/>
                <a:cs typeface="Arial"/>
              </a:rPr>
              <a:t>what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supports.</a:t>
            </a:r>
            <a:r>
              <a:rPr sz="1100" spc="28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15"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shows</a:t>
            </a:r>
            <a:r>
              <a:rPr sz="1100" spc="-15"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copy</a:t>
            </a:r>
            <a:r>
              <a:rPr sz="1100" spc="-30"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between</a:t>
            </a:r>
            <a:r>
              <a:rPr sz="1100" spc="-25" dirty="0">
                <a:latin typeface="Arial"/>
                <a:cs typeface="Arial"/>
              </a:rPr>
              <a:t> </a:t>
            </a:r>
            <a:r>
              <a:rPr sz="1100" dirty="0">
                <a:latin typeface="Arial"/>
                <a:cs typeface="Arial"/>
              </a:rPr>
              <a:t>two</a:t>
            </a:r>
            <a:r>
              <a:rPr sz="1100" spc="-15" dirty="0">
                <a:latin typeface="Arial"/>
                <a:cs typeface="Arial"/>
              </a:rPr>
              <a:t> </a:t>
            </a:r>
            <a:r>
              <a:rPr sz="1100" spc="-10" dirty="0">
                <a:latin typeface="Arial"/>
                <a:cs typeface="Arial"/>
              </a:rPr>
              <a:t>points </a:t>
            </a:r>
            <a:r>
              <a:rPr sz="1100" dirty="0">
                <a:latin typeface="Arial"/>
                <a:cs typeface="Arial"/>
              </a:rPr>
              <a:t>using</a:t>
            </a:r>
            <a:r>
              <a:rPr sz="1100" spc="-20" dirty="0">
                <a:latin typeface="Arial"/>
                <a:cs typeface="Arial"/>
              </a:rPr>
              <a:t> </a:t>
            </a:r>
            <a:r>
              <a:rPr sz="1100" dirty="0">
                <a:latin typeface="Arial"/>
                <a:cs typeface="Arial"/>
              </a:rPr>
              <a:t>three</a:t>
            </a:r>
            <a:r>
              <a:rPr sz="1100" spc="-20" dirty="0">
                <a:latin typeface="Arial"/>
                <a:cs typeface="Arial"/>
              </a:rPr>
              <a:t> </a:t>
            </a:r>
            <a:r>
              <a:rPr sz="1100" dirty="0">
                <a:latin typeface="Arial"/>
                <a:cs typeface="Arial"/>
              </a:rPr>
              <a:t>different</a:t>
            </a:r>
            <a:r>
              <a:rPr sz="1100" spc="5" dirty="0">
                <a:latin typeface="Arial"/>
                <a:cs typeface="Arial"/>
              </a:rPr>
              <a:t> </a:t>
            </a:r>
            <a:r>
              <a:rPr sz="1100" dirty="0">
                <a:latin typeface="Arial"/>
                <a:cs typeface="Arial"/>
              </a:rPr>
              <a:t>ways.</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also</a:t>
            </a:r>
            <a:r>
              <a:rPr sz="1100" spc="-5"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20"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use</a:t>
            </a:r>
            <a:r>
              <a:rPr sz="1100" spc="-10" dirty="0">
                <a:latin typeface="Arial"/>
                <a:cs typeface="Arial"/>
              </a:rPr>
              <a:t> </a:t>
            </a:r>
            <a:r>
              <a:rPr sz="1100" dirty="0">
                <a:latin typeface="Arial"/>
                <a:cs typeface="Arial"/>
              </a:rPr>
              <a:t>the</a:t>
            </a:r>
            <a:r>
              <a:rPr sz="1100" spc="-5" dirty="0">
                <a:latin typeface="Arial"/>
                <a:cs typeface="Arial"/>
              </a:rPr>
              <a:t> </a:t>
            </a:r>
            <a:r>
              <a:rPr sz="1100" b="1" i="1" spc="-10" dirty="0">
                <a:latin typeface="Arial"/>
                <a:cs typeface="Arial"/>
              </a:rPr>
              <a:t>DuplicateCurve</a:t>
            </a:r>
            <a:r>
              <a:rPr sz="1100" b="1" i="1" spc="-35" dirty="0">
                <a:latin typeface="Arial"/>
                <a:cs typeface="Arial"/>
              </a:rPr>
              <a:t> </a:t>
            </a:r>
            <a:r>
              <a:rPr sz="1100" dirty="0">
                <a:latin typeface="Arial"/>
                <a:cs typeface="Arial"/>
              </a:rPr>
              <a:t>method</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10" dirty="0">
                <a:latin typeface="Arial"/>
                <a:cs typeface="Arial"/>
              </a:rPr>
              <a:t> </a:t>
            </a:r>
            <a:r>
              <a:rPr sz="1100" b="1" i="1" spc="-10" dirty="0">
                <a:latin typeface="Arial"/>
                <a:cs typeface="Arial"/>
              </a:rPr>
              <a:t>Curve </a:t>
            </a:r>
            <a:r>
              <a:rPr sz="1100" dirty="0">
                <a:latin typeface="Arial"/>
                <a:cs typeface="Arial"/>
              </a:rPr>
              <a:t>class</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identical</a:t>
            </a:r>
            <a:r>
              <a:rPr sz="1100" spc="-15" dirty="0">
                <a:latin typeface="Arial"/>
                <a:cs typeface="Arial"/>
              </a:rPr>
              <a:t> </a:t>
            </a:r>
            <a:r>
              <a:rPr sz="1100" dirty="0">
                <a:latin typeface="Arial"/>
                <a:cs typeface="Arial"/>
              </a:rPr>
              <a:t>instance</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a </a:t>
            </a:r>
            <a:r>
              <a:rPr sz="1100" b="1" i="1" spc="-10" dirty="0">
                <a:latin typeface="Arial"/>
                <a:cs typeface="Arial"/>
              </a:rPr>
              <a:t>Curve</a:t>
            </a:r>
            <a:r>
              <a:rPr sz="1100" spc="-10" dirty="0">
                <a:latin typeface="Arial"/>
                <a:cs typeface="Arial"/>
              </a:rPr>
              <a:t>.</a:t>
            </a:r>
            <a:endParaRPr sz="1100">
              <a:latin typeface="Arial"/>
              <a:cs typeface="Arial"/>
            </a:endParaRPr>
          </a:p>
        </p:txBody>
      </p:sp>
      <p:pic>
        <p:nvPicPr>
          <p:cNvPr id="5" name="object 5"/>
          <p:cNvPicPr/>
          <p:nvPr/>
        </p:nvPicPr>
        <p:blipFill>
          <a:blip r:embed="rId2" cstate="print"/>
          <a:stretch>
            <a:fillRect/>
          </a:stretch>
        </p:blipFill>
        <p:spPr>
          <a:xfrm>
            <a:off x="1617592" y="942808"/>
            <a:ext cx="4529342" cy="2826601"/>
          </a:xfrm>
          <a:prstGeom prst="rect">
            <a:avLst/>
          </a:prstGeom>
        </p:spPr>
      </p:pic>
      <p:pic>
        <p:nvPicPr>
          <p:cNvPr id="6" name="object 6"/>
          <p:cNvPicPr/>
          <p:nvPr/>
        </p:nvPicPr>
        <p:blipFill>
          <a:blip r:embed="rId3" cstate="print"/>
          <a:stretch>
            <a:fillRect/>
          </a:stretch>
        </p:blipFill>
        <p:spPr>
          <a:xfrm>
            <a:off x="923028" y="4756920"/>
            <a:ext cx="2912247" cy="1188071"/>
          </a:xfrm>
          <a:prstGeom prst="rect">
            <a:avLst/>
          </a:prstGeom>
        </p:spPr>
      </p:pic>
      <p:sp>
        <p:nvSpPr>
          <p:cNvPr id="10" name="Title 9"/>
          <p:cNvSpPr>
            <a:spLocks noGrp="1"/>
          </p:cNvSpPr>
          <p:nvPr>
            <p:ph type="title"/>
          </p:nvPr>
        </p:nvSpPr>
        <p:spPr/>
        <p:txBody>
          <a:bodyPr/>
          <a:lstStyle/>
          <a:p>
            <a:endParaRPr lang="en-US"/>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71</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14704" y="1928113"/>
          <a:ext cx="5944870" cy="329184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Point3d</a:t>
                      </a:r>
                      <a:r>
                        <a:rPr sz="900" b="1" spc="-5" dirty="0">
                          <a:latin typeface="Arial"/>
                          <a:cs typeface="Arial"/>
                        </a:rPr>
                        <a:t> </a:t>
                      </a:r>
                      <a:r>
                        <a:rPr sz="900" dirty="0">
                          <a:latin typeface="Arial"/>
                          <a:cs typeface="Arial"/>
                        </a:rPr>
                        <a:t>pt,</a:t>
                      </a:r>
                      <a:r>
                        <a:rPr sz="900" spc="-5" dirty="0">
                          <a:latin typeface="Arial"/>
                          <a:cs typeface="Arial"/>
                        </a:rPr>
                        <a:t> </a:t>
                      </a:r>
                      <a:r>
                        <a:rPr sz="900" dirty="0">
                          <a:latin typeface="Arial"/>
                          <a:cs typeface="Arial"/>
                        </a:rPr>
                        <a:t>Curve</a:t>
                      </a:r>
                      <a:r>
                        <a:rPr sz="900" spc="-20" dirty="0">
                          <a:latin typeface="Arial"/>
                          <a:cs typeface="Arial"/>
                        </a:rPr>
                        <a:t> </a:t>
                      </a:r>
                      <a:r>
                        <a:rPr sz="900" dirty="0">
                          <a:latin typeface="Arial"/>
                          <a:cs typeface="Arial"/>
                        </a:rPr>
                        <a:t>crv,</a:t>
                      </a:r>
                      <a:r>
                        <a:rPr sz="900" spc="-20" dirty="0">
                          <a:latin typeface="Arial"/>
                          <a:cs typeface="Arial"/>
                        </a:rPr>
                        <a:t> </a:t>
                      </a:r>
                      <a:r>
                        <a:rPr sz="900" dirty="0">
                          <a:solidFill>
                            <a:srgbClr val="0000FF"/>
                          </a:solidFill>
                          <a:latin typeface="Arial"/>
                          <a:cs typeface="Arial"/>
                        </a:rPr>
                        <a:t>ref</a:t>
                      </a:r>
                      <a:r>
                        <a:rPr sz="900" spc="-5" dirty="0">
                          <a:solidFill>
                            <a:srgbClr val="0000FF"/>
                          </a:solidFill>
                          <a:latin typeface="Arial"/>
                          <a:cs typeface="Arial"/>
                        </a:rPr>
                        <a:t> </a:t>
                      </a:r>
                      <a:r>
                        <a:rPr sz="900" dirty="0">
                          <a:solidFill>
                            <a:srgbClr val="3333FF"/>
                          </a:solidFill>
                          <a:latin typeface="Arial"/>
                          <a:cs typeface="Arial"/>
                        </a:rPr>
                        <a:t>object </a:t>
                      </a:r>
                      <a:r>
                        <a:rPr sz="900" spc="-10" dirty="0">
                          <a:latin typeface="Arial"/>
                          <a:cs typeface="Arial"/>
                        </a:rPr>
                        <a:t>newCrv)</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2632075">
                <a:tc>
                  <a:txBody>
                    <a:bodyPr/>
                    <a:lstStyle/>
                    <a:p>
                      <a:pPr marL="191770">
                        <a:lnSpc>
                          <a:spcPts val="1055"/>
                        </a:lnSpc>
                        <a:spcBef>
                          <a:spcPts val="465"/>
                        </a:spcBef>
                      </a:pPr>
                      <a:r>
                        <a:rPr sz="900" dirty="0">
                          <a:solidFill>
                            <a:srgbClr val="00AF50"/>
                          </a:solidFill>
                          <a:latin typeface="Arial"/>
                          <a:cs typeface="Arial"/>
                        </a:rPr>
                        <a:t>//Different</a:t>
                      </a:r>
                      <a:r>
                        <a:rPr sz="900" spc="-20" dirty="0">
                          <a:solidFill>
                            <a:srgbClr val="00AF50"/>
                          </a:solidFill>
                          <a:latin typeface="Arial"/>
                          <a:cs typeface="Arial"/>
                        </a:rPr>
                        <a:t> </a:t>
                      </a:r>
                      <a:r>
                        <a:rPr sz="900" dirty="0">
                          <a:solidFill>
                            <a:srgbClr val="00AF50"/>
                          </a:solidFill>
                          <a:latin typeface="Arial"/>
                          <a:cs typeface="Arial"/>
                        </a:rPr>
                        <a:t>ways</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dirty="0">
                          <a:solidFill>
                            <a:srgbClr val="00AF50"/>
                          </a:solidFill>
                          <a:latin typeface="Arial"/>
                          <a:cs typeface="Arial"/>
                        </a:rPr>
                        <a:t>copy</a:t>
                      </a:r>
                      <a:r>
                        <a:rPr sz="900" spc="-15" dirty="0">
                          <a:solidFill>
                            <a:srgbClr val="00AF50"/>
                          </a:solidFill>
                          <a:latin typeface="Arial"/>
                          <a:cs typeface="Arial"/>
                        </a:rPr>
                        <a:t> </a:t>
                      </a:r>
                      <a:r>
                        <a:rPr sz="900" dirty="0">
                          <a:solidFill>
                            <a:srgbClr val="00AF50"/>
                          </a:solidFill>
                          <a:latin typeface="Arial"/>
                          <a:cs typeface="Arial"/>
                        </a:rPr>
                        <a:t>data</a:t>
                      </a:r>
                      <a:r>
                        <a:rPr sz="900" spc="-10" dirty="0">
                          <a:solidFill>
                            <a:srgbClr val="00AF50"/>
                          </a:solidFill>
                          <a:latin typeface="Arial"/>
                          <a:cs typeface="Arial"/>
                        </a:rPr>
                        <a:t> </a:t>
                      </a:r>
                      <a:r>
                        <a:rPr sz="900" dirty="0">
                          <a:solidFill>
                            <a:srgbClr val="00AF50"/>
                          </a:solidFill>
                          <a:latin typeface="Arial"/>
                          <a:cs typeface="Arial"/>
                        </a:rPr>
                        <a:t>between</a:t>
                      </a:r>
                      <a:r>
                        <a:rPr sz="900" spc="-10" dirty="0">
                          <a:solidFill>
                            <a:srgbClr val="00AF50"/>
                          </a:solidFill>
                          <a:latin typeface="Arial"/>
                          <a:cs typeface="Arial"/>
                        </a:rPr>
                        <a:t> objects</a:t>
                      </a:r>
                      <a:endParaRPr sz="900">
                        <a:latin typeface="Arial"/>
                        <a:cs typeface="Arial"/>
                      </a:endParaRPr>
                    </a:p>
                    <a:p>
                      <a:pPr marL="191770">
                        <a:lnSpc>
                          <a:spcPts val="1040"/>
                        </a:lnSpc>
                      </a:pPr>
                      <a:r>
                        <a:rPr sz="900" dirty="0">
                          <a:solidFill>
                            <a:srgbClr val="00AF50"/>
                          </a:solidFill>
                          <a:latin typeface="Arial"/>
                          <a:cs typeface="Arial"/>
                        </a:rPr>
                        <a:t>//Use</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constructor</a:t>
                      </a:r>
                      <a:r>
                        <a:rPr sz="900" spc="-10" dirty="0">
                          <a:solidFill>
                            <a:srgbClr val="00AF50"/>
                          </a:solidFill>
                          <a:latin typeface="Arial"/>
                          <a:cs typeface="Arial"/>
                        </a:rPr>
                        <a:t> </a:t>
                      </a:r>
                      <a:r>
                        <a:rPr sz="900" dirty="0">
                          <a:solidFill>
                            <a:srgbClr val="00AF50"/>
                          </a:solidFill>
                          <a:latin typeface="Arial"/>
                          <a:cs typeface="Arial"/>
                        </a:rPr>
                        <a:t>when</a:t>
                      </a:r>
                      <a:r>
                        <a:rPr sz="900" spc="-25" dirty="0">
                          <a:solidFill>
                            <a:srgbClr val="00AF50"/>
                          </a:solidFill>
                          <a:latin typeface="Arial"/>
                          <a:cs typeface="Arial"/>
                        </a:rPr>
                        <a:t> </a:t>
                      </a:r>
                      <a:r>
                        <a:rPr sz="900" dirty="0">
                          <a:solidFill>
                            <a:srgbClr val="00AF50"/>
                          </a:solidFill>
                          <a:latin typeface="Arial"/>
                          <a:cs typeface="Arial"/>
                        </a:rPr>
                        <a:t>you</a:t>
                      </a:r>
                      <a:r>
                        <a:rPr sz="900" spc="-20" dirty="0">
                          <a:solidFill>
                            <a:srgbClr val="00AF50"/>
                          </a:solidFill>
                          <a:latin typeface="Arial"/>
                          <a:cs typeface="Arial"/>
                        </a:rPr>
                        <a:t> </a:t>
                      </a:r>
                      <a:r>
                        <a:rPr sz="900" dirty="0">
                          <a:solidFill>
                            <a:srgbClr val="00AF50"/>
                          </a:solidFill>
                          <a:latin typeface="Arial"/>
                          <a:cs typeface="Arial"/>
                        </a:rPr>
                        <a:t>instantiate</a:t>
                      </a:r>
                      <a:r>
                        <a:rPr sz="900" spc="-20"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instance</a:t>
                      </a:r>
                      <a:r>
                        <a:rPr sz="900" spc="-1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Point3d</a:t>
                      </a:r>
                      <a:r>
                        <a:rPr sz="900" spc="-10" dirty="0">
                          <a:solidFill>
                            <a:srgbClr val="00AF50"/>
                          </a:solidFill>
                          <a:latin typeface="Arial"/>
                          <a:cs typeface="Arial"/>
                        </a:rPr>
                        <a:t> class</a:t>
                      </a:r>
                      <a:endParaRPr sz="900">
                        <a:latin typeface="Arial"/>
                        <a:cs typeface="Arial"/>
                      </a:endParaRPr>
                    </a:p>
                    <a:p>
                      <a:pPr marL="191770" marR="3740150">
                        <a:lnSpc>
                          <a:spcPts val="1030"/>
                        </a:lnSpc>
                        <a:spcBef>
                          <a:spcPts val="60"/>
                        </a:spcBef>
                      </a:pPr>
                      <a:r>
                        <a:rPr sz="900" b="1" dirty="0">
                          <a:latin typeface="Arial"/>
                          <a:cs typeface="Arial"/>
                        </a:rPr>
                        <a:t>Point3d</a:t>
                      </a:r>
                      <a:r>
                        <a:rPr sz="900" b="1" spc="-15" dirty="0">
                          <a:latin typeface="Arial"/>
                          <a:cs typeface="Arial"/>
                        </a:rPr>
                        <a:t> </a:t>
                      </a:r>
                      <a:r>
                        <a:rPr sz="900" dirty="0">
                          <a:latin typeface="Arial"/>
                          <a:cs typeface="Arial"/>
                        </a:rPr>
                        <a:t>newPt1</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Point3d(pt); </a:t>
                      </a:r>
                      <a:r>
                        <a:rPr sz="900" dirty="0">
                          <a:latin typeface="Arial"/>
                          <a:cs typeface="Arial"/>
                        </a:rPr>
                        <a:t>Print(</a:t>
                      </a:r>
                      <a:r>
                        <a:rPr sz="900" dirty="0">
                          <a:solidFill>
                            <a:srgbClr val="990000"/>
                          </a:solidFill>
                          <a:latin typeface="Arial"/>
                          <a:cs typeface="Arial"/>
                        </a:rPr>
                        <a:t>"new</a:t>
                      </a:r>
                      <a:r>
                        <a:rPr sz="900" spc="-20" dirty="0">
                          <a:solidFill>
                            <a:srgbClr val="990000"/>
                          </a:solidFill>
                          <a:latin typeface="Arial"/>
                          <a:cs typeface="Arial"/>
                        </a:rPr>
                        <a:t> </a:t>
                      </a:r>
                      <a:r>
                        <a:rPr sz="900" dirty="0">
                          <a:solidFill>
                            <a:srgbClr val="990000"/>
                          </a:solidFill>
                          <a:latin typeface="Arial"/>
                          <a:cs typeface="Arial"/>
                        </a:rPr>
                        <a:t>pt1</a:t>
                      </a:r>
                      <a:r>
                        <a:rPr sz="900" spc="-5" dirty="0">
                          <a:solidFill>
                            <a:srgbClr val="990000"/>
                          </a:solidFill>
                          <a:latin typeface="Arial"/>
                          <a:cs typeface="Arial"/>
                        </a:rPr>
                        <a:t> </a:t>
                      </a:r>
                      <a:r>
                        <a:rPr sz="900" dirty="0">
                          <a:solidFill>
                            <a:srgbClr val="990000"/>
                          </a:solidFill>
                          <a:latin typeface="Arial"/>
                          <a:cs typeface="Arial"/>
                        </a:rPr>
                        <a:t>=</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newPt1.ToString());</a:t>
                      </a:r>
                      <a:endParaRPr sz="900">
                        <a:latin typeface="Arial"/>
                        <a:cs typeface="Arial"/>
                      </a:endParaRPr>
                    </a:p>
                    <a:p>
                      <a:pPr>
                        <a:lnSpc>
                          <a:spcPct val="100000"/>
                        </a:lnSpc>
                        <a:spcBef>
                          <a:spcPts val="20"/>
                        </a:spcBef>
                      </a:pPr>
                      <a:endParaRPr sz="850">
                        <a:latin typeface="Times New Roman"/>
                        <a:cs typeface="Times New Roman"/>
                      </a:endParaRPr>
                    </a:p>
                    <a:p>
                      <a:pPr marL="191770" marR="3295650">
                        <a:lnSpc>
                          <a:spcPct val="96300"/>
                        </a:lnSpc>
                      </a:pPr>
                      <a:r>
                        <a:rPr sz="900" dirty="0">
                          <a:solidFill>
                            <a:srgbClr val="00AF50"/>
                          </a:solidFill>
                          <a:latin typeface="Arial"/>
                          <a:cs typeface="Arial"/>
                        </a:rPr>
                        <a:t>//Use</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Operator”</a:t>
                      </a:r>
                      <a:r>
                        <a:rPr sz="900" spc="-5" dirty="0">
                          <a:solidFill>
                            <a:srgbClr val="00AF50"/>
                          </a:solidFill>
                          <a:latin typeface="Arial"/>
                          <a:cs typeface="Arial"/>
                        </a:rPr>
                        <a:t> </a:t>
                      </a:r>
                      <a:r>
                        <a:rPr sz="900" dirty="0">
                          <a:solidFill>
                            <a:srgbClr val="00AF50"/>
                          </a:solidFill>
                          <a:latin typeface="Arial"/>
                          <a:cs typeface="Arial"/>
                        </a:rPr>
                        <a:t>If</a:t>
                      </a:r>
                      <a:r>
                        <a:rPr sz="900" spc="-10"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dirty="0">
                          <a:solidFill>
                            <a:srgbClr val="00AF50"/>
                          </a:solidFill>
                          <a:latin typeface="Arial"/>
                          <a:cs typeface="Arial"/>
                        </a:rPr>
                        <a:t>Class</a:t>
                      </a:r>
                      <a:r>
                        <a:rPr sz="900" spc="-20" dirty="0">
                          <a:solidFill>
                            <a:srgbClr val="00AF50"/>
                          </a:solidFill>
                          <a:latin typeface="Arial"/>
                          <a:cs typeface="Arial"/>
                        </a:rPr>
                        <a:t> </a:t>
                      </a:r>
                      <a:r>
                        <a:rPr sz="900" dirty="0">
                          <a:solidFill>
                            <a:srgbClr val="00AF50"/>
                          </a:solidFill>
                          <a:latin typeface="Arial"/>
                          <a:cs typeface="Arial"/>
                        </a:rPr>
                        <a:t>provides</a:t>
                      </a:r>
                      <a:r>
                        <a:rPr sz="900" spc="-15" dirty="0">
                          <a:solidFill>
                            <a:srgbClr val="00AF50"/>
                          </a:solidFill>
                          <a:latin typeface="Arial"/>
                          <a:cs typeface="Arial"/>
                        </a:rPr>
                        <a:t> </a:t>
                      </a:r>
                      <a:r>
                        <a:rPr sz="900" spc="-25" dirty="0">
                          <a:solidFill>
                            <a:srgbClr val="00AF50"/>
                          </a:solidFill>
                          <a:latin typeface="Arial"/>
                          <a:cs typeface="Arial"/>
                        </a:rPr>
                        <a:t>one </a:t>
                      </a:r>
                      <a:r>
                        <a:rPr sz="900" b="1" dirty="0">
                          <a:latin typeface="Arial"/>
                          <a:cs typeface="Arial"/>
                        </a:rPr>
                        <a:t>Point3d</a:t>
                      </a:r>
                      <a:r>
                        <a:rPr sz="900" b="1" spc="-15" dirty="0">
                          <a:latin typeface="Arial"/>
                          <a:cs typeface="Arial"/>
                        </a:rPr>
                        <a:t> </a:t>
                      </a:r>
                      <a:r>
                        <a:rPr sz="900" dirty="0">
                          <a:latin typeface="Arial"/>
                          <a:cs typeface="Arial"/>
                        </a:rPr>
                        <a:t>newPt2</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Point3d(</a:t>
                      </a:r>
                      <a:r>
                        <a:rPr sz="900" b="1" spc="-10" dirty="0">
                          <a:latin typeface="Arial"/>
                          <a:cs typeface="Arial"/>
                        </a:rPr>
                        <a:t>Point3d</a:t>
                      </a:r>
                      <a:r>
                        <a:rPr sz="900" spc="-10" dirty="0">
                          <a:latin typeface="Arial"/>
                          <a:cs typeface="Arial"/>
                        </a:rPr>
                        <a:t>.Unset); </a:t>
                      </a:r>
                      <a:r>
                        <a:rPr sz="900" dirty="0">
                          <a:latin typeface="Arial"/>
                          <a:cs typeface="Arial"/>
                        </a:rPr>
                        <a:t>newPt2</a:t>
                      </a:r>
                      <a:r>
                        <a:rPr sz="900" spc="-2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pt;</a:t>
                      </a:r>
                      <a:endParaRPr sz="900">
                        <a:latin typeface="Arial"/>
                        <a:cs typeface="Arial"/>
                      </a:endParaRPr>
                    </a:p>
                    <a:p>
                      <a:pPr marL="191770">
                        <a:lnSpc>
                          <a:spcPts val="1030"/>
                        </a:lnSpc>
                      </a:pPr>
                      <a:r>
                        <a:rPr sz="900" dirty="0">
                          <a:latin typeface="Arial"/>
                          <a:cs typeface="Arial"/>
                        </a:rPr>
                        <a:t>Print(</a:t>
                      </a:r>
                      <a:r>
                        <a:rPr sz="900" dirty="0">
                          <a:solidFill>
                            <a:srgbClr val="990000"/>
                          </a:solidFill>
                          <a:latin typeface="Arial"/>
                          <a:cs typeface="Arial"/>
                        </a:rPr>
                        <a:t>"new</a:t>
                      </a:r>
                      <a:r>
                        <a:rPr sz="900" spc="-20" dirty="0">
                          <a:solidFill>
                            <a:srgbClr val="990000"/>
                          </a:solidFill>
                          <a:latin typeface="Arial"/>
                          <a:cs typeface="Arial"/>
                        </a:rPr>
                        <a:t> </a:t>
                      </a:r>
                      <a:r>
                        <a:rPr sz="900" dirty="0">
                          <a:solidFill>
                            <a:srgbClr val="990000"/>
                          </a:solidFill>
                          <a:latin typeface="Arial"/>
                          <a:cs typeface="Arial"/>
                        </a:rPr>
                        <a:t>pt2</a:t>
                      </a:r>
                      <a:r>
                        <a:rPr sz="900" spc="-5" dirty="0">
                          <a:solidFill>
                            <a:srgbClr val="990000"/>
                          </a:solidFill>
                          <a:latin typeface="Arial"/>
                          <a:cs typeface="Arial"/>
                        </a:rPr>
                        <a:t> </a:t>
                      </a:r>
                      <a:r>
                        <a:rPr sz="900" dirty="0">
                          <a:solidFill>
                            <a:srgbClr val="990000"/>
                          </a:solidFill>
                          <a:latin typeface="Arial"/>
                          <a:cs typeface="Arial"/>
                        </a:rPr>
                        <a:t>=</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newPt2.ToString());</a:t>
                      </a:r>
                      <a:endParaRPr sz="900">
                        <a:latin typeface="Arial"/>
                        <a:cs typeface="Arial"/>
                      </a:endParaRPr>
                    </a:p>
                    <a:p>
                      <a:pPr>
                        <a:lnSpc>
                          <a:spcPct val="100000"/>
                        </a:lnSpc>
                        <a:spcBef>
                          <a:spcPts val="20"/>
                        </a:spcBef>
                      </a:pPr>
                      <a:endParaRPr sz="850">
                        <a:latin typeface="Times New Roman"/>
                        <a:cs typeface="Times New Roman"/>
                      </a:endParaRPr>
                    </a:p>
                    <a:p>
                      <a:pPr marL="191770">
                        <a:lnSpc>
                          <a:spcPts val="1055"/>
                        </a:lnSpc>
                      </a:pPr>
                      <a:r>
                        <a:rPr sz="900" dirty="0">
                          <a:solidFill>
                            <a:srgbClr val="00AF50"/>
                          </a:solidFill>
                          <a:latin typeface="Arial"/>
                          <a:cs typeface="Arial"/>
                        </a:rPr>
                        <a:t>//Copy</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10" dirty="0">
                          <a:solidFill>
                            <a:srgbClr val="00AF50"/>
                          </a:solidFill>
                          <a:latin typeface="Arial"/>
                          <a:cs typeface="Arial"/>
                        </a:rPr>
                        <a:t>properties</a:t>
                      </a:r>
                      <a:r>
                        <a:rPr sz="900" spc="-20" dirty="0">
                          <a:solidFill>
                            <a:srgbClr val="00AF50"/>
                          </a:solidFill>
                          <a:latin typeface="Arial"/>
                          <a:cs typeface="Arial"/>
                        </a:rPr>
                        <a:t> </a:t>
                      </a:r>
                      <a:r>
                        <a:rPr sz="900" dirty="0">
                          <a:solidFill>
                            <a:srgbClr val="00AF50"/>
                          </a:solidFill>
                          <a:latin typeface="Arial"/>
                          <a:cs typeface="Arial"/>
                        </a:rPr>
                        <a:t>one</a:t>
                      </a:r>
                      <a:r>
                        <a:rPr sz="900" spc="-25" dirty="0">
                          <a:solidFill>
                            <a:srgbClr val="00AF50"/>
                          </a:solidFill>
                          <a:latin typeface="Arial"/>
                          <a:cs typeface="Arial"/>
                        </a:rPr>
                        <a:t> </a:t>
                      </a:r>
                      <a:r>
                        <a:rPr sz="900" dirty="0">
                          <a:solidFill>
                            <a:srgbClr val="00AF50"/>
                          </a:solidFill>
                          <a:latin typeface="Arial"/>
                          <a:cs typeface="Arial"/>
                        </a:rPr>
                        <a:t>by</a:t>
                      </a:r>
                      <a:r>
                        <a:rPr sz="900" spc="-10" dirty="0">
                          <a:solidFill>
                            <a:srgbClr val="00AF50"/>
                          </a:solidFill>
                          <a:latin typeface="Arial"/>
                          <a:cs typeface="Arial"/>
                        </a:rPr>
                        <a:t> </a:t>
                      </a:r>
                      <a:r>
                        <a:rPr sz="900" spc="-25" dirty="0">
                          <a:solidFill>
                            <a:srgbClr val="00AF50"/>
                          </a:solidFill>
                          <a:latin typeface="Arial"/>
                          <a:cs typeface="Arial"/>
                        </a:rPr>
                        <a:t>one</a:t>
                      </a:r>
                      <a:endParaRPr sz="900">
                        <a:latin typeface="Arial"/>
                        <a:cs typeface="Arial"/>
                      </a:endParaRPr>
                    </a:p>
                    <a:p>
                      <a:pPr marL="191770" marR="3295650">
                        <a:lnSpc>
                          <a:spcPts val="1030"/>
                        </a:lnSpc>
                        <a:spcBef>
                          <a:spcPts val="55"/>
                        </a:spcBef>
                      </a:pPr>
                      <a:r>
                        <a:rPr sz="900" b="1" dirty="0">
                          <a:latin typeface="Arial"/>
                          <a:cs typeface="Arial"/>
                        </a:rPr>
                        <a:t>Point3d</a:t>
                      </a:r>
                      <a:r>
                        <a:rPr sz="900" b="1" spc="-15" dirty="0">
                          <a:latin typeface="Arial"/>
                          <a:cs typeface="Arial"/>
                        </a:rPr>
                        <a:t> </a:t>
                      </a:r>
                      <a:r>
                        <a:rPr sz="900" dirty="0">
                          <a:latin typeface="Arial"/>
                          <a:cs typeface="Arial"/>
                        </a:rPr>
                        <a:t>newPt3</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Point3d(</a:t>
                      </a:r>
                      <a:r>
                        <a:rPr sz="900" b="1" spc="-10" dirty="0">
                          <a:latin typeface="Arial"/>
                          <a:cs typeface="Arial"/>
                        </a:rPr>
                        <a:t>Point3d</a:t>
                      </a:r>
                      <a:r>
                        <a:rPr sz="900" spc="-10" dirty="0">
                          <a:latin typeface="Arial"/>
                          <a:cs typeface="Arial"/>
                        </a:rPr>
                        <a:t>.Unset); </a:t>
                      </a:r>
                      <a:r>
                        <a:rPr sz="900" dirty="0">
                          <a:latin typeface="Arial"/>
                          <a:cs typeface="Arial"/>
                        </a:rPr>
                        <a:t>newPt3.X</a:t>
                      </a:r>
                      <a:r>
                        <a:rPr sz="900" spc="-15" dirty="0">
                          <a:latin typeface="Arial"/>
                          <a:cs typeface="Arial"/>
                        </a:rPr>
                        <a:t> </a:t>
                      </a:r>
                      <a:r>
                        <a:rPr sz="900" dirty="0">
                          <a:latin typeface="Arial"/>
                          <a:cs typeface="Arial"/>
                        </a:rPr>
                        <a:t>=</a:t>
                      </a:r>
                      <a:r>
                        <a:rPr sz="900" spc="-10" dirty="0">
                          <a:latin typeface="Arial"/>
                          <a:cs typeface="Arial"/>
                        </a:rPr>
                        <a:t> pt.X;</a:t>
                      </a:r>
                      <a:endParaRPr sz="900">
                        <a:latin typeface="Arial"/>
                        <a:cs typeface="Arial"/>
                      </a:endParaRPr>
                    </a:p>
                    <a:p>
                      <a:pPr marL="191770">
                        <a:lnSpc>
                          <a:spcPts val="990"/>
                        </a:lnSpc>
                      </a:pPr>
                      <a:r>
                        <a:rPr sz="900" dirty="0">
                          <a:latin typeface="Arial"/>
                          <a:cs typeface="Arial"/>
                        </a:rPr>
                        <a:t>newPt3.Y</a:t>
                      </a:r>
                      <a:r>
                        <a:rPr sz="900" spc="-15" dirty="0">
                          <a:latin typeface="Arial"/>
                          <a:cs typeface="Arial"/>
                        </a:rPr>
                        <a:t> </a:t>
                      </a:r>
                      <a:r>
                        <a:rPr sz="900" dirty="0">
                          <a:latin typeface="Arial"/>
                          <a:cs typeface="Arial"/>
                        </a:rPr>
                        <a:t>=</a:t>
                      </a:r>
                      <a:r>
                        <a:rPr sz="900" spc="-10" dirty="0">
                          <a:latin typeface="Arial"/>
                          <a:cs typeface="Arial"/>
                        </a:rPr>
                        <a:t> pt.Y;</a:t>
                      </a:r>
                      <a:endParaRPr sz="900">
                        <a:latin typeface="Arial"/>
                        <a:cs typeface="Arial"/>
                      </a:endParaRPr>
                    </a:p>
                    <a:p>
                      <a:pPr marL="191770">
                        <a:lnSpc>
                          <a:spcPts val="1040"/>
                        </a:lnSpc>
                      </a:pPr>
                      <a:r>
                        <a:rPr sz="900" dirty="0">
                          <a:latin typeface="Arial"/>
                          <a:cs typeface="Arial"/>
                        </a:rPr>
                        <a:t>newPt3.Z</a:t>
                      </a:r>
                      <a:r>
                        <a:rPr sz="900" spc="-1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pt.Z;</a:t>
                      </a:r>
                      <a:endParaRPr sz="900">
                        <a:latin typeface="Arial"/>
                        <a:cs typeface="Arial"/>
                      </a:endParaRPr>
                    </a:p>
                    <a:p>
                      <a:pPr marL="191770">
                        <a:lnSpc>
                          <a:spcPts val="1055"/>
                        </a:lnSpc>
                      </a:pPr>
                      <a:r>
                        <a:rPr sz="900" dirty="0">
                          <a:latin typeface="Arial"/>
                          <a:cs typeface="Arial"/>
                        </a:rPr>
                        <a:t>Print(</a:t>
                      </a:r>
                      <a:r>
                        <a:rPr sz="900" dirty="0">
                          <a:solidFill>
                            <a:srgbClr val="990000"/>
                          </a:solidFill>
                          <a:latin typeface="Arial"/>
                          <a:cs typeface="Arial"/>
                        </a:rPr>
                        <a:t>"new</a:t>
                      </a:r>
                      <a:r>
                        <a:rPr sz="900" spc="-20" dirty="0">
                          <a:solidFill>
                            <a:srgbClr val="990000"/>
                          </a:solidFill>
                          <a:latin typeface="Arial"/>
                          <a:cs typeface="Arial"/>
                        </a:rPr>
                        <a:t> </a:t>
                      </a:r>
                      <a:r>
                        <a:rPr sz="900" dirty="0">
                          <a:solidFill>
                            <a:srgbClr val="990000"/>
                          </a:solidFill>
                          <a:latin typeface="Arial"/>
                          <a:cs typeface="Arial"/>
                        </a:rPr>
                        <a:t>pt3</a:t>
                      </a:r>
                      <a:r>
                        <a:rPr sz="900" spc="-5" dirty="0">
                          <a:solidFill>
                            <a:srgbClr val="990000"/>
                          </a:solidFill>
                          <a:latin typeface="Arial"/>
                          <a:cs typeface="Arial"/>
                        </a:rPr>
                        <a:t> </a:t>
                      </a:r>
                      <a:r>
                        <a:rPr sz="900" dirty="0">
                          <a:solidFill>
                            <a:srgbClr val="990000"/>
                          </a:solidFill>
                          <a:latin typeface="Arial"/>
                          <a:cs typeface="Arial"/>
                        </a:rPr>
                        <a:t>=</a:t>
                      </a:r>
                      <a:r>
                        <a:rPr sz="900" spc="-1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newPt3.ToString());</a:t>
                      </a:r>
                      <a:endParaRPr sz="900">
                        <a:latin typeface="Arial"/>
                        <a:cs typeface="Arial"/>
                      </a:endParaRPr>
                    </a:p>
                    <a:p>
                      <a:pPr>
                        <a:lnSpc>
                          <a:spcPct val="100000"/>
                        </a:lnSpc>
                        <a:spcBef>
                          <a:spcPts val="15"/>
                        </a:spcBef>
                      </a:pPr>
                      <a:endParaRPr sz="900">
                        <a:latin typeface="Times New Roman"/>
                        <a:cs typeface="Times New Roman"/>
                      </a:endParaRPr>
                    </a:p>
                    <a:p>
                      <a:pPr marL="191770" marR="1669414">
                        <a:lnSpc>
                          <a:spcPts val="1040"/>
                        </a:lnSpc>
                      </a:pPr>
                      <a:r>
                        <a:rPr sz="900" dirty="0">
                          <a:solidFill>
                            <a:srgbClr val="00AF50"/>
                          </a:solidFill>
                          <a:latin typeface="Arial"/>
                          <a:cs typeface="Arial"/>
                        </a:rPr>
                        <a:t>//Some</a:t>
                      </a:r>
                      <a:r>
                        <a:rPr sz="900" spc="-15" dirty="0">
                          <a:solidFill>
                            <a:srgbClr val="00AF50"/>
                          </a:solidFill>
                          <a:latin typeface="Arial"/>
                          <a:cs typeface="Arial"/>
                        </a:rPr>
                        <a:t> </a:t>
                      </a:r>
                      <a:r>
                        <a:rPr sz="900" dirty="0">
                          <a:solidFill>
                            <a:srgbClr val="00AF50"/>
                          </a:solidFill>
                          <a:latin typeface="Arial"/>
                          <a:cs typeface="Arial"/>
                        </a:rPr>
                        <a:t>geometry</a:t>
                      </a:r>
                      <a:r>
                        <a:rPr sz="900" spc="235" dirty="0">
                          <a:solidFill>
                            <a:srgbClr val="00AF50"/>
                          </a:solidFill>
                          <a:latin typeface="Arial"/>
                          <a:cs typeface="Arial"/>
                        </a:rPr>
                        <a:t> </a:t>
                      </a:r>
                      <a:r>
                        <a:rPr sz="900" dirty="0">
                          <a:solidFill>
                            <a:srgbClr val="00AF50"/>
                          </a:solidFill>
                          <a:latin typeface="Arial"/>
                          <a:cs typeface="Arial"/>
                        </a:rPr>
                        <a:t>classes</a:t>
                      </a:r>
                      <a:r>
                        <a:rPr sz="900" spc="-5" dirty="0">
                          <a:solidFill>
                            <a:srgbClr val="00AF50"/>
                          </a:solidFill>
                          <a:latin typeface="Arial"/>
                          <a:cs typeface="Arial"/>
                        </a:rPr>
                        <a:t> </a:t>
                      </a:r>
                      <a:r>
                        <a:rPr sz="900" dirty="0">
                          <a:solidFill>
                            <a:srgbClr val="00AF50"/>
                          </a:solidFill>
                          <a:latin typeface="Arial"/>
                          <a:cs typeface="Arial"/>
                        </a:rPr>
                        <a:t>provide</a:t>
                      </a:r>
                      <a:r>
                        <a:rPr sz="900" spc="-10" dirty="0">
                          <a:solidFill>
                            <a:srgbClr val="00AF50"/>
                          </a:solidFill>
                          <a:latin typeface="Arial"/>
                          <a:cs typeface="Arial"/>
                        </a:rPr>
                        <a:t> </a:t>
                      </a:r>
                      <a:r>
                        <a:rPr sz="900" dirty="0">
                          <a:solidFill>
                            <a:srgbClr val="00AF50"/>
                          </a:solidFill>
                          <a:latin typeface="Arial"/>
                          <a:cs typeface="Arial"/>
                        </a:rPr>
                        <a:t>“Duplicate”</a:t>
                      </a:r>
                      <a:r>
                        <a:rPr sz="900" spc="-20" dirty="0">
                          <a:solidFill>
                            <a:srgbClr val="00AF50"/>
                          </a:solidFill>
                          <a:latin typeface="Arial"/>
                          <a:cs typeface="Arial"/>
                        </a:rPr>
                        <a:t> </a:t>
                      </a:r>
                      <a:r>
                        <a:rPr sz="900" dirty="0">
                          <a:solidFill>
                            <a:srgbClr val="00AF50"/>
                          </a:solidFill>
                          <a:latin typeface="Arial"/>
                          <a:cs typeface="Arial"/>
                        </a:rPr>
                        <a:t>method</a:t>
                      </a:r>
                      <a:r>
                        <a:rPr sz="900" spc="-20" dirty="0">
                          <a:solidFill>
                            <a:srgbClr val="00AF50"/>
                          </a:solidFill>
                          <a:latin typeface="Arial"/>
                          <a:cs typeface="Arial"/>
                        </a:rPr>
                        <a:t> </a:t>
                      </a:r>
                      <a:r>
                        <a:rPr sz="900" dirty="0">
                          <a:solidFill>
                            <a:srgbClr val="00AF50"/>
                          </a:solidFill>
                          <a:latin typeface="Arial"/>
                          <a:cs typeface="Arial"/>
                        </a:rPr>
                        <a:t>that</a:t>
                      </a:r>
                      <a:r>
                        <a:rPr sz="900" spc="-20" dirty="0">
                          <a:solidFill>
                            <a:srgbClr val="00AF50"/>
                          </a:solidFill>
                          <a:latin typeface="Arial"/>
                          <a:cs typeface="Arial"/>
                        </a:rPr>
                        <a:t> </a:t>
                      </a:r>
                      <a:r>
                        <a:rPr sz="900" dirty="0">
                          <a:solidFill>
                            <a:srgbClr val="00AF50"/>
                          </a:solidFill>
                          <a:latin typeface="Arial"/>
                          <a:cs typeface="Arial"/>
                        </a:rPr>
                        <a:t>Is</a:t>
                      </a:r>
                      <a:r>
                        <a:rPr sz="900" spc="-5" dirty="0">
                          <a:solidFill>
                            <a:srgbClr val="00AF50"/>
                          </a:solidFill>
                          <a:latin typeface="Arial"/>
                          <a:cs typeface="Arial"/>
                        </a:rPr>
                        <a:t> </a:t>
                      </a:r>
                      <a:r>
                        <a:rPr sz="900" dirty="0">
                          <a:solidFill>
                            <a:srgbClr val="00AF50"/>
                          </a:solidFill>
                          <a:latin typeface="Arial"/>
                          <a:cs typeface="Arial"/>
                        </a:rPr>
                        <a:t>very</a:t>
                      </a:r>
                      <a:r>
                        <a:rPr sz="900" spc="-15" dirty="0">
                          <a:solidFill>
                            <a:srgbClr val="00AF50"/>
                          </a:solidFill>
                          <a:latin typeface="Arial"/>
                          <a:cs typeface="Arial"/>
                        </a:rPr>
                        <a:t> </a:t>
                      </a:r>
                      <a:r>
                        <a:rPr sz="900" dirty="0">
                          <a:solidFill>
                            <a:srgbClr val="00AF50"/>
                          </a:solidFill>
                          <a:latin typeface="Arial"/>
                          <a:cs typeface="Arial"/>
                        </a:rPr>
                        <a:t>efficient</a:t>
                      </a:r>
                      <a:r>
                        <a:rPr sz="900" spc="-1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spc="-25" dirty="0">
                          <a:solidFill>
                            <a:srgbClr val="00AF50"/>
                          </a:solidFill>
                          <a:latin typeface="Arial"/>
                          <a:cs typeface="Arial"/>
                        </a:rPr>
                        <a:t>use </a:t>
                      </a:r>
                      <a:r>
                        <a:rPr sz="900" dirty="0">
                          <a:latin typeface="Arial"/>
                          <a:cs typeface="Arial"/>
                        </a:rPr>
                        <a:t>newCrv</a:t>
                      </a:r>
                      <a:r>
                        <a:rPr sz="900" spc="-25" dirty="0">
                          <a:latin typeface="Arial"/>
                          <a:cs typeface="Arial"/>
                        </a:rPr>
                        <a:t> </a:t>
                      </a:r>
                      <a:r>
                        <a:rPr sz="900" dirty="0">
                          <a:latin typeface="Arial"/>
                          <a:cs typeface="Arial"/>
                        </a:rPr>
                        <a:t>=</a:t>
                      </a:r>
                      <a:r>
                        <a:rPr sz="900" spc="-10" dirty="0">
                          <a:latin typeface="Arial"/>
                          <a:cs typeface="Arial"/>
                        </a:rPr>
                        <a:t> crv.DuplicateCurve();</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3525">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7" name="object 7"/>
          <p:cNvPicPr/>
          <p:nvPr/>
        </p:nvPicPr>
        <p:blipFill>
          <a:blip r:embed="rId2" cstate="print"/>
          <a:stretch>
            <a:fillRect/>
          </a:stretch>
        </p:blipFill>
        <p:spPr>
          <a:xfrm>
            <a:off x="938799" y="938879"/>
            <a:ext cx="3586665" cy="964500"/>
          </a:xfrm>
          <a:prstGeom prst="rect">
            <a:avLst/>
          </a:prstGeom>
        </p:spPr>
      </p:pic>
      <p:sp>
        <p:nvSpPr>
          <p:cNvPr id="11" name="Title 10"/>
          <p:cNvSpPr>
            <a:spLocks noGrp="1"/>
          </p:cNvSpPr>
          <p:nvPr>
            <p:ph type="title"/>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p:nvPr/>
        </p:nvSpPr>
        <p:spPr>
          <a:xfrm>
            <a:off x="902004" y="990600"/>
            <a:ext cx="5857875" cy="824328"/>
          </a:xfrm>
          <a:prstGeom prst="rect">
            <a:avLst/>
          </a:prstGeom>
        </p:spPr>
        <p:txBody>
          <a:bodyPr vert="horz" wrap="square" lIns="0" tIns="12700" rIns="0" bIns="0" rtlCol="0">
            <a:spAutoFit/>
          </a:bodyPr>
          <a:lstStyle/>
          <a:p>
            <a:pPr>
              <a:lnSpc>
                <a:spcPct val="100000"/>
              </a:lnSpc>
              <a:spcBef>
                <a:spcPts val="50"/>
              </a:spcBef>
            </a:pPr>
            <a:endParaRPr sz="1050" dirty="0">
              <a:latin typeface="Arial"/>
              <a:cs typeface="Arial"/>
            </a:endParaRPr>
          </a:p>
          <a:p>
            <a:pPr marL="12700" marR="5080">
              <a:lnSpc>
                <a:spcPct val="95800"/>
              </a:lnSpc>
            </a:pPr>
            <a:r>
              <a:rPr sz="1100" dirty="0">
                <a:latin typeface="Arial"/>
                <a:cs typeface="Arial"/>
              </a:rPr>
              <a:t>The</a:t>
            </a:r>
            <a:r>
              <a:rPr sz="1100" spc="-25" dirty="0">
                <a:latin typeface="Arial"/>
                <a:cs typeface="Arial"/>
              </a:rPr>
              <a:t> </a:t>
            </a:r>
            <a:r>
              <a:rPr sz="1100" b="1" i="1" dirty="0">
                <a:latin typeface="Arial"/>
                <a:cs typeface="Arial"/>
              </a:rPr>
              <a:t>RhinoCommon</a:t>
            </a:r>
            <a:r>
              <a:rPr sz="1100" b="1" i="1" spc="-10" dirty="0">
                <a:latin typeface="Arial"/>
                <a:cs typeface="Arial"/>
              </a:rPr>
              <a:t> </a:t>
            </a:r>
            <a:r>
              <a:rPr sz="1100" b="1" i="1" dirty="0">
                <a:latin typeface="Arial"/>
                <a:cs typeface="Arial"/>
              </a:rPr>
              <a:t>SDK</a:t>
            </a:r>
            <a:r>
              <a:rPr sz="1100" b="1" i="1" spc="-10" dirty="0">
                <a:latin typeface="Arial"/>
                <a:cs typeface="Arial"/>
              </a:rPr>
              <a:t> </a:t>
            </a:r>
            <a:r>
              <a:rPr sz="1100" dirty="0">
                <a:latin typeface="Arial"/>
                <a:cs typeface="Arial"/>
              </a:rPr>
              <a:t>has</a:t>
            </a:r>
            <a:r>
              <a:rPr sz="1100" spc="-2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abstract</a:t>
            </a:r>
            <a:r>
              <a:rPr sz="1100" b="1" i="1" spc="-20" dirty="0">
                <a:latin typeface="Arial"/>
                <a:cs typeface="Arial"/>
              </a:rPr>
              <a:t> </a:t>
            </a:r>
            <a:r>
              <a:rPr sz="1100" b="1" i="1" spc="-10" dirty="0">
                <a:latin typeface="Arial"/>
                <a:cs typeface="Arial"/>
              </a:rPr>
              <a:t>Rhino.Geometry.Curve</a:t>
            </a:r>
            <a:r>
              <a:rPr sz="1100" b="1" i="1" spc="-15" dirty="0">
                <a:latin typeface="Arial"/>
                <a:cs typeface="Arial"/>
              </a:rPr>
              <a:t> </a:t>
            </a:r>
            <a:r>
              <a:rPr sz="1100" dirty="0">
                <a:latin typeface="Arial"/>
                <a:cs typeface="Arial"/>
              </a:rPr>
              <a:t>class</a:t>
            </a:r>
            <a:r>
              <a:rPr sz="1100" spc="-5" dirty="0">
                <a:latin typeface="Arial"/>
                <a:cs typeface="Arial"/>
              </a:rPr>
              <a:t> </a:t>
            </a:r>
            <a:r>
              <a:rPr sz="1100" dirty="0">
                <a:latin typeface="Arial"/>
                <a:cs typeface="Arial"/>
              </a:rPr>
              <a:t>that provides</a:t>
            </a:r>
            <a:r>
              <a:rPr sz="1100" spc="-5" dirty="0">
                <a:latin typeface="Arial"/>
                <a:cs typeface="Arial"/>
              </a:rPr>
              <a:t> </a:t>
            </a:r>
            <a:r>
              <a:rPr sz="1100" dirty="0">
                <a:latin typeface="Arial"/>
                <a:cs typeface="Arial"/>
              </a:rPr>
              <a:t>a</a:t>
            </a:r>
            <a:r>
              <a:rPr sz="1100" spc="-20" dirty="0">
                <a:latin typeface="Arial"/>
                <a:cs typeface="Arial"/>
              </a:rPr>
              <a:t> rich </a:t>
            </a:r>
            <a:r>
              <a:rPr sz="1100" dirty="0">
                <a:latin typeface="Arial"/>
                <a:cs typeface="Arial"/>
              </a:rPr>
              <a:t>set</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functionality</a:t>
            </a:r>
            <a:r>
              <a:rPr sz="1100" spc="-20" dirty="0">
                <a:latin typeface="Arial"/>
                <a:cs typeface="Arial"/>
              </a:rPr>
              <a:t> </a:t>
            </a:r>
            <a:r>
              <a:rPr sz="1100" dirty="0">
                <a:latin typeface="Arial"/>
                <a:cs typeface="Arial"/>
              </a:rPr>
              <a:t>across</a:t>
            </a:r>
            <a:r>
              <a:rPr sz="1100" spc="-15" dirty="0">
                <a:latin typeface="Arial"/>
                <a:cs typeface="Arial"/>
              </a:rPr>
              <a:t> </a:t>
            </a:r>
            <a:r>
              <a:rPr sz="1100" dirty="0">
                <a:latin typeface="Arial"/>
                <a:cs typeface="Arial"/>
              </a:rPr>
              <a:t>all</a:t>
            </a:r>
            <a:r>
              <a:rPr sz="1100" spc="-25" dirty="0">
                <a:latin typeface="Arial"/>
                <a:cs typeface="Arial"/>
              </a:rPr>
              <a:t> </a:t>
            </a:r>
            <a:r>
              <a:rPr sz="1100" dirty="0">
                <a:latin typeface="Arial"/>
                <a:cs typeface="Arial"/>
              </a:rPr>
              <a:t>curves.</a:t>
            </a:r>
            <a:r>
              <a:rPr sz="1100" spc="-25" dirty="0">
                <a:latin typeface="Arial"/>
                <a:cs typeface="Arial"/>
              </a:rPr>
              <a:t> </a:t>
            </a:r>
            <a:r>
              <a:rPr sz="1100" dirty="0">
                <a:latin typeface="Arial"/>
                <a:cs typeface="Arial"/>
              </a:rPr>
              <a:t>There</a:t>
            </a:r>
            <a:r>
              <a:rPr sz="1100" spc="-3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many</a:t>
            </a:r>
            <a:r>
              <a:rPr sz="1100" spc="-15" dirty="0">
                <a:latin typeface="Arial"/>
                <a:cs typeface="Arial"/>
              </a:rPr>
              <a:t> </a:t>
            </a:r>
            <a:r>
              <a:rPr sz="1100" dirty="0">
                <a:latin typeface="Arial"/>
                <a:cs typeface="Arial"/>
              </a:rPr>
              <a:t>classes</a:t>
            </a:r>
            <a:r>
              <a:rPr sz="1100" spc="-35" dirty="0">
                <a:latin typeface="Arial"/>
                <a:cs typeface="Arial"/>
              </a:rPr>
              <a:t> </a:t>
            </a:r>
            <a:r>
              <a:rPr sz="1100" dirty="0">
                <a:latin typeface="Arial"/>
                <a:cs typeface="Arial"/>
              </a:rPr>
              <a:t>derived</a:t>
            </a:r>
            <a:r>
              <a:rPr sz="1100" spc="-30"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parent</a:t>
            </a:r>
            <a:r>
              <a:rPr sz="1100" spc="10" dirty="0">
                <a:latin typeface="Arial"/>
                <a:cs typeface="Arial"/>
              </a:rPr>
              <a:t> </a:t>
            </a:r>
            <a:r>
              <a:rPr sz="1100" b="1" i="1" spc="-10" dirty="0">
                <a:latin typeface="Arial"/>
                <a:cs typeface="Arial"/>
              </a:rPr>
              <a:t>Curve </a:t>
            </a:r>
            <a:r>
              <a:rPr sz="1100" dirty="0">
                <a:latin typeface="Arial"/>
                <a:cs typeface="Arial"/>
              </a:rPr>
              <a:t>class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we</a:t>
            </a:r>
            <a:r>
              <a:rPr sz="1100" spc="-3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learn</a:t>
            </a:r>
            <a:r>
              <a:rPr sz="1100" spc="-15" dirty="0">
                <a:latin typeface="Arial"/>
                <a:cs typeface="Arial"/>
              </a:rPr>
              <a:t> </a:t>
            </a:r>
            <a:r>
              <a:rPr sz="1100" dirty="0">
                <a:latin typeface="Arial"/>
                <a:cs typeface="Arial"/>
              </a:rPr>
              <a:t>about</a:t>
            </a:r>
            <a:r>
              <a:rPr sz="1100" spc="-15" dirty="0">
                <a:latin typeface="Arial"/>
                <a:cs typeface="Arial"/>
              </a:rPr>
              <a:t> </a:t>
            </a:r>
            <a:r>
              <a:rPr sz="1100" dirty="0">
                <a:latin typeface="Arial"/>
                <a:cs typeface="Arial"/>
              </a:rPr>
              <a:t>how</a:t>
            </a:r>
            <a:r>
              <a:rPr sz="1100"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and</a:t>
            </a:r>
            <a:r>
              <a:rPr sz="1100" spc="-40" dirty="0">
                <a:latin typeface="Arial"/>
                <a:cs typeface="Arial"/>
              </a:rPr>
              <a:t> </a:t>
            </a:r>
            <a:r>
              <a:rPr sz="1100" dirty="0">
                <a:latin typeface="Arial"/>
                <a:cs typeface="Arial"/>
              </a:rPr>
              <a:t>manipulate</a:t>
            </a:r>
            <a:r>
              <a:rPr sz="1100" spc="-25" dirty="0">
                <a:latin typeface="Arial"/>
                <a:cs typeface="Arial"/>
              </a:rPr>
              <a:t> </a:t>
            </a:r>
            <a:r>
              <a:rPr sz="1100" dirty="0">
                <a:latin typeface="Arial"/>
                <a:cs typeface="Arial"/>
              </a:rPr>
              <a:t>them.</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of</a:t>
            </a:r>
            <a:r>
              <a:rPr sz="1100" spc="-20" dirty="0">
                <a:latin typeface="Arial"/>
                <a:cs typeface="Arial"/>
              </a:rPr>
              <a:t> </a:t>
            </a:r>
            <a:r>
              <a:rPr sz="1100" spc="-25" dirty="0">
                <a:latin typeface="Arial"/>
                <a:cs typeface="Arial"/>
              </a:rPr>
              <a:t>the </a:t>
            </a:r>
            <a:r>
              <a:rPr sz="1100" dirty="0">
                <a:latin typeface="Arial"/>
                <a:cs typeface="Arial"/>
              </a:rPr>
              <a:t>classes</a:t>
            </a:r>
            <a:r>
              <a:rPr sz="1100" spc="-15" dirty="0">
                <a:latin typeface="Arial"/>
                <a:cs typeface="Arial"/>
              </a:rPr>
              <a:t> </a:t>
            </a:r>
            <a:r>
              <a:rPr sz="1100" dirty="0">
                <a:latin typeface="Arial"/>
                <a:cs typeface="Arial"/>
              </a:rPr>
              <a:t>derived</a:t>
            </a:r>
            <a:r>
              <a:rPr sz="1100" spc="-25"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the</a:t>
            </a:r>
            <a:r>
              <a:rPr sz="1100" spc="-35" dirty="0">
                <a:latin typeface="Arial"/>
                <a:cs typeface="Arial"/>
              </a:rPr>
              <a:t> </a:t>
            </a:r>
            <a:r>
              <a:rPr sz="1100" b="1" i="1" dirty="0">
                <a:latin typeface="Arial"/>
                <a:cs typeface="Arial"/>
              </a:rPr>
              <a:t>Curve</a:t>
            </a:r>
            <a:r>
              <a:rPr sz="1100" b="1" i="1" spc="-10" dirty="0">
                <a:latin typeface="Arial"/>
                <a:cs typeface="Arial"/>
              </a:rPr>
              <a:t> </a:t>
            </a:r>
            <a:r>
              <a:rPr sz="1100" spc="-10" dirty="0">
                <a:latin typeface="Arial"/>
                <a:cs typeface="Arial"/>
              </a:rPr>
              <a:t>class.</a:t>
            </a:r>
            <a:endParaRPr sz="11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3021284507"/>
              </p:ext>
            </p:extLst>
          </p:nvPr>
        </p:nvGraphicFramePr>
        <p:xfrm>
          <a:off x="943660" y="2121917"/>
          <a:ext cx="5944235" cy="1609722"/>
        </p:xfrm>
        <a:graphic>
          <a:graphicData uri="http://schemas.openxmlformats.org/drawingml/2006/table">
            <a:tbl>
              <a:tblPr firstRow="1" bandRow="1">
                <a:tableStyleId>{2D5ABB26-0587-4C30-8999-92F81FD0307C}</a:tableStyleId>
              </a:tblPr>
              <a:tblGrid>
                <a:gridCol w="1553210">
                  <a:extLst>
                    <a:ext uri="{9D8B030D-6E8A-4147-A177-3AD203B41FA5}">
                      <a16:colId xmlns:a16="http://schemas.microsoft.com/office/drawing/2014/main" val="20000"/>
                    </a:ext>
                  </a:extLst>
                </a:gridCol>
                <a:gridCol w="4391025">
                  <a:extLst>
                    <a:ext uri="{9D8B030D-6E8A-4147-A177-3AD203B41FA5}">
                      <a16:colId xmlns:a16="http://schemas.microsoft.com/office/drawing/2014/main" val="20001"/>
                    </a:ext>
                  </a:extLst>
                </a:gridCol>
              </a:tblGrid>
              <a:tr h="211454">
                <a:tc>
                  <a:txBody>
                    <a:bodyPr/>
                    <a:lstStyle/>
                    <a:p>
                      <a:pPr marL="45085">
                        <a:lnSpc>
                          <a:spcPct val="100000"/>
                        </a:lnSpc>
                        <a:spcBef>
                          <a:spcPts val="250"/>
                        </a:spcBef>
                      </a:pPr>
                      <a:r>
                        <a:rPr sz="900" b="1" dirty="0">
                          <a:latin typeface="Arial"/>
                          <a:cs typeface="Arial"/>
                        </a:rPr>
                        <a:t>Curve</a:t>
                      </a:r>
                      <a:r>
                        <a:rPr sz="900" b="1" spc="-30" dirty="0">
                          <a:latin typeface="Arial"/>
                          <a:cs typeface="Arial"/>
                        </a:rPr>
                        <a:t> </a:t>
                      </a:r>
                      <a:r>
                        <a:rPr sz="900" b="1" spc="-10" dirty="0">
                          <a:latin typeface="Arial"/>
                          <a:cs typeface="Arial"/>
                        </a:rPr>
                        <a:t>Types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ct val="100000"/>
                        </a:lnSpc>
                        <a:spcBef>
                          <a:spcPts val="250"/>
                        </a:spcBef>
                      </a:pPr>
                      <a:r>
                        <a:rPr sz="900" b="1" spc="-10" dirty="0">
                          <a:latin typeface="Arial"/>
                          <a:cs typeface="Arial"/>
                        </a:rPr>
                        <a:t>Notes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210185">
                <a:tc>
                  <a:txBody>
                    <a:bodyPr/>
                    <a:lstStyle/>
                    <a:p>
                      <a:pPr marL="45085">
                        <a:lnSpc>
                          <a:spcPct val="100000"/>
                        </a:lnSpc>
                        <a:spcBef>
                          <a:spcPts val="250"/>
                        </a:spcBef>
                      </a:pPr>
                      <a:r>
                        <a:rPr sz="900" b="1" spc="-10" dirty="0">
                          <a:latin typeface="Arial"/>
                          <a:cs typeface="Arial"/>
                        </a:rPr>
                        <a:t>ArcCurve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Used</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arcs</a:t>
                      </a:r>
                      <a:r>
                        <a:rPr sz="900" spc="-5" dirty="0">
                          <a:latin typeface="Arial"/>
                          <a:cs typeface="Arial"/>
                        </a:rPr>
                        <a:t> </a:t>
                      </a:r>
                      <a:r>
                        <a:rPr sz="900" dirty="0">
                          <a:latin typeface="Arial"/>
                          <a:cs typeface="Arial"/>
                        </a:rPr>
                        <a:t>and</a:t>
                      </a:r>
                      <a:r>
                        <a:rPr sz="900" spc="-10" dirty="0">
                          <a:latin typeface="Arial"/>
                          <a:cs typeface="Arial"/>
                        </a:rPr>
                        <a:t> circles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1454">
                <a:tc>
                  <a:txBody>
                    <a:bodyPr/>
                    <a:lstStyle/>
                    <a:p>
                      <a:pPr marL="45085">
                        <a:lnSpc>
                          <a:spcPct val="100000"/>
                        </a:lnSpc>
                        <a:spcBef>
                          <a:spcPts val="265"/>
                        </a:spcBef>
                      </a:pPr>
                      <a:r>
                        <a:rPr sz="900" b="1" spc="-10" dirty="0">
                          <a:latin typeface="Arial"/>
                          <a:cs typeface="Arial"/>
                        </a:rPr>
                        <a:t>LineCurve</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5"/>
                        </a:spcBef>
                      </a:pPr>
                      <a:r>
                        <a:rPr sz="900" dirty="0">
                          <a:latin typeface="Arial"/>
                          <a:cs typeface="Arial"/>
                        </a:rPr>
                        <a:t>Used</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create</a:t>
                      </a:r>
                      <a:r>
                        <a:rPr sz="900" spc="-20" dirty="0">
                          <a:latin typeface="Arial"/>
                          <a:cs typeface="Arial"/>
                        </a:rPr>
                        <a:t> </a:t>
                      </a:r>
                      <a:r>
                        <a:rPr sz="900" spc="-10" dirty="0">
                          <a:latin typeface="Arial"/>
                          <a:cs typeface="Arial"/>
                        </a:rPr>
                        <a:t>lines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1454">
                <a:tc>
                  <a:txBody>
                    <a:bodyPr/>
                    <a:lstStyle/>
                    <a:p>
                      <a:pPr marL="45085">
                        <a:lnSpc>
                          <a:spcPct val="100000"/>
                        </a:lnSpc>
                        <a:spcBef>
                          <a:spcPts val="250"/>
                        </a:spcBef>
                      </a:pPr>
                      <a:r>
                        <a:rPr sz="900" b="1" spc="-10" dirty="0">
                          <a:latin typeface="Arial"/>
                          <a:cs typeface="Arial"/>
                        </a:rPr>
                        <a:t>NurbsCurve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Used</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free</a:t>
                      </a:r>
                      <a:r>
                        <a:rPr sz="900" spc="-5" dirty="0">
                          <a:latin typeface="Arial"/>
                          <a:cs typeface="Arial"/>
                        </a:rPr>
                        <a:t> </a:t>
                      </a:r>
                      <a:r>
                        <a:rPr sz="900" dirty="0">
                          <a:latin typeface="Arial"/>
                          <a:cs typeface="Arial"/>
                        </a:rPr>
                        <a:t>form</a:t>
                      </a:r>
                      <a:r>
                        <a:rPr sz="900" spc="-15" dirty="0">
                          <a:latin typeface="Arial"/>
                          <a:cs typeface="Arial"/>
                        </a:rPr>
                        <a:t> </a:t>
                      </a:r>
                      <a:r>
                        <a:rPr sz="900" spc="-10" dirty="0">
                          <a:latin typeface="Arial"/>
                          <a:cs typeface="Arial"/>
                        </a:rPr>
                        <a:t>curves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2090">
                <a:tc>
                  <a:txBody>
                    <a:bodyPr/>
                    <a:lstStyle/>
                    <a:p>
                      <a:pPr marL="45085">
                        <a:lnSpc>
                          <a:spcPct val="100000"/>
                        </a:lnSpc>
                        <a:spcBef>
                          <a:spcPts val="254"/>
                        </a:spcBef>
                      </a:pPr>
                      <a:r>
                        <a:rPr sz="900" b="1" spc="-10" dirty="0">
                          <a:latin typeface="Arial"/>
                          <a:cs typeface="Arial"/>
                        </a:rPr>
                        <a:t>PolyCurves</a:t>
                      </a:r>
                      <a:endParaRPr sz="900">
                        <a:latin typeface="Arial"/>
                        <a:cs typeface="Arial"/>
                      </a:endParaRPr>
                    </a:p>
                  </a:txBody>
                  <a:tcPr marL="0" marR="0" marT="3238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4"/>
                        </a:spcBef>
                      </a:pPr>
                      <a:r>
                        <a:rPr sz="900" dirty="0">
                          <a:latin typeface="Arial"/>
                          <a:cs typeface="Arial"/>
                        </a:rPr>
                        <a:t>A</a:t>
                      </a:r>
                      <a:r>
                        <a:rPr sz="900" spc="-15" dirty="0">
                          <a:latin typeface="Arial"/>
                          <a:cs typeface="Arial"/>
                        </a:rPr>
                        <a:t> </a:t>
                      </a:r>
                      <a:r>
                        <a:rPr sz="900" dirty="0">
                          <a:latin typeface="Arial"/>
                          <a:cs typeface="Arial"/>
                        </a:rPr>
                        <a:t>curve</a:t>
                      </a:r>
                      <a:r>
                        <a:rPr sz="900" spc="-10"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has</a:t>
                      </a:r>
                      <a:r>
                        <a:rPr sz="900" spc="-20" dirty="0">
                          <a:latin typeface="Arial"/>
                          <a:cs typeface="Arial"/>
                        </a:rPr>
                        <a:t> </a:t>
                      </a:r>
                      <a:r>
                        <a:rPr sz="900" dirty="0">
                          <a:latin typeface="Arial"/>
                          <a:cs typeface="Arial"/>
                        </a:rPr>
                        <a:t>multiple</a:t>
                      </a:r>
                      <a:r>
                        <a:rPr sz="900" spc="-10" dirty="0">
                          <a:latin typeface="Arial"/>
                          <a:cs typeface="Arial"/>
                        </a:rPr>
                        <a:t> </a:t>
                      </a:r>
                      <a:r>
                        <a:rPr sz="900" dirty="0">
                          <a:latin typeface="Arial"/>
                          <a:cs typeface="Arial"/>
                        </a:rPr>
                        <a:t>segments</a:t>
                      </a:r>
                      <a:r>
                        <a:rPr sz="900" spc="-5" dirty="0">
                          <a:latin typeface="Arial"/>
                          <a:cs typeface="Arial"/>
                        </a:rPr>
                        <a:t> </a:t>
                      </a:r>
                      <a:r>
                        <a:rPr sz="900" dirty="0">
                          <a:latin typeface="Arial"/>
                          <a:cs typeface="Arial"/>
                        </a:rPr>
                        <a:t>joined</a:t>
                      </a:r>
                      <a:r>
                        <a:rPr sz="900" spc="-10" dirty="0">
                          <a:latin typeface="Arial"/>
                          <a:cs typeface="Arial"/>
                        </a:rPr>
                        <a:t> together</a:t>
                      </a:r>
                      <a:endParaRPr sz="900">
                        <a:latin typeface="Arial"/>
                        <a:cs typeface="Arial"/>
                      </a:endParaRPr>
                    </a:p>
                  </a:txBody>
                  <a:tcPr marL="0" marR="0" marT="3238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10185">
                <a:tc>
                  <a:txBody>
                    <a:bodyPr/>
                    <a:lstStyle/>
                    <a:p>
                      <a:pPr marL="45085">
                        <a:lnSpc>
                          <a:spcPct val="100000"/>
                        </a:lnSpc>
                        <a:spcBef>
                          <a:spcPts val="250"/>
                        </a:spcBef>
                      </a:pPr>
                      <a:r>
                        <a:rPr sz="900" b="1" spc="-10" dirty="0">
                          <a:latin typeface="Arial"/>
                          <a:cs typeface="Arial"/>
                        </a:rPr>
                        <a:t>PolylineCurve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A</a:t>
                      </a:r>
                      <a:r>
                        <a:rPr sz="900" spc="-10" dirty="0">
                          <a:latin typeface="Arial"/>
                          <a:cs typeface="Arial"/>
                        </a:rPr>
                        <a:t> </a:t>
                      </a:r>
                      <a:r>
                        <a:rPr sz="900" dirty="0">
                          <a:latin typeface="Arial"/>
                          <a:cs typeface="Arial"/>
                        </a:rPr>
                        <a:t>curve</a:t>
                      </a:r>
                      <a:r>
                        <a:rPr sz="900" spc="-10"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multiple</a:t>
                      </a:r>
                      <a:r>
                        <a:rPr sz="900" spc="-10" dirty="0">
                          <a:latin typeface="Arial"/>
                          <a:cs typeface="Arial"/>
                        </a:rPr>
                        <a:t> </a:t>
                      </a:r>
                      <a:r>
                        <a:rPr sz="900" dirty="0">
                          <a:latin typeface="Arial"/>
                          <a:cs typeface="Arial"/>
                        </a:rPr>
                        <a:t>lines</a:t>
                      </a:r>
                      <a:r>
                        <a:rPr sz="900" spc="-10" dirty="0">
                          <a:latin typeface="Arial"/>
                          <a:cs typeface="Arial"/>
                        </a:rPr>
                        <a:t> </a:t>
                      </a:r>
                      <a:r>
                        <a:rPr sz="900" dirty="0">
                          <a:latin typeface="Arial"/>
                          <a:cs typeface="Arial"/>
                        </a:rPr>
                        <a:t>joined</a:t>
                      </a:r>
                      <a:r>
                        <a:rPr sz="900" spc="-10" dirty="0">
                          <a:latin typeface="Arial"/>
                          <a:cs typeface="Arial"/>
                        </a:rPr>
                        <a:t> together</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42900">
                <a:tc>
                  <a:txBody>
                    <a:bodyPr/>
                    <a:lstStyle/>
                    <a:p>
                      <a:pPr marL="45085">
                        <a:lnSpc>
                          <a:spcPct val="100000"/>
                        </a:lnSpc>
                        <a:spcBef>
                          <a:spcPts val="260"/>
                        </a:spcBef>
                      </a:pPr>
                      <a:r>
                        <a:rPr sz="900" b="1" spc="-10" dirty="0">
                          <a:latin typeface="Arial"/>
                          <a:cs typeface="Arial"/>
                        </a:rPr>
                        <a:t>CurveProxy</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115570">
                        <a:lnSpc>
                          <a:spcPts val="1030"/>
                        </a:lnSpc>
                        <a:spcBef>
                          <a:spcPts val="340"/>
                        </a:spcBef>
                      </a:pPr>
                      <a:r>
                        <a:rPr sz="900" dirty="0">
                          <a:latin typeface="Arial"/>
                          <a:cs typeface="Arial"/>
                        </a:rPr>
                        <a:t>Cannot</a:t>
                      </a:r>
                      <a:r>
                        <a:rPr sz="900" spc="-25" dirty="0">
                          <a:latin typeface="Arial"/>
                          <a:cs typeface="Arial"/>
                        </a:rPr>
                        <a:t> </a:t>
                      </a:r>
                      <a:r>
                        <a:rPr sz="900" spc="-10" dirty="0">
                          <a:latin typeface="Arial"/>
                          <a:cs typeface="Arial"/>
                        </a:rPr>
                        <a:t>instantiate</a:t>
                      </a:r>
                      <a:r>
                        <a:rPr sz="900" spc="-25" dirty="0">
                          <a:latin typeface="Arial"/>
                          <a:cs typeface="Arial"/>
                        </a:rPr>
                        <a:t> </a:t>
                      </a:r>
                      <a:r>
                        <a:rPr sz="900" dirty="0">
                          <a:latin typeface="Arial"/>
                          <a:cs typeface="Arial"/>
                        </a:rPr>
                        <a:t>an</a:t>
                      </a:r>
                      <a:r>
                        <a:rPr sz="900" spc="-25"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Both</a:t>
                      </a:r>
                      <a:r>
                        <a:rPr sz="900" spc="-10" dirty="0">
                          <a:latin typeface="Arial"/>
                          <a:cs typeface="Arial"/>
                        </a:rPr>
                        <a:t> </a:t>
                      </a:r>
                      <a:r>
                        <a:rPr sz="900" dirty="0">
                          <a:latin typeface="Arial"/>
                          <a:cs typeface="Arial"/>
                        </a:rPr>
                        <a:t>BrepEdge</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BrepTrim</a:t>
                      </a:r>
                      <a:r>
                        <a:rPr sz="900" spc="-5" dirty="0">
                          <a:latin typeface="Arial"/>
                          <a:cs typeface="Arial"/>
                        </a:rPr>
                        <a:t> </a:t>
                      </a:r>
                      <a:r>
                        <a:rPr sz="900" dirty="0">
                          <a:latin typeface="Arial"/>
                          <a:cs typeface="Arial"/>
                        </a:rPr>
                        <a:t>types</a:t>
                      </a:r>
                      <a:r>
                        <a:rPr sz="900" spc="-5" dirty="0">
                          <a:latin typeface="Arial"/>
                          <a:cs typeface="Arial"/>
                        </a:rPr>
                        <a:t> </a:t>
                      </a:r>
                      <a:r>
                        <a:rPr sz="900" dirty="0">
                          <a:latin typeface="Arial"/>
                          <a:cs typeface="Arial"/>
                        </a:rPr>
                        <a:t>are</a:t>
                      </a:r>
                      <a:r>
                        <a:rPr sz="900" spc="-10" dirty="0">
                          <a:latin typeface="Arial"/>
                          <a:cs typeface="Arial"/>
                        </a:rPr>
                        <a:t> derived </a:t>
                      </a:r>
                      <a:r>
                        <a:rPr sz="900" dirty="0">
                          <a:latin typeface="Arial"/>
                          <a:cs typeface="Arial"/>
                        </a:rPr>
                        <a:t>from</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CurveProxy</a:t>
                      </a:r>
                      <a:r>
                        <a:rPr sz="900" spc="-20" dirty="0">
                          <a:latin typeface="Arial"/>
                          <a:cs typeface="Arial"/>
                        </a:rPr>
                        <a:t> </a:t>
                      </a:r>
                      <a:r>
                        <a:rPr sz="900" spc="-10" dirty="0">
                          <a:latin typeface="Arial"/>
                          <a:cs typeface="Arial"/>
                        </a:rPr>
                        <a:t>class.</a:t>
                      </a:r>
                      <a:endParaRPr sz="900">
                        <a:latin typeface="Arial"/>
                        <a:cs typeface="Arial"/>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5" name="object 5"/>
          <p:cNvSpPr txBox="1"/>
          <p:nvPr/>
        </p:nvSpPr>
        <p:spPr>
          <a:xfrm>
            <a:off x="902004" y="3878962"/>
            <a:ext cx="5767705" cy="515620"/>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Create</a:t>
            </a:r>
            <a:r>
              <a:rPr sz="1100" b="1" spc="-30" dirty="0">
                <a:latin typeface="Arial"/>
                <a:cs typeface="Arial"/>
              </a:rPr>
              <a:t> </a:t>
            </a:r>
            <a:r>
              <a:rPr sz="1100" b="1" dirty="0">
                <a:latin typeface="Arial"/>
                <a:cs typeface="Arial"/>
              </a:rPr>
              <a:t>curve</a:t>
            </a:r>
            <a:r>
              <a:rPr sz="1100" b="1" spc="-30" dirty="0">
                <a:latin typeface="Arial"/>
                <a:cs typeface="Arial"/>
              </a:rPr>
              <a:t> </a:t>
            </a:r>
            <a:r>
              <a:rPr sz="1100" b="1" spc="-10" dirty="0">
                <a:latin typeface="Arial"/>
                <a:cs typeface="Arial"/>
              </a:rPr>
              <a:t>objects:</a:t>
            </a:r>
            <a:endParaRPr sz="1100">
              <a:latin typeface="Arial"/>
              <a:cs typeface="Arial"/>
            </a:endParaRPr>
          </a:p>
          <a:p>
            <a:pPr marL="12700" marR="5080">
              <a:lnSpc>
                <a:spcPts val="1270"/>
              </a:lnSpc>
              <a:spcBef>
                <a:spcPts val="55"/>
              </a:spcBef>
            </a:pPr>
            <a:r>
              <a:rPr sz="1100" dirty="0">
                <a:latin typeface="Arial"/>
                <a:cs typeface="Arial"/>
              </a:rPr>
              <a:t>One</a:t>
            </a:r>
            <a:r>
              <a:rPr sz="1100" spc="-20" dirty="0">
                <a:latin typeface="Arial"/>
                <a:cs typeface="Arial"/>
              </a:rPr>
              <a:t> </a:t>
            </a:r>
            <a:r>
              <a:rPr sz="1100" dirty="0">
                <a:latin typeface="Arial"/>
                <a:cs typeface="Arial"/>
              </a:rPr>
              <a:t>way</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curve</a:t>
            </a:r>
            <a:r>
              <a:rPr sz="1100" spc="-20" dirty="0">
                <a:latin typeface="Arial"/>
                <a:cs typeface="Arial"/>
              </a:rPr>
              <a:t> </a:t>
            </a:r>
            <a:r>
              <a:rPr sz="1100" dirty="0">
                <a:latin typeface="Arial"/>
                <a:cs typeface="Arial"/>
              </a:rPr>
              <a:t>object</a:t>
            </a:r>
            <a:r>
              <a:rPr sz="1100" spc="-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methods</a:t>
            </a:r>
            <a:r>
              <a:rPr sz="1100" spc="-5" dirty="0">
                <a:latin typeface="Arial"/>
                <a:cs typeface="Arial"/>
              </a:rPr>
              <a:t> </a:t>
            </a:r>
            <a:r>
              <a:rPr sz="1100" dirty="0">
                <a:latin typeface="Arial"/>
                <a:cs typeface="Arial"/>
              </a:rPr>
              <a:t>available</a:t>
            </a:r>
            <a:r>
              <a:rPr sz="1100" spc="-15" dirty="0">
                <a:latin typeface="Arial"/>
                <a:cs typeface="Arial"/>
              </a:rPr>
              <a:t> </a:t>
            </a:r>
            <a:r>
              <a:rPr sz="1100" dirty="0">
                <a:latin typeface="Arial"/>
                <a:cs typeface="Arial"/>
              </a:rPr>
              <a:t>as</a:t>
            </a:r>
            <a:r>
              <a:rPr sz="1100" spc="-25" dirty="0">
                <a:latin typeface="Arial"/>
                <a:cs typeface="Arial"/>
              </a:rPr>
              <a:t> </a:t>
            </a:r>
            <a:r>
              <a:rPr sz="1100" b="1" i="1" dirty="0">
                <a:latin typeface="Arial"/>
                <a:cs typeface="Arial"/>
              </a:rPr>
              <a:t>static</a:t>
            </a:r>
            <a:r>
              <a:rPr sz="1100" b="1" i="1" spc="-20" dirty="0">
                <a:latin typeface="Arial"/>
                <a:cs typeface="Arial"/>
              </a:rPr>
              <a:t> </a:t>
            </a:r>
            <a:r>
              <a:rPr sz="1100" dirty="0">
                <a:latin typeface="Arial"/>
                <a:cs typeface="Arial"/>
              </a:rPr>
              <a:t>methods</a:t>
            </a:r>
            <a:r>
              <a:rPr sz="1100" spc="-15" dirty="0">
                <a:latin typeface="Arial"/>
                <a:cs typeface="Arial"/>
              </a:rPr>
              <a:t> </a:t>
            </a:r>
            <a:r>
              <a:rPr sz="1100" spc="-25" dirty="0">
                <a:latin typeface="Arial"/>
                <a:cs typeface="Arial"/>
              </a:rPr>
              <a:t>in </a:t>
            </a:r>
            <a:r>
              <a:rPr sz="1100" dirty="0">
                <a:latin typeface="Arial"/>
                <a:cs typeface="Arial"/>
              </a:rPr>
              <a:t>the</a:t>
            </a:r>
            <a:r>
              <a:rPr sz="1100" spc="-15" dirty="0">
                <a:latin typeface="Arial"/>
                <a:cs typeface="Arial"/>
              </a:rPr>
              <a:t> </a:t>
            </a:r>
            <a:r>
              <a:rPr sz="1100" dirty="0">
                <a:latin typeface="Arial"/>
                <a:cs typeface="Arial"/>
              </a:rPr>
              <a:t>parent</a:t>
            </a:r>
            <a:r>
              <a:rPr sz="1100" spc="-5" dirty="0">
                <a:latin typeface="Arial"/>
                <a:cs typeface="Arial"/>
              </a:rPr>
              <a:t> </a:t>
            </a:r>
            <a:r>
              <a:rPr sz="1100" b="1" i="1" spc="-10" dirty="0">
                <a:latin typeface="Arial"/>
                <a:cs typeface="Arial"/>
              </a:rPr>
              <a:t>Rhino.Geometry.Curve</a:t>
            </a:r>
            <a:r>
              <a:rPr sz="1100" b="1" i="1" spc="5" dirty="0">
                <a:latin typeface="Arial"/>
                <a:cs typeface="Arial"/>
              </a:rPr>
              <a:t> </a:t>
            </a:r>
            <a:r>
              <a:rPr sz="1100" dirty="0">
                <a:latin typeface="Arial"/>
                <a:cs typeface="Arial"/>
              </a:rPr>
              <a:t>class. Here is</a:t>
            </a:r>
            <a:r>
              <a:rPr sz="1100" spc="-5" dirty="0">
                <a:latin typeface="Arial"/>
                <a:cs typeface="Arial"/>
              </a:rPr>
              <a:t> </a:t>
            </a:r>
            <a:r>
              <a:rPr sz="1100" dirty="0">
                <a:latin typeface="Arial"/>
                <a:cs typeface="Arial"/>
              </a:rPr>
              <a:t>an </a:t>
            </a:r>
            <a:r>
              <a:rPr sz="1100" spc="-10" dirty="0">
                <a:latin typeface="Arial"/>
                <a:cs typeface="Arial"/>
              </a:rPr>
              <a:t>example.</a:t>
            </a:r>
            <a:endParaRPr sz="1100">
              <a:latin typeface="Arial"/>
              <a:cs typeface="Arial"/>
            </a:endParaRPr>
          </a:p>
        </p:txBody>
      </p:sp>
      <p:sp>
        <p:nvSpPr>
          <p:cNvPr id="6" name="object 6"/>
          <p:cNvSpPr txBox="1"/>
          <p:nvPr/>
        </p:nvSpPr>
        <p:spPr>
          <a:xfrm>
            <a:off x="974140" y="4516451"/>
            <a:ext cx="5944870" cy="195580"/>
          </a:xfrm>
          <a:prstGeom prst="rect">
            <a:avLst/>
          </a:prstGeom>
          <a:solidFill>
            <a:srgbClr val="D9D9D9"/>
          </a:solidFill>
          <a:ln w="6095">
            <a:solidFill>
              <a:srgbClr val="000000"/>
            </a:solidFill>
          </a:ln>
        </p:spPr>
        <p:txBody>
          <a:bodyPr vert="horz" wrap="square" lIns="0" tIns="15240" rIns="0" bIns="0" rtlCol="0">
            <a:spAutoFit/>
          </a:bodyPr>
          <a:lstStyle/>
          <a:p>
            <a:pPr marL="73025">
              <a:lnSpc>
                <a:spcPct val="100000"/>
              </a:lnSpc>
              <a:spcBef>
                <a:spcPts val="120"/>
              </a:spcBef>
            </a:pPr>
            <a:r>
              <a:rPr sz="900" dirty="0">
                <a:latin typeface="Arial"/>
                <a:cs typeface="Arial"/>
              </a:rPr>
              <a:t>Create</a:t>
            </a:r>
            <a:r>
              <a:rPr sz="900" spc="-35" dirty="0">
                <a:latin typeface="Arial"/>
                <a:cs typeface="Arial"/>
              </a:rPr>
              <a:t> </a:t>
            </a:r>
            <a:r>
              <a:rPr sz="900" dirty="0">
                <a:latin typeface="Arial"/>
                <a:cs typeface="Arial"/>
              </a:rPr>
              <a:t>an</a:t>
            </a:r>
            <a:r>
              <a:rPr sz="900" spc="-30" dirty="0">
                <a:latin typeface="Arial"/>
                <a:cs typeface="Arial"/>
              </a:rPr>
              <a:t> </a:t>
            </a:r>
            <a:r>
              <a:rPr sz="900" dirty="0">
                <a:latin typeface="Arial"/>
                <a:cs typeface="Arial"/>
              </a:rPr>
              <a:t>instance</a:t>
            </a:r>
            <a:r>
              <a:rPr sz="900" spc="-4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40" dirty="0">
                <a:latin typeface="Arial"/>
                <a:cs typeface="Arial"/>
              </a:rPr>
              <a:t> </a:t>
            </a:r>
            <a:r>
              <a:rPr sz="900" b="1" i="1" dirty="0">
                <a:latin typeface="Arial"/>
                <a:cs typeface="Arial"/>
              </a:rPr>
              <a:t>NurbsCurve</a:t>
            </a:r>
            <a:r>
              <a:rPr sz="900" b="1" i="1" spc="-20" dirty="0">
                <a:latin typeface="Arial"/>
                <a:cs typeface="Arial"/>
              </a:rPr>
              <a:t> </a:t>
            </a:r>
            <a:r>
              <a:rPr sz="900" dirty="0">
                <a:latin typeface="Arial"/>
                <a:cs typeface="Arial"/>
              </a:rPr>
              <a:t>from</a:t>
            </a:r>
            <a:r>
              <a:rPr sz="900" spc="-30" dirty="0">
                <a:latin typeface="Arial"/>
                <a:cs typeface="Arial"/>
              </a:rPr>
              <a:t> </a:t>
            </a:r>
            <a:r>
              <a:rPr sz="900" dirty="0">
                <a:latin typeface="Arial"/>
                <a:cs typeface="Arial"/>
              </a:rPr>
              <a:t>control</a:t>
            </a:r>
            <a:r>
              <a:rPr sz="900" spc="-30" dirty="0">
                <a:latin typeface="Arial"/>
                <a:cs typeface="Arial"/>
              </a:rPr>
              <a:t> </a:t>
            </a:r>
            <a:r>
              <a:rPr sz="900" dirty="0">
                <a:latin typeface="Arial"/>
                <a:cs typeface="Arial"/>
              </a:rPr>
              <a:t>points</a:t>
            </a:r>
            <a:r>
              <a:rPr sz="900" spc="-30" dirty="0">
                <a:latin typeface="Arial"/>
                <a:cs typeface="Arial"/>
              </a:rPr>
              <a:t> </a:t>
            </a:r>
            <a:r>
              <a:rPr sz="900" dirty="0">
                <a:latin typeface="Arial"/>
                <a:cs typeface="Arial"/>
              </a:rPr>
              <a:t>and</a:t>
            </a:r>
            <a:r>
              <a:rPr sz="900" spc="-40" dirty="0">
                <a:latin typeface="Arial"/>
                <a:cs typeface="Arial"/>
              </a:rPr>
              <a:t> </a:t>
            </a:r>
            <a:r>
              <a:rPr sz="900" spc="-10" dirty="0">
                <a:latin typeface="Arial"/>
                <a:cs typeface="Arial"/>
              </a:rPr>
              <a:t>degree</a:t>
            </a:r>
            <a:endParaRPr sz="900">
              <a:latin typeface="Arial"/>
              <a:cs typeface="Arial"/>
            </a:endParaRPr>
          </a:p>
        </p:txBody>
      </p:sp>
      <p:sp>
        <p:nvSpPr>
          <p:cNvPr id="11" name="Title 10"/>
          <p:cNvSpPr>
            <a:spLocks noGrp="1"/>
          </p:cNvSpPr>
          <p:nvPr>
            <p:ph type="title"/>
          </p:nvPr>
        </p:nvSpPr>
        <p:spPr>
          <a:xfrm>
            <a:off x="990600" y="533400"/>
            <a:ext cx="5943600" cy="276999"/>
          </a:xfrm>
        </p:spPr>
        <p:txBody>
          <a:bodyPr/>
          <a:lstStyle/>
          <a:p>
            <a:r>
              <a:rPr lang="en-US" dirty="0">
                <a:latin typeface="Arial"/>
                <a:cs typeface="Arial"/>
              </a:rPr>
              <a:t>3_3_1:</a:t>
            </a:r>
            <a:r>
              <a:rPr lang="en-US" spc="-55" dirty="0">
                <a:latin typeface="Arial"/>
                <a:cs typeface="Arial"/>
              </a:rPr>
              <a:t> </a:t>
            </a:r>
            <a:r>
              <a:rPr lang="en-US" spc="-10" dirty="0" smtClean="0">
                <a:latin typeface="Arial"/>
                <a:cs typeface="Arial"/>
              </a:rPr>
              <a:t>Curves</a:t>
            </a:r>
            <a:endParaRPr lang="en-US" dirty="0"/>
          </a:p>
        </p:txBody>
      </p:sp>
      <p:graphicFrame>
        <p:nvGraphicFramePr>
          <p:cNvPr id="10" name="object 2"/>
          <p:cNvGraphicFramePr>
            <a:graphicFrameLocks noGrp="1"/>
          </p:cNvGraphicFramePr>
          <p:nvPr>
            <p:extLst>
              <p:ext uri="{D42A27DB-BD31-4B8C-83A1-F6EECF244321}">
                <p14:modId xmlns:p14="http://schemas.microsoft.com/office/powerpoint/2010/main" val="1702206798"/>
              </p:ext>
            </p:extLst>
          </p:nvPr>
        </p:nvGraphicFramePr>
        <p:xfrm>
          <a:off x="971092" y="4735980"/>
          <a:ext cx="5944870" cy="2687954"/>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922019">
                <a:tc>
                  <a:txBody>
                    <a:bodyPr/>
                    <a:lstStyle/>
                    <a:p>
                      <a:pPr marL="73025">
                        <a:lnSpc>
                          <a:spcPct val="100000"/>
                        </a:lnSpc>
                        <a:spcBef>
                          <a:spcPts val="105"/>
                        </a:spcBef>
                      </a:pPr>
                      <a:r>
                        <a:rPr sz="900" b="1" dirty="0">
                          <a:latin typeface="Arial"/>
                          <a:cs typeface="Arial"/>
                        </a:rPr>
                        <a:t>Curve</a:t>
                      </a:r>
                      <a:r>
                        <a:rPr sz="900" b="1" spc="90" dirty="0">
                          <a:latin typeface="Arial"/>
                          <a:cs typeface="Arial"/>
                        </a:rPr>
                        <a:t> </a:t>
                      </a:r>
                      <a:r>
                        <a:rPr sz="900" dirty="0">
                          <a:latin typeface="Arial"/>
                          <a:cs typeface="Arial"/>
                        </a:rPr>
                        <a:t>nc</a:t>
                      </a:r>
                      <a:r>
                        <a:rPr sz="900" spc="70" dirty="0">
                          <a:latin typeface="Arial"/>
                          <a:cs typeface="Arial"/>
                        </a:rPr>
                        <a:t> </a:t>
                      </a:r>
                      <a:r>
                        <a:rPr sz="900" dirty="0">
                          <a:latin typeface="Arial"/>
                          <a:cs typeface="Arial"/>
                        </a:rPr>
                        <a:t>=</a:t>
                      </a:r>
                      <a:r>
                        <a:rPr sz="900" spc="90" dirty="0">
                          <a:latin typeface="Arial"/>
                          <a:cs typeface="Arial"/>
                        </a:rPr>
                        <a:t> </a:t>
                      </a:r>
                      <a:r>
                        <a:rPr sz="900" spc="-10" dirty="0">
                          <a:latin typeface="Arial"/>
                          <a:cs typeface="Arial"/>
                        </a:rPr>
                        <a:t>Rhino.Geometry.</a:t>
                      </a:r>
                      <a:r>
                        <a:rPr sz="900" b="1" spc="-10" dirty="0">
                          <a:latin typeface="Arial"/>
                          <a:cs typeface="Arial"/>
                        </a:rPr>
                        <a:t>Curve</a:t>
                      </a:r>
                      <a:r>
                        <a:rPr sz="900" spc="-10" dirty="0">
                          <a:latin typeface="Arial"/>
                          <a:cs typeface="Arial"/>
                        </a:rPr>
                        <a:t>.CreateControlPointCurve(points,</a:t>
                      </a:r>
                      <a:r>
                        <a:rPr sz="900" spc="90" dirty="0">
                          <a:latin typeface="Arial"/>
                          <a:cs typeface="Arial"/>
                        </a:rPr>
                        <a:t> </a:t>
                      </a:r>
                      <a:r>
                        <a:rPr sz="900" spc="-10" dirty="0">
                          <a:latin typeface="Arial"/>
                          <a:cs typeface="Arial"/>
                        </a:rPr>
                        <a:t>degree);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33045">
                <a:tc>
                  <a:txBody>
                    <a:bodyPr/>
                    <a:lstStyle/>
                    <a:p>
                      <a:pPr marL="73025">
                        <a:lnSpc>
                          <a:spcPct val="100000"/>
                        </a:lnSpc>
                        <a:spcBef>
                          <a:spcPts val="120"/>
                        </a:spcBef>
                      </a:pPr>
                      <a:r>
                        <a:rPr sz="900" dirty="0">
                          <a:latin typeface="Arial"/>
                          <a:cs typeface="Arial"/>
                        </a:rPr>
                        <a:t>Create</a:t>
                      </a:r>
                      <a:r>
                        <a:rPr sz="900" spc="-30" dirty="0">
                          <a:latin typeface="Arial"/>
                          <a:cs typeface="Arial"/>
                        </a:rPr>
                        <a:t> </a:t>
                      </a:r>
                      <a:r>
                        <a:rPr sz="900" dirty="0">
                          <a:latin typeface="Arial"/>
                          <a:cs typeface="Arial"/>
                        </a:rPr>
                        <a:t>an</a:t>
                      </a:r>
                      <a:r>
                        <a:rPr sz="900" spc="-30" dirty="0">
                          <a:latin typeface="Arial"/>
                          <a:cs typeface="Arial"/>
                        </a:rPr>
                        <a:t> </a:t>
                      </a:r>
                      <a:r>
                        <a:rPr sz="900" dirty="0">
                          <a:latin typeface="Arial"/>
                          <a:cs typeface="Arial"/>
                        </a:rPr>
                        <a:t>array</a:t>
                      </a:r>
                      <a:r>
                        <a:rPr sz="900" spc="-2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tween</a:t>
                      </a:r>
                      <a:r>
                        <a:rPr sz="900" spc="-40" dirty="0">
                          <a:latin typeface="Arial"/>
                          <a:cs typeface="Arial"/>
                        </a:rPr>
                        <a:t> </a:t>
                      </a:r>
                      <a:r>
                        <a:rPr sz="900" dirty="0">
                          <a:latin typeface="Arial"/>
                          <a:cs typeface="Arial"/>
                        </a:rPr>
                        <a:t>curves</a:t>
                      </a:r>
                      <a:r>
                        <a:rPr sz="900" spc="-25" dirty="0">
                          <a:latin typeface="Arial"/>
                          <a:cs typeface="Arial"/>
                        </a:rPr>
                        <a:t> </a:t>
                      </a:r>
                      <a:r>
                        <a:rPr sz="900" dirty="0">
                          <a:latin typeface="Arial"/>
                          <a:cs typeface="Arial"/>
                        </a:rPr>
                        <a:t>using</a:t>
                      </a:r>
                      <a:r>
                        <a:rPr sz="900" spc="-30" dirty="0">
                          <a:latin typeface="Arial"/>
                          <a:cs typeface="Arial"/>
                        </a:rPr>
                        <a:t> </a:t>
                      </a:r>
                      <a:r>
                        <a:rPr sz="900" dirty="0">
                          <a:latin typeface="Arial"/>
                          <a:cs typeface="Arial"/>
                        </a:rPr>
                        <a:t>two</a:t>
                      </a:r>
                      <a:r>
                        <a:rPr sz="900" spc="-35" dirty="0">
                          <a:latin typeface="Arial"/>
                          <a:cs typeface="Arial"/>
                        </a:rPr>
                        <a:t> </a:t>
                      </a:r>
                      <a:r>
                        <a:rPr sz="900" dirty="0">
                          <a:latin typeface="Arial"/>
                          <a:cs typeface="Arial"/>
                        </a:rPr>
                        <a:t>input</a:t>
                      </a:r>
                      <a:r>
                        <a:rPr sz="900" spc="-30" dirty="0">
                          <a:latin typeface="Arial"/>
                          <a:cs typeface="Arial"/>
                        </a:rPr>
                        <a:t> </a:t>
                      </a:r>
                      <a:r>
                        <a:rPr sz="900" dirty="0">
                          <a:latin typeface="Arial"/>
                          <a:cs typeface="Arial"/>
                        </a:rPr>
                        <a:t>curves</a:t>
                      </a:r>
                      <a:r>
                        <a:rPr sz="900" spc="-2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the</a:t>
                      </a:r>
                      <a:r>
                        <a:rPr sz="900" spc="-40" dirty="0">
                          <a:latin typeface="Arial"/>
                          <a:cs typeface="Arial"/>
                        </a:rPr>
                        <a:t> </a:t>
                      </a:r>
                      <a:r>
                        <a:rPr sz="900" dirty="0">
                          <a:latin typeface="Arial"/>
                          <a:cs typeface="Arial"/>
                        </a:rPr>
                        <a:t>number</a:t>
                      </a:r>
                      <a:r>
                        <a:rPr sz="900" spc="-2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tween</a:t>
                      </a:r>
                      <a:r>
                        <a:rPr sz="900" spc="-30" dirty="0">
                          <a:latin typeface="Arial"/>
                          <a:cs typeface="Arial"/>
                        </a:rPr>
                        <a:t> </a:t>
                      </a:r>
                      <a:r>
                        <a:rPr sz="900" spc="-10" dirty="0">
                          <a:latin typeface="Arial"/>
                          <a:cs typeface="Arial"/>
                        </a:rPr>
                        <a:t>curves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1"/>
                  </a:ext>
                </a:extLst>
              </a:tr>
              <a:tr h="1532890">
                <a:tc>
                  <a:txBody>
                    <a:bodyPr/>
                    <a:lstStyle/>
                    <a:p>
                      <a:pPr marL="73025">
                        <a:lnSpc>
                          <a:spcPts val="1055"/>
                        </a:lnSpc>
                        <a:spcBef>
                          <a:spcPts val="105"/>
                        </a:spcBef>
                      </a:pPr>
                      <a:r>
                        <a:rPr sz="900" dirty="0">
                          <a:solidFill>
                            <a:srgbClr val="00AF50"/>
                          </a:solidFill>
                          <a:latin typeface="Arial"/>
                          <a:cs typeface="Arial"/>
                        </a:rPr>
                        <a:t>//Declare</a:t>
                      </a:r>
                      <a:r>
                        <a:rPr sz="900" spc="-30" dirty="0">
                          <a:solidFill>
                            <a:srgbClr val="00AF50"/>
                          </a:solidFill>
                          <a:latin typeface="Arial"/>
                          <a:cs typeface="Arial"/>
                        </a:rPr>
                        <a:t> </a:t>
                      </a:r>
                      <a:r>
                        <a:rPr sz="900" dirty="0">
                          <a:solidFill>
                            <a:srgbClr val="00AF50"/>
                          </a:solidFill>
                          <a:latin typeface="Arial"/>
                          <a:cs typeface="Arial"/>
                        </a:rPr>
                        <a:t>a</a:t>
                      </a:r>
                      <a:r>
                        <a:rPr sz="900" spc="-40" dirty="0">
                          <a:solidFill>
                            <a:srgbClr val="00AF50"/>
                          </a:solidFill>
                          <a:latin typeface="Arial"/>
                          <a:cs typeface="Arial"/>
                        </a:rPr>
                        <a:t> </a:t>
                      </a:r>
                      <a:r>
                        <a:rPr sz="900" dirty="0">
                          <a:solidFill>
                            <a:srgbClr val="00AF50"/>
                          </a:solidFill>
                          <a:latin typeface="Arial"/>
                          <a:cs typeface="Arial"/>
                        </a:rPr>
                        <a:t>variable</a:t>
                      </a:r>
                      <a:r>
                        <a:rPr sz="900" spc="-25" dirty="0">
                          <a:solidFill>
                            <a:srgbClr val="00AF50"/>
                          </a:solidFill>
                          <a:latin typeface="Arial"/>
                          <a:cs typeface="Arial"/>
                        </a:rPr>
                        <a:t> </a:t>
                      </a:r>
                      <a:r>
                        <a:rPr sz="900" dirty="0">
                          <a:solidFill>
                            <a:srgbClr val="00AF50"/>
                          </a:solidFill>
                          <a:latin typeface="Arial"/>
                          <a:cs typeface="Arial"/>
                        </a:rPr>
                        <a:t>of</a:t>
                      </a:r>
                      <a:r>
                        <a:rPr sz="900" spc="-40" dirty="0">
                          <a:solidFill>
                            <a:srgbClr val="00AF50"/>
                          </a:solidFill>
                          <a:latin typeface="Arial"/>
                          <a:cs typeface="Arial"/>
                        </a:rPr>
                        <a:t> </a:t>
                      </a:r>
                      <a:r>
                        <a:rPr sz="900" dirty="0">
                          <a:solidFill>
                            <a:srgbClr val="00AF50"/>
                          </a:solidFill>
                          <a:latin typeface="Arial"/>
                          <a:cs typeface="Arial"/>
                        </a:rPr>
                        <a:t>type</a:t>
                      </a:r>
                      <a:r>
                        <a:rPr sz="900" spc="-25" dirty="0">
                          <a:solidFill>
                            <a:srgbClr val="00AF50"/>
                          </a:solidFill>
                          <a:latin typeface="Arial"/>
                          <a:cs typeface="Arial"/>
                        </a:rPr>
                        <a:t> </a:t>
                      </a:r>
                      <a:r>
                        <a:rPr sz="900" spc="-20" dirty="0">
                          <a:solidFill>
                            <a:srgbClr val="00AF50"/>
                          </a:solidFill>
                          <a:latin typeface="Arial"/>
                          <a:cs typeface="Arial"/>
                        </a:rPr>
                        <a:t>Curve</a:t>
                      </a:r>
                      <a:endParaRPr sz="900">
                        <a:latin typeface="Arial"/>
                        <a:cs typeface="Arial"/>
                      </a:endParaRPr>
                    </a:p>
                    <a:p>
                      <a:pPr marL="73025">
                        <a:lnSpc>
                          <a:spcPts val="1055"/>
                        </a:lnSpc>
                      </a:pPr>
                      <a:r>
                        <a:rPr sz="900" b="1" dirty="0">
                          <a:latin typeface="Arial"/>
                          <a:cs typeface="Arial"/>
                        </a:rPr>
                        <a:t>Curve</a:t>
                      </a:r>
                      <a:r>
                        <a:rPr sz="900" dirty="0">
                          <a:latin typeface="Arial"/>
                          <a:cs typeface="Arial"/>
                        </a:rPr>
                        <a:t>[</a:t>
                      </a:r>
                      <a:r>
                        <a:rPr sz="900" spc="-2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tweenCurves</a:t>
                      </a:r>
                      <a:r>
                        <a:rPr sz="900" spc="-20" dirty="0">
                          <a:latin typeface="Arial"/>
                          <a:cs typeface="Arial"/>
                        </a:rPr>
                        <a:t> </a:t>
                      </a:r>
                      <a:r>
                        <a:rPr sz="900" dirty="0">
                          <a:latin typeface="Arial"/>
                          <a:cs typeface="Arial"/>
                        </a:rPr>
                        <a:t>=</a:t>
                      </a:r>
                      <a:r>
                        <a:rPr sz="900" spc="-5" dirty="0">
                          <a:latin typeface="Arial"/>
                          <a:cs typeface="Arial"/>
                        </a:rPr>
                        <a:t> </a:t>
                      </a:r>
                      <a:r>
                        <a:rPr sz="900" spc="-20" dirty="0">
                          <a:solidFill>
                            <a:srgbClr val="3333FF"/>
                          </a:solidFill>
                          <a:latin typeface="Arial"/>
                          <a:cs typeface="Arial"/>
                        </a:rPr>
                        <a:t>null</a:t>
                      </a:r>
                      <a:r>
                        <a:rPr sz="900" spc="-20" dirty="0">
                          <a:latin typeface="Arial"/>
                          <a:cs typeface="Arial"/>
                        </a:rPr>
                        <a:t>;</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an</a:t>
                      </a:r>
                      <a:r>
                        <a:rPr sz="900" spc="-30" dirty="0">
                          <a:solidFill>
                            <a:srgbClr val="00AF50"/>
                          </a:solidFill>
                          <a:latin typeface="Arial"/>
                          <a:cs typeface="Arial"/>
                        </a:rPr>
                        <a:t> </a:t>
                      </a:r>
                      <a:r>
                        <a:rPr sz="900" dirty="0">
                          <a:solidFill>
                            <a:srgbClr val="00AF50"/>
                          </a:solidFill>
                          <a:latin typeface="Arial"/>
                          <a:cs typeface="Arial"/>
                        </a:rPr>
                        <a:t>array</a:t>
                      </a:r>
                      <a:r>
                        <a:rPr sz="900" spc="-3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tween</a:t>
                      </a:r>
                      <a:r>
                        <a:rPr sz="900" spc="-25" dirty="0">
                          <a:solidFill>
                            <a:srgbClr val="00AF50"/>
                          </a:solidFill>
                          <a:latin typeface="Arial"/>
                          <a:cs typeface="Arial"/>
                        </a:rPr>
                        <a:t> </a:t>
                      </a:r>
                      <a:r>
                        <a:rPr sz="900" spc="-10" dirty="0">
                          <a:solidFill>
                            <a:srgbClr val="00AF50"/>
                          </a:solidFill>
                          <a:latin typeface="Arial"/>
                          <a:cs typeface="Arial"/>
                        </a:rPr>
                        <a:t>curves</a:t>
                      </a:r>
                      <a:endParaRPr sz="900">
                        <a:latin typeface="Arial"/>
                        <a:cs typeface="Arial"/>
                      </a:endParaRPr>
                    </a:p>
                    <a:p>
                      <a:pPr marL="73025">
                        <a:lnSpc>
                          <a:spcPts val="1055"/>
                        </a:lnSpc>
                      </a:pPr>
                      <a:r>
                        <a:rPr sz="900" dirty="0">
                          <a:latin typeface="Arial"/>
                          <a:cs typeface="Arial"/>
                        </a:rPr>
                        <a:t>tweenCurves</a:t>
                      </a:r>
                      <a:r>
                        <a:rPr sz="900" spc="55" dirty="0">
                          <a:latin typeface="Arial"/>
                          <a:cs typeface="Arial"/>
                        </a:rPr>
                        <a:t> </a:t>
                      </a:r>
                      <a:r>
                        <a:rPr sz="900" dirty="0">
                          <a:latin typeface="Arial"/>
                          <a:cs typeface="Arial"/>
                        </a:rPr>
                        <a:t>=</a:t>
                      </a:r>
                      <a:r>
                        <a:rPr sz="900" spc="70" dirty="0">
                          <a:latin typeface="Arial"/>
                          <a:cs typeface="Arial"/>
                        </a:rPr>
                        <a:t> </a:t>
                      </a:r>
                      <a:r>
                        <a:rPr sz="900" spc="-10" dirty="0">
                          <a:latin typeface="Arial"/>
                          <a:cs typeface="Arial"/>
                        </a:rPr>
                        <a:t>Rhino.Geometry.</a:t>
                      </a:r>
                      <a:r>
                        <a:rPr sz="900" b="1" spc="-10" dirty="0">
                          <a:latin typeface="Arial"/>
                          <a:cs typeface="Arial"/>
                        </a:rPr>
                        <a:t>Curve</a:t>
                      </a:r>
                      <a:r>
                        <a:rPr sz="900" spc="-10" dirty="0">
                          <a:latin typeface="Arial"/>
                          <a:cs typeface="Arial"/>
                        </a:rPr>
                        <a:t>.CreateTweenCurves(curve0,</a:t>
                      </a:r>
                      <a:r>
                        <a:rPr sz="900" spc="50" dirty="0">
                          <a:latin typeface="Arial"/>
                          <a:cs typeface="Arial"/>
                        </a:rPr>
                        <a:t> </a:t>
                      </a:r>
                      <a:r>
                        <a:rPr sz="900" dirty="0">
                          <a:latin typeface="Arial"/>
                          <a:cs typeface="Arial"/>
                        </a:rPr>
                        <a:t>curve1,</a:t>
                      </a:r>
                      <a:r>
                        <a:rPr sz="900" spc="55" dirty="0">
                          <a:latin typeface="Arial"/>
                          <a:cs typeface="Arial"/>
                        </a:rPr>
                        <a:t> </a:t>
                      </a:r>
                      <a:r>
                        <a:rPr sz="900" dirty="0">
                          <a:latin typeface="Arial"/>
                          <a:cs typeface="Arial"/>
                        </a:rPr>
                        <a:t>count,</a:t>
                      </a:r>
                      <a:r>
                        <a:rPr sz="900" spc="55" dirty="0">
                          <a:latin typeface="Arial"/>
                          <a:cs typeface="Arial"/>
                        </a:rPr>
                        <a:t> </a:t>
                      </a:r>
                      <a:r>
                        <a:rPr sz="900" spc="-10" dirty="0">
                          <a:latin typeface="Arial"/>
                          <a:cs typeface="Arial"/>
                        </a:rPr>
                        <a:t>0.01);</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12" name="object 5"/>
          <p:cNvPicPr/>
          <p:nvPr/>
        </p:nvPicPr>
        <p:blipFill>
          <a:blip r:embed="rId2" cstate="print"/>
          <a:stretch>
            <a:fillRect/>
          </a:stretch>
        </p:blipFill>
        <p:spPr>
          <a:xfrm>
            <a:off x="1067155" y="4921100"/>
            <a:ext cx="1707789" cy="685572"/>
          </a:xfrm>
          <a:prstGeom prst="rect">
            <a:avLst/>
          </a:prstGeom>
        </p:spPr>
      </p:pic>
      <p:pic>
        <p:nvPicPr>
          <p:cNvPr id="13" name="object 6"/>
          <p:cNvPicPr/>
          <p:nvPr/>
        </p:nvPicPr>
        <p:blipFill>
          <a:blip r:embed="rId3" cstate="print"/>
          <a:stretch>
            <a:fillRect/>
          </a:stretch>
        </p:blipFill>
        <p:spPr>
          <a:xfrm>
            <a:off x="1085380" y="6597412"/>
            <a:ext cx="2445871" cy="774311"/>
          </a:xfrm>
          <a:prstGeom prst="rect">
            <a:avLst/>
          </a:prstGeom>
        </p:spPr>
      </p:pic>
    </p:spTree>
    <p:extLst>
      <p:ext uri="{BB962C8B-B14F-4D97-AF65-F5344CB8AC3E}">
        <p14:creationId xmlns:p14="http://schemas.microsoft.com/office/powerpoint/2010/main" val="3336000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vs implicit curve functions</a:t>
            </a:r>
            <a:endParaRPr lang="en-US" dirty="0"/>
          </a:p>
        </p:txBody>
      </p:sp>
      <p:pic>
        <p:nvPicPr>
          <p:cNvPr id="5" name="Picture 4"/>
          <p:cNvPicPr>
            <a:picLocks noChangeAspect="1"/>
          </p:cNvPicPr>
          <p:nvPr/>
        </p:nvPicPr>
        <p:blipFill>
          <a:blip r:embed="rId2">
            <a:clrChange>
              <a:clrFrom>
                <a:srgbClr val="D4D0C8"/>
              </a:clrFrom>
              <a:clrTo>
                <a:srgbClr val="D4D0C8">
                  <a:alpha val="0"/>
                </a:srgbClr>
              </a:clrTo>
            </a:clrChange>
          </a:blip>
          <a:stretch>
            <a:fillRect/>
          </a:stretch>
        </p:blipFill>
        <p:spPr>
          <a:xfrm>
            <a:off x="988423" y="4572000"/>
            <a:ext cx="5906589" cy="4320339"/>
          </a:xfrm>
          <a:prstGeom prst="rect">
            <a:avLst/>
          </a:prstGeom>
        </p:spPr>
      </p:pic>
      <p:pic>
        <p:nvPicPr>
          <p:cNvPr id="6" name="Picture 5"/>
          <p:cNvPicPr>
            <a:picLocks noChangeAspect="1"/>
          </p:cNvPicPr>
          <p:nvPr/>
        </p:nvPicPr>
        <p:blipFill>
          <a:blip r:embed="rId3"/>
          <a:stretch>
            <a:fillRect/>
          </a:stretch>
        </p:blipFill>
        <p:spPr>
          <a:xfrm>
            <a:off x="988422" y="914400"/>
            <a:ext cx="2516777" cy="3382420"/>
          </a:xfrm>
          <a:prstGeom prst="rect">
            <a:avLst/>
          </a:prstGeom>
        </p:spPr>
      </p:pic>
    </p:spTree>
    <p:extLst>
      <p:ext uri="{BB962C8B-B14F-4D97-AF65-F5344CB8AC3E}">
        <p14:creationId xmlns:p14="http://schemas.microsoft.com/office/powerpoint/2010/main" val="293358881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 vs implicit curve functions - circle</a:t>
            </a:r>
            <a:endParaRPr lang="en-US" dirty="0"/>
          </a:p>
        </p:txBody>
      </p:sp>
      <p:pic>
        <p:nvPicPr>
          <p:cNvPr id="3" name="Picture 2"/>
          <p:cNvPicPr>
            <a:picLocks noChangeAspect="1"/>
          </p:cNvPicPr>
          <p:nvPr/>
        </p:nvPicPr>
        <p:blipFill>
          <a:blip r:embed="rId2">
            <a:clrChange>
              <a:clrFrom>
                <a:srgbClr val="D4D0C8"/>
              </a:clrFrom>
              <a:clrTo>
                <a:srgbClr val="D4D0C8">
                  <a:alpha val="0"/>
                </a:srgbClr>
              </a:clrTo>
            </a:clrChange>
          </a:blip>
          <a:stretch>
            <a:fillRect/>
          </a:stretch>
        </p:blipFill>
        <p:spPr>
          <a:xfrm>
            <a:off x="1143000" y="3810000"/>
            <a:ext cx="5638800" cy="5560755"/>
          </a:xfrm>
          <a:prstGeom prst="rect">
            <a:avLst/>
          </a:prstGeom>
        </p:spPr>
      </p:pic>
      <p:pic>
        <p:nvPicPr>
          <p:cNvPr id="5" name="Picture 4"/>
          <p:cNvPicPr>
            <a:picLocks noChangeAspect="1"/>
          </p:cNvPicPr>
          <p:nvPr/>
        </p:nvPicPr>
        <p:blipFill>
          <a:blip r:embed="rId3"/>
          <a:stretch>
            <a:fillRect/>
          </a:stretch>
        </p:blipFill>
        <p:spPr>
          <a:xfrm>
            <a:off x="2057400" y="990600"/>
            <a:ext cx="3276600" cy="3174525"/>
          </a:xfrm>
          <a:prstGeom prst="rect">
            <a:avLst/>
          </a:prstGeom>
        </p:spPr>
      </p:pic>
      <p:sp>
        <p:nvSpPr>
          <p:cNvPr id="6" name="TextBox 5">
            <a:hlinkClick r:id="rId4" action="ppaction://hlinkfile"/>
          </p:cNvPr>
          <p:cNvSpPr txBox="1"/>
          <p:nvPr/>
        </p:nvSpPr>
        <p:spPr>
          <a:xfrm>
            <a:off x="6308026"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75470883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at parameter</a:t>
            </a:r>
            <a:endParaRPr lang="en-US" dirty="0"/>
          </a:p>
        </p:txBody>
      </p:sp>
      <p:pic>
        <p:nvPicPr>
          <p:cNvPr id="3" name="Picture 2"/>
          <p:cNvPicPr>
            <a:picLocks noChangeAspect="1"/>
          </p:cNvPicPr>
          <p:nvPr/>
        </p:nvPicPr>
        <p:blipFill>
          <a:blip r:embed="rId2">
            <a:clrChange>
              <a:clrFrom>
                <a:srgbClr val="D4D0C8"/>
              </a:clrFrom>
              <a:clrTo>
                <a:srgbClr val="D4D0C8">
                  <a:alpha val="0"/>
                </a:srgbClr>
              </a:clrTo>
            </a:clrChange>
          </a:blip>
          <a:stretch>
            <a:fillRect/>
          </a:stretch>
        </p:blipFill>
        <p:spPr>
          <a:xfrm>
            <a:off x="971006" y="1066800"/>
            <a:ext cx="6372965" cy="6934200"/>
          </a:xfrm>
          <a:prstGeom prst="rect">
            <a:avLst/>
          </a:prstGeom>
        </p:spPr>
      </p:pic>
      <p:sp>
        <p:nvSpPr>
          <p:cNvPr id="4" name="TextBox 3">
            <a:hlinkClick r:id="rId3" action="ppaction://hlinkfile"/>
          </p:cNvPr>
          <p:cNvSpPr txBox="1"/>
          <p:nvPr/>
        </p:nvSpPr>
        <p:spPr>
          <a:xfrm>
            <a:off x="6308026"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3847804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 functions – closest point</a:t>
            </a:r>
            <a:endParaRPr lang="en-US" dirty="0"/>
          </a:p>
        </p:txBody>
      </p:sp>
      <p:sp>
        <p:nvSpPr>
          <p:cNvPr id="4" name="TextBox 3">
            <a:hlinkClick r:id="rId2" action="ppaction://hlinkfile"/>
          </p:cNvPr>
          <p:cNvSpPr txBox="1"/>
          <p:nvPr/>
        </p:nvSpPr>
        <p:spPr>
          <a:xfrm>
            <a:off x="6308026"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5" name="Picture 4"/>
          <p:cNvPicPr>
            <a:picLocks noChangeAspect="1"/>
          </p:cNvPicPr>
          <p:nvPr/>
        </p:nvPicPr>
        <p:blipFill>
          <a:blip r:embed="rId3"/>
          <a:stretch>
            <a:fillRect/>
          </a:stretch>
        </p:blipFill>
        <p:spPr>
          <a:xfrm>
            <a:off x="876219" y="2590800"/>
            <a:ext cx="6172361" cy="1311763"/>
          </a:xfrm>
          <a:prstGeom prst="rect">
            <a:avLst/>
          </a:prstGeom>
        </p:spPr>
      </p:pic>
      <p:pic>
        <p:nvPicPr>
          <p:cNvPr id="6" name="Picture 5"/>
          <p:cNvPicPr>
            <a:picLocks noChangeAspect="1"/>
          </p:cNvPicPr>
          <p:nvPr/>
        </p:nvPicPr>
        <p:blipFill rotWithShape="1">
          <a:blip r:embed="rId4"/>
          <a:srcRect t="23389" b="15075"/>
          <a:stretch/>
        </p:blipFill>
        <p:spPr>
          <a:xfrm>
            <a:off x="1285357" y="6400800"/>
            <a:ext cx="4994366" cy="2133600"/>
          </a:xfrm>
          <a:prstGeom prst="rect">
            <a:avLst/>
          </a:prstGeom>
        </p:spPr>
      </p:pic>
      <p:pic>
        <p:nvPicPr>
          <p:cNvPr id="7" name="Picture 6"/>
          <p:cNvPicPr>
            <a:picLocks noChangeAspect="1"/>
          </p:cNvPicPr>
          <p:nvPr/>
        </p:nvPicPr>
        <p:blipFill>
          <a:blip r:embed="rId5"/>
          <a:stretch>
            <a:fillRect/>
          </a:stretch>
        </p:blipFill>
        <p:spPr>
          <a:xfrm>
            <a:off x="1232737" y="4239965"/>
            <a:ext cx="5306925" cy="1578470"/>
          </a:xfrm>
          <a:prstGeom prst="rect">
            <a:avLst/>
          </a:prstGeom>
        </p:spPr>
      </p:pic>
    </p:spTree>
    <p:extLst>
      <p:ext uri="{BB962C8B-B14F-4D97-AF65-F5344CB8AC3E}">
        <p14:creationId xmlns:p14="http://schemas.microsoft.com/office/powerpoint/2010/main" val="23159219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 functions – evaluate</a:t>
            </a:r>
            <a:endParaRPr lang="en-US" dirty="0"/>
          </a:p>
        </p:txBody>
      </p:sp>
      <p:sp>
        <p:nvSpPr>
          <p:cNvPr id="4" name="TextBox 3">
            <a:hlinkClick r:id="rId2" action="ppaction://hlinkfile"/>
          </p:cNvPr>
          <p:cNvSpPr txBox="1"/>
          <p:nvPr/>
        </p:nvSpPr>
        <p:spPr>
          <a:xfrm>
            <a:off x="6308026"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3" name="Picture 2"/>
          <p:cNvPicPr>
            <a:picLocks noChangeAspect="1"/>
          </p:cNvPicPr>
          <p:nvPr/>
        </p:nvPicPr>
        <p:blipFill>
          <a:blip r:embed="rId3"/>
          <a:stretch>
            <a:fillRect/>
          </a:stretch>
        </p:blipFill>
        <p:spPr>
          <a:xfrm>
            <a:off x="990599" y="1219200"/>
            <a:ext cx="5814811" cy="1600200"/>
          </a:xfrm>
          <a:prstGeom prst="rect">
            <a:avLst/>
          </a:prstGeom>
        </p:spPr>
      </p:pic>
      <p:pic>
        <p:nvPicPr>
          <p:cNvPr id="8" name="Picture 7"/>
          <p:cNvPicPr>
            <a:picLocks noChangeAspect="1"/>
          </p:cNvPicPr>
          <p:nvPr/>
        </p:nvPicPr>
        <p:blipFill>
          <a:blip r:embed="rId4">
            <a:clrChange>
              <a:clrFrom>
                <a:srgbClr val="D4D0C8"/>
              </a:clrFrom>
              <a:clrTo>
                <a:srgbClr val="D4D0C8">
                  <a:alpha val="0"/>
                </a:srgbClr>
              </a:clrTo>
            </a:clrChange>
          </a:blip>
          <a:stretch>
            <a:fillRect/>
          </a:stretch>
        </p:blipFill>
        <p:spPr>
          <a:xfrm>
            <a:off x="1285357" y="3260858"/>
            <a:ext cx="5597804" cy="2225542"/>
          </a:xfrm>
          <a:prstGeom prst="rect">
            <a:avLst/>
          </a:prstGeom>
        </p:spPr>
      </p:pic>
      <p:pic>
        <p:nvPicPr>
          <p:cNvPr id="9" name="Picture 8"/>
          <p:cNvPicPr>
            <a:picLocks noChangeAspect="1"/>
          </p:cNvPicPr>
          <p:nvPr/>
        </p:nvPicPr>
        <p:blipFill>
          <a:blip r:embed="rId5">
            <a:clrChange>
              <a:clrFrom>
                <a:srgbClr val="9DA3AA"/>
              </a:clrFrom>
              <a:clrTo>
                <a:srgbClr val="9DA3AA">
                  <a:alpha val="0"/>
                </a:srgbClr>
              </a:clrTo>
            </a:clrChange>
          </a:blip>
          <a:stretch>
            <a:fillRect/>
          </a:stretch>
        </p:blipFill>
        <p:spPr>
          <a:xfrm>
            <a:off x="1285357" y="5927858"/>
            <a:ext cx="5648843" cy="2711836"/>
          </a:xfrm>
          <a:prstGeom prst="rect">
            <a:avLst/>
          </a:prstGeom>
        </p:spPr>
      </p:pic>
    </p:spTree>
    <p:extLst>
      <p:ext uri="{BB962C8B-B14F-4D97-AF65-F5344CB8AC3E}">
        <p14:creationId xmlns:p14="http://schemas.microsoft.com/office/powerpoint/2010/main" val="324833564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914400"/>
            <a:ext cx="589026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Another</a:t>
            </a:r>
            <a:r>
              <a:rPr sz="1100" spc="-10" dirty="0">
                <a:latin typeface="Arial"/>
                <a:cs typeface="Arial"/>
              </a:rPr>
              <a:t> </a:t>
            </a:r>
            <a:r>
              <a:rPr sz="1100" dirty="0">
                <a:latin typeface="Arial"/>
                <a:cs typeface="Arial"/>
              </a:rPr>
              <a:t>way</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new</a:t>
            </a:r>
            <a:r>
              <a:rPr sz="1100" spc="-15" dirty="0">
                <a:latin typeface="Arial"/>
                <a:cs typeface="Arial"/>
              </a:rPr>
              <a:t> </a:t>
            </a:r>
            <a:r>
              <a:rPr sz="1100" dirty="0">
                <a:latin typeface="Arial"/>
                <a:cs typeface="Arial"/>
              </a:rPr>
              <a:t>curves</a:t>
            </a:r>
            <a:r>
              <a:rPr sz="1100" spc="-2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constructor</a:t>
            </a:r>
            <a:r>
              <a:rPr sz="1100" spc="-1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curve</a:t>
            </a:r>
            <a:r>
              <a:rPr sz="1100" spc="-10" dirty="0">
                <a:latin typeface="Arial"/>
                <a:cs typeface="Arial"/>
              </a:rPr>
              <a:t> </a:t>
            </a:r>
            <a:r>
              <a:rPr sz="1100" dirty="0">
                <a:latin typeface="Arial"/>
                <a:cs typeface="Arial"/>
              </a:rPr>
              <a:t>with</a:t>
            </a:r>
            <a:r>
              <a:rPr sz="1100" spc="-15"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new</a:t>
            </a:r>
            <a:r>
              <a:rPr sz="1100" b="1" i="1" spc="-10" dirty="0">
                <a:latin typeface="Arial"/>
                <a:cs typeface="Arial"/>
              </a:rPr>
              <a:t> </a:t>
            </a:r>
            <a:r>
              <a:rPr sz="1100" spc="-10" dirty="0">
                <a:latin typeface="Arial"/>
                <a:cs typeface="Arial"/>
              </a:rPr>
              <a:t>keyword.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examples</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different</a:t>
            </a:r>
            <a:r>
              <a:rPr sz="1100" spc="-3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curves</a:t>
            </a:r>
            <a:r>
              <a:rPr sz="1100" spc="-20" dirty="0">
                <a:latin typeface="Arial"/>
                <a:cs typeface="Arial"/>
              </a:rPr>
              <a:t> </a:t>
            </a:r>
            <a:r>
              <a:rPr sz="1100" dirty="0">
                <a:latin typeface="Arial"/>
                <a:cs typeface="Arial"/>
              </a:rPr>
              <a:t>using</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constructor</a:t>
            </a:r>
            <a:r>
              <a:rPr sz="1100" spc="-25" dirty="0">
                <a:latin typeface="Arial"/>
                <a:cs typeface="Arial"/>
              </a:rPr>
              <a:t> </a:t>
            </a:r>
            <a:r>
              <a:rPr sz="1100" dirty="0">
                <a:latin typeface="Arial"/>
                <a:cs typeface="Arial"/>
              </a:rPr>
              <a:t>or</a:t>
            </a:r>
            <a:r>
              <a:rPr sz="1100" spc="-25" dirty="0">
                <a:latin typeface="Arial"/>
                <a:cs typeface="Arial"/>
              </a:rPr>
              <a:t> the </a:t>
            </a:r>
            <a:r>
              <a:rPr sz="1100" b="1" i="1" dirty="0">
                <a:latin typeface="Arial"/>
                <a:cs typeface="Arial"/>
              </a:rPr>
              <a:t>Create</a:t>
            </a:r>
            <a:r>
              <a:rPr sz="1100" b="1" i="1" spc="-35" dirty="0">
                <a:latin typeface="Arial"/>
                <a:cs typeface="Arial"/>
              </a:rPr>
              <a:t> </a:t>
            </a:r>
            <a:r>
              <a:rPr sz="1100" dirty="0">
                <a:latin typeface="Arial"/>
                <a:cs typeface="Arial"/>
              </a:rPr>
              <a:t>method</a:t>
            </a:r>
            <a:r>
              <a:rPr sz="1100" spc="-3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class.</a:t>
            </a:r>
            <a:r>
              <a:rPr sz="1100" spc="-1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reference</a:t>
            </a:r>
            <a:r>
              <a:rPr sz="1100" spc="-3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RhinoCommon</a:t>
            </a:r>
            <a:r>
              <a:rPr sz="1100" b="1" i="1" spc="-15" dirty="0">
                <a:latin typeface="Arial"/>
                <a:cs typeface="Arial"/>
              </a:rPr>
              <a:t> </a:t>
            </a:r>
            <a:r>
              <a:rPr sz="1100" dirty="0">
                <a:latin typeface="Arial"/>
                <a:cs typeface="Arial"/>
              </a:rPr>
              <a:t>help</a:t>
            </a:r>
            <a:r>
              <a:rPr sz="1100" spc="-30"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more</a:t>
            </a:r>
            <a:r>
              <a:rPr sz="1100" spc="-30" dirty="0">
                <a:latin typeface="Arial"/>
                <a:cs typeface="Arial"/>
              </a:rPr>
              <a:t> </a:t>
            </a:r>
            <a:r>
              <a:rPr sz="1100" dirty="0">
                <a:latin typeface="Arial"/>
                <a:cs typeface="Arial"/>
              </a:rPr>
              <a:t>details</a:t>
            </a:r>
            <a:r>
              <a:rPr sz="1100" spc="-10" dirty="0">
                <a:latin typeface="Arial"/>
                <a:cs typeface="Arial"/>
              </a:rPr>
              <a:t> about </a:t>
            </a:r>
            <a:r>
              <a:rPr sz="1100" dirty="0">
                <a:latin typeface="Arial"/>
                <a:cs typeface="Arial"/>
              </a:rPr>
              <a:t>the</a:t>
            </a:r>
            <a:r>
              <a:rPr sz="1100" spc="-20" dirty="0">
                <a:latin typeface="Arial"/>
                <a:cs typeface="Arial"/>
              </a:rPr>
              <a:t> </a:t>
            </a:r>
            <a:r>
              <a:rPr sz="1100" dirty="0">
                <a:latin typeface="Arial"/>
                <a:cs typeface="Arial"/>
              </a:rPr>
              <a:t>constructors</a:t>
            </a:r>
            <a:r>
              <a:rPr sz="1100" spc="-1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derived</a:t>
            </a:r>
            <a:r>
              <a:rPr sz="1100" spc="-25" dirty="0">
                <a:latin typeface="Arial"/>
                <a:cs typeface="Arial"/>
              </a:rPr>
              <a:t> </a:t>
            </a:r>
            <a:r>
              <a:rPr sz="1100" dirty="0">
                <a:latin typeface="Arial"/>
                <a:cs typeface="Arial"/>
              </a:rPr>
              <a:t>curve</a:t>
            </a:r>
            <a:r>
              <a:rPr sz="1100" spc="-30" dirty="0">
                <a:latin typeface="Arial"/>
                <a:cs typeface="Arial"/>
              </a:rPr>
              <a:t> </a:t>
            </a:r>
            <a:r>
              <a:rPr sz="1100" spc="-10" dirty="0">
                <a:latin typeface="Arial"/>
                <a:cs typeface="Arial"/>
              </a:rPr>
              <a:t>classes.</a:t>
            </a:r>
            <a:endParaRPr sz="110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4068921300"/>
              </p:ext>
            </p:extLst>
          </p:nvPr>
        </p:nvGraphicFramePr>
        <p:xfrm>
          <a:off x="971092" y="1710436"/>
          <a:ext cx="5953125" cy="4480559"/>
        </p:xfrm>
        <a:graphic>
          <a:graphicData uri="http://schemas.openxmlformats.org/drawingml/2006/table">
            <a:tbl>
              <a:tblPr firstRow="1" bandRow="1">
                <a:tableStyleId>{2D5ABB26-0587-4C30-8999-92F81FD0307C}</a:tableStyleId>
              </a:tblPr>
              <a:tblGrid>
                <a:gridCol w="3104515">
                  <a:extLst>
                    <a:ext uri="{9D8B030D-6E8A-4147-A177-3AD203B41FA5}">
                      <a16:colId xmlns:a16="http://schemas.microsoft.com/office/drawing/2014/main" val="20000"/>
                    </a:ext>
                  </a:extLst>
                </a:gridCol>
                <a:gridCol w="2848610">
                  <a:extLst>
                    <a:ext uri="{9D8B030D-6E8A-4147-A177-3AD203B41FA5}">
                      <a16:colId xmlns:a16="http://schemas.microsoft.com/office/drawing/2014/main" val="20001"/>
                    </a:ext>
                  </a:extLst>
                </a:gridCol>
              </a:tblGrid>
              <a:tr h="193040">
                <a:tc gridSpan="2">
                  <a:txBody>
                    <a:bodyPr/>
                    <a:lstStyle/>
                    <a:p>
                      <a:pPr marL="73025">
                        <a:lnSpc>
                          <a:spcPct val="100000"/>
                        </a:lnSpc>
                        <a:spcBef>
                          <a:spcPts val="105"/>
                        </a:spcBef>
                      </a:pPr>
                      <a:r>
                        <a:rPr sz="900" dirty="0">
                          <a:latin typeface="Arial"/>
                          <a:cs typeface="Arial"/>
                        </a:rPr>
                        <a:t>Declare</a:t>
                      </a:r>
                      <a:r>
                        <a:rPr sz="900" spc="-30"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initialize</a:t>
                      </a:r>
                      <a:r>
                        <a:rPr sz="900" spc="-30" dirty="0">
                          <a:latin typeface="Arial"/>
                          <a:cs typeface="Arial"/>
                        </a:rPr>
                        <a:t> </a:t>
                      </a:r>
                      <a:r>
                        <a:rPr sz="900" dirty="0">
                          <a:latin typeface="Arial"/>
                          <a:cs typeface="Arial"/>
                        </a:rPr>
                        <a:t>3</a:t>
                      </a:r>
                      <a:r>
                        <a:rPr sz="900" spc="-30" dirty="0">
                          <a:latin typeface="Arial"/>
                          <a:cs typeface="Arial"/>
                        </a:rPr>
                        <a:t> </a:t>
                      </a:r>
                      <a:r>
                        <a:rPr sz="900" dirty="0">
                          <a:latin typeface="Arial"/>
                          <a:cs typeface="Arial"/>
                        </a:rPr>
                        <a:t>new</a:t>
                      </a:r>
                      <a:r>
                        <a:rPr sz="900" spc="-30" dirty="0">
                          <a:latin typeface="Arial"/>
                          <a:cs typeface="Arial"/>
                        </a:rPr>
                        <a:t> </a:t>
                      </a:r>
                      <a:r>
                        <a:rPr sz="900" spc="-10" dirty="0">
                          <a:latin typeface="Arial"/>
                          <a:cs typeface="Arial"/>
                        </a:rPr>
                        <a:t>points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436880">
                <a:tc gridSpan="2">
                  <a:txBody>
                    <a:bodyPr/>
                    <a:lstStyle/>
                    <a:p>
                      <a:pPr marL="73025" marR="4069715" algn="just">
                        <a:lnSpc>
                          <a:spcPct val="96100"/>
                        </a:lnSpc>
                        <a:spcBef>
                          <a:spcPts val="150"/>
                        </a:spcBef>
                      </a:pPr>
                      <a:r>
                        <a:rPr sz="900" b="1" dirty="0">
                          <a:latin typeface="Arial"/>
                          <a:cs typeface="Arial"/>
                        </a:rPr>
                        <a:t>Point3d</a:t>
                      </a:r>
                      <a:r>
                        <a:rPr sz="900" b="1" spc="-10" dirty="0">
                          <a:latin typeface="Arial"/>
                          <a:cs typeface="Arial"/>
                        </a:rPr>
                        <a:t> </a:t>
                      </a:r>
                      <a:r>
                        <a:rPr sz="900" dirty="0">
                          <a:latin typeface="Arial"/>
                          <a:cs typeface="Arial"/>
                        </a:rPr>
                        <a:t>p0</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Point3d(0,</a:t>
                      </a:r>
                      <a:r>
                        <a:rPr sz="900" spc="-20" dirty="0">
                          <a:latin typeface="Arial"/>
                          <a:cs typeface="Arial"/>
                        </a:rPr>
                        <a:t> </a:t>
                      </a:r>
                      <a:r>
                        <a:rPr sz="900" dirty="0">
                          <a:latin typeface="Arial"/>
                          <a:cs typeface="Arial"/>
                        </a:rPr>
                        <a:t>0,</a:t>
                      </a:r>
                      <a:r>
                        <a:rPr sz="900" spc="-15" dirty="0">
                          <a:latin typeface="Arial"/>
                          <a:cs typeface="Arial"/>
                        </a:rPr>
                        <a:t> </a:t>
                      </a:r>
                      <a:r>
                        <a:rPr sz="900" spc="-25" dirty="0">
                          <a:latin typeface="Arial"/>
                          <a:cs typeface="Arial"/>
                        </a:rPr>
                        <a:t>0); </a:t>
                      </a:r>
                      <a:r>
                        <a:rPr sz="900" b="1" dirty="0">
                          <a:latin typeface="Arial"/>
                          <a:cs typeface="Arial"/>
                        </a:rPr>
                        <a:t>Point3d</a:t>
                      </a:r>
                      <a:r>
                        <a:rPr sz="900" b="1" spc="-10" dirty="0">
                          <a:latin typeface="Arial"/>
                          <a:cs typeface="Arial"/>
                        </a:rPr>
                        <a:t> </a:t>
                      </a:r>
                      <a:r>
                        <a:rPr sz="900" dirty="0">
                          <a:latin typeface="Arial"/>
                          <a:cs typeface="Arial"/>
                        </a:rPr>
                        <a:t>p1</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Point3d(5,</a:t>
                      </a:r>
                      <a:r>
                        <a:rPr sz="900" spc="-20" dirty="0">
                          <a:latin typeface="Arial"/>
                          <a:cs typeface="Arial"/>
                        </a:rPr>
                        <a:t> </a:t>
                      </a:r>
                      <a:r>
                        <a:rPr sz="900" dirty="0">
                          <a:latin typeface="Arial"/>
                          <a:cs typeface="Arial"/>
                        </a:rPr>
                        <a:t>1,</a:t>
                      </a:r>
                      <a:r>
                        <a:rPr sz="900" spc="-15" dirty="0">
                          <a:latin typeface="Arial"/>
                          <a:cs typeface="Arial"/>
                        </a:rPr>
                        <a:t> </a:t>
                      </a:r>
                      <a:r>
                        <a:rPr sz="900" spc="-25" dirty="0">
                          <a:latin typeface="Arial"/>
                          <a:cs typeface="Arial"/>
                        </a:rPr>
                        <a:t>0); </a:t>
                      </a:r>
                      <a:r>
                        <a:rPr sz="900" b="1" dirty="0">
                          <a:latin typeface="Arial"/>
                          <a:cs typeface="Arial"/>
                        </a:rPr>
                        <a:t>Point3d</a:t>
                      </a:r>
                      <a:r>
                        <a:rPr sz="900" b="1" spc="-10" dirty="0">
                          <a:latin typeface="Arial"/>
                          <a:cs typeface="Arial"/>
                        </a:rPr>
                        <a:t> </a:t>
                      </a:r>
                      <a:r>
                        <a:rPr sz="900" dirty="0">
                          <a:latin typeface="Arial"/>
                          <a:cs typeface="Arial"/>
                        </a:rPr>
                        <a:t>p2</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Point3d(6,</a:t>
                      </a:r>
                      <a:r>
                        <a:rPr sz="900" spc="-5" dirty="0">
                          <a:latin typeface="Arial"/>
                          <a:cs typeface="Arial"/>
                        </a:rPr>
                        <a:t> </a:t>
                      </a:r>
                      <a:r>
                        <a:rPr sz="900" spc="-15" dirty="0">
                          <a:latin typeface="Arial"/>
                          <a:cs typeface="Arial"/>
                        </a:rPr>
                        <a:t>-</a:t>
                      </a:r>
                      <a:r>
                        <a:rPr sz="900" dirty="0">
                          <a:latin typeface="Arial"/>
                          <a:cs typeface="Arial"/>
                        </a:rPr>
                        <a:t>3,</a:t>
                      </a:r>
                      <a:r>
                        <a:rPr sz="900" spc="-10" dirty="0">
                          <a:latin typeface="Arial"/>
                          <a:cs typeface="Arial"/>
                        </a:rPr>
                        <a:t> </a:t>
                      </a:r>
                      <a:r>
                        <a:rPr sz="900" spc="-25" dirty="0">
                          <a:latin typeface="Arial"/>
                          <a:cs typeface="Arial"/>
                        </a:rPr>
                        <a:t>0);</a:t>
                      </a:r>
                      <a:endParaRPr sz="900">
                        <a:latin typeface="Arial"/>
                        <a:cs typeface="Arial"/>
                      </a:endParaRPr>
                    </a:p>
                  </a:txBody>
                  <a:tcPr marL="0" marR="0" marT="190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194945">
                <a:tc gridSpan="2">
                  <a:txBody>
                    <a:bodyPr/>
                    <a:lstStyle/>
                    <a:p>
                      <a:pPr marL="73025">
                        <a:lnSpc>
                          <a:spcPct val="100000"/>
                        </a:lnSpc>
                        <a:spcBef>
                          <a:spcPts val="105"/>
                        </a:spcBef>
                      </a:pPr>
                      <a:r>
                        <a:rPr sz="900" dirty="0">
                          <a:latin typeface="Arial"/>
                          <a:cs typeface="Arial"/>
                        </a:rPr>
                        <a:t>Create</a:t>
                      </a:r>
                      <a:r>
                        <a:rPr sz="900" spc="-20" dirty="0">
                          <a:latin typeface="Arial"/>
                          <a:cs typeface="Arial"/>
                        </a:rPr>
                        <a:t> </a:t>
                      </a:r>
                      <a:r>
                        <a:rPr sz="900" dirty="0">
                          <a:latin typeface="Arial"/>
                          <a:cs typeface="Arial"/>
                        </a:rPr>
                        <a:t>an</a:t>
                      </a:r>
                      <a:r>
                        <a:rPr sz="900" spc="-15"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a</a:t>
                      </a:r>
                      <a:r>
                        <a:rPr sz="900" spc="-25" dirty="0">
                          <a:latin typeface="Arial"/>
                          <a:cs typeface="Arial"/>
                        </a:rPr>
                        <a:t> </a:t>
                      </a:r>
                      <a:r>
                        <a:rPr sz="900" b="1" i="1" dirty="0">
                          <a:latin typeface="Arial"/>
                          <a:cs typeface="Arial"/>
                        </a:rPr>
                        <a:t>LineCurve </a:t>
                      </a:r>
                      <a:r>
                        <a:rPr sz="900" dirty="0">
                          <a:latin typeface="Arial"/>
                          <a:cs typeface="Arial"/>
                        </a:rPr>
                        <a:t>using</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class</a:t>
                      </a:r>
                      <a:r>
                        <a:rPr sz="900" spc="-5" dirty="0">
                          <a:latin typeface="Arial"/>
                          <a:cs typeface="Arial"/>
                        </a:rPr>
                        <a:t> </a:t>
                      </a:r>
                      <a:r>
                        <a:rPr sz="900" dirty="0">
                          <a:latin typeface="Arial"/>
                          <a:cs typeface="Arial"/>
                        </a:rPr>
                        <a:t>constructor</a:t>
                      </a:r>
                      <a:r>
                        <a:rPr sz="900" spc="-10" dirty="0">
                          <a:latin typeface="Arial"/>
                          <a:cs typeface="Arial"/>
                        </a:rPr>
                        <a:t> </a:t>
                      </a:r>
                      <a:r>
                        <a:rPr sz="900" dirty="0">
                          <a:latin typeface="Arial"/>
                          <a:cs typeface="Arial"/>
                        </a:rPr>
                        <a:t>and</a:t>
                      </a:r>
                      <a:r>
                        <a:rPr sz="900" spc="-15" dirty="0">
                          <a:latin typeface="Arial"/>
                          <a:cs typeface="Arial"/>
                        </a:rPr>
                        <a:t> </a:t>
                      </a:r>
                      <a:r>
                        <a:rPr sz="900" b="1" i="1" dirty="0">
                          <a:latin typeface="Arial"/>
                          <a:cs typeface="Arial"/>
                        </a:rPr>
                        <a:t>new</a:t>
                      </a:r>
                      <a:r>
                        <a:rPr sz="900" b="1" i="1" spc="-15" dirty="0">
                          <a:latin typeface="Arial"/>
                          <a:cs typeface="Arial"/>
                        </a:rPr>
                        <a:t> </a:t>
                      </a:r>
                      <a:r>
                        <a:rPr sz="900" spc="-10" dirty="0">
                          <a:latin typeface="Arial"/>
                          <a:cs typeface="Arial"/>
                        </a:rPr>
                        <a:t>keyword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403860">
                <a:tc>
                  <a:txBody>
                    <a:bodyPr/>
                    <a:lstStyle/>
                    <a:p>
                      <a:pPr marL="73025">
                        <a:lnSpc>
                          <a:spcPts val="1055"/>
                        </a:lnSpc>
                        <a:spcBef>
                          <a:spcPts val="105"/>
                        </a:spcBef>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an</a:t>
                      </a:r>
                      <a:r>
                        <a:rPr sz="900" spc="-30" dirty="0">
                          <a:solidFill>
                            <a:srgbClr val="00AF50"/>
                          </a:solidFill>
                          <a:latin typeface="Arial"/>
                          <a:cs typeface="Arial"/>
                        </a:rPr>
                        <a:t> </a:t>
                      </a:r>
                      <a:r>
                        <a:rPr sz="900" dirty="0">
                          <a:solidFill>
                            <a:srgbClr val="00AF50"/>
                          </a:solidFill>
                          <a:latin typeface="Arial"/>
                          <a:cs typeface="Arial"/>
                        </a:rPr>
                        <a:t>instance</a:t>
                      </a:r>
                      <a:r>
                        <a:rPr sz="900" spc="-25" dirty="0">
                          <a:solidFill>
                            <a:srgbClr val="00AF50"/>
                          </a:solidFill>
                          <a:latin typeface="Arial"/>
                          <a:cs typeface="Arial"/>
                        </a:rPr>
                        <a:t> </a:t>
                      </a:r>
                      <a:r>
                        <a:rPr sz="900" dirty="0">
                          <a:solidFill>
                            <a:srgbClr val="00AF50"/>
                          </a:solidFill>
                          <a:latin typeface="Arial"/>
                          <a:cs typeface="Arial"/>
                        </a:rPr>
                        <a:t>of</a:t>
                      </a:r>
                      <a:r>
                        <a:rPr sz="900" spc="-35" dirty="0">
                          <a:solidFill>
                            <a:srgbClr val="00AF50"/>
                          </a:solidFill>
                          <a:latin typeface="Arial"/>
                          <a:cs typeface="Arial"/>
                        </a:rPr>
                        <a:t> </a:t>
                      </a:r>
                      <a:r>
                        <a:rPr sz="900" dirty="0">
                          <a:solidFill>
                            <a:srgbClr val="00AF50"/>
                          </a:solidFill>
                          <a:latin typeface="Arial"/>
                          <a:cs typeface="Arial"/>
                        </a:rPr>
                        <a:t>an</a:t>
                      </a:r>
                      <a:r>
                        <a:rPr sz="900" spc="-35" dirty="0">
                          <a:solidFill>
                            <a:srgbClr val="00AF50"/>
                          </a:solidFill>
                          <a:latin typeface="Arial"/>
                          <a:cs typeface="Arial"/>
                        </a:rPr>
                        <a:t> </a:t>
                      </a:r>
                      <a:r>
                        <a:rPr sz="900" spc="-10" dirty="0">
                          <a:solidFill>
                            <a:srgbClr val="00AF50"/>
                          </a:solidFill>
                          <a:latin typeface="Arial"/>
                          <a:cs typeface="Arial"/>
                        </a:rPr>
                        <a:t>LineCurve</a:t>
                      </a:r>
                      <a:endParaRPr sz="900">
                        <a:latin typeface="Arial"/>
                        <a:cs typeface="Arial"/>
                      </a:endParaRPr>
                    </a:p>
                    <a:p>
                      <a:pPr marL="73025">
                        <a:lnSpc>
                          <a:spcPts val="1055"/>
                        </a:lnSpc>
                      </a:pPr>
                      <a:r>
                        <a:rPr sz="900" b="1" dirty="0">
                          <a:latin typeface="Arial"/>
                          <a:cs typeface="Arial"/>
                        </a:rPr>
                        <a:t>LineCurve</a:t>
                      </a:r>
                      <a:r>
                        <a:rPr sz="900" b="1" spc="-20" dirty="0">
                          <a:latin typeface="Arial"/>
                          <a:cs typeface="Arial"/>
                        </a:rPr>
                        <a:t> </a:t>
                      </a:r>
                      <a:r>
                        <a:rPr sz="900" dirty="0">
                          <a:latin typeface="Arial"/>
                          <a:cs typeface="Arial"/>
                        </a:rPr>
                        <a:t>line</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LineCurve</a:t>
                      </a:r>
                      <a:r>
                        <a:rPr sz="900" dirty="0">
                          <a:latin typeface="Arial"/>
                          <a:cs typeface="Arial"/>
                        </a:rPr>
                        <a:t>(p0,</a:t>
                      </a:r>
                      <a:r>
                        <a:rPr sz="900" spc="-25" dirty="0">
                          <a:latin typeface="Arial"/>
                          <a:cs typeface="Arial"/>
                        </a:rPr>
                        <a:t> </a:t>
                      </a:r>
                      <a:r>
                        <a:rPr sz="900" spc="-20" dirty="0">
                          <a:latin typeface="Arial"/>
                          <a:cs typeface="Arial"/>
                        </a:rPr>
                        <a:t>p1);</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1140">
                <a:tc gridSpan="2">
                  <a:txBody>
                    <a:bodyPr/>
                    <a:lstStyle/>
                    <a:p>
                      <a:pPr marL="73025">
                        <a:lnSpc>
                          <a:spcPct val="100000"/>
                        </a:lnSpc>
                        <a:spcBef>
                          <a:spcPts val="105"/>
                        </a:spcBef>
                      </a:pPr>
                      <a:r>
                        <a:rPr sz="900" dirty="0">
                          <a:latin typeface="Arial"/>
                          <a:cs typeface="Arial"/>
                        </a:rPr>
                        <a:t>Create</a:t>
                      </a:r>
                      <a:r>
                        <a:rPr sz="900" spc="-15" dirty="0">
                          <a:latin typeface="Arial"/>
                          <a:cs typeface="Arial"/>
                        </a:rPr>
                        <a:t> </a:t>
                      </a:r>
                      <a:r>
                        <a:rPr sz="900" dirty="0">
                          <a:latin typeface="Arial"/>
                          <a:cs typeface="Arial"/>
                        </a:rPr>
                        <a:t>an</a:t>
                      </a:r>
                      <a:r>
                        <a:rPr sz="900" spc="-15"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a</a:t>
                      </a:r>
                      <a:r>
                        <a:rPr sz="900" spc="-20" dirty="0">
                          <a:latin typeface="Arial"/>
                          <a:cs typeface="Arial"/>
                        </a:rPr>
                        <a:t> </a:t>
                      </a:r>
                      <a:r>
                        <a:rPr sz="900" b="1" i="1" spc="-10" dirty="0">
                          <a:latin typeface="Arial"/>
                          <a:cs typeface="Arial"/>
                        </a:rPr>
                        <a:t>ArcCurve</a:t>
                      </a:r>
                      <a:r>
                        <a:rPr sz="900" b="1" i="1" spc="-5" dirty="0">
                          <a:latin typeface="Arial"/>
                          <a:cs typeface="Arial"/>
                        </a:rPr>
                        <a:t> </a:t>
                      </a:r>
                      <a:r>
                        <a:rPr sz="900" dirty="0">
                          <a:latin typeface="Arial"/>
                          <a:cs typeface="Arial"/>
                        </a:rPr>
                        <a:t>using</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class</a:t>
                      </a:r>
                      <a:r>
                        <a:rPr sz="900" spc="-25" dirty="0">
                          <a:latin typeface="Arial"/>
                          <a:cs typeface="Arial"/>
                        </a:rPr>
                        <a:t> </a:t>
                      </a:r>
                      <a:r>
                        <a:rPr sz="900" spc="-10" dirty="0">
                          <a:latin typeface="Arial"/>
                          <a:cs typeface="Arial"/>
                        </a:rPr>
                        <a:t>constructor</a:t>
                      </a:r>
                      <a:r>
                        <a:rPr sz="900" spc="-30" dirty="0">
                          <a:latin typeface="Arial"/>
                          <a:cs typeface="Arial"/>
                        </a:rPr>
                        <a:t> </a:t>
                      </a:r>
                      <a:r>
                        <a:rPr sz="900" dirty="0">
                          <a:latin typeface="Arial"/>
                          <a:cs typeface="Arial"/>
                        </a:rPr>
                        <a:t>and </a:t>
                      </a:r>
                      <a:r>
                        <a:rPr sz="900" b="1" i="1" dirty="0">
                          <a:latin typeface="Arial"/>
                          <a:cs typeface="Arial"/>
                        </a:rPr>
                        <a:t>new</a:t>
                      </a:r>
                      <a:r>
                        <a:rPr sz="900" b="1" i="1" spc="-20" dirty="0">
                          <a:latin typeface="Arial"/>
                          <a:cs typeface="Arial"/>
                        </a:rPr>
                        <a:t> </a:t>
                      </a:r>
                      <a:r>
                        <a:rPr sz="900" spc="-10" dirty="0">
                          <a:latin typeface="Arial"/>
                          <a:cs typeface="Arial"/>
                        </a:rPr>
                        <a:t>keyword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r h="1061720">
                <a:tc>
                  <a:txBody>
                    <a:bodyPr/>
                    <a:lstStyle/>
                    <a:p>
                      <a:pPr marL="73025">
                        <a:lnSpc>
                          <a:spcPts val="1060"/>
                        </a:lnSpc>
                        <a:spcBef>
                          <a:spcPts val="105"/>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instance</a:t>
                      </a:r>
                      <a:r>
                        <a:rPr sz="900" spc="-2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10" dirty="0">
                          <a:solidFill>
                            <a:srgbClr val="00AF50"/>
                          </a:solidFill>
                          <a:latin typeface="Arial"/>
                          <a:cs typeface="Arial"/>
                        </a:rPr>
                        <a:t>lightweight</a:t>
                      </a:r>
                      <a:r>
                        <a:rPr sz="900" spc="-20" dirty="0">
                          <a:solidFill>
                            <a:srgbClr val="00AF50"/>
                          </a:solidFill>
                          <a:latin typeface="Arial"/>
                          <a:cs typeface="Arial"/>
                        </a:rPr>
                        <a:t> </a:t>
                      </a:r>
                      <a:r>
                        <a:rPr sz="900" dirty="0">
                          <a:solidFill>
                            <a:srgbClr val="00AF50"/>
                          </a:solidFill>
                          <a:latin typeface="Arial"/>
                          <a:cs typeface="Arial"/>
                        </a:rPr>
                        <a:t>Arc</a:t>
                      </a:r>
                      <a:r>
                        <a:rPr sz="900" spc="-10" dirty="0">
                          <a:solidFill>
                            <a:srgbClr val="00AF50"/>
                          </a:solidFill>
                          <a:latin typeface="Arial"/>
                          <a:cs typeface="Arial"/>
                        </a:rPr>
                        <a:t> </a:t>
                      </a:r>
                      <a:r>
                        <a:rPr sz="900" dirty="0">
                          <a:solidFill>
                            <a:srgbClr val="00AF50"/>
                          </a:solidFill>
                          <a:latin typeface="Arial"/>
                          <a:cs typeface="Arial"/>
                        </a:rPr>
                        <a:t>to</a:t>
                      </a:r>
                      <a:r>
                        <a:rPr sz="900" spc="-25" dirty="0">
                          <a:solidFill>
                            <a:srgbClr val="00AF50"/>
                          </a:solidFill>
                          <a:latin typeface="Arial"/>
                          <a:cs typeface="Arial"/>
                        </a:rPr>
                        <a:t> </a:t>
                      </a:r>
                      <a:r>
                        <a:rPr sz="900" dirty="0">
                          <a:solidFill>
                            <a:srgbClr val="00AF50"/>
                          </a:solidFill>
                          <a:latin typeface="Arial"/>
                          <a:cs typeface="Arial"/>
                        </a:rPr>
                        <a:t>pass</a:t>
                      </a:r>
                      <a:r>
                        <a:rPr sz="900" spc="-1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25" dirty="0">
                          <a:solidFill>
                            <a:srgbClr val="00AF50"/>
                          </a:solidFill>
                          <a:latin typeface="Arial"/>
                          <a:cs typeface="Arial"/>
                        </a:rPr>
                        <a:t>the</a:t>
                      </a:r>
                      <a:endParaRPr sz="900">
                        <a:latin typeface="Arial"/>
                        <a:cs typeface="Arial"/>
                      </a:endParaRPr>
                    </a:p>
                    <a:p>
                      <a:pPr marL="73025">
                        <a:lnSpc>
                          <a:spcPts val="1040"/>
                        </a:lnSpc>
                      </a:pPr>
                      <a:r>
                        <a:rPr sz="900" dirty="0">
                          <a:solidFill>
                            <a:srgbClr val="00AF50"/>
                          </a:solidFill>
                          <a:latin typeface="Arial"/>
                          <a:cs typeface="Arial"/>
                        </a:rPr>
                        <a:t>//</a:t>
                      </a:r>
                      <a:r>
                        <a:rPr sz="900" spc="229" dirty="0">
                          <a:solidFill>
                            <a:srgbClr val="00AF50"/>
                          </a:solidFill>
                          <a:latin typeface="Arial"/>
                          <a:cs typeface="Arial"/>
                        </a:rPr>
                        <a:t> </a:t>
                      </a:r>
                      <a:r>
                        <a:rPr sz="900" dirty="0">
                          <a:solidFill>
                            <a:srgbClr val="00AF50"/>
                          </a:solidFill>
                          <a:latin typeface="Arial"/>
                          <a:cs typeface="Arial"/>
                        </a:rPr>
                        <a:t>constructor</a:t>
                      </a:r>
                      <a:r>
                        <a:rPr sz="900" spc="-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ArchCurve</a:t>
                      </a:r>
                      <a:r>
                        <a:rPr sz="900" spc="-10" dirty="0">
                          <a:solidFill>
                            <a:srgbClr val="00AF50"/>
                          </a:solidFill>
                          <a:latin typeface="Arial"/>
                          <a:cs typeface="Arial"/>
                        </a:rPr>
                        <a:t> </a:t>
                      </a:r>
                      <a:r>
                        <a:rPr sz="900" spc="-20" dirty="0">
                          <a:solidFill>
                            <a:srgbClr val="00AF50"/>
                          </a:solidFill>
                          <a:latin typeface="Arial"/>
                          <a:cs typeface="Arial"/>
                        </a:rPr>
                        <a:t>class</a:t>
                      </a:r>
                      <a:endParaRPr sz="900">
                        <a:latin typeface="Arial"/>
                        <a:cs typeface="Arial"/>
                      </a:endParaRPr>
                    </a:p>
                    <a:p>
                      <a:pPr marL="73025">
                        <a:lnSpc>
                          <a:spcPts val="1055"/>
                        </a:lnSpc>
                      </a:pPr>
                      <a:r>
                        <a:rPr sz="900" b="1" dirty="0">
                          <a:latin typeface="Arial"/>
                          <a:cs typeface="Arial"/>
                        </a:rPr>
                        <a:t>Arc</a:t>
                      </a:r>
                      <a:r>
                        <a:rPr sz="900" b="1" spc="-10" dirty="0">
                          <a:latin typeface="Arial"/>
                          <a:cs typeface="Arial"/>
                        </a:rPr>
                        <a:t> </a:t>
                      </a:r>
                      <a:r>
                        <a:rPr sz="900" dirty="0">
                          <a:latin typeface="Arial"/>
                          <a:cs typeface="Arial"/>
                        </a:rPr>
                        <a:t>arc</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b="1" dirty="0">
                          <a:latin typeface="Arial"/>
                          <a:cs typeface="Arial"/>
                        </a:rPr>
                        <a:t>Arc</a:t>
                      </a:r>
                      <a:r>
                        <a:rPr sz="900" dirty="0">
                          <a:latin typeface="Arial"/>
                          <a:cs typeface="Arial"/>
                        </a:rPr>
                        <a:t>(p0,</a:t>
                      </a:r>
                      <a:r>
                        <a:rPr sz="900" spc="-15" dirty="0">
                          <a:latin typeface="Arial"/>
                          <a:cs typeface="Arial"/>
                        </a:rPr>
                        <a:t> </a:t>
                      </a:r>
                      <a:r>
                        <a:rPr sz="900" dirty="0">
                          <a:latin typeface="Arial"/>
                          <a:cs typeface="Arial"/>
                        </a:rPr>
                        <a:t>p1,</a:t>
                      </a:r>
                      <a:r>
                        <a:rPr sz="900" spc="-10" dirty="0">
                          <a:latin typeface="Arial"/>
                          <a:cs typeface="Arial"/>
                        </a:rPr>
                        <a:t> </a:t>
                      </a:r>
                      <a:r>
                        <a:rPr sz="900" spc="-20" dirty="0">
                          <a:latin typeface="Arial"/>
                          <a:cs typeface="Arial"/>
                        </a:rPr>
                        <a:t>p2);</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60"/>
                        </a:lnSpc>
                        <a:spcBef>
                          <a:spcPts val="5"/>
                        </a:spcBef>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new</a:t>
                      </a:r>
                      <a:r>
                        <a:rPr sz="900" spc="-40" dirty="0">
                          <a:solidFill>
                            <a:srgbClr val="00AF50"/>
                          </a:solidFill>
                          <a:latin typeface="Arial"/>
                          <a:cs typeface="Arial"/>
                        </a:rPr>
                        <a:t> </a:t>
                      </a:r>
                      <a:r>
                        <a:rPr sz="900" dirty="0">
                          <a:solidFill>
                            <a:srgbClr val="00AF50"/>
                          </a:solidFill>
                          <a:latin typeface="Arial"/>
                          <a:cs typeface="Arial"/>
                        </a:rPr>
                        <a:t>instance</a:t>
                      </a:r>
                      <a:r>
                        <a:rPr sz="900" spc="-25"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spc="-10" dirty="0">
                          <a:solidFill>
                            <a:srgbClr val="00AF50"/>
                          </a:solidFill>
                          <a:latin typeface="Arial"/>
                          <a:cs typeface="Arial"/>
                        </a:rPr>
                        <a:t>ArcCurve</a:t>
                      </a:r>
                      <a:endParaRPr sz="900">
                        <a:latin typeface="Arial"/>
                        <a:cs typeface="Arial"/>
                      </a:endParaRPr>
                    </a:p>
                    <a:p>
                      <a:pPr marL="73025">
                        <a:lnSpc>
                          <a:spcPts val="1060"/>
                        </a:lnSpc>
                      </a:pPr>
                      <a:r>
                        <a:rPr sz="900" b="1" dirty="0">
                          <a:latin typeface="Arial"/>
                          <a:cs typeface="Arial"/>
                        </a:rPr>
                        <a:t>ArcCurve</a:t>
                      </a:r>
                      <a:r>
                        <a:rPr sz="900" b="1" spc="-5" dirty="0">
                          <a:latin typeface="Arial"/>
                          <a:cs typeface="Arial"/>
                        </a:rPr>
                        <a:t> </a:t>
                      </a:r>
                      <a:r>
                        <a:rPr sz="900" dirty="0">
                          <a:latin typeface="Arial"/>
                          <a:cs typeface="Arial"/>
                        </a:rPr>
                        <a:t>arcCurve</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b="1" spc="-10" dirty="0">
                          <a:latin typeface="Arial"/>
                          <a:cs typeface="Arial"/>
                        </a:rPr>
                        <a:t>ArcCurve</a:t>
                      </a:r>
                      <a:r>
                        <a:rPr sz="900" spc="-10" dirty="0">
                          <a:latin typeface="Arial"/>
                          <a:cs typeface="Arial"/>
                        </a:rPr>
                        <a:t>(arc);</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33045">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10" dirty="0">
                          <a:latin typeface="Arial"/>
                          <a:cs typeface="Arial"/>
                        </a:rPr>
                        <a:t>PolylineCurve </a:t>
                      </a:r>
                      <a:r>
                        <a:rPr sz="900" dirty="0">
                          <a:latin typeface="Arial"/>
                          <a:cs typeface="Arial"/>
                        </a:rPr>
                        <a:t>using</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class</a:t>
                      </a:r>
                      <a:r>
                        <a:rPr sz="900" spc="-25" dirty="0">
                          <a:latin typeface="Arial"/>
                          <a:cs typeface="Arial"/>
                        </a:rPr>
                        <a:t> </a:t>
                      </a:r>
                      <a:r>
                        <a:rPr sz="900" dirty="0">
                          <a:latin typeface="Arial"/>
                          <a:cs typeface="Arial"/>
                        </a:rPr>
                        <a:t>constructor</a:t>
                      </a:r>
                      <a:r>
                        <a:rPr sz="900" spc="-30" dirty="0">
                          <a:latin typeface="Arial"/>
                          <a:cs typeface="Arial"/>
                        </a:rPr>
                        <a:t> </a:t>
                      </a:r>
                      <a:r>
                        <a:rPr sz="900" dirty="0">
                          <a:latin typeface="Arial"/>
                          <a:cs typeface="Arial"/>
                        </a:rPr>
                        <a:t>and</a:t>
                      </a:r>
                      <a:r>
                        <a:rPr sz="900" spc="-15" dirty="0">
                          <a:latin typeface="Arial"/>
                          <a:cs typeface="Arial"/>
                        </a:rPr>
                        <a:t> </a:t>
                      </a:r>
                      <a:r>
                        <a:rPr sz="900" b="1" i="1" dirty="0">
                          <a:latin typeface="Arial"/>
                          <a:cs typeface="Arial"/>
                        </a:rPr>
                        <a:t>new</a:t>
                      </a:r>
                      <a:r>
                        <a:rPr sz="900" b="1" i="1" spc="-25" dirty="0">
                          <a:latin typeface="Arial"/>
                          <a:cs typeface="Arial"/>
                        </a:rPr>
                        <a:t> </a:t>
                      </a:r>
                      <a:r>
                        <a:rPr sz="900" spc="-10" dirty="0">
                          <a:latin typeface="Arial"/>
                          <a:cs typeface="Arial"/>
                        </a:rPr>
                        <a:t>keyword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6"/>
                  </a:ext>
                </a:extLst>
              </a:tr>
              <a:tr h="925194">
                <a:tc>
                  <a:txBody>
                    <a:bodyPr/>
                    <a:lstStyle/>
                    <a:p>
                      <a:pPr marL="73025">
                        <a:lnSpc>
                          <a:spcPts val="1060"/>
                        </a:lnSpc>
                        <a:spcBef>
                          <a:spcPts val="105"/>
                        </a:spcBef>
                      </a:pPr>
                      <a:r>
                        <a:rPr sz="900" dirty="0">
                          <a:solidFill>
                            <a:srgbClr val="00AF50"/>
                          </a:solidFill>
                          <a:latin typeface="Arial"/>
                          <a:cs typeface="Arial"/>
                        </a:rPr>
                        <a:t>//Put</a:t>
                      </a:r>
                      <a:r>
                        <a:rPr sz="900" spc="-1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3</a:t>
                      </a:r>
                      <a:r>
                        <a:rPr sz="900" spc="-15" dirty="0">
                          <a:solidFill>
                            <a:srgbClr val="00AF50"/>
                          </a:solidFill>
                          <a:latin typeface="Arial"/>
                          <a:cs typeface="Arial"/>
                        </a:rPr>
                        <a:t> </a:t>
                      </a:r>
                      <a:r>
                        <a:rPr sz="900" dirty="0">
                          <a:solidFill>
                            <a:srgbClr val="00AF50"/>
                          </a:solidFill>
                          <a:latin typeface="Arial"/>
                          <a:cs typeface="Arial"/>
                        </a:rPr>
                        <a:t>points</a:t>
                      </a:r>
                      <a:r>
                        <a:rPr sz="900" spc="-10" dirty="0">
                          <a:solidFill>
                            <a:srgbClr val="00AF50"/>
                          </a:solidFill>
                          <a:latin typeface="Arial"/>
                          <a:cs typeface="Arial"/>
                        </a:rPr>
                        <a:t> </a:t>
                      </a:r>
                      <a:r>
                        <a:rPr sz="900" dirty="0">
                          <a:solidFill>
                            <a:srgbClr val="00AF50"/>
                          </a:solidFill>
                          <a:latin typeface="Arial"/>
                          <a:cs typeface="Arial"/>
                        </a:rPr>
                        <a:t>in</a:t>
                      </a:r>
                      <a:r>
                        <a:rPr sz="900" spc="-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spc="-20" dirty="0">
                          <a:solidFill>
                            <a:srgbClr val="00AF50"/>
                          </a:solidFill>
                          <a:latin typeface="Arial"/>
                          <a:cs typeface="Arial"/>
                        </a:rPr>
                        <a:t>list</a:t>
                      </a:r>
                      <a:endParaRPr sz="900">
                        <a:latin typeface="Arial"/>
                        <a:cs typeface="Arial"/>
                      </a:endParaRPr>
                    </a:p>
                    <a:p>
                      <a:pPr marL="73025">
                        <a:lnSpc>
                          <a:spcPts val="1060"/>
                        </a:lnSpc>
                      </a:pPr>
                      <a:r>
                        <a:rPr sz="900" b="1" dirty="0">
                          <a:latin typeface="Arial"/>
                          <a:cs typeface="Arial"/>
                        </a:rPr>
                        <a:t>Point3d</a:t>
                      </a:r>
                      <a:r>
                        <a:rPr sz="900" dirty="0">
                          <a:latin typeface="Arial"/>
                          <a:cs typeface="Arial"/>
                        </a:rPr>
                        <a:t>[</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pointList</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{p0,</a:t>
                      </a:r>
                      <a:r>
                        <a:rPr sz="900" spc="-15" dirty="0">
                          <a:latin typeface="Arial"/>
                          <a:cs typeface="Arial"/>
                        </a:rPr>
                        <a:t> </a:t>
                      </a:r>
                      <a:r>
                        <a:rPr sz="900" dirty="0">
                          <a:latin typeface="Arial"/>
                          <a:cs typeface="Arial"/>
                        </a:rPr>
                        <a:t>p1,</a:t>
                      </a:r>
                      <a:r>
                        <a:rPr sz="900" spc="-30" dirty="0">
                          <a:latin typeface="Arial"/>
                          <a:cs typeface="Arial"/>
                        </a:rPr>
                        <a:t> </a:t>
                      </a:r>
                      <a:r>
                        <a:rPr sz="900" spc="-20" dirty="0">
                          <a:latin typeface="Arial"/>
                          <a:cs typeface="Arial"/>
                        </a:rPr>
                        <a:t>p2};</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an</a:t>
                      </a:r>
                      <a:r>
                        <a:rPr sz="900" spc="-30" dirty="0">
                          <a:solidFill>
                            <a:srgbClr val="00AF50"/>
                          </a:solidFill>
                          <a:latin typeface="Arial"/>
                          <a:cs typeface="Arial"/>
                        </a:rPr>
                        <a:t> </a:t>
                      </a:r>
                      <a:r>
                        <a:rPr sz="900" dirty="0">
                          <a:solidFill>
                            <a:srgbClr val="00AF50"/>
                          </a:solidFill>
                          <a:latin typeface="Arial"/>
                          <a:cs typeface="Arial"/>
                        </a:rPr>
                        <a:t>instance</a:t>
                      </a:r>
                      <a:r>
                        <a:rPr sz="900" spc="-25" dirty="0">
                          <a:solidFill>
                            <a:srgbClr val="00AF50"/>
                          </a:solidFill>
                          <a:latin typeface="Arial"/>
                          <a:cs typeface="Arial"/>
                        </a:rPr>
                        <a:t> </a:t>
                      </a:r>
                      <a:r>
                        <a:rPr sz="900" dirty="0">
                          <a:solidFill>
                            <a:srgbClr val="00AF50"/>
                          </a:solidFill>
                          <a:latin typeface="Arial"/>
                          <a:cs typeface="Arial"/>
                        </a:rPr>
                        <a:t>of</a:t>
                      </a:r>
                      <a:r>
                        <a:rPr sz="900" spc="-35"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spc="-10" dirty="0">
                          <a:solidFill>
                            <a:srgbClr val="00AF50"/>
                          </a:solidFill>
                          <a:latin typeface="Arial"/>
                          <a:cs typeface="Arial"/>
                        </a:rPr>
                        <a:t>PolylineCurve</a:t>
                      </a:r>
                      <a:endParaRPr sz="900">
                        <a:latin typeface="Arial"/>
                        <a:cs typeface="Arial"/>
                      </a:endParaRPr>
                    </a:p>
                    <a:p>
                      <a:pPr marL="73025">
                        <a:lnSpc>
                          <a:spcPts val="1055"/>
                        </a:lnSpc>
                      </a:pPr>
                      <a:r>
                        <a:rPr sz="900" b="1" dirty="0">
                          <a:latin typeface="Arial"/>
                          <a:cs typeface="Arial"/>
                        </a:rPr>
                        <a:t>PolylineCurve</a:t>
                      </a:r>
                      <a:r>
                        <a:rPr sz="900" b="1" spc="-15" dirty="0">
                          <a:latin typeface="Arial"/>
                          <a:cs typeface="Arial"/>
                        </a:rPr>
                        <a:t> </a:t>
                      </a:r>
                      <a:r>
                        <a:rPr sz="900" dirty="0">
                          <a:latin typeface="Arial"/>
                          <a:cs typeface="Arial"/>
                        </a:rPr>
                        <a:t>polyline</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30" dirty="0">
                          <a:solidFill>
                            <a:srgbClr val="3333FF"/>
                          </a:solidFill>
                          <a:latin typeface="Arial"/>
                          <a:cs typeface="Arial"/>
                        </a:rPr>
                        <a:t> </a:t>
                      </a:r>
                      <a:r>
                        <a:rPr sz="900" b="1" spc="-10" dirty="0">
                          <a:latin typeface="Arial"/>
                          <a:cs typeface="Arial"/>
                        </a:rPr>
                        <a:t>PolylineCurve</a:t>
                      </a:r>
                      <a:r>
                        <a:rPr sz="900" spc="-10" dirty="0">
                          <a:latin typeface="Arial"/>
                          <a:cs typeface="Arial"/>
                        </a:rPr>
                        <a:t>(pointList);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31140">
                <a:tc gridSpan="2">
                  <a:txBody>
                    <a:bodyPr/>
                    <a:lstStyle/>
                    <a:p>
                      <a:pPr marL="73025">
                        <a:lnSpc>
                          <a:spcPct val="100000"/>
                        </a:lnSpc>
                        <a:spcBef>
                          <a:spcPts val="105"/>
                        </a:spcBef>
                      </a:pPr>
                      <a:r>
                        <a:rPr sz="900" dirty="0">
                          <a:latin typeface="Arial"/>
                          <a:cs typeface="Arial"/>
                        </a:rPr>
                        <a:t>Create</a:t>
                      </a:r>
                      <a:r>
                        <a:rPr sz="900" spc="-30" dirty="0">
                          <a:latin typeface="Arial"/>
                          <a:cs typeface="Arial"/>
                        </a:rPr>
                        <a:t> </a:t>
                      </a:r>
                      <a:r>
                        <a:rPr sz="900" dirty="0">
                          <a:latin typeface="Arial"/>
                          <a:cs typeface="Arial"/>
                        </a:rPr>
                        <a:t>one</a:t>
                      </a:r>
                      <a:r>
                        <a:rPr sz="900" spc="-25" dirty="0">
                          <a:latin typeface="Arial"/>
                          <a:cs typeface="Arial"/>
                        </a:rPr>
                        <a:t> </a:t>
                      </a:r>
                      <a:r>
                        <a:rPr sz="900" dirty="0">
                          <a:latin typeface="Arial"/>
                          <a:cs typeface="Arial"/>
                        </a:rPr>
                        <a:t>open</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one</a:t>
                      </a:r>
                      <a:r>
                        <a:rPr sz="900" spc="-35" dirty="0">
                          <a:latin typeface="Arial"/>
                          <a:cs typeface="Arial"/>
                        </a:rPr>
                        <a:t> </a:t>
                      </a:r>
                      <a:r>
                        <a:rPr sz="900" dirty="0">
                          <a:latin typeface="Arial"/>
                          <a:cs typeface="Arial"/>
                        </a:rPr>
                        <a:t>closed</a:t>
                      </a:r>
                      <a:r>
                        <a:rPr sz="900" spc="-25" dirty="0">
                          <a:latin typeface="Arial"/>
                          <a:cs typeface="Arial"/>
                        </a:rPr>
                        <a:t> </a:t>
                      </a:r>
                      <a:r>
                        <a:rPr sz="900" spc="-10" dirty="0">
                          <a:latin typeface="Arial"/>
                          <a:cs typeface="Arial"/>
                        </a:rPr>
                        <a:t>(periodic)</a:t>
                      </a:r>
                      <a:r>
                        <a:rPr sz="900" spc="-35" dirty="0">
                          <a:latin typeface="Arial"/>
                          <a:cs typeface="Arial"/>
                        </a:rPr>
                        <a:t> </a:t>
                      </a:r>
                      <a:r>
                        <a:rPr sz="900" dirty="0">
                          <a:latin typeface="Arial"/>
                          <a:cs typeface="Arial"/>
                        </a:rPr>
                        <a:t>curves</a:t>
                      </a:r>
                      <a:r>
                        <a:rPr sz="900" spc="-35" dirty="0">
                          <a:latin typeface="Arial"/>
                          <a:cs typeface="Arial"/>
                        </a:rPr>
                        <a:t> </a:t>
                      </a:r>
                      <a:r>
                        <a:rPr sz="900" dirty="0">
                          <a:latin typeface="Arial"/>
                          <a:cs typeface="Arial"/>
                        </a:rPr>
                        <a:t>using</a:t>
                      </a:r>
                      <a:r>
                        <a:rPr sz="900" spc="-35" dirty="0">
                          <a:latin typeface="Arial"/>
                          <a:cs typeface="Arial"/>
                        </a:rPr>
                        <a:t> </a:t>
                      </a:r>
                      <a:r>
                        <a:rPr sz="900" dirty="0">
                          <a:latin typeface="Arial"/>
                          <a:cs typeface="Arial"/>
                        </a:rPr>
                        <a:t>the</a:t>
                      </a:r>
                      <a:r>
                        <a:rPr sz="900" spc="-5" dirty="0">
                          <a:latin typeface="Arial"/>
                          <a:cs typeface="Arial"/>
                        </a:rPr>
                        <a:t> </a:t>
                      </a:r>
                      <a:r>
                        <a:rPr sz="900" b="1" dirty="0">
                          <a:latin typeface="Arial"/>
                          <a:cs typeface="Arial"/>
                        </a:rPr>
                        <a:t>Create</a:t>
                      </a:r>
                      <a:r>
                        <a:rPr sz="900" b="1" spc="-20" dirty="0">
                          <a:latin typeface="Arial"/>
                          <a:cs typeface="Arial"/>
                        </a:rPr>
                        <a:t> </a:t>
                      </a:r>
                      <a:r>
                        <a:rPr sz="900" dirty="0">
                          <a:latin typeface="Arial"/>
                          <a:cs typeface="Arial"/>
                        </a:rPr>
                        <a:t>function</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the</a:t>
                      </a:r>
                      <a:r>
                        <a:rPr sz="900" spc="-30" dirty="0">
                          <a:latin typeface="Arial"/>
                          <a:cs typeface="Arial"/>
                        </a:rPr>
                        <a:t> </a:t>
                      </a:r>
                      <a:r>
                        <a:rPr sz="900" b="1" dirty="0">
                          <a:latin typeface="Arial"/>
                          <a:cs typeface="Arial"/>
                        </a:rPr>
                        <a:t>NurbsCurve</a:t>
                      </a:r>
                      <a:r>
                        <a:rPr sz="900" b="1" spc="-15" dirty="0">
                          <a:latin typeface="Arial"/>
                          <a:cs typeface="Arial"/>
                        </a:rPr>
                        <a:t> </a:t>
                      </a:r>
                      <a:r>
                        <a:rPr sz="900" spc="-10" dirty="0">
                          <a:latin typeface="Arial"/>
                          <a:cs typeface="Arial"/>
                        </a:rPr>
                        <a:t>class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8"/>
                  </a:ext>
                </a:extLst>
              </a:tr>
              <a:tr h="569595">
                <a:tc gridSpan="2">
                  <a:txBody>
                    <a:bodyPr/>
                    <a:lstStyle/>
                    <a:p>
                      <a:pPr marL="73025" marR="4723765">
                        <a:lnSpc>
                          <a:spcPts val="1030"/>
                        </a:lnSpc>
                        <a:spcBef>
                          <a:spcPts val="195"/>
                        </a:spcBef>
                      </a:pPr>
                      <a:r>
                        <a:rPr sz="900" dirty="0">
                          <a:solidFill>
                            <a:srgbClr val="3333FF"/>
                          </a:solidFill>
                          <a:latin typeface="Arial"/>
                          <a:cs typeface="Arial"/>
                        </a:rPr>
                        <a:t>bool</a:t>
                      </a:r>
                      <a:r>
                        <a:rPr sz="900" spc="-20" dirty="0">
                          <a:solidFill>
                            <a:srgbClr val="3333FF"/>
                          </a:solidFill>
                          <a:latin typeface="Arial"/>
                          <a:cs typeface="Arial"/>
                        </a:rPr>
                        <a:t> </a:t>
                      </a:r>
                      <a:r>
                        <a:rPr sz="900" dirty="0">
                          <a:latin typeface="Arial"/>
                          <a:cs typeface="Arial"/>
                        </a:rPr>
                        <a:t>isPeriodic</a:t>
                      </a:r>
                      <a:r>
                        <a:rPr sz="900" spc="-10" dirty="0">
                          <a:latin typeface="Arial"/>
                          <a:cs typeface="Arial"/>
                        </a:rPr>
                        <a:t> </a:t>
                      </a:r>
                      <a:r>
                        <a:rPr sz="900" dirty="0">
                          <a:latin typeface="Arial"/>
                          <a:cs typeface="Arial"/>
                        </a:rPr>
                        <a:t>= </a:t>
                      </a:r>
                      <a:r>
                        <a:rPr sz="900" spc="-10" dirty="0">
                          <a:solidFill>
                            <a:srgbClr val="3333FF"/>
                          </a:solidFill>
                          <a:latin typeface="Arial"/>
                          <a:cs typeface="Arial"/>
                        </a:rPr>
                        <a:t>false</a:t>
                      </a:r>
                      <a:r>
                        <a:rPr sz="900" spc="-10" dirty="0">
                          <a:latin typeface="Arial"/>
                          <a:cs typeface="Arial"/>
                        </a:rPr>
                        <a:t>; </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degree</a:t>
                      </a:r>
                      <a:r>
                        <a:rPr sz="900" spc="-15" dirty="0">
                          <a:latin typeface="Arial"/>
                          <a:cs typeface="Arial"/>
                        </a:rPr>
                        <a:t> </a:t>
                      </a:r>
                      <a:r>
                        <a:rPr sz="900" dirty="0">
                          <a:latin typeface="Arial"/>
                          <a:cs typeface="Arial"/>
                        </a:rPr>
                        <a:t>= </a:t>
                      </a:r>
                      <a:r>
                        <a:rPr sz="900" spc="-25" dirty="0">
                          <a:latin typeface="Arial"/>
                          <a:cs typeface="Arial"/>
                        </a:rPr>
                        <a:t>3;</a:t>
                      </a:r>
                      <a:endParaRPr sz="900" dirty="0">
                        <a:latin typeface="Arial"/>
                        <a:cs typeface="Arial"/>
                      </a:endParaRPr>
                    </a:p>
                    <a:p>
                      <a:pPr marL="73025">
                        <a:lnSpc>
                          <a:spcPts val="1010"/>
                        </a:lnSpc>
                      </a:pPr>
                      <a:r>
                        <a:rPr sz="900" b="1" dirty="0">
                          <a:latin typeface="Arial"/>
                          <a:cs typeface="Arial"/>
                        </a:rPr>
                        <a:t>NurbsCurve</a:t>
                      </a:r>
                      <a:r>
                        <a:rPr sz="900" b="1" spc="15" dirty="0">
                          <a:latin typeface="Arial"/>
                          <a:cs typeface="Arial"/>
                        </a:rPr>
                        <a:t> </a:t>
                      </a:r>
                      <a:r>
                        <a:rPr sz="900" dirty="0">
                          <a:latin typeface="Arial"/>
                          <a:cs typeface="Arial"/>
                        </a:rPr>
                        <a:t>openCurve</a:t>
                      </a:r>
                      <a:r>
                        <a:rPr sz="900" spc="10" dirty="0">
                          <a:latin typeface="Arial"/>
                          <a:cs typeface="Arial"/>
                        </a:rPr>
                        <a:t> </a:t>
                      </a:r>
                      <a:r>
                        <a:rPr sz="900" dirty="0">
                          <a:latin typeface="Arial"/>
                          <a:cs typeface="Arial"/>
                        </a:rPr>
                        <a:t>=</a:t>
                      </a:r>
                      <a:r>
                        <a:rPr sz="900" spc="10" dirty="0">
                          <a:latin typeface="Arial"/>
                          <a:cs typeface="Arial"/>
                        </a:rPr>
                        <a:t> </a:t>
                      </a:r>
                      <a:r>
                        <a:rPr sz="900" spc="-10" dirty="0">
                          <a:latin typeface="Arial"/>
                          <a:cs typeface="Arial"/>
                        </a:rPr>
                        <a:t>NurbsCurve.</a:t>
                      </a:r>
                      <a:r>
                        <a:rPr sz="900" b="1" spc="-10" dirty="0">
                          <a:latin typeface="Arial"/>
                          <a:cs typeface="Arial"/>
                        </a:rPr>
                        <a:t>Create</a:t>
                      </a:r>
                      <a:r>
                        <a:rPr sz="900" spc="-10" dirty="0">
                          <a:latin typeface="Arial"/>
                          <a:cs typeface="Arial"/>
                        </a:rPr>
                        <a:t>(isPeriodic</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degree,</a:t>
                      </a:r>
                      <a:r>
                        <a:rPr sz="900" spc="5" dirty="0">
                          <a:latin typeface="Arial"/>
                          <a:cs typeface="Arial"/>
                        </a:rPr>
                        <a:t> </a:t>
                      </a:r>
                      <a:r>
                        <a:rPr sz="900" spc="-10" dirty="0">
                          <a:latin typeface="Arial"/>
                          <a:cs typeface="Arial"/>
                        </a:rPr>
                        <a:t>pointList);</a:t>
                      </a:r>
                      <a:endParaRPr sz="900" dirty="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9"/>
                  </a:ext>
                </a:extLst>
              </a:tr>
            </a:tbl>
          </a:graphicData>
        </a:graphic>
      </p:graphicFrame>
      <p:pic>
        <p:nvPicPr>
          <p:cNvPr id="7" name="object 7"/>
          <p:cNvPicPr/>
          <p:nvPr/>
        </p:nvPicPr>
        <p:blipFill>
          <a:blip r:embed="rId2" cstate="print"/>
          <a:stretch>
            <a:fillRect/>
          </a:stretch>
        </p:blipFill>
        <p:spPr>
          <a:xfrm>
            <a:off x="4191520" y="2582171"/>
            <a:ext cx="1006132" cy="325262"/>
          </a:xfrm>
          <a:prstGeom prst="rect">
            <a:avLst/>
          </a:prstGeom>
        </p:spPr>
      </p:pic>
      <p:pic>
        <p:nvPicPr>
          <p:cNvPr id="8" name="object 8"/>
          <p:cNvPicPr/>
          <p:nvPr/>
        </p:nvPicPr>
        <p:blipFill>
          <a:blip r:embed="rId3" cstate="print"/>
          <a:stretch>
            <a:fillRect/>
          </a:stretch>
        </p:blipFill>
        <p:spPr>
          <a:xfrm>
            <a:off x="4172209" y="3216796"/>
            <a:ext cx="1296531" cy="983021"/>
          </a:xfrm>
          <a:prstGeom prst="rect">
            <a:avLst/>
          </a:prstGeom>
        </p:spPr>
      </p:pic>
      <p:pic>
        <p:nvPicPr>
          <p:cNvPr id="9" name="object 9"/>
          <p:cNvPicPr/>
          <p:nvPr/>
        </p:nvPicPr>
        <p:blipFill>
          <a:blip r:embed="rId4" cstate="print"/>
          <a:stretch>
            <a:fillRect/>
          </a:stretch>
        </p:blipFill>
        <p:spPr>
          <a:xfrm>
            <a:off x="4166875" y="4511259"/>
            <a:ext cx="1250175" cy="846612"/>
          </a:xfrm>
          <a:prstGeom prst="rect">
            <a:avLst/>
          </a:prstGeom>
        </p:spPr>
      </p:pic>
      <p:sp>
        <p:nvSpPr>
          <p:cNvPr id="13" name="Title 12"/>
          <p:cNvSpPr>
            <a:spLocks noGrp="1"/>
          </p:cNvSpPr>
          <p:nvPr>
            <p:ph type="title"/>
          </p:nvPr>
        </p:nvSpPr>
        <p:spPr/>
        <p:txBody>
          <a:bodyPr/>
          <a:lstStyle/>
          <a:p>
            <a:endParaRPr lang="en-US"/>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73</a:t>
            </a:r>
          </a:p>
        </p:txBody>
      </p:sp>
      <p:sp>
        <p:nvSpPr>
          <p:cNvPr id="12" name="TextBox 11">
            <a:hlinkClick r:id="rId5" action="ppaction://hlinkfile"/>
          </p:cNvPr>
          <p:cNvSpPr txBox="1"/>
          <p:nvPr/>
        </p:nvSpPr>
        <p:spPr>
          <a:xfrm>
            <a:off x="6308026" y="256961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TextBox 13">
            <a:hlinkClick r:id="rId6" action="ppaction://hlinkfile"/>
          </p:cNvPr>
          <p:cNvSpPr txBox="1"/>
          <p:nvPr/>
        </p:nvSpPr>
        <p:spPr>
          <a:xfrm>
            <a:off x="6308026" y="316705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5" name="TextBox 14">
            <a:hlinkClick r:id="rId7" action="ppaction://hlinkfile"/>
          </p:cNvPr>
          <p:cNvSpPr txBox="1"/>
          <p:nvPr/>
        </p:nvSpPr>
        <p:spPr>
          <a:xfrm>
            <a:off x="6308026" y="453619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6" name="object 2"/>
          <p:cNvSpPr txBox="1"/>
          <p:nvPr/>
        </p:nvSpPr>
        <p:spPr>
          <a:xfrm>
            <a:off x="974140" y="6333214"/>
            <a:ext cx="5953760" cy="1167765"/>
          </a:xfrm>
          <a:prstGeom prst="rect">
            <a:avLst/>
          </a:prstGeom>
          <a:ln w="6096">
            <a:solidFill>
              <a:srgbClr val="000000"/>
            </a:solidFill>
          </a:ln>
        </p:spPr>
        <p:txBody>
          <a:bodyPr vert="horz" wrap="square" lIns="0" tIns="13335" rIns="0" bIns="0" rtlCol="0">
            <a:spAutoFit/>
          </a:bodyPr>
          <a:lstStyle/>
          <a:p>
            <a:pPr marL="73025">
              <a:lnSpc>
                <a:spcPts val="1055"/>
              </a:lnSpc>
              <a:spcBef>
                <a:spcPts val="105"/>
              </a:spcBef>
            </a:pPr>
            <a:r>
              <a:rPr sz="900" dirty="0">
                <a:latin typeface="Arial"/>
                <a:cs typeface="Arial"/>
              </a:rPr>
              <a:t>isPeriodic</a:t>
            </a:r>
            <a:r>
              <a:rPr sz="900" spc="-5" dirty="0">
                <a:latin typeface="Arial"/>
                <a:cs typeface="Arial"/>
              </a:rPr>
              <a:t> </a:t>
            </a:r>
            <a:r>
              <a:rPr sz="900" dirty="0">
                <a:latin typeface="Arial"/>
                <a:cs typeface="Arial"/>
              </a:rPr>
              <a:t>=</a:t>
            </a:r>
            <a:r>
              <a:rPr sz="900" spc="-10" dirty="0">
                <a:latin typeface="Arial"/>
                <a:cs typeface="Arial"/>
              </a:rPr>
              <a:t> </a:t>
            </a:r>
            <a:r>
              <a:rPr sz="900" spc="-20" dirty="0">
                <a:solidFill>
                  <a:srgbClr val="3333FF"/>
                </a:solidFill>
                <a:latin typeface="Arial"/>
                <a:cs typeface="Arial"/>
              </a:rPr>
              <a:t>true</a:t>
            </a:r>
            <a:r>
              <a:rPr sz="900" spc="-20" dirty="0">
                <a:latin typeface="Arial"/>
                <a:cs typeface="Arial"/>
              </a:rPr>
              <a:t>;</a:t>
            </a:r>
            <a:endParaRPr sz="900">
              <a:latin typeface="Arial"/>
              <a:cs typeface="Arial"/>
            </a:endParaRPr>
          </a:p>
          <a:p>
            <a:pPr marL="73025">
              <a:lnSpc>
                <a:spcPts val="1055"/>
              </a:lnSpc>
            </a:pPr>
            <a:r>
              <a:rPr sz="900" b="1" dirty="0">
                <a:latin typeface="Arial"/>
                <a:cs typeface="Arial"/>
              </a:rPr>
              <a:t>NurbsCurve</a:t>
            </a:r>
            <a:r>
              <a:rPr sz="900" b="1" spc="30" dirty="0">
                <a:latin typeface="Arial"/>
                <a:cs typeface="Arial"/>
              </a:rPr>
              <a:t> </a:t>
            </a:r>
            <a:r>
              <a:rPr sz="900" spc="-10" dirty="0">
                <a:latin typeface="Arial"/>
                <a:cs typeface="Arial"/>
              </a:rPr>
              <a:t>periodicCurve</a:t>
            </a:r>
            <a:r>
              <a:rPr sz="900" spc="25" dirty="0">
                <a:latin typeface="Arial"/>
                <a:cs typeface="Arial"/>
              </a:rPr>
              <a:t> </a:t>
            </a:r>
            <a:r>
              <a:rPr sz="900" dirty="0">
                <a:latin typeface="Arial"/>
                <a:cs typeface="Arial"/>
              </a:rPr>
              <a:t>= </a:t>
            </a:r>
            <a:r>
              <a:rPr sz="900" spc="-10" dirty="0">
                <a:latin typeface="Arial"/>
                <a:cs typeface="Arial"/>
              </a:rPr>
              <a:t>NurbsCurve.</a:t>
            </a:r>
            <a:r>
              <a:rPr sz="900" b="1" spc="-10" dirty="0">
                <a:latin typeface="Arial"/>
                <a:cs typeface="Arial"/>
              </a:rPr>
              <a:t>Create</a:t>
            </a:r>
            <a:r>
              <a:rPr sz="900" spc="-10" dirty="0">
                <a:latin typeface="Arial"/>
                <a:cs typeface="Arial"/>
              </a:rPr>
              <a:t>(isPeriodic</a:t>
            </a:r>
            <a:r>
              <a:rPr sz="900" spc="20" dirty="0">
                <a:latin typeface="Arial"/>
                <a:cs typeface="Arial"/>
              </a:rPr>
              <a:t> </a:t>
            </a:r>
            <a:r>
              <a:rPr sz="900" dirty="0">
                <a:latin typeface="Arial"/>
                <a:cs typeface="Arial"/>
              </a:rPr>
              <a:t>,</a:t>
            </a:r>
            <a:r>
              <a:rPr sz="900" spc="30" dirty="0">
                <a:latin typeface="Arial"/>
                <a:cs typeface="Arial"/>
              </a:rPr>
              <a:t> </a:t>
            </a:r>
            <a:r>
              <a:rPr sz="900" dirty="0">
                <a:latin typeface="Arial"/>
                <a:cs typeface="Arial"/>
              </a:rPr>
              <a:t>degree,</a:t>
            </a:r>
            <a:r>
              <a:rPr sz="900" spc="20" dirty="0">
                <a:latin typeface="Arial"/>
                <a:cs typeface="Arial"/>
              </a:rPr>
              <a:t> </a:t>
            </a:r>
            <a:r>
              <a:rPr sz="900" spc="-10" dirty="0">
                <a:latin typeface="Arial"/>
                <a:cs typeface="Arial"/>
              </a:rPr>
              <a:t>pointList);</a:t>
            </a:r>
            <a:endParaRPr sz="900">
              <a:latin typeface="Arial"/>
              <a:cs typeface="Arial"/>
            </a:endParaRPr>
          </a:p>
        </p:txBody>
      </p:sp>
      <p:pic>
        <p:nvPicPr>
          <p:cNvPr id="17" name="object 6"/>
          <p:cNvPicPr/>
          <p:nvPr/>
        </p:nvPicPr>
        <p:blipFill>
          <a:blip r:embed="rId8" cstate="print"/>
          <a:stretch>
            <a:fillRect/>
          </a:stretch>
        </p:blipFill>
        <p:spPr>
          <a:xfrm>
            <a:off x="1079874" y="6636931"/>
            <a:ext cx="4045525" cy="826475"/>
          </a:xfrm>
          <a:prstGeom prst="rect">
            <a:avLst/>
          </a:prstGeom>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914400"/>
            <a:ext cx="583692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Curves</a:t>
            </a:r>
            <a:r>
              <a:rPr sz="1100" spc="-2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return</a:t>
            </a:r>
            <a:r>
              <a:rPr sz="1100" spc="-25"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method.</a:t>
            </a:r>
            <a:r>
              <a:rPr sz="1100" spc="-30" dirty="0">
                <a:latin typeface="Arial"/>
                <a:cs typeface="Arial"/>
              </a:rPr>
              <a:t> </a:t>
            </a:r>
            <a:r>
              <a:rPr sz="1100" dirty="0">
                <a:latin typeface="Arial"/>
                <a:cs typeface="Arial"/>
              </a:rPr>
              <a:t>For</a:t>
            </a:r>
            <a:r>
              <a:rPr sz="1100" spc="-10" dirty="0">
                <a:latin typeface="Arial"/>
                <a:cs typeface="Arial"/>
              </a:rPr>
              <a:t> </a:t>
            </a:r>
            <a:r>
              <a:rPr sz="1100" dirty="0">
                <a:latin typeface="Arial"/>
                <a:cs typeface="Arial"/>
              </a:rPr>
              <a:t>example</a:t>
            </a:r>
            <a:r>
              <a:rPr sz="1100" spc="-10" dirty="0">
                <a:latin typeface="Arial"/>
                <a:cs typeface="Arial"/>
              </a:rPr>
              <a:t> </a:t>
            </a:r>
            <a:r>
              <a:rPr sz="1100" dirty="0">
                <a:latin typeface="Arial"/>
                <a:cs typeface="Arial"/>
              </a:rPr>
              <a:t>offsetting</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given</a:t>
            </a:r>
            <a:r>
              <a:rPr sz="1100" spc="-15" dirty="0">
                <a:latin typeface="Arial"/>
                <a:cs typeface="Arial"/>
              </a:rPr>
              <a:t> </a:t>
            </a:r>
            <a:r>
              <a:rPr sz="1100" dirty="0">
                <a:latin typeface="Arial"/>
                <a:cs typeface="Arial"/>
              </a:rPr>
              <a:t>curve</a:t>
            </a:r>
            <a:r>
              <a:rPr sz="1100" spc="-20" dirty="0">
                <a:latin typeface="Arial"/>
                <a:cs typeface="Arial"/>
              </a:rPr>
              <a:t> </a:t>
            </a:r>
            <a:r>
              <a:rPr sz="1100" spc="-10" dirty="0">
                <a:latin typeface="Arial"/>
                <a:cs typeface="Arial"/>
              </a:rPr>
              <a:t>creates </a:t>
            </a:r>
            <a:r>
              <a:rPr sz="1100" dirty="0">
                <a:latin typeface="Arial"/>
                <a:cs typeface="Arial"/>
              </a:rPr>
              <a:t>one</a:t>
            </a:r>
            <a:r>
              <a:rPr sz="1100" spc="-3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more</a:t>
            </a:r>
            <a:r>
              <a:rPr sz="1100" spc="-15"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curves.</a:t>
            </a:r>
            <a:r>
              <a:rPr sz="1100" spc="-20"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surface</a:t>
            </a:r>
            <a:r>
              <a:rPr sz="1100" spc="-15" dirty="0">
                <a:latin typeface="Arial"/>
                <a:cs typeface="Arial"/>
              </a:rPr>
              <a:t> </a:t>
            </a:r>
            <a:r>
              <a:rPr sz="1100" b="1" i="1" dirty="0">
                <a:latin typeface="Arial"/>
                <a:cs typeface="Arial"/>
              </a:rPr>
              <a:t>IsoCurve</a:t>
            </a:r>
            <a:r>
              <a:rPr sz="1100" b="1" i="1" spc="-10" dirty="0">
                <a:latin typeface="Arial"/>
                <a:cs typeface="Arial"/>
              </a:rPr>
              <a:t> </a:t>
            </a:r>
            <a:r>
              <a:rPr sz="1100" dirty="0">
                <a:latin typeface="Arial"/>
                <a:cs typeface="Arial"/>
              </a:rPr>
              <a:t>method</a:t>
            </a:r>
            <a:r>
              <a:rPr sz="1100" spc="-25" dirty="0">
                <a:latin typeface="Arial"/>
                <a:cs typeface="Arial"/>
              </a:rPr>
              <a:t> </a:t>
            </a:r>
            <a:r>
              <a:rPr sz="1100" dirty="0">
                <a:latin typeface="Arial"/>
                <a:cs typeface="Arial"/>
              </a:rPr>
              <a:t>returns</a:t>
            </a:r>
            <a:r>
              <a:rPr sz="1100" spc="-30"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25" dirty="0">
                <a:latin typeface="Arial"/>
                <a:cs typeface="Arial"/>
              </a:rPr>
              <a:t> </a:t>
            </a:r>
            <a:r>
              <a:rPr sz="1100" spc="-10" dirty="0">
                <a:latin typeface="Arial"/>
                <a:cs typeface="Arial"/>
              </a:rPr>
              <a:t>curve.</a:t>
            </a:r>
            <a:endParaRPr sz="110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1245665243"/>
              </p:ext>
            </p:extLst>
          </p:nvPr>
        </p:nvGraphicFramePr>
        <p:xfrm>
          <a:off x="971092" y="1388871"/>
          <a:ext cx="5944870" cy="394906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33045">
                <a:tc>
                  <a:txBody>
                    <a:bodyPr/>
                    <a:lstStyle/>
                    <a:p>
                      <a:pPr marL="73025">
                        <a:lnSpc>
                          <a:spcPct val="100000"/>
                        </a:lnSpc>
                        <a:spcBef>
                          <a:spcPts val="120"/>
                        </a:spcBef>
                      </a:pPr>
                      <a:r>
                        <a:rPr sz="900" dirty="0">
                          <a:latin typeface="Arial"/>
                          <a:cs typeface="Arial"/>
                        </a:rPr>
                        <a:t>Multiple</a:t>
                      </a:r>
                      <a:r>
                        <a:rPr sz="900" spc="-30" dirty="0">
                          <a:latin typeface="Arial"/>
                          <a:cs typeface="Arial"/>
                        </a:rPr>
                        <a:t> </a:t>
                      </a:r>
                      <a:r>
                        <a:rPr sz="900" dirty="0">
                          <a:latin typeface="Arial"/>
                          <a:cs typeface="Arial"/>
                        </a:rPr>
                        <a:t>offset</a:t>
                      </a:r>
                      <a:r>
                        <a:rPr sz="900" spc="-40" dirty="0">
                          <a:latin typeface="Arial"/>
                          <a:cs typeface="Arial"/>
                        </a:rPr>
                        <a:t> </a:t>
                      </a:r>
                      <a:r>
                        <a:rPr sz="900" dirty="0">
                          <a:latin typeface="Arial"/>
                          <a:cs typeface="Arial"/>
                        </a:rPr>
                        <a:t>of</a:t>
                      </a:r>
                      <a:r>
                        <a:rPr sz="900" spc="-40" dirty="0">
                          <a:latin typeface="Arial"/>
                          <a:cs typeface="Arial"/>
                        </a:rPr>
                        <a:t> </a:t>
                      </a:r>
                      <a:r>
                        <a:rPr sz="900" spc="-20" dirty="0">
                          <a:latin typeface="Arial"/>
                          <a:cs typeface="Arial"/>
                        </a:rPr>
                        <a:t>curve</a:t>
                      </a:r>
                      <a:endParaRPr sz="900" dirty="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2"/>
                  </a:ext>
                </a:extLst>
              </a:tr>
              <a:tr h="3716020">
                <a:tc>
                  <a:txBody>
                    <a:bodyPr/>
                    <a:lstStyle/>
                    <a:p>
                      <a:pPr marL="73025">
                        <a:lnSpc>
                          <a:spcPts val="1055"/>
                        </a:lnSpc>
                        <a:spcBef>
                          <a:spcPts val="105"/>
                        </a:spcBef>
                      </a:pPr>
                      <a:r>
                        <a:rPr sz="900" dirty="0">
                          <a:solidFill>
                            <a:srgbClr val="0000FF"/>
                          </a:solidFill>
                          <a:latin typeface="Arial"/>
                          <a:cs typeface="Arial"/>
                        </a:rPr>
                        <a:t>private</a:t>
                      </a:r>
                      <a:r>
                        <a:rPr sz="900" spc="-20" dirty="0">
                          <a:solidFill>
                            <a:srgbClr val="0000FF"/>
                          </a:solidFill>
                          <a:latin typeface="Arial"/>
                          <a:cs typeface="Arial"/>
                        </a:rPr>
                        <a:t> </a:t>
                      </a:r>
                      <a:r>
                        <a:rPr sz="900" dirty="0">
                          <a:solidFill>
                            <a:srgbClr val="0000FF"/>
                          </a:solidFill>
                          <a:latin typeface="Arial"/>
                          <a:cs typeface="Arial"/>
                        </a:rPr>
                        <a:t>void</a:t>
                      </a:r>
                      <a:r>
                        <a:rPr sz="900" spc="-10" dirty="0">
                          <a:solidFill>
                            <a:srgbClr val="0000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Curve</a:t>
                      </a:r>
                      <a:r>
                        <a:rPr sz="900" b="1" spc="-10" dirty="0">
                          <a:latin typeface="Arial"/>
                          <a:cs typeface="Arial"/>
                        </a:rPr>
                        <a:t> </a:t>
                      </a:r>
                      <a:r>
                        <a:rPr sz="900" dirty="0">
                          <a:latin typeface="Arial"/>
                          <a:cs typeface="Arial"/>
                        </a:rPr>
                        <a:t>crv,</a:t>
                      </a:r>
                      <a:r>
                        <a:rPr sz="900" spc="-20" dirty="0">
                          <a:latin typeface="Arial"/>
                          <a:cs typeface="Arial"/>
                        </a:rPr>
                        <a:t> </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num,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dis,</a:t>
                      </a:r>
                      <a:r>
                        <a:rPr sz="900" spc="-5" dirty="0">
                          <a:latin typeface="Arial"/>
                          <a:cs typeface="Arial"/>
                        </a:rPr>
                        <a:t> </a:t>
                      </a:r>
                      <a:r>
                        <a:rPr sz="900" dirty="0">
                          <a:solidFill>
                            <a:srgbClr val="3333FF"/>
                          </a:solidFill>
                          <a:latin typeface="Arial"/>
                          <a:cs typeface="Arial"/>
                        </a:rPr>
                        <a:t>double </a:t>
                      </a:r>
                      <a:r>
                        <a:rPr sz="900" dirty="0">
                          <a:latin typeface="Arial"/>
                          <a:cs typeface="Arial"/>
                        </a:rPr>
                        <a:t>tol,</a:t>
                      </a:r>
                      <a:r>
                        <a:rPr sz="900" spc="-15" dirty="0">
                          <a:latin typeface="Arial"/>
                          <a:cs typeface="Arial"/>
                        </a:rPr>
                        <a:t> </a:t>
                      </a:r>
                      <a:r>
                        <a:rPr sz="900" b="1" dirty="0">
                          <a:latin typeface="Arial"/>
                          <a:cs typeface="Arial"/>
                        </a:rPr>
                        <a:t>Plane</a:t>
                      </a:r>
                      <a:r>
                        <a:rPr sz="900" b="1" spc="-10" dirty="0">
                          <a:latin typeface="Arial"/>
                          <a:cs typeface="Arial"/>
                        </a:rPr>
                        <a:t> </a:t>
                      </a:r>
                      <a:r>
                        <a:rPr sz="900" spc="-10" dirty="0">
                          <a:latin typeface="Arial"/>
                          <a:cs typeface="Arial"/>
                        </a:rPr>
                        <a:t>plane)</a:t>
                      </a:r>
                      <a:endParaRPr sz="900" dirty="0">
                        <a:latin typeface="Arial"/>
                        <a:cs typeface="Arial"/>
                      </a:endParaRPr>
                    </a:p>
                    <a:p>
                      <a:pPr marL="73025">
                        <a:lnSpc>
                          <a:spcPts val="1040"/>
                        </a:lnSpc>
                      </a:pPr>
                      <a:r>
                        <a:rPr sz="900" dirty="0">
                          <a:latin typeface="Arial"/>
                          <a:cs typeface="Arial"/>
                        </a:rPr>
                        <a:t>{</a:t>
                      </a:r>
                    </a:p>
                    <a:p>
                      <a:pPr marL="136525">
                        <a:lnSpc>
                          <a:spcPts val="1040"/>
                        </a:lnSpc>
                      </a:pPr>
                      <a:r>
                        <a:rPr sz="900" dirty="0">
                          <a:solidFill>
                            <a:srgbClr val="00AF50"/>
                          </a:solidFill>
                          <a:latin typeface="Arial"/>
                          <a:cs typeface="Arial"/>
                        </a:rPr>
                        <a:t>//Declare</a:t>
                      </a:r>
                      <a:r>
                        <a:rPr sz="900" spc="-35" dirty="0">
                          <a:solidFill>
                            <a:srgbClr val="00AF50"/>
                          </a:solidFill>
                          <a:latin typeface="Arial"/>
                          <a:cs typeface="Arial"/>
                        </a:rPr>
                        <a:t> </a:t>
                      </a:r>
                      <a:r>
                        <a:rPr sz="900" dirty="0">
                          <a:solidFill>
                            <a:srgbClr val="00AF50"/>
                          </a:solidFill>
                          <a:latin typeface="Arial"/>
                          <a:cs typeface="Arial"/>
                        </a:rPr>
                        <a:t>the</a:t>
                      </a:r>
                      <a:r>
                        <a:rPr sz="900" spc="-30" dirty="0">
                          <a:solidFill>
                            <a:srgbClr val="00AF50"/>
                          </a:solidFill>
                          <a:latin typeface="Arial"/>
                          <a:cs typeface="Arial"/>
                        </a:rPr>
                        <a:t> </a:t>
                      </a:r>
                      <a:r>
                        <a:rPr sz="900" dirty="0">
                          <a:solidFill>
                            <a:srgbClr val="00AF50"/>
                          </a:solidFill>
                          <a:latin typeface="Arial"/>
                          <a:cs typeface="Arial"/>
                        </a:rPr>
                        <a:t>list</a:t>
                      </a:r>
                      <a:r>
                        <a:rPr sz="900" spc="-25" dirty="0">
                          <a:solidFill>
                            <a:srgbClr val="00AF50"/>
                          </a:solidFill>
                          <a:latin typeface="Arial"/>
                          <a:cs typeface="Arial"/>
                        </a:rPr>
                        <a:t> </a:t>
                      </a:r>
                      <a:r>
                        <a:rPr sz="900" dirty="0">
                          <a:solidFill>
                            <a:srgbClr val="00AF50"/>
                          </a:solidFill>
                          <a:latin typeface="Arial"/>
                          <a:cs typeface="Arial"/>
                        </a:rPr>
                        <a:t>of</a:t>
                      </a:r>
                      <a:r>
                        <a:rPr sz="900" spc="-30" dirty="0">
                          <a:solidFill>
                            <a:srgbClr val="00AF50"/>
                          </a:solidFill>
                          <a:latin typeface="Arial"/>
                          <a:cs typeface="Arial"/>
                        </a:rPr>
                        <a:t> </a:t>
                      </a:r>
                      <a:r>
                        <a:rPr sz="900" spc="-20" dirty="0">
                          <a:solidFill>
                            <a:srgbClr val="00AF50"/>
                          </a:solidFill>
                          <a:latin typeface="Arial"/>
                          <a:cs typeface="Arial"/>
                        </a:rPr>
                        <a:t>curve</a:t>
                      </a:r>
                      <a:endParaRPr sz="900" dirty="0">
                        <a:latin typeface="Arial"/>
                        <a:cs typeface="Arial"/>
                      </a:endParaRPr>
                    </a:p>
                    <a:p>
                      <a:pPr marL="136525">
                        <a:lnSpc>
                          <a:spcPts val="1030"/>
                        </a:lnSpc>
                      </a:pPr>
                      <a:r>
                        <a:rPr sz="900" dirty="0">
                          <a:latin typeface="Arial"/>
                          <a:cs typeface="Arial"/>
                        </a:rPr>
                        <a:t>List&lt;</a:t>
                      </a:r>
                      <a:r>
                        <a:rPr sz="900" b="1" dirty="0">
                          <a:latin typeface="Arial"/>
                          <a:cs typeface="Arial"/>
                        </a:rPr>
                        <a:t>Curve</a:t>
                      </a:r>
                      <a:r>
                        <a:rPr sz="900" dirty="0">
                          <a:latin typeface="Arial"/>
                          <a:cs typeface="Arial"/>
                        </a:rPr>
                        <a:t>&gt;</a:t>
                      </a:r>
                      <a:r>
                        <a:rPr sz="900" spc="-25" dirty="0">
                          <a:latin typeface="Arial"/>
                          <a:cs typeface="Arial"/>
                        </a:rPr>
                        <a:t> </a:t>
                      </a:r>
                      <a:r>
                        <a:rPr sz="900" dirty="0">
                          <a:latin typeface="Arial"/>
                          <a:cs typeface="Arial"/>
                        </a:rPr>
                        <a:t>crvs</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 </a:t>
                      </a:r>
                      <a:r>
                        <a:rPr sz="900" spc="-10" dirty="0">
                          <a:latin typeface="Arial"/>
                          <a:cs typeface="Arial"/>
                        </a:rPr>
                        <a:t>List&lt;</a:t>
                      </a:r>
                      <a:r>
                        <a:rPr sz="900" b="1" spc="-10" dirty="0">
                          <a:latin typeface="Arial"/>
                          <a:cs typeface="Arial"/>
                        </a:rPr>
                        <a:t>Curve</a:t>
                      </a:r>
                      <a:r>
                        <a:rPr sz="900" spc="-10" dirty="0">
                          <a:latin typeface="Arial"/>
                          <a:cs typeface="Arial"/>
                        </a:rPr>
                        <a:t>&gt;();</a:t>
                      </a:r>
                      <a:endParaRPr sz="900" dirty="0">
                        <a:latin typeface="Arial"/>
                        <a:cs typeface="Arial"/>
                      </a:endParaRPr>
                    </a:p>
                    <a:p>
                      <a:pPr marL="136525">
                        <a:lnSpc>
                          <a:spcPts val="1030"/>
                        </a:lnSpc>
                      </a:pPr>
                      <a:r>
                        <a:rPr sz="900" b="1" dirty="0">
                          <a:latin typeface="Arial"/>
                          <a:cs typeface="Arial"/>
                        </a:rPr>
                        <a:t>Curve</a:t>
                      </a:r>
                      <a:r>
                        <a:rPr sz="900" b="1" spc="-30" dirty="0">
                          <a:latin typeface="Arial"/>
                          <a:cs typeface="Arial"/>
                        </a:rPr>
                        <a:t> </a:t>
                      </a:r>
                      <a:r>
                        <a:rPr sz="900" dirty="0">
                          <a:latin typeface="Arial"/>
                          <a:cs typeface="Arial"/>
                        </a:rPr>
                        <a:t>lastCurve</a:t>
                      </a:r>
                      <a:r>
                        <a:rPr sz="900" spc="-30" dirty="0">
                          <a:latin typeface="Arial"/>
                          <a:cs typeface="Arial"/>
                        </a:rPr>
                        <a:t> </a:t>
                      </a:r>
                      <a:r>
                        <a:rPr sz="900" dirty="0">
                          <a:latin typeface="Arial"/>
                          <a:cs typeface="Arial"/>
                        </a:rPr>
                        <a:t>=</a:t>
                      </a:r>
                      <a:r>
                        <a:rPr sz="900" spc="-40" dirty="0">
                          <a:latin typeface="Arial"/>
                          <a:cs typeface="Arial"/>
                        </a:rPr>
                        <a:t> </a:t>
                      </a:r>
                      <a:r>
                        <a:rPr sz="900" spc="-20" dirty="0">
                          <a:latin typeface="Arial"/>
                          <a:cs typeface="Arial"/>
                        </a:rPr>
                        <a:t>crv;</a:t>
                      </a:r>
                      <a:endParaRPr sz="900" dirty="0">
                        <a:latin typeface="Arial"/>
                        <a:cs typeface="Arial"/>
                      </a:endParaRPr>
                    </a:p>
                    <a:p>
                      <a:pPr marL="136525">
                        <a:lnSpc>
                          <a:spcPts val="1040"/>
                        </a:lnSpc>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 </a:t>
                      </a:r>
                      <a:r>
                        <a:rPr sz="900" dirty="0">
                          <a:latin typeface="Arial"/>
                          <a:cs typeface="Arial"/>
                        </a:rPr>
                        <a:t>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0" dirty="0">
                          <a:latin typeface="Arial"/>
                          <a:cs typeface="Arial"/>
                        </a:rPr>
                        <a:t> </a:t>
                      </a:r>
                      <a:r>
                        <a:rPr sz="900" dirty="0">
                          <a:latin typeface="Arial"/>
                          <a:cs typeface="Arial"/>
                        </a:rPr>
                        <a:t>i &lt;=</a:t>
                      </a:r>
                      <a:r>
                        <a:rPr sz="900" spc="-15" dirty="0">
                          <a:latin typeface="Arial"/>
                          <a:cs typeface="Arial"/>
                        </a:rPr>
                        <a:t> </a:t>
                      </a:r>
                      <a:r>
                        <a:rPr sz="900" dirty="0">
                          <a:latin typeface="Arial"/>
                          <a:cs typeface="Arial"/>
                        </a:rPr>
                        <a:t>num; </a:t>
                      </a:r>
                      <a:r>
                        <a:rPr sz="900" spc="-20" dirty="0">
                          <a:latin typeface="Arial"/>
                          <a:cs typeface="Arial"/>
                        </a:rPr>
                        <a:t>i++)</a:t>
                      </a:r>
                      <a:endParaRPr sz="900" dirty="0">
                        <a:latin typeface="Arial"/>
                        <a:cs typeface="Arial"/>
                      </a:endParaRPr>
                    </a:p>
                    <a:p>
                      <a:pPr marL="136525">
                        <a:lnSpc>
                          <a:spcPts val="1040"/>
                        </a:lnSpc>
                      </a:pPr>
                      <a:r>
                        <a:rPr sz="900" dirty="0">
                          <a:latin typeface="Arial"/>
                          <a:cs typeface="Arial"/>
                        </a:rPr>
                        <a:t>{</a:t>
                      </a:r>
                    </a:p>
                    <a:p>
                      <a:pPr marL="200660">
                        <a:lnSpc>
                          <a:spcPts val="1055"/>
                        </a:lnSpc>
                      </a:pPr>
                      <a:r>
                        <a:rPr sz="900" b="1" dirty="0">
                          <a:latin typeface="Arial"/>
                          <a:cs typeface="Arial"/>
                        </a:rPr>
                        <a:t>Curve</a:t>
                      </a:r>
                      <a:r>
                        <a:rPr sz="900" dirty="0">
                          <a:latin typeface="Arial"/>
                          <a:cs typeface="Arial"/>
                        </a:rPr>
                        <a:t>[</a:t>
                      </a:r>
                      <a:r>
                        <a:rPr sz="900" spc="-2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curveArray</a:t>
                      </a:r>
                      <a:r>
                        <a:rPr sz="900" spc="-1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last_crv.Offset(plane,</a:t>
                      </a:r>
                      <a:r>
                        <a:rPr sz="900" spc="-20" dirty="0">
                          <a:latin typeface="Arial"/>
                          <a:cs typeface="Arial"/>
                        </a:rPr>
                        <a:t> </a:t>
                      </a:r>
                      <a:r>
                        <a:rPr sz="900" dirty="0">
                          <a:latin typeface="Arial"/>
                          <a:cs typeface="Arial"/>
                        </a:rPr>
                        <a:t>dis,</a:t>
                      </a:r>
                      <a:r>
                        <a:rPr sz="900" spc="-15" dirty="0">
                          <a:latin typeface="Arial"/>
                          <a:cs typeface="Arial"/>
                        </a:rPr>
                        <a:t> </a:t>
                      </a:r>
                      <a:r>
                        <a:rPr sz="900" dirty="0">
                          <a:latin typeface="Arial"/>
                          <a:cs typeface="Arial"/>
                        </a:rPr>
                        <a:t>tol,</a:t>
                      </a:r>
                      <a:r>
                        <a:rPr sz="900" spc="5" dirty="0">
                          <a:latin typeface="Arial"/>
                          <a:cs typeface="Arial"/>
                        </a:rPr>
                        <a:t> </a:t>
                      </a:r>
                      <a:r>
                        <a:rPr sz="900" b="1" spc="-10" dirty="0">
                          <a:latin typeface="Arial"/>
                          <a:cs typeface="Arial"/>
                        </a:rPr>
                        <a:t>CurveOffsetCornerStyle</a:t>
                      </a:r>
                      <a:r>
                        <a:rPr sz="900" spc="-10" dirty="0">
                          <a:latin typeface="Arial"/>
                          <a:cs typeface="Arial"/>
                        </a:rPr>
                        <a:t>.None);</a:t>
                      </a:r>
                      <a:endParaRPr sz="900" dirty="0">
                        <a:latin typeface="Arial"/>
                        <a:cs typeface="Arial"/>
                      </a:endParaRPr>
                    </a:p>
                    <a:p>
                      <a:pPr>
                        <a:lnSpc>
                          <a:spcPct val="100000"/>
                        </a:lnSpc>
                        <a:spcBef>
                          <a:spcPts val="10"/>
                        </a:spcBef>
                      </a:pPr>
                      <a:endParaRPr sz="850" dirty="0">
                        <a:latin typeface="Times New Roman"/>
                        <a:cs typeface="Times New Roman"/>
                      </a:endParaRPr>
                    </a:p>
                    <a:p>
                      <a:pPr marL="200660">
                        <a:lnSpc>
                          <a:spcPts val="1060"/>
                        </a:lnSpc>
                      </a:pPr>
                      <a:r>
                        <a:rPr sz="900" dirty="0">
                          <a:solidFill>
                            <a:srgbClr val="00AF50"/>
                          </a:solidFill>
                          <a:latin typeface="Arial"/>
                          <a:cs typeface="Arial"/>
                        </a:rPr>
                        <a:t>//Ignore</a:t>
                      </a:r>
                      <a:r>
                        <a:rPr sz="900" spc="-20" dirty="0">
                          <a:solidFill>
                            <a:srgbClr val="00AF50"/>
                          </a:solidFill>
                          <a:latin typeface="Arial"/>
                          <a:cs typeface="Arial"/>
                        </a:rPr>
                        <a:t> </a:t>
                      </a:r>
                      <a:r>
                        <a:rPr sz="900" dirty="0">
                          <a:solidFill>
                            <a:srgbClr val="00AF50"/>
                          </a:solidFill>
                          <a:latin typeface="Arial"/>
                          <a:cs typeface="Arial"/>
                        </a:rPr>
                        <a:t>if</a:t>
                      </a:r>
                      <a:r>
                        <a:rPr sz="900" spc="-10" dirty="0">
                          <a:solidFill>
                            <a:srgbClr val="00AF50"/>
                          </a:solidFill>
                          <a:latin typeface="Arial"/>
                          <a:cs typeface="Arial"/>
                        </a:rPr>
                        <a:t> </a:t>
                      </a:r>
                      <a:r>
                        <a:rPr sz="900" dirty="0">
                          <a:solidFill>
                            <a:srgbClr val="00AF50"/>
                          </a:solidFill>
                          <a:latin typeface="Arial"/>
                          <a:cs typeface="Arial"/>
                        </a:rPr>
                        <a:t>output</a:t>
                      </a:r>
                      <a:r>
                        <a:rPr sz="900" spc="-10" dirty="0">
                          <a:solidFill>
                            <a:srgbClr val="00AF50"/>
                          </a:solidFill>
                          <a:latin typeface="Arial"/>
                          <a:cs typeface="Arial"/>
                        </a:rPr>
                        <a:t> </a:t>
                      </a:r>
                      <a:r>
                        <a:rPr sz="900" dirty="0">
                          <a:solidFill>
                            <a:srgbClr val="00AF50"/>
                          </a:solidFill>
                          <a:latin typeface="Arial"/>
                          <a:cs typeface="Arial"/>
                        </a:rPr>
                        <a:t>is</a:t>
                      </a:r>
                      <a:r>
                        <a:rPr sz="900" spc="-10" dirty="0">
                          <a:solidFill>
                            <a:srgbClr val="00AF50"/>
                          </a:solidFill>
                          <a:latin typeface="Arial"/>
                          <a:cs typeface="Arial"/>
                        </a:rPr>
                        <a:t> </a:t>
                      </a:r>
                      <a:r>
                        <a:rPr sz="900" dirty="0">
                          <a:solidFill>
                            <a:srgbClr val="00AF50"/>
                          </a:solidFill>
                          <a:latin typeface="Arial"/>
                          <a:cs typeface="Arial"/>
                        </a:rPr>
                        <a:t>multiple</a:t>
                      </a:r>
                      <a:r>
                        <a:rPr sz="900" spc="-15" dirty="0">
                          <a:solidFill>
                            <a:srgbClr val="00AF50"/>
                          </a:solidFill>
                          <a:latin typeface="Arial"/>
                          <a:cs typeface="Arial"/>
                        </a:rPr>
                        <a:t> </a:t>
                      </a:r>
                      <a:r>
                        <a:rPr sz="900" dirty="0">
                          <a:solidFill>
                            <a:srgbClr val="00AF50"/>
                          </a:solidFill>
                          <a:latin typeface="Arial"/>
                          <a:cs typeface="Arial"/>
                        </a:rPr>
                        <a:t>offset</a:t>
                      </a:r>
                      <a:r>
                        <a:rPr sz="900" spc="-10" dirty="0">
                          <a:solidFill>
                            <a:srgbClr val="00AF50"/>
                          </a:solidFill>
                          <a:latin typeface="Arial"/>
                          <a:cs typeface="Arial"/>
                        </a:rPr>
                        <a:t> curves</a:t>
                      </a:r>
                      <a:endParaRPr sz="900" dirty="0">
                        <a:latin typeface="Arial"/>
                        <a:cs typeface="Arial"/>
                      </a:endParaRPr>
                    </a:p>
                    <a:p>
                      <a:pPr marL="200660">
                        <a:lnSpc>
                          <a:spcPts val="1040"/>
                        </a:lnSpc>
                      </a:pP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(crv.IsValid</a:t>
                      </a:r>
                      <a:r>
                        <a:rPr sz="900" spc="-20" dirty="0">
                          <a:latin typeface="Arial"/>
                          <a:cs typeface="Arial"/>
                        </a:rPr>
                        <a:t> </a:t>
                      </a:r>
                      <a:r>
                        <a:rPr sz="900" dirty="0">
                          <a:latin typeface="Arial"/>
                          <a:cs typeface="Arial"/>
                        </a:rPr>
                        <a:t>&amp;&amp;</a:t>
                      </a:r>
                      <a:r>
                        <a:rPr sz="900" spc="-15" dirty="0">
                          <a:latin typeface="Arial"/>
                          <a:cs typeface="Arial"/>
                        </a:rPr>
                        <a:t> </a:t>
                      </a:r>
                      <a:r>
                        <a:rPr sz="900" dirty="0">
                          <a:latin typeface="Arial"/>
                          <a:cs typeface="Arial"/>
                        </a:rPr>
                        <a:t>curveArray.Count()</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a:t>
                      </a:r>
                      <a:r>
                        <a:rPr sz="900" spc="-20" dirty="0">
                          <a:latin typeface="Arial"/>
                          <a:cs typeface="Arial"/>
                        </a:rPr>
                        <a:t> </a:t>
                      </a:r>
                      <a:r>
                        <a:rPr sz="900" spc="-50" dirty="0">
                          <a:latin typeface="Arial"/>
                          <a:cs typeface="Arial"/>
                        </a:rPr>
                        <a:t>{</a:t>
                      </a:r>
                      <a:endParaRPr sz="900" dirty="0">
                        <a:latin typeface="Arial"/>
                        <a:cs typeface="Arial"/>
                      </a:endParaRPr>
                    </a:p>
                    <a:p>
                      <a:pPr marL="264795" marR="4187825">
                        <a:lnSpc>
                          <a:spcPts val="1030"/>
                        </a:lnSpc>
                        <a:spcBef>
                          <a:spcPts val="50"/>
                        </a:spcBef>
                      </a:pPr>
                      <a:r>
                        <a:rPr sz="900" dirty="0">
                          <a:solidFill>
                            <a:srgbClr val="00AF50"/>
                          </a:solidFill>
                          <a:latin typeface="Arial"/>
                          <a:cs typeface="Arial"/>
                        </a:rPr>
                        <a:t>//append</a:t>
                      </a:r>
                      <a:r>
                        <a:rPr sz="900" spc="-15" dirty="0">
                          <a:solidFill>
                            <a:srgbClr val="00AF50"/>
                          </a:solidFill>
                          <a:latin typeface="Arial"/>
                          <a:cs typeface="Arial"/>
                        </a:rPr>
                        <a:t> </a:t>
                      </a:r>
                      <a:r>
                        <a:rPr sz="900" dirty="0">
                          <a:solidFill>
                            <a:srgbClr val="00AF50"/>
                          </a:solidFill>
                          <a:latin typeface="Arial"/>
                          <a:cs typeface="Arial"/>
                        </a:rPr>
                        <a:t>offset</a:t>
                      </a:r>
                      <a:r>
                        <a:rPr sz="900" spc="-10" dirty="0">
                          <a:solidFill>
                            <a:srgbClr val="00AF50"/>
                          </a:solidFill>
                          <a:latin typeface="Arial"/>
                          <a:cs typeface="Arial"/>
                        </a:rPr>
                        <a:t> </a:t>
                      </a:r>
                      <a:r>
                        <a:rPr sz="900" dirty="0">
                          <a:solidFill>
                            <a:srgbClr val="00AF50"/>
                          </a:solidFill>
                          <a:latin typeface="Arial"/>
                          <a:cs typeface="Arial"/>
                        </a:rPr>
                        <a:t>curve</a:t>
                      </a:r>
                      <a:r>
                        <a:rPr sz="900" spc="-2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spc="-10" dirty="0">
                          <a:solidFill>
                            <a:srgbClr val="00AF50"/>
                          </a:solidFill>
                          <a:latin typeface="Arial"/>
                          <a:cs typeface="Arial"/>
                        </a:rPr>
                        <a:t>array </a:t>
                      </a:r>
                      <a:r>
                        <a:rPr sz="900" spc="-10" dirty="0">
                          <a:latin typeface="Arial"/>
                          <a:cs typeface="Arial"/>
                        </a:rPr>
                        <a:t>crvs.Add(curveArray[0]);</a:t>
                      </a:r>
                      <a:endParaRPr sz="900" dirty="0">
                        <a:latin typeface="Arial"/>
                        <a:cs typeface="Arial"/>
                      </a:endParaRPr>
                    </a:p>
                    <a:p>
                      <a:pPr>
                        <a:lnSpc>
                          <a:spcPct val="100000"/>
                        </a:lnSpc>
                        <a:spcBef>
                          <a:spcPts val="50"/>
                        </a:spcBef>
                      </a:pPr>
                      <a:endParaRPr sz="850" dirty="0">
                        <a:latin typeface="Times New Roman"/>
                        <a:cs typeface="Times New Roman"/>
                      </a:endParaRPr>
                    </a:p>
                    <a:p>
                      <a:pPr marL="264795" marR="4072890">
                        <a:lnSpc>
                          <a:spcPts val="1040"/>
                        </a:lnSpc>
                        <a:spcBef>
                          <a:spcPts val="5"/>
                        </a:spcBef>
                      </a:pPr>
                      <a:r>
                        <a:rPr sz="900" dirty="0">
                          <a:solidFill>
                            <a:srgbClr val="00AF50"/>
                          </a:solidFill>
                          <a:latin typeface="Arial"/>
                          <a:cs typeface="Arial"/>
                        </a:rPr>
                        <a:t>//update</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next</a:t>
                      </a:r>
                      <a:r>
                        <a:rPr sz="900" spc="-20"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10" dirty="0">
                          <a:solidFill>
                            <a:srgbClr val="00AF50"/>
                          </a:solidFill>
                          <a:latin typeface="Arial"/>
                          <a:cs typeface="Arial"/>
                        </a:rPr>
                        <a:t>offset </a:t>
                      </a:r>
                      <a:r>
                        <a:rPr sz="900" dirty="0">
                          <a:latin typeface="Arial"/>
                          <a:cs typeface="Arial"/>
                        </a:rPr>
                        <a:t>lastCUrve</a:t>
                      </a:r>
                      <a:r>
                        <a:rPr sz="900" spc="-20"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curveArray[0];</a:t>
                      </a:r>
                      <a:endParaRPr sz="900" dirty="0">
                        <a:latin typeface="Arial"/>
                        <a:cs typeface="Arial"/>
                      </a:endParaRPr>
                    </a:p>
                    <a:p>
                      <a:pPr marL="200660">
                        <a:lnSpc>
                          <a:spcPts val="985"/>
                        </a:lnSpc>
                      </a:pPr>
                      <a:r>
                        <a:rPr sz="900" dirty="0">
                          <a:latin typeface="Arial"/>
                          <a:cs typeface="Arial"/>
                        </a:rPr>
                        <a:t>}</a:t>
                      </a:r>
                    </a:p>
                    <a:p>
                      <a:pPr marL="200660">
                        <a:lnSpc>
                          <a:spcPts val="1030"/>
                        </a:lnSpc>
                      </a:pPr>
                      <a:r>
                        <a:rPr sz="900" spc="-20" dirty="0">
                          <a:solidFill>
                            <a:srgbClr val="3333FF"/>
                          </a:solidFill>
                          <a:latin typeface="Arial"/>
                          <a:cs typeface="Arial"/>
                        </a:rPr>
                        <a:t>else</a:t>
                      </a:r>
                      <a:endParaRPr sz="900" dirty="0">
                        <a:latin typeface="Arial"/>
                        <a:cs typeface="Arial"/>
                      </a:endParaRPr>
                    </a:p>
                    <a:p>
                      <a:pPr marL="327025">
                        <a:lnSpc>
                          <a:spcPts val="1040"/>
                        </a:lnSpc>
                      </a:pPr>
                      <a:r>
                        <a:rPr sz="900" spc="-10" dirty="0">
                          <a:solidFill>
                            <a:srgbClr val="3333FF"/>
                          </a:solidFill>
                          <a:latin typeface="Arial"/>
                          <a:cs typeface="Arial"/>
                        </a:rPr>
                        <a:t>break</a:t>
                      </a:r>
                      <a:r>
                        <a:rPr sz="900" spc="-10" dirty="0">
                          <a:latin typeface="Arial"/>
                          <a:cs typeface="Arial"/>
                        </a:rPr>
                        <a:t>;</a:t>
                      </a:r>
                      <a:endParaRPr sz="900" dirty="0">
                        <a:latin typeface="Arial"/>
                        <a:cs typeface="Arial"/>
                      </a:endParaRPr>
                    </a:p>
                    <a:p>
                      <a:pPr marL="136525">
                        <a:lnSpc>
                          <a:spcPts val="1040"/>
                        </a:lnSpc>
                      </a:pPr>
                      <a:r>
                        <a:rPr sz="900" dirty="0">
                          <a:latin typeface="Arial"/>
                          <a:cs typeface="Arial"/>
                        </a:rPr>
                        <a:t>}</a:t>
                      </a:r>
                    </a:p>
                    <a:p>
                      <a:pPr marL="73025">
                        <a:lnSpc>
                          <a:spcPts val="1055"/>
                        </a:lnSpc>
                      </a:pPr>
                      <a:r>
                        <a:rPr sz="900" dirty="0">
                          <a:latin typeface="Arial"/>
                          <a:cs typeface="Arial"/>
                        </a:rPr>
                        <a:t>}</a:t>
                      </a: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8" name="object 8"/>
          <p:cNvPicPr/>
          <p:nvPr/>
        </p:nvPicPr>
        <p:blipFill>
          <a:blip r:embed="rId2" cstate="print"/>
          <a:stretch>
            <a:fillRect/>
          </a:stretch>
        </p:blipFill>
        <p:spPr>
          <a:xfrm>
            <a:off x="1075911" y="4267200"/>
            <a:ext cx="2372208" cy="865290"/>
          </a:xfrm>
          <a:prstGeom prst="rect">
            <a:avLst/>
          </a:prstGeom>
        </p:spPr>
      </p:pic>
      <p:sp>
        <p:nvSpPr>
          <p:cNvPr id="12" name="Title 11"/>
          <p:cNvSpPr>
            <a:spLocks noGrp="1"/>
          </p:cNvSpPr>
          <p:nvPr>
            <p:ph type="title"/>
          </p:nvPr>
        </p:nvSpPr>
        <p:spPr/>
        <p:txBody>
          <a:bodyPr/>
          <a:lstStyle/>
          <a:p>
            <a:endParaRPr lang="en-US"/>
          </a:p>
        </p:txBody>
      </p:sp>
      <p:sp>
        <p:nvSpPr>
          <p:cNvPr id="16" name="TextBox 15">
            <a:hlinkClick r:id="rId3" action="ppaction://hlinkfile"/>
          </p:cNvPr>
          <p:cNvSpPr txBox="1"/>
          <p:nvPr/>
        </p:nvSpPr>
        <p:spPr>
          <a:xfrm>
            <a:off x="6308026" y="169333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9601200" cy="215444"/>
          </a:xfrm>
        </p:spPr>
        <p:txBody>
          <a:bodyPr/>
          <a:lstStyle/>
          <a:p>
            <a:r>
              <a:rPr lang="en-US" sz="1400" dirty="0"/>
              <a:t>https://developer.rhino3d.com/api/RhinoCommon/html/N_Rhino_Geometry.htm</a:t>
            </a:r>
          </a:p>
        </p:txBody>
      </p:sp>
      <p:pic>
        <p:nvPicPr>
          <p:cNvPr id="3" name="Picture 2">
            <a:hlinkClick r:id="rId2"/>
          </p:cNvPr>
          <p:cNvPicPr>
            <a:picLocks noChangeAspect="1"/>
          </p:cNvPicPr>
          <p:nvPr/>
        </p:nvPicPr>
        <p:blipFill>
          <a:blip r:embed="rId3"/>
          <a:stretch>
            <a:fillRect/>
          </a:stretch>
        </p:blipFill>
        <p:spPr>
          <a:xfrm>
            <a:off x="24392" y="1243594"/>
            <a:ext cx="7723616" cy="7571212"/>
          </a:xfrm>
          <a:prstGeom prst="rect">
            <a:avLst/>
          </a:prstGeom>
        </p:spPr>
      </p:pic>
    </p:spTree>
    <p:extLst>
      <p:ext uri="{BB962C8B-B14F-4D97-AF65-F5344CB8AC3E}">
        <p14:creationId xmlns:p14="http://schemas.microsoft.com/office/powerpoint/2010/main" val="276027858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2115052"/>
            <a:ext cx="5741670" cy="99695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Keep</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mind</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derived</a:t>
            </a:r>
            <a:r>
              <a:rPr sz="1100" spc="-2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such</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NurbsCurve</a:t>
            </a:r>
            <a:r>
              <a:rPr sz="1100" spc="-1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access</a:t>
            </a:r>
            <a:r>
              <a:rPr sz="1100" spc="-15"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only</a:t>
            </a:r>
            <a:r>
              <a:rPr sz="1100" spc="-30" dirty="0">
                <a:latin typeface="Arial"/>
                <a:cs typeface="Arial"/>
              </a:rPr>
              <a:t> </a:t>
            </a:r>
            <a:r>
              <a:rPr sz="1100" dirty="0">
                <a:latin typeface="Arial"/>
                <a:cs typeface="Arial"/>
              </a:rPr>
              <a:t>its</a:t>
            </a:r>
            <a:r>
              <a:rPr sz="1100" spc="-15" dirty="0">
                <a:latin typeface="Arial"/>
                <a:cs typeface="Arial"/>
              </a:rPr>
              <a:t> </a:t>
            </a:r>
            <a:r>
              <a:rPr sz="1100" dirty="0">
                <a:latin typeface="Arial"/>
                <a:cs typeface="Arial"/>
              </a:rPr>
              <a:t>own</a:t>
            </a:r>
            <a:r>
              <a:rPr sz="1100" spc="-25" dirty="0">
                <a:latin typeface="Arial"/>
                <a:cs typeface="Arial"/>
              </a:rPr>
              <a:t> </a:t>
            </a:r>
            <a:r>
              <a:rPr sz="1100" spc="-10" dirty="0">
                <a:latin typeface="Arial"/>
                <a:cs typeface="Arial"/>
              </a:rPr>
              <a:t>methods, </a:t>
            </a:r>
            <a:r>
              <a:rPr sz="1100" dirty="0">
                <a:latin typeface="Arial"/>
                <a:cs typeface="Arial"/>
              </a:rPr>
              <a:t>but</a:t>
            </a:r>
            <a:r>
              <a:rPr sz="1100" spc="-15" dirty="0">
                <a:latin typeface="Arial"/>
                <a:cs typeface="Arial"/>
              </a:rPr>
              <a:t> </a:t>
            </a:r>
            <a:r>
              <a:rPr sz="1100" dirty="0">
                <a:latin typeface="Arial"/>
                <a:cs typeface="Arial"/>
              </a:rPr>
              <a:t>also</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methods</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classes</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was</a:t>
            </a:r>
            <a:r>
              <a:rPr sz="1100" spc="-30" dirty="0">
                <a:latin typeface="Arial"/>
                <a:cs typeface="Arial"/>
              </a:rPr>
              <a:t> </a:t>
            </a:r>
            <a:r>
              <a:rPr sz="1100" dirty="0">
                <a:latin typeface="Arial"/>
                <a:cs typeface="Arial"/>
              </a:rPr>
              <a:t>derived</a:t>
            </a:r>
            <a:r>
              <a:rPr sz="1100" spc="-30" dirty="0">
                <a:latin typeface="Arial"/>
                <a:cs typeface="Arial"/>
              </a:rPr>
              <a:t> </a:t>
            </a:r>
            <a:r>
              <a:rPr sz="1100" dirty="0">
                <a:latin typeface="Arial"/>
                <a:cs typeface="Arial"/>
              </a:rPr>
              <a:t>from.</a:t>
            </a:r>
            <a:r>
              <a:rPr sz="1100" spc="-10" dirty="0">
                <a:latin typeface="Arial"/>
                <a:cs typeface="Arial"/>
              </a:rPr>
              <a:t> </a:t>
            </a:r>
            <a:r>
              <a:rPr sz="1100" dirty="0">
                <a:latin typeface="Arial"/>
                <a:cs typeface="Arial"/>
              </a:rPr>
              <a:t>Therefore</a:t>
            </a:r>
            <a:r>
              <a:rPr sz="1100" spc="-2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instance</a:t>
            </a:r>
            <a:r>
              <a:rPr sz="1100" spc="-20" dirty="0">
                <a:latin typeface="Arial"/>
                <a:cs typeface="Arial"/>
              </a:rPr>
              <a:t> </a:t>
            </a:r>
            <a:r>
              <a:rPr sz="1100" dirty="0">
                <a:latin typeface="Arial"/>
                <a:cs typeface="Arial"/>
              </a:rPr>
              <a:t>of</a:t>
            </a:r>
            <a:r>
              <a:rPr sz="1100" spc="-25" dirty="0">
                <a:latin typeface="Arial"/>
                <a:cs typeface="Arial"/>
              </a:rPr>
              <a:t> </a:t>
            </a:r>
            <a:r>
              <a:rPr sz="1100" spc="-50" dirty="0">
                <a:latin typeface="Arial"/>
                <a:cs typeface="Arial"/>
              </a:rPr>
              <a:t>a </a:t>
            </a:r>
            <a:r>
              <a:rPr sz="1100" b="1" i="1" dirty="0">
                <a:latin typeface="Arial"/>
                <a:cs typeface="Arial"/>
              </a:rPr>
              <a:t>NurbsCurve</a:t>
            </a:r>
            <a:r>
              <a:rPr sz="1100" dirty="0">
                <a:latin typeface="Arial"/>
                <a:cs typeface="Arial"/>
              </a:rPr>
              <a:t>,</a:t>
            </a:r>
            <a:r>
              <a:rPr sz="1100" spc="-4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access</a:t>
            </a:r>
            <a:r>
              <a:rPr sz="1100" spc="-20"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NurbsCurve</a:t>
            </a:r>
            <a:r>
              <a:rPr sz="1100" b="1" i="1" spc="-30" dirty="0">
                <a:latin typeface="Arial"/>
                <a:cs typeface="Arial"/>
              </a:rPr>
              <a:t> </a:t>
            </a:r>
            <a:r>
              <a:rPr sz="1100" dirty="0">
                <a:latin typeface="Arial"/>
                <a:cs typeface="Arial"/>
              </a:rPr>
              <a:t>methods</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Curve</a:t>
            </a:r>
            <a:r>
              <a:rPr sz="1100" b="1" i="1" spc="-35" dirty="0">
                <a:latin typeface="Arial"/>
                <a:cs typeface="Arial"/>
              </a:rPr>
              <a:t> </a:t>
            </a:r>
            <a:r>
              <a:rPr sz="1100" dirty="0">
                <a:latin typeface="Arial"/>
                <a:cs typeface="Arial"/>
              </a:rPr>
              <a:t>methods</a:t>
            </a:r>
            <a:r>
              <a:rPr sz="1100" spc="-1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well.</a:t>
            </a:r>
            <a:r>
              <a:rPr sz="1100" spc="-25" dirty="0">
                <a:latin typeface="Arial"/>
                <a:cs typeface="Arial"/>
              </a:rPr>
              <a:t> The </a:t>
            </a:r>
            <a:r>
              <a:rPr sz="1100" dirty="0">
                <a:latin typeface="Arial"/>
                <a:cs typeface="Arial"/>
              </a:rPr>
              <a:t>methods</a:t>
            </a:r>
            <a:r>
              <a:rPr sz="1100" spc="-4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defined</a:t>
            </a:r>
            <a:r>
              <a:rPr sz="1100" spc="-30" dirty="0">
                <a:latin typeface="Arial"/>
                <a:cs typeface="Arial"/>
              </a:rPr>
              <a:t> </a:t>
            </a:r>
            <a:r>
              <a:rPr sz="1100" dirty="0">
                <a:latin typeface="Arial"/>
                <a:cs typeface="Arial"/>
              </a:rPr>
              <a:t>under</a:t>
            </a:r>
            <a:r>
              <a:rPr sz="1100" spc="-20"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Curve</a:t>
            </a:r>
            <a:r>
              <a:rPr sz="1100" b="1" i="1" spc="-2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available</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derived</a:t>
            </a:r>
            <a:r>
              <a:rPr sz="1100" spc="-30" dirty="0">
                <a:latin typeface="Arial"/>
                <a:cs typeface="Arial"/>
              </a:rPr>
              <a:t> </a:t>
            </a:r>
            <a:r>
              <a:rPr sz="1100" dirty="0">
                <a:latin typeface="Arial"/>
                <a:cs typeface="Arial"/>
              </a:rPr>
              <a:t>from</a:t>
            </a:r>
            <a:r>
              <a:rPr sz="1100" spc="-20" dirty="0">
                <a:latin typeface="Arial"/>
                <a:cs typeface="Arial"/>
              </a:rPr>
              <a:t> </a:t>
            </a:r>
            <a:r>
              <a:rPr sz="1100" spc="-25" dirty="0">
                <a:latin typeface="Arial"/>
                <a:cs typeface="Arial"/>
              </a:rPr>
              <a:t>the </a:t>
            </a:r>
            <a:r>
              <a:rPr sz="1100" b="1" dirty="0">
                <a:latin typeface="Arial"/>
                <a:cs typeface="Arial"/>
              </a:rPr>
              <a:t>Curve</a:t>
            </a:r>
            <a:r>
              <a:rPr sz="1100" b="1" spc="-3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such</a:t>
            </a:r>
            <a:r>
              <a:rPr sz="1100" spc="-15" dirty="0">
                <a:latin typeface="Arial"/>
                <a:cs typeface="Arial"/>
              </a:rPr>
              <a:t> </a:t>
            </a:r>
            <a:r>
              <a:rPr sz="1100" dirty="0">
                <a:latin typeface="Arial"/>
                <a:cs typeface="Arial"/>
              </a:rPr>
              <a:t>as</a:t>
            </a:r>
            <a:r>
              <a:rPr sz="1100" spc="-30" dirty="0">
                <a:latin typeface="Arial"/>
                <a:cs typeface="Arial"/>
              </a:rPr>
              <a:t> </a:t>
            </a:r>
            <a:r>
              <a:rPr sz="1100" b="1" i="1" dirty="0">
                <a:latin typeface="Arial"/>
                <a:cs typeface="Arial"/>
              </a:rPr>
              <a:t>LineCurve</a:t>
            </a:r>
            <a:r>
              <a:rPr sz="1100" dirty="0">
                <a:latin typeface="Arial"/>
                <a:cs typeface="Arial"/>
              </a:rPr>
              <a:t>,</a:t>
            </a:r>
            <a:r>
              <a:rPr sz="1100" spc="-10" dirty="0">
                <a:latin typeface="Arial"/>
                <a:cs typeface="Arial"/>
              </a:rPr>
              <a:t> </a:t>
            </a:r>
            <a:r>
              <a:rPr sz="1100" b="1" i="1" dirty="0">
                <a:latin typeface="Arial"/>
                <a:cs typeface="Arial"/>
              </a:rPr>
              <a:t>ArcCurve</a:t>
            </a:r>
            <a:r>
              <a:rPr sz="1100" dirty="0">
                <a:latin typeface="Arial"/>
                <a:cs typeface="Arial"/>
              </a:rPr>
              <a:t>,</a:t>
            </a:r>
            <a:r>
              <a:rPr sz="1100" spc="-20" dirty="0">
                <a:latin typeface="Arial"/>
                <a:cs typeface="Arial"/>
              </a:rPr>
              <a:t> </a:t>
            </a:r>
            <a:r>
              <a:rPr sz="1100" b="1" i="1" dirty="0">
                <a:latin typeface="Arial"/>
                <a:cs typeface="Arial"/>
              </a:rPr>
              <a:t>NurbsCurve</a:t>
            </a:r>
            <a:r>
              <a:rPr sz="1100" dirty="0">
                <a:latin typeface="Arial"/>
                <a:cs typeface="Arial"/>
              </a:rPr>
              <a:t>,</a:t>
            </a:r>
            <a:r>
              <a:rPr sz="1100" spc="-10" dirty="0">
                <a:latin typeface="Arial"/>
                <a:cs typeface="Arial"/>
              </a:rPr>
              <a:t> </a:t>
            </a:r>
            <a:r>
              <a:rPr sz="1100" dirty="0">
                <a:latin typeface="Arial"/>
                <a:cs typeface="Arial"/>
              </a:rPr>
              <a:t>etc.</a:t>
            </a:r>
            <a:r>
              <a:rPr sz="1100" spc="-20" dirty="0">
                <a:latin typeface="Arial"/>
                <a:cs typeface="Arial"/>
              </a:rPr>
              <a:t> </a:t>
            </a:r>
            <a:r>
              <a:rPr sz="1100" dirty="0">
                <a:latin typeface="Arial"/>
                <a:cs typeface="Arial"/>
              </a:rPr>
              <a:t>Here</a:t>
            </a:r>
            <a:r>
              <a:rPr sz="1100" spc="-25" dirty="0">
                <a:latin typeface="Arial"/>
                <a:cs typeface="Arial"/>
              </a:rPr>
              <a:t> </a:t>
            </a:r>
            <a:r>
              <a:rPr sz="1100" dirty="0">
                <a:latin typeface="Arial"/>
                <a:cs typeface="Arial"/>
              </a:rPr>
              <a:t>are</a:t>
            </a:r>
            <a:r>
              <a:rPr sz="1100" spc="-4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few</a:t>
            </a:r>
            <a:r>
              <a:rPr sz="1100" spc="-25" dirty="0">
                <a:latin typeface="Arial"/>
                <a:cs typeface="Arial"/>
              </a:rPr>
              <a:t> </a:t>
            </a:r>
            <a:r>
              <a:rPr sz="1100" dirty="0">
                <a:latin typeface="Arial"/>
                <a:cs typeface="Arial"/>
              </a:rPr>
              <a:t>examples</a:t>
            </a:r>
            <a:r>
              <a:rPr sz="1100" spc="-25" dirty="0">
                <a:latin typeface="Arial"/>
                <a:cs typeface="Arial"/>
              </a:rPr>
              <a:t> of </a:t>
            </a:r>
            <a:r>
              <a:rPr sz="1100" dirty="0">
                <a:latin typeface="Arial"/>
                <a:cs typeface="Arial"/>
              </a:rPr>
              <a:t>curve</a:t>
            </a:r>
            <a:r>
              <a:rPr sz="1100" spc="-10" dirty="0">
                <a:latin typeface="Arial"/>
                <a:cs typeface="Arial"/>
              </a:rPr>
              <a:t> methods.</a:t>
            </a:r>
            <a:endParaRPr sz="110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519105942"/>
              </p:ext>
            </p:extLst>
          </p:nvPr>
        </p:nvGraphicFramePr>
        <p:xfrm>
          <a:off x="980236" y="3232651"/>
          <a:ext cx="5934710" cy="6220458"/>
        </p:xfrm>
        <a:graphic>
          <a:graphicData uri="http://schemas.openxmlformats.org/drawingml/2006/table">
            <a:tbl>
              <a:tblPr firstRow="1" bandRow="1">
                <a:tableStyleId>{2D5ABB26-0587-4C30-8999-92F81FD0307C}</a:tableStyleId>
              </a:tblPr>
              <a:tblGrid>
                <a:gridCol w="3248025">
                  <a:extLst>
                    <a:ext uri="{9D8B030D-6E8A-4147-A177-3AD203B41FA5}">
                      <a16:colId xmlns:a16="http://schemas.microsoft.com/office/drawing/2014/main" val="20000"/>
                    </a:ext>
                  </a:extLst>
                </a:gridCol>
                <a:gridCol w="2686685">
                  <a:extLst>
                    <a:ext uri="{9D8B030D-6E8A-4147-A177-3AD203B41FA5}">
                      <a16:colId xmlns:a16="http://schemas.microsoft.com/office/drawing/2014/main" val="20001"/>
                    </a:ext>
                  </a:extLst>
                </a:gridCol>
              </a:tblGrid>
              <a:tr h="214629">
                <a:tc gridSpan="2">
                  <a:txBody>
                    <a:bodyPr/>
                    <a:lstStyle/>
                    <a:p>
                      <a:pPr marL="73025">
                        <a:lnSpc>
                          <a:spcPct val="100000"/>
                        </a:lnSpc>
                        <a:spcBef>
                          <a:spcPts val="35"/>
                        </a:spcBef>
                      </a:pPr>
                      <a:r>
                        <a:rPr sz="900" dirty="0">
                          <a:latin typeface="Arial"/>
                          <a:cs typeface="Arial"/>
                        </a:rPr>
                        <a:t>Some</a:t>
                      </a:r>
                      <a:r>
                        <a:rPr sz="900" spc="-2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 </a:t>
                      </a:r>
                      <a:r>
                        <a:rPr sz="900" b="1" i="1" dirty="0">
                          <a:latin typeface="Arial"/>
                          <a:cs typeface="Arial"/>
                        </a:rPr>
                        <a:t>Curve</a:t>
                      </a:r>
                      <a:r>
                        <a:rPr sz="900" b="1" i="1" spc="-10" dirty="0">
                          <a:latin typeface="Arial"/>
                          <a:cs typeface="Arial"/>
                        </a:rPr>
                        <a:t> </a:t>
                      </a:r>
                      <a:r>
                        <a:rPr sz="900" dirty="0">
                          <a:latin typeface="Arial"/>
                          <a:cs typeface="Arial"/>
                        </a:rPr>
                        <a:t>and</a:t>
                      </a:r>
                      <a:r>
                        <a:rPr sz="900" spc="-5" dirty="0">
                          <a:latin typeface="Arial"/>
                          <a:cs typeface="Arial"/>
                        </a:rPr>
                        <a:t> </a:t>
                      </a:r>
                      <a:r>
                        <a:rPr sz="900" b="1" i="1" dirty="0">
                          <a:latin typeface="Arial"/>
                          <a:cs typeface="Arial"/>
                        </a:rPr>
                        <a:t>NurbsCurve </a:t>
                      </a:r>
                      <a:r>
                        <a:rPr sz="900" spc="-10" dirty="0">
                          <a:latin typeface="Arial"/>
                          <a:cs typeface="Arial"/>
                        </a:rPr>
                        <a:t>methods</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569595">
                <a:tc>
                  <a:txBody>
                    <a:bodyPr/>
                    <a:lstStyle/>
                    <a:p>
                      <a:pPr marL="73025">
                        <a:lnSpc>
                          <a:spcPts val="1055"/>
                        </a:lnSpc>
                        <a:spcBef>
                          <a:spcPts val="180"/>
                        </a:spcBef>
                      </a:pPr>
                      <a:r>
                        <a:rPr sz="900" dirty="0">
                          <a:solidFill>
                            <a:srgbClr val="00AF50"/>
                          </a:solidFill>
                          <a:latin typeface="Arial"/>
                          <a:cs typeface="Arial"/>
                        </a:rPr>
                        <a:t>//Get</a:t>
                      </a:r>
                      <a:r>
                        <a:rPr sz="900" spc="-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domain</a:t>
                      </a:r>
                      <a:r>
                        <a:rPr sz="900" spc="-15" dirty="0">
                          <a:solidFill>
                            <a:srgbClr val="00AF50"/>
                          </a:solidFill>
                          <a:latin typeface="Arial"/>
                          <a:cs typeface="Arial"/>
                        </a:rPr>
                        <a:t> </a:t>
                      </a:r>
                      <a:r>
                        <a:rPr sz="900" dirty="0">
                          <a:solidFill>
                            <a:srgbClr val="00AF50"/>
                          </a:solidFill>
                          <a:latin typeface="Arial"/>
                          <a:cs typeface="Arial"/>
                        </a:rPr>
                        <a:t>or</a:t>
                      </a:r>
                      <a:r>
                        <a:rPr sz="900" spc="-5" dirty="0">
                          <a:solidFill>
                            <a:srgbClr val="00AF50"/>
                          </a:solidFill>
                          <a:latin typeface="Arial"/>
                          <a:cs typeface="Arial"/>
                        </a:rPr>
                        <a:t> </a:t>
                      </a:r>
                      <a:r>
                        <a:rPr sz="900" dirty="0">
                          <a:solidFill>
                            <a:srgbClr val="00AF50"/>
                          </a:solidFill>
                          <a:latin typeface="Arial"/>
                          <a:cs typeface="Arial"/>
                        </a:rPr>
                        <a:t>interval</a:t>
                      </a:r>
                      <a:r>
                        <a:rPr sz="900" spc="-15"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dirty="0">
                          <a:solidFill>
                            <a:srgbClr val="00AF50"/>
                          </a:solidFill>
                          <a:latin typeface="Arial"/>
                          <a:cs typeface="Arial"/>
                        </a:rPr>
                        <a:t>the </a:t>
                      </a:r>
                      <a:r>
                        <a:rPr sz="900" spc="-20" dirty="0">
                          <a:solidFill>
                            <a:srgbClr val="00AF50"/>
                          </a:solidFill>
                          <a:latin typeface="Arial"/>
                          <a:cs typeface="Arial"/>
                        </a:rPr>
                        <a:t>curve</a:t>
                      </a:r>
                      <a:endParaRPr sz="900">
                        <a:latin typeface="Arial"/>
                        <a:cs typeface="Arial"/>
                      </a:endParaRPr>
                    </a:p>
                    <a:p>
                      <a:pPr marL="73025">
                        <a:lnSpc>
                          <a:spcPts val="1055"/>
                        </a:lnSpc>
                      </a:pPr>
                      <a:r>
                        <a:rPr sz="900" b="1" dirty="0">
                          <a:latin typeface="Arial"/>
                          <a:cs typeface="Arial"/>
                        </a:rPr>
                        <a:t>Interval</a:t>
                      </a:r>
                      <a:r>
                        <a:rPr sz="900" b="1" spc="-20" dirty="0">
                          <a:latin typeface="Arial"/>
                          <a:cs typeface="Arial"/>
                        </a:rPr>
                        <a:t> </a:t>
                      </a:r>
                      <a:r>
                        <a:rPr sz="900" dirty="0">
                          <a:latin typeface="Arial"/>
                          <a:cs typeface="Arial"/>
                        </a:rPr>
                        <a:t>domain</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crv.Domain;</a:t>
                      </a:r>
                      <a:endParaRPr sz="900">
                        <a:latin typeface="Arial"/>
                        <a:cs typeface="Arial"/>
                      </a:endParaRPr>
                    </a:p>
                  </a:txBody>
                  <a:tcPr marL="0" marR="0" marT="2286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894715">
                <a:tc>
                  <a:txBody>
                    <a:bodyPr/>
                    <a:lstStyle/>
                    <a:p>
                      <a:pPr marL="73025" marR="1160780">
                        <a:lnSpc>
                          <a:spcPct val="96300"/>
                        </a:lnSpc>
                        <a:spcBef>
                          <a:spcPts val="145"/>
                        </a:spcBef>
                      </a:pP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start</a:t>
                      </a:r>
                      <a:r>
                        <a:rPr sz="900" spc="-10" dirty="0">
                          <a:solidFill>
                            <a:srgbClr val="00AF50"/>
                          </a:solidFill>
                          <a:latin typeface="Arial"/>
                          <a:cs typeface="Arial"/>
                        </a:rPr>
                        <a:t> </a:t>
                      </a:r>
                      <a:r>
                        <a:rPr sz="900" dirty="0">
                          <a:solidFill>
                            <a:srgbClr val="00AF50"/>
                          </a:solidFill>
                          <a:latin typeface="Arial"/>
                          <a:cs typeface="Arial"/>
                        </a:rPr>
                        <a:t>and</a:t>
                      </a:r>
                      <a:r>
                        <a:rPr sz="900" spc="-5" dirty="0">
                          <a:solidFill>
                            <a:srgbClr val="00AF50"/>
                          </a:solidFill>
                          <a:latin typeface="Arial"/>
                          <a:cs typeface="Arial"/>
                        </a:rPr>
                        <a:t> </a:t>
                      </a:r>
                      <a:r>
                        <a:rPr sz="900" dirty="0">
                          <a:solidFill>
                            <a:srgbClr val="00AF50"/>
                          </a:solidFill>
                          <a:latin typeface="Arial"/>
                          <a:cs typeface="Arial"/>
                        </a:rPr>
                        <a:t>end</a:t>
                      </a:r>
                      <a:r>
                        <a:rPr sz="900" spc="-5" dirty="0">
                          <a:solidFill>
                            <a:srgbClr val="00AF50"/>
                          </a:solidFill>
                          <a:latin typeface="Arial"/>
                          <a:cs typeface="Arial"/>
                        </a:rPr>
                        <a:t> </a:t>
                      </a:r>
                      <a:r>
                        <a:rPr sz="900" dirty="0">
                          <a:solidFill>
                            <a:srgbClr val="00AF50"/>
                          </a:solidFill>
                          <a:latin typeface="Arial"/>
                          <a:cs typeface="Arial"/>
                        </a:rPr>
                        <a:t>points</a:t>
                      </a:r>
                      <a:r>
                        <a:rPr sz="900" spc="-1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20" dirty="0">
                          <a:solidFill>
                            <a:srgbClr val="00AF50"/>
                          </a:solidFill>
                          <a:latin typeface="Arial"/>
                          <a:cs typeface="Arial"/>
                        </a:rPr>
                        <a:t>curve </a:t>
                      </a:r>
                      <a:r>
                        <a:rPr sz="900" b="1" dirty="0">
                          <a:latin typeface="Arial"/>
                          <a:cs typeface="Arial"/>
                        </a:rPr>
                        <a:t>Point3d</a:t>
                      </a:r>
                      <a:r>
                        <a:rPr sz="900" b="1" spc="-15" dirty="0">
                          <a:latin typeface="Arial"/>
                          <a:cs typeface="Arial"/>
                        </a:rPr>
                        <a:t> </a:t>
                      </a:r>
                      <a:r>
                        <a:rPr sz="900" dirty="0">
                          <a:latin typeface="Arial"/>
                          <a:cs typeface="Arial"/>
                        </a:rPr>
                        <a:t>startPoint</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crv.PointAtStart; </a:t>
                      </a:r>
                      <a:r>
                        <a:rPr sz="900" b="1" dirty="0">
                          <a:latin typeface="Arial"/>
                          <a:cs typeface="Arial"/>
                        </a:rPr>
                        <a:t>Point3d</a:t>
                      </a:r>
                      <a:r>
                        <a:rPr sz="900" b="1" spc="-5" dirty="0">
                          <a:latin typeface="Arial"/>
                          <a:cs typeface="Arial"/>
                        </a:rPr>
                        <a:t> </a:t>
                      </a:r>
                      <a:r>
                        <a:rPr sz="900" dirty="0">
                          <a:latin typeface="Arial"/>
                          <a:cs typeface="Arial"/>
                        </a:rPr>
                        <a:t>endPoint</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crv.PointAtEnd;</a:t>
                      </a:r>
                      <a:endParaRPr sz="900">
                        <a:latin typeface="Arial"/>
                        <a:cs typeface="Arial"/>
                      </a:endParaRPr>
                    </a:p>
                  </a:txBody>
                  <a:tcPr marL="0" marR="0" marT="184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895985">
                <a:tc>
                  <a:txBody>
                    <a:bodyPr/>
                    <a:lstStyle/>
                    <a:p>
                      <a:pPr marL="73025">
                        <a:lnSpc>
                          <a:spcPts val="1060"/>
                        </a:lnSpc>
                        <a:spcBef>
                          <a:spcPts val="105"/>
                        </a:spcBef>
                      </a:pPr>
                      <a:r>
                        <a:rPr sz="900" dirty="0">
                          <a:solidFill>
                            <a:srgbClr val="00AF50"/>
                          </a:solidFill>
                          <a:latin typeface="Arial"/>
                          <a:cs typeface="Arial"/>
                        </a:rPr>
                        <a:t>//Get</a:t>
                      </a:r>
                      <a:r>
                        <a:rPr sz="900" spc="-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tangent</a:t>
                      </a:r>
                      <a:r>
                        <a:rPr sz="900" spc="-15" dirty="0">
                          <a:solidFill>
                            <a:srgbClr val="00AF50"/>
                          </a:solidFill>
                          <a:latin typeface="Arial"/>
                          <a:cs typeface="Arial"/>
                        </a:rPr>
                        <a:t> </a:t>
                      </a:r>
                      <a:r>
                        <a:rPr sz="900" dirty="0">
                          <a:solidFill>
                            <a:srgbClr val="00AF50"/>
                          </a:solidFill>
                          <a:latin typeface="Arial"/>
                          <a:cs typeface="Arial"/>
                        </a:rPr>
                        <a:t>at start</a:t>
                      </a:r>
                      <a:r>
                        <a:rPr sz="900" spc="-1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spc="-20" dirty="0">
                          <a:solidFill>
                            <a:srgbClr val="00AF50"/>
                          </a:solidFill>
                          <a:latin typeface="Arial"/>
                          <a:cs typeface="Arial"/>
                        </a:rPr>
                        <a:t>curve</a:t>
                      </a:r>
                      <a:endParaRPr sz="900">
                        <a:latin typeface="Arial"/>
                        <a:cs typeface="Arial"/>
                      </a:endParaRPr>
                    </a:p>
                    <a:p>
                      <a:pPr marL="73025">
                        <a:lnSpc>
                          <a:spcPts val="1060"/>
                        </a:lnSpc>
                      </a:pPr>
                      <a:r>
                        <a:rPr sz="900" b="1" dirty="0">
                          <a:latin typeface="Arial"/>
                          <a:cs typeface="Arial"/>
                        </a:rPr>
                        <a:t>Vector3d</a:t>
                      </a:r>
                      <a:r>
                        <a:rPr sz="900" b="1" spc="-15" dirty="0">
                          <a:latin typeface="Arial"/>
                          <a:cs typeface="Arial"/>
                        </a:rPr>
                        <a:t> </a:t>
                      </a:r>
                      <a:r>
                        <a:rPr sz="900" dirty="0">
                          <a:latin typeface="Arial"/>
                          <a:cs typeface="Arial"/>
                        </a:rPr>
                        <a:t>startTangent</a:t>
                      </a:r>
                      <a:r>
                        <a:rPr sz="900" spc="-10" dirty="0">
                          <a:latin typeface="Arial"/>
                          <a:cs typeface="Arial"/>
                        </a:rPr>
                        <a:t> </a:t>
                      </a:r>
                      <a:r>
                        <a:rPr sz="900" dirty="0">
                          <a:latin typeface="Arial"/>
                          <a:cs typeface="Arial"/>
                        </a:rPr>
                        <a:t>=</a:t>
                      </a:r>
                      <a:r>
                        <a:rPr sz="900" spc="-10" dirty="0">
                          <a:latin typeface="Arial"/>
                          <a:cs typeface="Arial"/>
                        </a:rPr>
                        <a:t> crv.TangentAtStart;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225550">
                <a:tc>
                  <a:txBody>
                    <a:bodyPr/>
                    <a:lstStyle/>
                    <a:p>
                      <a:pPr marL="73025" marR="925194" algn="just">
                        <a:lnSpc>
                          <a:spcPts val="1030"/>
                        </a:lnSpc>
                        <a:spcBef>
                          <a:spcPts val="180"/>
                        </a:spcBef>
                      </a:pP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control</a:t>
                      </a:r>
                      <a:r>
                        <a:rPr sz="900" spc="-15" dirty="0">
                          <a:solidFill>
                            <a:srgbClr val="00AF50"/>
                          </a:solidFill>
                          <a:latin typeface="Arial"/>
                          <a:cs typeface="Arial"/>
                        </a:rPr>
                        <a:t> </a:t>
                      </a:r>
                      <a:r>
                        <a:rPr sz="900" dirty="0">
                          <a:solidFill>
                            <a:srgbClr val="00AF50"/>
                          </a:solidFill>
                          <a:latin typeface="Arial"/>
                          <a:cs typeface="Arial"/>
                        </a:rPr>
                        <a:t>points</a:t>
                      </a:r>
                      <a:r>
                        <a:rPr sz="900" spc="-1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NurbsCurve</a:t>
                      </a:r>
                      <a:r>
                        <a:rPr sz="900" spc="-5" dirty="0">
                          <a:solidFill>
                            <a:srgbClr val="00AF50"/>
                          </a:solidFill>
                          <a:latin typeface="Arial"/>
                          <a:cs typeface="Arial"/>
                        </a:rPr>
                        <a:t> </a:t>
                      </a:r>
                      <a:r>
                        <a:rPr sz="900" spc="-20" dirty="0">
                          <a:solidFill>
                            <a:srgbClr val="00AF50"/>
                          </a:solidFill>
                          <a:latin typeface="Arial"/>
                          <a:cs typeface="Arial"/>
                        </a:rPr>
                        <a:t>(nc) </a:t>
                      </a:r>
                      <a:r>
                        <a:rPr sz="900" dirty="0">
                          <a:latin typeface="Arial"/>
                          <a:cs typeface="Arial"/>
                        </a:rPr>
                        <a:t>List&lt;</a:t>
                      </a:r>
                      <a:r>
                        <a:rPr sz="900" b="1" dirty="0">
                          <a:latin typeface="Arial"/>
                          <a:cs typeface="Arial"/>
                        </a:rPr>
                        <a:t>Point3d</a:t>
                      </a:r>
                      <a:r>
                        <a:rPr sz="900" dirty="0">
                          <a:latin typeface="Arial"/>
                          <a:cs typeface="Arial"/>
                        </a:rPr>
                        <a:t>&gt;</a:t>
                      </a:r>
                      <a:r>
                        <a:rPr sz="900" spc="-15" dirty="0">
                          <a:latin typeface="Arial"/>
                          <a:cs typeface="Arial"/>
                        </a:rPr>
                        <a:t> </a:t>
                      </a:r>
                      <a:r>
                        <a:rPr sz="900" dirty="0">
                          <a:latin typeface="Arial"/>
                          <a:cs typeface="Arial"/>
                        </a:rPr>
                        <a:t>cpList</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 </a:t>
                      </a:r>
                      <a:r>
                        <a:rPr sz="900" dirty="0">
                          <a:solidFill>
                            <a:srgbClr val="3333FF"/>
                          </a:solidFill>
                          <a:latin typeface="Arial"/>
                          <a:cs typeface="Arial"/>
                        </a:rPr>
                        <a:t>int </a:t>
                      </a:r>
                      <a:r>
                        <a:rPr sz="900" dirty="0">
                          <a:latin typeface="Arial"/>
                          <a:cs typeface="Arial"/>
                        </a:rPr>
                        <a:t>count</a:t>
                      </a:r>
                      <a:r>
                        <a:rPr sz="900" spc="-15" dirty="0">
                          <a:latin typeface="Arial"/>
                          <a:cs typeface="Arial"/>
                        </a:rPr>
                        <a:t> </a:t>
                      </a:r>
                      <a:r>
                        <a:rPr sz="900" dirty="0">
                          <a:latin typeface="Arial"/>
                          <a:cs typeface="Arial"/>
                        </a:rPr>
                        <a:t>= </a:t>
                      </a:r>
                      <a:r>
                        <a:rPr sz="900" spc="-10" dirty="0">
                          <a:latin typeface="Arial"/>
                          <a:cs typeface="Arial"/>
                        </a:rPr>
                        <a:t>nc.Points.Count;</a:t>
                      </a:r>
                      <a:endParaRPr sz="900">
                        <a:latin typeface="Arial"/>
                        <a:cs typeface="Arial"/>
                      </a:endParaRPr>
                    </a:p>
                    <a:p>
                      <a:pPr>
                        <a:lnSpc>
                          <a:spcPct val="100000"/>
                        </a:lnSpc>
                      </a:pPr>
                      <a:endParaRPr sz="850">
                        <a:latin typeface="Times New Roman"/>
                        <a:cs typeface="Times New Roman"/>
                      </a:endParaRPr>
                    </a:p>
                    <a:p>
                      <a:pPr marL="73025">
                        <a:lnSpc>
                          <a:spcPts val="1055"/>
                        </a:lnSpc>
                      </a:pPr>
                      <a:r>
                        <a:rPr sz="900" dirty="0">
                          <a:solidFill>
                            <a:srgbClr val="00AF50"/>
                          </a:solidFill>
                          <a:latin typeface="Arial"/>
                          <a:cs typeface="Arial"/>
                        </a:rPr>
                        <a:t>//Loop</a:t>
                      </a:r>
                      <a:r>
                        <a:rPr sz="900" spc="-2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get</a:t>
                      </a:r>
                      <a:r>
                        <a:rPr sz="900" spc="-5" dirty="0">
                          <a:solidFill>
                            <a:srgbClr val="00AF50"/>
                          </a:solidFill>
                          <a:latin typeface="Arial"/>
                          <a:cs typeface="Arial"/>
                        </a:rPr>
                        <a:t> </a:t>
                      </a:r>
                      <a:r>
                        <a:rPr sz="900" dirty="0">
                          <a:solidFill>
                            <a:srgbClr val="00AF50"/>
                          </a:solidFill>
                          <a:latin typeface="Arial"/>
                          <a:cs typeface="Arial"/>
                        </a:rPr>
                        <a:t>all</a:t>
                      </a:r>
                      <a:r>
                        <a:rPr sz="900" spc="-10" dirty="0">
                          <a:solidFill>
                            <a:srgbClr val="00AF50"/>
                          </a:solidFill>
                          <a:latin typeface="Arial"/>
                          <a:cs typeface="Arial"/>
                        </a:rPr>
                        <a:t> </a:t>
                      </a:r>
                      <a:r>
                        <a:rPr sz="900" dirty="0">
                          <a:solidFill>
                            <a:srgbClr val="00AF50"/>
                          </a:solidFill>
                          <a:latin typeface="Arial"/>
                          <a:cs typeface="Arial"/>
                        </a:rPr>
                        <a:t>cv</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0660" marR="1473200" indent="-128270">
                        <a:lnSpc>
                          <a:spcPts val="1030"/>
                        </a:lnSpc>
                        <a:spcBef>
                          <a:spcPts val="55"/>
                        </a:spcBef>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 i</a:t>
                      </a:r>
                      <a:r>
                        <a:rPr sz="900" spc="-1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count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0" dirty="0">
                          <a:latin typeface="Arial"/>
                          <a:cs typeface="Arial"/>
                        </a:rPr>
                        <a:t> </a:t>
                      </a:r>
                      <a:r>
                        <a:rPr sz="900" dirty="0">
                          <a:latin typeface="Arial"/>
                          <a:cs typeface="Arial"/>
                        </a:rPr>
                        <a:t>i++) </a:t>
                      </a:r>
                      <a:r>
                        <a:rPr sz="900" spc="-60" dirty="0">
                          <a:latin typeface="Arial"/>
                          <a:cs typeface="Arial"/>
                        </a:rPr>
                        <a:t>{</a:t>
                      </a:r>
                      <a:r>
                        <a:rPr sz="900" dirty="0">
                          <a:latin typeface="Arial"/>
                          <a:cs typeface="Arial"/>
                        </a:rPr>
                        <a:t> </a:t>
                      </a:r>
                      <a:r>
                        <a:rPr sz="900" b="1" dirty="0">
                          <a:latin typeface="Arial"/>
                          <a:cs typeface="Arial"/>
                        </a:rPr>
                        <a:t>ControlPoint</a:t>
                      </a:r>
                      <a:r>
                        <a:rPr sz="900" b="1" spc="-5" dirty="0">
                          <a:latin typeface="Arial"/>
                          <a:cs typeface="Arial"/>
                        </a:rPr>
                        <a:t> </a:t>
                      </a:r>
                      <a:r>
                        <a:rPr sz="900" dirty="0">
                          <a:latin typeface="Arial"/>
                          <a:cs typeface="Arial"/>
                        </a:rPr>
                        <a:t>cp</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nc.Points[i]; cpList.Add(cp.Location);</a:t>
                      </a:r>
                      <a:endParaRPr sz="900">
                        <a:latin typeface="Arial"/>
                        <a:cs typeface="Arial"/>
                      </a:endParaRPr>
                    </a:p>
                    <a:p>
                      <a:pPr marL="73025">
                        <a:lnSpc>
                          <a:spcPts val="1019"/>
                        </a:lnSpc>
                      </a:pPr>
                      <a:r>
                        <a:rPr sz="900" dirty="0">
                          <a:latin typeface="Arial"/>
                          <a:cs typeface="Arial"/>
                        </a:rPr>
                        <a:t>}</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456690">
                <a:tc>
                  <a:txBody>
                    <a:bodyPr/>
                    <a:lstStyle/>
                    <a:p>
                      <a:pPr marL="73025" marR="951865">
                        <a:lnSpc>
                          <a:spcPct val="96100"/>
                        </a:lnSpc>
                        <a:spcBef>
                          <a:spcPts val="150"/>
                        </a:spcBef>
                      </a:pP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knot</a:t>
                      </a:r>
                      <a:r>
                        <a:rPr sz="900" spc="-10" dirty="0">
                          <a:solidFill>
                            <a:srgbClr val="00AF50"/>
                          </a:solidFill>
                          <a:latin typeface="Arial"/>
                          <a:cs typeface="Arial"/>
                        </a:rPr>
                        <a:t> </a:t>
                      </a:r>
                      <a:r>
                        <a:rPr sz="900" dirty="0">
                          <a:solidFill>
                            <a:srgbClr val="00AF50"/>
                          </a:solidFill>
                          <a:latin typeface="Arial"/>
                          <a:cs typeface="Arial"/>
                        </a:rPr>
                        <a:t>list</a:t>
                      </a:r>
                      <a:r>
                        <a:rPr sz="900" spc="-1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NurbsCurve</a:t>
                      </a:r>
                      <a:r>
                        <a:rPr sz="900" spc="-5" dirty="0">
                          <a:solidFill>
                            <a:srgbClr val="00AF50"/>
                          </a:solidFill>
                          <a:latin typeface="Arial"/>
                          <a:cs typeface="Arial"/>
                        </a:rPr>
                        <a:t> </a:t>
                      </a:r>
                      <a:r>
                        <a:rPr sz="900" spc="-20" dirty="0">
                          <a:solidFill>
                            <a:srgbClr val="00AF50"/>
                          </a:solidFill>
                          <a:latin typeface="Arial"/>
                          <a:cs typeface="Arial"/>
                        </a:rPr>
                        <a:t>(nc) </a:t>
                      </a:r>
                      <a:r>
                        <a:rPr sz="900" dirty="0">
                          <a:latin typeface="Arial"/>
                          <a:cs typeface="Arial"/>
                        </a:rPr>
                        <a:t>List&lt;</a:t>
                      </a:r>
                      <a:r>
                        <a:rPr sz="900" dirty="0">
                          <a:solidFill>
                            <a:srgbClr val="3333FF"/>
                          </a:solidFill>
                          <a:latin typeface="Arial"/>
                          <a:cs typeface="Arial"/>
                        </a:rPr>
                        <a:t>double</a:t>
                      </a:r>
                      <a:r>
                        <a:rPr sz="900" dirty="0">
                          <a:latin typeface="Arial"/>
                          <a:cs typeface="Arial"/>
                        </a:rPr>
                        <a:t>&gt;</a:t>
                      </a:r>
                      <a:r>
                        <a:rPr sz="900" spc="-20" dirty="0">
                          <a:latin typeface="Arial"/>
                          <a:cs typeface="Arial"/>
                        </a:rPr>
                        <a:t> </a:t>
                      </a:r>
                      <a:r>
                        <a:rPr sz="900" dirty="0">
                          <a:latin typeface="Arial"/>
                          <a:cs typeface="Arial"/>
                        </a:rPr>
                        <a:t>knotList</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List&lt;double&gt;(); </a:t>
                      </a:r>
                      <a:r>
                        <a:rPr sz="900" dirty="0">
                          <a:solidFill>
                            <a:srgbClr val="3333FF"/>
                          </a:solidFill>
                          <a:latin typeface="Arial"/>
                          <a:cs typeface="Arial"/>
                        </a:rPr>
                        <a:t>int </a:t>
                      </a:r>
                      <a:r>
                        <a:rPr sz="900" dirty="0">
                          <a:latin typeface="Arial"/>
                          <a:cs typeface="Arial"/>
                        </a:rPr>
                        <a:t>count</a:t>
                      </a:r>
                      <a:r>
                        <a:rPr sz="900" spc="-15" dirty="0">
                          <a:latin typeface="Arial"/>
                          <a:cs typeface="Arial"/>
                        </a:rPr>
                        <a:t> </a:t>
                      </a:r>
                      <a:r>
                        <a:rPr sz="900" dirty="0">
                          <a:latin typeface="Arial"/>
                          <a:cs typeface="Arial"/>
                        </a:rPr>
                        <a:t>= </a:t>
                      </a:r>
                      <a:r>
                        <a:rPr sz="900" spc="-10" dirty="0">
                          <a:latin typeface="Arial"/>
                          <a:cs typeface="Arial"/>
                        </a:rPr>
                        <a:t>nc.Points.Count;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//Loop</a:t>
                      </a:r>
                      <a:r>
                        <a:rPr sz="900" spc="-2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get</a:t>
                      </a:r>
                      <a:r>
                        <a:rPr sz="900" spc="-5" dirty="0">
                          <a:solidFill>
                            <a:srgbClr val="00AF50"/>
                          </a:solidFill>
                          <a:latin typeface="Arial"/>
                          <a:cs typeface="Arial"/>
                        </a:rPr>
                        <a:t> </a:t>
                      </a:r>
                      <a:r>
                        <a:rPr sz="900" dirty="0">
                          <a:solidFill>
                            <a:srgbClr val="00AF50"/>
                          </a:solidFill>
                          <a:latin typeface="Arial"/>
                          <a:cs typeface="Arial"/>
                        </a:rPr>
                        <a:t>all</a:t>
                      </a:r>
                      <a:r>
                        <a:rPr sz="900" spc="-15" dirty="0">
                          <a:solidFill>
                            <a:srgbClr val="00AF50"/>
                          </a:solidFill>
                          <a:latin typeface="Arial"/>
                          <a:cs typeface="Arial"/>
                        </a:rPr>
                        <a:t> </a:t>
                      </a:r>
                      <a:r>
                        <a:rPr sz="900" dirty="0">
                          <a:solidFill>
                            <a:srgbClr val="00AF50"/>
                          </a:solidFill>
                          <a:latin typeface="Arial"/>
                          <a:cs typeface="Arial"/>
                        </a:rPr>
                        <a:t>knots</a:t>
                      </a:r>
                      <a:r>
                        <a:rPr sz="900" spc="-5" dirty="0">
                          <a:solidFill>
                            <a:srgbClr val="00AF50"/>
                          </a:solidFill>
                          <a:latin typeface="Arial"/>
                          <a:cs typeface="Arial"/>
                        </a:rPr>
                        <a:t> </a:t>
                      </a:r>
                      <a:r>
                        <a:rPr sz="900" spc="-10" dirty="0">
                          <a:solidFill>
                            <a:srgbClr val="00AF50"/>
                          </a:solidFill>
                          <a:latin typeface="Arial"/>
                          <a:cs typeface="Arial"/>
                        </a:rPr>
                        <a:t>values</a:t>
                      </a:r>
                      <a:endParaRPr sz="900">
                        <a:latin typeface="Arial"/>
                        <a:cs typeface="Arial"/>
                      </a:endParaRPr>
                    </a:p>
                    <a:p>
                      <a:pPr marL="200660" marR="1530985" indent="-128270">
                        <a:lnSpc>
                          <a:spcPct val="96100"/>
                        </a:lnSpc>
                        <a:spcBef>
                          <a:spcPts val="20"/>
                        </a:spcBef>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 i</a:t>
                      </a:r>
                      <a:r>
                        <a:rPr sz="900" spc="-1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count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0" dirty="0">
                          <a:latin typeface="Arial"/>
                          <a:cs typeface="Arial"/>
                        </a:rPr>
                        <a:t> </a:t>
                      </a:r>
                      <a:r>
                        <a:rPr sz="900" dirty="0">
                          <a:latin typeface="Arial"/>
                          <a:cs typeface="Arial"/>
                        </a:rPr>
                        <a:t>i++) </a:t>
                      </a:r>
                      <a:r>
                        <a:rPr sz="900" spc="-60" dirty="0">
                          <a:latin typeface="Arial"/>
                          <a:cs typeface="Arial"/>
                        </a:rPr>
                        <a:t>{</a:t>
                      </a:r>
                      <a:r>
                        <a:rPr sz="900"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knot</a:t>
                      </a:r>
                      <a:r>
                        <a:rPr sz="900" spc="-10" dirty="0">
                          <a:latin typeface="Arial"/>
                          <a:cs typeface="Arial"/>
                        </a:rPr>
                        <a:t> </a:t>
                      </a:r>
                      <a:r>
                        <a:rPr sz="900" dirty="0">
                          <a:latin typeface="Arial"/>
                          <a:cs typeface="Arial"/>
                        </a:rPr>
                        <a:t>=</a:t>
                      </a:r>
                      <a:r>
                        <a:rPr sz="900" spc="-10" dirty="0">
                          <a:latin typeface="Arial"/>
                          <a:cs typeface="Arial"/>
                        </a:rPr>
                        <a:t> nc.Knots[i]; knotList.Add(knot);</a:t>
                      </a:r>
                      <a:endParaRPr sz="900">
                        <a:latin typeface="Arial"/>
                        <a:cs typeface="Arial"/>
                      </a:endParaRPr>
                    </a:p>
                    <a:p>
                      <a:pPr marL="73025">
                        <a:lnSpc>
                          <a:spcPts val="1030"/>
                        </a:lnSpc>
                      </a:pPr>
                      <a:r>
                        <a:rPr sz="900" dirty="0">
                          <a:latin typeface="Arial"/>
                          <a:cs typeface="Arial"/>
                        </a:rPr>
                        <a:t>}</a:t>
                      </a:r>
                      <a:endParaRPr sz="900">
                        <a:latin typeface="Arial"/>
                        <a:cs typeface="Arial"/>
                      </a:endParaRPr>
                    </a:p>
                  </a:txBody>
                  <a:tcPr marL="0" marR="0" marT="190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963294">
                <a:tc>
                  <a:txBody>
                    <a:bodyPr/>
                    <a:lstStyle/>
                    <a:p>
                      <a:pPr marL="73025">
                        <a:lnSpc>
                          <a:spcPts val="1055"/>
                        </a:lnSpc>
                        <a:spcBef>
                          <a:spcPts val="120"/>
                        </a:spcBef>
                      </a:pPr>
                      <a:r>
                        <a:rPr sz="900" dirty="0">
                          <a:solidFill>
                            <a:srgbClr val="00AF50"/>
                          </a:solidFill>
                          <a:latin typeface="Arial"/>
                          <a:cs typeface="Arial"/>
                        </a:rPr>
                        <a:t>//Divide</a:t>
                      </a:r>
                      <a:r>
                        <a:rPr sz="900" spc="-25"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(crv)</a:t>
                      </a:r>
                      <a:r>
                        <a:rPr sz="900" spc="-10" dirty="0">
                          <a:solidFill>
                            <a:srgbClr val="00AF50"/>
                          </a:solidFill>
                          <a:latin typeface="Arial"/>
                          <a:cs typeface="Arial"/>
                        </a:rPr>
                        <a:t> </a:t>
                      </a:r>
                      <a:r>
                        <a:rPr sz="900" dirty="0">
                          <a:solidFill>
                            <a:srgbClr val="00AF50"/>
                          </a:solidFill>
                          <a:latin typeface="Arial"/>
                          <a:cs typeface="Arial"/>
                        </a:rPr>
                        <a:t>by</a:t>
                      </a:r>
                      <a:r>
                        <a:rPr sz="900" spc="-5" dirty="0">
                          <a:solidFill>
                            <a:srgbClr val="00AF50"/>
                          </a:solidFill>
                          <a:latin typeface="Arial"/>
                          <a:cs typeface="Arial"/>
                        </a:rPr>
                        <a:t> </a:t>
                      </a:r>
                      <a:r>
                        <a:rPr sz="900" dirty="0">
                          <a:solidFill>
                            <a:srgbClr val="00AF50"/>
                          </a:solidFill>
                          <a:latin typeface="Arial"/>
                          <a:cs typeface="Arial"/>
                        </a:rPr>
                        <a:t>number</a:t>
                      </a:r>
                      <a:r>
                        <a:rPr sz="900" spc="-20" dirty="0">
                          <a:solidFill>
                            <a:srgbClr val="00AF50"/>
                          </a:solidFill>
                          <a:latin typeface="Arial"/>
                          <a:cs typeface="Arial"/>
                        </a:rPr>
                        <a:t> </a:t>
                      </a:r>
                      <a:r>
                        <a:rPr sz="900" spc="-10" dirty="0">
                          <a:solidFill>
                            <a:srgbClr val="00AF50"/>
                          </a:solidFill>
                          <a:latin typeface="Arial"/>
                          <a:cs typeface="Arial"/>
                        </a:rPr>
                        <a:t>(num)</a:t>
                      </a:r>
                      <a:endParaRPr sz="900">
                        <a:latin typeface="Arial"/>
                        <a:cs typeface="Arial"/>
                      </a:endParaRPr>
                    </a:p>
                    <a:p>
                      <a:pPr marL="73025">
                        <a:lnSpc>
                          <a:spcPts val="1030"/>
                        </a:lnSpc>
                      </a:pPr>
                      <a:r>
                        <a:rPr sz="900" dirty="0">
                          <a:solidFill>
                            <a:srgbClr val="00AF50"/>
                          </a:solidFill>
                          <a:latin typeface="Arial"/>
                          <a:cs typeface="Arial"/>
                        </a:rPr>
                        <a:t>//Declare</a:t>
                      </a:r>
                      <a:r>
                        <a:rPr sz="900" spc="-30"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dirty="0">
                          <a:solidFill>
                            <a:srgbClr val="00AF50"/>
                          </a:solidFill>
                          <a:latin typeface="Arial"/>
                          <a:cs typeface="Arial"/>
                        </a:rPr>
                        <a:t>array</a:t>
                      </a:r>
                      <a:r>
                        <a:rPr sz="900" spc="-20" dirty="0">
                          <a:solidFill>
                            <a:srgbClr val="00AF50"/>
                          </a:solidFill>
                          <a:latin typeface="Arial"/>
                          <a:cs typeface="Arial"/>
                        </a:rPr>
                        <a:t> </a:t>
                      </a:r>
                      <a:r>
                        <a:rPr sz="900" dirty="0">
                          <a:solidFill>
                            <a:srgbClr val="00AF50"/>
                          </a:solidFill>
                          <a:latin typeface="Arial"/>
                          <a:cs typeface="Arial"/>
                        </a:rPr>
                        <a:t>of</a:t>
                      </a:r>
                      <a:r>
                        <a:rPr sz="900" spc="-3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73025">
                        <a:lnSpc>
                          <a:spcPts val="1055"/>
                        </a:lnSpc>
                      </a:pPr>
                      <a:r>
                        <a:rPr sz="900" b="1" dirty="0">
                          <a:latin typeface="Arial"/>
                          <a:cs typeface="Arial"/>
                        </a:rPr>
                        <a:t>Point3d</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points</a:t>
                      </a:r>
                      <a:r>
                        <a:rPr sz="900" spc="-10" dirty="0">
                          <a:latin typeface="Arial"/>
                          <a:cs typeface="Arial"/>
                        </a:rPr>
                        <a:t> </a:t>
                      </a:r>
                      <a:r>
                        <a:rPr sz="900" dirty="0">
                          <a:latin typeface="Arial"/>
                          <a:cs typeface="Arial"/>
                        </a:rPr>
                        <a:t>= {</a:t>
                      </a:r>
                      <a:r>
                        <a:rPr sz="900" spc="-5" dirty="0">
                          <a:latin typeface="Arial"/>
                          <a:cs typeface="Arial"/>
                        </a:rPr>
                        <a:t> </a:t>
                      </a:r>
                      <a:r>
                        <a:rPr sz="900" spc="-25" dirty="0">
                          <a:latin typeface="Arial"/>
                          <a:cs typeface="Arial"/>
                        </a:rPr>
                        <a:t>};</a:t>
                      </a:r>
                      <a:endParaRPr sz="900">
                        <a:latin typeface="Arial"/>
                        <a:cs typeface="Arial"/>
                      </a:endParaRPr>
                    </a:p>
                    <a:p>
                      <a:pPr>
                        <a:lnSpc>
                          <a:spcPct val="100000"/>
                        </a:lnSpc>
                        <a:spcBef>
                          <a:spcPts val="15"/>
                        </a:spcBef>
                      </a:pPr>
                      <a:endParaRPr sz="900">
                        <a:latin typeface="Times New Roman"/>
                        <a:cs typeface="Times New Roman"/>
                      </a:endParaRPr>
                    </a:p>
                    <a:p>
                      <a:pPr marL="73025" marR="1076325">
                        <a:lnSpc>
                          <a:spcPts val="1040"/>
                        </a:lnSpc>
                      </a:pPr>
                      <a:r>
                        <a:rPr sz="900" dirty="0">
                          <a:solidFill>
                            <a:srgbClr val="00AF50"/>
                          </a:solidFill>
                          <a:latin typeface="Arial"/>
                          <a:cs typeface="Arial"/>
                        </a:rPr>
                        <a:t>//Divide</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by</a:t>
                      </a:r>
                      <a:r>
                        <a:rPr sz="900" spc="-20" dirty="0">
                          <a:solidFill>
                            <a:srgbClr val="00AF50"/>
                          </a:solidFill>
                          <a:latin typeface="Arial"/>
                          <a:cs typeface="Arial"/>
                        </a:rPr>
                        <a:t> </a:t>
                      </a:r>
                      <a:r>
                        <a:rPr sz="900" spc="-10" dirty="0">
                          <a:solidFill>
                            <a:srgbClr val="00AF50"/>
                          </a:solidFill>
                          <a:latin typeface="Arial"/>
                          <a:cs typeface="Arial"/>
                        </a:rPr>
                        <a:t>number </a:t>
                      </a:r>
                      <a:r>
                        <a:rPr sz="900" dirty="0">
                          <a:latin typeface="Arial"/>
                          <a:cs typeface="Arial"/>
                        </a:rPr>
                        <a:t>crv.DivideByCount(num,</a:t>
                      </a:r>
                      <a:r>
                        <a:rPr sz="900" spc="-25" dirty="0">
                          <a:latin typeface="Arial"/>
                          <a:cs typeface="Arial"/>
                        </a:rPr>
                        <a:t> </a:t>
                      </a:r>
                      <a:r>
                        <a:rPr sz="900" dirty="0">
                          <a:latin typeface="Arial"/>
                          <a:cs typeface="Arial"/>
                        </a:rPr>
                        <a:t>true,</a:t>
                      </a:r>
                      <a:r>
                        <a:rPr sz="900" spc="-20" dirty="0">
                          <a:latin typeface="Arial"/>
                          <a:cs typeface="Arial"/>
                        </a:rPr>
                        <a:t> </a:t>
                      </a:r>
                      <a:r>
                        <a:rPr sz="900" dirty="0">
                          <a:solidFill>
                            <a:srgbClr val="3333FF"/>
                          </a:solidFill>
                          <a:latin typeface="Arial"/>
                          <a:cs typeface="Arial"/>
                        </a:rPr>
                        <a:t>out</a:t>
                      </a:r>
                      <a:r>
                        <a:rPr sz="900" spc="-5" dirty="0">
                          <a:solidFill>
                            <a:srgbClr val="3333FF"/>
                          </a:solidFill>
                          <a:latin typeface="Arial"/>
                          <a:cs typeface="Arial"/>
                        </a:rPr>
                        <a:t> </a:t>
                      </a:r>
                      <a:r>
                        <a:rPr sz="900" spc="-10" dirty="0">
                          <a:latin typeface="Arial"/>
                          <a:cs typeface="Arial"/>
                        </a:rPr>
                        <a:t>points);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pic>
        <p:nvPicPr>
          <p:cNvPr id="4" name="object 4"/>
          <p:cNvPicPr/>
          <p:nvPr/>
        </p:nvPicPr>
        <p:blipFill>
          <a:blip r:embed="rId2" cstate="print"/>
          <a:stretch>
            <a:fillRect/>
          </a:stretch>
        </p:blipFill>
        <p:spPr>
          <a:xfrm>
            <a:off x="4957445" y="3495463"/>
            <a:ext cx="1221738" cy="506886"/>
          </a:xfrm>
          <a:prstGeom prst="rect">
            <a:avLst/>
          </a:prstGeom>
        </p:spPr>
      </p:pic>
      <p:pic>
        <p:nvPicPr>
          <p:cNvPr id="5" name="object 5"/>
          <p:cNvPicPr/>
          <p:nvPr/>
        </p:nvPicPr>
        <p:blipFill>
          <a:blip r:embed="rId3" cstate="print"/>
          <a:stretch>
            <a:fillRect/>
          </a:stretch>
        </p:blipFill>
        <p:spPr>
          <a:xfrm>
            <a:off x="4705271" y="4067574"/>
            <a:ext cx="1753256" cy="810198"/>
          </a:xfrm>
          <a:prstGeom prst="rect">
            <a:avLst/>
          </a:prstGeom>
        </p:spPr>
      </p:pic>
      <p:pic>
        <p:nvPicPr>
          <p:cNvPr id="6" name="object 6"/>
          <p:cNvPicPr/>
          <p:nvPr/>
        </p:nvPicPr>
        <p:blipFill>
          <a:blip r:embed="rId4" cstate="print"/>
          <a:stretch>
            <a:fillRect/>
          </a:stretch>
        </p:blipFill>
        <p:spPr>
          <a:xfrm>
            <a:off x="4691833" y="4962289"/>
            <a:ext cx="1768300" cy="810198"/>
          </a:xfrm>
          <a:prstGeom prst="rect">
            <a:avLst/>
          </a:prstGeom>
        </p:spPr>
      </p:pic>
      <p:pic>
        <p:nvPicPr>
          <p:cNvPr id="7" name="object 7"/>
          <p:cNvPicPr/>
          <p:nvPr/>
        </p:nvPicPr>
        <p:blipFill>
          <a:blip r:embed="rId5" cstate="print"/>
          <a:stretch>
            <a:fillRect/>
          </a:stretch>
        </p:blipFill>
        <p:spPr>
          <a:xfrm>
            <a:off x="4659653" y="5858505"/>
            <a:ext cx="1815556" cy="931796"/>
          </a:xfrm>
          <a:prstGeom prst="rect">
            <a:avLst/>
          </a:prstGeom>
        </p:spPr>
      </p:pic>
      <p:pic>
        <p:nvPicPr>
          <p:cNvPr id="8" name="object 8"/>
          <p:cNvPicPr/>
          <p:nvPr/>
        </p:nvPicPr>
        <p:blipFill>
          <a:blip r:embed="rId6" cstate="print"/>
          <a:stretch>
            <a:fillRect/>
          </a:stretch>
        </p:blipFill>
        <p:spPr>
          <a:xfrm>
            <a:off x="5163400" y="7078691"/>
            <a:ext cx="821131" cy="1385260"/>
          </a:xfrm>
          <a:prstGeom prst="rect">
            <a:avLst/>
          </a:prstGeom>
        </p:spPr>
      </p:pic>
      <p:pic>
        <p:nvPicPr>
          <p:cNvPr id="9" name="object 9"/>
          <p:cNvPicPr/>
          <p:nvPr/>
        </p:nvPicPr>
        <p:blipFill>
          <a:blip r:embed="rId7" cstate="print"/>
          <a:stretch>
            <a:fillRect/>
          </a:stretch>
        </p:blipFill>
        <p:spPr>
          <a:xfrm>
            <a:off x="4641896" y="8542652"/>
            <a:ext cx="1859763" cy="874482"/>
          </a:xfrm>
          <a:prstGeom prst="rect">
            <a:avLst/>
          </a:prstGeom>
        </p:spPr>
      </p:pic>
      <p:sp>
        <p:nvSpPr>
          <p:cNvPr id="13" name="Title 12"/>
          <p:cNvSpPr>
            <a:spLocks noGrp="1"/>
          </p:cNvSpPr>
          <p:nvPr>
            <p:ph type="title"/>
          </p:nvPr>
        </p:nvSpPr>
        <p:spPr/>
        <p:txBody>
          <a:bodyPr/>
          <a:lstStyle/>
          <a:p>
            <a:endParaRPr lang="en-US"/>
          </a:p>
        </p:txBody>
      </p:sp>
      <p:sp>
        <p:nvSpPr>
          <p:cNvPr id="12" name="TextBox 11">
            <a:hlinkClick r:id="rId8" action="ppaction://hlinkfile"/>
          </p:cNvPr>
          <p:cNvSpPr txBox="1"/>
          <p:nvPr/>
        </p:nvSpPr>
        <p:spPr>
          <a:xfrm>
            <a:off x="6308026" y="349546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TextBox 13">
            <a:hlinkClick r:id="rId9" action="ppaction://hlinkfile"/>
          </p:cNvPr>
          <p:cNvSpPr txBox="1"/>
          <p:nvPr/>
        </p:nvSpPr>
        <p:spPr>
          <a:xfrm>
            <a:off x="6308026" y="4051567"/>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5" name="TextBox 14">
            <a:hlinkClick r:id="rId10" action="ppaction://hlinkfile"/>
          </p:cNvPr>
          <p:cNvSpPr txBox="1"/>
          <p:nvPr/>
        </p:nvSpPr>
        <p:spPr>
          <a:xfrm>
            <a:off x="6308026" y="497028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8" name="TextBox 17">
            <a:hlinkClick r:id="rId11" action="ppaction://hlinkfile"/>
          </p:cNvPr>
          <p:cNvSpPr txBox="1"/>
          <p:nvPr/>
        </p:nvSpPr>
        <p:spPr>
          <a:xfrm>
            <a:off x="6308026" y="854265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0" name="object 5"/>
          <p:cNvSpPr txBox="1"/>
          <p:nvPr/>
        </p:nvSpPr>
        <p:spPr>
          <a:xfrm>
            <a:off x="902004" y="1082127"/>
            <a:ext cx="5860415" cy="996950"/>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Curve</a:t>
            </a:r>
            <a:r>
              <a:rPr sz="1100" b="1" spc="-10" dirty="0">
                <a:latin typeface="Arial"/>
                <a:cs typeface="Arial"/>
              </a:rPr>
              <a:t> methods:</a:t>
            </a:r>
            <a:endParaRPr sz="1100">
              <a:latin typeface="Arial"/>
              <a:cs typeface="Arial"/>
            </a:endParaRPr>
          </a:p>
          <a:p>
            <a:pPr marL="12700" marR="5080">
              <a:lnSpc>
                <a:spcPct val="95900"/>
              </a:lnSpc>
              <a:spcBef>
                <a:spcPts val="25"/>
              </a:spcBef>
            </a:pPr>
            <a:r>
              <a:rPr sz="1100" dirty="0">
                <a:latin typeface="Arial"/>
                <a:cs typeface="Arial"/>
              </a:rPr>
              <a:t>Each</a:t>
            </a:r>
            <a:r>
              <a:rPr sz="1100" spc="-3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define</a:t>
            </a:r>
            <a:r>
              <a:rPr sz="1100" spc="-20"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help</a:t>
            </a:r>
            <a:r>
              <a:rPr sz="1100" spc="-20" dirty="0">
                <a:latin typeface="Arial"/>
                <a:cs typeface="Arial"/>
              </a:rPr>
              <a:t> </a:t>
            </a:r>
            <a:r>
              <a:rPr sz="1100" dirty="0">
                <a:latin typeface="Arial"/>
                <a:cs typeface="Arial"/>
              </a:rPr>
              <a:t>navigate</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extract</a:t>
            </a:r>
            <a:r>
              <a:rPr sz="1100" spc="-20" dirty="0">
                <a:latin typeface="Arial"/>
                <a:cs typeface="Arial"/>
              </a:rPr>
              <a:t> some </a:t>
            </a:r>
            <a:r>
              <a:rPr sz="1100" dirty="0">
                <a:latin typeface="Arial"/>
                <a:cs typeface="Arial"/>
              </a:rPr>
              <a:t>relevant</a:t>
            </a:r>
            <a:r>
              <a:rPr sz="1100" spc="-30" dirty="0">
                <a:latin typeface="Arial"/>
                <a:cs typeface="Arial"/>
              </a:rPr>
              <a:t> </a:t>
            </a:r>
            <a:r>
              <a:rPr sz="1100" dirty="0">
                <a:latin typeface="Arial"/>
                <a:cs typeface="Arial"/>
              </a:rPr>
              <a:t>information.</a:t>
            </a:r>
            <a:r>
              <a:rPr sz="1100" spc="-20" dirty="0">
                <a:latin typeface="Arial"/>
                <a:cs typeface="Arial"/>
              </a:rPr>
              <a:t> </a:t>
            </a:r>
            <a:r>
              <a:rPr sz="1100" dirty="0">
                <a:latin typeface="Arial"/>
                <a:cs typeface="Arial"/>
              </a:rPr>
              <a:t>For</a:t>
            </a:r>
            <a:r>
              <a:rPr sz="1100" spc="-3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might</a:t>
            </a:r>
            <a:r>
              <a:rPr sz="1100" spc="-25" dirty="0">
                <a:latin typeface="Arial"/>
                <a:cs typeface="Arial"/>
              </a:rPr>
              <a:t> </a:t>
            </a:r>
            <a:r>
              <a:rPr sz="1100" dirty="0">
                <a:latin typeface="Arial"/>
                <a:cs typeface="Arial"/>
              </a:rPr>
              <a:t>want</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find</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endpoints</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curve,</a:t>
            </a:r>
            <a:r>
              <a:rPr sz="1100" spc="-25" dirty="0">
                <a:latin typeface="Arial"/>
                <a:cs typeface="Arial"/>
              </a:rPr>
              <a:t> </a:t>
            </a:r>
            <a:r>
              <a:rPr sz="1100" dirty="0">
                <a:latin typeface="Arial"/>
                <a:cs typeface="Arial"/>
              </a:rPr>
              <a:t>find</a:t>
            </a:r>
            <a:r>
              <a:rPr sz="1100" spc="-25" dirty="0">
                <a:latin typeface="Arial"/>
                <a:cs typeface="Arial"/>
              </a:rPr>
              <a:t> the </a:t>
            </a:r>
            <a:r>
              <a:rPr sz="1100" dirty="0">
                <a:latin typeface="Arial"/>
                <a:cs typeface="Arial"/>
              </a:rPr>
              <a:t>tangent</a:t>
            </a:r>
            <a:r>
              <a:rPr sz="1100" spc="-35" dirty="0">
                <a:latin typeface="Arial"/>
                <a:cs typeface="Arial"/>
              </a:rPr>
              <a:t> </a:t>
            </a:r>
            <a:r>
              <a:rPr sz="1100" dirty="0">
                <a:latin typeface="Arial"/>
                <a:cs typeface="Arial"/>
              </a:rPr>
              <a:t>at</a:t>
            </a:r>
            <a:r>
              <a:rPr sz="1100" spc="-25" dirty="0">
                <a:latin typeface="Arial"/>
                <a:cs typeface="Arial"/>
              </a:rPr>
              <a:t> </a:t>
            </a:r>
            <a:r>
              <a:rPr sz="1100" dirty="0">
                <a:latin typeface="Arial"/>
                <a:cs typeface="Arial"/>
              </a:rPr>
              <a:t>some</a:t>
            </a:r>
            <a:r>
              <a:rPr sz="1100" spc="-15" dirty="0">
                <a:latin typeface="Arial"/>
                <a:cs typeface="Arial"/>
              </a:rPr>
              <a:t> </a:t>
            </a:r>
            <a:r>
              <a:rPr sz="1100" dirty="0">
                <a:latin typeface="Arial"/>
                <a:cs typeface="Arial"/>
              </a:rPr>
              <a:t>point,</a:t>
            </a:r>
            <a:r>
              <a:rPr sz="1100" spc="-10" dirty="0">
                <a:latin typeface="Arial"/>
                <a:cs typeface="Arial"/>
              </a:rPr>
              <a:t> </a:t>
            </a:r>
            <a:r>
              <a:rPr sz="1100" dirty="0">
                <a:latin typeface="Arial"/>
                <a:cs typeface="Arial"/>
              </a:rPr>
              <a:t>get</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control</a:t>
            </a:r>
            <a:r>
              <a:rPr sz="1100" spc="-35" dirty="0">
                <a:latin typeface="Arial"/>
                <a:cs typeface="Arial"/>
              </a:rPr>
              <a:t> </a:t>
            </a:r>
            <a:r>
              <a:rPr sz="1100" dirty="0">
                <a:latin typeface="Arial"/>
                <a:cs typeface="Arial"/>
              </a:rPr>
              <a:t>points</a:t>
            </a:r>
            <a:r>
              <a:rPr sz="1100" spc="-2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divide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curve.</a:t>
            </a:r>
            <a:r>
              <a:rPr sz="1100" spc="-2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AutoComplete</a:t>
            </a:r>
            <a:r>
              <a:rPr sz="1100" b="1" i="1" spc="-10" dirty="0">
                <a:latin typeface="Arial"/>
                <a:cs typeface="Arial"/>
              </a:rPr>
              <a:t> </a:t>
            </a:r>
            <a:r>
              <a:rPr sz="1100" spc="-10" dirty="0">
                <a:latin typeface="Arial"/>
                <a:cs typeface="Arial"/>
              </a:rPr>
              <a:t>helps </a:t>
            </a:r>
            <a:r>
              <a:rPr sz="1100" dirty="0">
                <a:latin typeface="Arial"/>
                <a:cs typeface="Arial"/>
              </a:rPr>
              <a:t>to</a:t>
            </a:r>
            <a:r>
              <a:rPr sz="1100" spc="-30" dirty="0">
                <a:latin typeface="Arial"/>
                <a:cs typeface="Arial"/>
              </a:rPr>
              <a:t> </a:t>
            </a:r>
            <a:r>
              <a:rPr sz="1100" dirty="0">
                <a:latin typeface="Arial"/>
                <a:cs typeface="Arial"/>
              </a:rPr>
              <a:t>quickly</a:t>
            </a:r>
            <a:r>
              <a:rPr sz="1100" spc="-10" dirty="0">
                <a:latin typeface="Arial"/>
                <a:cs typeface="Arial"/>
              </a:rPr>
              <a:t> </a:t>
            </a:r>
            <a:r>
              <a:rPr sz="1100" dirty="0">
                <a:latin typeface="Arial"/>
                <a:cs typeface="Arial"/>
              </a:rPr>
              <a:t>navigate</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these</a:t>
            </a:r>
            <a:r>
              <a:rPr sz="1100" spc="-25"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but</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find</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full</a:t>
            </a:r>
            <a:r>
              <a:rPr sz="1100" spc="-15" dirty="0">
                <a:latin typeface="Arial"/>
                <a:cs typeface="Arial"/>
              </a:rPr>
              <a:t> </a:t>
            </a:r>
            <a:r>
              <a:rPr sz="1100" dirty="0">
                <a:latin typeface="Arial"/>
                <a:cs typeface="Arial"/>
              </a:rPr>
              <a:t>description</a:t>
            </a:r>
            <a:r>
              <a:rPr sz="1100" spc="-15" dirty="0">
                <a:latin typeface="Arial"/>
                <a:cs typeface="Arial"/>
              </a:rPr>
              <a:t> </a:t>
            </a:r>
            <a:r>
              <a:rPr sz="1100" dirty="0">
                <a:latin typeface="Arial"/>
                <a:cs typeface="Arial"/>
              </a:rPr>
              <a:t>in</a:t>
            </a:r>
            <a:r>
              <a:rPr sz="1100" spc="-25" dirty="0">
                <a:latin typeface="Arial"/>
                <a:cs typeface="Arial"/>
              </a:rPr>
              <a:t> the </a:t>
            </a:r>
            <a:r>
              <a:rPr sz="1100" b="1" i="1" dirty="0">
                <a:latin typeface="Arial"/>
                <a:cs typeface="Arial"/>
              </a:rPr>
              <a:t>RhinoCommon</a:t>
            </a:r>
            <a:r>
              <a:rPr sz="1100" b="1" i="1" spc="-30" dirty="0">
                <a:latin typeface="Arial"/>
                <a:cs typeface="Arial"/>
              </a:rPr>
              <a:t> </a:t>
            </a:r>
            <a:r>
              <a:rPr sz="1100" spc="-10" dirty="0">
                <a:latin typeface="Arial"/>
                <a:cs typeface="Arial"/>
              </a:rPr>
              <a:t>help.</a:t>
            </a:r>
            <a:endParaRPr sz="1100">
              <a:latin typeface="Arial"/>
              <a:cs typeface="Arial"/>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Surfaces</a:t>
            </a:r>
            <a:endParaRPr lang="en-US" dirty="0"/>
          </a:p>
        </p:txBody>
      </p:sp>
      <p:sp>
        <p:nvSpPr>
          <p:cNvPr id="9" name="TextBox 8"/>
          <p:cNvSpPr txBox="1"/>
          <p:nvPr/>
        </p:nvSpPr>
        <p:spPr>
          <a:xfrm>
            <a:off x="1066800" y="1295400"/>
            <a:ext cx="3810000" cy="5632311"/>
          </a:xfrm>
          <a:prstGeom prst="rect">
            <a:avLst/>
          </a:prstGeom>
          <a:noFill/>
        </p:spPr>
        <p:txBody>
          <a:bodyPr wrap="square" rtlCol="0">
            <a:spAutoFit/>
          </a:bodyPr>
          <a:lstStyle/>
          <a:p>
            <a:r>
              <a:rPr lang="en-US" b="1" u="sng" dirty="0" smtClean="0"/>
              <a:t>Explicit</a:t>
            </a:r>
          </a:p>
          <a:p>
            <a:endParaRPr lang="en-US" dirty="0" smtClean="0"/>
          </a:p>
          <a:p>
            <a:r>
              <a:rPr lang="en-US" dirty="0" smtClean="0"/>
              <a:t>z = f</a:t>
            </a:r>
            <a:r>
              <a:rPr lang="en-US" baseline="-25000" dirty="0" smtClean="0"/>
              <a:t>s</a:t>
            </a:r>
            <a:r>
              <a:rPr lang="en-US" dirty="0" smtClean="0"/>
              <a:t>(x, y)</a:t>
            </a:r>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b="1" u="sng" dirty="0" smtClean="0"/>
              <a:t>Implicit</a:t>
            </a:r>
          </a:p>
          <a:p>
            <a:endParaRPr lang="en-US" dirty="0" smtClean="0"/>
          </a:p>
          <a:p>
            <a:r>
              <a:rPr lang="en-US" dirty="0"/>
              <a:t>x</a:t>
            </a:r>
            <a:r>
              <a:rPr lang="en-US" dirty="0" smtClean="0"/>
              <a:t> = </a:t>
            </a:r>
            <a:r>
              <a:rPr lang="en-US" dirty="0" err="1" smtClean="0"/>
              <a:t>f</a:t>
            </a:r>
            <a:r>
              <a:rPr lang="en-US" baseline="-25000" dirty="0" err="1" smtClean="0"/>
              <a:t>x</a:t>
            </a:r>
            <a:r>
              <a:rPr lang="en-US" dirty="0" smtClean="0"/>
              <a:t>(u, v)</a:t>
            </a:r>
          </a:p>
          <a:p>
            <a:r>
              <a:rPr lang="en-US" dirty="0"/>
              <a:t>y</a:t>
            </a:r>
            <a:r>
              <a:rPr lang="en-US" dirty="0" smtClean="0"/>
              <a:t> = </a:t>
            </a:r>
            <a:r>
              <a:rPr lang="en-US" dirty="0" err="1" smtClean="0"/>
              <a:t>f</a:t>
            </a:r>
            <a:r>
              <a:rPr lang="en-US" baseline="-25000" dirty="0" err="1" smtClean="0"/>
              <a:t>y</a:t>
            </a:r>
            <a:r>
              <a:rPr lang="en-US" dirty="0" smtClean="0"/>
              <a:t>(u, v)</a:t>
            </a:r>
          </a:p>
          <a:p>
            <a:r>
              <a:rPr lang="en-US" dirty="0"/>
              <a:t>z</a:t>
            </a:r>
            <a:r>
              <a:rPr lang="en-US" dirty="0" smtClean="0"/>
              <a:t> = </a:t>
            </a:r>
            <a:r>
              <a:rPr lang="en-US" dirty="0" err="1" smtClean="0"/>
              <a:t>f</a:t>
            </a:r>
            <a:r>
              <a:rPr lang="en-US" baseline="-25000" dirty="0" err="1" smtClean="0"/>
              <a:t>z</a:t>
            </a:r>
            <a:r>
              <a:rPr lang="en-US" dirty="0" smtClean="0"/>
              <a:t>(u, v)</a:t>
            </a:r>
          </a:p>
          <a:p>
            <a:endParaRPr lang="en-US" b="1" dirty="0"/>
          </a:p>
        </p:txBody>
      </p:sp>
      <p:sp>
        <p:nvSpPr>
          <p:cNvPr id="13" name="TextBox 12"/>
          <p:cNvSpPr txBox="1"/>
          <p:nvPr/>
        </p:nvSpPr>
        <p:spPr>
          <a:xfrm>
            <a:off x="1752600" y="9094250"/>
            <a:ext cx="312906" cy="369332"/>
          </a:xfrm>
          <a:prstGeom prst="rect">
            <a:avLst/>
          </a:prstGeom>
          <a:noFill/>
        </p:spPr>
        <p:txBody>
          <a:bodyPr wrap="none" rtlCol="0">
            <a:spAutoFit/>
          </a:bodyPr>
          <a:lstStyle/>
          <a:p>
            <a:r>
              <a:rPr lang="en-US" i="1" dirty="0"/>
              <a:t>u</a:t>
            </a:r>
          </a:p>
        </p:txBody>
      </p:sp>
      <p:pic>
        <p:nvPicPr>
          <p:cNvPr id="2" name="Picture 1"/>
          <p:cNvPicPr>
            <a:picLocks noChangeAspect="1"/>
          </p:cNvPicPr>
          <p:nvPr/>
        </p:nvPicPr>
        <p:blipFill>
          <a:blip r:embed="rId2">
            <a:clrChange>
              <a:clrFrom>
                <a:srgbClr val="9DA3AA"/>
              </a:clrFrom>
              <a:clrTo>
                <a:srgbClr val="9DA3AA">
                  <a:alpha val="0"/>
                </a:srgbClr>
              </a:clrTo>
            </a:clrChange>
          </a:blip>
          <a:stretch>
            <a:fillRect/>
          </a:stretch>
        </p:blipFill>
        <p:spPr>
          <a:xfrm>
            <a:off x="4051486" y="1524000"/>
            <a:ext cx="2895414" cy="1738586"/>
          </a:xfrm>
          <a:prstGeom prst="rect">
            <a:avLst/>
          </a:prstGeom>
        </p:spPr>
      </p:pic>
      <p:sp>
        <p:nvSpPr>
          <p:cNvPr id="26" name="TextBox 25"/>
          <p:cNvSpPr txBox="1"/>
          <p:nvPr/>
        </p:nvSpPr>
        <p:spPr>
          <a:xfrm>
            <a:off x="677694" y="7868561"/>
            <a:ext cx="300082" cy="369332"/>
          </a:xfrm>
          <a:prstGeom prst="rect">
            <a:avLst/>
          </a:prstGeom>
          <a:noFill/>
        </p:spPr>
        <p:txBody>
          <a:bodyPr wrap="none" rtlCol="0">
            <a:spAutoFit/>
          </a:bodyPr>
          <a:lstStyle/>
          <a:p>
            <a:r>
              <a:rPr lang="en-US" i="1" dirty="0" smtClean="0"/>
              <a:t>v</a:t>
            </a:r>
            <a:endParaRPr lang="en-US" i="1" dirty="0"/>
          </a:p>
        </p:txBody>
      </p:sp>
      <p:pic>
        <p:nvPicPr>
          <p:cNvPr id="5" name="Picture 4"/>
          <p:cNvPicPr>
            <a:picLocks noChangeAspect="1"/>
          </p:cNvPicPr>
          <p:nvPr/>
        </p:nvPicPr>
        <p:blipFill>
          <a:blip r:embed="rId3">
            <a:clrChange>
              <a:clrFrom>
                <a:srgbClr val="9DA3AA"/>
              </a:clrFrom>
              <a:clrTo>
                <a:srgbClr val="9DA3AA">
                  <a:alpha val="0"/>
                </a:srgbClr>
              </a:clrTo>
            </a:clrChange>
          </a:blip>
          <a:stretch>
            <a:fillRect/>
          </a:stretch>
        </p:blipFill>
        <p:spPr>
          <a:xfrm>
            <a:off x="1019107" y="7239000"/>
            <a:ext cx="1876493" cy="1855250"/>
          </a:xfrm>
          <a:prstGeom prst="rect">
            <a:avLst/>
          </a:prstGeom>
        </p:spPr>
      </p:pic>
      <p:pic>
        <p:nvPicPr>
          <p:cNvPr id="27" name="Picture 26"/>
          <p:cNvPicPr>
            <a:picLocks noChangeAspect="1"/>
          </p:cNvPicPr>
          <p:nvPr/>
        </p:nvPicPr>
        <p:blipFill>
          <a:blip r:embed="rId2">
            <a:clrChange>
              <a:clrFrom>
                <a:srgbClr val="9DA3AA"/>
              </a:clrFrom>
              <a:clrTo>
                <a:srgbClr val="9DA3AA">
                  <a:alpha val="0"/>
                </a:srgbClr>
              </a:clrTo>
            </a:clrChange>
          </a:blip>
          <a:stretch>
            <a:fillRect/>
          </a:stretch>
        </p:blipFill>
        <p:spPr>
          <a:xfrm>
            <a:off x="4165600" y="7183934"/>
            <a:ext cx="2895414" cy="1738586"/>
          </a:xfrm>
          <a:prstGeom prst="rect">
            <a:avLst/>
          </a:prstGeom>
        </p:spPr>
      </p:pic>
      <p:sp>
        <p:nvSpPr>
          <p:cNvPr id="6" name="Right Arrow 5"/>
          <p:cNvSpPr/>
          <p:nvPr/>
        </p:nvSpPr>
        <p:spPr>
          <a:xfrm>
            <a:off x="2667000" y="1866937"/>
            <a:ext cx="1066800" cy="455849"/>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2997200" y="7641312"/>
            <a:ext cx="1066800" cy="455849"/>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82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80236" y="914400"/>
          <a:ext cx="5935345" cy="6967220"/>
        </p:xfrm>
        <a:graphic>
          <a:graphicData uri="http://schemas.openxmlformats.org/drawingml/2006/table">
            <a:tbl>
              <a:tblPr firstRow="1" bandRow="1">
                <a:tableStyleId>{2D5ABB26-0587-4C30-8999-92F81FD0307C}</a:tableStyleId>
              </a:tblPr>
              <a:tblGrid>
                <a:gridCol w="3658235">
                  <a:extLst>
                    <a:ext uri="{9D8B030D-6E8A-4147-A177-3AD203B41FA5}">
                      <a16:colId xmlns:a16="http://schemas.microsoft.com/office/drawing/2014/main" val="20000"/>
                    </a:ext>
                  </a:extLst>
                </a:gridCol>
                <a:gridCol w="2277110">
                  <a:extLst>
                    <a:ext uri="{9D8B030D-6E8A-4147-A177-3AD203B41FA5}">
                      <a16:colId xmlns:a16="http://schemas.microsoft.com/office/drawing/2014/main" val="20001"/>
                    </a:ext>
                  </a:extLst>
                </a:gridCol>
              </a:tblGrid>
              <a:tr h="213360">
                <a:tc gridSpan="2">
                  <a:txBody>
                    <a:bodyPr/>
                    <a:lstStyle/>
                    <a:p>
                      <a:pPr marL="73025">
                        <a:lnSpc>
                          <a:spcPct val="100000"/>
                        </a:lnSpc>
                        <a:spcBef>
                          <a:spcPts val="35"/>
                        </a:spcBef>
                      </a:pPr>
                      <a:r>
                        <a:rPr sz="900" dirty="0">
                          <a:latin typeface="Arial"/>
                          <a:cs typeface="Arial"/>
                        </a:rPr>
                        <a:t>Examples</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the </a:t>
                      </a:r>
                      <a:r>
                        <a:rPr sz="900" b="1" i="1" dirty="0">
                          <a:latin typeface="Arial"/>
                          <a:cs typeface="Arial"/>
                        </a:rPr>
                        <a:t>Surface</a:t>
                      </a:r>
                      <a:r>
                        <a:rPr sz="900" b="1" i="1" spc="-15" dirty="0">
                          <a:latin typeface="Arial"/>
                          <a:cs typeface="Arial"/>
                        </a:rPr>
                        <a:t> </a:t>
                      </a:r>
                      <a:r>
                        <a:rPr sz="900" dirty="0">
                          <a:latin typeface="Arial"/>
                          <a:cs typeface="Arial"/>
                        </a:rPr>
                        <a:t>and</a:t>
                      </a:r>
                      <a:r>
                        <a:rPr sz="900" spc="-10" dirty="0">
                          <a:latin typeface="Arial"/>
                          <a:cs typeface="Arial"/>
                        </a:rPr>
                        <a:t> </a:t>
                      </a:r>
                      <a:r>
                        <a:rPr sz="900" b="1" i="1" dirty="0">
                          <a:latin typeface="Arial"/>
                          <a:cs typeface="Arial"/>
                        </a:rPr>
                        <a:t>NurbsSurface</a:t>
                      </a:r>
                      <a:r>
                        <a:rPr sz="900" b="1" i="1" spc="-10" dirty="0">
                          <a:latin typeface="Arial"/>
                          <a:cs typeface="Arial"/>
                        </a:rPr>
                        <a:t> </a:t>
                      </a:r>
                      <a:r>
                        <a:rPr sz="900" spc="-10" dirty="0">
                          <a:latin typeface="Arial"/>
                          <a:cs typeface="Arial"/>
                        </a:rPr>
                        <a:t>methods</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235710">
                <a:tc>
                  <a:txBody>
                    <a:bodyPr/>
                    <a:lstStyle/>
                    <a:p>
                      <a:pPr marL="73025">
                        <a:lnSpc>
                          <a:spcPts val="1055"/>
                        </a:lnSpc>
                        <a:spcBef>
                          <a:spcPts val="190"/>
                        </a:spcBef>
                      </a:pPr>
                      <a:r>
                        <a:rPr sz="900" b="1" dirty="0">
                          <a:latin typeface="Arial"/>
                          <a:cs typeface="Arial"/>
                        </a:rPr>
                        <a:t>Surface</a:t>
                      </a:r>
                      <a:r>
                        <a:rPr sz="900" b="1" spc="-15" dirty="0">
                          <a:latin typeface="Arial"/>
                          <a:cs typeface="Arial"/>
                        </a:rPr>
                        <a:t> </a:t>
                      </a:r>
                      <a:r>
                        <a:rPr sz="900" dirty="0">
                          <a:latin typeface="Arial"/>
                          <a:cs typeface="Arial"/>
                        </a:rPr>
                        <a:t>srf = …</a:t>
                      </a:r>
                      <a:r>
                        <a:rPr sz="900" spc="-10"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73025" marR="654050">
                        <a:lnSpc>
                          <a:spcPts val="1030"/>
                        </a:lnSpc>
                        <a:spcBef>
                          <a:spcPts val="55"/>
                        </a:spcBef>
                      </a:pPr>
                      <a:r>
                        <a:rPr sz="900" dirty="0">
                          <a:solidFill>
                            <a:srgbClr val="00AF50"/>
                          </a:solidFill>
                          <a:latin typeface="Arial"/>
                          <a:cs typeface="Arial"/>
                        </a:rPr>
                        <a:t>//Check</a:t>
                      </a:r>
                      <a:r>
                        <a:rPr sz="900" spc="-20" dirty="0">
                          <a:solidFill>
                            <a:srgbClr val="00AF50"/>
                          </a:solidFill>
                          <a:latin typeface="Arial"/>
                          <a:cs typeface="Arial"/>
                        </a:rPr>
                        <a:t> </a:t>
                      </a:r>
                      <a:r>
                        <a:rPr sz="900" dirty="0">
                          <a:solidFill>
                            <a:srgbClr val="00AF50"/>
                          </a:solidFill>
                          <a:latin typeface="Arial"/>
                          <a:cs typeface="Arial"/>
                        </a:rPr>
                        <a:t>if</a:t>
                      </a:r>
                      <a:r>
                        <a:rPr sz="900" spc="-30"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dirty="0">
                          <a:solidFill>
                            <a:srgbClr val="00AF50"/>
                          </a:solidFill>
                          <a:latin typeface="Arial"/>
                          <a:cs typeface="Arial"/>
                        </a:rPr>
                        <a:t>input</a:t>
                      </a:r>
                      <a:r>
                        <a:rPr sz="900" spc="-25" dirty="0">
                          <a:solidFill>
                            <a:srgbClr val="00AF50"/>
                          </a:solidFill>
                          <a:latin typeface="Arial"/>
                          <a:cs typeface="Arial"/>
                        </a:rPr>
                        <a:t> </a:t>
                      </a:r>
                      <a:r>
                        <a:rPr sz="900" dirty="0">
                          <a:solidFill>
                            <a:srgbClr val="00AF50"/>
                          </a:solidFill>
                          <a:latin typeface="Arial"/>
                          <a:cs typeface="Arial"/>
                        </a:rPr>
                        <a:t>surface</a:t>
                      </a:r>
                      <a:r>
                        <a:rPr sz="900" spc="-20" dirty="0">
                          <a:solidFill>
                            <a:srgbClr val="00AF50"/>
                          </a:solidFill>
                          <a:latin typeface="Arial"/>
                          <a:cs typeface="Arial"/>
                        </a:rPr>
                        <a:t> </a:t>
                      </a:r>
                      <a:r>
                        <a:rPr sz="900" dirty="0">
                          <a:solidFill>
                            <a:srgbClr val="00AF50"/>
                          </a:solidFill>
                          <a:latin typeface="Arial"/>
                          <a:cs typeface="Arial"/>
                        </a:rPr>
                        <a:t>is</a:t>
                      </a:r>
                      <a:r>
                        <a:rPr sz="900" spc="-25" dirty="0">
                          <a:solidFill>
                            <a:srgbClr val="00AF50"/>
                          </a:solidFill>
                          <a:latin typeface="Arial"/>
                          <a:cs typeface="Arial"/>
                        </a:rPr>
                        <a:t> </a:t>
                      </a:r>
                      <a:r>
                        <a:rPr sz="900" dirty="0">
                          <a:solidFill>
                            <a:srgbClr val="00AF50"/>
                          </a:solidFill>
                          <a:latin typeface="Arial"/>
                          <a:cs typeface="Arial"/>
                        </a:rPr>
                        <a:t>closed</a:t>
                      </a:r>
                      <a:r>
                        <a:rPr sz="900" spc="-20" dirty="0">
                          <a:solidFill>
                            <a:srgbClr val="00AF50"/>
                          </a:solidFill>
                          <a:latin typeface="Arial"/>
                          <a:cs typeface="Arial"/>
                        </a:rPr>
                        <a:t> </a:t>
                      </a:r>
                      <a:r>
                        <a:rPr sz="900" dirty="0">
                          <a:solidFill>
                            <a:srgbClr val="00AF50"/>
                          </a:solidFill>
                          <a:latin typeface="Arial"/>
                          <a:cs typeface="Arial"/>
                        </a:rPr>
                        <a:t>in</a:t>
                      </a:r>
                      <a:r>
                        <a:rPr sz="900" spc="-30" dirty="0">
                          <a:solidFill>
                            <a:srgbClr val="00AF50"/>
                          </a:solidFill>
                          <a:latin typeface="Arial"/>
                          <a:cs typeface="Arial"/>
                        </a:rPr>
                        <a:t> </a:t>
                      </a:r>
                      <a:r>
                        <a:rPr sz="900" dirty="0">
                          <a:solidFill>
                            <a:srgbClr val="00AF50"/>
                          </a:solidFill>
                          <a:latin typeface="Arial"/>
                          <a:cs typeface="Arial"/>
                        </a:rPr>
                        <a:t>the</a:t>
                      </a:r>
                      <a:r>
                        <a:rPr sz="900" spc="-30" dirty="0">
                          <a:solidFill>
                            <a:srgbClr val="00AF50"/>
                          </a:solidFill>
                          <a:latin typeface="Arial"/>
                          <a:cs typeface="Arial"/>
                        </a:rPr>
                        <a:t> </a:t>
                      </a:r>
                      <a:r>
                        <a:rPr sz="900" dirty="0">
                          <a:solidFill>
                            <a:srgbClr val="00AF50"/>
                          </a:solidFill>
                          <a:latin typeface="Arial"/>
                          <a:cs typeface="Arial"/>
                        </a:rPr>
                        <a:t>u</a:t>
                      </a:r>
                      <a:r>
                        <a:rPr sz="900" spc="-20" dirty="0">
                          <a:solidFill>
                            <a:srgbClr val="00AF50"/>
                          </a:solidFill>
                          <a:latin typeface="Arial"/>
                          <a:cs typeface="Arial"/>
                        </a:rPr>
                        <a:t> </a:t>
                      </a:r>
                      <a:r>
                        <a:rPr sz="900" dirty="0">
                          <a:solidFill>
                            <a:srgbClr val="00AF50"/>
                          </a:solidFill>
                          <a:latin typeface="Arial"/>
                          <a:cs typeface="Arial"/>
                        </a:rPr>
                        <a:t>or</a:t>
                      </a:r>
                      <a:r>
                        <a:rPr sz="900" spc="-30" dirty="0">
                          <a:solidFill>
                            <a:srgbClr val="00AF50"/>
                          </a:solidFill>
                          <a:latin typeface="Arial"/>
                          <a:cs typeface="Arial"/>
                        </a:rPr>
                        <a:t> </a:t>
                      </a:r>
                      <a:r>
                        <a:rPr sz="900" dirty="0">
                          <a:solidFill>
                            <a:srgbClr val="00AF50"/>
                          </a:solidFill>
                          <a:latin typeface="Arial"/>
                          <a:cs typeface="Arial"/>
                        </a:rPr>
                        <a:t>v</a:t>
                      </a:r>
                      <a:r>
                        <a:rPr sz="900" spc="-15" dirty="0">
                          <a:solidFill>
                            <a:srgbClr val="00AF50"/>
                          </a:solidFill>
                          <a:latin typeface="Arial"/>
                          <a:cs typeface="Arial"/>
                        </a:rPr>
                        <a:t> </a:t>
                      </a:r>
                      <a:r>
                        <a:rPr sz="900" spc="-10" dirty="0">
                          <a:solidFill>
                            <a:srgbClr val="00AF50"/>
                          </a:solidFill>
                          <a:latin typeface="Arial"/>
                          <a:cs typeface="Arial"/>
                        </a:rPr>
                        <a:t>direction </a:t>
                      </a:r>
                      <a:r>
                        <a:rPr sz="900" dirty="0">
                          <a:solidFill>
                            <a:srgbClr val="3333FF"/>
                          </a:solidFill>
                          <a:latin typeface="Arial"/>
                          <a:cs typeface="Arial"/>
                        </a:rPr>
                        <a:t>bool</a:t>
                      </a:r>
                      <a:r>
                        <a:rPr sz="900" spc="-40" dirty="0">
                          <a:solidFill>
                            <a:srgbClr val="3333FF"/>
                          </a:solidFill>
                          <a:latin typeface="Arial"/>
                          <a:cs typeface="Arial"/>
                        </a:rPr>
                        <a:t> </a:t>
                      </a:r>
                      <a:r>
                        <a:rPr sz="900" dirty="0">
                          <a:latin typeface="Arial"/>
                          <a:cs typeface="Arial"/>
                        </a:rPr>
                        <a:t>isClosedU</a:t>
                      </a:r>
                      <a:r>
                        <a:rPr sz="900" spc="-20" dirty="0">
                          <a:latin typeface="Arial"/>
                          <a:cs typeface="Arial"/>
                        </a:rPr>
                        <a:t> </a:t>
                      </a:r>
                      <a:r>
                        <a:rPr sz="900" dirty="0">
                          <a:latin typeface="Arial"/>
                          <a:cs typeface="Arial"/>
                        </a:rPr>
                        <a:t>=</a:t>
                      </a:r>
                      <a:r>
                        <a:rPr sz="900" spc="-35" dirty="0">
                          <a:latin typeface="Arial"/>
                          <a:cs typeface="Arial"/>
                        </a:rPr>
                        <a:t> </a:t>
                      </a:r>
                      <a:r>
                        <a:rPr sz="900" spc="-10" dirty="0">
                          <a:latin typeface="Arial"/>
                          <a:cs typeface="Arial"/>
                        </a:rPr>
                        <a:t>srf.IsClosed(0);</a:t>
                      </a:r>
                      <a:endParaRPr sz="900">
                        <a:latin typeface="Arial"/>
                        <a:cs typeface="Arial"/>
                      </a:endParaRPr>
                    </a:p>
                    <a:p>
                      <a:pPr marL="73025">
                        <a:lnSpc>
                          <a:spcPts val="1010"/>
                        </a:lnSpc>
                      </a:pPr>
                      <a:r>
                        <a:rPr sz="900" dirty="0">
                          <a:solidFill>
                            <a:srgbClr val="3333FF"/>
                          </a:solidFill>
                          <a:latin typeface="Arial"/>
                          <a:cs typeface="Arial"/>
                        </a:rPr>
                        <a:t>bool</a:t>
                      </a:r>
                      <a:r>
                        <a:rPr sz="900" spc="-20" dirty="0">
                          <a:solidFill>
                            <a:srgbClr val="3333FF"/>
                          </a:solidFill>
                          <a:latin typeface="Arial"/>
                          <a:cs typeface="Arial"/>
                        </a:rPr>
                        <a:t> </a:t>
                      </a:r>
                      <a:r>
                        <a:rPr sz="900" dirty="0">
                          <a:latin typeface="Arial"/>
                          <a:cs typeface="Arial"/>
                        </a:rPr>
                        <a:t>isClosedV</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srf.IsClosed(1);</a:t>
                      </a:r>
                      <a:endParaRPr sz="900">
                        <a:latin typeface="Arial"/>
                        <a:cs typeface="Arial"/>
                      </a:endParaRPr>
                    </a:p>
                    <a:p>
                      <a:pPr>
                        <a:lnSpc>
                          <a:spcPct val="100000"/>
                        </a:lnSpc>
                        <a:spcBef>
                          <a:spcPts val="35"/>
                        </a:spcBef>
                      </a:pPr>
                      <a:endParaRPr sz="900">
                        <a:latin typeface="Times New Roman"/>
                        <a:cs typeface="Times New Roman"/>
                      </a:endParaRPr>
                    </a:p>
                    <a:p>
                      <a:pPr marL="73025" marR="1156970">
                        <a:lnSpc>
                          <a:spcPts val="1030"/>
                        </a:lnSpc>
                      </a:pPr>
                      <a:r>
                        <a:rPr sz="900" dirty="0">
                          <a:solidFill>
                            <a:srgbClr val="00AF50"/>
                          </a:solidFill>
                          <a:latin typeface="Arial"/>
                          <a:cs typeface="Arial"/>
                        </a:rPr>
                        <a:t>//Check</a:t>
                      </a:r>
                      <a:r>
                        <a:rPr sz="900" spc="-20" dirty="0">
                          <a:solidFill>
                            <a:srgbClr val="00AF50"/>
                          </a:solidFill>
                          <a:latin typeface="Arial"/>
                          <a:cs typeface="Arial"/>
                        </a:rPr>
                        <a:t> </a:t>
                      </a:r>
                      <a:r>
                        <a:rPr sz="900" dirty="0">
                          <a:solidFill>
                            <a:srgbClr val="00AF50"/>
                          </a:solidFill>
                          <a:latin typeface="Arial"/>
                          <a:cs typeface="Arial"/>
                        </a:rPr>
                        <a:t>if</a:t>
                      </a:r>
                      <a:r>
                        <a:rPr sz="900" spc="-30" dirty="0">
                          <a:solidFill>
                            <a:srgbClr val="00AF50"/>
                          </a:solidFill>
                          <a:latin typeface="Arial"/>
                          <a:cs typeface="Arial"/>
                        </a:rPr>
                        <a:t> </a:t>
                      </a:r>
                      <a:r>
                        <a:rPr sz="900" dirty="0">
                          <a:solidFill>
                            <a:srgbClr val="00AF50"/>
                          </a:solidFill>
                          <a:latin typeface="Arial"/>
                          <a:cs typeface="Arial"/>
                        </a:rPr>
                        <a:t>the</a:t>
                      </a:r>
                      <a:r>
                        <a:rPr sz="900" spc="-30" dirty="0">
                          <a:solidFill>
                            <a:srgbClr val="00AF50"/>
                          </a:solidFill>
                          <a:latin typeface="Arial"/>
                          <a:cs typeface="Arial"/>
                        </a:rPr>
                        <a:t> </a:t>
                      </a:r>
                      <a:r>
                        <a:rPr sz="900" dirty="0">
                          <a:solidFill>
                            <a:srgbClr val="00AF50"/>
                          </a:solidFill>
                          <a:latin typeface="Arial"/>
                          <a:cs typeface="Arial"/>
                        </a:rPr>
                        <a:t>surface</a:t>
                      </a:r>
                      <a:r>
                        <a:rPr sz="900" spc="-30" dirty="0">
                          <a:solidFill>
                            <a:srgbClr val="00AF50"/>
                          </a:solidFill>
                          <a:latin typeface="Arial"/>
                          <a:cs typeface="Arial"/>
                        </a:rPr>
                        <a:t> </a:t>
                      </a:r>
                      <a:r>
                        <a:rPr sz="900" dirty="0">
                          <a:solidFill>
                            <a:srgbClr val="00AF50"/>
                          </a:solidFill>
                          <a:latin typeface="Arial"/>
                          <a:cs typeface="Arial"/>
                        </a:rPr>
                        <a:t>is</a:t>
                      </a:r>
                      <a:r>
                        <a:rPr sz="900" spc="-35" dirty="0">
                          <a:solidFill>
                            <a:srgbClr val="00AF50"/>
                          </a:solidFill>
                          <a:latin typeface="Arial"/>
                          <a:cs typeface="Arial"/>
                        </a:rPr>
                        <a:t> </a:t>
                      </a:r>
                      <a:r>
                        <a:rPr sz="900" dirty="0">
                          <a:solidFill>
                            <a:srgbClr val="00AF50"/>
                          </a:solidFill>
                          <a:latin typeface="Arial"/>
                          <a:cs typeface="Arial"/>
                        </a:rPr>
                        <a:t>planar</a:t>
                      </a:r>
                      <a:r>
                        <a:rPr sz="900" spc="-35" dirty="0">
                          <a:solidFill>
                            <a:srgbClr val="00AF50"/>
                          </a:solidFill>
                          <a:latin typeface="Arial"/>
                          <a:cs typeface="Arial"/>
                        </a:rPr>
                        <a:t> </a:t>
                      </a:r>
                      <a:r>
                        <a:rPr sz="900" dirty="0">
                          <a:solidFill>
                            <a:srgbClr val="00AF50"/>
                          </a:solidFill>
                          <a:latin typeface="Arial"/>
                          <a:cs typeface="Arial"/>
                        </a:rPr>
                        <a:t>at</a:t>
                      </a:r>
                      <a:r>
                        <a:rPr sz="900" spc="-20" dirty="0">
                          <a:solidFill>
                            <a:srgbClr val="00AF50"/>
                          </a:solidFill>
                          <a:latin typeface="Arial"/>
                          <a:cs typeface="Arial"/>
                        </a:rPr>
                        <a:t> </a:t>
                      </a:r>
                      <a:r>
                        <a:rPr sz="900" dirty="0">
                          <a:solidFill>
                            <a:srgbClr val="00AF50"/>
                          </a:solidFill>
                          <a:latin typeface="Arial"/>
                          <a:cs typeface="Arial"/>
                        </a:rPr>
                        <a:t>zero</a:t>
                      </a:r>
                      <a:r>
                        <a:rPr sz="900" spc="-20" dirty="0">
                          <a:solidFill>
                            <a:srgbClr val="00AF50"/>
                          </a:solidFill>
                          <a:latin typeface="Arial"/>
                          <a:cs typeface="Arial"/>
                        </a:rPr>
                        <a:t> </a:t>
                      </a:r>
                      <a:r>
                        <a:rPr sz="900" spc="-10" dirty="0">
                          <a:solidFill>
                            <a:srgbClr val="00AF50"/>
                          </a:solidFill>
                          <a:latin typeface="Arial"/>
                          <a:cs typeface="Arial"/>
                        </a:rPr>
                        <a:t>tolerance </a:t>
                      </a:r>
                      <a:r>
                        <a:rPr sz="900" dirty="0">
                          <a:solidFill>
                            <a:srgbClr val="3333FF"/>
                          </a:solidFill>
                          <a:latin typeface="Arial"/>
                          <a:cs typeface="Arial"/>
                        </a:rPr>
                        <a:t>bool</a:t>
                      </a:r>
                      <a:r>
                        <a:rPr sz="900" spc="-35" dirty="0">
                          <a:solidFill>
                            <a:srgbClr val="3333FF"/>
                          </a:solidFill>
                          <a:latin typeface="Arial"/>
                          <a:cs typeface="Arial"/>
                        </a:rPr>
                        <a:t> </a:t>
                      </a:r>
                      <a:r>
                        <a:rPr sz="900" dirty="0">
                          <a:latin typeface="Arial"/>
                          <a:cs typeface="Arial"/>
                        </a:rPr>
                        <a:t>isPlanar</a:t>
                      </a:r>
                      <a:r>
                        <a:rPr sz="900" spc="-3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srf.IsPlanar();</a:t>
                      </a:r>
                      <a:endParaRPr sz="900">
                        <a:latin typeface="Arial"/>
                        <a:cs typeface="Arial"/>
                      </a:endParaRPr>
                    </a:p>
                  </a:txBody>
                  <a:tcPr marL="0" marR="0" marT="2413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1752600">
                <a:tc>
                  <a:txBody>
                    <a:bodyPr/>
                    <a:lstStyle/>
                    <a:p>
                      <a:pPr marL="73025" marR="2150110">
                        <a:lnSpc>
                          <a:spcPts val="1040"/>
                        </a:lnSpc>
                        <a:spcBef>
                          <a:spcPts val="175"/>
                        </a:spcBef>
                      </a:pPr>
                      <a:r>
                        <a:rPr sz="900" b="1" dirty="0">
                          <a:latin typeface="Arial"/>
                          <a:cs typeface="Arial"/>
                        </a:rPr>
                        <a:t>Surface</a:t>
                      </a:r>
                      <a:r>
                        <a:rPr sz="900" b="1" spc="-15" dirty="0">
                          <a:latin typeface="Arial"/>
                          <a:cs typeface="Arial"/>
                        </a:rPr>
                        <a:t> </a:t>
                      </a:r>
                      <a:r>
                        <a:rPr sz="900" dirty="0">
                          <a:latin typeface="Arial"/>
                          <a:cs typeface="Arial"/>
                        </a:rPr>
                        <a:t>srf = …</a:t>
                      </a:r>
                      <a:r>
                        <a:rPr sz="900" spc="-10"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u</a:t>
                      </a:r>
                      <a:r>
                        <a:rPr sz="900" spc="-15" dirty="0">
                          <a:latin typeface="Arial"/>
                          <a:cs typeface="Arial"/>
                        </a:rPr>
                        <a:t> </a:t>
                      </a:r>
                      <a:r>
                        <a:rPr sz="900" dirty="0">
                          <a:latin typeface="Arial"/>
                          <a:cs typeface="Arial"/>
                        </a:rPr>
                        <a:t>= </a:t>
                      </a:r>
                      <a:r>
                        <a:rPr sz="900" spc="-20" dirty="0">
                          <a:latin typeface="Arial"/>
                          <a:cs typeface="Arial"/>
                        </a:rPr>
                        <a:t>0.5;</a:t>
                      </a:r>
                      <a:endParaRPr sz="900">
                        <a:latin typeface="Arial"/>
                        <a:cs typeface="Arial"/>
                      </a:endParaRPr>
                    </a:p>
                    <a:p>
                      <a:pPr marL="73025">
                        <a:lnSpc>
                          <a:spcPts val="985"/>
                        </a:lnSpc>
                      </a:pP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v</a:t>
                      </a:r>
                      <a:r>
                        <a:rPr sz="900" spc="-15" dirty="0">
                          <a:latin typeface="Arial"/>
                          <a:cs typeface="Arial"/>
                        </a:rPr>
                        <a:t> </a:t>
                      </a:r>
                      <a:r>
                        <a:rPr sz="900" dirty="0">
                          <a:latin typeface="Arial"/>
                          <a:cs typeface="Arial"/>
                        </a:rPr>
                        <a:t>= </a:t>
                      </a:r>
                      <a:r>
                        <a:rPr sz="900" spc="-20" dirty="0">
                          <a:latin typeface="Arial"/>
                          <a:cs typeface="Arial"/>
                        </a:rPr>
                        <a:t>0.5;</a:t>
                      </a:r>
                      <a:endParaRPr sz="900">
                        <a:latin typeface="Arial"/>
                        <a:cs typeface="Arial"/>
                      </a:endParaRPr>
                    </a:p>
                    <a:p>
                      <a:pPr marL="73025">
                        <a:lnSpc>
                          <a:spcPts val="1030"/>
                        </a:lnSpc>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spc="-10" dirty="0">
                          <a:solidFill>
                            <a:srgbClr val="00AF50"/>
                          </a:solidFill>
                          <a:latin typeface="Arial"/>
                          <a:cs typeface="Arial"/>
                        </a:rPr>
                        <a:t>instantiate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evaluation</a:t>
                      </a:r>
                      <a:r>
                        <a:rPr sz="900" spc="-15"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spc="-10" dirty="0">
                          <a:solidFill>
                            <a:srgbClr val="00AF50"/>
                          </a:solidFill>
                          <a:latin typeface="Arial"/>
                          <a:cs typeface="Arial"/>
                        </a:rPr>
                        <a:t>derivative</a:t>
                      </a:r>
                      <a:r>
                        <a:rPr sz="900" spc="-30" dirty="0">
                          <a:solidFill>
                            <a:srgbClr val="00AF50"/>
                          </a:solidFill>
                          <a:latin typeface="Arial"/>
                          <a:cs typeface="Arial"/>
                        </a:rPr>
                        <a:t> </a:t>
                      </a:r>
                      <a:r>
                        <a:rPr sz="900" spc="-10" dirty="0">
                          <a:solidFill>
                            <a:srgbClr val="00AF50"/>
                          </a:solidFill>
                          <a:latin typeface="Arial"/>
                          <a:cs typeface="Arial"/>
                        </a:rPr>
                        <a:t>vectors</a:t>
                      </a:r>
                      <a:endParaRPr sz="900">
                        <a:latin typeface="Arial"/>
                        <a:cs typeface="Arial"/>
                      </a:endParaRPr>
                    </a:p>
                    <a:p>
                      <a:pPr marL="73025">
                        <a:lnSpc>
                          <a:spcPts val="1030"/>
                        </a:lnSpc>
                      </a:pPr>
                      <a:r>
                        <a:rPr sz="900" b="1" dirty="0">
                          <a:latin typeface="Arial"/>
                          <a:cs typeface="Arial"/>
                        </a:rPr>
                        <a:t>Point3d</a:t>
                      </a:r>
                      <a:r>
                        <a:rPr sz="900" b="1" spc="-5" dirty="0">
                          <a:latin typeface="Arial"/>
                          <a:cs typeface="Arial"/>
                        </a:rPr>
                        <a:t> </a:t>
                      </a:r>
                      <a:r>
                        <a:rPr sz="900" dirty="0">
                          <a:latin typeface="Arial"/>
                          <a:cs typeface="Arial"/>
                        </a:rPr>
                        <a:t>evalPt</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Point3d(</a:t>
                      </a:r>
                      <a:r>
                        <a:rPr sz="900" b="1" spc="-10" dirty="0">
                          <a:latin typeface="Arial"/>
                          <a:cs typeface="Arial"/>
                        </a:rPr>
                        <a:t>Point3d</a:t>
                      </a:r>
                      <a:r>
                        <a:rPr sz="900" spc="-10" dirty="0">
                          <a:latin typeface="Arial"/>
                          <a:cs typeface="Arial"/>
                        </a:rPr>
                        <a:t>.Unset);</a:t>
                      </a:r>
                      <a:endParaRPr sz="900">
                        <a:latin typeface="Arial"/>
                        <a:cs typeface="Arial"/>
                      </a:endParaRPr>
                    </a:p>
                    <a:p>
                      <a:pPr marL="73025">
                        <a:lnSpc>
                          <a:spcPts val="1055"/>
                        </a:lnSpc>
                      </a:pPr>
                      <a:r>
                        <a:rPr sz="900" b="1" dirty="0">
                          <a:latin typeface="Arial"/>
                          <a:cs typeface="Arial"/>
                        </a:rPr>
                        <a:t>Vector3d</a:t>
                      </a:r>
                      <a:r>
                        <a:rPr sz="900" dirty="0">
                          <a:latin typeface="Arial"/>
                          <a:cs typeface="Arial"/>
                        </a:rPr>
                        <a:t>[</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derivatives</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a:t>
                      </a:r>
                      <a:endParaRPr sz="900">
                        <a:latin typeface="Arial"/>
                        <a:cs typeface="Arial"/>
                      </a:endParaRPr>
                    </a:p>
                    <a:p>
                      <a:pPr>
                        <a:lnSpc>
                          <a:spcPct val="100000"/>
                        </a:lnSpc>
                        <a:spcBef>
                          <a:spcPts val="40"/>
                        </a:spcBef>
                      </a:pPr>
                      <a:endParaRPr sz="900">
                        <a:latin typeface="Times New Roman"/>
                        <a:cs typeface="Times New Roman"/>
                      </a:endParaRPr>
                    </a:p>
                    <a:p>
                      <a:pPr marL="73025" marR="158115">
                        <a:lnSpc>
                          <a:spcPts val="1030"/>
                        </a:lnSpc>
                      </a:pPr>
                      <a:r>
                        <a:rPr sz="900" dirty="0">
                          <a:solidFill>
                            <a:srgbClr val="00AF50"/>
                          </a:solidFill>
                          <a:latin typeface="Arial"/>
                          <a:cs typeface="Arial"/>
                        </a:rPr>
                        <a:t>//Evaluate</a:t>
                      </a:r>
                      <a:r>
                        <a:rPr sz="900" spc="-2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surface</a:t>
                      </a:r>
                      <a:r>
                        <a:rPr sz="900" spc="-10" dirty="0">
                          <a:solidFill>
                            <a:srgbClr val="00AF50"/>
                          </a:solidFill>
                          <a:latin typeface="Arial"/>
                          <a:cs typeface="Arial"/>
                        </a:rPr>
                        <a:t> </a:t>
                      </a:r>
                      <a:r>
                        <a:rPr sz="900" dirty="0">
                          <a:solidFill>
                            <a:srgbClr val="00AF50"/>
                          </a:solidFill>
                          <a:latin typeface="Arial"/>
                          <a:cs typeface="Arial"/>
                        </a:rPr>
                        <a:t>and</a:t>
                      </a:r>
                      <a:r>
                        <a:rPr sz="900" spc="-5" dirty="0">
                          <a:solidFill>
                            <a:srgbClr val="00AF50"/>
                          </a:solidFill>
                          <a:latin typeface="Arial"/>
                          <a:cs typeface="Arial"/>
                        </a:rPr>
                        <a:t> </a:t>
                      </a:r>
                      <a:r>
                        <a:rPr sz="900" dirty="0">
                          <a:solidFill>
                            <a:srgbClr val="00AF50"/>
                          </a:solidFill>
                          <a:latin typeface="Arial"/>
                          <a:cs typeface="Arial"/>
                        </a:rPr>
                        <a:t>extract</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first</a:t>
                      </a:r>
                      <a:r>
                        <a:rPr sz="900" spc="-15" dirty="0">
                          <a:solidFill>
                            <a:srgbClr val="00AF50"/>
                          </a:solidFill>
                          <a:latin typeface="Arial"/>
                          <a:cs typeface="Arial"/>
                        </a:rPr>
                        <a:t> </a:t>
                      </a:r>
                      <a:r>
                        <a:rPr sz="900" dirty="0">
                          <a:solidFill>
                            <a:srgbClr val="00AF50"/>
                          </a:solidFill>
                          <a:latin typeface="Arial"/>
                          <a:cs typeface="Arial"/>
                        </a:rPr>
                        <a:t>derivative</a:t>
                      </a:r>
                      <a:r>
                        <a:rPr sz="900" spc="-2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get</a:t>
                      </a:r>
                      <a:r>
                        <a:rPr sz="900" spc="-5" dirty="0">
                          <a:solidFill>
                            <a:srgbClr val="00AF50"/>
                          </a:solidFill>
                          <a:latin typeface="Arial"/>
                          <a:cs typeface="Arial"/>
                        </a:rPr>
                        <a:t> </a:t>
                      </a:r>
                      <a:r>
                        <a:rPr sz="900" spc="-10" dirty="0">
                          <a:solidFill>
                            <a:srgbClr val="00AF50"/>
                          </a:solidFill>
                          <a:latin typeface="Arial"/>
                          <a:cs typeface="Arial"/>
                        </a:rPr>
                        <a:t>tangents </a:t>
                      </a:r>
                      <a:r>
                        <a:rPr sz="900" dirty="0">
                          <a:latin typeface="Arial"/>
                          <a:cs typeface="Arial"/>
                        </a:rPr>
                        <a:t>srf.Evaluate(u,</a:t>
                      </a:r>
                      <a:r>
                        <a:rPr sz="900" spc="-30" dirty="0">
                          <a:latin typeface="Arial"/>
                          <a:cs typeface="Arial"/>
                        </a:rPr>
                        <a:t> </a:t>
                      </a:r>
                      <a:r>
                        <a:rPr sz="900" dirty="0">
                          <a:latin typeface="Arial"/>
                          <a:cs typeface="Arial"/>
                        </a:rPr>
                        <a:t>v,</a:t>
                      </a:r>
                      <a:r>
                        <a:rPr sz="900" spc="-15" dirty="0">
                          <a:latin typeface="Arial"/>
                          <a:cs typeface="Arial"/>
                        </a:rPr>
                        <a:t> </a:t>
                      </a:r>
                      <a:r>
                        <a:rPr sz="900" dirty="0">
                          <a:latin typeface="Arial"/>
                          <a:cs typeface="Arial"/>
                        </a:rPr>
                        <a:t>1, </a:t>
                      </a:r>
                      <a:r>
                        <a:rPr sz="900" dirty="0">
                          <a:solidFill>
                            <a:srgbClr val="3333FF"/>
                          </a:solidFill>
                          <a:latin typeface="Arial"/>
                          <a:cs typeface="Arial"/>
                        </a:rPr>
                        <a:t>out</a:t>
                      </a:r>
                      <a:r>
                        <a:rPr sz="900" spc="-5" dirty="0">
                          <a:solidFill>
                            <a:srgbClr val="3333FF"/>
                          </a:solidFill>
                          <a:latin typeface="Arial"/>
                          <a:cs typeface="Arial"/>
                        </a:rPr>
                        <a:t> </a:t>
                      </a:r>
                      <a:r>
                        <a:rPr sz="900" dirty="0">
                          <a:latin typeface="Arial"/>
                          <a:cs typeface="Arial"/>
                        </a:rPr>
                        <a:t>evalPt,</a:t>
                      </a:r>
                      <a:r>
                        <a:rPr sz="900" spc="-15" dirty="0">
                          <a:latin typeface="Arial"/>
                          <a:cs typeface="Arial"/>
                        </a:rPr>
                        <a:t> </a:t>
                      </a:r>
                      <a:r>
                        <a:rPr sz="900" dirty="0">
                          <a:solidFill>
                            <a:srgbClr val="3333FF"/>
                          </a:solidFill>
                          <a:latin typeface="Arial"/>
                          <a:cs typeface="Arial"/>
                        </a:rPr>
                        <a:t>out </a:t>
                      </a:r>
                      <a:r>
                        <a:rPr sz="900" spc="-10" dirty="0">
                          <a:latin typeface="Arial"/>
                          <a:cs typeface="Arial"/>
                        </a:rPr>
                        <a:t>derivatives);</a:t>
                      </a:r>
                      <a:endParaRPr sz="900">
                        <a:latin typeface="Arial"/>
                        <a:cs typeface="Arial"/>
                      </a:endParaRPr>
                    </a:p>
                    <a:p>
                      <a:pPr>
                        <a:lnSpc>
                          <a:spcPct val="100000"/>
                        </a:lnSpc>
                        <a:spcBef>
                          <a:spcPts val="50"/>
                        </a:spcBef>
                      </a:pPr>
                      <a:endParaRPr sz="800">
                        <a:latin typeface="Times New Roman"/>
                        <a:cs typeface="Times New Roman"/>
                      </a:endParaRPr>
                    </a:p>
                    <a:p>
                      <a:pPr marL="73025">
                        <a:lnSpc>
                          <a:spcPts val="1055"/>
                        </a:lnSpc>
                      </a:pPr>
                      <a:r>
                        <a:rPr sz="900" b="1" dirty="0">
                          <a:latin typeface="Arial"/>
                          <a:cs typeface="Arial"/>
                        </a:rPr>
                        <a:t>Vector3d</a:t>
                      </a:r>
                      <a:r>
                        <a:rPr sz="900" b="1" spc="-5" dirty="0">
                          <a:latin typeface="Arial"/>
                          <a:cs typeface="Arial"/>
                        </a:rPr>
                        <a:t> </a:t>
                      </a:r>
                      <a:r>
                        <a:rPr sz="900" dirty="0">
                          <a:latin typeface="Arial"/>
                          <a:cs typeface="Arial"/>
                        </a:rPr>
                        <a:t>tanU</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derivatives[0];</a:t>
                      </a:r>
                      <a:endParaRPr sz="900">
                        <a:latin typeface="Arial"/>
                        <a:cs typeface="Arial"/>
                      </a:endParaRPr>
                    </a:p>
                    <a:p>
                      <a:pPr marL="73025">
                        <a:lnSpc>
                          <a:spcPts val="1055"/>
                        </a:lnSpc>
                      </a:pPr>
                      <a:r>
                        <a:rPr sz="900" b="1" dirty="0">
                          <a:latin typeface="Arial"/>
                          <a:cs typeface="Arial"/>
                        </a:rPr>
                        <a:t>Vector3d </a:t>
                      </a:r>
                      <a:r>
                        <a:rPr sz="900" dirty="0">
                          <a:latin typeface="Arial"/>
                          <a:cs typeface="Arial"/>
                        </a:rPr>
                        <a:t>tanV</a:t>
                      </a:r>
                      <a:r>
                        <a:rPr sz="900" spc="-5" dirty="0">
                          <a:latin typeface="Arial"/>
                          <a:cs typeface="Arial"/>
                        </a:rPr>
                        <a:t> </a:t>
                      </a:r>
                      <a:r>
                        <a:rPr sz="900" dirty="0">
                          <a:latin typeface="Arial"/>
                          <a:cs typeface="Arial"/>
                        </a:rPr>
                        <a:t>=</a:t>
                      </a:r>
                      <a:r>
                        <a:rPr sz="900" spc="-10" dirty="0">
                          <a:latin typeface="Arial"/>
                          <a:cs typeface="Arial"/>
                        </a:rPr>
                        <a:t> derivatives[1];</a:t>
                      </a:r>
                      <a:endParaRPr sz="900">
                        <a:latin typeface="Arial"/>
                        <a:cs typeface="Arial"/>
                      </a:endParaRPr>
                    </a:p>
                  </a:txBody>
                  <a:tcPr marL="0" marR="0" marT="222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12950">
                <a:tc>
                  <a:txBody>
                    <a:bodyPr/>
                    <a:lstStyle/>
                    <a:p>
                      <a:pPr marL="73025" marR="1417955">
                        <a:lnSpc>
                          <a:spcPts val="1030"/>
                        </a:lnSpc>
                        <a:spcBef>
                          <a:spcPts val="180"/>
                        </a:spcBef>
                      </a:pPr>
                      <a:r>
                        <a:rPr sz="900" dirty="0">
                          <a:solidFill>
                            <a:srgbClr val="00AF50"/>
                          </a:solidFill>
                          <a:latin typeface="Arial"/>
                          <a:cs typeface="Arial"/>
                        </a:rPr>
                        <a:t>//Declare</a:t>
                      </a:r>
                      <a:r>
                        <a:rPr sz="900" spc="-25"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dirty="0">
                          <a:solidFill>
                            <a:srgbClr val="00AF50"/>
                          </a:solidFill>
                          <a:latin typeface="Arial"/>
                          <a:cs typeface="Arial"/>
                        </a:rPr>
                        <a:t>list</a:t>
                      </a:r>
                      <a:r>
                        <a:rPr sz="900" spc="-30" dirty="0">
                          <a:solidFill>
                            <a:srgbClr val="00AF50"/>
                          </a:solidFill>
                          <a:latin typeface="Arial"/>
                          <a:cs typeface="Arial"/>
                        </a:rPr>
                        <a:t> </a:t>
                      </a:r>
                      <a:r>
                        <a:rPr sz="900" dirty="0">
                          <a:solidFill>
                            <a:srgbClr val="00AF50"/>
                          </a:solidFill>
                          <a:latin typeface="Arial"/>
                          <a:cs typeface="Arial"/>
                        </a:rPr>
                        <a:t>of</a:t>
                      </a:r>
                      <a:r>
                        <a:rPr sz="900" spc="-35" dirty="0">
                          <a:solidFill>
                            <a:srgbClr val="00AF50"/>
                          </a:solidFill>
                          <a:latin typeface="Arial"/>
                          <a:cs typeface="Arial"/>
                        </a:rPr>
                        <a:t> </a:t>
                      </a:r>
                      <a:r>
                        <a:rPr sz="900" spc="-10" dirty="0">
                          <a:solidFill>
                            <a:srgbClr val="00AF50"/>
                          </a:solidFill>
                          <a:latin typeface="Arial"/>
                          <a:cs typeface="Arial"/>
                        </a:rPr>
                        <a:t>surfaces</a:t>
                      </a:r>
                      <a:r>
                        <a:rPr sz="900" spc="500" dirty="0">
                          <a:solidFill>
                            <a:srgbClr val="00AF50"/>
                          </a:solidFill>
                          <a:latin typeface="Arial"/>
                          <a:cs typeface="Arial"/>
                        </a:rPr>
                        <a:t> </a:t>
                      </a:r>
                      <a:r>
                        <a:rPr sz="900" dirty="0">
                          <a:latin typeface="Arial"/>
                          <a:cs typeface="Arial"/>
                        </a:rPr>
                        <a:t>List&lt;</a:t>
                      </a:r>
                      <a:r>
                        <a:rPr sz="900" b="1" dirty="0">
                          <a:latin typeface="Arial"/>
                          <a:cs typeface="Arial"/>
                        </a:rPr>
                        <a:t>Surface</a:t>
                      </a:r>
                      <a:r>
                        <a:rPr sz="900" dirty="0">
                          <a:latin typeface="Arial"/>
                          <a:cs typeface="Arial"/>
                        </a:rPr>
                        <a:t>&gt;</a:t>
                      </a:r>
                      <a:r>
                        <a:rPr sz="900" spc="-20" dirty="0">
                          <a:latin typeface="Arial"/>
                          <a:cs typeface="Arial"/>
                        </a:rPr>
                        <a:t> </a:t>
                      </a:r>
                      <a:r>
                        <a:rPr sz="900" dirty="0">
                          <a:latin typeface="Arial"/>
                          <a:cs typeface="Arial"/>
                        </a:rPr>
                        <a:t>srfs =</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a:t>
                      </a:r>
                      <a:r>
                        <a:rPr sz="900" b="1" spc="-10" dirty="0">
                          <a:latin typeface="Arial"/>
                          <a:cs typeface="Arial"/>
                        </a:rPr>
                        <a:t>Surface</a:t>
                      </a:r>
                      <a:r>
                        <a:rPr sz="900" spc="-10" dirty="0">
                          <a:latin typeface="Arial"/>
                          <a:cs typeface="Arial"/>
                        </a:rPr>
                        <a:t>&gt;();</a:t>
                      </a:r>
                      <a:endParaRPr sz="900">
                        <a:latin typeface="Arial"/>
                        <a:cs typeface="Arial"/>
                      </a:endParaRPr>
                    </a:p>
                    <a:p>
                      <a:pPr>
                        <a:lnSpc>
                          <a:spcPct val="100000"/>
                        </a:lnSpc>
                        <a:spcBef>
                          <a:spcPts val="40"/>
                        </a:spcBef>
                      </a:pPr>
                      <a:endParaRPr sz="800">
                        <a:latin typeface="Times New Roman"/>
                        <a:cs typeface="Times New Roman"/>
                      </a:endParaRPr>
                    </a:p>
                    <a:p>
                      <a:pPr marL="73025">
                        <a:lnSpc>
                          <a:spcPts val="1060"/>
                        </a:lnSpc>
                        <a:spcBef>
                          <a:spcPts val="5"/>
                        </a:spcBef>
                      </a:pPr>
                      <a:r>
                        <a:rPr sz="900" b="1" dirty="0">
                          <a:latin typeface="Arial"/>
                          <a:cs typeface="Arial"/>
                        </a:rPr>
                        <a:t>Surface</a:t>
                      </a:r>
                      <a:r>
                        <a:rPr sz="900" b="1" spc="-10" dirty="0">
                          <a:latin typeface="Arial"/>
                          <a:cs typeface="Arial"/>
                        </a:rPr>
                        <a:t> </a:t>
                      </a:r>
                      <a:r>
                        <a:rPr sz="900" dirty="0">
                          <a:latin typeface="Arial"/>
                          <a:cs typeface="Arial"/>
                        </a:rPr>
                        <a:t>lastSrf</a:t>
                      </a:r>
                      <a:r>
                        <a:rPr sz="900" spc="-10" dirty="0">
                          <a:latin typeface="Arial"/>
                          <a:cs typeface="Arial"/>
                        </a:rPr>
                        <a:t> </a:t>
                      </a:r>
                      <a:r>
                        <a:rPr sz="900" dirty="0">
                          <a:latin typeface="Arial"/>
                          <a:cs typeface="Arial"/>
                        </a:rPr>
                        <a:t>= </a:t>
                      </a:r>
                      <a:r>
                        <a:rPr sz="900" spc="-20" dirty="0">
                          <a:latin typeface="Arial"/>
                          <a:cs typeface="Arial"/>
                        </a:rPr>
                        <a:t>srf;</a:t>
                      </a:r>
                      <a:endParaRPr sz="900">
                        <a:latin typeface="Arial"/>
                        <a:cs typeface="Arial"/>
                      </a:endParaRPr>
                    </a:p>
                    <a:p>
                      <a:pPr marL="73025">
                        <a:lnSpc>
                          <a:spcPts val="1040"/>
                        </a:lnSpc>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 =</a:t>
                      </a:r>
                      <a:r>
                        <a:rPr sz="900" spc="-10" dirty="0">
                          <a:latin typeface="Arial"/>
                          <a:cs typeface="Arial"/>
                        </a:rPr>
                        <a:t> </a:t>
                      </a:r>
                      <a:r>
                        <a:rPr sz="900" dirty="0">
                          <a:latin typeface="Arial"/>
                          <a:cs typeface="Arial"/>
                        </a:rPr>
                        <a:t>1; i</a:t>
                      </a:r>
                      <a:r>
                        <a:rPr sz="900" spc="-10" dirty="0">
                          <a:latin typeface="Arial"/>
                          <a:cs typeface="Arial"/>
                        </a:rPr>
                        <a:t> </a:t>
                      </a:r>
                      <a:r>
                        <a:rPr sz="900" dirty="0">
                          <a:latin typeface="Arial"/>
                          <a:cs typeface="Arial"/>
                        </a:rPr>
                        <a:t>&lt;= num;</a:t>
                      </a:r>
                      <a:r>
                        <a:rPr sz="900" spc="-10" dirty="0">
                          <a:latin typeface="Arial"/>
                          <a:cs typeface="Arial"/>
                        </a:rPr>
                        <a:t> </a:t>
                      </a:r>
                      <a:r>
                        <a:rPr sz="900" dirty="0">
                          <a:latin typeface="Arial"/>
                          <a:cs typeface="Arial"/>
                        </a:rPr>
                        <a:t>i++) </a:t>
                      </a:r>
                      <a:r>
                        <a:rPr sz="900" spc="-25" dirty="0">
                          <a:latin typeface="Arial"/>
                          <a:cs typeface="Arial"/>
                        </a:rPr>
                        <a:t>{t</a:t>
                      </a:r>
                      <a:endParaRPr sz="900">
                        <a:latin typeface="Arial"/>
                        <a:cs typeface="Arial"/>
                      </a:endParaRPr>
                    </a:p>
                    <a:p>
                      <a:pPr marL="200660" marR="1256030">
                        <a:lnSpc>
                          <a:spcPts val="1030"/>
                        </a:lnSpc>
                        <a:spcBef>
                          <a:spcPts val="50"/>
                        </a:spcBef>
                      </a:pPr>
                      <a:r>
                        <a:rPr sz="900" b="1" dirty="0">
                          <a:latin typeface="Arial"/>
                          <a:cs typeface="Arial"/>
                        </a:rPr>
                        <a:t>Surface</a:t>
                      </a:r>
                      <a:r>
                        <a:rPr sz="900" b="1" spc="-35" dirty="0">
                          <a:latin typeface="Arial"/>
                          <a:cs typeface="Arial"/>
                        </a:rPr>
                        <a:t> </a:t>
                      </a:r>
                      <a:r>
                        <a:rPr sz="900" dirty="0">
                          <a:latin typeface="Arial"/>
                          <a:cs typeface="Arial"/>
                        </a:rPr>
                        <a:t>offset_srf</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last_srf.Offset(dis,</a:t>
                      </a:r>
                      <a:r>
                        <a:rPr sz="900" spc="-20" dirty="0">
                          <a:latin typeface="Arial"/>
                          <a:cs typeface="Arial"/>
                        </a:rPr>
                        <a:t> </a:t>
                      </a:r>
                      <a:r>
                        <a:rPr sz="900" spc="-10" dirty="0">
                          <a:latin typeface="Arial"/>
                          <a:cs typeface="Arial"/>
                        </a:rPr>
                        <a:t>tol);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(srf.IsValid)</a:t>
                      </a:r>
                      <a:r>
                        <a:rPr sz="900" spc="-10" dirty="0">
                          <a:latin typeface="Arial"/>
                          <a:cs typeface="Arial"/>
                        </a:rPr>
                        <a:t> </a:t>
                      </a:r>
                      <a:r>
                        <a:rPr sz="900" spc="-50" dirty="0">
                          <a:latin typeface="Arial"/>
                          <a:cs typeface="Arial"/>
                        </a:rPr>
                        <a:t>{</a:t>
                      </a:r>
                      <a:endParaRPr sz="900">
                        <a:latin typeface="Arial"/>
                        <a:cs typeface="Arial"/>
                      </a:endParaRPr>
                    </a:p>
                    <a:p>
                      <a:pPr marL="328930">
                        <a:lnSpc>
                          <a:spcPts val="990"/>
                        </a:lnSpc>
                      </a:pPr>
                      <a:r>
                        <a:rPr sz="900" dirty="0">
                          <a:solidFill>
                            <a:srgbClr val="00AF50"/>
                          </a:solidFill>
                          <a:latin typeface="Arial"/>
                          <a:cs typeface="Arial"/>
                        </a:rPr>
                        <a:t>//append</a:t>
                      </a:r>
                      <a:r>
                        <a:rPr sz="900" spc="-20" dirty="0">
                          <a:solidFill>
                            <a:srgbClr val="00AF50"/>
                          </a:solidFill>
                          <a:latin typeface="Arial"/>
                          <a:cs typeface="Arial"/>
                        </a:rPr>
                        <a:t> </a:t>
                      </a:r>
                      <a:r>
                        <a:rPr sz="900" dirty="0">
                          <a:solidFill>
                            <a:srgbClr val="00AF50"/>
                          </a:solidFill>
                          <a:latin typeface="Arial"/>
                          <a:cs typeface="Arial"/>
                        </a:rPr>
                        <a:t>offset</a:t>
                      </a:r>
                      <a:r>
                        <a:rPr sz="900" spc="-15" dirty="0">
                          <a:solidFill>
                            <a:srgbClr val="00AF50"/>
                          </a:solidFill>
                          <a:latin typeface="Arial"/>
                          <a:cs typeface="Arial"/>
                        </a:rPr>
                        <a:t> </a:t>
                      </a:r>
                      <a:r>
                        <a:rPr sz="900" dirty="0">
                          <a:solidFill>
                            <a:srgbClr val="00AF50"/>
                          </a:solidFill>
                          <a:latin typeface="Arial"/>
                          <a:cs typeface="Arial"/>
                        </a:rPr>
                        <a:t>surface</a:t>
                      </a:r>
                      <a:r>
                        <a:rPr sz="900" spc="-1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10" dirty="0">
                          <a:solidFill>
                            <a:srgbClr val="00AF50"/>
                          </a:solidFill>
                          <a:latin typeface="Arial"/>
                          <a:cs typeface="Arial"/>
                        </a:rPr>
                        <a:t>array</a:t>
                      </a:r>
                      <a:endParaRPr sz="900">
                        <a:latin typeface="Arial"/>
                        <a:cs typeface="Arial"/>
                      </a:endParaRPr>
                    </a:p>
                    <a:p>
                      <a:pPr marL="327025">
                        <a:lnSpc>
                          <a:spcPts val="1040"/>
                        </a:lnSpc>
                      </a:pPr>
                      <a:r>
                        <a:rPr sz="900" spc="-10" dirty="0">
                          <a:latin typeface="Arial"/>
                          <a:cs typeface="Arial"/>
                        </a:rPr>
                        <a:t>srfs.Add(offset_srf);</a:t>
                      </a:r>
                      <a:endParaRPr sz="900">
                        <a:latin typeface="Arial"/>
                        <a:cs typeface="Arial"/>
                      </a:endParaRPr>
                    </a:p>
                    <a:p>
                      <a:pPr marL="327025" marR="1722755" indent="1270">
                        <a:lnSpc>
                          <a:spcPts val="1030"/>
                        </a:lnSpc>
                        <a:spcBef>
                          <a:spcPts val="55"/>
                        </a:spcBef>
                      </a:pPr>
                      <a:r>
                        <a:rPr sz="900" dirty="0">
                          <a:solidFill>
                            <a:srgbClr val="00AF50"/>
                          </a:solidFill>
                          <a:latin typeface="Arial"/>
                          <a:cs typeface="Arial"/>
                        </a:rPr>
                        <a:t>//update</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next</a:t>
                      </a:r>
                      <a:r>
                        <a:rPr sz="900" spc="-15" dirty="0">
                          <a:solidFill>
                            <a:srgbClr val="00AF50"/>
                          </a:solidFill>
                          <a:latin typeface="Arial"/>
                          <a:cs typeface="Arial"/>
                        </a:rPr>
                        <a:t> </a:t>
                      </a:r>
                      <a:r>
                        <a:rPr sz="900" dirty="0">
                          <a:solidFill>
                            <a:srgbClr val="00AF50"/>
                          </a:solidFill>
                          <a:latin typeface="Arial"/>
                          <a:cs typeface="Arial"/>
                        </a:rPr>
                        <a:t>curve</a:t>
                      </a:r>
                      <a:r>
                        <a:rPr sz="900" spc="-1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offset </a:t>
                      </a:r>
                      <a:r>
                        <a:rPr sz="900" dirty="0">
                          <a:latin typeface="Arial"/>
                          <a:cs typeface="Arial"/>
                        </a:rPr>
                        <a:t>lastSrf</a:t>
                      </a:r>
                      <a:r>
                        <a:rPr sz="900" spc="-10" dirty="0">
                          <a:latin typeface="Arial"/>
                          <a:cs typeface="Arial"/>
                        </a:rPr>
                        <a:t> </a:t>
                      </a:r>
                      <a:r>
                        <a:rPr sz="900" dirty="0">
                          <a:latin typeface="Arial"/>
                          <a:cs typeface="Arial"/>
                        </a:rPr>
                        <a:t>=</a:t>
                      </a:r>
                      <a:r>
                        <a:rPr sz="900" spc="-10" dirty="0">
                          <a:latin typeface="Arial"/>
                          <a:cs typeface="Arial"/>
                        </a:rPr>
                        <a:t> offset_srf;</a:t>
                      </a:r>
                      <a:endParaRPr sz="900">
                        <a:latin typeface="Arial"/>
                        <a:cs typeface="Arial"/>
                      </a:endParaRPr>
                    </a:p>
                    <a:p>
                      <a:pPr marL="200660">
                        <a:lnSpc>
                          <a:spcPts val="990"/>
                        </a:lnSpc>
                      </a:pPr>
                      <a:r>
                        <a:rPr sz="900" dirty="0">
                          <a:latin typeface="Arial"/>
                          <a:cs typeface="Arial"/>
                        </a:rPr>
                        <a:t>}</a:t>
                      </a:r>
                      <a:endParaRPr sz="900">
                        <a:latin typeface="Arial"/>
                        <a:cs typeface="Arial"/>
                      </a:endParaRPr>
                    </a:p>
                    <a:p>
                      <a:pPr marL="200660">
                        <a:lnSpc>
                          <a:spcPts val="1040"/>
                        </a:lnSpc>
                      </a:pPr>
                      <a:r>
                        <a:rPr sz="900" spc="-20" dirty="0">
                          <a:solidFill>
                            <a:srgbClr val="3333FF"/>
                          </a:solidFill>
                          <a:latin typeface="Arial"/>
                          <a:cs typeface="Arial"/>
                        </a:rPr>
                        <a:t>else</a:t>
                      </a:r>
                      <a:endParaRPr sz="900">
                        <a:latin typeface="Arial"/>
                        <a:cs typeface="Arial"/>
                      </a:endParaRPr>
                    </a:p>
                    <a:p>
                      <a:pPr marL="327025">
                        <a:lnSpc>
                          <a:spcPts val="1030"/>
                        </a:lnSpc>
                      </a:pPr>
                      <a:r>
                        <a:rPr sz="900" spc="-10" dirty="0">
                          <a:solidFill>
                            <a:srgbClr val="3333FF"/>
                          </a:solidFill>
                          <a:latin typeface="Arial"/>
                          <a:cs typeface="Arial"/>
                        </a:rPr>
                        <a:t>break</a:t>
                      </a:r>
                      <a:r>
                        <a:rPr sz="900" spc="-1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752600">
                <a:tc>
                  <a:txBody>
                    <a:bodyPr/>
                    <a:lstStyle/>
                    <a:p>
                      <a:pPr marL="73025">
                        <a:lnSpc>
                          <a:spcPts val="1055"/>
                        </a:lnSpc>
                        <a:spcBef>
                          <a:spcPts val="120"/>
                        </a:spcBef>
                      </a:pPr>
                      <a:r>
                        <a:rPr sz="900" dirty="0">
                          <a:solidFill>
                            <a:srgbClr val="00AF50"/>
                          </a:solidFill>
                          <a:latin typeface="Arial"/>
                          <a:cs typeface="Arial"/>
                        </a:rPr>
                        <a:t>//Declare</a:t>
                      </a:r>
                      <a:r>
                        <a:rPr sz="900" spc="-20"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spc="-10" dirty="0">
                          <a:solidFill>
                            <a:srgbClr val="00AF50"/>
                          </a:solidFill>
                          <a:latin typeface="Arial"/>
                          <a:cs typeface="Arial"/>
                        </a:rPr>
                        <a:t>instantiate</a:t>
                      </a:r>
                      <a:r>
                        <a:rPr sz="900" spc="-25"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axis</a:t>
                      </a:r>
                      <a:r>
                        <a:rPr sz="900" spc="-10"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spc="-20" dirty="0">
                          <a:solidFill>
                            <a:srgbClr val="00AF50"/>
                          </a:solidFill>
                          <a:latin typeface="Arial"/>
                          <a:cs typeface="Arial"/>
                        </a:rPr>
                        <a:t>curve</a:t>
                      </a:r>
                      <a:endParaRPr sz="900">
                        <a:latin typeface="Arial"/>
                        <a:cs typeface="Arial"/>
                      </a:endParaRPr>
                    </a:p>
                    <a:p>
                      <a:pPr marL="73025" marR="442595">
                        <a:lnSpc>
                          <a:spcPts val="1030"/>
                        </a:lnSpc>
                        <a:spcBef>
                          <a:spcPts val="50"/>
                        </a:spcBef>
                      </a:pPr>
                      <a:r>
                        <a:rPr sz="900" b="1" dirty="0">
                          <a:latin typeface="Arial"/>
                          <a:cs typeface="Arial"/>
                        </a:rPr>
                        <a:t>Line</a:t>
                      </a:r>
                      <a:r>
                        <a:rPr sz="900" b="1" spc="-10" dirty="0">
                          <a:latin typeface="Arial"/>
                          <a:cs typeface="Arial"/>
                        </a:rPr>
                        <a:t> </a:t>
                      </a:r>
                      <a:r>
                        <a:rPr sz="900" dirty="0">
                          <a:latin typeface="Arial"/>
                          <a:cs typeface="Arial"/>
                        </a:rPr>
                        <a:t>axis</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Line</a:t>
                      </a:r>
                      <a:r>
                        <a:rPr sz="900" spc="-10" dirty="0">
                          <a:latin typeface="Arial"/>
                          <a:cs typeface="Arial"/>
                        </a:rPr>
                        <a:t> </a:t>
                      </a:r>
                      <a:r>
                        <a:rPr sz="900" dirty="0">
                          <a:latin typeface="Arial"/>
                          <a:cs typeface="Arial"/>
                        </a:rPr>
                        <a:t>(</a:t>
                      </a:r>
                      <a:r>
                        <a:rPr sz="900" b="1" dirty="0">
                          <a:latin typeface="Arial"/>
                          <a:cs typeface="Arial"/>
                        </a:rPr>
                        <a:t>Point3d</a:t>
                      </a:r>
                      <a:r>
                        <a:rPr sz="900" dirty="0">
                          <a:latin typeface="Arial"/>
                          <a:cs typeface="Arial"/>
                        </a:rPr>
                        <a:t>.Origin,</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Point3d</a:t>
                      </a:r>
                      <a:r>
                        <a:rPr sz="900" dirty="0">
                          <a:latin typeface="Arial"/>
                          <a:cs typeface="Arial"/>
                        </a:rPr>
                        <a:t>(0,</a:t>
                      </a:r>
                      <a:r>
                        <a:rPr sz="900" spc="-20" dirty="0">
                          <a:latin typeface="Arial"/>
                          <a:cs typeface="Arial"/>
                        </a:rPr>
                        <a:t> </a:t>
                      </a:r>
                      <a:r>
                        <a:rPr sz="900" dirty="0">
                          <a:latin typeface="Arial"/>
                          <a:cs typeface="Arial"/>
                        </a:rPr>
                        <a:t>0,</a:t>
                      </a:r>
                      <a:r>
                        <a:rPr sz="900" spc="-10" dirty="0">
                          <a:latin typeface="Arial"/>
                          <a:cs typeface="Arial"/>
                        </a:rPr>
                        <a:t> </a:t>
                      </a:r>
                      <a:r>
                        <a:rPr sz="900" spc="-20" dirty="0">
                          <a:latin typeface="Arial"/>
                          <a:cs typeface="Arial"/>
                        </a:rPr>
                        <a:t>10)); </a:t>
                      </a:r>
                      <a:r>
                        <a:rPr sz="900" b="1" dirty="0">
                          <a:latin typeface="Arial"/>
                          <a:cs typeface="Arial"/>
                        </a:rPr>
                        <a:t>LineCurve</a:t>
                      </a:r>
                      <a:r>
                        <a:rPr sz="900" b="1" spc="-15" dirty="0">
                          <a:latin typeface="Arial"/>
                          <a:cs typeface="Arial"/>
                        </a:rPr>
                        <a:t> </a:t>
                      </a:r>
                      <a:r>
                        <a:rPr sz="900" dirty="0">
                          <a:latin typeface="Arial"/>
                          <a:cs typeface="Arial"/>
                        </a:rPr>
                        <a:t>crv</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25" dirty="0">
                          <a:solidFill>
                            <a:srgbClr val="3333FF"/>
                          </a:solidFill>
                          <a:latin typeface="Arial"/>
                          <a:cs typeface="Arial"/>
                        </a:rPr>
                        <a:t> </a:t>
                      </a:r>
                      <a:r>
                        <a:rPr sz="900" dirty="0">
                          <a:latin typeface="Arial"/>
                          <a:cs typeface="Arial"/>
                        </a:rPr>
                        <a:t>LineCurve(</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Point3d</a:t>
                      </a:r>
                      <a:r>
                        <a:rPr sz="900" dirty="0">
                          <a:latin typeface="Arial"/>
                          <a:cs typeface="Arial"/>
                        </a:rPr>
                        <a:t>(2,</a:t>
                      </a:r>
                      <a:r>
                        <a:rPr sz="900" spc="-10" dirty="0">
                          <a:latin typeface="Arial"/>
                          <a:cs typeface="Arial"/>
                        </a:rPr>
                        <a:t> </a:t>
                      </a:r>
                      <a:r>
                        <a:rPr sz="900" dirty="0">
                          <a:latin typeface="Arial"/>
                          <a:cs typeface="Arial"/>
                        </a:rPr>
                        <a:t>0,</a:t>
                      </a:r>
                      <a:r>
                        <a:rPr sz="900" spc="-20" dirty="0">
                          <a:latin typeface="Arial"/>
                          <a:cs typeface="Arial"/>
                        </a:rPr>
                        <a:t> </a:t>
                      </a:r>
                      <a:r>
                        <a:rPr sz="900" dirty="0">
                          <a:latin typeface="Arial"/>
                          <a:cs typeface="Arial"/>
                        </a:rPr>
                        <a:t>0),</a:t>
                      </a:r>
                      <a:r>
                        <a:rPr sz="900" spc="-15" dirty="0">
                          <a:latin typeface="Arial"/>
                          <a:cs typeface="Arial"/>
                        </a:rPr>
                        <a:t> </a:t>
                      </a:r>
                      <a:r>
                        <a:rPr sz="900" spc="-25" dirty="0">
                          <a:solidFill>
                            <a:srgbClr val="3333FF"/>
                          </a:solidFill>
                          <a:latin typeface="Arial"/>
                          <a:cs typeface="Arial"/>
                        </a:rPr>
                        <a:t>new </a:t>
                      </a:r>
                      <a:r>
                        <a:rPr sz="900" b="1" dirty="0">
                          <a:latin typeface="Arial"/>
                          <a:cs typeface="Arial"/>
                        </a:rPr>
                        <a:t>Point3d</a:t>
                      </a:r>
                      <a:r>
                        <a:rPr sz="900" dirty="0">
                          <a:latin typeface="Arial"/>
                          <a:cs typeface="Arial"/>
                        </a:rPr>
                        <a:t>(3.5,</a:t>
                      </a:r>
                      <a:r>
                        <a:rPr sz="900" spc="-25" dirty="0">
                          <a:latin typeface="Arial"/>
                          <a:cs typeface="Arial"/>
                        </a:rPr>
                        <a:t> </a:t>
                      </a:r>
                      <a:r>
                        <a:rPr sz="900" dirty="0">
                          <a:latin typeface="Arial"/>
                          <a:cs typeface="Arial"/>
                        </a:rPr>
                        <a:t>0,</a:t>
                      </a:r>
                      <a:r>
                        <a:rPr sz="900" spc="-25" dirty="0">
                          <a:latin typeface="Arial"/>
                          <a:cs typeface="Arial"/>
                        </a:rPr>
                        <a:t> </a:t>
                      </a:r>
                      <a:r>
                        <a:rPr sz="900" spc="-20" dirty="0">
                          <a:latin typeface="Arial"/>
                          <a:cs typeface="Arial"/>
                        </a:rPr>
                        <a:t>5));</a:t>
                      </a:r>
                      <a:endParaRPr sz="900">
                        <a:latin typeface="Arial"/>
                        <a:cs typeface="Arial"/>
                      </a:endParaRPr>
                    </a:p>
                    <a:p>
                      <a:pPr>
                        <a:lnSpc>
                          <a:spcPct val="100000"/>
                        </a:lnSpc>
                        <a:spcBef>
                          <a:spcPts val="55"/>
                        </a:spcBef>
                      </a:pPr>
                      <a:endParaRPr sz="80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surface</a:t>
                      </a:r>
                      <a:r>
                        <a:rPr sz="900" spc="-35"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spc="-10" dirty="0">
                          <a:solidFill>
                            <a:srgbClr val="00AF50"/>
                          </a:solidFill>
                          <a:latin typeface="Arial"/>
                          <a:cs typeface="Arial"/>
                        </a:rPr>
                        <a:t>revolution</a:t>
                      </a:r>
                      <a:endParaRPr sz="900">
                        <a:latin typeface="Arial"/>
                        <a:cs typeface="Arial"/>
                      </a:endParaRPr>
                    </a:p>
                    <a:p>
                      <a:pPr marL="73025">
                        <a:lnSpc>
                          <a:spcPts val="1055"/>
                        </a:lnSpc>
                      </a:pPr>
                      <a:r>
                        <a:rPr sz="900" b="1" dirty="0">
                          <a:latin typeface="Arial"/>
                          <a:cs typeface="Arial"/>
                        </a:rPr>
                        <a:t>RevSurface</a:t>
                      </a:r>
                      <a:r>
                        <a:rPr sz="900" b="1" spc="-40" dirty="0">
                          <a:latin typeface="Arial"/>
                          <a:cs typeface="Arial"/>
                        </a:rPr>
                        <a:t> </a:t>
                      </a:r>
                      <a:r>
                        <a:rPr sz="900" dirty="0">
                          <a:latin typeface="Arial"/>
                          <a:cs typeface="Arial"/>
                        </a:rPr>
                        <a:t>revSrf</a:t>
                      </a:r>
                      <a:r>
                        <a:rPr sz="900" spc="-45" dirty="0">
                          <a:latin typeface="Arial"/>
                          <a:cs typeface="Arial"/>
                        </a:rPr>
                        <a:t> </a:t>
                      </a:r>
                      <a:r>
                        <a:rPr sz="900" dirty="0">
                          <a:latin typeface="Arial"/>
                          <a:cs typeface="Arial"/>
                        </a:rPr>
                        <a:t>=</a:t>
                      </a:r>
                      <a:r>
                        <a:rPr sz="900" spc="-30" dirty="0">
                          <a:latin typeface="Arial"/>
                          <a:cs typeface="Arial"/>
                        </a:rPr>
                        <a:t> </a:t>
                      </a:r>
                      <a:r>
                        <a:rPr sz="900" dirty="0">
                          <a:latin typeface="Arial"/>
                          <a:cs typeface="Arial"/>
                        </a:rPr>
                        <a:t>RevSurface.Create(crv,</a:t>
                      </a:r>
                      <a:r>
                        <a:rPr sz="900" spc="-35" dirty="0">
                          <a:latin typeface="Arial"/>
                          <a:cs typeface="Arial"/>
                        </a:rPr>
                        <a:t> </a:t>
                      </a:r>
                      <a:r>
                        <a:rPr sz="900" spc="-10" dirty="0">
                          <a:latin typeface="Arial"/>
                          <a:cs typeface="Arial"/>
                        </a:rPr>
                        <a:t>axis);</a:t>
                      </a:r>
                      <a:endParaRPr sz="900">
                        <a:latin typeface="Arial"/>
                        <a:cs typeface="Arial"/>
                      </a:endParaRPr>
                    </a:p>
                    <a:p>
                      <a:pPr>
                        <a:lnSpc>
                          <a:spcPct val="100000"/>
                        </a:lnSpc>
                        <a:spcBef>
                          <a:spcPts val="15"/>
                        </a:spcBef>
                      </a:pPr>
                      <a:endParaRPr sz="850">
                        <a:latin typeface="Times New Roman"/>
                        <a:cs typeface="Times New Roman"/>
                      </a:endParaRPr>
                    </a:p>
                    <a:p>
                      <a:pPr marL="73025">
                        <a:lnSpc>
                          <a:spcPts val="1060"/>
                        </a:lnSpc>
                        <a:spcBef>
                          <a:spcPts val="5"/>
                        </a:spcBef>
                      </a:pPr>
                      <a:r>
                        <a:rPr sz="900" dirty="0">
                          <a:solidFill>
                            <a:srgbClr val="00AF50"/>
                          </a:solidFill>
                          <a:latin typeface="Arial"/>
                          <a:cs typeface="Arial"/>
                        </a:rPr>
                        <a:t>//Try</a:t>
                      </a:r>
                      <a:r>
                        <a:rPr sz="900" spc="-15" dirty="0">
                          <a:solidFill>
                            <a:srgbClr val="00AF50"/>
                          </a:solidFill>
                          <a:latin typeface="Arial"/>
                          <a:cs typeface="Arial"/>
                        </a:rPr>
                        <a:t> </a:t>
                      </a:r>
                      <a:r>
                        <a:rPr sz="900" dirty="0">
                          <a:solidFill>
                            <a:srgbClr val="00AF50"/>
                          </a:solidFill>
                          <a:latin typeface="Arial"/>
                          <a:cs typeface="Arial"/>
                        </a:rPr>
                        <a:t>to get</a:t>
                      </a:r>
                      <a:r>
                        <a:rPr sz="900" spc="-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spc="-20" dirty="0">
                          <a:solidFill>
                            <a:srgbClr val="00AF50"/>
                          </a:solidFill>
                          <a:latin typeface="Arial"/>
                          <a:cs typeface="Arial"/>
                        </a:rPr>
                        <a:t>Cone</a:t>
                      </a:r>
                      <a:endParaRPr sz="900">
                        <a:latin typeface="Arial"/>
                        <a:cs typeface="Arial"/>
                      </a:endParaRPr>
                    </a:p>
                    <a:p>
                      <a:pPr marL="73025">
                        <a:lnSpc>
                          <a:spcPts val="1035"/>
                        </a:lnSpc>
                      </a:pPr>
                      <a:r>
                        <a:rPr sz="900" b="1" dirty="0">
                          <a:latin typeface="Arial"/>
                          <a:cs typeface="Arial"/>
                        </a:rPr>
                        <a:t>Cone</a:t>
                      </a:r>
                      <a:r>
                        <a:rPr sz="900" b="1" spc="-30" dirty="0">
                          <a:latin typeface="Arial"/>
                          <a:cs typeface="Arial"/>
                        </a:rPr>
                        <a:t> </a:t>
                      </a:r>
                      <a:r>
                        <a:rPr sz="900" spc="-10" dirty="0">
                          <a:latin typeface="Arial"/>
                          <a:cs typeface="Arial"/>
                        </a:rPr>
                        <a:t>cone;</a:t>
                      </a:r>
                      <a:endParaRPr sz="900">
                        <a:latin typeface="Arial"/>
                        <a:cs typeface="Arial"/>
                      </a:endParaRPr>
                    </a:p>
                    <a:p>
                      <a:pPr marL="73025">
                        <a:lnSpc>
                          <a:spcPts val="1030"/>
                        </a:lnSpc>
                      </a:pPr>
                      <a:r>
                        <a:rPr sz="900" dirty="0">
                          <a:solidFill>
                            <a:srgbClr val="3333FF"/>
                          </a:solidFill>
                          <a:latin typeface="Arial"/>
                          <a:cs typeface="Arial"/>
                        </a:rPr>
                        <a:t>if</a:t>
                      </a:r>
                      <a:r>
                        <a:rPr sz="900" dirty="0">
                          <a:latin typeface="Arial"/>
                          <a:cs typeface="Arial"/>
                        </a:rPr>
                        <a:t>(</a:t>
                      </a:r>
                      <a:r>
                        <a:rPr sz="900" spc="-20" dirty="0">
                          <a:latin typeface="Arial"/>
                          <a:cs typeface="Arial"/>
                        </a:rPr>
                        <a:t> </a:t>
                      </a:r>
                      <a:r>
                        <a:rPr sz="900" dirty="0">
                          <a:latin typeface="Arial"/>
                          <a:cs typeface="Arial"/>
                        </a:rPr>
                        <a:t>revSrf.TryGetCone(</a:t>
                      </a:r>
                      <a:r>
                        <a:rPr sz="900" dirty="0">
                          <a:solidFill>
                            <a:srgbClr val="3333FF"/>
                          </a:solidFill>
                          <a:latin typeface="Arial"/>
                          <a:cs typeface="Arial"/>
                        </a:rPr>
                        <a:t>out</a:t>
                      </a:r>
                      <a:r>
                        <a:rPr sz="900" spc="-30" dirty="0">
                          <a:solidFill>
                            <a:srgbClr val="3333FF"/>
                          </a:solidFill>
                          <a:latin typeface="Arial"/>
                          <a:cs typeface="Arial"/>
                        </a:rPr>
                        <a:t> </a:t>
                      </a:r>
                      <a:r>
                        <a:rPr sz="900" spc="-10" dirty="0">
                          <a:latin typeface="Arial"/>
                          <a:cs typeface="Arial"/>
                        </a:rPr>
                        <a:t>cone))</a:t>
                      </a:r>
                      <a:endParaRPr sz="900">
                        <a:latin typeface="Arial"/>
                        <a:cs typeface="Arial"/>
                      </a:endParaRPr>
                    </a:p>
                    <a:p>
                      <a:pPr marL="200660">
                        <a:lnSpc>
                          <a:spcPts val="1055"/>
                        </a:lnSpc>
                      </a:pPr>
                      <a:r>
                        <a:rPr sz="900" dirty="0">
                          <a:latin typeface="Arial"/>
                          <a:cs typeface="Arial"/>
                        </a:rPr>
                        <a:t>Print(</a:t>
                      </a:r>
                      <a:r>
                        <a:rPr sz="900" dirty="0">
                          <a:solidFill>
                            <a:srgbClr val="990000"/>
                          </a:solidFill>
                          <a:latin typeface="Arial"/>
                          <a:cs typeface="Arial"/>
                        </a:rPr>
                        <a:t>“Cone</a:t>
                      </a:r>
                      <a:r>
                        <a:rPr sz="900" spc="-15" dirty="0">
                          <a:solidFill>
                            <a:srgbClr val="990000"/>
                          </a:solidFill>
                          <a:latin typeface="Arial"/>
                          <a:cs typeface="Arial"/>
                        </a:rPr>
                        <a:t> </a:t>
                      </a:r>
                      <a:r>
                        <a:rPr sz="900" dirty="0">
                          <a:solidFill>
                            <a:srgbClr val="990000"/>
                          </a:solidFill>
                          <a:latin typeface="Arial"/>
                          <a:cs typeface="Arial"/>
                        </a:rPr>
                        <a:t>was</a:t>
                      </a:r>
                      <a:r>
                        <a:rPr sz="900" spc="-15" dirty="0">
                          <a:solidFill>
                            <a:srgbClr val="990000"/>
                          </a:solidFill>
                          <a:latin typeface="Arial"/>
                          <a:cs typeface="Arial"/>
                        </a:rPr>
                        <a:t> </a:t>
                      </a:r>
                      <a:r>
                        <a:rPr sz="900" dirty="0">
                          <a:solidFill>
                            <a:srgbClr val="990000"/>
                          </a:solidFill>
                          <a:latin typeface="Arial"/>
                          <a:cs typeface="Arial"/>
                        </a:rPr>
                        <a:t>successfully</a:t>
                      </a:r>
                      <a:r>
                        <a:rPr sz="900" spc="-5" dirty="0">
                          <a:solidFill>
                            <a:srgbClr val="990000"/>
                          </a:solidFill>
                          <a:latin typeface="Arial"/>
                          <a:cs typeface="Arial"/>
                        </a:rPr>
                        <a:t> </a:t>
                      </a:r>
                      <a:r>
                        <a:rPr sz="900" dirty="0">
                          <a:solidFill>
                            <a:srgbClr val="990000"/>
                          </a:solidFill>
                          <a:latin typeface="Arial"/>
                          <a:cs typeface="Arial"/>
                        </a:rPr>
                        <a:t>create</a:t>
                      </a:r>
                      <a:r>
                        <a:rPr sz="900" spc="-20" dirty="0">
                          <a:solidFill>
                            <a:srgbClr val="990000"/>
                          </a:solidFill>
                          <a:latin typeface="Arial"/>
                          <a:cs typeface="Arial"/>
                        </a:rPr>
                        <a:t> </a:t>
                      </a:r>
                      <a:r>
                        <a:rPr sz="900" dirty="0">
                          <a:solidFill>
                            <a:srgbClr val="990000"/>
                          </a:solidFill>
                          <a:latin typeface="Arial"/>
                          <a:cs typeface="Arial"/>
                        </a:rPr>
                        <a:t>from</a:t>
                      </a:r>
                      <a:r>
                        <a:rPr sz="900" spc="-20" dirty="0">
                          <a:solidFill>
                            <a:srgbClr val="990000"/>
                          </a:solidFill>
                          <a:latin typeface="Arial"/>
                          <a:cs typeface="Arial"/>
                        </a:rPr>
                        <a:t> </a:t>
                      </a:r>
                      <a:r>
                        <a:rPr sz="900" spc="-10" dirty="0">
                          <a:solidFill>
                            <a:srgbClr val="990000"/>
                          </a:solidFill>
                          <a:latin typeface="Arial"/>
                          <a:cs typeface="Arial"/>
                        </a:rPr>
                        <a:t>surface”</a:t>
                      </a:r>
                      <a:r>
                        <a:rPr sz="900" spc="-10" dirty="0">
                          <a:latin typeface="Arial"/>
                          <a:cs typeface="Arial"/>
                        </a:rPr>
                        <a: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p:nvPr/>
        </p:nvSpPr>
        <p:spPr>
          <a:xfrm>
            <a:off x="902004" y="8038338"/>
            <a:ext cx="5818505" cy="101091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3_3_3:</a:t>
            </a:r>
            <a:r>
              <a:rPr sz="1200" b="1" spc="-55" dirty="0">
                <a:latin typeface="Arial"/>
                <a:cs typeface="Arial"/>
              </a:rPr>
              <a:t> </a:t>
            </a:r>
            <a:r>
              <a:rPr sz="1200" b="1" spc="-10" dirty="0">
                <a:latin typeface="Arial"/>
                <a:cs typeface="Arial"/>
              </a:rPr>
              <a:t>Meshes</a:t>
            </a:r>
            <a:endParaRPr sz="1200" dirty="0">
              <a:latin typeface="Arial"/>
              <a:cs typeface="Arial"/>
            </a:endParaRPr>
          </a:p>
          <a:p>
            <a:pPr>
              <a:lnSpc>
                <a:spcPct val="100000"/>
              </a:lnSpc>
              <a:spcBef>
                <a:spcPts val="50"/>
              </a:spcBef>
            </a:pPr>
            <a:endParaRPr sz="1050" dirty="0">
              <a:latin typeface="Arial"/>
              <a:cs typeface="Arial"/>
            </a:endParaRPr>
          </a:p>
          <a:p>
            <a:pPr marL="12700" marR="5080">
              <a:lnSpc>
                <a:spcPct val="95700"/>
              </a:lnSpc>
            </a:pPr>
            <a:r>
              <a:rPr sz="1100" dirty="0">
                <a:latin typeface="Arial"/>
                <a:cs typeface="Arial"/>
              </a:rPr>
              <a:t>Meshes</a:t>
            </a:r>
            <a:r>
              <a:rPr sz="1100" spc="-30" dirty="0">
                <a:latin typeface="Arial"/>
                <a:cs typeface="Arial"/>
              </a:rPr>
              <a:t> </a:t>
            </a:r>
            <a:r>
              <a:rPr sz="1100" dirty="0">
                <a:latin typeface="Arial"/>
                <a:cs typeface="Arial"/>
              </a:rPr>
              <a:t>represent</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geometry</a:t>
            </a:r>
            <a:r>
              <a:rPr sz="1100" spc="-3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faces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vertices.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mesh</a:t>
            </a:r>
            <a:r>
              <a:rPr sz="1100" spc="-25" dirty="0">
                <a:latin typeface="Arial"/>
                <a:cs typeface="Arial"/>
              </a:rPr>
              <a:t> </a:t>
            </a:r>
            <a:r>
              <a:rPr sz="1100" spc="-20" dirty="0">
                <a:latin typeface="Arial"/>
                <a:cs typeface="Arial"/>
              </a:rPr>
              <a:t>data </a:t>
            </a:r>
            <a:r>
              <a:rPr sz="1100" dirty="0">
                <a:latin typeface="Arial"/>
                <a:cs typeface="Arial"/>
              </a:rPr>
              <a:t>structure</a:t>
            </a:r>
            <a:r>
              <a:rPr sz="1100" spc="-50" dirty="0">
                <a:latin typeface="Arial"/>
                <a:cs typeface="Arial"/>
              </a:rPr>
              <a:t> </a:t>
            </a:r>
            <a:r>
              <a:rPr sz="1100" dirty="0">
                <a:latin typeface="Arial"/>
                <a:cs typeface="Arial"/>
              </a:rPr>
              <a:t>basically</a:t>
            </a:r>
            <a:r>
              <a:rPr sz="1100" spc="-20" dirty="0">
                <a:latin typeface="Arial"/>
                <a:cs typeface="Arial"/>
              </a:rPr>
              <a:t> </a:t>
            </a:r>
            <a:r>
              <a:rPr sz="1100" dirty="0">
                <a:latin typeface="Arial"/>
                <a:cs typeface="Arial"/>
              </a:rPr>
              <a:t>includes</a:t>
            </a:r>
            <a:r>
              <a:rPr sz="1100" spc="-3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list</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vertex</a:t>
            </a:r>
            <a:r>
              <a:rPr sz="1100" spc="-35" dirty="0">
                <a:latin typeface="Arial"/>
                <a:cs typeface="Arial"/>
              </a:rPr>
              <a:t> </a:t>
            </a:r>
            <a:r>
              <a:rPr sz="1100" dirty="0">
                <a:latin typeface="Arial"/>
                <a:cs typeface="Arial"/>
              </a:rPr>
              <a:t>locations,</a:t>
            </a:r>
            <a:r>
              <a:rPr sz="1100" spc="-35" dirty="0">
                <a:latin typeface="Arial"/>
                <a:cs typeface="Arial"/>
              </a:rPr>
              <a:t> </a:t>
            </a:r>
            <a:r>
              <a:rPr sz="1100" dirty="0">
                <a:latin typeface="Arial"/>
                <a:cs typeface="Arial"/>
              </a:rPr>
              <a:t>faces</a:t>
            </a:r>
            <a:r>
              <a:rPr sz="1100" spc="-3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describe</a:t>
            </a:r>
            <a:r>
              <a:rPr sz="1100" spc="-25" dirty="0">
                <a:latin typeface="Arial"/>
                <a:cs typeface="Arial"/>
              </a:rPr>
              <a:t> </a:t>
            </a:r>
            <a:r>
              <a:rPr sz="1100" dirty="0">
                <a:latin typeface="Arial"/>
                <a:cs typeface="Arial"/>
              </a:rPr>
              <a:t>vertices</a:t>
            </a:r>
            <a:r>
              <a:rPr sz="1100" spc="-35" dirty="0">
                <a:latin typeface="Arial"/>
                <a:cs typeface="Arial"/>
              </a:rPr>
              <a:t> </a:t>
            </a:r>
            <a:r>
              <a:rPr sz="1100" spc="-10" dirty="0">
                <a:latin typeface="Arial"/>
                <a:cs typeface="Arial"/>
              </a:rPr>
              <a:t>connections </a:t>
            </a:r>
            <a:r>
              <a:rPr sz="1100" dirty="0">
                <a:latin typeface="Arial"/>
                <a:cs typeface="Arial"/>
              </a:rPr>
              <a:t>and</a:t>
            </a:r>
            <a:r>
              <a:rPr sz="1100" spc="-30" dirty="0">
                <a:latin typeface="Arial"/>
                <a:cs typeface="Arial"/>
              </a:rPr>
              <a:t> </a:t>
            </a:r>
            <a:r>
              <a:rPr sz="1100" dirty="0">
                <a:latin typeface="Arial"/>
                <a:cs typeface="Arial"/>
              </a:rPr>
              <a:t>normal</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vertices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faces.</a:t>
            </a:r>
            <a:r>
              <a:rPr sz="1100" spc="-25" dirty="0">
                <a:latin typeface="Arial"/>
                <a:cs typeface="Arial"/>
              </a:rPr>
              <a:t> </a:t>
            </a:r>
            <a:r>
              <a:rPr sz="1100" dirty="0">
                <a:latin typeface="Arial"/>
                <a:cs typeface="Arial"/>
              </a:rPr>
              <a:t>More</a:t>
            </a:r>
            <a:r>
              <a:rPr sz="1100" spc="-20" dirty="0">
                <a:latin typeface="Arial"/>
                <a:cs typeface="Arial"/>
              </a:rPr>
              <a:t> </a:t>
            </a:r>
            <a:r>
              <a:rPr sz="1100" dirty="0">
                <a:latin typeface="Arial"/>
                <a:cs typeface="Arial"/>
              </a:rPr>
              <a:t>specifically,</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geometry</a:t>
            </a:r>
            <a:r>
              <a:rPr sz="1100" spc="-15" dirty="0">
                <a:latin typeface="Arial"/>
                <a:cs typeface="Arial"/>
              </a:rPr>
              <a:t> </a:t>
            </a:r>
            <a:r>
              <a:rPr sz="1100" dirty="0">
                <a:latin typeface="Arial"/>
                <a:cs typeface="Arial"/>
              </a:rPr>
              <a:t>lists</a:t>
            </a:r>
            <a:r>
              <a:rPr sz="1100" spc="-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mesh</a:t>
            </a:r>
            <a:r>
              <a:rPr sz="1100" spc="-30" dirty="0">
                <a:latin typeface="Arial"/>
                <a:cs typeface="Arial"/>
              </a:rPr>
              <a:t> </a:t>
            </a:r>
            <a:r>
              <a:rPr sz="1100" dirty="0">
                <a:latin typeface="Arial"/>
                <a:cs typeface="Arial"/>
              </a:rPr>
              <a:t>class</a:t>
            </a:r>
            <a:r>
              <a:rPr sz="1100" spc="-25" dirty="0">
                <a:latin typeface="Arial"/>
                <a:cs typeface="Arial"/>
              </a:rPr>
              <a:t> </a:t>
            </a:r>
            <a:r>
              <a:rPr sz="1100" spc="-10" dirty="0">
                <a:latin typeface="Arial"/>
                <a:cs typeface="Arial"/>
              </a:rPr>
              <a:t>include </a:t>
            </a:r>
            <a:r>
              <a:rPr sz="1100" dirty="0">
                <a:latin typeface="Arial"/>
                <a:cs typeface="Arial"/>
              </a:rPr>
              <a:t>the</a:t>
            </a:r>
            <a:r>
              <a:rPr sz="1100" spc="-25" dirty="0">
                <a:latin typeface="Arial"/>
                <a:cs typeface="Arial"/>
              </a:rPr>
              <a:t> </a:t>
            </a:r>
            <a:r>
              <a:rPr sz="1100" spc="-10" dirty="0">
                <a:latin typeface="Arial"/>
                <a:cs typeface="Arial"/>
              </a:rPr>
              <a:t>following.</a:t>
            </a:r>
            <a:endParaRPr sz="1100" dirty="0">
              <a:latin typeface="Arial"/>
              <a:cs typeface="Arial"/>
            </a:endParaRPr>
          </a:p>
        </p:txBody>
      </p:sp>
      <p:pic>
        <p:nvPicPr>
          <p:cNvPr id="4" name="object 4"/>
          <p:cNvPicPr/>
          <p:nvPr/>
        </p:nvPicPr>
        <p:blipFill>
          <a:blip r:embed="rId2" cstate="print"/>
          <a:stretch>
            <a:fillRect/>
          </a:stretch>
        </p:blipFill>
        <p:spPr>
          <a:xfrm>
            <a:off x="5015441" y="1190465"/>
            <a:ext cx="1526624" cy="937832"/>
          </a:xfrm>
          <a:prstGeom prst="rect">
            <a:avLst/>
          </a:prstGeom>
        </p:spPr>
      </p:pic>
      <p:pic>
        <p:nvPicPr>
          <p:cNvPr id="5" name="object 5"/>
          <p:cNvPicPr/>
          <p:nvPr/>
        </p:nvPicPr>
        <p:blipFill>
          <a:blip r:embed="rId3" cstate="print"/>
          <a:stretch>
            <a:fillRect/>
          </a:stretch>
        </p:blipFill>
        <p:spPr>
          <a:xfrm>
            <a:off x="5015003" y="2422186"/>
            <a:ext cx="1521367" cy="933026"/>
          </a:xfrm>
          <a:prstGeom prst="rect">
            <a:avLst/>
          </a:prstGeom>
        </p:spPr>
      </p:pic>
      <p:pic>
        <p:nvPicPr>
          <p:cNvPr id="6" name="object 6"/>
          <p:cNvPicPr/>
          <p:nvPr/>
        </p:nvPicPr>
        <p:blipFill>
          <a:blip r:embed="rId4" cstate="print"/>
          <a:stretch>
            <a:fillRect/>
          </a:stretch>
        </p:blipFill>
        <p:spPr>
          <a:xfrm>
            <a:off x="4983233" y="4181459"/>
            <a:ext cx="1583164" cy="1785806"/>
          </a:xfrm>
          <a:prstGeom prst="rect">
            <a:avLst/>
          </a:prstGeom>
        </p:spPr>
      </p:pic>
      <p:pic>
        <p:nvPicPr>
          <p:cNvPr id="7" name="object 7"/>
          <p:cNvPicPr/>
          <p:nvPr/>
        </p:nvPicPr>
        <p:blipFill>
          <a:blip r:embed="rId5" cstate="print"/>
          <a:stretch>
            <a:fillRect/>
          </a:stretch>
        </p:blipFill>
        <p:spPr>
          <a:xfrm>
            <a:off x="4987657" y="6209624"/>
            <a:ext cx="1548530" cy="1199300"/>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78</a:t>
            </a:r>
          </a:p>
        </p:txBody>
      </p:sp>
      <p:sp>
        <p:nvSpPr>
          <p:cNvPr id="10" name="TextBox 9">
            <a:hlinkClick r:id="rId6" action="ppaction://hlinkfile"/>
          </p:cNvPr>
          <p:cNvSpPr txBox="1"/>
          <p:nvPr/>
        </p:nvSpPr>
        <p:spPr>
          <a:xfrm>
            <a:off x="6397956" y="89919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2" name="TextBox 11">
            <a:hlinkClick r:id="rId7" action="ppaction://hlinkfile"/>
          </p:cNvPr>
          <p:cNvSpPr txBox="1"/>
          <p:nvPr/>
        </p:nvSpPr>
        <p:spPr>
          <a:xfrm>
            <a:off x="6397956" y="237838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3" name="TextBox 12">
            <a:hlinkClick r:id="rId8" action="ppaction://hlinkfile"/>
          </p:cNvPr>
          <p:cNvSpPr txBox="1"/>
          <p:nvPr/>
        </p:nvSpPr>
        <p:spPr>
          <a:xfrm>
            <a:off x="6397956" y="410203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TextBox 13">
            <a:hlinkClick r:id="rId9" action="ppaction://hlinkfile"/>
          </p:cNvPr>
          <p:cNvSpPr txBox="1"/>
          <p:nvPr/>
        </p:nvSpPr>
        <p:spPr>
          <a:xfrm>
            <a:off x="6397956" y="6205451"/>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914400"/>
            <a:ext cx="583692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Curves</a:t>
            </a:r>
            <a:r>
              <a:rPr sz="1100" spc="-2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return</a:t>
            </a:r>
            <a:r>
              <a:rPr sz="1100" spc="-25"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method.</a:t>
            </a:r>
            <a:r>
              <a:rPr sz="1100" spc="-30" dirty="0">
                <a:latin typeface="Arial"/>
                <a:cs typeface="Arial"/>
              </a:rPr>
              <a:t> </a:t>
            </a:r>
            <a:r>
              <a:rPr sz="1100" dirty="0">
                <a:latin typeface="Arial"/>
                <a:cs typeface="Arial"/>
              </a:rPr>
              <a:t>For</a:t>
            </a:r>
            <a:r>
              <a:rPr sz="1100" spc="-10" dirty="0">
                <a:latin typeface="Arial"/>
                <a:cs typeface="Arial"/>
              </a:rPr>
              <a:t> </a:t>
            </a:r>
            <a:r>
              <a:rPr sz="1100" dirty="0">
                <a:latin typeface="Arial"/>
                <a:cs typeface="Arial"/>
              </a:rPr>
              <a:t>example</a:t>
            </a:r>
            <a:r>
              <a:rPr sz="1100" spc="-10" dirty="0">
                <a:latin typeface="Arial"/>
                <a:cs typeface="Arial"/>
              </a:rPr>
              <a:t> </a:t>
            </a:r>
            <a:r>
              <a:rPr sz="1100" dirty="0">
                <a:latin typeface="Arial"/>
                <a:cs typeface="Arial"/>
              </a:rPr>
              <a:t>offsetting</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given</a:t>
            </a:r>
            <a:r>
              <a:rPr sz="1100" spc="-15" dirty="0">
                <a:latin typeface="Arial"/>
                <a:cs typeface="Arial"/>
              </a:rPr>
              <a:t> </a:t>
            </a:r>
            <a:r>
              <a:rPr sz="1100" dirty="0">
                <a:latin typeface="Arial"/>
                <a:cs typeface="Arial"/>
              </a:rPr>
              <a:t>curve</a:t>
            </a:r>
            <a:r>
              <a:rPr sz="1100" spc="-20" dirty="0">
                <a:latin typeface="Arial"/>
                <a:cs typeface="Arial"/>
              </a:rPr>
              <a:t> </a:t>
            </a:r>
            <a:r>
              <a:rPr sz="1100" spc="-10" dirty="0">
                <a:latin typeface="Arial"/>
                <a:cs typeface="Arial"/>
              </a:rPr>
              <a:t>creates </a:t>
            </a:r>
            <a:r>
              <a:rPr sz="1100" dirty="0">
                <a:latin typeface="Arial"/>
                <a:cs typeface="Arial"/>
              </a:rPr>
              <a:t>one</a:t>
            </a:r>
            <a:r>
              <a:rPr sz="1100" spc="-3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more</a:t>
            </a:r>
            <a:r>
              <a:rPr sz="1100" spc="-15"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curves.</a:t>
            </a:r>
            <a:r>
              <a:rPr sz="1100" spc="-20"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surface</a:t>
            </a:r>
            <a:r>
              <a:rPr sz="1100" spc="-15" dirty="0">
                <a:latin typeface="Arial"/>
                <a:cs typeface="Arial"/>
              </a:rPr>
              <a:t> </a:t>
            </a:r>
            <a:r>
              <a:rPr sz="1100" b="1" i="1" dirty="0">
                <a:latin typeface="Arial"/>
                <a:cs typeface="Arial"/>
              </a:rPr>
              <a:t>IsoCurve</a:t>
            </a:r>
            <a:r>
              <a:rPr sz="1100" b="1" i="1" spc="-10" dirty="0">
                <a:latin typeface="Arial"/>
                <a:cs typeface="Arial"/>
              </a:rPr>
              <a:t> </a:t>
            </a:r>
            <a:r>
              <a:rPr sz="1100" dirty="0">
                <a:latin typeface="Arial"/>
                <a:cs typeface="Arial"/>
              </a:rPr>
              <a:t>method</a:t>
            </a:r>
            <a:r>
              <a:rPr sz="1100" spc="-25" dirty="0">
                <a:latin typeface="Arial"/>
                <a:cs typeface="Arial"/>
              </a:rPr>
              <a:t> </a:t>
            </a:r>
            <a:r>
              <a:rPr sz="1100" dirty="0">
                <a:latin typeface="Arial"/>
                <a:cs typeface="Arial"/>
              </a:rPr>
              <a:t>returns</a:t>
            </a:r>
            <a:r>
              <a:rPr sz="1100" spc="-30"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25" dirty="0">
                <a:latin typeface="Arial"/>
                <a:cs typeface="Arial"/>
              </a:rPr>
              <a:t> </a:t>
            </a:r>
            <a:r>
              <a:rPr sz="1100" spc="-10" dirty="0">
                <a:latin typeface="Arial"/>
                <a:cs typeface="Arial"/>
              </a:rPr>
              <a:t>curve.</a:t>
            </a:r>
            <a:endParaRPr sz="110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1153872958"/>
              </p:ext>
            </p:extLst>
          </p:nvPr>
        </p:nvGraphicFramePr>
        <p:xfrm>
          <a:off x="971092" y="1388871"/>
          <a:ext cx="5944870" cy="122364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94945">
                <a:tc>
                  <a:txBody>
                    <a:bodyPr/>
                    <a:lstStyle/>
                    <a:p>
                      <a:pPr marL="73025">
                        <a:lnSpc>
                          <a:spcPct val="100000"/>
                        </a:lnSpc>
                        <a:spcBef>
                          <a:spcPts val="105"/>
                        </a:spcBef>
                      </a:pPr>
                      <a:r>
                        <a:rPr sz="900" dirty="0">
                          <a:latin typeface="Arial"/>
                          <a:cs typeface="Arial"/>
                        </a:rPr>
                        <a:t>Extract</a:t>
                      </a:r>
                      <a:r>
                        <a:rPr sz="900" spc="-20" dirty="0">
                          <a:latin typeface="Arial"/>
                          <a:cs typeface="Arial"/>
                        </a:rPr>
                        <a:t> </a:t>
                      </a:r>
                      <a:r>
                        <a:rPr sz="900" dirty="0">
                          <a:latin typeface="Arial"/>
                          <a:cs typeface="Arial"/>
                        </a:rPr>
                        <a:t>iso-curve</a:t>
                      </a:r>
                      <a:r>
                        <a:rPr sz="900" spc="-15" dirty="0">
                          <a:latin typeface="Arial"/>
                          <a:cs typeface="Arial"/>
                        </a:rPr>
                        <a:t> </a:t>
                      </a:r>
                      <a:r>
                        <a:rPr sz="900" dirty="0">
                          <a:latin typeface="Arial"/>
                          <a:cs typeface="Arial"/>
                        </a:rPr>
                        <a:t>from a</a:t>
                      </a:r>
                      <a:r>
                        <a:rPr sz="900" spc="-15" dirty="0">
                          <a:latin typeface="Arial"/>
                          <a:cs typeface="Arial"/>
                        </a:rPr>
                        <a:t> </a:t>
                      </a:r>
                      <a:r>
                        <a:rPr sz="900" dirty="0">
                          <a:latin typeface="Arial"/>
                          <a:cs typeface="Arial"/>
                        </a:rPr>
                        <a:t>surface.</a:t>
                      </a:r>
                      <a:r>
                        <a:rPr sz="900" spc="-10"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new</a:t>
                      </a:r>
                      <a:r>
                        <a:rPr sz="900" spc="-20" dirty="0">
                          <a:latin typeface="Arial"/>
                          <a:cs typeface="Arial"/>
                        </a:rPr>
                        <a:t> </a:t>
                      </a:r>
                      <a:r>
                        <a:rPr sz="900" dirty="0">
                          <a:latin typeface="Arial"/>
                          <a:cs typeface="Arial"/>
                        </a:rPr>
                        <a:t>instance</a:t>
                      </a:r>
                      <a:r>
                        <a:rPr sz="900" spc="-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curve</a:t>
                      </a:r>
                      <a:r>
                        <a:rPr sz="900" spc="-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return</a:t>
                      </a:r>
                      <a:r>
                        <a:rPr sz="900" spc="-15"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a</a:t>
                      </a:r>
                      <a:r>
                        <a:rPr sz="900" spc="-15" dirty="0">
                          <a:latin typeface="Arial"/>
                          <a:cs typeface="Arial"/>
                        </a:rPr>
                        <a:t> </a:t>
                      </a:r>
                      <a:r>
                        <a:rPr sz="900" spc="-10" dirty="0">
                          <a:latin typeface="Arial"/>
                          <a:cs typeface="Arial"/>
                        </a:rPr>
                        <a:t>method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1028700">
                <a:tc>
                  <a:txBody>
                    <a:bodyPr/>
                    <a:lstStyle/>
                    <a:p>
                      <a:pPr marL="73025" marR="3828415">
                        <a:lnSpc>
                          <a:spcPts val="1030"/>
                        </a:lnSpc>
                        <a:spcBef>
                          <a:spcPts val="185"/>
                        </a:spcBef>
                      </a:pPr>
                      <a:r>
                        <a:rPr sz="900" dirty="0">
                          <a:solidFill>
                            <a:srgbClr val="00AF50"/>
                          </a:solidFill>
                          <a:latin typeface="Arial"/>
                          <a:cs typeface="Arial"/>
                        </a:rPr>
                        <a:t>//srf</a:t>
                      </a:r>
                      <a:r>
                        <a:rPr sz="900" spc="-5" dirty="0">
                          <a:solidFill>
                            <a:srgbClr val="00AF50"/>
                          </a:solidFill>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input</a:t>
                      </a:r>
                      <a:r>
                        <a:rPr sz="900" spc="-10" dirty="0">
                          <a:solidFill>
                            <a:srgbClr val="00AF50"/>
                          </a:solidFill>
                          <a:latin typeface="Arial"/>
                          <a:cs typeface="Arial"/>
                        </a:rPr>
                        <a:t> </a:t>
                      </a:r>
                      <a:r>
                        <a:rPr sz="900" dirty="0">
                          <a:solidFill>
                            <a:srgbClr val="00AF50"/>
                          </a:solidFill>
                          <a:latin typeface="Arial"/>
                          <a:cs typeface="Arial"/>
                        </a:rPr>
                        <a:t>surface,</a:t>
                      </a:r>
                      <a:r>
                        <a:rPr sz="900" spc="-15" dirty="0">
                          <a:solidFill>
                            <a:srgbClr val="00AF50"/>
                          </a:solidFill>
                          <a:latin typeface="Arial"/>
                          <a:cs typeface="Arial"/>
                        </a:rPr>
                        <a:t> </a:t>
                      </a:r>
                      <a:r>
                        <a:rPr sz="900" dirty="0">
                          <a:solidFill>
                            <a:srgbClr val="00AF50"/>
                          </a:solidFill>
                          <a:latin typeface="Arial"/>
                          <a:cs typeface="Arial"/>
                        </a:rPr>
                        <a:t>p =</a:t>
                      </a:r>
                      <a:r>
                        <a:rPr sz="900" spc="-10" dirty="0">
                          <a:solidFill>
                            <a:srgbClr val="00AF50"/>
                          </a:solidFill>
                          <a:latin typeface="Arial"/>
                          <a:cs typeface="Arial"/>
                        </a:rPr>
                        <a:t> </a:t>
                      </a:r>
                      <a:r>
                        <a:rPr sz="900" dirty="0">
                          <a:solidFill>
                            <a:srgbClr val="00AF50"/>
                          </a:solidFill>
                          <a:latin typeface="Arial"/>
                          <a:cs typeface="Arial"/>
                        </a:rPr>
                        <a:t>input</a:t>
                      </a:r>
                      <a:r>
                        <a:rPr sz="900" spc="-10" dirty="0">
                          <a:solidFill>
                            <a:srgbClr val="00AF50"/>
                          </a:solidFill>
                          <a:latin typeface="Arial"/>
                          <a:cs typeface="Arial"/>
                        </a:rPr>
                        <a:t> parameter </a:t>
                      </a: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isoCurve</a:t>
                      </a:r>
                      <a:r>
                        <a:rPr sz="900" spc="-1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srf.IsoCurve(0,</a:t>
                      </a:r>
                      <a:r>
                        <a:rPr sz="900" spc="-25" dirty="0">
                          <a:latin typeface="Arial"/>
                          <a:cs typeface="Arial"/>
                        </a:rPr>
                        <a:t> p);</a:t>
                      </a:r>
                      <a:endParaRPr sz="900" dirty="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pic>
        <p:nvPicPr>
          <p:cNvPr id="7" name="object 7"/>
          <p:cNvPicPr/>
          <p:nvPr/>
        </p:nvPicPr>
        <p:blipFill>
          <a:blip r:embed="rId2" cstate="print"/>
          <a:stretch>
            <a:fillRect/>
          </a:stretch>
        </p:blipFill>
        <p:spPr>
          <a:xfrm>
            <a:off x="1078300" y="1910336"/>
            <a:ext cx="1877392" cy="651962"/>
          </a:xfrm>
          <a:prstGeom prst="rect">
            <a:avLst/>
          </a:prstGeom>
        </p:spPr>
      </p:pic>
      <p:sp>
        <p:nvSpPr>
          <p:cNvPr id="12" name="Title 11"/>
          <p:cNvSpPr>
            <a:spLocks noGrp="1"/>
          </p:cNvSpPr>
          <p:nvPr>
            <p:ph type="title"/>
          </p:nvPr>
        </p:nvSpPr>
        <p:spPr/>
        <p:txBody>
          <a:bodyPr/>
          <a:lstStyle/>
          <a:p>
            <a:endParaRPr lang="en-US"/>
          </a:p>
        </p:txBody>
      </p:sp>
      <p:sp>
        <p:nvSpPr>
          <p:cNvPr id="15" name="TextBox 14">
            <a:hlinkClick r:id="rId3" action="ppaction://hlinkfile"/>
          </p:cNvPr>
          <p:cNvSpPr txBox="1"/>
          <p:nvPr/>
        </p:nvSpPr>
        <p:spPr>
          <a:xfrm>
            <a:off x="6308026" y="175710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14485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953760" cy="85090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3_3_2:</a:t>
            </a:r>
            <a:r>
              <a:rPr sz="1200" b="1" spc="-55" dirty="0">
                <a:latin typeface="Arial"/>
                <a:cs typeface="Arial"/>
              </a:rPr>
              <a:t> </a:t>
            </a:r>
            <a:r>
              <a:rPr sz="1200" b="1" spc="-10" dirty="0">
                <a:latin typeface="Arial"/>
                <a:cs typeface="Arial"/>
              </a:rPr>
              <a:t>Surfaces</a:t>
            </a:r>
            <a:endParaRPr sz="1200">
              <a:latin typeface="Arial"/>
              <a:cs typeface="Arial"/>
            </a:endParaRPr>
          </a:p>
          <a:p>
            <a:pPr>
              <a:lnSpc>
                <a:spcPct val="100000"/>
              </a:lnSpc>
              <a:spcBef>
                <a:spcPts val="50"/>
              </a:spcBef>
            </a:pPr>
            <a:endParaRPr sz="1050">
              <a:latin typeface="Arial"/>
              <a:cs typeface="Arial"/>
            </a:endParaRPr>
          </a:p>
          <a:p>
            <a:pPr marL="12700" marR="5080">
              <a:lnSpc>
                <a:spcPct val="95900"/>
              </a:lnSpc>
            </a:pPr>
            <a:r>
              <a:rPr sz="1100" dirty="0">
                <a:latin typeface="Arial"/>
                <a:cs typeface="Arial"/>
              </a:rPr>
              <a:t>There</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many</a:t>
            </a:r>
            <a:r>
              <a:rPr sz="1100" spc="-15" dirty="0">
                <a:latin typeface="Arial"/>
                <a:cs typeface="Arial"/>
              </a:rPr>
              <a:t> </a:t>
            </a:r>
            <a:r>
              <a:rPr sz="1100" dirty="0">
                <a:latin typeface="Arial"/>
                <a:cs typeface="Arial"/>
              </a:rPr>
              <a:t>surface</a:t>
            </a:r>
            <a:r>
              <a:rPr sz="1100" spc="-20" dirty="0">
                <a:latin typeface="Arial"/>
                <a:cs typeface="Arial"/>
              </a:rPr>
              <a:t> </a:t>
            </a:r>
            <a:r>
              <a:rPr sz="1100" dirty="0">
                <a:latin typeface="Arial"/>
                <a:cs typeface="Arial"/>
              </a:rPr>
              <a:t>classes</a:t>
            </a:r>
            <a:r>
              <a:rPr sz="1100" spc="5" dirty="0">
                <a:latin typeface="Arial"/>
                <a:cs typeface="Arial"/>
              </a:rPr>
              <a:t> </a:t>
            </a:r>
            <a:r>
              <a:rPr sz="1100" dirty="0">
                <a:latin typeface="Arial"/>
                <a:cs typeface="Arial"/>
              </a:rPr>
              <a:t>derived</a:t>
            </a:r>
            <a:r>
              <a:rPr sz="1100" spc="-20" dirty="0">
                <a:latin typeface="Arial"/>
                <a:cs typeface="Arial"/>
              </a:rPr>
              <a:t> </a:t>
            </a:r>
            <a:r>
              <a:rPr sz="1100" dirty="0">
                <a:latin typeface="Arial"/>
                <a:cs typeface="Arial"/>
              </a:rPr>
              <a:t>from</a:t>
            </a:r>
            <a:r>
              <a:rPr sz="1100" spc="-1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abstract</a:t>
            </a:r>
            <a:r>
              <a:rPr sz="1100" spc="10" dirty="0">
                <a:latin typeface="Arial"/>
                <a:cs typeface="Arial"/>
              </a:rPr>
              <a:t> </a:t>
            </a:r>
            <a:r>
              <a:rPr sz="1100" b="1" i="1" spc="-10" dirty="0">
                <a:latin typeface="Arial"/>
                <a:cs typeface="Arial"/>
              </a:rPr>
              <a:t>Rhino.Geometry.Surface</a:t>
            </a:r>
            <a:r>
              <a:rPr sz="1100" b="1" i="1" spc="-15" dirty="0">
                <a:latin typeface="Arial"/>
                <a:cs typeface="Arial"/>
              </a:rPr>
              <a:t> </a:t>
            </a:r>
            <a:r>
              <a:rPr sz="1100" dirty="0">
                <a:latin typeface="Arial"/>
                <a:cs typeface="Arial"/>
              </a:rPr>
              <a:t>class.</a:t>
            </a:r>
            <a:r>
              <a:rPr sz="1100" spc="-10" dirty="0">
                <a:latin typeface="Arial"/>
                <a:cs typeface="Arial"/>
              </a:rPr>
              <a:t> </a:t>
            </a:r>
            <a:r>
              <a:rPr sz="1100" spc="-25" dirty="0">
                <a:latin typeface="Arial"/>
                <a:cs typeface="Arial"/>
              </a:rPr>
              <a:t>The </a:t>
            </a:r>
            <a:r>
              <a:rPr sz="1100" b="1" i="1" dirty="0">
                <a:latin typeface="Arial"/>
                <a:cs typeface="Arial"/>
              </a:rPr>
              <a:t>Surface</a:t>
            </a:r>
            <a:r>
              <a:rPr sz="1100" b="1" i="1" spc="-35" dirty="0">
                <a:latin typeface="Arial"/>
                <a:cs typeface="Arial"/>
              </a:rPr>
              <a:t> </a:t>
            </a:r>
            <a:r>
              <a:rPr sz="1100" dirty="0">
                <a:latin typeface="Arial"/>
                <a:cs typeface="Arial"/>
              </a:rPr>
              <a:t>class</a:t>
            </a:r>
            <a:r>
              <a:rPr sz="1100" spc="-35" dirty="0">
                <a:latin typeface="Arial"/>
                <a:cs typeface="Arial"/>
              </a:rPr>
              <a:t> </a:t>
            </a:r>
            <a:r>
              <a:rPr sz="1100" dirty="0">
                <a:latin typeface="Arial"/>
                <a:cs typeface="Arial"/>
              </a:rPr>
              <a:t>provides</a:t>
            </a:r>
            <a:r>
              <a:rPr sz="1100" spc="-20" dirty="0">
                <a:latin typeface="Arial"/>
                <a:cs typeface="Arial"/>
              </a:rPr>
              <a:t> </a:t>
            </a:r>
            <a:r>
              <a:rPr sz="1100" dirty="0">
                <a:latin typeface="Arial"/>
                <a:cs typeface="Arial"/>
              </a:rPr>
              <a:t>common</a:t>
            </a:r>
            <a:r>
              <a:rPr sz="1100" spc="-35" dirty="0">
                <a:latin typeface="Arial"/>
                <a:cs typeface="Arial"/>
              </a:rPr>
              <a:t> </a:t>
            </a:r>
            <a:r>
              <a:rPr sz="1100" dirty="0">
                <a:latin typeface="Arial"/>
                <a:cs typeface="Arial"/>
              </a:rPr>
              <a:t>functionality</a:t>
            </a:r>
            <a:r>
              <a:rPr sz="1100" spc="-20" dirty="0">
                <a:latin typeface="Arial"/>
                <a:cs typeface="Arial"/>
              </a:rPr>
              <a:t> </a:t>
            </a:r>
            <a:r>
              <a:rPr sz="1100" dirty="0">
                <a:latin typeface="Arial"/>
                <a:cs typeface="Arial"/>
              </a:rPr>
              <a:t>among</a:t>
            </a:r>
            <a:r>
              <a:rPr sz="1100" spc="-25" dirty="0">
                <a:latin typeface="Arial"/>
                <a:cs typeface="Arial"/>
              </a:rPr>
              <a:t> </a:t>
            </a:r>
            <a:r>
              <a:rPr sz="1100" dirty="0">
                <a:latin typeface="Arial"/>
                <a:cs typeface="Arial"/>
              </a:rPr>
              <a:t>all</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derived</a:t>
            </a:r>
            <a:r>
              <a:rPr sz="1100" spc="-35" dirty="0">
                <a:latin typeface="Arial"/>
                <a:cs typeface="Arial"/>
              </a:rPr>
              <a:t> </a:t>
            </a:r>
            <a:r>
              <a:rPr sz="1100" dirty="0">
                <a:latin typeface="Arial"/>
                <a:cs typeface="Arial"/>
              </a:rPr>
              <a:t>types.</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is</a:t>
            </a:r>
            <a:r>
              <a:rPr sz="1100" spc="-20" dirty="0">
                <a:latin typeface="Arial"/>
                <a:cs typeface="Arial"/>
              </a:rPr>
              <a:t> </a:t>
            </a:r>
            <a:r>
              <a:rPr sz="1100" spc="-50" dirty="0">
                <a:latin typeface="Arial"/>
                <a:cs typeface="Arial"/>
              </a:rPr>
              <a:t>a </a:t>
            </a:r>
            <a:r>
              <a:rPr sz="1100" dirty="0">
                <a:latin typeface="Arial"/>
                <a:cs typeface="Arial"/>
              </a:rPr>
              <a:t>list</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surface</a:t>
            </a:r>
            <a:r>
              <a:rPr sz="1100" spc="-25" dirty="0">
                <a:latin typeface="Arial"/>
                <a:cs typeface="Arial"/>
              </a:rPr>
              <a:t> </a:t>
            </a:r>
            <a:r>
              <a:rPr sz="1100" dirty="0">
                <a:latin typeface="Arial"/>
                <a:cs typeface="Arial"/>
              </a:rPr>
              <a:t>classes</a:t>
            </a:r>
            <a:r>
              <a:rPr sz="1100" spc="-1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summary</a:t>
            </a:r>
            <a:r>
              <a:rPr sz="1100" spc="-10" dirty="0">
                <a:latin typeface="Arial"/>
                <a:cs typeface="Arial"/>
              </a:rPr>
              <a:t> description.</a:t>
            </a:r>
            <a:endParaRPr sz="1100">
              <a:latin typeface="Arial"/>
              <a:cs typeface="Arial"/>
            </a:endParaRPr>
          </a:p>
        </p:txBody>
      </p:sp>
      <p:graphicFrame>
        <p:nvGraphicFramePr>
          <p:cNvPr id="3" name="object 3"/>
          <p:cNvGraphicFramePr>
            <a:graphicFrameLocks noGrp="1"/>
          </p:cNvGraphicFramePr>
          <p:nvPr/>
        </p:nvGraphicFramePr>
        <p:xfrm>
          <a:off x="952804" y="1864105"/>
          <a:ext cx="5944870" cy="1609086"/>
        </p:xfrm>
        <a:graphic>
          <a:graphicData uri="http://schemas.openxmlformats.org/drawingml/2006/table">
            <a:tbl>
              <a:tblPr firstRow="1" bandRow="1">
                <a:tableStyleId>{2D5ABB26-0587-4C30-8999-92F81FD0307C}</a:tableStyleId>
              </a:tblPr>
              <a:tblGrid>
                <a:gridCol w="1544320">
                  <a:extLst>
                    <a:ext uri="{9D8B030D-6E8A-4147-A177-3AD203B41FA5}">
                      <a16:colId xmlns:a16="http://schemas.microsoft.com/office/drawing/2014/main" val="20000"/>
                    </a:ext>
                  </a:extLst>
                </a:gridCol>
                <a:gridCol w="4400550">
                  <a:extLst>
                    <a:ext uri="{9D8B030D-6E8A-4147-A177-3AD203B41FA5}">
                      <a16:colId xmlns:a16="http://schemas.microsoft.com/office/drawing/2014/main" val="20001"/>
                    </a:ext>
                  </a:extLst>
                </a:gridCol>
              </a:tblGrid>
              <a:tr h="211454">
                <a:tc>
                  <a:txBody>
                    <a:bodyPr/>
                    <a:lstStyle/>
                    <a:p>
                      <a:pPr marL="45085">
                        <a:lnSpc>
                          <a:spcPct val="100000"/>
                        </a:lnSpc>
                        <a:spcBef>
                          <a:spcPts val="250"/>
                        </a:spcBef>
                      </a:pPr>
                      <a:r>
                        <a:rPr sz="900" b="1" dirty="0">
                          <a:latin typeface="Arial"/>
                          <a:cs typeface="Arial"/>
                        </a:rPr>
                        <a:t>Surface</a:t>
                      </a:r>
                      <a:r>
                        <a:rPr sz="900" b="1" spc="-15" dirty="0">
                          <a:latin typeface="Arial"/>
                          <a:cs typeface="Arial"/>
                        </a:rPr>
                        <a:t> </a:t>
                      </a:r>
                      <a:r>
                        <a:rPr sz="900" b="1" dirty="0">
                          <a:latin typeface="Arial"/>
                          <a:cs typeface="Arial"/>
                        </a:rPr>
                        <a:t>derived</a:t>
                      </a:r>
                      <a:r>
                        <a:rPr sz="900" b="1" spc="-15" dirty="0">
                          <a:latin typeface="Arial"/>
                          <a:cs typeface="Arial"/>
                        </a:rPr>
                        <a:t> </a:t>
                      </a:r>
                      <a:r>
                        <a:rPr sz="900" b="1" spc="-20" dirty="0">
                          <a:latin typeface="Arial"/>
                          <a:cs typeface="Arial"/>
                        </a:rPr>
                        <a:t>Types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ct val="100000"/>
                        </a:lnSpc>
                        <a:spcBef>
                          <a:spcPts val="250"/>
                        </a:spcBef>
                      </a:pPr>
                      <a:r>
                        <a:rPr sz="900" b="1" spc="-10" dirty="0">
                          <a:latin typeface="Arial"/>
                          <a:cs typeface="Arial"/>
                        </a:rPr>
                        <a:t>Notes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210185">
                <a:tc>
                  <a:txBody>
                    <a:bodyPr/>
                    <a:lstStyle/>
                    <a:p>
                      <a:pPr marL="45085">
                        <a:lnSpc>
                          <a:spcPct val="100000"/>
                        </a:lnSpc>
                        <a:spcBef>
                          <a:spcPts val="250"/>
                        </a:spcBef>
                      </a:pPr>
                      <a:r>
                        <a:rPr sz="900" b="1" spc="-10" dirty="0">
                          <a:latin typeface="Arial"/>
                          <a:cs typeface="Arial"/>
                        </a:rPr>
                        <a:t>Extrusion</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Represents</a:t>
                      </a:r>
                      <a:r>
                        <a:rPr sz="900" spc="-30" dirty="0">
                          <a:latin typeface="Arial"/>
                          <a:cs typeface="Arial"/>
                        </a:rPr>
                        <a:t> </a:t>
                      </a:r>
                      <a:r>
                        <a:rPr sz="900" dirty="0">
                          <a:latin typeface="Arial"/>
                          <a:cs typeface="Arial"/>
                        </a:rPr>
                        <a:t>surfaces</a:t>
                      </a:r>
                      <a:r>
                        <a:rPr sz="900" spc="-20" dirty="0">
                          <a:latin typeface="Arial"/>
                          <a:cs typeface="Arial"/>
                        </a:rPr>
                        <a:t> </a:t>
                      </a:r>
                      <a:r>
                        <a:rPr sz="900" dirty="0">
                          <a:latin typeface="Arial"/>
                          <a:cs typeface="Arial"/>
                        </a:rPr>
                        <a:t>from</a:t>
                      </a:r>
                      <a:r>
                        <a:rPr sz="900" spc="-30" dirty="0">
                          <a:latin typeface="Arial"/>
                          <a:cs typeface="Arial"/>
                        </a:rPr>
                        <a:t> </a:t>
                      </a:r>
                      <a:r>
                        <a:rPr sz="900" dirty="0">
                          <a:latin typeface="Arial"/>
                          <a:cs typeface="Arial"/>
                        </a:rPr>
                        <a:t>extrusion.</a:t>
                      </a:r>
                      <a:r>
                        <a:rPr sz="900" spc="-20" dirty="0">
                          <a:latin typeface="Arial"/>
                          <a:cs typeface="Arial"/>
                        </a:rPr>
                        <a:t> </a:t>
                      </a:r>
                      <a:r>
                        <a:rPr sz="900" dirty="0">
                          <a:latin typeface="Arial"/>
                          <a:cs typeface="Arial"/>
                        </a:rPr>
                        <a:t>It</a:t>
                      </a:r>
                      <a:r>
                        <a:rPr sz="900" spc="-30" dirty="0">
                          <a:latin typeface="Arial"/>
                          <a:cs typeface="Arial"/>
                        </a:rPr>
                        <a:t> </a:t>
                      </a:r>
                      <a:r>
                        <a:rPr sz="900" dirty="0">
                          <a:latin typeface="Arial"/>
                          <a:cs typeface="Arial"/>
                        </a:rPr>
                        <a:t>is</a:t>
                      </a:r>
                      <a:r>
                        <a:rPr sz="900" spc="-25" dirty="0">
                          <a:latin typeface="Arial"/>
                          <a:cs typeface="Arial"/>
                        </a:rPr>
                        <a:t> </a:t>
                      </a:r>
                      <a:r>
                        <a:rPr sz="900" dirty="0">
                          <a:latin typeface="Arial"/>
                          <a:cs typeface="Arial"/>
                        </a:rPr>
                        <a:t>much</a:t>
                      </a:r>
                      <a:r>
                        <a:rPr sz="900" spc="-30" dirty="0">
                          <a:latin typeface="Arial"/>
                          <a:cs typeface="Arial"/>
                        </a:rPr>
                        <a:t> </a:t>
                      </a:r>
                      <a:r>
                        <a:rPr sz="900" dirty="0">
                          <a:latin typeface="Arial"/>
                          <a:cs typeface="Arial"/>
                        </a:rPr>
                        <a:t>lighter</a:t>
                      </a:r>
                      <a:r>
                        <a:rPr sz="900" spc="-20" dirty="0">
                          <a:latin typeface="Arial"/>
                          <a:cs typeface="Arial"/>
                        </a:rPr>
                        <a:t> </a:t>
                      </a:r>
                      <a:r>
                        <a:rPr sz="900" dirty="0">
                          <a:latin typeface="Arial"/>
                          <a:cs typeface="Arial"/>
                        </a:rPr>
                        <a:t>than</a:t>
                      </a:r>
                      <a:r>
                        <a:rPr sz="900" spc="-30" dirty="0">
                          <a:latin typeface="Arial"/>
                          <a:cs typeface="Arial"/>
                        </a:rPr>
                        <a:t> </a:t>
                      </a:r>
                      <a:r>
                        <a:rPr sz="900" dirty="0">
                          <a:latin typeface="Arial"/>
                          <a:cs typeface="Arial"/>
                        </a:rPr>
                        <a:t>a</a:t>
                      </a:r>
                      <a:r>
                        <a:rPr sz="900" spc="-30" dirty="0">
                          <a:latin typeface="Arial"/>
                          <a:cs typeface="Arial"/>
                        </a:rPr>
                        <a:t> </a:t>
                      </a:r>
                      <a:r>
                        <a:rPr sz="900" spc="-10" dirty="0">
                          <a:latin typeface="Arial"/>
                          <a:cs typeface="Arial"/>
                        </a:rPr>
                        <a:t>NurbsSurface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1454">
                <a:tc>
                  <a:txBody>
                    <a:bodyPr/>
                    <a:lstStyle/>
                    <a:p>
                      <a:pPr marL="45085">
                        <a:lnSpc>
                          <a:spcPct val="100000"/>
                        </a:lnSpc>
                        <a:spcBef>
                          <a:spcPts val="265"/>
                        </a:spcBef>
                      </a:pPr>
                      <a:r>
                        <a:rPr sz="900" b="1" spc="-10" dirty="0">
                          <a:latin typeface="Arial"/>
                          <a:cs typeface="Arial"/>
                        </a:rPr>
                        <a:t>NurbsSurface</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5"/>
                        </a:spcBef>
                      </a:pPr>
                      <a:r>
                        <a:rPr sz="900" dirty="0">
                          <a:latin typeface="Arial"/>
                          <a:cs typeface="Arial"/>
                        </a:rPr>
                        <a:t>Used</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free</a:t>
                      </a:r>
                      <a:r>
                        <a:rPr sz="900" spc="-5" dirty="0">
                          <a:latin typeface="Arial"/>
                          <a:cs typeface="Arial"/>
                        </a:rPr>
                        <a:t> </a:t>
                      </a:r>
                      <a:r>
                        <a:rPr sz="900" dirty="0">
                          <a:latin typeface="Arial"/>
                          <a:cs typeface="Arial"/>
                        </a:rPr>
                        <a:t>form</a:t>
                      </a:r>
                      <a:r>
                        <a:rPr sz="900" spc="-15" dirty="0">
                          <a:latin typeface="Arial"/>
                          <a:cs typeface="Arial"/>
                        </a:rPr>
                        <a:t> </a:t>
                      </a:r>
                      <a:r>
                        <a:rPr sz="900" spc="-10" dirty="0">
                          <a:latin typeface="Arial"/>
                          <a:cs typeface="Arial"/>
                        </a:rPr>
                        <a:t>surfaces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1454">
                <a:tc>
                  <a:txBody>
                    <a:bodyPr/>
                    <a:lstStyle/>
                    <a:p>
                      <a:pPr marL="45085">
                        <a:lnSpc>
                          <a:spcPct val="100000"/>
                        </a:lnSpc>
                        <a:spcBef>
                          <a:spcPts val="250"/>
                        </a:spcBef>
                      </a:pPr>
                      <a:r>
                        <a:rPr sz="900" b="1" spc="-10" dirty="0">
                          <a:latin typeface="Arial"/>
                          <a:cs typeface="Arial"/>
                        </a:rPr>
                        <a:t>PlaneSurface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Used</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planar</a:t>
                      </a:r>
                      <a:r>
                        <a:rPr sz="900" spc="-20" dirty="0">
                          <a:latin typeface="Arial"/>
                          <a:cs typeface="Arial"/>
                        </a:rPr>
                        <a:t> </a:t>
                      </a:r>
                      <a:r>
                        <a:rPr sz="900" spc="-10" dirty="0">
                          <a:latin typeface="Arial"/>
                          <a:cs typeface="Arial"/>
                        </a:rPr>
                        <a:t>surfaces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1454">
                <a:tc>
                  <a:txBody>
                    <a:bodyPr/>
                    <a:lstStyle/>
                    <a:p>
                      <a:pPr marL="45085">
                        <a:lnSpc>
                          <a:spcPct val="100000"/>
                        </a:lnSpc>
                        <a:spcBef>
                          <a:spcPts val="250"/>
                        </a:spcBef>
                      </a:pPr>
                      <a:r>
                        <a:rPr sz="900" b="1" spc="-10" dirty="0">
                          <a:latin typeface="Arial"/>
                          <a:cs typeface="Arial"/>
                        </a:rPr>
                        <a:t>RevSurface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Represents</a:t>
                      </a:r>
                      <a:r>
                        <a:rPr sz="900" spc="-3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surface</a:t>
                      </a:r>
                      <a:r>
                        <a:rPr sz="900" spc="-35" dirty="0">
                          <a:latin typeface="Arial"/>
                          <a:cs typeface="Arial"/>
                        </a:rPr>
                        <a:t> </a:t>
                      </a:r>
                      <a:r>
                        <a:rPr sz="900" dirty="0">
                          <a:latin typeface="Arial"/>
                          <a:cs typeface="Arial"/>
                        </a:rPr>
                        <a:t>of</a:t>
                      </a:r>
                      <a:r>
                        <a:rPr sz="900" spc="-25" dirty="0">
                          <a:latin typeface="Arial"/>
                          <a:cs typeface="Arial"/>
                        </a:rPr>
                        <a:t> </a:t>
                      </a:r>
                      <a:r>
                        <a:rPr sz="900" spc="-10" dirty="0">
                          <a:latin typeface="Arial"/>
                          <a:cs typeface="Arial"/>
                        </a:rPr>
                        <a:t>revolution</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10185">
                <a:tc>
                  <a:txBody>
                    <a:bodyPr/>
                    <a:lstStyle/>
                    <a:p>
                      <a:pPr marL="45085">
                        <a:lnSpc>
                          <a:spcPct val="100000"/>
                        </a:lnSpc>
                        <a:spcBef>
                          <a:spcPts val="250"/>
                        </a:spcBef>
                      </a:pPr>
                      <a:r>
                        <a:rPr sz="900" b="1" spc="-10" dirty="0">
                          <a:latin typeface="Arial"/>
                          <a:cs typeface="Arial"/>
                        </a:rPr>
                        <a:t>SumSurface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Represents</a:t>
                      </a:r>
                      <a:r>
                        <a:rPr sz="900" spc="-30"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sum</a:t>
                      </a:r>
                      <a:r>
                        <a:rPr sz="900" spc="-25" dirty="0">
                          <a:latin typeface="Arial"/>
                          <a:cs typeface="Arial"/>
                        </a:rPr>
                        <a:t> </a:t>
                      </a:r>
                      <a:r>
                        <a:rPr sz="900" dirty="0">
                          <a:latin typeface="Arial"/>
                          <a:cs typeface="Arial"/>
                        </a:rPr>
                        <a:t>surface,</a:t>
                      </a:r>
                      <a:r>
                        <a:rPr sz="900" spc="-10" dirty="0">
                          <a:latin typeface="Arial"/>
                          <a:cs typeface="Arial"/>
                        </a:rPr>
                        <a:t> </a:t>
                      </a:r>
                      <a:r>
                        <a:rPr sz="900" dirty="0">
                          <a:latin typeface="Arial"/>
                          <a:cs typeface="Arial"/>
                        </a:rPr>
                        <a:t>or</a:t>
                      </a:r>
                      <a:r>
                        <a:rPr sz="900" spc="-20" dirty="0">
                          <a:latin typeface="Arial"/>
                          <a:cs typeface="Arial"/>
                        </a:rPr>
                        <a:t> </a:t>
                      </a:r>
                      <a:r>
                        <a:rPr sz="900" dirty="0">
                          <a:latin typeface="Arial"/>
                          <a:cs typeface="Arial"/>
                        </a:rPr>
                        <a:t>an</a:t>
                      </a:r>
                      <a:r>
                        <a:rPr sz="900" spc="-10" dirty="0">
                          <a:latin typeface="Arial"/>
                          <a:cs typeface="Arial"/>
                        </a:rPr>
                        <a:t> </a:t>
                      </a:r>
                      <a:r>
                        <a:rPr sz="900" dirty="0">
                          <a:latin typeface="Arial"/>
                          <a:cs typeface="Arial"/>
                        </a:rPr>
                        <a:t>extrusion</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curve</a:t>
                      </a:r>
                      <a:r>
                        <a:rPr sz="900" spc="-20" dirty="0">
                          <a:latin typeface="Arial"/>
                          <a:cs typeface="Arial"/>
                        </a:rPr>
                        <a:t> </a:t>
                      </a:r>
                      <a:r>
                        <a:rPr sz="900" dirty="0">
                          <a:latin typeface="Arial"/>
                          <a:cs typeface="Arial"/>
                        </a:rPr>
                        <a:t>along</a:t>
                      </a:r>
                      <a:r>
                        <a:rPr sz="900" spc="-2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curved</a:t>
                      </a:r>
                      <a:r>
                        <a:rPr sz="900" spc="-15" dirty="0">
                          <a:latin typeface="Arial"/>
                          <a:cs typeface="Arial"/>
                        </a:rPr>
                        <a:t> </a:t>
                      </a:r>
                      <a:r>
                        <a:rPr sz="900" spc="-10" dirty="0">
                          <a:latin typeface="Arial"/>
                          <a:cs typeface="Arial"/>
                        </a:rPr>
                        <a:t>path.</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42900">
                <a:tc>
                  <a:txBody>
                    <a:bodyPr/>
                    <a:lstStyle/>
                    <a:p>
                      <a:pPr marL="45085">
                        <a:lnSpc>
                          <a:spcPct val="100000"/>
                        </a:lnSpc>
                        <a:spcBef>
                          <a:spcPts val="265"/>
                        </a:spcBef>
                      </a:pPr>
                      <a:r>
                        <a:rPr sz="900" b="1" spc="-10" dirty="0">
                          <a:latin typeface="Arial"/>
                          <a:cs typeface="Arial"/>
                        </a:rPr>
                        <a:t>SurfaceProxy</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210820">
                        <a:lnSpc>
                          <a:spcPts val="1030"/>
                        </a:lnSpc>
                        <a:spcBef>
                          <a:spcPts val="340"/>
                        </a:spcBef>
                      </a:pPr>
                      <a:r>
                        <a:rPr sz="900" dirty="0">
                          <a:latin typeface="Arial"/>
                          <a:cs typeface="Arial"/>
                        </a:rPr>
                        <a:t>Cannot</a:t>
                      </a:r>
                      <a:r>
                        <a:rPr sz="900" spc="-25" dirty="0">
                          <a:latin typeface="Arial"/>
                          <a:cs typeface="Arial"/>
                        </a:rPr>
                        <a:t> </a:t>
                      </a:r>
                      <a:r>
                        <a:rPr sz="900" spc="-10" dirty="0">
                          <a:latin typeface="Arial"/>
                          <a:cs typeface="Arial"/>
                        </a:rPr>
                        <a:t>instantiate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it.</a:t>
                      </a:r>
                      <a:r>
                        <a:rPr sz="900" spc="-5" dirty="0">
                          <a:latin typeface="Arial"/>
                          <a:cs typeface="Arial"/>
                        </a:rPr>
                        <a:t> </a:t>
                      </a:r>
                      <a:r>
                        <a:rPr sz="900" dirty="0">
                          <a:latin typeface="Arial"/>
                          <a:cs typeface="Arial"/>
                        </a:rPr>
                        <a:t>Provides a</a:t>
                      </a:r>
                      <a:r>
                        <a:rPr sz="900" spc="-20" dirty="0">
                          <a:latin typeface="Arial"/>
                          <a:cs typeface="Arial"/>
                        </a:rPr>
                        <a:t> </a:t>
                      </a:r>
                      <a:r>
                        <a:rPr sz="900" dirty="0">
                          <a:latin typeface="Arial"/>
                          <a:cs typeface="Arial"/>
                        </a:rPr>
                        <a:t>base</a:t>
                      </a:r>
                      <a:r>
                        <a:rPr sz="900" spc="-10" dirty="0">
                          <a:latin typeface="Arial"/>
                          <a:cs typeface="Arial"/>
                        </a:rPr>
                        <a:t> </a:t>
                      </a:r>
                      <a:r>
                        <a:rPr sz="900" dirty="0">
                          <a:latin typeface="Arial"/>
                          <a:cs typeface="Arial"/>
                        </a:rPr>
                        <a:t>class to</a:t>
                      </a:r>
                      <a:r>
                        <a:rPr sz="900" spc="-20" dirty="0">
                          <a:latin typeface="Arial"/>
                          <a:cs typeface="Arial"/>
                        </a:rPr>
                        <a:t> </a:t>
                      </a:r>
                      <a:r>
                        <a:rPr sz="900" dirty="0">
                          <a:latin typeface="Arial"/>
                          <a:cs typeface="Arial"/>
                        </a:rPr>
                        <a:t>brep</a:t>
                      </a:r>
                      <a:r>
                        <a:rPr sz="900" spc="-5" dirty="0">
                          <a:latin typeface="Arial"/>
                          <a:cs typeface="Arial"/>
                        </a:rPr>
                        <a:t> </a:t>
                      </a:r>
                      <a:r>
                        <a:rPr sz="900" dirty="0">
                          <a:latin typeface="Arial"/>
                          <a:cs typeface="Arial"/>
                        </a:rPr>
                        <a:t>faces</a:t>
                      </a:r>
                      <a:r>
                        <a:rPr sz="900" spc="-5" dirty="0">
                          <a:latin typeface="Arial"/>
                          <a:cs typeface="Arial"/>
                        </a:rPr>
                        <a:t> </a:t>
                      </a:r>
                      <a:r>
                        <a:rPr sz="900" dirty="0">
                          <a:latin typeface="Arial"/>
                          <a:cs typeface="Arial"/>
                        </a:rPr>
                        <a:t>and</a:t>
                      </a:r>
                      <a:r>
                        <a:rPr sz="900" spc="-10" dirty="0">
                          <a:latin typeface="Arial"/>
                          <a:cs typeface="Arial"/>
                        </a:rPr>
                        <a:t> other </a:t>
                      </a:r>
                      <a:r>
                        <a:rPr sz="900" dirty="0">
                          <a:latin typeface="Arial"/>
                          <a:cs typeface="Arial"/>
                        </a:rPr>
                        <a:t>surface </a:t>
                      </a:r>
                      <a:r>
                        <a:rPr sz="900" spc="-10" dirty="0">
                          <a:latin typeface="Arial"/>
                          <a:cs typeface="Arial"/>
                        </a:rPr>
                        <a:t>proxies.</a:t>
                      </a:r>
                      <a:endParaRPr sz="900">
                        <a:latin typeface="Arial"/>
                        <a:cs typeface="Arial"/>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4" name="object 4"/>
          <p:cNvSpPr txBox="1"/>
          <p:nvPr/>
        </p:nvSpPr>
        <p:spPr>
          <a:xfrm>
            <a:off x="902004" y="3621151"/>
            <a:ext cx="5656580" cy="515620"/>
          </a:xfrm>
          <a:prstGeom prst="rect">
            <a:avLst/>
          </a:prstGeom>
        </p:spPr>
        <p:txBody>
          <a:bodyPr vert="horz" wrap="square" lIns="0" tIns="13335" rIns="0" bIns="0" rtlCol="0">
            <a:spAutoFit/>
          </a:bodyPr>
          <a:lstStyle/>
          <a:p>
            <a:pPr marL="12700">
              <a:lnSpc>
                <a:spcPts val="1290"/>
              </a:lnSpc>
              <a:spcBef>
                <a:spcPts val="105"/>
              </a:spcBef>
            </a:pPr>
            <a:r>
              <a:rPr sz="1100" b="1" dirty="0">
                <a:latin typeface="Arial"/>
                <a:cs typeface="Arial"/>
              </a:rPr>
              <a:t>Create</a:t>
            </a:r>
            <a:r>
              <a:rPr sz="1100" b="1" spc="-30" dirty="0">
                <a:latin typeface="Arial"/>
                <a:cs typeface="Arial"/>
              </a:rPr>
              <a:t> </a:t>
            </a:r>
            <a:r>
              <a:rPr sz="1100" b="1" dirty="0">
                <a:latin typeface="Arial"/>
                <a:cs typeface="Arial"/>
              </a:rPr>
              <a:t>surface</a:t>
            </a:r>
            <a:r>
              <a:rPr sz="1100" b="1" spc="-40" dirty="0">
                <a:latin typeface="Arial"/>
                <a:cs typeface="Arial"/>
              </a:rPr>
              <a:t> </a:t>
            </a:r>
            <a:r>
              <a:rPr sz="1100" b="1" spc="-10" dirty="0">
                <a:latin typeface="Arial"/>
                <a:cs typeface="Arial"/>
              </a:rPr>
              <a:t>objects:</a:t>
            </a:r>
            <a:endParaRPr sz="1100">
              <a:latin typeface="Arial"/>
              <a:cs typeface="Arial"/>
            </a:endParaRPr>
          </a:p>
          <a:p>
            <a:pPr marL="12700">
              <a:lnSpc>
                <a:spcPts val="1265"/>
              </a:lnSpc>
            </a:pPr>
            <a:r>
              <a:rPr sz="1100" dirty="0">
                <a:latin typeface="Arial"/>
                <a:cs typeface="Arial"/>
              </a:rPr>
              <a:t>One</a:t>
            </a:r>
            <a:r>
              <a:rPr sz="1100" spc="-25" dirty="0">
                <a:latin typeface="Arial"/>
                <a:cs typeface="Arial"/>
              </a:rPr>
              <a:t> </a:t>
            </a:r>
            <a:r>
              <a:rPr sz="1100" dirty="0">
                <a:latin typeface="Arial"/>
                <a:cs typeface="Arial"/>
              </a:rPr>
              <a:t>way</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surfaces</a:t>
            </a:r>
            <a:r>
              <a:rPr sz="1100" spc="-1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static</a:t>
            </a:r>
            <a:r>
              <a:rPr sz="1100" spc="-35" dirty="0">
                <a:latin typeface="Arial"/>
                <a:cs typeface="Arial"/>
              </a:rPr>
              <a:t> </a:t>
            </a:r>
            <a:r>
              <a:rPr sz="1100" dirty="0">
                <a:latin typeface="Arial"/>
                <a:cs typeface="Arial"/>
              </a:rPr>
              <a:t>methods</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 </a:t>
            </a:r>
            <a:r>
              <a:rPr sz="1100" b="1" i="1" spc="-10" dirty="0">
                <a:latin typeface="Arial"/>
                <a:cs typeface="Arial"/>
              </a:rPr>
              <a:t>Rhino.Geometry.Surface</a:t>
            </a:r>
            <a:endParaRPr sz="1100">
              <a:latin typeface="Arial"/>
              <a:cs typeface="Arial"/>
            </a:endParaRPr>
          </a:p>
          <a:p>
            <a:pPr marL="12700">
              <a:lnSpc>
                <a:spcPts val="1295"/>
              </a:lnSpc>
            </a:pPr>
            <a:r>
              <a:rPr sz="1100" dirty="0">
                <a:latin typeface="Arial"/>
                <a:cs typeface="Arial"/>
              </a:rPr>
              <a:t>class</a:t>
            </a:r>
            <a:r>
              <a:rPr sz="1100" spc="-35"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start</a:t>
            </a:r>
            <a:r>
              <a:rPr sz="1100" spc="-2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keyword</a:t>
            </a:r>
            <a:r>
              <a:rPr sz="1100" spc="-5" dirty="0">
                <a:latin typeface="Arial"/>
                <a:cs typeface="Arial"/>
              </a:rPr>
              <a:t> </a:t>
            </a:r>
            <a:r>
              <a:rPr sz="1100" b="1" i="1" dirty="0">
                <a:latin typeface="Arial"/>
                <a:cs typeface="Arial"/>
              </a:rPr>
              <a:t>Create</a:t>
            </a:r>
            <a:r>
              <a:rPr sz="1100" dirty="0">
                <a:latin typeface="Arial"/>
                <a:cs typeface="Arial"/>
              </a:rPr>
              <a:t>.</a:t>
            </a:r>
            <a:r>
              <a:rPr sz="1100" spc="-25" dirty="0">
                <a:latin typeface="Arial"/>
                <a:cs typeface="Arial"/>
              </a:rPr>
              <a:t> </a:t>
            </a:r>
            <a:r>
              <a:rPr sz="1100" dirty="0">
                <a:latin typeface="Arial"/>
                <a:cs typeface="Arial"/>
              </a:rPr>
              <a:t>Here</a:t>
            </a:r>
            <a:r>
              <a:rPr sz="1100" spc="-3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some</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these</a:t>
            </a:r>
            <a:r>
              <a:rPr sz="1100" spc="-20" dirty="0">
                <a:latin typeface="Arial"/>
                <a:cs typeface="Arial"/>
              </a:rPr>
              <a:t> </a:t>
            </a:r>
            <a:r>
              <a:rPr sz="1100" dirty="0">
                <a:latin typeface="Arial"/>
                <a:cs typeface="Arial"/>
              </a:rPr>
              <a:t>create</a:t>
            </a:r>
            <a:r>
              <a:rPr sz="1100" spc="-35" dirty="0">
                <a:latin typeface="Arial"/>
                <a:cs typeface="Arial"/>
              </a:rPr>
              <a:t> </a:t>
            </a:r>
            <a:r>
              <a:rPr sz="1100" spc="-10" dirty="0">
                <a:latin typeface="Arial"/>
                <a:cs typeface="Arial"/>
              </a:rPr>
              <a:t>methods..</a:t>
            </a:r>
            <a:endParaRPr sz="1100">
              <a:latin typeface="Arial"/>
              <a:cs typeface="Arial"/>
            </a:endParaRPr>
          </a:p>
        </p:txBody>
      </p:sp>
      <p:graphicFrame>
        <p:nvGraphicFramePr>
          <p:cNvPr id="5" name="object 5"/>
          <p:cNvGraphicFramePr>
            <a:graphicFrameLocks noGrp="1"/>
          </p:cNvGraphicFramePr>
          <p:nvPr/>
        </p:nvGraphicFramePr>
        <p:xfrm>
          <a:off x="952804" y="4255642"/>
          <a:ext cx="5944870" cy="1455417"/>
        </p:xfrm>
        <a:graphic>
          <a:graphicData uri="http://schemas.openxmlformats.org/drawingml/2006/table">
            <a:tbl>
              <a:tblPr firstRow="1" bandRow="1">
                <a:tableStyleId>{2D5ABB26-0587-4C30-8999-92F81FD0307C}</a:tableStyleId>
              </a:tblPr>
              <a:tblGrid>
                <a:gridCol w="1544320">
                  <a:extLst>
                    <a:ext uri="{9D8B030D-6E8A-4147-A177-3AD203B41FA5}">
                      <a16:colId xmlns:a16="http://schemas.microsoft.com/office/drawing/2014/main" val="20000"/>
                    </a:ext>
                  </a:extLst>
                </a:gridCol>
                <a:gridCol w="4400550">
                  <a:extLst>
                    <a:ext uri="{9D8B030D-6E8A-4147-A177-3AD203B41FA5}">
                      <a16:colId xmlns:a16="http://schemas.microsoft.com/office/drawing/2014/main" val="20001"/>
                    </a:ext>
                  </a:extLst>
                </a:gridCol>
              </a:tblGrid>
              <a:tr h="267970">
                <a:tc gridSpan="2">
                  <a:txBody>
                    <a:bodyPr/>
                    <a:lstStyle/>
                    <a:p>
                      <a:pPr marL="45085">
                        <a:lnSpc>
                          <a:spcPct val="100000"/>
                        </a:lnSpc>
                        <a:spcBef>
                          <a:spcPts val="260"/>
                        </a:spcBef>
                      </a:pPr>
                      <a:r>
                        <a:rPr sz="900" dirty="0">
                          <a:latin typeface="Arial"/>
                          <a:cs typeface="Arial"/>
                        </a:rPr>
                        <a:t>The</a:t>
                      </a:r>
                      <a:r>
                        <a:rPr sz="900" spc="-20" dirty="0">
                          <a:latin typeface="Arial"/>
                          <a:cs typeface="Arial"/>
                        </a:rPr>
                        <a:t> </a:t>
                      </a:r>
                      <a:r>
                        <a:rPr sz="900" b="1" i="1" dirty="0">
                          <a:latin typeface="Arial"/>
                          <a:cs typeface="Arial"/>
                        </a:rPr>
                        <a:t>Create</a:t>
                      </a:r>
                      <a:r>
                        <a:rPr sz="900" b="1" i="1" spc="-20" dirty="0">
                          <a:latin typeface="Arial"/>
                          <a:cs typeface="Arial"/>
                        </a:rPr>
                        <a:t> </a:t>
                      </a:r>
                      <a:r>
                        <a:rPr sz="900" dirty="0">
                          <a:latin typeface="Arial"/>
                          <a:cs typeface="Arial"/>
                        </a:rPr>
                        <a:t>methods</a:t>
                      </a:r>
                      <a:r>
                        <a:rPr sz="900" spc="-10" dirty="0">
                          <a:latin typeface="Arial"/>
                          <a:cs typeface="Arial"/>
                        </a:rPr>
                        <a:t> </a:t>
                      </a:r>
                      <a:r>
                        <a:rPr sz="900" dirty="0">
                          <a:latin typeface="Arial"/>
                          <a:cs typeface="Arial"/>
                        </a:rPr>
                        <a:t>in</a:t>
                      </a:r>
                      <a:r>
                        <a:rPr sz="900" spc="-5" dirty="0">
                          <a:latin typeface="Arial"/>
                          <a:cs typeface="Arial"/>
                        </a:rPr>
                        <a:t> </a:t>
                      </a:r>
                      <a:r>
                        <a:rPr sz="900" b="1" i="1" dirty="0">
                          <a:latin typeface="Arial"/>
                          <a:cs typeface="Arial"/>
                        </a:rPr>
                        <a:t>Rhino.Geometry.Surface</a:t>
                      </a:r>
                      <a:r>
                        <a:rPr sz="900" b="1" i="1" spc="-10" dirty="0">
                          <a:latin typeface="Arial"/>
                          <a:cs typeface="Arial"/>
                        </a:rPr>
                        <a:t> </a:t>
                      </a:r>
                      <a:r>
                        <a:rPr sz="900" spc="-20" dirty="0">
                          <a:latin typeface="Arial"/>
                          <a:cs typeface="Arial"/>
                        </a:rPr>
                        <a:t>class</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211454">
                <a:tc>
                  <a:txBody>
                    <a:bodyPr/>
                    <a:lstStyle/>
                    <a:p>
                      <a:pPr marL="45085">
                        <a:lnSpc>
                          <a:spcPct val="100000"/>
                        </a:lnSpc>
                        <a:spcBef>
                          <a:spcPts val="250"/>
                        </a:spcBef>
                      </a:pPr>
                      <a:r>
                        <a:rPr sz="900" b="1" spc="-10" dirty="0">
                          <a:latin typeface="Arial"/>
                          <a:cs typeface="Arial"/>
                        </a:rPr>
                        <a:t>CreateExtrusion</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Constructs</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surface</a:t>
                      </a:r>
                      <a:r>
                        <a:rPr sz="900" spc="-40" dirty="0">
                          <a:latin typeface="Arial"/>
                          <a:cs typeface="Arial"/>
                        </a:rPr>
                        <a:t> </a:t>
                      </a:r>
                      <a:r>
                        <a:rPr sz="900" dirty="0">
                          <a:latin typeface="Arial"/>
                          <a:cs typeface="Arial"/>
                        </a:rPr>
                        <a:t>by</a:t>
                      </a:r>
                      <a:r>
                        <a:rPr sz="900" spc="-30" dirty="0">
                          <a:latin typeface="Arial"/>
                          <a:cs typeface="Arial"/>
                        </a:rPr>
                        <a:t> </a:t>
                      </a:r>
                      <a:r>
                        <a:rPr sz="900" dirty="0">
                          <a:latin typeface="Arial"/>
                          <a:cs typeface="Arial"/>
                        </a:rPr>
                        <a:t>extruding</a:t>
                      </a:r>
                      <a:r>
                        <a:rPr sz="900" spc="-25" dirty="0">
                          <a:latin typeface="Arial"/>
                          <a:cs typeface="Arial"/>
                        </a:rPr>
                        <a:t> </a:t>
                      </a:r>
                      <a:r>
                        <a:rPr sz="900" dirty="0">
                          <a:latin typeface="Arial"/>
                          <a:cs typeface="Arial"/>
                        </a:rPr>
                        <a:t>a</a:t>
                      </a:r>
                      <a:r>
                        <a:rPr sz="900" spc="-40" dirty="0">
                          <a:latin typeface="Arial"/>
                          <a:cs typeface="Arial"/>
                        </a:rPr>
                        <a:t> </a:t>
                      </a:r>
                      <a:r>
                        <a:rPr sz="900" dirty="0">
                          <a:latin typeface="Arial"/>
                          <a:cs typeface="Arial"/>
                        </a:rPr>
                        <a:t>curve</a:t>
                      </a:r>
                      <a:r>
                        <a:rPr sz="900" spc="-35" dirty="0">
                          <a:latin typeface="Arial"/>
                          <a:cs typeface="Arial"/>
                        </a:rPr>
                        <a:t> </a:t>
                      </a:r>
                      <a:r>
                        <a:rPr sz="900" dirty="0">
                          <a:latin typeface="Arial"/>
                          <a:cs typeface="Arial"/>
                        </a:rPr>
                        <a:t>along</a:t>
                      </a:r>
                      <a:r>
                        <a:rPr sz="900" spc="-25" dirty="0">
                          <a:latin typeface="Arial"/>
                          <a:cs typeface="Arial"/>
                        </a:rPr>
                        <a:t> </a:t>
                      </a:r>
                      <a:r>
                        <a:rPr sz="900" dirty="0">
                          <a:latin typeface="Arial"/>
                          <a:cs typeface="Arial"/>
                        </a:rPr>
                        <a:t>a</a:t>
                      </a:r>
                      <a:r>
                        <a:rPr sz="900" spc="-40" dirty="0">
                          <a:latin typeface="Arial"/>
                          <a:cs typeface="Arial"/>
                        </a:rPr>
                        <a:t> </a:t>
                      </a:r>
                      <a:r>
                        <a:rPr sz="900" spc="-10" dirty="0">
                          <a:latin typeface="Arial"/>
                          <a:cs typeface="Arial"/>
                        </a:rPr>
                        <a:t>vector.</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1454">
                <a:tc>
                  <a:txBody>
                    <a:bodyPr/>
                    <a:lstStyle/>
                    <a:p>
                      <a:pPr marL="45085">
                        <a:lnSpc>
                          <a:spcPct val="100000"/>
                        </a:lnSpc>
                        <a:spcBef>
                          <a:spcPts val="250"/>
                        </a:spcBef>
                      </a:pPr>
                      <a:r>
                        <a:rPr sz="900" b="1" spc="-10" dirty="0">
                          <a:latin typeface="Arial"/>
                          <a:cs typeface="Arial"/>
                        </a:rPr>
                        <a:t>CreateExtrusionToPoint</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Constructs</a:t>
                      </a:r>
                      <a:r>
                        <a:rPr sz="900" spc="-25"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surface</a:t>
                      </a:r>
                      <a:r>
                        <a:rPr sz="900" spc="-35" dirty="0">
                          <a:latin typeface="Arial"/>
                          <a:cs typeface="Arial"/>
                        </a:rPr>
                        <a:t> </a:t>
                      </a:r>
                      <a:r>
                        <a:rPr sz="900" dirty="0">
                          <a:latin typeface="Arial"/>
                          <a:cs typeface="Arial"/>
                        </a:rPr>
                        <a:t>by</a:t>
                      </a:r>
                      <a:r>
                        <a:rPr sz="900" spc="-30" dirty="0">
                          <a:latin typeface="Arial"/>
                          <a:cs typeface="Arial"/>
                        </a:rPr>
                        <a:t> </a:t>
                      </a:r>
                      <a:r>
                        <a:rPr sz="900" dirty="0">
                          <a:latin typeface="Arial"/>
                          <a:cs typeface="Arial"/>
                        </a:rPr>
                        <a:t>extruding</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curve</a:t>
                      </a:r>
                      <a:r>
                        <a:rPr sz="900" spc="-25"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a</a:t>
                      </a:r>
                      <a:r>
                        <a:rPr sz="900" spc="-35" dirty="0">
                          <a:latin typeface="Arial"/>
                          <a:cs typeface="Arial"/>
                        </a:rPr>
                        <a:t> </a:t>
                      </a:r>
                      <a:r>
                        <a:rPr sz="900" spc="-10" dirty="0">
                          <a:latin typeface="Arial"/>
                          <a:cs typeface="Arial"/>
                        </a:rPr>
                        <a:t>point.</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0185">
                <a:tc>
                  <a:txBody>
                    <a:bodyPr/>
                    <a:lstStyle/>
                    <a:p>
                      <a:pPr marL="45085">
                        <a:lnSpc>
                          <a:spcPct val="100000"/>
                        </a:lnSpc>
                        <a:spcBef>
                          <a:spcPts val="250"/>
                        </a:spcBef>
                      </a:pPr>
                      <a:r>
                        <a:rPr sz="900" b="1" spc="-10" dirty="0">
                          <a:latin typeface="Arial"/>
                          <a:cs typeface="Arial"/>
                        </a:rPr>
                        <a:t>CreatePeriodicSurface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Constructs</a:t>
                      </a:r>
                      <a:r>
                        <a:rPr sz="900" spc="-20" dirty="0">
                          <a:latin typeface="Arial"/>
                          <a:cs typeface="Arial"/>
                        </a:rPr>
                        <a:t> </a:t>
                      </a:r>
                      <a:r>
                        <a:rPr sz="900" dirty="0">
                          <a:latin typeface="Arial"/>
                          <a:cs typeface="Arial"/>
                        </a:rPr>
                        <a:t>a</a:t>
                      </a:r>
                      <a:r>
                        <a:rPr sz="900" spc="-25" dirty="0">
                          <a:latin typeface="Arial"/>
                          <a:cs typeface="Arial"/>
                        </a:rPr>
                        <a:t> </a:t>
                      </a:r>
                      <a:r>
                        <a:rPr sz="900" spc="-10" dirty="0">
                          <a:latin typeface="Arial"/>
                          <a:cs typeface="Arial"/>
                        </a:rPr>
                        <a:t>periodic</a:t>
                      </a:r>
                      <a:r>
                        <a:rPr sz="900" spc="-30" dirty="0">
                          <a:latin typeface="Arial"/>
                          <a:cs typeface="Arial"/>
                        </a:rPr>
                        <a:t> </a:t>
                      </a:r>
                      <a:r>
                        <a:rPr sz="900" dirty="0">
                          <a:latin typeface="Arial"/>
                          <a:cs typeface="Arial"/>
                        </a:rPr>
                        <a:t>surface</a:t>
                      </a:r>
                      <a:r>
                        <a:rPr sz="900" spc="-25" dirty="0">
                          <a:latin typeface="Arial"/>
                          <a:cs typeface="Arial"/>
                        </a:rPr>
                        <a:t> </a:t>
                      </a:r>
                      <a:r>
                        <a:rPr sz="900" dirty="0">
                          <a:latin typeface="Arial"/>
                          <a:cs typeface="Arial"/>
                        </a:rPr>
                        <a:t>from</a:t>
                      </a:r>
                      <a:r>
                        <a:rPr sz="900" spc="-2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base</a:t>
                      </a:r>
                      <a:r>
                        <a:rPr sz="900" spc="-25" dirty="0">
                          <a:latin typeface="Arial"/>
                          <a:cs typeface="Arial"/>
                        </a:rPr>
                        <a:t> </a:t>
                      </a:r>
                      <a:r>
                        <a:rPr sz="900" dirty="0">
                          <a:latin typeface="Arial"/>
                          <a:cs typeface="Arial"/>
                        </a:rPr>
                        <a:t>surface</a:t>
                      </a:r>
                      <a:r>
                        <a:rPr sz="900" spc="-2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a</a:t>
                      </a:r>
                      <a:r>
                        <a:rPr sz="900" spc="-35" dirty="0">
                          <a:latin typeface="Arial"/>
                          <a:cs typeface="Arial"/>
                        </a:rPr>
                        <a:t> </a:t>
                      </a:r>
                      <a:r>
                        <a:rPr sz="900" spc="-10" dirty="0">
                          <a:latin typeface="Arial"/>
                          <a:cs typeface="Arial"/>
                        </a:rPr>
                        <a:t>direction.</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1454">
                <a:tc>
                  <a:txBody>
                    <a:bodyPr/>
                    <a:lstStyle/>
                    <a:p>
                      <a:pPr marL="45085">
                        <a:lnSpc>
                          <a:spcPct val="100000"/>
                        </a:lnSpc>
                        <a:spcBef>
                          <a:spcPts val="265"/>
                        </a:spcBef>
                      </a:pPr>
                      <a:r>
                        <a:rPr sz="900" b="1" spc="-10" dirty="0">
                          <a:latin typeface="Arial"/>
                          <a:cs typeface="Arial"/>
                        </a:rPr>
                        <a:t>CreateRollingBallFillet</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5"/>
                        </a:spcBef>
                      </a:pPr>
                      <a:r>
                        <a:rPr sz="900" dirty="0">
                          <a:latin typeface="Arial"/>
                          <a:cs typeface="Arial"/>
                        </a:rPr>
                        <a:t>Constructs</a:t>
                      </a:r>
                      <a:r>
                        <a:rPr sz="900" spc="-3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rolling</a:t>
                      </a:r>
                      <a:r>
                        <a:rPr sz="900" spc="-35" dirty="0">
                          <a:latin typeface="Arial"/>
                          <a:cs typeface="Arial"/>
                        </a:rPr>
                        <a:t> </a:t>
                      </a:r>
                      <a:r>
                        <a:rPr sz="900" dirty="0">
                          <a:latin typeface="Arial"/>
                          <a:cs typeface="Arial"/>
                        </a:rPr>
                        <a:t>ball</a:t>
                      </a:r>
                      <a:r>
                        <a:rPr sz="900" spc="-40" dirty="0">
                          <a:latin typeface="Arial"/>
                          <a:cs typeface="Arial"/>
                        </a:rPr>
                        <a:t> </a:t>
                      </a:r>
                      <a:r>
                        <a:rPr sz="900" dirty="0">
                          <a:latin typeface="Arial"/>
                          <a:cs typeface="Arial"/>
                        </a:rPr>
                        <a:t>fillet</a:t>
                      </a:r>
                      <a:r>
                        <a:rPr sz="900" spc="-45" dirty="0">
                          <a:latin typeface="Arial"/>
                          <a:cs typeface="Arial"/>
                        </a:rPr>
                        <a:t> </a:t>
                      </a:r>
                      <a:r>
                        <a:rPr sz="900" dirty="0">
                          <a:latin typeface="Arial"/>
                          <a:cs typeface="Arial"/>
                        </a:rPr>
                        <a:t>between</a:t>
                      </a:r>
                      <a:r>
                        <a:rPr sz="900" spc="-35" dirty="0">
                          <a:latin typeface="Arial"/>
                          <a:cs typeface="Arial"/>
                        </a:rPr>
                        <a:t> </a:t>
                      </a:r>
                      <a:r>
                        <a:rPr sz="900" dirty="0">
                          <a:latin typeface="Arial"/>
                          <a:cs typeface="Arial"/>
                        </a:rPr>
                        <a:t>two</a:t>
                      </a:r>
                      <a:r>
                        <a:rPr sz="900" spc="-35" dirty="0">
                          <a:latin typeface="Arial"/>
                          <a:cs typeface="Arial"/>
                        </a:rPr>
                        <a:t> </a:t>
                      </a:r>
                      <a:r>
                        <a:rPr sz="900" spc="-10" dirty="0">
                          <a:latin typeface="Arial"/>
                          <a:cs typeface="Arial"/>
                        </a:rPr>
                        <a:t>surfaces.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42900">
                <a:tc>
                  <a:txBody>
                    <a:bodyPr/>
                    <a:lstStyle/>
                    <a:p>
                      <a:pPr marL="45085">
                        <a:lnSpc>
                          <a:spcPct val="100000"/>
                        </a:lnSpc>
                        <a:spcBef>
                          <a:spcPts val="250"/>
                        </a:spcBef>
                      </a:pPr>
                      <a:r>
                        <a:rPr sz="900" b="1" spc="-10" dirty="0">
                          <a:latin typeface="Arial"/>
                          <a:cs typeface="Arial"/>
                        </a:rPr>
                        <a:t>CreateSoftEditSurface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466090">
                        <a:lnSpc>
                          <a:spcPts val="1040"/>
                        </a:lnSpc>
                        <a:spcBef>
                          <a:spcPts val="320"/>
                        </a:spcBef>
                      </a:pPr>
                      <a:r>
                        <a:rPr sz="900" dirty="0">
                          <a:latin typeface="Arial"/>
                          <a:cs typeface="Arial"/>
                        </a:rPr>
                        <a:t>Creates</a:t>
                      </a:r>
                      <a:r>
                        <a:rPr sz="900" spc="-4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soft</a:t>
                      </a:r>
                      <a:r>
                        <a:rPr sz="900" spc="-40" dirty="0">
                          <a:latin typeface="Arial"/>
                          <a:cs typeface="Arial"/>
                        </a:rPr>
                        <a:t> </a:t>
                      </a:r>
                      <a:r>
                        <a:rPr sz="900" dirty="0">
                          <a:latin typeface="Arial"/>
                          <a:cs typeface="Arial"/>
                        </a:rPr>
                        <a:t>edited</a:t>
                      </a:r>
                      <a:r>
                        <a:rPr sz="900" spc="-35" dirty="0">
                          <a:latin typeface="Arial"/>
                          <a:cs typeface="Arial"/>
                        </a:rPr>
                        <a:t> </a:t>
                      </a:r>
                      <a:r>
                        <a:rPr sz="900" dirty="0">
                          <a:latin typeface="Arial"/>
                          <a:cs typeface="Arial"/>
                        </a:rPr>
                        <a:t>surface</a:t>
                      </a:r>
                      <a:r>
                        <a:rPr sz="900" spc="-30" dirty="0">
                          <a:latin typeface="Arial"/>
                          <a:cs typeface="Arial"/>
                        </a:rPr>
                        <a:t> </a:t>
                      </a:r>
                      <a:r>
                        <a:rPr sz="900" dirty="0">
                          <a:latin typeface="Arial"/>
                          <a:cs typeface="Arial"/>
                        </a:rPr>
                        <a:t>from</a:t>
                      </a:r>
                      <a:r>
                        <a:rPr sz="900" spc="-25" dirty="0">
                          <a:latin typeface="Arial"/>
                          <a:cs typeface="Arial"/>
                        </a:rPr>
                        <a:t> </a:t>
                      </a:r>
                      <a:r>
                        <a:rPr sz="900" dirty="0">
                          <a:latin typeface="Arial"/>
                          <a:cs typeface="Arial"/>
                        </a:rPr>
                        <a:t>an</a:t>
                      </a:r>
                      <a:r>
                        <a:rPr sz="900" spc="-30" dirty="0">
                          <a:latin typeface="Arial"/>
                          <a:cs typeface="Arial"/>
                        </a:rPr>
                        <a:t> </a:t>
                      </a:r>
                      <a:r>
                        <a:rPr sz="900" dirty="0">
                          <a:latin typeface="Arial"/>
                          <a:cs typeface="Arial"/>
                        </a:rPr>
                        <a:t>existing</a:t>
                      </a:r>
                      <a:r>
                        <a:rPr sz="900" spc="-40" dirty="0">
                          <a:latin typeface="Arial"/>
                          <a:cs typeface="Arial"/>
                        </a:rPr>
                        <a:t> </a:t>
                      </a:r>
                      <a:r>
                        <a:rPr sz="900" dirty="0">
                          <a:latin typeface="Arial"/>
                          <a:cs typeface="Arial"/>
                        </a:rPr>
                        <a:t>surface</a:t>
                      </a:r>
                      <a:r>
                        <a:rPr sz="900" spc="-25" dirty="0">
                          <a:latin typeface="Arial"/>
                          <a:cs typeface="Arial"/>
                        </a:rPr>
                        <a:t> </a:t>
                      </a:r>
                      <a:r>
                        <a:rPr sz="900" dirty="0">
                          <a:latin typeface="Arial"/>
                          <a:cs typeface="Arial"/>
                        </a:rPr>
                        <a:t>using</a:t>
                      </a:r>
                      <a:r>
                        <a:rPr sz="900" spc="-5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smooth</a:t>
                      </a:r>
                      <a:r>
                        <a:rPr sz="900" spc="-35" dirty="0">
                          <a:latin typeface="Arial"/>
                          <a:cs typeface="Arial"/>
                        </a:rPr>
                        <a:t> </a:t>
                      </a:r>
                      <a:r>
                        <a:rPr sz="900" dirty="0">
                          <a:latin typeface="Arial"/>
                          <a:cs typeface="Arial"/>
                        </a:rPr>
                        <a:t>field</a:t>
                      </a:r>
                      <a:r>
                        <a:rPr sz="900" spc="-30" dirty="0">
                          <a:latin typeface="Arial"/>
                          <a:cs typeface="Arial"/>
                        </a:rPr>
                        <a:t> </a:t>
                      </a:r>
                      <a:r>
                        <a:rPr sz="900" spc="-25" dirty="0">
                          <a:latin typeface="Arial"/>
                          <a:cs typeface="Arial"/>
                        </a:rPr>
                        <a:t>of </a:t>
                      </a:r>
                      <a:r>
                        <a:rPr sz="900" spc="-10" dirty="0">
                          <a:latin typeface="Arial"/>
                          <a:cs typeface="Arial"/>
                        </a:rPr>
                        <a:t>influence.</a:t>
                      </a:r>
                      <a:endParaRPr sz="900">
                        <a:latin typeface="Arial"/>
                        <a:cs typeface="Arial"/>
                      </a:endParaRPr>
                    </a:p>
                  </a:txBody>
                  <a:tcPr marL="0" marR="0" marT="40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6" name="object 6"/>
          <p:cNvSpPr txBox="1"/>
          <p:nvPr/>
        </p:nvSpPr>
        <p:spPr>
          <a:xfrm>
            <a:off x="902004" y="5858636"/>
            <a:ext cx="5578475"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2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fillet</a:t>
            </a:r>
            <a:r>
              <a:rPr sz="1100" spc="-15" dirty="0">
                <a:latin typeface="Arial"/>
                <a:cs typeface="Arial"/>
              </a:rPr>
              <a:t> </a:t>
            </a:r>
            <a:r>
              <a:rPr sz="1100" dirty="0">
                <a:latin typeface="Arial"/>
                <a:cs typeface="Arial"/>
              </a:rPr>
              <a:t>surface</a:t>
            </a:r>
            <a:r>
              <a:rPr sz="1100" spc="-20" dirty="0">
                <a:latin typeface="Arial"/>
                <a:cs typeface="Arial"/>
              </a:rPr>
              <a:t> </a:t>
            </a:r>
            <a:r>
              <a:rPr sz="1100" dirty="0">
                <a:latin typeface="Arial"/>
                <a:cs typeface="Arial"/>
              </a:rPr>
              <a:t>between</a:t>
            </a:r>
            <a:r>
              <a:rPr sz="1100" spc="-30" dirty="0">
                <a:latin typeface="Arial"/>
                <a:cs typeface="Arial"/>
              </a:rPr>
              <a:t> </a:t>
            </a:r>
            <a:r>
              <a:rPr sz="1100" dirty="0">
                <a:latin typeface="Arial"/>
                <a:cs typeface="Arial"/>
              </a:rPr>
              <a:t>2</a:t>
            </a:r>
            <a:r>
              <a:rPr sz="1100" spc="-20" dirty="0">
                <a:latin typeface="Arial"/>
                <a:cs typeface="Arial"/>
              </a:rPr>
              <a:t> </a:t>
            </a:r>
            <a:r>
              <a:rPr sz="1100" dirty="0">
                <a:latin typeface="Arial"/>
                <a:cs typeface="Arial"/>
              </a:rPr>
              <a:t>input</a:t>
            </a:r>
            <a:r>
              <a:rPr sz="1100" spc="-25" dirty="0">
                <a:latin typeface="Arial"/>
                <a:cs typeface="Arial"/>
              </a:rPr>
              <a:t> </a:t>
            </a:r>
            <a:r>
              <a:rPr sz="1100" dirty="0">
                <a:latin typeface="Arial"/>
                <a:cs typeface="Arial"/>
              </a:rPr>
              <a:t>surfaces</a:t>
            </a:r>
            <a:r>
              <a:rPr sz="1100" spc="-20" dirty="0">
                <a:latin typeface="Arial"/>
                <a:cs typeface="Arial"/>
              </a:rPr>
              <a:t> </a:t>
            </a:r>
            <a:r>
              <a:rPr sz="1100" dirty="0">
                <a:latin typeface="Arial"/>
                <a:cs typeface="Arial"/>
              </a:rPr>
              <a:t>given</a:t>
            </a:r>
            <a:r>
              <a:rPr sz="1100" spc="-15" dirty="0">
                <a:latin typeface="Arial"/>
                <a:cs typeface="Arial"/>
              </a:rPr>
              <a:t> </a:t>
            </a:r>
            <a:r>
              <a:rPr sz="1100" spc="-20" dirty="0">
                <a:latin typeface="Arial"/>
                <a:cs typeface="Arial"/>
              </a:rPr>
              <a:t>some </a:t>
            </a:r>
            <a:r>
              <a:rPr sz="1100" dirty="0">
                <a:latin typeface="Arial"/>
                <a:cs typeface="Arial"/>
              </a:rPr>
              <a:t>radius</a:t>
            </a:r>
            <a:r>
              <a:rPr sz="1100" spc="-20" dirty="0">
                <a:latin typeface="Arial"/>
                <a:cs typeface="Arial"/>
              </a:rPr>
              <a:t> </a:t>
            </a:r>
            <a:r>
              <a:rPr sz="1100" dirty="0">
                <a:latin typeface="Arial"/>
                <a:cs typeface="Arial"/>
              </a:rPr>
              <a:t>and</a:t>
            </a:r>
            <a:r>
              <a:rPr sz="1100" spc="-25" dirty="0">
                <a:latin typeface="Arial"/>
                <a:cs typeface="Arial"/>
              </a:rPr>
              <a:t> </a:t>
            </a:r>
            <a:r>
              <a:rPr sz="1100" spc="-10" dirty="0">
                <a:latin typeface="Arial"/>
                <a:cs typeface="Arial"/>
              </a:rPr>
              <a:t>tolerance.</a:t>
            </a:r>
            <a:endParaRPr sz="1100">
              <a:latin typeface="Arial"/>
              <a:cs typeface="Arial"/>
            </a:endParaRPr>
          </a:p>
        </p:txBody>
      </p:sp>
      <p:graphicFrame>
        <p:nvGraphicFramePr>
          <p:cNvPr id="7" name="object 7"/>
          <p:cNvGraphicFramePr>
            <a:graphicFrameLocks noGrp="1"/>
          </p:cNvGraphicFramePr>
          <p:nvPr/>
        </p:nvGraphicFramePr>
        <p:xfrm>
          <a:off x="969568" y="6333108"/>
          <a:ext cx="5953125" cy="1584960"/>
        </p:xfrm>
        <a:graphic>
          <a:graphicData uri="http://schemas.openxmlformats.org/drawingml/2006/table">
            <a:tbl>
              <a:tblPr firstRow="1" bandRow="1">
                <a:tableStyleId>{2D5ABB26-0587-4C30-8999-92F81FD0307C}</a:tableStyleId>
              </a:tblPr>
              <a:tblGrid>
                <a:gridCol w="4733925">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584960">
                <a:tc>
                  <a:txBody>
                    <a:bodyPr/>
                    <a:lstStyle/>
                    <a:p>
                      <a:pPr marL="62230">
                        <a:lnSpc>
                          <a:spcPts val="1055"/>
                        </a:lnSpc>
                        <a:spcBef>
                          <a:spcPts val="490"/>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Surface</a:t>
                      </a:r>
                      <a:r>
                        <a:rPr sz="900" b="1" spc="-5" dirty="0">
                          <a:latin typeface="Arial"/>
                          <a:cs typeface="Arial"/>
                        </a:rPr>
                        <a:t> </a:t>
                      </a:r>
                      <a:r>
                        <a:rPr sz="900" dirty="0">
                          <a:latin typeface="Arial"/>
                          <a:cs typeface="Arial"/>
                        </a:rPr>
                        <a:t>srfA,</a:t>
                      </a:r>
                      <a:r>
                        <a:rPr sz="900" spc="-5" dirty="0">
                          <a:latin typeface="Arial"/>
                          <a:cs typeface="Arial"/>
                        </a:rPr>
                        <a:t> </a:t>
                      </a:r>
                      <a:r>
                        <a:rPr sz="900" b="1" dirty="0">
                          <a:latin typeface="Arial"/>
                          <a:cs typeface="Arial"/>
                        </a:rPr>
                        <a:t>Surface</a:t>
                      </a:r>
                      <a:r>
                        <a:rPr sz="900" b="1" spc="-15" dirty="0">
                          <a:latin typeface="Arial"/>
                          <a:cs typeface="Arial"/>
                        </a:rPr>
                        <a:t> </a:t>
                      </a:r>
                      <a:r>
                        <a:rPr sz="900" dirty="0">
                          <a:latin typeface="Arial"/>
                          <a:cs typeface="Arial"/>
                        </a:rPr>
                        <a:t>srfB,</a:t>
                      </a:r>
                      <a:r>
                        <a:rPr sz="900" spc="-2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radius,</a:t>
                      </a:r>
                      <a:r>
                        <a:rPr sz="900" spc="-5" dirty="0">
                          <a:latin typeface="Arial"/>
                          <a:cs typeface="Arial"/>
                        </a:rPr>
                        <a:t>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tol,</a:t>
                      </a:r>
                      <a:r>
                        <a:rPr sz="900" spc="-10"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 </a:t>
                      </a:r>
                      <a:r>
                        <a:rPr sz="900" spc="-25" dirty="0">
                          <a:latin typeface="Arial"/>
                          <a:cs typeface="Arial"/>
                        </a:rPr>
                        <a:t>A)</a:t>
                      </a:r>
                      <a:endParaRPr sz="900">
                        <a:latin typeface="Arial"/>
                        <a:cs typeface="Arial"/>
                      </a:endParaRPr>
                    </a:p>
                    <a:p>
                      <a:pPr marL="62230">
                        <a:lnSpc>
                          <a:spcPts val="1030"/>
                        </a:lnSpc>
                      </a:pPr>
                      <a:r>
                        <a:rPr sz="900" dirty="0">
                          <a:latin typeface="Arial"/>
                          <a:cs typeface="Arial"/>
                        </a:rPr>
                        <a:t>{</a:t>
                      </a:r>
                      <a:endParaRPr sz="900">
                        <a:latin typeface="Arial"/>
                        <a:cs typeface="Arial"/>
                      </a:endParaRPr>
                    </a:p>
                    <a:p>
                      <a:pPr marL="190500">
                        <a:lnSpc>
                          <a:spcPts val="1030"/>
                        </a:lnSpc>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an</a:t>
                      </a:r>
                      <a:r>
                        <a:rPr sz="900" spc="-20" dirty="0">
                          <a:solidFill>
                            <a:srgbClr val="00AF50"/>
                          </a:solidFill>
                          <a:latin typeface="Arial"/>
                          <a:cs typeface="Arial"/>
                        </a:rPr>
                        <a:t> </a:t>
                      </a:r>
                      <a:r>
                        <a:rPr sz="900" dirty="0">
                          <a:solidFill>
                            <a:srgbClr val="00AF50"/>
                          </a:solidFill>
                          <a:latin typeface="Arial"/>
                          <a:cs typeface="Arial"/>
                        </a:rPr>
                        <a:t>array</a:t>
                      </a:r>
                      <a:r>
                        <a:rPr sz="900" spc="-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spc="-10" dirty="0">
                          <a:solidFill>
                            <a:srgbClr val="00AF50"/>
                          </a:solidFill>
                          <a:latin typeface="Arial"/>
                          <a:cs typeface="Arial"/>
                        </a:rPr>
                        <a:t>surfaces</a:t>
                      </a:r>
                      <a:endParaRPr sz="900">
                        <a:latin typeface="Arial"/>
                        <a:cs typeface="Arial"/>
                      </a:endParaRPr>
                    </a:p>
                    <a:p>
                      <a:pPr marL="190500">
                        <a:lnSpc>
                          <a:spcPts val="1055"/>
                        </a:lnSpc>
                      </a:pPr>
                      <a:r>
                        <a:rPr sz="900" b="1" dirty="0">
                          <a:latin typeface="Arial"/>
                          <a:cs typeface="Arial"/>
                        </a:rPr>
                        <a:t>Surface</a:t>
                      </a:r>
                      <a:r>
                        <a:rPr sz="900" dirty="0">
                          <a:latin typeface="Arial"/>
                          <a:cs typeface="Arial"/>
                        </a:rPr>
                        <a:t>[</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surfaces =</a:t>
                      </a:r>
                      <a:r>
                        <a:rPr sz="900" spc="-5" dirty="0">
                          <a:latin typeface="Arial"/>
                          <a:cs typeface="Arial"/>
                        </a:rPr>
                        <a:t> </a:t>
                      </a:r>
                      <a:r>
                        <a:rPr sz="900" spc="-25" dirty="0">
                          <a:latin typeface="Arial"/>
                          <a:cs typeface="Arial"/>
                        </a:rPr>
                        <a:t>{};</a:t>
                      </a:r>
                      <a:endParaRPr sz="900">
                        <a:latin typeface="Arial"/>
                        <a:cs typeface="Arial"/>
                      </a:endParaRPr>
                    </a:p>
                    <a:p>
                      <a:pPr>
                        <a:lnSpc>
                          <a:spcPct val="100000"/>
                        </a:lnSpc>
                        <a:spcBef>
                          <a:spcPts val="20"/>
                        </a:spcBef>
                      </a:pPr>
                      <a:endParaRPr sz="850">
                        <a:latin typeface="Times New Roman"/>
                        <a:cs typeface="Times New Roman"/>
                      </a:endParaRPr>
                    </a:p>
                    <a:p>
                      <a:pPr marL="190500">
                        <a:lnSpc>
                          <a:spcPts val="1055"/>
                        </a:lnSpc>
                      </a:pPr>
                      <a:r>
                        <a:rPr sz="900" dirty="0">
                          <a:solidFill>
                            <a:srgbClr val="00AF50"/>
                          </a:solidFill>
                          <a:latin typeface="Arial"/>
                          <a:cs typeface="Arial"/>
                        </a:rPr>
                        <a:t>//Check</a:t>
                      </a:r>
                      <a:r>
                        <a:rPr sz="900" spc="-30" dirty="0">
                          <a:solidFill>
                            <a:srgbClr val="00AF50"/>
                          </a:solidFill>
                          <a:latin typeface="Arial"/>
                          <a:cs typeface="Arial"/>
                        </a:rPr>
                        <a:t> </a:t>
                      </a:r>
                      <a:r>
                        <a:rPr sz="900" dirty="0">
                          <a:solidFill>
                            <a:srgbClr val="00AF50"/>
                          </a:solidFill>
                          <a:latin typeface="Arial"/>
                          <a:cs typeface="Arial"/>
                        </a:rPr>
                        <a:t>for</a:t>
                      </a:r>
                      <a:r>
                        <a:rPr sz="900" spc="-25"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dirty="0">
                          <a:solidFill>
                            <a:srgbClr val="00AF50"/>
                          </a:solidFill>
                          <a:latin typeface="Arial"/>
                          <a:cs typeface="Arial"/>
                        </a:rPr>
                        <a:t>valid</a:t>
                      </a:r>
                      <a:r>
                        <a:rPr sz="900" spc="-30"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190500">
                        <a:lnSpc>
                          <a:spcPts val="1030"/>
                        </a:lnSpc>
                      </a:pPr>
                      <a:r>
                        <a:rPr sz="900" dirty="0">
                          <a:latin typeface="Arial"/>
                          <a:cs typeface="Arial"/>
                        </a:rPr>
                        <a:t>if</a:t>
                      </a:r>
                      <a:r>
                        <a:rPr sz="900" spc="-5" dirty="0">
                          <a:latin typeface="Arial"/>
                          <a:cs typeface="Arial"/>
                        </a:rPr>
                        <a:t> </a:t>
                      </a:r>
                      <a:r>
                        <a:rPr sz="900" dirty="0">
                          <a:latin typeface="Arial"/>
                          <a:cs typeface="Arial"/>
                        </a:rPr>
                        <a:t>(srfA</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null </a:t>
                      </a:r>
                      <a:r>
                        <a:rPr sz="900" dirty="0">
                          <a:latin typeface="Arial"/>
                          <a:cs typeface="Arial"/>
                        </a:rPr>
                        <a:t>&amp;&amp;</a:t>
                      </a:r>
                      <a:r>
                        <a:rPr sz="900" spc="-15" dirty="0">
                          <a:latin typeface="Arial"/>
                          <a:cs typeface="Arial"/>
                        </a:rPr>
                        <a:t> </a:t>
                      </a:r>
                      <a:r>
                        <a:rPr sz="900" dirty="0">
                          <a:latin typeface="Arial"/>
                          <a:cs typeface="Arial"/>
                        </a:rPr>
                        <a:t>srfB</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null</a:t>
                      </a:r>
                      <a:r>
                        <a:rPr sz="900" dirty="0">
                          <a:latin typeface="Arial"/>
                          <a:cs typeface="Arial"/>
                        </a:rPr>
                        <a:t>) </a:t>
                      </a:r>
                      <a:r>
                        <a:rPr sz="900" spc="-50" dirty="0">
                          <a:latin typeface="Arial"/>
                          <a:cs typeface="Arial"/>
                        </a:rPr>
                        <a:t>{</a:t>
                      </a:r>
                      <a:endParaRPr sz="900">
                        <a:latin typeface="Arial"/>
                        <a:cs typeface="Arial"/>
                      </a:endParaRPr>
                    </a:p>
                    <a:p>
                      <a:pPr marL="318135">
                        <a:lnSpc>
                          <a:spcPts val="1040"/>
                        </a:lnSpc>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fillet</a:t>
                      </a:r>
                      <a:r>
                        <a:rPr sz="900" spc="-20" dirty="0">
                          <a:solidFill>
                            <a:srgbClr val="00AF50"/>
                          </a:solidFill>
                          <a:latin typeface="Arial"/>
                          <a:cs typeface="Arial"/>
                        </a:rPr>
                        <a:t> </a:t>
                      </a:r>
                      <a:r>
                        <a:rPr sz="900" spc="-10" dirty="0">
                          <a:solidFill>
                            <a:srgbClr val="00AF50"/>
                          </a:solidFill>
                          <a:latin typeface="Arial"/>
                          <a:cs typeface="Arial"/>
                        </a:rPr>
                        <a:t>surfaces</a:t>
                      </a:r>
                      <a:endParaRPr sz="900">
                        <a:latin typeface="Arial"/>
                        <a:cs typeface="Arial"/>
                      </a:endParaRPr>
                    </a:p>
                    <a:p>
                      <a:pPr marL="316865">
                        <a:lnSpc>
                          <a:spcPts val="1040"/>
                        </a:lnSpc>
                      </a:pPr>
                      <a:r>
                        <a:rPr sz="900" dirty="0">
                          <a:latin typeface="Arial"/>
                          <a:cs typeface="Arial"/>
                        </a:rPr>
                        <a:t>surfaces</a:t>
                      </a:r>
                      <a:r>
                        <a:rPr sz="900" spc="60" dirty="0">
                          <a:latin typeface="Arial"/>
                          <a:cs typeface="Arial"/>
                        </a:rPr>
                        <a:t> </a:t>
                      </a:r>
                      <a:r>
                        <a:rPr sz="900" dirty="0">
                          <a:latin typeface="Arial"/>
                          <a:cs typeface="Arial"/>
                        </a:rPr>
                        <a:t>=</a:t>
                      </a:r>
                      <a:r>
                        <a:rPr sz="900" spc="55" dirty="0">
                          <a:latin typeface="Arial"/>
                          <a:cs typeface="Arial"/>
                        </a:rPr>
                        <a:t> </a:t>
                      </a:r>
                      <a:r>
                        <a:rPr sz="900" spc="-10" dirty="0">
                          <a:latin typeface="Arial"/>
                          <a:cs typeface="Arial"/>
                        </a:rPr>
                        <a:t>Surface.CreateRollingBallFillet(srfA,</a:t>
                      </a:r>
                      <a:r>
                        <a:rPr sz="900" spc="45" dirty="0">
                          <a:latin typeface="Arial"/>
                          <a:cs typeface="Arial"/>
                        </a:rPr>
                        <a:t> </a:t>
                      </a:r>
                      <a:r>
                        <a:rPr sz="900" dirty="0">
                          <a:latin typeface="Arial"/>
                          <a:cs typeface="Arial"/>
                        </a:rPr>
                        <a:t>srfB,</a:t>
                      </a:r>
                      <a:r>
                        <a:rPr sz="900" spc="45" dirty="0">
                          <a:latin typeface="Arial"/>
                          <a:cs typeface="Arial"/>
                        </a:rPr>
                        <a:t> </a:t>
                      </a:r>
                      <a:r>
                        <a:rPr sz="900" dirty="0">
                          <a:latin typeface="Arial"/>
                          <a:cs typeface="Arial"/>
                        </a:rPr>
                        <a:t>radius,</a:t>
                      </a:r>
                      <a:r>
                        <a:rPr sz="900" spc="55" dirty="0">
                          <a:latin typeface="Arial"/>
                          <a:cs typeface="Arial"/>
                        </a:rPr>
                        <a:t> </a:t>
                      </a:r>
                      <a:r>
                        <a:rPr sz="900" spc="-20" dirty="0">
                          <a:latin typeface="Arial"/>
                          <a:cs typeface="Arial"/>
                        </a:rPr>
                        <a:t>tol);</a:t>
                      </a:r>
                      <a:endParaRPr sz="900">
                        <a:latin typeface="Arial"/>
                        <a:cs typeface="Arial"/>
                      </a:endParaRPr>
                    </a:p>
                    <a:p>
                      <a:pPr marL="254000">
                        <a:lnSpc>
                          <a:spcPts val="1030"/>
                        </a:lnSpc>
                      </a:pPr>
                      <a:r>
                        <a:rPr sz="900" dirty="0">
                          <a:latin typeface="Arial"/>
                          <a:cs typeface="Arial"/>
                        </a:rPr>
                        <a:t>}</a:t>
                      </a:r>
                      <a:endParaRPr sz="900">
                        <a:latin typeface="Arial"/>
                        <a:cs typeface="Arial"/>
                      </a:endParaRPr>
                    </a:p>
                    <a:p>
                      <a:pPr marL="126364">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8" name="object 8"/>
          <p:cNvSpPr txBox="1"/>
          <p:nvPr/>
        </p:nvSpPr>
        <p:spPr>
          <a:xfrm>
            <a:off x="902004" y="8070342"/>
            <a:ext cx="5855970" cy="515620"/>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However,</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most</a:t>
            </a:r>
            <a:r>
              <a:rPr sz="1100" spc="-10" dirty="0">
                <a:latin typeface="Arial"/>
                <a:cs typeface="Arial"/>
              </a:rPr>
              <a:t> </a:t>
            </a:r>
            <a:r>
              <a:rPr sz="1100" dirty="0">
                <a:latin typeface="Arial"/>
                <a:cs typeface="Arial"/>
              </a:rPr>
              <a:t>common</a:t>
            </a:r>
            <a:r>
              <a:rPr sz="1100" spc="-15" dirty="0">
                <a:latin typeface="Arial"/>
                <a:cs typeface="Arial"/>
              </a:rPr>
              <a:t> </a:t>
            </a:r>
            <a:r>
              <a:rPr sz="1100" dirty="0">
                <a:latin typeface="Arial"/>
                <a:cs typeface="Arial"/>
              </a:rPr>
              <a:t>way</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new</a:t>
            </a:r>
            <a:r>
              <a:rPr sz="1100" spc="-25" dirty="0">
                <a:latin typeface="Arial"/>
                <a:cs typeface="Arial"/>
              </a:rPr>
              <a:t> </a:t>
            </a:r>
            <a:r>
              <a:rPr sz="1100" dirty="0">
                <a:latin typeface="Arial"/>
                <a:cs typeface="Arial"/>
              </a:rPr>
              <a:t>instance</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derived</a:t>
            </a:r>
            <a:r>
              <a:rPr sz="1100" spc="-15" dirty="0">
                <a:latin typeface="Arial"/>
                <a:cs typeface="Arial"/>
              </a:rPr>
              <a:t> </a:t>
            </a:r>
            <a:r>
              <a:rPr sz="1100" dirty="0">
                <a:latin typeface="Arial"/>
                <a:cs typeface="Arial"/>
              </a:rPr>
              <a:t>surface</a:t>
            </a:r>
            <a:r>
              <a:rPr sz="1100" spc="-25"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to</a:t>
            </a:r>
            <a:r>
              <a:rPr sz="1100" spc="-15" dirty="0">
                <a:latin typeface="Arial"/>
                <a:cs typeface="Arial"/>
              </a:rPr>
              <a:t> </a:t>
            </a:r>
            <a:r>
              <a:rPr sz="1100" spc="-10" dirty="0">
                <a:latin typeface="Arial"/>
                <a:cs typeface="Arial"/>
              </a:rPr>
              <a:t>either </a:t>
            </a:r>
            <a:r>
              <a:rPr sz="1100" dirty="0">
                <a:latin typeface="Arial"/>
                <a:cs typeface="Arial"/>
              </a:rPr>
              <a:t>use</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constructor</a:t>
            </a:r>
            <a:r>
              <a:rPr sz="1100" spc="-25" dirty="0">
                <a:latin typeface="Arial"/>
                <a:cs typeface="Arial"/>
              </a:rPr>
              <a:t> </a:t>
            </a:r>
            <a:r>
              <a:rPr sz="1100" dirty="0">
                <a:latin typeface="Arial"/>
                <a:cs typeface="Arial"/>
              </a:rPr>
              <a:t>(with</a:t>
            </a:r>
            <a:r>
              <a:rPr sz="1100" spc="-15" dirty="0">
                <a:latin typeface="Arial"/>
                <a:cs typeface="Arial"/>
              </a:rPr>
              <a:t> </a:t>
            </a:r>
            <a:r>
              <a:rPr sz="1100" b="1" i="1" dirty="0">
                <a:latin typeface="Arial"/>
                <a:cs typeface="Arial"/>
              </a:rPr>
              <a:t>new</a:t>
            </a:r>
            <a:r>
              <a:rPr sz="1100" b="1" i="1" spc="-25" dirty="0">
                <a:latin typeface="Arial"/>
                <a:cs typeface="Arial"/>
              </a:rPr>
              <a:t> </a:t>
            </a:r>
            <a:r>
              <a:rPr sz="1100" dirty="0">
                <a:latin typeface="Arial"/>
                <a:cs typeface="Arial"/>
              </a:rPr>
              <a:t>keyword),</a:t>
            </a:r>
            <a:r>
              <a:rPr sz="1100" spc="-25"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Create</a:t>
            </a:r>
            <a:r>
              <a:rPr sz="1100" b="1" i="1" spc="-25" dirty="0">
                <a:latin typeface="Arial"/>
                <a:cs typeface="Arial"/>
              </a:rPr>
              <a:t> </a:t>
            </a:r>
            <a:r>
              <a:rPr sz="1100" dirty="0">
                <a:latin typeface="Arial"/>
                <a:cs typeface="Arial"/>
              </a:rPr>
              <a:t>method</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derived</a:t>
            </a:r>
            <a:r>
              <a:rPr sz="1100" spc="-20" dirty="0">
                <a:latin typeface="Arial"/>
                <a:cs typeface="Arial"/>
              </a:rPr>
              <a:t> </a:t>
            </a:r>
            <a:r>
              <a:rPr sz="1100" dirty="0">
                <a:latin typeface="Arial"/>
                <a:cs typeface="Arial"/>
              </a:rPr>
              <a:t>surface</a:t>
            </a:r>
            <a:r>
              <a:rPr sz="1100" spc="-25" dirty="0">
                <a:latin typeface="Arial"/>
                <a:cs typeface="Arial"/>
              </a:rPr>
              <a:t> </a:t>
            </a:r>
            <a:r>
              <a:rPr sz="1100" spc="-10" dirty="0">
                <a:latin typeface="Arial"/>
                <a:cs typeface="Arial"/>
              </a:rPr>
              <a:t>class.</a:t>
            </a:r>
            <a:endParaRPr sz="1100">
              <a:latin typeface="Arial"/>
              <a:cs typeface="Arial"/>
            </a:endParaRPr>
          </a:p>
          <a:p>
            <a:pPr marL="12700">
              <a:lnSpc>
                <a:spcPts val="1240"/>
              </a:lnSpc>
            </a:pPr>
            <a:r>
              <a:rPr sz="1100" dirty="0">
                <a:latin typeface="Arial"/>
                <a:cs typeface="Arial"/>
              </a:rPr>
              <a:t>Here</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couple</a:t>
            </a:r>
            <a:r>
              <a:rPr sz="1100" spc="-20" dirty="0">
                <a:latin typeface="Arial"/>
                <a:cs typeface="Arial"/>
              </a:rPr>
              <a:t> </a:t>
            </a:r>
            <a:r>
              <a:rPr sz="1100" dirty="0">
                <a:latin typeface="Arial"/>
                <a:cs typeface="Arial"/>
              </a:rPr>
              <a:t>examples</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show</a:t>
            </a:r>
            <a:r>
              <a:rPr sz="1100" spc="-35" dirty="0">
                <a:latin typeface="Arial"/>
                <a:cs typeface="Arial"/>
              </a:rPr>
              <a:t> </a:t>
            </a:r>
            <a:r>
              <a:rPr sz="1100" dirty="0">
                <a:latin typeface="Arial"/>
                <a:cs typeface="Arial"/>
              </a:rPr>
              <a:t>how</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instances</a:t>
            </a:r>
            <a:r>
              <a:rPr sz="1100" spc="-30"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different</a:t>
            </a:r>
            <a:r>
              <a:rPr sz="1100" spc="-25" dirty="0">
                <a:latin typeface="Arial"/>
                <a:cs typeface="Arial"/>
              </a:rPr>
              <a:t> </a:t>
            </a:r>
            <a:r>
              <a:rPr sz="1100" dirty="0">
                <a:latin typeface="Arial"/>
                <a:cs typeface="Arial"/>
              </a:rPr>
              <a:t>surface</a:t>
            </a:r>
            <a:r>
              <a:rPr sz="1100" spc="-25" dirty="0">
                <a:latin typeface="Arial"/>
                <a:cs typeface="Arial"/>
              </a:rPr>
              <a:t> </a:t>
            </a:r>
            <a:r>
              <a:rPr sz="1100" spc="-10" dirty="0">
                <a:latin typeface="Arial"/>
                <a:cs typeface="Arial"/>
              </a:rPr>
              <a:t>types.</a:t>
            </a:r>
            <a:endParaRPr sz="1100">
              <a:latin typeface="Arial"/>
              <a:cs typeface="Arial"/>
            </a:endParaRPr>
          </a:p>
        </p:txBody>
      </p:sp>
      <p:pic>
        <p:nvPicPr>
          <p:cNvPr id="9" name="object 9"/>
          <p:cNvPicPr/>
          <p:nvPr/>
        </p:nvPicPr>
        <p:blipFill>
          <a:blip r:embed="rId2" cstate="print"/>
          <a:stretch>
            <a:fillRect/>
          </a:stretch>
        </p:blipFill>
        <p:spPr>
          <a:xfrm>
            <a:off x="5795846" y="6439865"/>
            <a:ext cx="1078183" cy="1021974"/>
          </a:xfrm>
          <a:prstGeom prst="rect">
            <a:avLst/>
          </a:prstGeom>
        </p:spPr>
      </p:pic>
      <p:sp>
        <p:nvSpPr>
          <p:cNvPr id="13" name="Title 12"/>
          <p:cNvSpPr>
            <a:spLocks noGrp="1"/>
          </p:cNvSpPr>
          <p:nvPr>
            <p:ph type="title"/>
          </p:nvPr>
        </p:nvSpPr>
        <p:spPr/>
        <p:txBody>
          <a:bodyPr/>
          <a:lstStyle/>
          <a:p>
            <a:endParaRPr lang="en-US"/>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76</a:t>
            </a:r>
          </a:p>
        </p:txBody>
      </p:sp>
    </p:spTree>
    <p:extLst>
      <p:ext uri="{BB962C8B-B14F-4D97-AF65-F5344CB8AC3E}">
        <p14:creationId xmlns:p14="http://schemas.microsoft.com/office/powerpoint/2010/main" val="31729185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80236" y="914400"/>
          <a:ext cx="5944870" cy="6381115"/>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3675">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dirty="0">
                          <a:latin typeface="Arial"/>
                          <a:cs typeface="Arial"/>
                        </a:rPr>
                        <a:t>PlaneSurface</a:t>
                      </a:r>
                      <a:r>
                        <a:rPr sz="900" b="1" i="1" spc="-10" dirty="0">
                          <a:latin typeface="Arial"/>
                          <a:cs typeface="Arial"/>
                        </a:rPr>
                        <a:t> </a:t>
                      </a:r>
                      <a:r>
                        <a:rPr sz="900" dirty="0">
                          <a:latin typeface="Arial"/>
                          <a:cs typeface="Arial"/>
                        </a:rPr>
                        <a:t>using</a:t>
                      </a:r>
                      <a:r>
                        <a:rPr sz="900" spc="-20" dirty="0">
                          <a:latin typeface="Arial"/>
                          <a:cs typeface="Arial"/>
                        </a:rPr>
                        <a:t> </a:t>
                      </a:r>
                      <a:r>
                        <a:rPr sz="900" dirty="0">
                          <a:latin typeface="Arial"/>
                          <a:cs typeface="Arial"/>
                        </a:rPr>
                        <a:t>the</a:t>
                      </a:r>
                      <a:r>
                        <a:rPr sz="900" spc="-25" dirty="0">
                          <a:latin typeface="Arial"/>
                          <a:cs typeface="Arial"/>
                        </a:rPr>
                        <a:t> </a:t>
                      </a:r>
                      <a:r>
                        <a:rPr sz="900" spc="-10" dirty="0">
                          <a:latin typeface="Arial"/>
                          <a:cs typeface="Arial"/>
                        </a:rPr>
                        <a:t>constructor</a:t>
                      </a:r>
                      <a:r>
                        <a:rPr sz="900" spc="-30" dirty="0">
                          <a:latin typeface="Arial"/>
                          <a:cs typeface="Arial"/>
                        </a:rPr>
                        <a:t> </a:t>
                      </a:r>
                      <a:r>
                        <a:rPr sz="900" dirty="0">
                          <a:latin typeface="Arial"/>
                          <a:cs typeface="Arial"/>
                        </a:rPr>
                        <a:t>and</a:t>
                      </a:r>
                      <a:r>
                        <a:rPr sz="900" spc="-5" dirty="0">
                          <a:latin typeface="Arial"/>
                          <a:cs typeface="Arial"/>
                        </a:rPr>
                        <a:t> </a:t>
                      </a:r>
                      <a:r>
                        <a:rPr sz="900" b="1" i="1" dirty="0">
                          <a:latin typeface="Arial"/>
                          <a:cs typeface="Arial"/>
                        </a:rPr>
                        <a:t>new</a:t>
                      </a:r>
                      <a:r>
                        <a:rPr sz="900" b="1" i="1" spc="-35" dirty="0">
                          <a:latin typeface="Arial"/>
                          <a:cs typeface="Arial"/>
                        </a:rPr>
                        <a:t> </a:t>
                      </a:r>
                      <a:r>
                        <a:rPr sz="900" spc="-10" dirty="0">
                          <a:latin typeface="Arial"/>
                          <a:cs typeface="Arial"/>
                        </a:rPr>
                        <a:t>keyword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205230">
                <a:tc>
                  <a:txBody>
                    <a:bodyPr/>
                    <a:lstStyle/>
                    <a:p>
                      <a:pPr marL="73025">
                        <a:lnSpc>
                          <a:spcPts val="1055"/>
                        </a:lnSpc>
                        <a:spcBef>
                          <a:spcPts val="120"/>
                        </a:spcBef>
                      </a:pPr>
                      <a:r>
                        <a:rPr sz="900" dirty="0">
                          <a:solidFill>
                            <a:srgbClr val="3333FF"/>
                          </a:solidFill>
                          <a:latin typeface="Arial"/>
                          <a:cs typeface="Arial"/>
                        </a:rPr>
                        <a:t>var</a:t>
                      </a:r>
                      <a:r>
                        <a:rPr sz="900" spc="-5" dirty="0">
                          <a:solidFill>
                            <a:srgbClr val="3333FF"/>
                          </a:solidFill>
                          <a:latin typeface="Arial"/>
                          <a:cs typeface="Arial"/>
                        </a:rPr>
                        <a:t> </a:t>
                      </a:r>
                      <a:r>
                        <a:rPr sz="900" dirty="0">
                          <a:latin typeface="Arial"/>
                          <a:cs typeface="Arial"/>
                        </a:rPr>
                        <a:t>plane</a:t>
                      </a:r>
                      <a:r>
                        <a:rPr sz="900" spc="-10"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Plane</a:t>
                      </a:r>
                      <a:r>
                        <a:rPr sz="900" spc="-10" dirty="0">
                          <a:latin typeface="Arial"/>
                          <a:cs typeface="Arial"/>
                        </a:rPr>
                        <a:t>.WorldXY;</a:t>
                      </a:r>
                      <a:endParaRPr sz="900">
                        <a:latin typeface="Arial"/>
                        <a:cs typeface="Arial"/>
                      </a:endParaRPr>
                    </a:p>
                    <a:p>
                      <a:pPr marL="73025" marR="1814830">
                        <a:lnSpc>
                          <a:spcPts val="1030"/>
                        </a:lnSpc>
                        <a:spcBef>
                          <a:spcPts val="50"/>
                        </a:spcBef>
                      </a:pP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x_interval</a:t>
                      </a:r>
                      <a:r>
                        <a:rPr sz="900" spc="-1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Interval(1.0,</a:t>
                      </a:r>
                      <a:r>
                        <a:rPr sz="900" spc="-15" dirty="0">
                          <a:latin typeface="Arial"/>
                          <a:cs typeface="Arial"/>
                        </a:rPr>
                        <a:t> </a:t>
                      </a:r>
                      <a:r>
                        <a:rPr sz="900" spc="-20" dirty="0">
                          <a:latin typeface="Arial"/>
                          <a:cs typeface="Arial"/>
                        </a:rPr>
                        <a:t>3.5); </a:t>
                      </a: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y_interval</a:t>
                      </a:r>
                      <a:r>
                        <a:rPr sz="900" spc="-1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Interval(2.0,</a:t>
                      </a:r>
                      <a:r>
                        <a:rPr sz="900" spc="-15" dirty="0">
                          <a:latin typeface="Arial"/>
                          <a:cs typeface="Arial"/>
                        </a:rPr>
                        <a:t> </a:t>
                      </a:r>
                      <a:r>
                        <a:rPr sz="900" spc="-20" dirty="0">
                          <a:latin typeface="Arial"/>
                          <a:cs typeface="Arial"/>
                        </a:rPr>
                        <a:t>6.0);</a:t>
                      </a:r>
                      <a:endParaRPr sz="900">
                        <a:latin typeface="Arial"/>
                        <a:cs typeface="Arial"/>
                      </a:endParaRPr>
                    </a:p>
                    <a:p>
                      <a:pPr>
                        <a:lnSpc>
                          <a:spcPct val="100000"/>
                        </a:lnSpc>
                        <a:spcBef>
                          <a:spcPts val="50"/>
                        </a:spcBef>
                      </a:pPr>
                      <a:endParaRPr sz="800">
                        <a:latin typeface="Times New Roman"/>
                        <a:cs typeface="Times New Roman"/>
                      </a:endParaRPr>
                    </a:p>
                    <a:p>
                      <a:pPr marL="73025">
                        <a:lnSpc>
                          <a:spcPts val="1055"/>
                        </a:lnSpc>
                        <a:spcBef>
                          <a:spcPts val="5"/>
                        </a:spcBef>
                      </a:pPr>
                      <a:r>
                        <a:rPr sz="900" dirty="0">
                          <a:solidFill>
                            <a:srgbClr val="00AF50"/>
                          </a:solidFill>
                          <a:latin typeface="Arial"/>
                          <a:cs typeface="Arial"/>
                        </a:rPr>
                        <a:t>//Create</a:t>
                      </a:r>
                      <a:r>
                        <a:rPr sz="900" spc="-45" dirty="0">
                          <a:solidFill>
                            <a:srgbClr val="00AF50"/>
                          </a:solidFill>
                          <a:latin typeface="Arial"/>
                          <a:cs typeface="Arial"/>
                        </a:rPr>
                        <a:t> </a:t>
                      </a:r>
                      <a:r>
                        <a:rPr sz="900" dirty="0">
                          <a:solidFill>
                            <a:srgbClr val="00AF50"/>
                          </a:solidFill>
                          <a:latin typeface="Arial"/>
                          <a:cs typeface="Arial"/>
                        </a:rPr>
                        <a:t>planar</a:t>
                      </a:r>
                      <a:r>
                        <a:rPr sz="900" spc="-45" dirty="0">
                          <a:solidFill>
                            <a:srgbClr val="00AF50"/>
                          </a:solidFill>
                          <a:latin typeface="Arial"/>
                          <a:cs typeface="Arial"/>
                        </a:rPr>
                        <a:t> </a:t>
                      </a:r>
                      <a:r>
                        <a:rPr sz="900" spc="-10" dirty="0">
                          <a:solidFill>
                            <a:srgbClr val="00AF50"/>
                          </a:solidFill>
                          <a:latin typeface="Arial"/>
                          <a:cs typeface="Arial"/>
                        </a:rPr>
                        <a:t>surface</a:t>
                      </a:r>
                      <a:endParaRPr sz="900">
                        <a:latin typeface="Arial"/>
                        <a:cs typeface="Arial"/>
                      </a:endParaRPr>
                    </a:p>
                    <a:p>
                      <a:pPr marL="73025">
                        <a:lnSpc>
                          <a:spcPts val="1055"/>
                        </a:lnSpc>
                      </a:pPr>
                      <a:r>
                        <a:rPr sz="900" dirty="0">
                          <a:solidFill>
                            <a:srgbClr val="3333FF"/>
                          </a:solidFill>
                          <a:latin typeface="Arial"/>
                          <a:cs typeface="Arial"/>
                        </a:rPr>
                        <a:t>var</a:t>
                      </a:r>
                      <a:r>
                        <a:rPr sz="900" spc="-30" dirty="0">
                          <a:solidFill>
                            <a:srgbClr val="3333FF"/>
                          </a:solidFill>
                          <a:latin typeface="Arial"/>
                          <a:cs typeface="Arial"/>
                        </a:rPr>
                        <a:t> </a:t>
                      </a:r>
                      <a:r>
                        <a:rPr sz="900" dirty="0">
                          <a:latin typeface="Arial"/>
                          <a:cs typeface="Arial"/>
                        </a:rPr>
                        <a:t>planeSrf</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b="1" dirty="0">
                          <a:latin typeface="Arial"/>
                          <a:cs typeface="Arial"/>
                        </a:rPr>
                        <a:t>PlaneSurface</a:t>
                      </a:r>
                      <a:r>
                        <a:rPr sz="900" dirty="0">
                          <a:latin typeface="Arial"/>
                          <a:cs typeface="Arial"/>
                        </a:rPr>
                        <a:t>(plane,</a:t>
                      </a:r>
                      <a:r>
                        <a:rPr sz="900" spc="-15" dirty="0">
                          <a:latin typeface="Arial"/>
                          <a:cs typeface="Arial"/>
                        </a:rPr>
                        <a:t> </a:t>
                      </a:r>
                      <a:r>
                        <a:rPr sz="900" dirty="0">
                          <a:latin typeface="Arial"/>
                          <a:cs typeface="Arial"/>
                        </a:rPr>
                        <a:t>x_interval,</a:t>
                      </a:r>
                      <a:r>
                        <a:rPr sz="900" spc="-15" dirty="0">
                          <a:latin typeface="Arial"/>
                          <a:cs typeface="Arial"/>
                        </a:rPr>
                        <a:t> </a:t>
                      </a:r>
                      <a:r>
                        <a:rPr sz="900" spc="-10" dirty="0">
                          <a:latin typeface="Arial"/>
                          <a:cs typeface="Arial"/>
                        </a:rPr>
                        <a:t>y_interval);</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3045">
                <a:tc gridSpan="2">
                  <a:txBody>
                    <a:bodyPr/>
                    <a:lstStyle/>
                    <a:p>
                      <a:pPr marL="73025">
                        <a:lnSpc>
                          <a:spcPct val="100000"/>
                        </a:lnSpc>
                        <a:spcBef>
                          <a:spcPts val="120"/>
                        </a:spcBef>
                      </a:pPr>
                      <a:r>
                        <a:rPr sz="900" dirty="0">
                          <a:latin typeface="Arial"/>
                          <a:cs typeface="Arial"/>
                        </a:rPr>
                        <a:t>Create</a:t>
                      </a:r>
                      <a:r>
                        <a:rPr sz="900" spc="-30" dirty="0">
                          <a:latin typeface="Arial"/>
                          <a:cs typeface="Arial"/>
                        </a:rPr>
                        <a:t> </a:t>
                      </a:r>
                      <a:r>
                        <a:rPr sz="900" dirty="0">
                          <a:latin typeface="Arial"/>
                          <a:cs typeface="Arial"/>
                        </a:rPr>
                        <a:t>an</a:t>
                      </a:r>
                      <a:r>
                        <a:rPr sz="900" spc="-25"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0" dirty="0">
                          <a:latin typeface="Arial"/>
                          <a:cs typeface="Arial"/>
                        </a:rPr>
                        <a:t> </a:t>
                      </a:r>
                      <a:r>
                        <a:rPr sz="900" b="1" i="1" dirty="0">
                          <a:latin typeface="Arial"/>
                          <a:cs typeface="Arial"/>
                        </a:rPr>
                        <a:t>RevSurface</a:t>
                      </a:r>
                      <a:r>
                        <a:rPr sz="900" b="1" i="1" spc="-15" dirty="0">
                          <a:latin typeface="Arial"/>
                          <a:cs typeface="Arial"/>
                        </a:rPr>
                        <a:t> </a:t>
                      </a:r>
                      <a:r>
                        <a:rPr sz="900" dirty="0">
                          <a:latin typeface="Arial"/>
                          <a:cs typeface="Arial"/>
                        </a:rPr>
                        <a:t>from</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line</a:t>
                      </a:r>
                      <a:r>
                        <a:rPr sz="900" spc="-2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profile</a:t>
                      </a:r>
                      <a:r>
                        <a:rPr sz="900" spc="-25" dirty="0">
                          <a:latin typeface="Arial"/>
                          <a:cs typeface="Arial"/>
                        </a:rPr>
                        <a:t> </a:t>
                      </a:r>
                      <a:r>
                        <a:rPr sz="900" spc="-10" dirty="0">
                          <a:latin typeface="Arial"/>
                          <a:cs typeface="Arial"/>
                        </a:rPr>
                        <a:t>curve</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569720">
                <a:tc>
                  <a:txBody>
                    <a:bodyPr/>
                    <a:lstStyle/>
                    <a:p>
                      <a:pPr marL="73025">
                        <a:lnSpc>
                          <a:spcPts val="1055"/>
                        </a:lnSpc>
                        <a:spcBef>
                          <a:spcPts val="105"/>
                        </a:spcBef>
                      </a:pPr>
                      <a:r>
                        <a:rPr sz="900" b="1" dirty="0">
                          <a:latin typeface="Arial"/>
                          <a:cs typeface="Arial"/>
                        </a:rPr>
                        <a:t>RevCurve</a:t>
                      </a:r>
                      <a:r>
                        <a:rPr sz="900" b="1" spc="-20" dirty="0">
                          <a:latin typeface="Arial"/>
                          <a:cs typeface="Arial"/>
                        </a:rPr>
                        <a:t> </a:t>
                      </a:r>
                      <a:r>
                        <a:rPr sz="900" dirty="0">
                          <a:latin typeface="Arial"/>
                          <a:cs typeface="Arial"/>
                        </a:rPr>
                        <a:t>revCrv</a:t>
                      </a:r>
                      <a:r>
                        <a:rPr sz="900" spc="-25" dirty="0">
                          <a:latin typeface="Arial"/>
                          <a:cs typeface="Arial"/>
                        </a:rPr>
                        <a:t> </a:t>
                      </a:r>
                      <a:r>
                        <a:rPr sz="900" dirty="0">
                          <a:latin typeface="Arial"/>
                          <a:cs typeface="Arial"/>
                        </a:rPr>
                        <a:t>=</a:t>
                      </a:r>
                      <a:r>
                        <a:rPr sz="900" spc="-35" dirty="0">
                          <a:latin typeface="Arial"/>
                          <a:cs typeface="Arial"/>
                        </a:rPr>
                        <a:t> </a:t>
                      </a:r>
                      <a:r>
                        <a:rPr sz="900" dirty="0">
                          <a:latin typeface="Arial"/>
                          <a:cs typeface="Arial"/>
                        </a:rPr>
                        <a:t>…</a:t>
                      </a:r>
                      <a:r>
                        <a:rPr sz="900" spc="-20" dirty="0">
                          <a:latin typeface="Arial"/>
                          <a:cs typeface="Arial"/>
                        </a:rPr>
                        <a:t> </a:t>
                      </a:r>
                      <a:r>
                        <a:rPr sz="900" dirty="0">
                          <a:solidFill>
                            <a:srgbClr val="00AF50"/>
                          </a:solidFill>
                          <a:latin typeface="Arial"/>
                          <a:cs typeface="Arial"/>
                        </a:rPr>
                        <a:t>//from</a:t>
                      </a:r>
                      <a:r>
                        <a:rPr sz="900" spc="-2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marL="73025">
                        <a:lnSpc>
                          <a:spcPts val="1055"/>
                        </a:lnSpc>
                      </a:pPr>
                      <a:r>
                        <a:rPr sz="900" b="1" dirty="0">
                          <a:latin typeface="Arial"/>
                          <a:cs typeface="Arial"/>
                        </a:rPr>
                        <a:t>Line</a:t>
                      </a:r>
                      <a:r>
                        <a:rPr sz="900" b="1" spc="-15" dirty="0">
                          <a:latin typeface="Arial"/>
                          <a:cs typeface="Arial"/>
                        </a:rPr>
                        <a:t> </a:t>
                      </a:r>
                      <a:r>
                        <a:rPr sz="900" dirty="0">
                          <a:latin typeface="Arial"/>
                          <a:cs typeface="Arial"/>
                        </a:rPr>
                        <a:t>revAxis =</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surface</a:t>
                      </a:r>
                      <a:r>
                        <a:rPr sz="900" spc="-35"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spc="-10" dirty="0">
                          <a:solidFill>
                            <a:srgbClr val="00AF50"/>
                          </a:solidFill>
                          <a:latin typeface="Arial"/>
                          <a:cs typeface="Arial"/>
                        </a:rPr>
                        <a:t>revolution</a:t>
                      </a:r>
                      <a:endParaRPr sz="900">
                        <a:latin typeface="Arial"/>
                        <a:cs typeface="Arial"/>
                      </a:endParaRPr>
                    </a:p>
                    <a:p>
                      <a:pPr marL="73025">
                        <a:lnSpc>
                          <a:spcPts val="1055"/>
                        </a:lnSpc>
                      </a:pPr>
                      <a:r>
                        <a:rPr sz="900" dirty="0">
                          <a:solidFill>
                            <a:srgbClr val="3333FF"/>
                          </a:solidFill>
                          <a:latin typeface="Arial"/>
                          <a:cs typeface="Arial"/>
                        </a:rPr>
                        <a:t>var</a:t>
                      </a:r>
                      <a:r>
                        <a:rPr sz="900" spc="45" dirty="0">
                          <a:solidFill>
                            <a:srgbClr val="3333FF"/>
                          </a:solidFill>
                          <a:latin typeface="Arial"/>
                          <a:cs typeface="Arial"/>
                        </a:rPr>
                        <a:t> </a:t>
                      </a:r>
                      <a:r>
                        <a:rPr sz="900" dirty="0">
                          <a:latin typeface="Arial"/>
                          <a:cs typeface="Arial"/>
                        </a:rPr>
                        <a:t>revSrf</a:t>
                      </a:r>
                      <a:r>
                        <a:rPr sz="900" spc="45" dirty="0">
                          <a:latin typeface="Arial"/>
                          <a:cs typeface="Arial"/>
                        </a:rPr>
                        <a:t> </a:t>
                      </a:r>
                      <a:r>
                        <a:rPr sz="900" dirty="0">
                          <a:latin typeface="Arial"/>
                          <a:cs typeface="Arial"/>
                        </a:rPr>
                        <a:t>=</a:t>
                      </a:r>
                      <a:r>
                        <a:rPr sz="900" spc="45" dirty="0">
                          <a:latin typeface="Arial"/>
                          <a:cs typeface="Arial"/>
                        </a:rPr>
                        <a:t> </a:t>
                      </a:r>
                      <a:r>
                        <a:rPr sz="900" spc="-10" dirty="0">
                          <a:latin typeface="Arial"/>
                          <a:cs typeface="Arial"/>
                        </a:rPr>
                        <a:t>RevSurface.Create(revCrv,</a:t>
                      </a:r>
                      <a:r>
                        <a:rPr sz="900" spc="45" dirty="0">
                          <a:latin typeface="Arial"/>
                          <a:cs typeface="Arial"/>
                        </a:rPr>
                        <a:t> </a:t>
                      </a:r>
                      <a:r>
                        <a:rPr sz="900" spc="-10" dirty="0">
                          <a:latin typeface="Arial"/>
                          <a:cs typeface="Arial"/>
                        </a:rPr>
                        <a:t>revAxis);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1140">
                <a:tc gridSpan="2">
                  <a:txBody>
                    <a:bodyPr/>
                    <a:lstStyle/>
                    <a:p>
                      <a:pPr marL="73025">
                        <a:lnSpc>
                          <a:spcPct val="100000"/>
                        </a:lnSpc>
                        <a:spcBef>
                          <a:spcPts val="105"/>
                        </a:spcBef>
                      </a:pPr>
                      <a:r>
                        <a:rPr sz="900" dirty="0">
                          <a:latin typeface="Arial"/>
                          <a:cs typeface="Arial"/>
                        </a:rPr>
                        <a:t>Create</a:t>
                      </a:r>
                      <a:r>
                        <a:rPr sz="900" spc="-30" dirty="0">
                          <a:latin typeface="Arial"/>
                          <a:cs typeface="Arial"/>
                        </a:rPr>
                        <a:t> </a:t>
                      </a:r>
                      <a:r>
                        <a:rPr sz="900" dirty="0">
                          <a:latin typeface="Arial"/>
                          <a:cs typeface="Arial"/>
                        </a:rPr>
                        <a:t>an</a:t>
                      </a:r>
                      <a:r>
                        <a:rPr sz="900" spc="-25" dirty="0">
                          <a:latin typeface="Arial"/>
                          <a:cs typeface="Arial"/>
                        </a:rPr>
                        <a:t> </a:t>
                      </a:r>
                      <a:r>
                        <a:rPr sz="900" dirty="0">
                          <a:latin typeface="Arial"/>
                          <a:cs typeface="Arial"/>
                        </a:rPr>
                        <a:t>instance</a:t>
                      </a:r>
                      <a:r>
                        <a:rPr sz="900" spc="-4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a</a:t>
                      </a:r>
                      <a:r>
                        <a:rPr sz="900" spc="-30" dirty="0">
                          <a:latin typeface="Arial"/>
                          <a:cs typeface="Arial"/>
                        </a:rPr>
                        <a:t> </a:t>
                      </a:r>
                      <a:r>
                        <a:rPr sz="900" b="1" i="1" dirty="0">
                          <a:latin typeface="Arial"/>
                          <a:cs typeface="Arial"/>
                        </a:rPr>
                        <a:t>NurbsSurface</a:t>
                      </a:r>
                      <a:r>
                        <a:rPr sz="900" b="1" i="1" spc="-20" dirty="0">
                          <a:latin typeface="Arial"/>
                          <a:cs typeface="Arial"/>
                        </a:rPr>
                        <a:t> </a:t>
                      </a:r>
                      <a:r>
                        <a:rPr sz="900" dirty="0">
                          <a:latin typeface="Arial"/>
                          <a:cs typeface="Arial"/>
                        </a:rPr>
                        <a:t>from</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list</a:t>
                      </a:r>
                      <a:r>
                        <a:rPr sz="900" spc="-2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control</a:t>
                      </a:r>
                      <a:r>
                        <a:rPr sz="900" spc="-25" dirty="0">
                          <a:latin typeface="Arial"/>
                          <a:cs typeface="Arial"/>
                        </a:rPr>
                        <a:t> </a:t>
                      </a:r>
                      <a:r>
                        <a:rPr sz="900" spc="-10" dirty="0">
                          <a:latin typeface="Arial"/>
                          <a:cs typeface="Arial"/>
                        </a:rPr>
                        <a:t>points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r h="831850">
                <a:tc>
                  <a:txBody>
                    <a:bodyPr/>
                    <a:lstStyle/>
                    <a:p>
                      <a:pPr marL="73025">
                        <a:lnSpc>
                          <a:spcPct val="100000"/>
                        </a:lnSpc>
                        <a:spcBef>
                          <a:spcPts val="120"/>
                        </a:spcBef>
                      </a:pPr>
                      <a:r>
                        <a:rPr sz="900" dirty="0">
                          <a:latin typeface="Arial"/>
                          <a:cs typeface="Arial"/>
                        </a:rPr>
                        <a:t>List&lt;</a:t>
                      </a:r>
                      <a:r>
                        <a:rPr sz="900" b="1" dirty="0">
                          <a:latin typeface="Arial"/>
                          <a:cs typeface="Arial"/>
                        </a:rPr>
                        <a:t>Point3d</a:t>
                      </a:r>
                      <a:r>
                        <a:rPr sz="900" dirty="0">
                          <a:latin typeface="Arial"/>
                          <a:cs typeface="Arial"/>
                        </a:rPr>
                        <a:t>&gt;</a:t>
                      </a:r>
                      <a:r>
                        <a:rPr sz="900" spc="-15" dirty="0">
                          <a:latin typeface="Arial"/>
                          <a:cs typeface="Arial"/>
                        </a:rPr>
                        <a:t> </a:t>
                      </a:r>
                      <a:r>
                        <a:rPr sz="900" dirty="0">
                          <a:latin typeface="Arial"/>
                          <a:cs typeface="Arial"/>
                        </a:rPr>
                        <a:t>points</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a:t>
                      </a:r>
                      <a:r>
                        <a:rPr sz="900" spc="-1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45" dirty="0">
                          <a:solidFill>
                            <a:srgbClr val="00AF50"/>
                          </a:solidFill>
                          <a:latin typeface="Arial"/>
                          <a:cs typeface="Arial"/>
                        </a:rPr>
                        <a:t> </a:t>
                      </a:r>
                      <a:r>
                        <a:rPr sz="900" dirty="0">
                          <a:solidFill>
                            <a:srgbClr val="00AF50"/>
                          </a:solidFill>
                          <a:latin typeface="Arial"/>
                          <a:cs typeface="Arial"/>
                        </a:rPr>
                        <a:t>nurbs</a:t>
                      </a:r>
                      <a:r>
                        <a:rPr sz="900" spc="-35" dirty="0">
                          <a:solidFill>
                            <a:srgbClr val="00AF50"/>
                          </a:solidFill>
                          <a:latin typeface="Arial"/>
                          <a:cs typeface="Arial"/>
                        </a:rPr>
                        <a:t> </a:t>
                      </a:r>
                      <a:r>
                        <a:rPr sz="900" dirty="0">
                          <a:solidFill>
                            <a:srgbClr val="00AF50"/>
                          </a:solidFill>
                          <a:latin typeface="Arial"/>
                          <a:cs typeface="Arial"/>
                        </a:rPr>
                        <a:t>surface</a:t>
                      </a:r>
                      <a:r>
                        <a:rPr sz="900" spc="-35" dirty="0">
                          <a:solidFill>
                            <a:srgbClr val="00AF50"/>
                          </a:solidFill>
                          <a:latin typeface="Arial"/>
                          <a:cs typeface="Arial"/>
                        </a:rPr>
                        <a:t> </a:t>
                      </a:r>
                      <a:r>
                        <a:rPr sz="900" dirty="0">
                          <a:solidFill>
                            <a:srgbClr val="00AF50"/>
                          </a:solidFill>
                          <a:latin typeface="Arial"/>
                          <a:cs typeface="Arial"/>
                        </a:rPr>
                        <a:t>from</a:t>
                      </a:r>
                      <a:r>
                        <a:rPr sz="900" spc="-40" dirty="0">
                          <a:solidFill>
                            <a:srgbClr val="00AF50"/>
                          </a:solidFill>
                          <a:latin typeface="Arial"/>
                          <a:cs typeface="Arial"/>
                        </a:rPr>
                        <a:t> </a:t>
                      </a:r>
                      <a:r>
                        <a:rPr sz="900" dirty="0">
                          <a:solidFill>
                            <a:srgbClr val="00AF50"/>
                          </a:solidFill>
                          <a:latin typeface="Arial"/>
                          <a:cs typeface="Arial"/>
                        </a:rPr>
                        <a:t>control</a:t>
                      </a:r>
                      <a:r>
                        <a:rPr sz="900" spc="-4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73025">
                        <a:lnSpc>
                          <a:spcPts val="1040"/>
                        </a:lnSpc>
                      </a:pPr>
                      <a:r>
                        <a:rPr sz="900" b="1" spc="-10" dirty="0">
                          <a:latin typeface="Arial"/>
                          <a:cs typeface="Arial"/>
                        </a:rPr>
                        <a:t>NurbsSurface</a:t>
                      </a:r>
                      <a:r>
                        <a:rPr sz="900" b="1" spc="5" dirty="0">
                          <a:latin typeface="Arial"/>
                          <a:cs typeface="Arial"/>
                        </a:rPr>
                        <a:t> </a:t>
                      </a:r>
                      <a:r>
                        <a:rPr sz="900" dirty="0">
                          <a:latin typeface="Arial"/>
                          <a:cs typeface="Arial"/>
                        </a:rPr>
                        <a:t>ns</a:t>
                      </a:r>
                      <a:r>
                        <a:rPr sz="900" spc="20" dirty="0">
                          <a:latin typeface="Arial"/>
                          <a:cs typeface="Arial"/>
                        </a:rPr>
                        <a:t> </a:t>
                      </a:r>
                      <a:r>
                        <a:rPr sz="900" dirty="0">
                          <a:latin typeface="Arial"/>
                          <a:cs typeface="Arial"/>
                        </a:rPr>
                        <a:t>=</a:t>
                      </a:r>
                      <a:r>
                        <a:rPr sz="900" spc="5" dirty="0">
                          <a:latin typeface="Arial"/>
                          <a:cs typeface="Arial"/>
                        </a:rPr>
                        <a:t> </a:t>
                      </a:r>
                      <a:r>
                        <a:rPr sz="900" spc="-20" dirty="0">
                          <a:solidFill>
                            <a:srgbClr val="3333FF"/>
                          </a:solidFill>
                          <a:latin typeface="Arial"/>
                          <a:cs typeface="Arial"/>
                        </a:rPr>
                        <a:t>null</a:t>
                      </a:r>
                      <a:r>
                        <a:rPr sz="900" spc="-20" dirty="0">
                          <a:latin typeface="Arial"/>
                          <a:cs typeface="Arial"/>
                        </a:rPr>
                        <a:t>;</a:t>
                      </a:r>
                      <a:endParaRPr sz="900">
                        <a:latin typeface="Arial"/>
                        <a:cs typeface="Arial"/>
                      </a:endParaRPr>
                    </a:p>
                    <a:p>
                      <a:pPr marL="73025">
                        <a:lnSpc>
                          <a:spcPts val="1060"/>
                        </a:lnSpc>
                      </a:pPr>
                      <a:r>
                        <a:rPr sz="900" dirty="0">
                          <a:latin typeface="Arial"/>
                          <a:cs typeface="Arial"/>
                        </a:rPr>
                        <a:t>ns</a:t>
                      </a:r>
                      <a:r>
                        <a:rPr sz="900" spc="30" dirty="0">
                          <a:latin typeface="Arial"/>
                          <a:cs typeface="Arial"/>
                        </a:rPr>
                        <a:t> </a:t>
                      </a:r>
                      <a:r>
                        <a:rPr sz="900" dirty="0">
                          <a:latin typeface="Arial"/>
                          <a:cs typeface="Arial"/>
                        </a:rPr>
                        <a:t>=</a:t>
                      </a:r>
                      <a:r>
                        <a:rPr sz="900" spc="40" dirty="0">
                          <a:latin typeface="Arial"/>
                          <a:cs typeface="Arial"/>
                        </a:rPr>
                        <a:t> </a:t>
                      </a:r>
                      <a:r>
                        <a:rPr sz="900" b="1" spc="-10" dirty="0">
                          <a:latin typeface="Arial"/>
                          <a:cs typeface="Arial"/>
                        </a:rPr>
                        <a:t>NurbsSurface</a:t>
                      </a:r>
                      <a:r>
                        <a:rPr sz="900" spc="-10" dirty="0">
                          <a:latin typeface="Arial"/>
                          <a:cs typeface="Arial"/>
                        </a:rPr>
                        <a:t>.CreateThroughPoints(points,</a:t>
                      </a:r>
                      <a:r>
                        <a:rPr sz="900" spc="35" dirty="0">
                          <a:latin typeface="Arial"/>
                          <a:cs typeface="Arial"/>
                        </a:rPr>
                        <a:t> </a:t>
                      </a:r>
                      <a:r>
                        <a:rPr sz="900" dirty="0">
                          <a:latin typeface="Arial"/>
                          <a:cs typeface="Arial"/>
                        </a:rPr>
                        <a:t>2,</a:t>
                      </a:r>
                      <a:r>
                        <a:rPr sz="900" spc="40" dirty="0">
                          <a:latin typeface="Arial"/>
                          <a:cs typeface="Arial"/>
                        </a:rPr>
                        <a:t> </a:t>
                      </a:r>
                      <a:r>
                        <a:rPr sz="900" dirty="0">
                          <a:latin typeface="Arial"/>
                          <a:cs typeface="Arial"/>
                        </a:rPr>
                        <a:t>2,</a:t>
                      </a:r>
                      <a:r>
                        <a:rPr sz="900" spc="35" dirty="0">
                          <a:latin typeface="Arial"/>
                          <a:cs typeface="Arial"/>
                        </a:rPr>
                        <a:t> </a:t>
                      </a:r>
                      <a:r>
                        <a:rPr sz="900" dirty="0">
                          <a:latin typeface="Arial"/>
                          <a:cs typeface="Arial"/>
                        </a:rPr>
                        <a:t>1,</a:t>
                      </a:r>
                      <a:r>
                        <a:rPr sz="900" spc="35" dirty="0">
                          <a:latin typeface="Arial"/>
                          <a:cs typeface="Arial"/>
                        </a:rPr>
                        <a:t> </a:t>
                      </a:r>
                      <a:r>
                        <a:rPr sz="900" dirty="0">
                          <a:latin typeface="Arial"/>
                          <a:cs typeface="Arial"/>
                        </a:rPr>
                        <a:t>1,</a:t>
                      </a:r>
                      <a:r>
                        <a:rPr sz="900" spc="40" dirty="0">
                          <a:latin typeface="Arial"/>
                          <a:cs typeface="Arial"/>
                        </a:rPr>
                        <a:t> </a:t>
                      </a:r>
                      <a:r>
                        <a:rPr sz="900" dirty="0">
                          <a:solidFill>
                            <a:srgbClr val="3333FF"/>
                          </a:solidFill>
                          <a:latin typeface="Arial"/>
                          <a:cs typeface="Arial"/>
                        </a:rPr>
                        <a:t>false</a:t>
                      </a:r>
                      <a:r>
                        <a:rPr sz="900" dirty="0">
                          <a:latin typeface="Arial"/>
                          <a:cs typeface="Arial"/>
                        </a:rPr>
                        <a:t>,</a:t>
                      </a:r>
                      <a:r>
                        <a:rPr sz="900" spc="35" dirty="0">
                          <a:latin typeface="Arial"/>
                          <a:cs typeface="Arial"/>
                        </a:rPr>
                        <a:t> </a:t>
                      </a:r>
                      <a:r>
                        <a:rPr sz="900" spc="-10" dirty="0">
                          <a:solidFill>
                            <a:srgbClr val="3333FF"/>
                          </a:solidFill>
                          <a:latin typeface="Arial"/>
                          <a:cs typeface="Arial"/>
                        </a:rPr>
                        <a:t>false</a:t>
                      </a:r>
                      <a:r>
                        <a:rPr sz="900" spc="-10" dirty="0">
                          <a:latin typeface="Arial"/>
                          <a:cs typeface="Arial"/>
                        </a:rPr>
                        <a: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33045">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5" dirty="0">
                          <a:latin typeface="Arial"/>
                          <a:cs typeface="Arial"/>
                        </a:rPr>
                        <a:t> </a:t>
                      </a:r>
                      <a:r>
                        <a:rPr sz="900" dirty="0">
                          <a:latin typeface="Arial"/>
                          <a:cs typeface="Arial"/>
                        </a:rPr>
                        <a:t>instance</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a</a:t>
                      </a:r>
                      <a:r>
                        <a:rPr sz="900" spc="-30" dirty="0">
                          <a:latin typeface="Arial"/>
                          <a:cs typeface="Arial"/>
                        </a:rPr>
                        <a:t> </a:t>
                      </a:r>
                      <a:r>
                        <a:rPr sz="900" b="1" i="1" dirty="0">
                          <a:latin typeface="Arial"/>
                          <a:cs typeface="Arial"/>
                        </a:rPr>
                        <a:t>NurbsSurface</a:t>
                      </a:r>
                      <a:r>
                        <a:rPr sz="900" b="1" i="1" spc="-10" dirty="0">
                          <a:latin typeface="Arial"/>
                          <a:cs typeface="Arial"/>
                        </a:rPr>
                        <a:t> </a:t>
                      </a:r>
                      <a:r>
                        <a:rPr sz="900" dirty="0">
                          <a:latin typeface="Arial"/>
                          <a:cs typeface="Arial"/>
                        </a:rPr>
                        <a:t>from</a:t>
                      </a:r>
                      <a:r>
                        <a:rPr sz="900" spc="-20" dirty="0">
                          <a:latin typeface="Arial"/>
                          <a:cs typeface="Arial"/>
                        </a:rPr>
                        <a:t> </a:t>
                      </a:r>
                      <a:r>
                        <a:rPr sz="900" spc="-10" dirty="0">
                          <a:latin typeface="Arial"/>
                          <a:cs typeface="Arial"/>
                        </a:rPr>
                        <a:t>extruding</a:t>
                      </a:r>
                      <a:r>
                        <a:rPr sz="900" spc="-25"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curve</a:t>
                      </a:r>
                      <a:r>
                        <a:rPr sz="900" spc="-2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certain</a:t>
                      </a:r>
                      <a:r>
                        <a:rPr sz="900" spc="-30" dirty="0">
                          <a:latin typeface="Arial"/>
                          <a:cs typeface="Arial"/>
                        </a:rPr>
                        <a:t> </a:t>
                      </a:r>
                      <a:r>
                        <a:rPr sz="900" spc="-10" dirty="0">
                          <a:latin typeface="Arial"/>
                          <a:cs typeface="Arial"/>
                        </a:rPr>
                        <a:t>direction</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6"/>
                  </a:ext>
                </a:extLst>
              </a:tr>
              <a:tr h="1883410">
                <a:tc>
                  <a:txBody>
                    <a:bodyPr/>
                    <a:lstStyle/>
                    <a:p>
                      <a:pPr marL="73025">
                        <a:lnSpc>
                          <a:spcPts val="1055"/>
                        </a:lnSpc>
                        <a:spcBef>
                          <a:spcPts val="105"/>
                        </a:spcBef>
                      </a:pPr>
                      <a:r>
                        <a:rPr sz="900" b="1" dirty="0">
                          <a:latin typeface="Arial"/>
                          <a:cs typeface="Arial"/>
                        </a:rPr>
                        <a:t>Curve</a:t>
                      </a:r>
                      <a:r>
                        <a:rPr sz="900" b="1" spc="-15" dirty="0">
                          <a:latin typeface="Arial"/>
                          <a:cs typeface="Arial"/>
                        </a:rPr>
                        <a:t> </a:t>
                      </a:r>
                      <a:r>
                        <a:rPr sz="900" dirty="0">
                          <a:latin typeface="Arial"/>
                          <a:cs typeface="Arial"/>
                        </a:rPr>
                        <a:t>cv</a:t>
                      </a:r>
                      <a:r>
                        <a:rPr sz="900" spc="-1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73025">
                        <a:lnSpc>
                          <a:spcPts val="1055"/>
                        </a:lnSpc>
                      </a:pPr>
                      <a:r>
                        <a:rPr sz="900" b="1" dirty="0">
                          <a:latin typeface="Arial"/>
                          <a:cs typeface="Arial"/>
                        </a:rPr>
                        <a:t>Vector3d </a:t>
                      </a:r>
                      <a:r>
                        <a:rPr sz="900" dirty="0">
                          <a:latin typeface="Arial"/>
                          <a:cs typeface="Arial"/>
                        </a:rPr>
                        <a:t>dir</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40"/>
                        </a:spcBef>
                      </a:pPr>
                      <a:endParaRPr sz="900">
                        <a:latin typeface="Times New Roman"/>
                        <a:cs typeface="Times New Roman"/>
                      </a:endParaRPr>
                    </a:p>
                    <a:p>
                      <a:pPr marL="73025" marR="744855">
                        <a:lnSpc>
                          <a:spcPts val="1030"/>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nurbs</a:t>
                      </a:r>
                      <a:r>
                        <a:rPr sz="900" spc="-30" dirty="0">
                          <a:solidFill>
                            <a:srgbClr val="00AF50"/>
                          </a:solidFill>
                          <a:latin typeface="Arial"/>
                          <a:cs typeface="Arial"/>
                        </a:rPr>
                        <a:t> </a:t>
                      </a:r>
                      <a:r>
                        <a:rPr sz="900" dirty="0">
                          <a:solidFill>
                            <a:srgbClr val="00AF50"/>
                          </a:solidFill>
                          <a:latin typeface="Arial"/>
                          <a:cs typeface="Arial"/>
                        </a:rPr>
                        <a:t>surface</a:t>
                      </a:r>
                      <a:r>
                        <a:rPr sz="900" spc="-35"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dirty="0">
                          <a:solidFill>
                            <a:srgbClr val="00AF50"/>
                          </a:solidFill>
                          <a:latin typeface="Arial"/>
                          <a:cs typeface="Arial"/>
                        </a:rPr>
                        <a:t>extruding</a:t>
                      </a:r>
                      <a:r>
                        <a:rPr sz="900" spc="-3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curve</a:t>
                      </a:r>
                      <a:r>
                        <a:rPr sz="900" spc="-30" dirty="0">
                          <a:solidFill>
                            <a:srgbClr val="00AF50"/>
                          </a:solidFill>
                          <a:latin typeface="Arial"/>
                          <a:cs typeface="Arial"/>
                        </a:rPr>
                        <a:t> </a:t>
                      </a:r>
                      <a:r>
                        <a:rPr sz="900" dirty="0">
                          <a:solidFill>
                            <a:srgbClr val="00AF50"/>
                          </a:solidFill>
                          <a:latin typeface="Arial"/>
                          <a:cs typeface="Arial"/>
                        </a:rPr>
                        <a:t>in</a:t>
                      </a:r>
                      <a:r>
                        <a:rPr sz="900" spc="-35" dirty="0">
                          <a:solidFill>
                            <a:srgbClr val="00AF50"/>
                          </a:solidFill>
                          <a:latin typeface="Arial"/>
                          <a:cs typeface="Arial"/>
                        </a:rPr>
                        <a:t> </a:t>
                      </a:r>
                      <a:r>
                        <a:rPr sz="900" dirty="0">
                          <a:solidFill>
                            <a:srgbClr val="00AF50"/>
                          </a:solidFill>
                          <a:latin typeface="Arial"/>
                          <a:cs typeface="Arial"/>
                        </a:rPr>
                        <a:t>some</a:t>
                      </a:r>
                      <a:r>
                        <a:rPr sz="900" spc="-35" dirty="0">
                          <a:solidFill>
                            <a:srgbClr val="00AF50"/>
                          </a:solidFill>
                          <a:latin typeface="Arial"/>
                          <a:cs typeface="Arial"/>
                        </a:rPr>
                        <a:t> </a:t>
                      </a:r>
                      <a:r>
                        <a:rPr sz="900" spc="-25" dirty="0">
                          <a:solidFill>
                            <a:srgbClr val="00AF50"/>
                          </a:solidFill>
                          <a:latin typeface="Arial"/>
                          <a:cs typeface="Arial"/>
                        </a:rPr>
                        <a:t>dir </a:t>
                      </a: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nSrf</a:t>
                      </a:r>
                      <a:r>
                        <a:rPr sz="900" spc="-30" dirty="0">
                          <a:latin typeface="Arial"/>
                          <a:cs typeface="Arial"/>
                        </a:rPr>
                        <a:t> </a:t>
                      </a:r>
                      <a:r>
                        <a:rPr sz="900" dirty="0">
                          <a:latin typeface="Arial"/>
                          <a:cs typeface="Arial"/>
                        </a:rPr>
                        <a:t>=</a:t>
                      </a:r>
                      <a:r>
                        <a:rPr sz="900" spc="-10" dirty="0">
                          <a:latin typeface="Arial"/>
                          <a:cs typeface="Arial"/>
                        </a:rPr>
                        <a:t> </a:t>
                      </a:r>
                      <a:r>
                        <a:rPr sz="900" b="1" dirty="0">
                          <a:latin typeface="Arial"/>
                          <a:cs typeface="Arial"/>
                        </a:rPr>
                        <a:t>NurbsSurface</a:t>
                      </a:r>
                      <a:r>
                        <a:rPr sz="900" dirty="0">
                          <a:latin typeface="Arial"/>
                          <a:cs typeface="Arial"/>
                        </a:rPr>
                        <a:t>.CreateExtrusion(crv,</a:t>
                      </a:r>
                      <a:r>
                        <a:rPr sz="900" spc="-15" dirty="0">
                          <a:latin typeface="Arial"/>
                          <a:cs typeface="Arial"/>
                        </a:rPr>
                        <a:t> </a:t>
                      </a:r>
                      <a:r>
                        <a:rPr sz="900" spc="-10" dirty="0">
                          <a:latin typeface="Arial"/>
                          <a:cs typeface="Arial"/>
                        </a:rPr>
                        <a:t>dir);</a:t>
                      </a:r>
                      <a:endParaRPr sz="900">
                        <a:latin typeface="Arial"/>
                        <a:cs typeface="Arial"/>
                      </a:endParaRPr>
                    </a:p>
                    <a:p>
                      <a:pPr marL="73025" marR="909319">
                        <a:lnSpc>
                          <a:spcPts val="1030"/>
                        </a:lnSpc>
                        <a:spcBef>
                          <a:spcPts val="5"/>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an</a:t>
                      </a:r>
                      <a:r>
                        <a:rPr sz="900" spc="-20" dirty="0">
                          <a:solidFill>
                            <a:srgbClr val="00AF50"/>
                          </a:solidFill>
                          <a:latin typeface="Arial"/>
                          <a:cs typeface="Arial"/>
                        </a:rPr>
                        <a:t> </a:t>
                      </a:r>
                      <a:r>
                        <a:rPr sz="900" dirty="0">
                          <a:solidFill>
                            <a:srgbClr val="00AF50"/>
                          </a:solidFill>
                          <a:latin typeface="Arial"/>
                          <a:cs typeface="Arial"/>
                        </a:rPr>
                        <a:t>extrusion</a:t>
                      </a:r>
                      <a:r>
                        <a:rPr sz="900" spc="-15"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extruding</a:t>
                      </a:r>
                      <a:r>
                        <a:rPr sz="900" spc="-30"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dirty="0">
                          <a:solidFill>
                            <a:srgbClr val="00AF50"/>
                          </a:solidFill>
                          <a:latin typeface="Arial"/>
                          <a:cs typeface="Arial"/>
                        </a:rPr>
                        <a:t>curve</a:t>
                      </a:r>
                      <a:r>
                        <a:rPr sz="900" spc="-20" dirty="0">
                          <a:solidFill>
                            <a:srgbClr val="00AF50"/>
                          </a:solidFill>
                          <a:latin typeface="Arial"/>
                          <a:cs typeface="Arial"/>
                        </a:rPr>
                        <a:t> </a:t>
                      </a:r>
                      <a:r>
                        <a:rPr sz="900" dirty="0">
                          <a:solidFill>
                            <a:srgbClr val="00AF50"/>
                          </a:solidFill>
                          <a:latin typeface="Arial"/>
                          <a:cs typeface="Arial"/>
                        </a:rPr>
                        <a:t>in</a:t>
                      </a:r>
                      <a:r>
                        <a:rPr sz="900" spc="-25" dirty="0">
                          <a:solidFill>
                            <a:srgbClr val="00AF50"/>
                          </a:solidFill>
                          <a:latin typeface="Arial"/>
                          <a:cs typeface="Arial"/>
                        </a:rPr>
                        <a:t> </a:t>
                      </a:r>
                      <a:r>
                        <a:rPr sz="900" dirty="0">
                          <a:solidFill>
                            <a:srgbClr val="00AF50"/>
                          </a:solidFill>
                          <a:latin typeface="Arial"/>
                          <a:cs typeface="Arial"/>
                        </a:rPr>
                        <a:t>some</a:t>
                      </a:r>
                      <a:r>
                        <a:rPr sz="900" spc="-30" dirty="0">
                          <a:solidFill>
                            <a:srgbClr val="00AF50"/>
                          </a:solidFill>
                          <a:latin typeface="Arial"/>
                          <a:cs typeface="Arial"/>
                        </a:rPr>
                        <a:t> </a:t>
                      </a:r>
                      <a:r>
                        <a:rPr sz="900" spc="-25" dirty="0">
                          <a:solidFill>
                            <a:srgbClr val="00AF50"/>
                          </a:solidFill>
                          <a:latin typeface="Arial"/>
                          <a:cs typeface="Arial"/>
                        </a:rPr>
                        <a:t>dir </a:t>
                      </a: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ex</a:t>
                      </a:r>
                      <a:r>
                        <a:rPr sz="900" spc="-15" dirty="0">
                          <a:latin typeface="Arial"/>
                          <a:cs typeface="Arial"/>
                        </a:rPr>
                        <a:t> </a:t>
                      </a:r>
                      <a:r>
                        <a:rPr sz="900" dirty="0">
                          <a:latin typeface="Arial"/>
                          <a:cs typeface="Arial"/>
                        </a:rPr>
                        <a:t>=</a:t>
                      </a:r>
                      <a:r>
                        <a:rPr sz="900" spc="-10" dirty="0">
                          <a:latin typeface="Arial"/>
                          <a:cs typeface="Arial"/>
                        </a:rPr>
                        <a:t> </a:t>
                      </a:r>
                      <a:r>
                        <a:rPr sz="900" b="1" dirty="0">
                          <a:latin typeface="Arial"/>
                          <a:cs typeface="Arial"/>
                        </a:rPr>
                        <a:t>Extrusion</a:t>
                      </a:r>
                      <a:r>
                        <a:rPr sz="900" dirty="0">
                          <a:latin typeface="Arial"/>
                          <a:cs typeface="Arial"/>
                        </a:rPr>
                        <a:t>.Create(crv,</a:t>
                      </a:r>
                      <a:r>
                        <a:rPr sz="900" spc="-15" dirty="0">
                          <a:latin typeface="Arial"/>
                          <a:cs typeface="Arial"/>
                        </a:rPr>
                        <a:t> </a:t>
                      </a:r>
                      <a:r>
                        <a:rPr sz="900" dirty="0">
                          <a:latin typeface="Arial"/>
                          <a:cs typeface="Arial"/>
                        </a:rPr>
                        <a:t>10,</a:t>
                      </a:r>
                      <a:r>
                        <a:rPr sz="900" spc="-15" dirty="0">
                          <a:latin typeface="Arial"/>
                          <a:cs typeface="Arial"/>
                        </a:rPr>
                        <a:t> </a:t>
                      </a:r>
                      <a:r>
                        <a:rPr sz="900" spc="-10" dirty="0">
                          <a:latin typeface="Arial"/>
                          <a:cs typeface="Arial"/>
                        </a:rPr>
                        <a:t>false);</a:t>
                      </a:r>
                      <a:endParaRPr sz="900">
                        <a:latin typeface="Arial"/>
                        <a:cs typeface="Arial"/>
                      </a:endParaRPr>
                    </a:p>
                    <a:p>
                      <a:pPr>
                        <a:lnSpc>
                          <a:spcPct val="100000"/>
                        </a:lnSpc>
                        <a:spcBef>
                          <a:spcPts val="35"/>
                        </a:spcBef>
                      </a:pPr>
                      <a:endParaRPr sz="850">
                        <a:latin typeface="Times New Roman"/>
                        <a:cs typeface="Times New Roman"/>
                      </a:endParaRPr>
                    </a:p>
                    <a:p>
                      <a:pPr marL="73025" marR="116205">
                        <a:lnSpc>
                          <a:spcPct val="95800"/>
                        </a:lnSpc>
                        <a:spcBef>
                          <a:spcPts val="5"/>
                        </a:spcBef>
                      </a:pPr>
                      <a:r>
                        <a:rPr sz="900" dirty="0">
                          <a:solidFill>
                            <a:srgbClr val="00AF50"/>
                          </a:solidFill>
                          <a:latin typeface="Arial"/>
                          <a:cs typeface="Arial"/>
                        </a:rPr>
                        <a:t>//Note</a:t>
                      </a:r>
                      <a:r>
                        <a:rPr sz="900" spc="-10" dirty="0">
                          <a:solidFill>
                            <a:srgbClr val="00AF50"/>
                          </a:solidFill>
                          <a:latin typeface="Arial"/>
                          <a:cs typeface="Arial"/>
                        </a:rPr>
                        <a:t> </a:t>
                      </a:r>
                      <a:r>
                        <a:rPr sz="900" dirty="0">
                          <a:solidFill>
                            <a:srgbClr val="00AF50"/>
                          </a:solidFill>
                          <a:latin typeface="Arial"/>
                          <a:cs typeface="Arial"/>
                        </a:rPr>
                        <a:t>that</a:t>
                      </a:r>
                      <a:r>
                        <a:rPr sz="900" spc="-10" dirty="0">
                          <a:solidFill>
                            <a:srgbClr val="00AF50"/>
                          </a:solidFill>
                          <a:latin typeface="Arial"/>
                          <a:cs typeface="Arial"/>
                        </a:rPr>
                        <a:t> </a:t>
                      </a:r>
                      <a:r>
                        <a:rPr sz="900" dirty="0">
                          <a:solidFill>
                            <a:srgbClr val="00AF50"/>
                          </a:solidFill>
                          <a:latin typeface="Arial"/>
                          <a:cs typeface="Arial"/>
                        </a:rPr>
                        <a:t>in</a:t>
                      </a:r>
                      <a:r>
                        <a:rPr sz="900" spc="-10" dirty="0">
                          <a:solidFill>
                            <a:srgbClr val="00AF50"/>
                          </a:solidFill>
                          <a:latin typeface="Arial"/>
                          <a:cs typeface="Arial"/>
                        </a:rPr>
                        <a:t> </a:t>
                      </a:r>
                      <a:r>
                        <a:rPr sz="900" dirty="0">
                          <a:solidFill>
                            <a:srgbClr val="00AF50"/>
                          </a:solidFill>
                          <a:latin typeface="Arial"/>
                          <a:cs typeface="Arial"/>
                        </a:rPr>
                        <a:t>Grasshopper</a:t>
                      </a:r>
                      <a:r>
                        <a:rPr sz="900" spc="-15" dirty="0">
                          <a:solidFill>
                            <a:srgbClr val="00AF50"/>
                          </a:solidFill>
                          <a:latin typeface="Arial"/>
                          <a:cs typeface="Arial"/>
                        </a:rPr>
                        <a:t> </a:t>
                      </a:r>
                      <a:r>
                        <a:rPr sz="900" dirty="0">
                          <a:solidFill>
                            <a:srgbClr val="00AF50"/>
                          </a:solidFill>
                          <a:latin typeface="Arial"/>
                          <a:cs typeface="Arial"/>
                        </a:rPr>
                        <a:t>1.0</a:t>
                      </a:r>
                      <a:r>
                        <a:rPr sz="900" spc="-20" dirty="0">
                          <a:solidFill>
                            <a:srgbClr val="00AF50"/>
                          </a:solidFill>
                          <a:latin typeface="Arial"/>
                          <a:cs typeface="Arial"/>
                        </a:rPr>
                        <a:t> </a:t>
                      </a:r>
                      <a:r>
                        <a:rPr sz="900" dirty="0">
                          <a:solidFill>
                            <a:srgbClr val="00AF50"/>
                          </a:solidFill>
                          <a:latin typeface="Arial"/>
                          <a:cs typeface="Arial"/>
                        </a:rPr>
                        <a:t>there</a:t>
                      </a:r>
                      <a:r>
                        <a:rPr sz="900" spc="-20" dirty="0">
                          <a:solidFill>
                            <a:srgbClr val="00AF50"/>
                          </a:solidFill>
                          <a:latin typeface="Arial"/>
                          <a:cs typeface="Arial"/>
                        </a:rPr>
                        <a:t> </a:t>
                      </a:r>
                      <a:r>
                        <a:rPr sz="900" dirty="0">
                          <a:solidFill>
                            <a:srgbClr val="00AF50"/>
                          </a:solidFill>
                          <a:latin typeface="Arial"/>
                          <a:cs typeface="Arial"/>
                        </a:rPr>
                        <a:t>is</a:t>
                      </a:r>
                      <a:r>
                        <a:rPr sz="900" spc="-10" dirty="0">
                          <a:solidFill>
                            <a:srgbClr val="00AF50"/>
                          </a:solidFill>
                          <a:latin typeface="Arial"/>
                          <a:cs typeface="Arial"/>
                        </a:rPr>
                        <a:t> </a:t>
                      </a:r>
                      <a:r>
                        <a:rPr sz="900" dirty="0">
                          <a:solidFill>
                            <a:srgbClr val="00AF50"/>
                          </a:solidFill>
                          <a:latin typeface="Arial"/>
                          <a:cs typeface="Arial"/>
                        </a:rPr>
                        <a:t>no</a:t>
                      </a:r>
                      <a:r>
                        <a:rPr sz="900" spc="-20" dirty="0">
                          <a:solidFill>
                            <a:srgbClr val="00AF50"/>
                          </a:solidFill>
                          <a:latin typeface="Arial"/>
                          <a:cs typeface="Arial"/>
                        </a:rPr>
                        <a:t> </a:t>
                      </a:r>
                      <a:r>
                        <a:rPr sz="900" dirty="0">
                          <a:solidFill>
                            <a:srgbClr val="00AF50"/>
                          </a:solidFill>
                          <a:latin typeface="Arial"/>
                          <a:cs typeface="Arial"/>
                        </a:rPr>
                        <a:t>support</a:t>
                      </a:r>
                      <a:r>
                        <a:rPr sz="900" spc="-1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extrusion</a:t>
                      </a:r>
                      <a:r>
                        <a:rPr sz="900" spc="-5" dirty="0">
                          <a:solidFill>
                            <a:srgbClr val="00AF50"/>
                          </a:solidFill>
                          <a:latin typeface="Arial"/>
                          <a:cs typeface="Arial"/>
                        </a:rPr>
                        <a:t> </a:t>
                      </a:r>
                      <a:r>
                        <a:rPr sz="900" spc="-10" dirty="0">
                          <a:solidFill>
                            <a:srgbClr val="00AF50"/>
                          </a:solidFill>
                          <a:latin typeface="Arial"/>
                          <a:cs typeface="Arial"/>
                        </a:rPr>
                        <a:t>objects </a:t>
                      </a:r>
                      <a:r>
                        <a:rPr sz="900" dirty="0">
                          <a:solidFill>
                            <a:srgbClr val="00AF50"/>
                          </a:solidFill>
                          <a:latin typeface="Arial"/>
                          <a:cs typeface="Arial"/>
                        </a:rPr>
                        <a:t>and</a:t>
                      </a:r>
                      <a:r>
                        <a:rPr sz="900" spc="-10" dirty="0">
                          <a:solidFill>
                            <a:srgbClr val="00AF50"/>
                          </a:solidFill>
                          <a:latin typeface="Arial"/>
                          <a:cs typeface="Arial"/>
                        </a:rPr>
                        <a:t> </a:t>
                      </a:r>
                      <a:r>
                        <a:rPr sz="900" dirty="0">
                          <a:solidFill>
                            <a:srgbClr val="00AF50"/>
                          </a:solidFill>
                          <a:latin typeface="Arial"/>
                          <a:cs typeface="Arial"/>
                        </a:rPr>
                        <a:t>hence</a:t>
                      </a:r>
                      <a:r>
                        <a:rPr sz="900" spc="-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output</a:t>
                      </a:r>
                      <a:r>
                        <a:rPr sz="900" spc="-10" dirty="0">
                          <a:solidFill>
                            <a:srgbClr val="00AF50"/>
                          </a:solidFill>
                          <a:latin typeface="Arial"/>
                          <a:cs typeface="Arial"/>
                        </a:rPr>
                        <a:t> </a:t>
                      </a:r>
                      <a:r>
                        <a:rPr sz="900" dirty="0">
                          <a:solidFill>
                            <a:srgbClr val="00AF50"/>
                          </a:solidFill>
                          <a:latin typeface="Arial"/>
                          <a:cs typeface="Arial"/>
                        </a:rPr>
                        <a:t>within</a:t>
                      </a:r>
                      <a:r>
                        <a:rPr sz="900" spc="-5" dirty="0">
                          <a:solidFill>
                            <a:srgbClr val="00AF50"/>
                          </a:solidFill>
                          <a:latin typeface="Arial"/>
                          <a:cs typeface="Arial"/>
                        </a:rPr>
                        <a:t> </a:t>
                      </a:r>
                      <a:r>
                        <a:rPr sz="900" dirty="0">
                          <a:solidFill>
                            <a:srgbClr val="00AF50"/>
                          </a:solidFill>
                          <a:latin typeface="Arial"/>
                          <a:cs typeface="Arial"/>
                        </a:rPr>
                        <a:t>GH</a:t>
                      </a:r>
                      <a:r>
                        <a:rPr sz="900" spc="-10" dirty="0">
                          <a:solidFill>
                            <a:srgbClr val="00AF50"/>
                          </a:solidFill>
                          <a:latin typeface="Arial"/>
                          <a:cs typeface="Arial"/>
                        </a:rPr>
                        <a:t> </a:t>
                      </a:r>
                      <a:r>
                        <a:rPr sz="900" dirty="0">
                          <a:solidFill>
                            <a:srgbClr val="00AF50"/>
                          </a:solidFill>
                          <a:latin typeface="Arial"/>
                          <a:cs typeface="Arial"/>
                        </a:rPr>
                        <a:t>is converted</a:t>
                      </a:r>
                      <a:r>
                        <a:rPr sz="900" spc="-1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nurbs</a:t>
                      </a:r>
                      <a:r>
                        <a:rPr sz="900" spc="-10" dirty="0">
                          <a:solidFill>
                            <a:srgbClr val="00AF50"/>
                          </a:solidFill>
                          <a:latin typeface="Arial"/>
                          <a:cs typeface="Arial"/>
                        </a:rPr>
                        <a:t> </a:t>
                      </a:r>
                      <a:r>
                        <a:rPr sz="900" dirty="0">
                          <a:solidFill>
                            <a:srgbClr val="00AF50"/>
                          </a:solidFill>
                          <a:latin typeface="Arial"/>
                          <a:cs typeface="Arial"/>
                        </a:rPr>
                        <a:t>surface.</a:t>
                      </a:r>
                      <a:r>
                        <a:rPr sz="900" spc="-5" dirty="0">
                          <a:solidFill>
                            <a:srgbClr val="00AF50"/>
                          </a:solidFill>
                          <a:latin typeface="Arial"/>
                          <a:cs typeface="Arial"/>
                        </a:rPr>
                        <a:t> </a:t>
                      </a:r>
                      <a:r>
                        <a:rPr sz="900" spc="-25" dirty="0">
                          <a:solidFill>
                            <a:srgbClr val="00AF50"/>
                          </a:solidFill>
                          <a:latin typeface="Arial"/>
                          <a:cs typeface="Arial"/>
                        </a:rPr>
                        <a:t>The </a:t>
                      </a:r>
                      <a:r>
                        <a:rPr sz="900" dirty="0">
                          <a:solidFill>
                            <a:srgbClr val="00AF50"/>
                          </a:solidFill>
                          <a:latin typeface="Arial"/>
                          <a:cs typeface="Arial"/>
                        </a:rPr>
                        <a:t>only</a:t>
                      </a:r>
                      <a:r>
                        <a:rPr sz="900" spc="-15" dirty="0">
                          <a:solidFill>
                            <a:srgbClr val="00AF50"/>
                          </a:solidFill>
                          <a:latin typeface="Arial"/>
                          <a:cs typeface="Arial"/>
                        </a:rPr>
                        <a:t> </a:t>
                      </a:r>
                      <a:r>
                        <a:rPr sz="900" dirty="0">
                          <a:solidFill>
                            <a:srgbClr val="00AF50"/>
                          </a:solidFill>
                          <a:latin typeface="Arial"/>
                          <a:cs typeface="Arial"/>
                        </a:rPr>
                        <a:t>way</a:t>
                      </a:r>
                      <a:r>
                        <a:rPr sz="900" spc="-10"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dirty="0">
                          <a:solidFill>
                            <a:srgbClr val="00AF50"/>
                          </a:solidFill>
                          <a:latin typeface="Arial"/>
                          <a:cs typeface="Arial"/>
                        </a:rPr>
                        <a:t>bake</a:t>
                      </a:r>
                      <a:r>
                        <a:rPr sz="900" spc="-15" dirty="0">
                          <a:solidFill>
                            <a:srgbClr val="00AF50"/>
                          </a:solidFill>
                          <a:latin typeface="Arial"/>
                          <a:cs typeface="Arial"/>
                        </a:rPr>
                        <a:t> </a:t>
                      </a:r>
                      <a:r>
                        <a:rPr sz="900" dirty="0">
                          <a:solidFill>
                            <a:srgbClr val="00AF50"/>
                          </a:solidFill>
                          <a:latin typeface="Arial"/>
                          <a:cs typeface="Arial"/>
                        </a:rPr>
                        <a:t>an</a:t>
                      </a:r>
                      <a:r>
                        <a:rPr sz="900" spc="-5" dirty="0">
                          <a:solidFill>
                            <a:srgbClr val="00AF50"/>
                          </a:solidFill>
                          <a:latin typeface="Arial"/>
                          <a:cs typeface="Arial"/>
                        </a:rPr>
                        <a:t> </a:t>
                      </a:r>
                      <a:r>
                        <a:rPr sz="900" dirty="0">
                          <a:solidFill>
                            <a:srgbClr val="00AF50"/>
                          </a:solidFill>
                          <a:latin typeface="Arial"/>
                          <a:cs typeface="Arial"/>
                        </a:rPr>
                        <a:t>Extrusion</a:t>
                      </a:r>
                      <a:r>
                        <a:rPr sz="900" spc="-15" dirty="0">
                          <a:solidFill>
                            <a:srgbClr val="00AF50"/>
                          </a:solidFill>
                          <a:latin typeface="Arial"/>
                          <a:cs typeface="Arial"/>
                        </a:rPr>
                        <a:t> </a:t>
                      </a:r>
                      <a:r>
                        <a:rPr sz="900" dirty="0">
                          <a:solidFill>
                            <a:srgbClr val="00AF50"/>
                          </a:solidFill>
                          <a:latin typeface="Arial"/>
                          <a:cs typeface="Arial"/>
                        </a:rPr>
                        <a:t>instance</a:t>
                      </a:r>
                      <a:r>
                        <a:rPr sz="900" spc="-5" dirty="0">
                          <a:solidFill>
                            <a:srgbClr val="00AF50"/>
                          </a:solidFill>
                          <a:latin typeface="Arial"/>
                          <a:cs typeface="Arial"/>
                        </a:rPr>
                        <a:t> </a:t>
                      </a:r>
                      <a:r>
                        <a:rPr sz="900" dirty="0">
                          <a:solidFill>
                            <a:srgbClr val="00AF50"/>
                          </a:solidFill>
                          <a:latin typeface="Arial"/>
                          <a:cs typeface="Arial"/>
                        </a:rPr>
                        <a:t>is</a:t>
                      </a:r>
                      <a:r>
                        <a:rPr sz="900" spc="-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add</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object</a:t>
                      </a:r>
                      <a:r>
                        <a:rPr sz="900" spc="-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10" dirty="0">
                          <a:solidFill>
                            <a:srgbClr val="00AF50"/>
                          </a:solidFill>
                          <a:latin typeface="Arial"/>
                          <a:cs typeface="Arial"/>
                        </a:rPr>
                        <a:t>active </a:t>
                      </a:r>
                      <a:r>
                        <a:rPr sz="900" dirty="0">
                          <a:solidFill>
                            <a:srgbClr val="00AF50"/>
                          </a:solidFill>
                          <a:latin typeface="Arial"/>
                          <a:cs typeface="Arial"/>
                        </a:rPr>
                        <a:t>document</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dirty="0">
                          <a:solidFill>
                            <a:srgbClr val="00AF50"/>
                          </a:solidFill>
                          <a:latin typeface="Arial"/>
                          <a:cs typeface="Arial"/>
                        </a:rPr>
                        <a:t>within</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scripting</a:t>
                      </a:r>
                      <a:r>
                        <a:rPr sz="900" spc="-20" dirty="0">
                          <a:solidFill>
                            <a:srgbClr val="00AF50"/>
                          </a:solidFill>
                          <a:latin typeface="Arial"/>
                          <a:cs typeface="Arial"/>
                        </a:rPr>
                        <a:t> </a:t>
                      </a:r>
                      <a:r>
                        <a:rPr sz="900" dirty="0">
                          <a:solidFill>
                            <a:srgbClr val="00AF50"/>
                          </a:solidFill>
                          <a:latin typeface="Arial"/>
                          <a:cs typeface="Arial"/>
                        </a:rPr>
                        <a:t>component</a:t>
                      </a:r>
                      <a:r>
                        <a:rPr sz="900" spc="-15" dirty="0">
                          <a:solidFill>
                            <a:srgbClr val="00AF50"/>
                          </a:solidFill>
                          <a:latin typeface="Arial"/>
                          <a:cs typeface="Arial"/>
                        </a:rPr>
                        <a:t> </a:t>
                      </a:r>
                      <a:r>
                        <a:rPr sz="900" dirty="0">
                          <a:solidFill>
                            <a:srgbClr val="00AF50"/>
                          </a:solidFill>
                          <a:latin typeface="Arial"/>
                          <a:cs typeface="Arial"/>
                        </a:rPr>
                        <a:t>as</a:t>
                      </a:r>
                      <a:r>
                        <a:rPr sz="900" spc="-15" dirty="0">
                          <a:solidFill>
                            <a:srgbClr val="00AF50"/>
                          </a:solidFill>
                          <a:latin typeface="Arial"/>
                          <a:cs typeface="Arial"/>
                        </a:rPr>
                        <a:t> </a:t>
                      </a:r>
                      <a:r>
                        <a:rPr sz="900" dirty="0">
                          <a:solidFill>
                            <a:srgbClr val="00AF50"/>
                          </a:solidFill>
                          <a:latin typeface="Arial"/>
                          <a:cs typeface="Arial"/>
                        </a:rPr>
                        <a:t>in</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10" dirty="0">
                          <a:solidFill>
                            <a:srgbClr val="00AF50"/>
                          </a:solidFill>
                          <a:latin typeface="Arial"/>
                          <a:cs typeface="Arial"/>
                        </a:rPr>
                        <a:t>following </a:t>
                      </a:r>
                      <a:r>
                        <a:rPr sz="900" spc="-10" dirty="0">
                          <a:latin typeface="Arial"/>
                          <a:cs typeface="Arial"/>
                        </a:rPr>
                        <a:t>Rhino.RhinoDoc.</a:t>
                      </a:r>
                      <a:r>
                        <a:rPr sz="900" b="1" spc="-10" dirty="0">
                          <a:latin typeface="Arial"/>
                          <a:cs typeface="Arial"/>
                        </a:rPr>
                        <a:t>ActiveDoc</a:t>
                      </a:r>
                      <a:r>
                        <a:rPr sz="900" spc="-10" dirty="0">
                          <a:latin typeface="Arial"/>
                          <a:cs typeface="Arial"/>
                        </a:rPr>
                        <a:t>.Objects.AddExtrusion(ex);</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sp>
        <p:nvSpPr>
          <p:cNvPr id="3" name="object 3"/>
          <p:cNvSpPr txBox="1"/>
          <p:nvPr/>
        </p:nvSpPr>
        <p:spPr>
          <a:xfrm>
            <a:off x="902004" y="7442454"/>
            <a:ext cx="5967730" cy="1318895"/>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Surface</a:t>
            </a:r>
            <a:r>
              <a:rPr sz="1100" b="1" spc="-25" dirty="0">
                <a:latin typeface="Arial"/>
                <a:cs typeface="Arial"/>
              </a:rPr>
              <a:t> </a:t>
            </a:r>
            <a:r>
              <a:rPr sz="1100" b="1" spc="-10" dirty="0">
                <a:latin typeface="Arial"/>
                <a:cs typeface="Arial"/>
              </a:rPr>
              <a:t>methods:</a:t>
            </a:r>
            <a:endParaRPr sz="1100">
              <a:latin typeface="Arial"/>
              <a:cs typeface="Arial"/>
            </a:endParaRPr>
          </a:p>
          <a:p>
            <a:pPr marL="12700" marR="5080">
              <a:lnSpc>
                <a:spcPct val="95900"/>
              </a:lnSpc>
              <a:spcBef>
                <a:spcPts val="25"/>
              </a:spcBef>
            </a:pPr>
            <a:r>
              <a:rPr sz="1100" dirty="0">
                <a:latin typeface="Arial"/>
                <a:cs typeface="Arial"/>
              </a:rPr>
              <a:t>Surface</a:t>
            </a:r>
            <a:r>
              <a:rPr sz="1100" spc="-50" dirty="0">
                <a:latin typeface="Arial"/>
                <a:cs typeface="Arial"/>
              </a:rPr>
              <a:t> </a:t>
            </a:r>
            <a:r>
              <a:rPr sz="1100" dirty="0">
                <a:latin typeface="Arial"/>
                <a:cs typeface="Arial"/>
              </a:rPr>
              <a:t>methods</a:t>
            </a:r>
            <a:r>
              <a:rPr sz="1100" spc="-35" dirty="0">
                <a:latin typeface="Arial"/>
                <a:cs typeface="Arial"/>
              </a:rPr>
              <a:t> </a:t>
            </a:r>
            <a:r>
              <a:rPr sz="1100" dirty="0">
                <a:latin typeface="Arial"/>
                <a:cs typeface="Arial"/>
              </a:rPr>
              <a:t>help</a:t>
            </a:r>
            <a:r>
              <a:rPr sz="1100" spc="-25" dirty="0">
                <a:latin typeface="Arial"/>
                <a:cs typeface="Arial"/>
              </a:rPr>
              <a:t> </a:t>
            </a:r>
            <a:r>
              <a:rPr sz="1100" dirty="0">
                <a:latin typeface="Arial"/>
                <a:cs typeface="Arial"/>
              </a:rPr>
              <a:t>edit</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extract</a:t>
            </a:r>
            <a:r>
              <a:rPr sz="1100" spc="-35" dirty="0">
                <a:latin typeface="Arial"/>
                <a:cs typeface="Arial"/>
              </a:rPr>
              <a:t> </a:t>
            </a:r>
            <a:r>
              <a:rPr sz="1100" dirty="0">
                <a:latin typeface="Arial"/>
                <a:cs typeface="Arial"/>
              </a:rPr>
              <a:t>information</a:t>
            </a:r>
            <a:r>
              <a:rPr sz="1100" spc="-25" dirty="0">
                <a:latin typeface="Arial"/>
                <a:cs typeface="Arial"/>
              </a:rPr>
              <a:t> </a:t>
            </a:r>
            <a:r>
              <a:rPr sz="1100" dirty="0">
                <a:latin typeface="Arial"/>
                <a:cs typeface="Arial"/>
              </a:rPr>
              <a:t>about</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surface</a:t>
            </a:r>
            <a:r>
              <a:rPr sz="1100" spc="-35" dirty="0">
                <a:latin typeface="Arial"/>
                <a:cs typeface="Arial"/>
              </a:rPr>
              <a:t> </a:t>
            </a:r>
            <a:r>
              <a:rPr sz="1100" dirty="0">
                <a:latin typeface="Arial"/>
                <a:cs typeface="Arial"/>
              </a:rPr>
              <a:t>object.</a:t>
            </a:r>
            <a:r>
              <a:rPr sz="1100" spc="-2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example,</a:t>
            </a:r>
            <a:r>
              <a:rPr sz="1100" spc="-30" dirty="0">
                <a:latin typeface="Arial"/>
                <a:cs typeface="Arial"/>
              </a:rPr>
              <a:t> </a:t>
            </a:r>
            <a:r>
              <a:rPr sz="1100" spc="-25" dirty="0">
                <a:latin typeface="Arial"/>
                <a:cs typeface="Arial"/>
              </a:rPr>
              <a:t>you </a:t>
            </a:r>
            <a:r>
              <a:rPr sz="1100" dirty="0">
                <a:latin typeface="Arial"/>
                <a:cs typeface="Arial"/>
              </a:rPr>
              <a:t>might</a:t>
            </a:r>
            <a:r>
              <a:rPr sz="1100" spc="-20" dirty="0">
                <a:latin typeface="Arial"/>
                <a:cs typeface="Arial"/>
              </a:rPr>
              <a:t> </a:t>
            </a:r>
            <a:r>
              <a:rPr sz="1100" dirty="0">
                <a:latin typeface="Arial"/>
                <a:cs typeface="Arial"/>
              </a:rPr>
              <a:t>want</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learn</a:t>
            </a:r>
            <a:r>
              <a:rPr sz="1100" spc="-25"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surface</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closed</a:t>
            </a:r>
            <a:r>
              <a:rPr sz="1100" spc="-15"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planar.</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might</a:t>
            </a:r>
            <a:r>
              <a:rPr sz="1100" spc="-2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evaluate</a:t>
            </a:r>
            <a:r>
              <a:rPr sz="1100" spc="-25" dirty="0">
                <a:latin typeface="Arial"/>
                <a:cs typeface="Arial"/>
              </a:rPr>
              <a:t> the </a:t>
            </a:r>
            <a:r>
              <a:rPr sz="1100" dirty="0">
                <a:latin typeface="Arial"/>
                <a:cs typeface="Arial"/>
              </a:rPr>
              <a:t>surface</a:t>
            </a:r>
            <a:r>
              <a:rPr sz="1100" spc="-40" dirty="0">
                <a:latin typeface="Arial"/>
                <a:cs typeface="Arial"/>
              </a:rPr>
              <a:t> </a:t>
            </a:r>
            <a:r>
              <a:rPr sz="1100" dirty="0">
                <a:latin typeface="Arial"/>
                <a:cs typeface="Arial"/>
              </a:rPr>
              <a:t>at</a:t>
            </a:r>
            <a:r>
              <a:rPr sz="1100" spc="-25"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parameter</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calculate</a:t>
            </a:r>
            <a:r>
              <a:rPr sz="1100" spc="-30" dirty="0">
                <a:latin typeface="Arial"/>
                <a:cs typeface="Arial"/>
              </a:rPr>
              <a:t> </a:t>
            </a:r>
            <a:r>
              <a:rPr sz="1100" dirty="0">
                <a:latin typeface="Arial"/>
                <a:cs typeface="Arial"/>
              </a:rPr>
              <a:t>points</a:t>
            </a:r>
            <a:r>
              <a:rPr sz="1100" spc="-25" dirty="0">
                <a:latin typeface="Arial"/>
                <a:cs typeface="Arial"/>
              </a:rPr>
              <a:t> </a:t>
            </a:r>
            <a:r>
              <a:rPr sz="1100" dirty="0">
                <a:latin typeface="Arial"/>
                <a:cs typeface="Arial"/>
              </a:rPr>
              <a:t>on</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surface,</a:t>
            </a:r>
            <a:r>
              <a:rPr sz="1100" spc="-25"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get</a:t>
            </a:r>
            <a:r>
              <a:rPr sz="1100" spc="-10" dirty="0">
                <a:latin typeface="Arial"/>
                <a:cs typeface="Arial"/>
              </a:rPr>
              <a:t> </a:t>
            </a:r>
            <a:r>
              <a:rPr sz="1100" dirty="0">
                <a:latin typeface="Arial"/>
                <a:cs typeface="Arial"/>
              </a:rPr>
              <a:t>its</a:t>
            </a:r>
            <a:r>
              <a:rPr sz="1100" spc="-30" dirty="0">
                <a:latin typeface="Arial"/>
                <a:cs typeface="Arial"/>
              </a:rPr>
              <a:t> </a:t>
            </a:r>
            <a:r>
              <a:rPr sz="1100" dirty="0">
                <a:latin typeface="Arial"/>
                <a:cs typeface="Arial"/>
              </a:rPr>
              <a:t>bounding</a:t>
            </a:r>
            <a:r>
              <a:rPr sz="1100" spc="-20" dirty="0">
                <a:latin typeface="Arial"/>
                <a:cs typeface="Arial"/>
              </a:rPr>
              <a:t> </a:t>
            </a:r>
            <a:r>
              <a:rPr sz="1100" dirty="0">
                <a:latin typeface="Arial"/>
                <a:cs typeface="Arial"/>
              </a:rPr>
              <a:t>box.</a:t>
            </a:r>
            <a:r>
              <a:rPr sz="1100" spc="-10" dirty="0">
                <a:latin typeface="Arial"/>
                <a:cs typeface="Arial"/>
              </a:rPr>
              <a:t> </a:t>
            </a:r>
            <a:r>
              <a:rPr sz="1100" dirty="0">
                <a:latin typeface="Arial"/>
                <a:cs typeface="Arial"/>
              </a:rPr>
              <a:t>There</a:t>
            </a:r>
            <a:r>
              <a:rPr sz="1100" spc="-25" dirty="0">
                <a:latin typeface="Arial"/>
                <a:cs typeface="Arial"/>
              </a:rPr>
              <a:t> are </a:t>
            </a:r>
            <a:r>
              <a:rPr sz="1100" dirty="0">
                <a:latin typeface="Arial"/>
                <a:cs typeface="Arial"/>
              </a:rPr>
              <a:t>also</a:t>
            </a:r>
            <a:r>
              <a:rPr sz="1100" spc="-30"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extract</a:t>
            </a:r>
            <a:r>
              <a:rPr sz="1100" spc="-3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lightweight</a:t>
            </a:r>
            <a:r>
              <a:rPr sz="1100" spc="-10" dirty="0">
                <a:latin typeface="Arial"/>
                <a:cs typeface="Arial"/>
              </a:rPr>
              <a:t> </a:t>
            </a:r>
            <a:r>
              <a:rPr sz="1100" dirty="0">
                <a:latin typeface="Arial"/>
                <a:cs typeface="Arial"/>
              </a:rPr>
              <a:t>geometry</a:t>
            </a:r>
            <a:r>
              <a:rPr sz="1100" spc="-15" dirty="0">
                <a:latin typeface="Arial"/>
                <a:cs typeface="Arial"/>
              </a:rPr>
              <a:t> </a:t>
            </a:r>
            <a:r>
              <a:rPr sz="1100" dirty="0">
                <a:latin typeface="Arial"/>
                <a:cs typeface="Arial"/>
              </a:rPr>
              <a:t>out</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surface.</a:t>
            </a:r>
            <a:r>
              <a:rPr sz="1100" spc="-25" dirty="0">
                <a:latin typeface="Arial"/>
                <a:cs typeface="Arial"/>
              </a:rPr>
              <a:t> </a:t>
            </a:r>
            <a:r>
              <a:rPr sz="1100" dirty="0">
                <a:latin typeface="Arial"/>
                <a:cs typeface="Arial"/>
              </a:rPr>
              <a:t>They</a:t>
            </a:r>
            <a:r>
              <a:rPr sz="1100" spc="-30" dirty="0">
                <a:latin typeface="Arial"/>
                <a:cs typeface="Arial"/>
              </a:rPr>
              <a:t> </a:t>
            </a:r>
            <a:r>
              <a:rPr sz="1100" dirty="0">
                <a:latin typeface="Arial"/>
                <a:cs typeface="Arial"/>
              </a:rPr>
              <a:t>start</a:t>
            </a:r>
            <a:r>
              <a:rPr sz="1100" spc="-20"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“Try”</a:t>
            </a:r>
            <a:r>
              <a:rPr sz="1100" spc="-15" dirty="0">
                <a:latin typeface="Arial"/>
                <a:cs typeface="Arial"/>
              </a:rPr>
              <a:t> </a:t>
            </a:r>
            <a:r>
              <a:rPr sz="1100" spc="-10" dirty="0">
                <a:latin typeface="Arial"/>
                <a:cs typeface="Arial"/>
              </a:rPr>
              <a:t>keyword. </a:t>
            </a:r>
            <a:r>
              <a:rPr sz="1100" dirty="0">
                <a:latin typeface="Arial"/>
                <a:cs typeface="Arial"/>
              </a:rPr>
              <a:t>For</a:t>
            </a:r>
            <a:r>
              <a:rPr sz="1100" spc="-2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might</a:t>
            </a:r>
            <a:r>
              <a:rPr sz="1100" spc="-30" dirty="0">
                <a:latin typeface="Arial"/>
                <a:cs typeface="Arial"/>
              </a:rPr>
              <a:t> </a:t>
            </a:r>
            <a:r>
              <a:rPr sz="1100" dirty="0">
                <a:latin typeface="Arial"/>
                <a:cs typeface="Arial"/>
              </a:rPr>
              <a:t>have</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RevSurface</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actually</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portion</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torus.</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case,</a:t>
            </a:r>
            <a:r>
              <a:rPr sz="1100" spc="-20" dirty="0">
                <a:latin typeface="Arial"/>
                <a:cs typeface="Arial"/>
              </a:rPr>
              <a:t> </a:t>
            </a:r>
            <a:r>
              <a:rPr sz="1100" spc="-25" dirty="0">
                <a:latin typeface="Arial"/>
                <a:cs typeface="Arial"/>
              </a:rPr>
              <a:t>you </a:t>
            </a:r>
            <a:r>
              <a:rPr sz="1100" dirty="0">
                <a:latin typeface="Arial"/>
                <a:cs typeface="Arial"/>
              </a:rPr>
              <a:t>can</a:t>
            </a:r>
            <a:r>
              <a:rPr sz="1100" spc="-25" dirty="0">
                <a:latin typeface="Arial"/>
                <a:cs typeface="Arial"/>
              </a:rPr>
              <a:t> </a:t>
            </a:r>
            <a:r>
              <a:rPr sz="1100" dirty="0">
                <a:latin typeface="Arial"/>
                <a:cs typeface="Arial"/>
              </a:rPr>
              <a:t>call</a:t>
            </a:r>
            <a:r>
              <a:rPr sz="1100" spc="-15" dirty="0">
                <a:latin typeface="Arial"/>
                <a:cs typeface="Arial"/>
              </a:rPr>
              <a:t> </a:t>
            </a:r>
            <a:r>
              <a:rPr sz="1100" dirty="0">
                <a:latin typeface="Arial"/>
                <a:cs typeface="Arial"/>
              </a:rPr>
              <a:t>TryGetTorus.</a:t>
            </a:r>
            <a:r>
              <a:rPr sz="1100" spc="-5"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these</a:t>
            </a:r>
            <a:r>
              <a:rPr sz="1100" spc="-25"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many</a:t>
            </a:r>
            <a:r>
              <a:rPr sz="1100" spc="-10" dirty="0">
                <a:latin typeface="Arial"/>
                <a:cs typeface="Arial"/>
              </a:rPr>
              <a:t> </a:t>
            </a:r>
            <a:r>
              <a:rPr sz="1100" dirty="0">
                <a:latin typeface="Arial"/>
                <a:cs typeface="Arial"/>
              </a:rPr>
              <a:t>more</a:t>
            </a:r>
            <a:r>
              <a:rPr sz="1100" spc="-2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accessed</a:t>
            </a:r>
            <a:r>
              <a:rPr sz="1100" spc="-40" dirty="0">
                <a:latin typeface="Arial"/>
                <a:cs typeface="Arial"/>
              </a:rPr>
              <a:t> </a:t>
            </a:r>
            <a:r>
              <a:rPr sz="1100" dirty="0">
                <a:latin typeface="Arial"/>
                <a:cs typeface="Arial"/>
              </a:rPr>
              <a:t>through</a:t>
            </a:r>
            <a:r>
              <a:rPr sz="1100" spc="-3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surface </a:t>
            </a:r>
            <a:r>
              <a:rPr sz="1100" dirty="0">
                <a:latin typeface="Arial"/>
                <a:cs typeface="Arial"/>
              </a:rPr>
              <a:t>methods.</a:t>
            </a:r>
            <a:r>
              <a:rPr sz="1100" spc="-2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full</a:t>
            </a:r>
            <a:r>
              <a:rPr sz="1100" spc="-20"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these</a:t>
            </a:r>
            <a:r>
              <a:rPr sz="1100" spc="-20"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documented</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RhinoCommon</a:t>
            </a:r>
            <a:r>
              <a:rPr sz="1100" b="1" i="1" spc="-20" dirty="0">
                <a:latin typeface="Arial"/>
                <a:cs typeface="Arial"/>
              </a:rPr>
              <a:t> </a:t>
            </a:r>
            <a:r>
              <a:rPr sz="1100" b="1" i="1" dirty="0">
                <a:latin typeface="Arial"/>
                <a:cs typeface="Arial"/>
              </a:rPr>
              <a:t>SDK</a:t>
            </a:r>
            <a:r>
              <a:rPr sz="1100" b="1" i="1" spc="-20" dirty="0">
                <a:latin typeface="Arial"/>
                <a:cs typeface="Arial"/>
              </a:rPr>
              <a:t> </a:t>
            </a:r>
            <a:r>
              <a:rPr sz="1100" spc="-10" dirty="0">
                <a:latin typeface="Arial"/>
                <a:cs typeface="Arial"/>
              </a:rPr>
              <a:t>documentation.</a:t>
            </a:r>
            <a:endParaRPr sz="1100">
              <a:latin typeface="Arial"/>
              <a:cs typeface="Arial"/>
            </a:endParaRPr>
          </a:p>
        </p:txBody>
      </p:sp>
      <p:pic>
        <p:nvPicPr>
          <p:cNvPr id="4" name="object 4"/>
          <p:cNvPicPr/>
          <p:nvPr/>
        </p:nvPicPr>
        <p:blipFill>
          <a:blip r:embed="rId2" cstate="print"/>
          <a:stretch>
            <a:fillRect/>
          </a:stretch>
        </p:blipFill>
        <p:spPr>
          <a:xfrm>
            <a:off x="4983004" y="1200337"/>
            <a:ext cx="1814438" cy="1027436"/>
          </a:xfrm>
          <a:prstGeom prst="rect">
            <a:avLst/>
          </a:prstGeom>
        </p:spPr>
      </p:pic>
      <p:pic>
        <p:nvPicPr>
          <p:cNvPr id="5" name="object 5"/>
          <p:cNvPicPr/>
          <p:nvPr/>
        </p:nvPicPr>
        <p:blipFill>
          <a:blip r:embed="rId3" cstate="print"/>
          <a:stretch>
            <a:fillRect/>
          </a:stretch>
        </p:blipFill>
        <p:spPr>
          <a:xfrm>
            <a:off x="5183504" y="2571114"/>
            <a:ext cx="1348740" cy="1526158"/>
          </a:xfrm>
          <a:prstGeom prst="rect">
            <a:avLst/>
          </a:prstGeom>
        </p:spPr>
      </p:pic>
      <p:pic>
        <p:nvPicPr>
          <p:cNvPr id="6" name="object 6"/>
          <p:cNvPicPr/>
          <p:nvPr/>
        </p:nvPicPr>
        <p:blipFill>
          <a:blip r:embed="rId4" cstate="print"/>
          <a:stretch>
            <a:fillRect/>
          </a:stretch>
        </p:blipFill>
        <p:spPr>
          <a:xfrm>
            <a:off x="4937403" y="4373879"/>
            <a:ext cx="1858229" cy="631561"/>
          </a:xfrm>
          <a:prstGeom prst="rect">
            <a:avLst/>
          </a:prstGeom>
        </p:spPr>
      </p:pic>
      <p:pic>
        <p:nvPicPr>
          <p:cNvPr id="7" name="object 7"/>
          <p:cNvPicPr/>
          <p:nvPr/>
        </p:nvPicPr>
        <p:blipFill>
          <a:blip r:embed="rId5" cstate="print"/>
          <a:stretch>
            <a:fillRect/>
          </a:stretch>
        </p:blipFill>
        <p:spPr>
          <a:xfrm>
            <a:off x="4965995" y="5467360"/>
            <a:ext cx="1775571" cy="1462650"/>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77</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3_3_3: Meshes</a:t>
            </a:r>
          </a:p>
        </p:txBody>
      </p:sp>
      <p:sp>
        <p:nvSpPr>
          <p:cNvPr id="3" name="object 3"/>
          <p:cNvSpPr txBox="1"/>
          <p:nvPr/>
        </p:nvSpPr>
        <p:spPr>
          <a:xfrm>
            <a:off x="902004" y="876183"/>
            <a:ext cx="5818505" cy="820738"/>
          </a:xfrm>
          <a:prstGeom prst="rect">
            <a:avLst/>
          </a:prstGeom>
        </p:spPr>
        <p:txBody>
          <a:bodyPr vert="horz" wrap="square" lIns="0" tIns="12700" rIns="0" bIns="0" rtlCol="0">
            <a:spAutoFit/>
          </a:bodyPr>
          <a:lstStyle/>
          <a:p>
            <a:pPr lvl="1" defTabSz="463550">
              <a:spcBef>
                <a:spcPts val="50"/>
              </a:spcBef>
            </a:pPr>
            <a:endParaRPr lang="en-US" sz="1200" dirty="0" smtClean="0">
              <a:latin typeface="Arial"/>
              <a:cs typeface="Arial"/>
            </a:endParaRPr>
          </a:p>
          <a:p>
            <a:pPr marL="171450" lvl="4" indent="-171450">
              <a:spcBef>
                <a:spcPts val="50"/>
              </a:spcBef>
              <a:buFont typeface="Arial" panose="020B0604020202020204" pitchFamily="34" charset="0"/>
              <a:buChar char="•"/>
            </a:pPr>
            <a:endParaRPr lang="en-US" sz="1200" dirty="0" smtClean="0">
              <a:latin typeface="Arial"/>
              <a:cs typeface="Arial"/>
            </a:endParaRPr>
          </a:p>
          <a:p>
            <a:pPr>
              <a:lnSpc>
                <a:spcPct val="100000"/>
              </a:lnSpc>
              <a:spcBef>
                <a:spcPts val="50"/>
              </a:spcBef>
            </a:pPr>
            <a:endParaRPr lang="en-US" sz="1200" dirty="0">
              <a:latin typeface="Arial"/>
              <a:cs typeface="Arial"/>
            </a:endParaRPr>
          </a:p>
          <a:p>
            <a:pPr marL="285750" indent="-285750">
              <a:lnSpc>
                <a:spcPct val="100000"/>
              </a:lnSpc>
              <a:spcBef>
                <a:spcPts val="50"/>
              </a:spcBef>
              <a:buFont typeface="Arial" panose="020B0604020202020204" pitchFamily="34" charset="0"/>
              <a:buChar char="•"/>
            </a:pPr>
            <a:endParaRPr sz="1400" dirty="0">
              <a:latin typeface="Arial"/>
              <a:cs typeface="Arial"/>
            </a:endParaRPr>
          </a:p>
        </p:txBody>
      </p:sp>
      <p:sp>
        <p:nvSpPr>
          <p:cNvPr id="4" name="Rectangle 3"/>
          <p:cNvSpPr/>
          <p:nvPr/>
        </p:nvSpPr>
        <p:spPr>
          <a:xfrm>
            <a:off x="902004" y="990600"/>
            <a:ext cx="6032196" cy="2800767"/>
          </a:xfrm>
          <a:prstGeom prst="rect">
            <a:avLst/>
          </a:prstGeom>
        </p:spPr>
        <p:txBody>
          <a:bodyPr wrap="square">
            <a:spAutoFit/>
          </a:bodyPr>
          <a:lstStyle/>
          <a:p>
            <a:r>
              <a:rPr lang="en-US" sz="1600" dirty="0" smtClean="0"/>
              <a:t>A general mesh is conceptually a collection of triangles – or possibly more general polygons (</a:t>
            </a:r>
            <a:r>
              <a:rPr lang="en-US" sz="1600" dirty="0" err="1" smtClean="0"/>
              <a:t>ie</a:t>
            </a:r>
            <a:r>
              <a:rPr lang="en-US" sz="1600" dirty="0" smtClean="0"/>
              <a:t> quads). Precisely we can define:</a:t>
            </a:r>
          </a:p>
          <a:p>
            <a:endParaRPr lang="en-US" sz="1600" dirty="0" smtClean="0"/>
          </a:p>
          <a:p>
            <a:pPr marL="285750" indent="-285750">
              <a:buFont typeface="Arial" panose="020B0604020202020204" pitchFamily="34" charset="0"/>
              <a:buChar char="•"/>
            </a:pPr>
            <a:r>
              <a:rPr lang="en-US" sz="1600" dirty="0" smtClean="0"/>
              <a:t>A collection of vertices V0 - … </a:t>
            </a:r>
            <a:r>
              <a:rPr lang="en-US" sz="1600" dirty="0" err="1" smtClean="0"/>
              <a:t>Vn</a:t>
            </a:r>
            <a:endParaRPr lang="en-US" sz="1600" dirty="0" smtClean="0"/>
          </a:p>
          <a:p>
            <a:pPr marL="285750" indent="-285750">
              <a:buFont typeface="Arial" panose="020B0604020202020204" pitchFamily="34" charset="0"/>
              <a:buChar char="•"/>
            </a:pPr>
            <a:r>
              <a:rPr lang="en-US" sz="1600" dirty="0" smtClean="0"/>
              <a:t>A collection of faces that reference the indices of these vertices:</a:t>
            </a:r>
            <a:br>
              <a:rPr lang="en-US" sz="1600" dirty="0" smtClean="0"/>
            </a:br>
            <a:r>
              <a:rPr lang="en-US" sz="1600" dirty="0" smtClean="0"/>
              <a:t>F0 -&gt; (V0, V1, V2)</a:t>
            </a:r>
          </a:p>
          <a:p>
            <a:pPr marL="285750" indent="-285750">
              <a:buFont typeface="Arial" panose="020B0604020202020204" pitchFamily="34" charset="0"/>
              <a:buChar char="•"/>
            </a:pPr>
            <a:r>
              <a:rPr lang="en-US" sz="1600" dirty="0" smtClean="0"/>
              <a:t>Possible additional information on each of the faces, or the vertices of the faces.</a:t>
            </a:r>
          </a:p>
          <a:p>
            <a:r>
              <a:rPr lang="en-US" sz="1600" dirty="0" smtClean="0"/>
              <a:t>	</a:t>
            </a:r>
            <a:endParaRPr lang="en-US" sz="1600" dirty="0"/>
          </a:p>
        </p:txBody>
      </p:sp>
    </p:spTree>
    <p:extLst>
      <p:ext uri="{BB962C8B-B14F-4D97-AF65-F5344CB8AC3E}">
        <p14:creationId xmlns:p14="http://schemas.microsoft.com/office/powerpoint/2010/main" val="401325690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3_3_3: Meshes</a:t>
            </a:r>
          </a:p>
        </p:txBody>
      </p:sp>
      <p:sp>
        <p:nvSpPr>
          <p:cNvPr id="3" name="object 3"/>
          <p:cNvSpPr txBox="1"/>
          <p:nvPr/>
        </p:nvSpPr>
        <p:spPr>
          <a:xfrm>
            <a:off x="902004" y="876183"/>
            <a:ext cx="5818505" cy="3362459"/>
          </a:xfrm>
          <a:prstGeom prst="rect">
            <a:avLst/>
          </a:prstGeom>
        </p:spPr>
        <p:txBody>
          <a:bodyPr vert="horz" wrap="square" lIns="0" tIns="12700" rIns="0" bIns="0" rtlCol="0">
            <a:spAutoFit/>
          </a:bodyPr>
          <a:lstStyle/>
          <a:p>
            <a:pPr>
              <a:lnSpc>
                <a:spcPct val="100000"/>
              </a:lnSpc>
              <a:spcBef>
                <a:spcPts val="50"/>
              </a:spcBef>
            </a:pPr>
            <a:r>
              <a:rPr lang="en-US" sz="1200" dirty="0" smtClean="0">
                <a:latin typeface="Arial"/>
                <a:cs typeface="Arial"/>
              </a:rPr>
              <a:t>A general mesh is conceptually a collection of triangles – or possibly more general polygons (</a:t>
            </a:r>
            <a:r>
              <a:rPr lang="en-US" sz="1200" dirty="0" err="1" smtClean="0">
                <a:latin typeface="Arial"/>
                <a:cs typeface="Arial"/>
              </a:rPr>
              <a:t>ie</a:t>
            </a:r>
            <a:r>
              <a:rPr lang="en-US" sz="1200" dirty="0" smtClean="0">
                <a:latin typeface="Arial"/>
                <a:cs typeface="Arial"/>
              </a:rPr>
              <a:t> quads). </a:t>
            </a:r>
            <a:r>
              <a:rPr lang="en-US" sz="1200" dirty="0" smtClean="0">
                <a:latin typeface="Arial"/>
                <a:cs typeface="Arial"/>
              </a:rPr>
              <a:t>Precisely we can define:</a:t>
            </a:r>
          </a:p>
          <a:p>
            <a:pPr>
              <a:lnSpc>
                <a:spcPct val="100000"/>
              </a:lnSpc>
              <a:spcBef>
                <a:spcPts val="50"/>
              </a:spcBef>
            </a:pPr>
            <a:endParaRPr lang="en-US" sz="1200" dirty="0">
              <a:latin typeface="Arial"/>
              <a:cs typeface="Arial"/>
            </a:endParaRPr>
          </a:p>
          <a:p>
            <a:pPr marL="171450" indent="-171450">
              <a:lnSpc>
                <a:spcPct val="100000"/>
              </a:lnSpc>
              <a:spcBef>
                <a:spcPts val="50"/>
              </a:spcBef>
              <a:buFont typeface="Arial" panose="020B0604020202020204" pitchFamily="34" charset="0"/>
              <a:buChar char="•"/>
            </a:pPr>
            <a:r>
              <a:rPr lang="en-US" sz="1200" dirty="0" smtClean="0">
                <a:latin typeface="Arial"/>
                <a:cs typeface="Arial"/>
              </a:rPr>
              <a:t>A collection of vertices V0 - … </a:t>
            </a:r>
            <a:r>
              <a:rPr lang="en-US" sz="1200" dirty="0" err="1" smtClean="0">
                <a:latin typeface="Arial"/>
                <a:cs typeface="Arial"/>
              </a:rPr>
              <a:t>Vn</a:t>
            </a:r>
            <a:endParaRPr lang="en-US" sz="1200" dirty="0" smtClean="0">
              <a:latin typeface="Arial"/>
              <a:cs typeface="Arial"/>
            </a:endParaRPr>
          </a:p>
          <a:p>
            <a:pPr marL="171450" indent="-171450">
              <a:lnSpc>
                <a:spcPct val="100000"/>
              </a:lnSpc>
              <a:spcBef>
                <a:spcPts val="50"/>
              </a:spcBef>
              <a:buFont typeface="Arial" panose="020B0604020202020204" pitchFamily="34" charset="0"/>
              <a:buChar char="•"/>
            </a:pPr>
            <a:r>
              <a:rPr lang="en-US" sz="1200" dirty="0" smtClean="0">
                <a:latin typeface="Arial"/>
                <a:cs typeface="Arial"/>
              </a:rPr>
              <a:t>A collection of triangles that reference the indices of these vertices:</a:t>
            </a:r>
            <a:br>
              <a:rPr lang="en-US" sz="1200" dirty="0" smtClean="0">
                <a:latin typeface="Arial"/>
                <a:cs typeface="Arial"/>
              </a:rPr>
            </a:br>
            <a:r>
              <a:rPr lang="en-US" sz="1200" dirty="0" smtClean="0">
                <a:latin typeface="Arial"/>
                <a:cs typeface="Arial"/>
              </a:rPr>
              <a:t>F0 -&gt; (V0, V1, V2)</a:t>
            </a:r>
          </a:p>
          <a:p>
            <a:pPr>
              <a:lnSpc>
                <a:spcPct val="100000"/>
              </a:lnSpc>
              <a:spcBef>
                <a:spcPts val="50"/>
              </a:spcBef>
            </a:pPr>
            <a:endParaRPr lang="en-US" sz="1200" dirty="0" smtClean="0">
              <a:latin typeface="Arial"/>
              <a:cs typeface="Arial"/>
            </a:endParaRPr>
          </a:p>
          <a:p>
            <a:pPr>
              <a:lnSpc>
                <a:spcPct val="100000"/>
              </a:lnSpc>
              <a:spcBef>
                <a:spcPts val="50"/>
              </a:spcBef>
            </a:pPr>
            <a:r>
              <a:rPr lang="en-US" sz="1200" dirty="0" smtClean="0">
                <a:latin typeface="Arial"/>
                <a:cs typeface="Arial"/>
              </a:rPr>
              <a:t>Euler’s formula: V−E+F=2(1−g)</a:t>
            </a:r>
          </a:p>
          <a:p>
            <a:pPr marL="171450" indent="-171450">
              <a:lnSpc>
                <a:spcPct val="100000"/>
              </a:lnSpc>
              <a:spcBef>
                <a:spcPts val="50"/>
              </a:spcBef>
              <a:buFont typeface="Arial" panose="020B0604020202020204" pitchFamily="34" charset="0"/>
              <a:buChar char="•"/>
            </a:pPr>
            <a:endParaRPr lang="en-US" sz="1200" dirty="0">
              <a:latin typeface="Arial"/>
              <a:cs typeface="Arial"/>
            </a:endParaRPr>
          </a:p>
          <a:p>
            <a:pPr marL="171450" indent="-171450">
              <a:lnSpc>
                <a:spcPct val="100000"/>
              </a:lnSpc>
              <a:spcBef>
                <a:spcPts val="50"/>
              </a:spcBef>
              <a:buFont typeface="Arial" panose="020B0604020202020204" pitchFamily="34" charset="0"/>
              <a:buChar char="•"/>
            </a:pPr>
            <a:endParaRPr lang="en-US" sz="1200" dirty="0" smtClean="0">
              <a:latin typeface="Arial"/>
              <a:cs typeface="Arial"/>
            </a:endParaRPr>
          </a:p>
          <a:p>
            <a:pPr marL="171450" indent="-171450">
              <a:lnSpc>
                <a:spcPct val="100000"/>
              </a:lnSpc>
              <a:spcBef>
                <a:spcPts val="50"/>
              </a:spcBef>
              <a:buFont typeface="Arial" panose="020B0604020202020204" pitchFamily="34" charset="0"/>
              <a:buChar char="•"/>
            </a:pPr>
            <a:r>
              <a:rPr lang="en-US" sz="1200" dirty="0" smtClean="0">
                <a:latin typeface="Arial"/>
                <a:cs typeface="Arial"/>
              </a:rPr>
              <a:t>Possible additional information on each of the vertices of the faces:</a:t>
            </a:r>
          </a:p>
          <a:p>
            <a:pPr lvl="1" defTabSz="463550">
              <a:spcBef>
                <a:spcPts val="50"/>
              </a:spcBef>
            </a:pPr>
            <a:r>
              <a:rPr lang="en-US" sz="1200" dirty="0" smtClean="0">
                <a:latin typeface="Arial"/>
                <a:cs typeface="Arial"/>
              </a:rPr>
              <a:t>	It’s “2D coordinates”</a:t>
            </a:r>
          </a:p>
          <a:p>
            <a:pPr lvl="1" defTabSz="463550">
              <a:spcBef>
                <a:spcPts val="50"/>
              </a:spcBef>
            </a:pPr>
            <a:r>
              <a:rPr lang="en-US" sz="1200" dirty="0">
                <a:latin typeface="Arial"/>
                <a:cs typeface="Arial"/>
              </a:rPr>
              <a:t>	</a:t>
            </a:r>
            <a:r>
              <a:rPr lang="en-US" sz="1200" dirty="0" smtClean="0">
                <a:latin typeface="Arial"/>
                <a:cs typeface="Arial"/>
              </a:rPr>
              <a:t>It’s normal</a:t>
            </a:r>
          </a:p>
          <a:p>
            <a:pPr lvl="1" defTabSz="463550">
              <a:spcBef>
                <a:spcPts val="50"/>
              </a:spcBef>
            </a:pPr>
            <a:endParaRPr lang="en-US" sz="1200" dirty="0" smtClean="0">
              <a:latin typeface="Arial"/>
              <a:cs typeface="Arial"/>
            </a:endParaRPr>
          </a:p>
          <a:p>
            <a:pPr marL="171450" lvl="4" indent="-171450">
              <a:spcBef>
                <a:spcPts val="50"/>
              </a:spcBef>
              <a:buFont typeface="Arial" panose="020B0604020202020204" pitchFamily="34" charset="0"/>
              <a:buChar char="•"/>
            </a:pPr>
            <a:endParaRPr lang="en-US" sz="1200" dirty="0" smtClean="0">
              <a:latin typeface="Arial"/>
              <a:cs typeface="Arial"/>
            </a:endParaRPr>
          </a:p>
          <a:p>
            <a:pPr>
              <a:lnSpc>
                <a:spcPct val="100000"/>
              </a:lnSpc>
              <a:spcBef>
                <a:spcPts val="50"/>
              </a:spcBef>
            </a:pPr>
            <a:endParaRPr lang="en-US" sz="1200" dirty="0">
              <a:latin typeface="Arial"/>
              <a:cs typeface="Arial"/>
            </a:endParaRPr>
          </a:p>
          <a:p>
            <a:pPr marL="285750" indent="-285750">
              <a:lnSpc>
                <a:spcPct val="100000"/>
              </a:lnSpc>
              <a:spcBef>
                <a:spcPts val="50"/>
              </a:spcBef>
              <a:buFont typeface="Arial" panose="020B0604020202020204" pitchFamily="34" charset="0"/>
              <a:buChar char="•"/>
            </a:pPr>
            <a:endParaRPr sz="1400" dirty="0">
              <a:latin typeface="Arial"/>
              <a:cs typeface="Arial"/>
            </a:endParaRPr>
          </a:p>
        </p:txBody>
      </p:sp>
    </p:spTree>
    <p:extLst>
      <p:ext uri="{BB962C8B-B14F-4D97-AF65-F5344CB8AC3E}">
        <p14:creationId xmlns:p14="http://schemas.microsoft.com/office/powerpoint/2010/main" val="389993766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990600" y="1143000"/>
            <a:ext cx="2547324" cy="4544905"/>
          </a:xfrm>
          <a:prstGeom prst="rect">
            <a:avLst/>
          </a:prstGeom>
        </p:spPr>
      </p:pic>
      <p:pic>
        <p:nvPicPr>
          <p:cNvPr id="4" name="Picture 3"/>
          <p:cNvPicPr>
            <a:picLocks noChangeAspect="1"/>
          </p:cNvPicPr>
          <p:nvPr/>
        </p:nvPicPr>
        <p:blipFill>
          <a:blip r:embed="rId3"/>
          <a:stretch>
            <a:fillRect/>
          </a:stretch>
        </p:blipFill>
        <p:spPr>
          <a:xfrm>
            <a:off x="4494844" y="1106425"/>
            <a:ext cx="2439355" cy="4379976"/>
          </a:xfrm>
          <a:prstGeom prst="rect">
            <a:avLst/>
          </a:prstGeom>
        </p:spPr>
      </p:pic>
      <p:pic>
        <p:nvPicPr>
          <p:cNvPr id="5" name="Picture 4"/>
          <p:cNvPicPr>
            <a:picLocks noChangeAspect="1"/>
          </p:cNvPicPr>
          <p:nvPr/>
        </p:nvPicPr>
        <p:blipFill>
          <a:blip r:embed="rId4"/>
          <a:stretch>
            <a:fillRect/>
          </a:stretch>
        </p:blipFill>
        <p:spPr>
          <a:xfrm>
            <a:off x="2878501" y="5469951"/>
            <a:ext cx="2808588" cy="4588449"/>
          </a:xfrm>
          <a:prstGeom prst="rect">
            <a:avLst/>
          </a:prstGeom>
        </p:spPr>
      </p:pic>
    </p:spTree>
    <p:extLst>
      <p:ext uri="{BB962C8B-B14F-4D97-AF65-F5344CB8AC3E}">
        <p14:creationId xmlns:p14="http://schemas.microsoft.com/office/powerpoint/2010/main" val="3070819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b="68145"/>
          <a:stretch/>
        </p:blipFill>
        <p:spPr>
          <a:xfrm>
            <a:off x="1219200" y="1532224"/>
            <a:ext cx="2547324" cy="1447800"/>
          </a:xfrm>
          <a:prstGeom prst="rect">
            <a:avLst/>
          </a:prstGeom>
        </p:spPr>
      </p:pic>
      <p:pic>
        <p:nvPicPr>
          <p:cNvPr id="5" name="Picture 4"/>
          <p:cNvPicPr>
            <a:picLocks noChangeAspect="1"/>
          </p:cNvPicPr>
          <p:nvPr/>
        </p:nvPicPr>
        <p:blipFill rotWithShape="1">
          <a:blip r:embed="rId3"/>
          <a:srcRect t="41517"/>
          <a:stretch/>
        </p:blipFill>
        <p:spPr>
          <a:xfrm>
            <a:off x="4419600" y="914400"/>
            <a:ext cx="2808588" cy="2683449"/>
          </a:xfrm>
          <a:prstGeom prst="rect">
            <a:avLst/>
          </a:prstGeom>
        </p:spPr>
      </p:pic>
      <p:pic>
        <p:nvPicPr>
          <p:cNvPr id="6" name="Picture 5"/>
          <p:cNvPicPr>
            <a:picLocks noChangeAspect="1"/>
          </p:cNvPicPr>
          <p:nvPr/>
        </p:nvPicPr>
        <p:blipFill rotWithShape="1">
          <a:blip r:embed="rId3"/>
          <a:srcRect l="37495" t="86883" r="-1392" b="1288"/>
          <a:stretch/>
        </p:blipFill>
        <p:spPr>
          <a:xfrm>
            <a:off x="1462092" y="2903823"/>
            <a:ext cx="1817988" cy="549849"/>
          </a:xfrm>
          <a:prstGeom prst="rect">
            <a:avLst/>
          </a:prstGeom>
        </p:spPr>
      </p:pic>
      <p:pic>
        <p:nvPicPr>
          <p:cNvPr id="7" name="Picture 6"/>
          <p:cNvPicPr>
            <a:picLocks noChangeAspect="1"/>
          </p:cNvPicPr>
          <p:nvPr/>
        </p:nvPicPr>
        <p:blipFill>
          <a:blip r:embed="rId4"/>
          <a:stretch>
            <a:fillRect/>
          </a:stretch>
        </p:blipFill>
        <p:spPr>
          <a:xfrm>
            <a:off x="1157951" y="3446008"/>
            <a:ext cx="5776249" cy="1138432"/>
          </a:xfrm>
          <a:prstGeom prst="rect">
            <a:avLst/>
          </a:prstGeom>
        </p:spPr>
      </p:pic>
      <p:sp>
        <p:nvSpPr>
          <p:cNvPr id="8" name="Freeform 7"/>
          <p:cNvSpPr/>
          <p:nvPr/>
        </p:nvSpPr>
        <p:spPr>
          <a:xfrm>
            <a:off x="2946832" y="4825257"/>
            <a:ext cx="3486912" cy="2743200"/>
          </a:xfrm>
          <a:custGeom>
            <a:avLst/>
            <a:gdLst>
              <a:gd name="connsiteX0" fmla="*/ 0 w 3486912"/>
              <a:gd name="connsiteY0" fmla="*/ 804672 h 2743200"/>
              <a:gd name="connsiteX1" fmla="*/ 1414272 w 3486912"/>
              <a:gd name="connsiteY1" fmla="*/ 0 h 2743200"/>
              <a:gd name="connsiteX2" fmla="*/ 3486912 w 3486912"/>
              <a:gd name="connsiteY2" fmla="*/ 816864 h 2743200"/>
              <a:gd name="connsiteX3" fmla="*/ 2913888 w 3486912"/>
              <a:gd name="connsiteY3" fmla="*/ 2743200 h 2743200"/>
              <a:gd name="connsiteX4" fmla="*/ 1548384 w 3486912"/>
              <a:gd name="connsiteY4" fmla="*/ 1353312 h 2743200"/>
              <a:gd name="connsiteX5" fmla="*/ 0 w 3486912"/>
              <a:gd name="connsiteY5" fmla="*/ 804672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6912" h="2743200">
                <a:moveTo>
                  <a:pt x="0" y="804672"/>
                </a:moveTo>
                <a:lnTo>
                  <a:pt x="1414272" y="0"/>
                </a:lnTo>
                <a:lnTo>
                  <a:pt x="3486912" y="816864"/>
                </a:lnTo>
                <a:lnTo>
                  <a:pt x="2913888" y="2743200"/>
                </a:lnTo>
                <a:lnTo>
                  <a:pt x="1548384" y="1353312"/>
                </a:lnTo>
                <a:lnTo>
                  <a:pt x="0" y="80467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a:endCxn id="8" idx="4"/>
          </p:cNvCxnSpPr>
          <p:nvPr/>
        </p:nvCxnSpPr>
        <p:spPr>
          <a:xfrm>
            <a:off x="4361104" y="4825257"/>
            <a:ext cx="134112" cy="1353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2"/>
            <a:endCxn id="8" idx="4"/>
          </p:cNvCxnSpPr>
          <p:nvPr/>
        </p:nvCxnSpPr>
        <p:spPr>
          <a:xfrm flipH="1">
            <a:off x="4495216" y="5642121"/>
            <a:ext cx="1938528" cy="5364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05966" y="5349646"/>
            <a:ext cx="453970" cy="369332"/>
          </a:xfrm>
          <a:prstGeom prst="rect">
            <a:avLst/>
          </a:prstGeom>
          <a:noFill/>
        </p:spPr>
        <p:txBody>
          <a:bodyPr wrap="none" rtlCol="0">
            <a:spAutoFit/>
          </a:bodyPr>
          <a:lstStyle/>
          <a:p>
            <a:r>
              <a:rPr lang="en-US" dirty="0" smtClean="0"/>
              <a:t>F0</a:t>
            </a:r>
            <a:endParaRPr lang="en-US" dirty="0"/>
          </a:p>
        </p:txBody>
      </p:sp>
      <p:sp>
        <p:nvSpPr>
          <p:cNvPr id="16" name="TextBox 15"/>
          <p:cNvSpPr txBox="1"/>
          <p:nvPr/>
        </p:nvSpPr>
        <p:spPr>
          <a:xfrm>
            <a:off x="4690288" y="5349646"/>
            <a:ext cx="453970" cy="369332"/>
          </a:xfrm>
          <a:prstGeom prst="rect">
            <a:avLst/>
          </a:prstGeom>
          <a:noFill/>
        </p:spPr>
        <p:txBody>
          <a:bodyPr wrap="none" rtlCol="0">
            <a:spAutoFit/>
          </a:bodyPr>
          <a:lstStyle/>
          <a:p>
            <a:r>
              <a:rPr lang="en-US" dirty="0" smtClean="0"/>
              <a:t>F1</a:t>
            </a:r>
            <a:endParaRPr lang="en-US" dirty="0"/>
          </a:p>
        </p:txBody>
      </p:sp>
      <p:sp>
        <p:nvSpPr>
          <p:cNvPr id="17" name="TextBox 16"/>
          <p:cNvSpPr txBox="1"/>
          <p:nvPr/>
        </p:nvSpPr>
        <p:spPr>
          <a:xfrm>
            <a:off x="5359179" y="6286378"/>
            <a:ext cx="453970" cy="369332"/>
          </a:xfrm>
          <a:prstGeom prst="rect">
            <a:avLst/>
          </a:prstGeom>
          <a:noFill/>
        </p:spPr>
        <p:txBody>
          <a:bodyPr wrap="none" rtlCol="0">
            <a:spAutoFit/>
          </a:bodyPr>
          <a:lstStyle/>
          <a:p>
            <a:r>
              <a:rPr lang="en-US" dirty="0" smtClean="0"/>
              <a:t>F2</a:t>
            </a:r>
            <a:endParaRPr lang="en-US" dirty="0"/>
          </a:p>
        </p:txBody>
      </p:sp>
      <p:sp>
        <p:nvSpPr>
          <p:cNvPr id="18" name="Trapezoid 17"/>
          <p:cNvSpPr/>
          <p:nvPr/>
        </p:nvSpPr>
        <p:spPr>
          <a:xfrm>
            <a:off x="4419600" y="8024233"/>
            <a:ext cx="1706296" cy="762000"/>
          </a:xfrm>
          <a:prstGeom prst="trapezoid">
            <a:avLst>
              <a:gd name="adj" fmla="val 49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4169664" y="9144000"/>
            <a:ext cx="2191512"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169664" y="7543800"/>
            <a:ext cx="0" cy="16002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8" idx="2"/>
          </p:cNvCxnSpPr>
          <p:nvPr/>
        </p:nvCxnSpPr>
        <p:spPr>
          <a:xfrm>
            <a:off x="4812792" y="8024233"/>
            <a:ext cx="459956"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8" idx="2"/>
          </p:cNvCxnSpPr>
          <p:nvPr/>
        </p:nvCxnSpPr>
        <p:spPr>
          <a:xfrm flipH="1">
            <a:off x="5272748" y="8024233"/>
            <a:ext cx="497116"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629621" y="8276531"/>
            <a:ext cx="453970" cy="369332"/>
          </a:xfrm>
          <a:prstGeom prst="rect">
            <a:avLst/>
          </a:prstGeom>
          <a:noFill/>
        </p:spPr>
        <p:txBody>
          <a:bodyPr wrap="none" rtlCol="0">
            <a:spAutoFit/>
          </a:bodyPr>
          <a:lstStyle/>
          <a:p>
            <a:r>
              <a:rPr lang="en-US" dirty="0" smtClean="0"/>
              <a:t>F0</a:t>
            </a:r>
            <a:endParaRPr lang="en-US" dirty="0"/>
          </a:p>
        </p:txBody>
      </p:sp>
      <p:sp>
        <p:nvSpPr>
          <p:cNvPr id="33" name="TextBox 32"/>
          <p:cNvSpPr txBox="1"/>
          <p:nvPr/>
        </p:nvSpPr>
        <p:spPr>
          <a:xfrm>
            <a:off x="5045763" y="8046587"/>
            <a:ext cx="453970" cy="369332"/>
          </a:xfrm>
          <a:prstGeom prst="rect">
            <a:avLst/>
          </a:prstGeom>
          <a:noFill/>
        </p:spPr>
        <p:txBody>
          <a:bodyPr wrap="none" rtlCol="0">
            <a:spAutoFit/>
          </a:bodyPr>
          <a:lstStyle/>
          <a:p>
            <a:r>
              <a:rPr lang="en-US" dirty="0" smtClean="0"/>
              <a:t>F1</a:t>
            </a:r>
            <a:endParaRPr lang="en-US" dirty="0"/>
          </a:p>
        </p:txBody>
      </p:sp>
      <p:sp>
        <p:nvSpPr>
          <p:cNvPr id="34" name="TextBox 33"/>
          <p:cNvSpPr txBox="1"/>
          <p:nvPr/>
        </p:nvSpPr>
        <p:spPr>
          <a:xfrm>
            <a:off x="5505051" y="8411119"/>
            <a:ext cx="453970" cy="369332"/>
          </a:xfrm>
          <a:prstGeom prst="rect">
            <a:avLst/>
          </a:prstGeom>
          <a:noFill/>
        </p:spPr>
        <p:txBody>
          <a:bodyPr wrap="none" rtlCol="0">
            <a:spAutoFit/>
          </a:bodyPr>
          <a:lstStyle/>
          <a:p>
            <a:r>
              <a:rPr lang="en-US" dirty="0" smtClean="0"/>
              <a:t>F2</a:t>
            </a:r>
            <a:endParaRPr lang="en-US" dirty="0"/>
          </a:p>
        </p:txBody>
      </p:sp>
      <p:sp>
        <p:nvSpPr>
          <p:cNvPr id="35" name="TextBox 34"/>
          <p:cNvSpPr txBox="1"/>
          <p:nvPr/>
        </p:nvSpPr>
        <p:spPr>
          <a:xfrm>
            <a:off x="2516480" y="5548968"/>
            <a:ext cx="466794" cy="369332"/>
          </a:xfrm>
          <a:prstGeom prst="rect">
            <a:avLst/>
          </a:prstGeom>
          <a:noFill/>
        </p:spPr>
        <p:txBody>
          <a:bodyPr wrap="none" rtlCol="0">
            <a:spAutoFit/>
          </a:bodyPr>
          <a:lstStyle/>
          <a:p>
            <a:r>
              <a:rPr lang="en-US" dirty="0" smtClean="0"/>
              <a:t>V0</a:t>
            </a:r>
            <a:endParaRPr lang="en-US" dirty="0"/>
          </a:p>
        </p:txBody>
      </p:sp>
      <p:sp>
        <p:nvSpPr>
          <p:cNvPr id="36" name="TextBox 35"/>
          <p:cNvSpPr txBox="1"/>
          <p:nvPr/>
        </p:nvSpPr>
        <p:spPr>
          <a:xfrm>
            <a:off x="4169664" y="4548385"/>
            <a:ext cx="466794" cy="369332"/>
          </a:xfrm>
          <a:prstGeom prst="rect">
            <a:avLst/>
          </a:prstGeom>
          <a:noFill/>
        </p:spPr>
        <p:txBody>
          <a:bodyPr wrap="none" rtlCol="0">
            <a:spAutoFit/>
          </a:bodyPr>
          <a:lstStyle/>
          <a:p>
            <a:r>
              <a:rPr lang="en-US" dirty="0" smtClean="0"/>
              <a:t>V1</a:t>
            </a:r>
            <a:endParaRPr lang="en-US" dirty="0"/>
          </a:p>
        </p:txBody>
      </p:sp>
      <p:sp>
        <p:nvSpPr>
          <p:cNvPr id="37" name="TextBox 36"/>
          <p:cNvSpPr txBox="1"/>
          <p:nvPr/>
        </p:nvSpPr>
        <p:spPr>
          <a:xfrm>
            <a:off x="4169664" y="6218900"/>
            <a:ext cx="466794" cy="369332"/>
          </a:xfrm>
          <a:prstGeom prst="rect">
            <a:avLst/>
          </a:prstGeom>
          <a:noFill/>
        </p:spPr>
        <p:txBody>
          <a:bodyPr wrap="none" rtlCol="0">
            <a:spAutoFit/>
          </a:bodyPr>
          <a:lstStyle/>
          <a:p>
            <a:r>
              <a:rPr lang="en-US" dirty="0" smtClean="0"/>
              <a:t>V2</a:t>
            </a:r>
            <a:endParaRPr lang="en-US" dirty="0"/>
          </a:p>
        </p:txBody>
      </p:sp>
      <p:sp>
        <p:nvSpPr>
          <p:cNvPr id="38" name="TextBox 37"/>
          <p:cNvSpPr txBox="1"/>
          <p:nvPr/>
        </p:nvSpPr>
        <p:spPr>
          <a:xfrm>
            <a:off x="5858521" y="7427013"/>
            <a:ext cx="466794" cy="369332"/>
          </a:xfrm>
          <a:prstGeom prst="rect">
            <a:avLst/>
          </a:prstGeom>
          <a:noFill/>
        </p:spPr>
        <p:txBody>
          <a:bodyPr wrap="none" rtlCol="0">
            <a:spAutoFit/>
          </a:bodyPr>
          <a:lstStyle/>
          <a:p>
            <a:r>
              <a:rPr lang="en-US" dirty="0" smtClean="0"/>
              <a:t>V3</a:t>
            </a:r>
            <a:endParaRPr lang="en-US" dirty="0"/>
          </a:p>
        </p:txBody>
      </p:sp>
      <p:sp>
        <p:nvSpPr>
          <p:cNvPr id="39" name="TextBox 38"/>
          <p:cNvSpPr txBox="1"/>
          <p:nvPr/>
        </p:nvSpPr>
        <p:spPr>
          <a:xfrm>
            <a:off x="6391787" y="5398779"/>
            <a:ext cx="466794" cy="369332"/>
          </a:xfrm>
          <a:prstGeom prst="rect">
            <a:avLst/>
          </a:prstGeom>
          <a:noFill/>
        </p:spPr>
        <p:txBody>
          <a:bodyPr wrap="none" rtlCol="0">
            <a:spAutoFit/>
          </a:bodyPr>
          <a:lstStyle/>
          <a:p>
            <a:r>
              <a:rPr lang="en-US" dirty="0" smtClean="0"/>
              <a:t>V4</a:t>
            </a:r>
            <a:endParaRPr lang="en-US" dirty="0"/>
          </a:p>
        </p:txBody>
      </p:sp>
      <p:sp>
        <p:nvSpPr>
          <p:cNvPr id="40" name="Rectangle 39"/>
          <p:cNvSpPr/>
          <p:nvPr/>
        </p:nvSpPr>
        <p:spPr>
          <a:xfrm>
            <a:off x="464694" y="6870636"/>
            <a:ext cx="3377848" cy="369332"/>
          </a:xfrm>
          <a:prstGeom prst="rect">
            <a:avLst/>
          </a:prstGeom>
        </p:spPr>
        <p:txBody>
          <a:bodyPr wrap="none">
            <a:spAutoFit/>
          </a:bodyPr>
          <a:lstStyle/>
          <a:p>
            <a:pPr>
              <a:lnSpc>
                <a:spcPct val="100000"/>
              </a:lnSpc>
              <a:spcBef>
                <a:spcPts val="50"/>
              </a:spcBef>
            </a:pPr>
            <a:r>
              <a:rPr lang="en-US" sz="1800" dirty="0" smtClean="0">
                <a:latin typeface="Arial"/>
                <a:cs typeface="Arial"/>
              </a:rPr>
              <a:t>Euler’s formula: V−E+F=2(1−g)</a:t>
            </a:r>
            <a:endParaRPr lang="en-US" sz="1800" dirty="0" smtClean="0">
              <a:latin typeface="Arial"/>
              <a:cs typeface="Arial"/>
            </a:endParaRPr>
          </a:p>
        </p:txBody>
      </p:sp>
    </p:spTree>
    <p:extLst>
      <p:ext uri="{BB962C8B-B14F-4D97-AF65-F5344CB8AC3E}">
        <p14:creationId xmlns:p14="http://schemas.microsoft.com/office/powerpoint/2010/main" val="1443913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0_01 Make a point</a:t>
            </a:r>
          </a:p>
        </p:txBody>
      </p:sp>
      <p:pic>
        <p:nvPicPr>
          <p:cNvPr id="3" name="Picture 2"/>
          <p:cNvPicPr>
            <a:picLocks noChangeAspect="1"/>
          </p:cNvPicPr>
          <p:nvPr/>
        </p:nvPicPr>
        <p:blipFill>
          <a:blip r:embed="rId2"/>
          <a:stretch>
            <a:fillRect/>
          </a:stretch>
        </p:blipFill>
        <p:spPr>
          <a:xfrm>
            <a:off x="957567" y="1828801"/>
            <a:ext cx="6105083" cy="5105399"/>
          </a:xfrm>
          <a:prstGeom prst="rect">
            <a:avLst/>
          </a:prstGeom>
        </p:spPr>
      </p:pic>
      <p:sp>
        <p:nvSpPr>
          <p:cNvPr id="5" name="TextBox 4">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36607809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Freeform 7"/>
          <p:cNvSpPr/>
          <p:nvPr/>
        </p:nvSpPr>
        <p:spPr>
          <a:xfrm>
            <a:off x="1873497" y="1474157"/>
            <a:ext cx="3486912" cy="2743200"/>
          </a:xfrm>
          <a:custGeom>
            <a:avLst/>
            <a:gdLst>
              <a:gd name="connsiteX0" fmla="*/ 0 w 3486912"/>
              <a:gd name="connsiteY0" fmla="*/ 804672 h 2743200"/>
              <a:gd name="connsiteX1" fmla="*/ 1414272 w 3486912"/>
              <a:gd name="connsiteY1" fmla="*/ 0 h 2743200"/>
              <a:gd name="connsiteX2" fmla="*/ 3486912 w 3486912"/>
              <a:gd name="connsiteY2" fmla="*/ 816864 h 2743200"/>
              <a:gd name="connsiteX3" fmla="*/ 2913888 w 3486912"/>
              <a:gd name="connsiteY3" fmla="*/ 2743200 h 2743200"/>
              <a:gd name="connsiteX4" fmla="*/ 1548384 w 3486912"/>
              <a:gd name="connsiteY4" fmla="*/ 1353312 h 2743200"/>
              <a:gd name="connsiteX5" fmla="*/ 0 w 3486912"/>
              <a:gd name="connsiteY5" fmla="*/ 804672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6912" h="2743200">
                <a:moveTo>
                  <a:pt x="0" y="804672"/>
                </a:moveTo>
                <a:lnTo>
                  <a:pt x="1414272" y="0"/>
                </a:lnTo>
                <a:lnTo>
                  <a:pt x="3486912" y="816864"/>
                </a:lnTo>
                <a:lnTo>
                  <a:pt x="2913888" y="2743200"/>
                </a:lnTo>
                <a:lnTo>
                  <a:pt x="1548384" y="1353312"/>
                </a:lnTo>
                <a:lnTo>
                  <a:pt x="0" y="80467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a:endCxn id="8" idx="4"/>
          </p:cNvCxnSpPr>
          <p:nvPr/>
        </p:nvCxnSpPr>
        <p:spPr>
          <a:xfrm>
            <a:off x="3287769" y="1474157"/>
            <a:ext cx="134112" cy="1353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2"/>
            <a:endCxn id="8" idx="4"/>
          </p:cNvCxnSpPr>
          <p:nvPr/>
        </p:nvCxnSpPr>
        <p:spPr>
          <a:xfrm flipH="1">
            <a:off x="3421881" y="2291021"/>
            <a:ext cx="1938528" cy="5364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32631" y="1998546"/>
            <a:ext cx="453970" cy="369332"/>
          </a:xfrm>
          <a:prstGeom prst="rect">
            <a:avLst/>
          </a:prstGeom>
          <a:noFill/>
        </p:spPr>
        <p:txBody>
          <a:bodyPr wrap="none" rtlCol="0">
            <a:spAutoFit/>
          </a:bodyPr>
          <a:lstStyle/>
          <a:p>
            <a:r>
              <a:rPr lang="en-US" dirty="0" smtClean="0"/>
              <a:t>F0</a:t>
            </a:r>
            <a:endParaRPr lang="en-US" dirty="0"/>
          </a:p>
        </p:txBody>
      </p:sp>
      <p:sp>
        <p:nvSpPr>
          <p:cNvPr id="16" name="TextBox 15"/>
          <p:cNvSpPr txBox="1"/>
          <p:nvPr/>
        </p:nvSpPr>
        <p:spPr>
          <a:xfrm>
            <a:off x="3616953" y="1998546"/>
            <a:ext cx="453970" cy="369332"/>
          </a:xfrm>
          <a:prstGeom prst="rect">
            <a:avLst/>
          </a:prstGeom>
          <a:noFill/>
        </p:spPr>
        <p:txBody>
          <a:bodyPr wrap="none" rtlCol="0">
            <a:spAutoFit/>
          </a:bodyPr>
          <a:lstStyle/>
          <a:p>
            <a:r>
              <a:rPr lang="en-US" dirty="0" smtClean="0"/>
              <a:t>F1</a:t>
            </a:r>
            <a:endParaRPr lang="en-US" dirty="0"/>
          </a:p>
        </p:txBody>
      </p:sp>
      <p:sp>
        <p:nvSpPr>
          <p:cNvPr id="17" name="TextBox 16"/>
          <p:cNvSpPr txBox="1"/>
          <p:nvPr/>
        </p:nvSpPr>
        <p:spPr>
          <a:xfrm>
            <a:off x="4285844" y="2935278"/>
            <a:ext cx="453970" cy="369332"/>
          </a:xfrm>
          <a:prstGeom prst="rect">
            <a:avLst/>
          </a:prstGeom>
          <a:noFill/>
        </p:spPr>
        <p:txBody>
          <a:bodyPr wrap="none" rtlCol="0">
            <a:spAutoFit/>
          </a:bodyPr>
          <a:lstStyle/>
          <a:p>
            <a:r>
              <a:rPr lang="en-US" dirty="0" smtClean="0"/>
              <a:t>F2</a:t>
            </a:r>
            <a:endParaRPr lang="en-US" dirty="0"/>
          </a:p>
        </p:txBody>
      </p:sp>
      <p:sp>
        <p:nvSpPr>
          <p:cNvPr id="35" name="TextBox 34"/>
          <p:cNvSpPr txBox="1"/>
          <p:nvPr/>
        </p:nvSpPr>
        <p:spPr>
          <a:xfrm>
            <a:off x="1443145" y="2197868"/>
            <a:ext cx="466794" cy="369332"/>
          </a:xfrm>
          <a:prstGeom prst="rect">
            <a:avLst/>
          </a:prstGeom>
          <a:noFill/>
        </p:spPr>
        <p:txBody>
          <a:bodyPr wrap="none" rtlCol="0">
            <a:spAutoFit/>
          </a:bodyPr>
          <a:lstStyle/>
          <a:p>
            <a:r>
              <a:rPr lang="en-US" dirty="0" smtClean="0">
                <a:solidFill>
                  <a:schemeClr val="tx1">
                    <a:lumMod val="50000"/>
                    <a:lumOff val="50000"/>
                  </a:schemeClr>
                </a:solidFill>
              </a:rPr>
              <a:t>V0</a:t>
            </a:r>
            <a:endParaRPr lang="en-US" dirty="0">
              <a:solidFill>
                <a:schemeClr val="tx1">
                  <a:lumMod val="50000"/>
                  <a:lumOff val="50000"/>
                </a:schemeClr>
              </a:solidFill>
            </a:endParaRPr>
          </a:p>
        </p:txBody>
      </p:sp>
      <p:sp>
        <p:nvSpPr>
          <p:cNvPr id="36" name="TextBox 35"/>
          <p:cNvSpPr txBox="1"/>
          <p:nvPr/>
        </p:nvSpPr>
        <p:spPr>
          <a:xfrm>
            <a:off x="3054372" y="1160949"/>
            <a:ext cx="466794" cy="369332"/>
          </a:xfrm>
          <a:prstGeom prst="rect">
            <a:avLst/>
          </a:prstGeom>
          <a:noFill/>
        </p:spPr>
        <p:txBody>
          <a:bodyPr wrap="none" rtlCol="0">
            <a:spAutoFit/>
          </a:bodyPr>
          <a:lstStyle/>
          <a:p>
            <a:r>
              <a:rPr lang="en-US" dirty="0" smtClean="0">
                <a:solidFill>
                  <a:schemeClr val="tx1">
                    <a:lumMod val="50000"/>
                    <a:lumOff val="50000"/>
                  </a:schemeClr>
                </a:solidFill>
              </a:rPr>
              <a:t>V1</a:t>
            </a:r>
            <a:endParaRPr lang="en-US" dirty="0">
              <a:solidFill>
                <a:schemeClr val="tx1">
                  <a:lumMod val="50000"/>
                  <a:lumOff val="50000"/>
                </a:schemeClr>
              </a:solidFill>
            </a:endParaRPr>
          </a:p>
        </p:txBody>
      </p:sp>
      <p:sp>
        <p:nvSpPr>
          <p:cNvPr id="37" name="TextBox 36"/>
          <p:cNvSpPr txBox="1"/>
          <p:nvPr/>
        </p:nvSpPr>
        <p:spPr>
          <a:xfrm>
            <a:off x="3096329" y="2867800"/>
            <a:ext cx="466794" cy="369332"/>
          </a:xfrm>
          <a:prstGeom prst="rect">
            <a:avLst/>
          </a:prstGeom>
          <a:noFill/>
        </p:spPr>
        <p:txBody>
          <a:bodyPr wrap="none" rtlCol="0">
            <a:spAutoFit/>
          </a:bodyPr>
          <a:lstStyle/>
          <a:p>
            <a:r>
              <a:rPr lang="en-US" dirty="0" smtClean="0">
                <a:solidFill>
                  <a:schemeClr val="tx1">
                    <a:lumMod val="50000"/>
                    <a:lumOff val="50000"/>
                  </a:schemeClr>
                </a:solidFill>
              </a:rPr>
              <a:t>V2</a:t>
            </a:r>
            <a:endParaRPr lang="en-US" dirty="0">
              <a:solidFill>
                <a:schemeClr val="tx1">
                  <a:lumMod val="50000"/>
                  <a:lumOff val="50000"/>
                </a:schemeClr>
              </a:solidFill>
            </a:endParaRPr>
          </a:p>
        </p:txBody>
      </p:sp>
      <p:sp>
        <p:nvSpPr>
          <p:cNvPr id="38" name="TextBox 37"/>
          <p:cNvSpPr txBox="1"/>
          <p:nvPr/>
        </p:nvSpPr>
        <p:spPr>
          <a:xfrm>
            <a:off x="4752514" y="4198084"/>
            <a:ext cx="466794" cy="369332"/>
          </a:xfrm>
          <a:prstGeom prst="rect">
            <a:avLst/>
          </a:prstGeom>
          <a:noFill/>
        </p:spPr>
        <p:txBody>
          <a:bodyPr wrap="none" rtlCol="0">
            <a:spAutoFit/>
          </a:bodyPr>
          <a:lstStyle/>
          <a:p>
            <a:r>
              <a:rPr lang="en-US" dirty="0" smtClean="0">
                <a:solidFill>
                  <a:schemeClr val="tx1">
                    <a:lumMod val="50000"/>
                    <a:lumOff val="50000"/>
                  </a:schemeClr>
                </a:solidFill>
              </a:rPr>
              <a:t>V3</a:t>
            </a:r>
            <a:endParaRPr lang="en-US" dirty="0">
              <a:solidFill>
                <a:schemeClr val="tx1">
                  <a:lumMod val="50000"/>
                  <a:lumOff val="50000"/>
                </a:schemeClr>
              </a:solidFill>
            </a:endParaRPr>
          </a:p>
        </p:txBody>
      </p:sp>
      <p:sp>
        <p:nvSpPr>
          <p:cNvPr id="39" name="TextBox 38"/>
          <p:cNvSpPr txBox="1"/>
          <p:nvPr/>
        </p:nvSpPr>
        <p:spPr>
          <a:xfrm>
            <a:off x="5318452" y="2047679"/>
            <a:ext cx="466794" cy="369332"/>
          </a:xfrm>
          <a:prstGeom prst="rect">
            <a:avLst/>
          </a:prstGeom>
          <a:noFill/>
        </p:spPr>
        <p:txBody>
          <a:bodyPr wrap="none" rtlCol="0">
            <a:spAutoFit/>
          </a:bodyPr>
          <a:lstStyle/>
          <a:p>
            <a:r>
              <a:rPr lang="en-US" dirty="0" smtClean="0">
                <a:solidFill>
                  <a:schemeClr val="tx1">
                    <a:lumMod val="50000"/>
                    <a:lumOff val="50000"/>
                  </a:schemeClr>
                </a:solidFill>
              </a:rPr>
              <a:t>V4</a:t>
            </a:r>
            <a:endParaRPr lang="en-US" dirty="0">
              <a:solidFill>
                <a:schemeClr val="tx1">
                  <a:lumMod val="50000"/>
                  <a:lumOff val="50000"/>
                </a:schemeClr>
              </a:solidFill>
            </a:endParaRPr>
          </a:p>
        </p:txBody>
      </p:sp>
      <p:sp>
        <p:nvSpPr>
          <p:cNvPr id="9" name="TextBox 8"/>
          <p:cNvSpPr txBox="1"/>
          <p:nvPr/>
        </p:nvSpPr>
        <p:spPr>
          <a:xfrm>
            <a:off x="1235718" y="3839714"/>
            <a:ext cx="1685077" cy="923330"/>
          </a:xfrm>
          <a:prstGeom prst="rect">
            <a:avLst/>
          </a:prstGeom>
          <a:noFill/>
        </p:spPr>
        <p:txBody>
          <a:bodyPr wrap="none" rtlCol="0">
            <a:spAutoFit/>
          </a:bodyPr>
          <a:lstStyle/>
          <a:p>
            <a:r>
              <a:rPr lang="en-US" dirty="0" smtClean="0"/>
              <a:t>F0: V0, V2, V1</a:t>
            </a:r>
          </a:p>
          <a:p>
            <a:r>
              <a:rPr lang="en-US" dirty="0" smtClean="0"/>
              <a:t>F1: V1, V2, V4</a:t>
            </a:r>
          </a:p>
          <a:p>
            <a:r>
              <a:rPr lang="en-US" dirty="0" smtClean="0"/>
              <a:t>F2: V2, V3, V4</a:t>
            </a:r>
            <a:endParaRPr lang="en-US" dirty="0"/>
          </a:p>
        </p:txBody>
      </p:sp>
      <p:sp>
        <p:nvSpPr>
          <p:cNvPr id="11" name="Arc 10"/>
          <p:cNvSpPr/>
          <p:nvPr/>
        </p:nvSpPr>
        <p:spPr>
          <a:xfrm flipH="1">
            <a:off x="2556748" y="1843489"/>
            <a:ext cx="758699" cy="692432"/>
          </a:xfrm>
          <a:prstGeom prst="arc">
            <a:avLst>
              <a:gd name="adj1" fmla="val 3538782"/>
              <a:gd name="adj2" fmla="val 0"/>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flipH="1">
            <a:off x="3472883" y="1843489"/>
            <a:ext cx="758699" cy="692432"/>
          </a:xfrm>
          <a:prstGeom prst="arc">
            <a:avLst>
              <a:gd name="adj1" fmla="val 3538782"/>
              <a:gd name="adj2" fmla="val 0"/>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flipH="1">
            <a:off x="4151497" y="2744285"/>
            <a:ext cx="758699" cy="692432"/>
          </a:xfrm>
          <a:prstGeom prst="arc">
            <a:avLst>
              <a:gd name="adj1" fmla="val 3538782"/>
              <a:gd name="adj2" fmla="val 0"/>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p:cNvSpPr/>
          <p:nvPr/>
        </p:nvSpPr>
        <p:spPr>
          <a:xfrm>
            <a:off x="948765" y="5380570"/>
            <a:ext cx="3166251" cy="3267561"/>
          </a:xfrm>
          <a:prstGeom prst="rect">
            <a:avLst/>
          </a:prstGeom>
        </p:spPr>
        <p:txBody>
          <a:bodyPr wrap="none">
            <a:spAutoFit/>
          </a:bodyPr>
          <a:lstStyle/>
          <a:p>
            <a:pPr>
              <a:lnSpc>
                <a:spcPct val="100000"/>
              </a:lnSpc>
              <a:spcBef>
                <a:spcPts val="50"/>
              </a:spcBef>
            </a:pPr>
            <a:r>
              <a:rPr lang="en-US" sz="1800" dirty="0" smtClean="0">
                <a:latin typeface="Arial"/>
                <a:cs typeface="Arial"/>
              </a:rPr>
              <a:t>Euler’s formula:</a:t>
            </a:r>
          </a:p>
          <a:p>
            <a:pPr>
              <a:spcBef>
                <a:spcPts val="50"/>
              </a:spcBef>
            </a:pPr>
            <a:r>
              <a:rPr lang="en-US" sz="1800" dirty="0" smtClean="0">
                <a:latin typeface="Arial"/>
                <a:cs typeface="Arial"/>
              </a:rPr>
              <a:t>V−E+F=1 // for planar graphs</a:t>
            </a:r>
          </a:p>
          <a:p>
            <a:pPr>
              <a:spcBef>
                <a:spcPts val="50"/>
              </a:spcBef>
            </a:pPr>
            <a:endParaRPr lang="en-US" sz="1800" dirty="0" smtClean="0">
              <a:latin typeface="Arial"/>
              <a:cs typeface="Arial"/>
            </a:endParaRPr>
          </a:p>
          <a:p>
            <a:pPr>
              <a:lnSpc>
                <a:spcPct val="100000"/>
              </a:lnSpc>
              <a:spcBef>
                <a:spcPts val="50"/>
              </a:spcBef>
            </a:pPr>
            <a:r>
              <a:rPr lang="en-US" sz="1800" dirty="0" smtClean="0">
                <a:latin typeface="Arial"/>
                <a:cs typeface="Arial"/>
              </a:rPr>
              <a:t>V−E+F=2(1−g)</a:t>
            </a:r>
          </a:p>
          <a:p>
            <a:pPr>
              <a:lnSpc>
                <a:spcPct val="100000"/>
              </a:lnSpc>
              <a:spcBef>
                <a:spcPts val="50"/>
              </a:spcBef>
            </a:pPr>
            <a:endParaRPr lang="en-US" dirty="0">
              <a:latin typeface="Arial"/>
              <a:cs typeface="Arial"/>
            </a:endParaRPr>
          </a:p>
          <a:p>
            <a:pPr>
              <a:lnSpc>
                <a:spcPct val="100000"/>
              </a:lnSpc>
              <a:spcBef>
                <a:spcPts val="50"/>
              </a:spcBef>
            </a:pPr>
            <a:r>
              <a:rPr lang="en-US" sz="1800" dirty="0" smtClean="0">
                <a:latin typeface="Arial"/>
                <a:cs typeface="Arial"/>
              </a:rPr>
              <a:t>V = Vertices</a:t>
            </a:r>
          </a:p>
          <a:p>
            <a:pPr>
              <a:lnSpc>
                <a:spcPct val="100000"/>
              </a:lnSpc>
              <a:spcBef>
                <a:spcPts val="50"/>
              </a:spcBef>
            </a:pPr>
            <a:r>
              <a:rPr lang="en-US" dirty="0" smtClean="0">
                <a:latin typeface="Arial"/>
                <a:cs typeface="Arial"/>
              </a:rPr>
              <a:t>E = Edges</a:t>
            </a:r>
          </a:p>
          <a:p>
            <a:pPr>
              <a:lnSpc>
                <a:spcPct val="100000"/>
              </a:lnSpc>
              <a:spcBef>
                <a:spcPts val="50"/>
              </a:spcBef>
            </a:pPr>
            <a:r>
              <a:rPr lang="en-US" sz="1800" dirty="0" smtClean="0">
                <a:latin typeface="Arial"/>
                <a:cs typeface="Arial"/>
              </a:rPr>
              <a:t>F = Faces</a:t>
            </a:r>
          </a:p>
          <a:p>
            <a:pPr>
              <a:lnSpc>
                <a:spcPct val="100000"/>
              </a:lnSpc>
              <a:spcBef>
                <a:spcPts val="50"/>
              </a:spcBef>
            </a:pPr>
            <a:r>
              <a:rPr lang="en-US" dirty="0" smtClean="0">
                <a:latin typeface="Arial"/>
                <a:cs typeface="Arial"/>
              </a:rPr>
              <a:t>G = Genus (# holes)</a:t>
            </a:r>
          </a:p>
          <a:p>
            <a:pPr>
              <a:lnSpc>
                <a:spcPct val="100000"/>
              </a:lnSpc>
              <a:spcBef>
                <a:spcPts val="50"/>
              </a:spcBef>
            </a:pPr>
            <a:endParaRPr lang="en-US" sz="1800" dirty="0">
              <a:latin typeface="Arial"/>
              <a:cs typeface="Arial"/>
            </a:endParaRPr>
          </a:p>
          <a:p>
            <a:pPr>
              <a:lnSpc>
                <a:spcPct val="100000"/>
              </a:lnSpc>
              <a:spcBef>
                <a:spcPts val="50"/>
              </a:spcBef>
            </a:pPr>
            <a:r>
              <a:rPr lang="en-US" dirty="0" smtClean="0">
                <a:latin typeface="Arial"/>
                <a:cs typeface="Arial"/>
              </a:rPr>
              <a:t>5 – 7 + 3 = 1</a:t>
            </a:r>
          </a:p>
        </p:txBody>
      </p:sp>
    </p:spTree>
    <p:extLst>
      <p:ext uri="{BB962C8B-B14F-4D97-AF65-F5344CB8AC3E}">
        <p14:creationId xmlns:p14="http://schemas.microsoft.com/office/powerpoint/2010/main" val="250137885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Freeform 7"/>
          <p:cNvSpPr/>
          <p:nvPr/>
        </p:nvSpPr>
        <p:spPr>
          <a:xfrm>
            <a:off x="1873497" y="1474157"/>
            <a:ext cx="3486912" cy="2743200"/>
          </a:xfrm>
          <a:custGeom>
            <a:avLst/>
            <a:gdLst>
              <a:gd name="connsiteX0" fmla="*/ 0 w 3486912"/>
              <a:gd name="connsiteY0" fmla="*/ 804672 h 2743200"/>
              <a:gd name="connsiteX1" fmla="*/ 1414272 w 3486912"/>
              <a:gd name="connsiteY1" fmla="*/ 0 h 2743200"/>
              <a:gd name="connsiteX2" fmla="*/ 3486912 w 3486912"/>
              <a:gd name="connsiteY2" fmla="*/ 816864 h 2743200"/>
              <a:gd name="connsiteX3" fmla="*/ 2913888 w 3486912"/>
              <a:gd name="connsiteY3" fmla="*/ 2743200 h 2743200"/>
              <a:gd name="connsiteX4" fmla="*/ 1548384 w 3486912"/>
              <a:gd name="connsiteY4" fmla="*/ 1353312 h 2743200"/>
              <a:gd name="connsiteX5" fmla="*/ 0 w 3486912"/>
              <a:gd name="connsiteY5" fmla="*/ 804672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6912" h="2743200">
                <a:moveTo>
                  <a:pt x="0" y="804672"/>
                </a:moveTo>
                <a:lnTo>
                  <a:pt x="1414272" y="0"/>
                </a:lnTo>
                <a:lnTo>
                  <a:pt x="3486912" y="816864"/>
                </a:lnTo>
                <a:lnTo>
                  <a:pt x="2913888" y="2743200"/>
                </a:lnTo>
                <a:lnTo>
                  <a:pt x="1548384" y="1353312"/>
                </a:lnTo>
                <a:lnTo>
                  <a:pt x="0" y="80467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a:endCxn id="8" idx="4"/>
          </p:cNvCxnSpPr>
          <p:nvPr/>
        </p:nvCxnSpPr>
        <p:spPr>
          <a:xfrm>
            <a:off x="3287769" y="1474157"/>
            <a:ext cx="134112" cy="1353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2"/>
            <a:endCxn id="8" idx="4"/>
          </p:cNvCxnSpPr>
          <p:nvPr/>
        </p:nvCxnSpPr>
        <p:spPr>
          <a:xfrm flipH="1">
            <a:off x="3421881" y="2291021"/>
            <a:ext cx="1938528" cy="53644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32631" y="1998546"/>
            <a:ext cx="453970" cy="369332"/>
          </a:xfrm>
          <a:prstGeom prst="rect">
            <a:avLst/>
          </a:prstGeom>
          <a:noFill/>
        </p:spPr>
        <p:txBody>
          <a:bodyPr wrap="none" rtlCol="0">
            <a:spAutoFit/>
          </a:bodyPr>
          <a:lstStyle/>
          <a:p>
            <a:r>
              <a:rPr lang="en-US" dirty="0" smtClean="0"/>
              <a:t>F0</a:t>
            </a:r>
            <a:endParaRPr lang="en-US" dirty="0"/>
          </a:p>
        </p:txBody>
      </p:sp>
      <p:sp>
        <p:nvSpPr>
          <p:cNvPr id="16" name="TextBox 15"/>
          <p:cNvSpPr txBox="1"/>
          <p:nvPr/>
        </p:nvSpPr>
        <p:spPr>
          <a:xfrm>
            <a:off x="3616953" y="1998546"/>
            <a:ext cx="453970" cy="369332"/>
          </a:xfrm>
          <a:prstGeom prst="rect">
            <a:avLst/>
          </a:prstGeom>
          <a:noFill/>
        </p:spPr>
        <p:txBody>
          <a:bodyPr wrap="none" rtlCol="0">
            <a:spAutoFit/>
          </a:bodyPr>
          <a:lstStyle/>
          <a:p>
            <a:r>
              <a:rPr lang="en-US" dirty="0" smtClean="0"/>
              <a:t>F1</a:t>
            </a:r>
            <a:endParaRPr lang="en-US" dirty="0"/>
          </a:p>
        </p:txBody>
      </p:sp>
      <p:sp>
        <p:nvSpPr>
          <p:cNvPr id="17" name="TextBox 16"/>
          <p:cNvSpPr txBox="1"/>
          <p:nvPr/>
        </p:nvSpPr>
        <p:spPr>
          <a:xfrm>
            <a:off x="4285844" y="2935278"/>
            <a:ext cx="453970" cy="369332"/>
          </a:xfrm>
          <a:prstGeom prst="rect">
            <a:avLst/>
          </a:prstGeom>
          <a:noFill/>
        </p:spPr>
        <p:txBody>
          <a:bodyPr wrap="none" rtlCol="0">
            <a:spAutoFit/>
          </a:bodyPr>
          <a:lstStyle/>
          <a:p>
            <a:r>
              <a:rPr lang="en-US" dirty="0" smtClean="0"/>
              <a:t>F2</a:t>
            </a:r>
            <a:endParaRPr lang="en-US" dirty="0"/>
          </a:p>
        </p:txBody>
      </p:sp>
      <p:sp>
        <p:nvSpPr>
          <p:cNvPr id="35" name="TextBox 34"/>
          <p:cNvSpPr txBox="1"/>
          <p:nvPr/>
        </p:nvSpPr>
        <p:spPr>
          <a:xfrm>
            <a:off x="1443145" y="2197868"/>
            <a:ext cx="466794" cy="369332"/>
          </a:xfrm>
          <a:prstGeom prst="rect">
            <a:avLst/>
          </a:prstGeom>
          <a:noFill/>
        </p:spPr>
        <p:txBody>
          <a:bodyPr wrap="none" rtlCol="0">
            <a:spAutoFit/>
          </a:bodyPr>
          <a:lstStyle/>
          <a:p>
            <a:r>
              <a:rPr lang="en-US" dirty="0" smtClean="0">
                <a:solidFill>
                  <a:schemeClr val="tx1">
                    <a:lumMod val="50000"/>
                    <a:lumOff val="50000"/>
                  </a:schemeClr>
                </a:solidFill>
              </a:rPr>
              <a:t>V0</a:t>
            </a:r>
            <a:endParaRPr lang="en-US" dirty="0">
              <a:solidFill>
                <a:schemeClr val="tx1">
                  <a:lumMod val="50000"/>
                  <a:lumOff val="50000"/>
                </a:schemeClr>
              </a:solidFill>
            </a:endParaRPr>
          </a:p>
        </p:txBody>
      </p:sp>
      <p:sp>
        <p:nvSpPr>
          <p:cNvPr id="36" name="TextBox 35"/>
          <p:cNvSpPr txBox="1"/>
          <p:nvPr/>
        </p:nvSpPr>
        <p:spPr>
          <a:xfrm>
            <a:off x="3266705" y="1168166"/>
            <a:ext cx="466794" cy="369332"/>
          </a:xfrm>
          <a:prstGeom prst="rect">
            <a:avLst/>
          </a:prstGeom>
          <a:noFill/>
        </p:spPr>
        <p:txBody>
          <a:bodyPr wrap="none" rtlCol="0">
            <a:spAutoFit/>
          </a:bodyPr>
          <a:lstStyle/>
          <a:p>
            <a:r>
              <a:rPr lang="en-US" dirty="0" smtClean="0">
                <a:solidFill>
                  <a:schemeClr val="tx1">
                    <a:lumMod val="50000"/>
                    <a:lumOff val="50000"/>
                  </a:schemeClr>
                </a:solidFill>
              </a:rPr>
              <a:t>V1</a:t>
            </a:r>
            <a:endParaRPr lang="en-US" dirty="0">
              <a:solidFill>
                <a:schemeClr val="tx1">
                  <a:lumMod val="50000"/>
                  <a:lumOff val="50000"/>
                </a:schemeClr>
              </a:solidFill>
            </a:endParaRPr>
          </a:p>
        </p:txBody>
      </p:sp>
      <p:sp>
        <p:nvSpPr>
          <p:cNvPr id="37" name="TextBox 36"/>
          <p:cNvSpPr txBox="1"/>
          <p:nvPr/>
        </p:nvSpPr>
        <p:spPr>
          <a:xfrm>
            <a:off x="3096329" y="2867800"/>
            <a:ext cx="466794" cy="369332"/>
          </a:xfrm>
          <a:prstGeom prst="rect">
            <a:avLst/>
          </a:prstGeom>
          <a:noFill/>
        </p:spPr>
        <p:txBody>
          <a:bodyPr wrap="none" rtlCol="0">
            <a:spAutoFit/>
          </a:bodyPr>
          <a:lstStyle/>
          <a:p>
            <a:r>
              <a:rPr lang="en-US" dirty="0" smtClean="0">
                <a:solidFill>
                  <a:schemeClr val="tx1">
                    <a:lumMod val="50000"/>
                    <a:lumOff val="50000"/>
                  </a:schemeClr>
                </a:solidFill>
              </a:rPr>
              <a:t>V2</a:t>
            </a:r>
            <a:endParaRPr lang="en-US" dirty="0">
              <a:solidFill>
                <a:schemeClr val="tx1">
                  <a:lumMod val="50000"/>
                  <a:lumOff val="50000"/>
                </a:schemeClr>
              </a:solidFill>
            </a:endParaRPr>
          </a:p>
        </p:txBody>
      </p:sp>
      <p:sp>
        <p:nvSpPr>
          <p:cNvPr id="38" name="TextBox 37"/>
          <p:cNvSpPr txBox="1"/>
          <p:nvPr/>
        </p:nvSpPr>
        <p:spPr>
          <a:xfrm>
            <a:off x="4752514" y="4198084"/>
            <a:ext cx="466794" cy="369332"/>
          </a:xfrm>
          <a:prstGeom prst="rect">
            <a:avLst/>
          </a:prstGeom>
          <a:noFill/>
        </p:spPr>
        <p:txBody>
          <a:bodyPr wrap="none" rtlCol="0">
            <a:spAutoFit/>
          </a:bodyPr>
          <a:lstStyle/>
          <a:p>
            <a:r>
              <a:rPr lang="en-US" dirty="0" smtClean="0">
                <a:solidFill>
                  <a:schemeClr val="tx1">
                    <a:lumMod val="50000"/>
                    <a:lumOff val="50000"/>
                  </a:schemeClr>
                </a:solidFill>
              </a:rPr>
              <a:t>V3</a:t>
            </a:r>
            <a:endParaRPr lang="en-US" dirty="0">
              <a:solidFill>
                <a:schemeClr val="tx1">
                  <a:lumMod val="50000"/>
                  <a:lumOff val="50000"/>
                </a:schemeClr>
              </a:solidFill>
            </a:endParaRPr>
          </a:p>
        </p:txBody>
      </p:sp>
      <p:sp>
        <p:nvSpPr>
          <p:cNvPr id="39" name="TextBox 38"/>
          <p:cNvSpPr txBox="1"/>
          <p:nvPr/>
        </p:nvSpPr>
        <p:spPr>
          <a:xfrm>
            <a:off x="5318452" y="2047679"/>
            <a:ext cx="466794" cy="369332"/>
          </a:xfrm>
          <a:prstGeom prst="rect">
            <a:avLst/>
          </a:prstGeom>
          <a:noFill/>
        </p:spPr>
        <p:txBody>
          <a:bodyPr wrap="none" rtlCol="0">
            <a:spAutoFit/>
          </a:bodyPr>
          <a:lstStyle/>
          <a:p>
            <a:r>
              <a:rPr lang="en-US" dirty="0" smtClean="0">
                <a:solidFill>
                  <a:schemeClr val="tx1">
                    <a:lumMod val="50000"/>
                    <a:lumOff val="50000"/>
                  </a:schemeClr>
                </a:solidFill>
              </a:rPr>
              <a:t>V4</a:t>
            </a:r>
            <a:endParaRPr lang="en-US" dirty="0">
              <a:solidFill>
                <a:schemeClr val="tx1">
                  <a:lumMod val="50000"/>
                  <a:lumOff val="50000"/>
                </a:schemeClr>
              </a:solidFill>
            </a:endParaRPr>
          </a:p>
        </p:txBody>
      </p:sp>
      <p:grpSp>
        <p:nvGrpSpPr>
          <p:cNvPr id="4" name="Group 3"/>
          <p:cNvGrpSpPr/>
          <p:nvPr/>
        </p:nvGrpSpPr>
        <p:grpSpPr>
          <a:xfrm>
            <a:off x="1075193" y="4652131"/>
            <a:ext cx="2945163" cy="2129669"/>
            <a:chOff x="4169664" y="7543800"/>
            <a:chExt cx="2212949" cy="1600200"/>
          </a:xfrm>
        </p:grpSpPr>
        <p:sp>
          <p:nvSpPr>
            <p:cNvPr id="18" name="Trapezoid 17"/>
            <p:cNvSpPr/>
            <p:nvPr/>
          </p:nvSpPr>
          <p:spPr>
            <a:xfrm>
              <a:off x="4419600" y="8024233"/>
              <a:ext cx="1706296" cy="762000"/>
            </a:xfrm>
            <a:prstGeom prst="trapezoid">
              <a:avLst>
                <a:gd name="adj" fmla="val 49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4169664" y="9144000"/>
              <a:ext cx="2191512"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169664" y="7543800"/>
              <a:ext cx="0" cy="16002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8" idx="2"/>
            </p:cNvCxnSpPr>
            <p:nvPr/>
          </p:nvCxnSpPr>
          <p:spPr>
            <a:xfrm>
              <a:off x="4812792" y="8024233"/>
              <a:ext cx="459956"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8" idx="2"/>
            </p:cNvCxnSpPr>
            <p:nvPr/>
          </p:nvCxnSpPr>
          <p:spPr>
            <a:xfrm flipH="1">
              <a:off x="5272748" y="8024233"/>
              <a:ext cx="497116"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629621" y="8276531"/>
              <a:ext cx="393056" cy="307777"/>
            </a:xfrm>
            <a:prstGeom prst="rect">
              <a:avLst/>
            </a:prstGeom>
            <a:noFill/>
          </p:spPr>
          <p:txBody>
            <a:bodyPr wrap="none" rtlCol="0">
              <a:spAutoFit/>
            </a:bodyPr>
            <a:lstStyle/>
            <a:p>
              <a:r>
                <a:rPr lang="en-US" sz="1400" dirty="0" smtClean="0"/>
                <a:t>F0</a:t>
              </a:r>
              <a:endParaRPr lang="en-US" sz="1400" dirty="0"/>
            </a:p>
          </p:txBody>
        </p:sp>
        <p:sp>
          <p:nvSpPr>
            <p:cNvPr id="33" name="TextBox 32"/>
            <p:cNvSpPr txBox="1"/>
            <p:nvPr/>
          </p:nvSpPr>
          <p:spPr>
            <a:xfrm>
              <a:off x="5045763" y="8046587"/>
              <a:ext cx="393056" cy="307777"/>
            </a:xfrm>
            <a:prstGeom prst="rect">
              <a:avLst/>
            </a:prstGeom>
            <a:noFill/>
          </p:spPr>
          <p:txBody>
            <a:bodyPr wrap="none" rtlCol="0">
              <a:spAutoFit/>
            </a:bodyPr>
            <a:lstStyle/>
            <a:p>
              <a:r>
                <a:rPr lang="en-US" sz="1400" dirty="0" smtClean="0"/>
                <a:t>F1</a:t>
              </a:r>
              <a:endParaRPr lang="en-US" sz="1400" dirty="0"/>
            </a:p>
          </p:txBody>
        </p:sp>
        <p:sp>
          <p:nvSpPr>
            <p:cNvPr id="34" name="TextBox 33"/>
            <p:cNvSpPr txBox="1"/>
            <p:nvPr/>
          </p:nvSpPr>
          <p:spPr>
            <a:xfrm>
              <a:off x="5505051" y="8411119"/>
              <a:ext cx="393056" cy="307777"/>
            </a:xfrm>
            <a:prstGeom prst="rect">
              <a:avLst/>
            </a:prstGeom>
            <a:noFill/>
          </p:spPr>
          <p:txBody>
            <a:bodyPr wrap="none" rtlCol="0">
              <a:spAutoFit/>
            </a:bodyPr>
            <a:lstStyle/>
            <a:p>
              <a:r>
                <a:rPr lang="en-US" sz="1400" dirty="0" smtClean="0"/>
                <a:t>F2</a:t>
              </a:r>
              <a:endParaRPr lang="en-US" sz="1400" dirty="0"/>
            </a:p>
          </p:txBody>
        </p:sp>
        <p:sp>
          <p:nvSpPr>
            <p:cNvPr id="26" name="TextBox 25"/>
            <p:cNvSpPr txBox="1"/>
            <p:nvPr/>
          </p:nvSpPr>
          <p:spPr>
            <a:xfrm>
              <a:off x="4169664" y="8784745"/>
              <a:ext cx="318222" cy="231259"/>
            </a:xfrm>
            <a:prstGeom prst="rect">
              <a:avLst/>
            </a:prstGeom>
            <a:noFill/>
          </p:spPr>
          <p:txBody>
            <a:bodyPr wrap="none" rtlCol="0">
              <a:spAutoFit/>
            </a:bodyPr>
            <a:lstStyle/>
            <a:p>
              <a:r>
                <a:rPr lang="en-US" sz="1400" dirty="0" smtClean="0">
                  <a:solidFill>
                    <a:schemeClr val="tx1">
                      <a:lumMod val="50000"/>
                      <a:lumOff val="50000"/>
                    </a:schemeClr>
                  </a:solidFill>
                </a:rPr>
                <a:t>vt0</a:t>
              </a:r>
              <a:endParaRPr lang="en-US" sz="1400" dirty="0">
                <a:solidFill>
                  <a:schemeClr val="tx1">
                    <a:lumMod val="50000"/>
                    <a:lumOff val="50000"/>
                  </a:schemeClr>
                </a:solidFill>
              </a:endParaRPr>
            </a:p>
          </p:txBody>
        </p:sp>
        <p:sp>
          <p:nvSpPr>
            <p:cNvPr id="28" name="TextBox 27"/>
            <p:cNvSpPr txBox="1"/>
            <p:nvPr/>
          </p:nvSpPr>
          <p:spPr>
            <a:xfrm>
              <a:off x="4605543" y="7816353"/>
              <a:ext cx="318222" cy="231259"/>
            </a:xfrm>
            <a:prstGeom prst="rect">
              <a:avLst/>
            </a:prstGeom>
            <a:noFill/>
          </p:spPr>
          <p:txBody>
            <a:bodyPr wrap="none" rtlCol="0">
              <a:spAutoFit/>
            </a:bodyPr>
            <a:lstStyle/>
            <a:p>
              <a:r>
                <a:rPr lang="en-US" sz="1400" dirty="0" smtClean="0">
                  <a:solidFill>
                    <a:schemeClr val="tx1">
                      <a:lumMod val="50000"/>
                      <a:lumOff val="50000"/>
                    </a:schemeClr>
                  </a:solidFill>
                </a:rPr>
                <a:t>vt1</a:t>
              </a:r>
              <a:endParaRPr lang="en-US" sz="1400" dirty="0">
                <a:solidFill>
                  <a:schemeClr val="tx1">
                    <a:lumMod val="50000"/>
                    <a:lumOff val="50000"/>
                  </a:schemeClr>
                </a:solidFill>
              </a:endParaRPr>
            </a:p>
          </p:txBody>
        </p:sp>
        <p:sp>
          <p:nvSpPr>
            <p:cNvPr id="29" name="TextBox 28"/>
            <p:cNvSpPr txBox="1"/>
            <p:nvPr/>
          </p:nvSpPr>
          <p:spPr>
            <a:xfrm>
              <a:off x="5117028" y="8792534"/>
              <a:ext cx="318222" cy="231259"/>
            </a:xfrm>
            <a:prstGeom prst="rect">
              <a:avLst/>
            </a:prstGeom>
            <a:noFill/>
          </p:spPr>
          <p:txBody>
            <a:bodyPr wrap="none" rtlCol="0">
              <a:spAutoFit/>
            </a:bodyPr>
            <a:lstStyle/>
            <a:p>
              <a:r>
                <a:rPr lang="en-US" sz="1400" dirty="0" smtClean="0">
                  <a:solidFill>
                    <a:schemeClr val="tx1">
                      <a:lumMod val="50000"/>
                      <a:lumOff val="50000"/>
                    </a:schemeClr>
                  </a:solidFill>
                </a:rPr>
                <a:t>vt2</a:t>
              </a:r>
              <a:endParaRPr lang="en-US" sz="1400" dirty="0">
                <a:solidFill>
                  <a:schemeClr val="tx1">
                    <a:lumMod val="50000"/>
                    <a:lumOff val="50000"/>
                  </a:schemeClr>
                </a:solidFill>
              </a:endParaRPr>
            </a:p>
          </p:txBody>
        </p:sp>
        <p:sp>
          <p:nvSpPr>
            <p:cNvPr id="30" name="TextBox 29"/>
            <p:cNvSpPr txBox="1"/>
            <p:nvPr/>
          </p:nvSpPr>
          <p:spPr>
            <a:xfrm>
              <a:off x="5695968" y="7699655"/>
              <a:ext cx="318222" cy="231259"/>
            </a:xfrm>
            <a:prstGeom prst="rect">
              <a:avLst/>
            </a:prstGeom>
            <a:noFill/>
          </p:spPr>
          <p:txBody>
            <a:bodyPr wrap="none" rtlCol="0">
              <a:spAutoFit/>
            </a:bodyPr>
            <a:lstStyle/>
            <a:p>
              <a:r>
                <a:rPr lang="en-US" sz="1400" dirty="0" smtClean="0">
                  <a:solidFill>
                    <a:schemeClr val="tx1">
                      <a:lumMod val="50000"/>
                      <a:lumOff val="50000"/>
                    </a:schemeClr>
                  </a:solidFill>
                </a:rPr>
                <a:t>vt4</a:t>
              </a:r>
              <a:endParaRPr lang="en-US" sz="1400" dirty="0">
                <a:solidFill>
                  <a:schemeClr val="tx1">
                    <a:lumMod val="50000"/>
                    <a:lumOff val="50000"/>
                  </a:schemeClr>
                </a:solidFill>
              </a:endParaRPr>
            </a:p>
          </p:txBody>
        </p:sp>
        <p:sp>
          <p:nvSpPr>
            <p:cNvPr id="31" name="TextBox 30"/>
            <p:cNvSpPr txBox="1"/>
            <p:nvPr/>
          </p:nvSpPr>
          <p:spPr>
            <a:xfrm>
              <a:off x="6064391" y="8792533"/>
              <a:ext cx="318222" cy="231259"/>
            </a:xfrm>
            <a:prstGeom prst="rect">
              <a:avLst/>
            </a:prstGeom>
            <a:noFill/>
          </p:spPr>
          <p:txBody>
            <a:bodyPr wrap="none" rtlCol="0">
              <a:spAutoFit/>
            </a:bodyPr>
            <a:lstStyle/>
            <a:p>
              <a:r>
                <a:rPr lang="en-US" sz="1400" dirty="0" smtClean="0">
                  <a:solidFill>
                    <a:schemeClr val="tx1">
                      <a:lumMod val="50000"/>
                      <a:lumOff val="50000"/>
                    </a:schemeClr>
                  </a:solidFill>
                </a:rPr>
                <a:t>vt3</a:t>
              </a:r>
              <a:endParaRPr lang="en-US" sz="1400" dirty="0">
                <a:solidFill>
                  <a:schemeClr val="tx1">
                    <a:lumMod val="50000"/>
                    <a:lumOff val="50000"/>
                  </a:schemeClr>
                </a:solidFill>
              </a:endParaRPr>
            </a:p>
          </p:txBody>
        </p:sp>
      </p:grpSp>
      <p:sp>
        <p:nvSpPr>
          <p:cNvPr id="9" name="TextBox 8"/>
          <p:cNvSpPr txBox="1"/>
          <p:nvPr/>
        </p:nvSpPr>
        <p:spPr>
          <a:xfrm>
            <a:off x="4512829" y="5520035"/>
            <a:ext cx="1685077" cy="923330"/>
          </a:xfrm>
          <a:prstGeom prst="rect">
            <a:avLst/>
          </a:prstGeom>
          <a:noFill/>
        </p:spPr>
        <p:txBody>
          <a:bodyPr wrap="none" rtlCol="0">
            <a:spAutoFit/>
          </a:bodyPr>
          <a:lstStyle/>
          <a:p>
            <a:r>
              <a:rPr lang="en-US" dirty="0" smtClean="0"/>
              <a:t>F0: V0, V2, V1</a:t>
            </a:r>
          </a:p>
          <a:p>
            <a:r>
              <a:rPr lang="en-US" dirty="0" smtClean="0"/>
              <a:t>F1: V1, V2, V4</a:t>
            </a:r>
          </a:p>
          <a:p>
            <a:r>
              <a:rPr lang="en-US" dirty="0" smtClean="0"/>
              <a:t>F2: V2, V3, V4</a:t>
            </a:r>
            <a:endParaRPr lang="en-US" dirty="0"/>
          </a:p>
        </p:txBody>
      </p:sp>
      <p:cxnSp>
        <p:nvCxnSpPr>
          <p:cNvPr id="5" name="Straight Arrow Connector 4"/>
          <p:cNvCxnSpPr>
            <a:stCxn id="8" idx="0"/>
          </p:cNvCxnSpPr>
          <p:nvPr/>
        </p:nvCxnSpPr>
        <p:spPr>
          <a:xfrm flipH="1" flipV="1">
            <a:off x="1718321" y="1752600"/>
            <a:ext cx="155176" cy="526229"/>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468793" y="1445009"/>
            <a:ext cx="556563" cy="369332"/>
          </a:xfrm>
          <a:prstGeom prst="rect">
            <a:avLst/>
          </a:prstGeom>
          <a:noFill/>
        </p:spPr>
        <p:txBody>
          <a:bodyPr wrap="none" rtlCol="0">
            <a:spAutoFit/>
          </a:bodyPr>
          <a:lstStyle/>
          <a:p>
            <a:r>
              <a:rPr lang="en-US" dirty="0">
                <a:solidFill>
                  <a:schemeClr val="tx1">
                    <a:lumMod val="50000"/>
                    <a:lumOff val="50000"/>
                  </a:schemeClr>
                </a:solidFill>
              </a:rPr>
              <a:t>v</a:t>
            </a:r>
            <a:r>
              <a:rPr lang="en-US" dirty="0" smtClean="0">
                <a:solidFill>
                  <a:schemeClr val="tx1">
                    <a:lumMod val="50000"/>
                    <a:lumOff val="50000"/>
                  </a:schemeClr>
                </a:solidFill>
              </a:rPr>
              <a:t>n0</a:t>
            </a:r>
            <a:endParaRPr lang="en-US" dirty="0">
              <a:solidFill>
                <a:schemeClr val="tx1">
                  <a:lumMod val="50000"/>
                  <a:lumOff val="50000"/>
                </a:schemeClr>
              </a:solidFill>
            </a:endParaRPr>
          </a:p>
        </p:txBody>
      </p:sp>
      <p:cxnSp>
        <p:nvCxnSpPr>
          <p:cNvPr id="43" name="Straight Arrow Connector 42"/>
          <p:cNvCxnSpPr/>
          <p:nvPr/>
        </p:nvCxnSpPr>
        <p:spPr>
          <a:xfrm flipH="1" flipV="1">
            <a:off x="3132593" y="941627"/>
            <a:ext cx="155176" cy="526229"/>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83065" y="634036"/>
            <a:ext cx="556563" cy="369332"/>
          </a:xfrm>
          <a:prstGeom prst="rect">
            <a:avLst/>
          </a:prstGeom>
          <a:noFill/>
        </p:spPr>
        <p:txBody>
          <a:bodyPr wrap="none" rtlCol="0">
            <a:spAutoFit/>
          </a:bodyPr>
          <a:lstStyle/>
          <a:p>
            <a:r>
              <a:rPr lang="en-US" dirty="0" smtClean="0">
                <a:solidFill>
                  <a:schemeClr val="tx1">
                    <a:lumMod val="50000"/>
                    <a:lumOff val="50000"/>
                  </a:schemeClr>
                </a:solidFill>
              </a:rPr>
              <a:t>vn1</a:t>
            </a:r>
            <a:endParaRPr lang="en-US" dirty="0">
              <a:solidFill>
                <a:schemeClr val="tx1">
                  <a:lumMod val="50000"/>
                  <a:lumOff val="50000"/>
                </a:schemeClr>
              </a:solidFill>
            </a:endParaRPr>
          </a:p>
        </p:txBody>
      </p:sp>
      <p:cxnSp>
        <p:nvCxnSpPr>
          <p:cNvPr id="45" name="Straight Arrow Connector 44"/>
          <p:cNvCxnSpPr/>
          <p:nvPr/>
        </p:nvCxnSpPr>
        <p:spPr>
          <a:xfrm flipV="1">
            <a:off x="5364877" y="1813347"/>
            <a:ext cx="186972" cy="46335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68560" y="1628681"/>
            <a:ext cx="556563" cy="369332"/>
          </a:xfrm>
          <a:prstGeom prst="rect">
            <a:avLst/>
          </a:prstGeom>
          <a:noFill/>
        </p:spPr>
        <p:txBody>
          <a:bodyPr wrap="none" rtlCol="0">
            <a:spAutoFit/>
          </a:bodyPr>
          <a:lstStyle/>
          <a:p>
            <a:r>
              <a:rPr lang="en-US" dirty="0" smtClean="0">
                <a:solidFill>
                  <a:schemeClr val="tx1">
                    <a:lumMod val="50000"/>
                    <a:lumOff val="50000"/>
                  </a:schemeClr>
                </a:solidFill>
              </a:rPr>
              <a:t>vn4</a:t>
            </a:r>
            <a:endParaRPr lang="en-US" dirty="0">
              <a:solidFill>
                <a:schemeClr val="tx1">
                  <a:lumMod val="50000"/>
                  <a:lumOff val="50000"/>
                </a:schemeClr>
              </a:solidFill>
            </a:endParaRPr>
          </a:p>
        </p:txBody>
      </p:sp>
      <p:cxnSp>
        <p:nvCxnSpPr>
          <p:cNvPr id="47" name="Straight Arrow Connector 46"/>
          <p:cNvCxnSpPr/>
          <p:nvPr/>
        </p:nvCxnSpPr>
        <p:spPr>
          <a:xfrm flipV="1">
            <a:off x="3431150" y="2382194"/>
            <a:ext cx="11795" cy="449042"/>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464077" y="2333075"/>
            <a:ext cx="670809" cy="369332"/>
          </a:xfrm>
          <a:prstGeom prst="rect">
            <a:avLst/>
          </a:prstGeom>
          <a:noFill/>
        </p:spPr>
        <p:txBody>
          <a:bodyPr wrap="square" rtlCol="0">
            <a:spAutoFit/>
          </a:bodyPr>
          <a:lstStyle/>
          <a:p>
            <a:r>
              <a:rPr lang="en-US" dirty="0" smtClean="0">
                <a:solidFill>
                  <a:schemeClr val="tx1">
                    <a:lumMod val="50000"/>
                    <a:lumOff val="50000"/>
                  </a:schemeClr>
                </a:solidFill>
              </a:rPr>
              <a:t>vn2</a:t>
            </a:r>
            <a:endParaRPr lang="en-US" dirty="0">
              <a:solidFill>
                <a:schemeClr val="tx1">
                  <a:lumMod val="50000"/>
                  <a:lumOff val="50000"/>
                </a:schemeClr>
              </a:solidFill>
            </a:endParaRPr>
          </a:p>
        </p:txBody>
      </p:sp>
      <p:cxnSp>
        <p:nvCxnSpPr>
          <p:cNvPr id="49" name="Straight Arrow Connector 48"/>
          <p:cNvCxnSpPr/>
          <p:nvPr/>
        </p:nvCxnSpPr>
        <p:spPr>
          <a:xfrm flipV="1">
            <a:off x="4832504" y="3768315"/>
            <a:ext cx="186972" cy="46335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036187" y="3583649"/>
            <a:ext cx="556563" cy="369332"/>
          </a:xfrm>
          <a:prstGeom prst="rect">
            <a:avLst/>
          </a:prstGeom>
          <a:noFill/>
        </p:spPr>
        <p:txBody>
          <a:bodyPr wrap="none" rtlCol="0">
            <a:spAutoFit/>
          </a:bodyPr>
          <a:lstStyle/>
          <a:p>
            <a:r>
              <a:rPr lang="en-US" dirty="0" smtClean="0">
                <a:solidFill>
                  <a:schemeClr val="tx1">
                    <a:lumMod val="50000"/>
                    <a:lumOff val="50000"/>
                  </a:schemeClr>
                </a:solidFill>
              </a:rPr>
              <a:t>vn3</a:t>
            </a:r>
            <a:endParaRPr lang="en-US" dirty="0">
              <a:solidFill>
                <a:schemeClr val="tx1">
                  <a:lumMod val="50000"/>
                  <a:lumOff val="50000"/>
                </a:schemeClr>
              </a:solidFill>
            </a:endParaRPr>
          </a:p>
        </p:txBody>
      </p:sp>
    </p:spTree>
    <p:extLst>
      <p:ext uri="{BB962C8B-B14F-4D97-AF65-F5344CB8AC3E}">
        <p14:creationId xmlns:p14="http://schemas.microsoft.com/office/powerpoint/2010/main" val="243126321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990600" y="838974"/>
            <a:ext cx="2362200" cy="1796539"/>
          </a:xfrm>
          <a:prstGeom prst="rect">
            <a:avLst/>
          </a:prstGeom>
        </p:spPr>
      </p:pic>
      <p:pic>
        <p:nvPicPr>
          <p:cNvPr id="4" name="Picture 3"/>
          <p:cNvPicPr>
            <a:picLocks noChangeAspect="1"/>
          </p:cNvPicPr>
          <p:nvPr/>
        </p:nvPicPr>
        <p:blipFill>
          <a:blip r:embed="rId3"/>
          <a:stretch>
            <a:fillRect/>
          </a:stretch>
        </p:blipFill>
        <p:spPr>
          <a:xfrm>
            <a:off x="3505200" y="838974"/>
            <a:ext cx="3306097" cy="989826"/>
          </a:xfrm>
          <a:prstGeom prst="rect">
            <a:avLst/>
          </a:prstGeom>
        </p:spPr>
      </p:pic>
      <p:pic>
        <p:nvPicPr>
          <p:cNvPr id="5" name="Picture 4"/>
          <p:cNvPicPr>
            <a:picLocks noChangeAspect="1"/>
          </p:cNvPicPr>
          <p:nvPr/>
        </p:nvPicPr>
        <p:blipFill>
          <a:blip r:embed="rId4"/>
          <a:stretch>
            <a:fillRect/>
          </a:stretch>
        </p:blipFill>
        <p:spPr>
          <a:xfrm>
            <a:off x="3505200" y="1857375"/>
            <a:ext cx="3325147" cy="906494"/>
          </a:xfrm>
          <a:prstGeom prst="rect">
            <a:avLst/>
          </a:prstGeom>
        </p:spPr>
      </p:pic>
      <p:pic>
        <p:nvPicPr>
          <p:cNvPr id="6" name="Picture 5"/>
          <p:cNvPicPr>
            <a:picLocks noChangeAspect="1"/>
          </p:cNvPicPr>
          <p:nvPr/>
        </p:nvPicPr>
        <p:blipFill>
          <a:blip r:embed="rId5"/>
          <a:stretch>
            <a:fillRect/>
          </a:stretch>
        </p:blipFill>
        <p:spPr>
          <a:xfrm>
            <a:off x="990600" y="3048000"/>
            <a:ext cx="3679393" cy="4876800"/>
          </a:xfrm>
          <a:prstGeom prst="rect">
            <a:avLst/>
          </a:prstGeom>
        </p:spPr>
      </p:pic>
      <p:pic>
        <p:nvPicPr>
          <p:cNvPr id="7" name="Picture 6"/>
          <p:cNvPicPr>
            <a:picLocks noChangeAspect="1"/>
          </p:cNvPicPr>
          <p:nvPr/>
        </p:nvPicPr>
        <p:blipFill>
          <a:blip r:embed="rId6"/>
          <a:stretch>
            <a:fillRect/>
          </a:stretch>
        </p:blipFill>
        <p:spPr>
          <a:xfrm>
            <a:off x="4114800" y="3038857"/>
            <a:ext cx="3396342" cy="5571744"/>
          </a:xfrm>
          <a:prstGeom prst="rect">
            <a:avLst/>
          </a:prstGeom>
        </p:spPr>
      </p:pic>
    </p:spTree>
    <p:extLst>
      <p:ext uri="{BB962C8B-B14F-4D97-AF65-F5344CB8AC3E}">
        <p14:creationId xmlns:p14="http://schemas.microsoft.com/office/powerpoint/2010/main" val="424782881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32305658"/>
              </p:ext>
            </p:extLst>
          </p:nvPr>
        </p:nvGraphicFramePr>
        <p:xfrm>
          <a:off x="952804" y="1922017"/>
          <a:ext cx="5935979" cy="1056637"/>
        </p:xfrm>
        <a:graphic>
          <a:graphicData uri="http://schemas.openxmlformats.org/drawingml/2006/table">
            <a:tbl>
              <a:tblPr firstRow="1" bandRow="1">
                <a:tableStyleId>{2D5ABB26-0587-4C30-8999-92F81FD0307C}</a:tableStyleId>
              </a:tblPr>
              <a:tblGrid>
                <a:gridCol w="1887220">
                  <a:extLst>
                    <a:ext uri="{9D8B030D-6E8A-4147-A177-3AD203B41FA5}">
                      <a16:colId xmlns:a16="http://schemas.microsoft.com/office/drawing/2014/main" val="20000"/>
                    </a:ext>
                  </a:extLst>
                </a:gridCol>
                <a:gridCol w="4048759">
                  <a:extLst>
                    <a:ext uri="{9D8B030D-6E8A-4147-A177-3AD203B41FA5}">
                      <a16:colId xmlns:a16="http://schemas.microsoft.com/office/drawing/2014/main" val="20001"/>
                    </a:ext>
                  </a:extLst>
                </a:gridCol>
              </a:tblGrid>
              <a:tr h="212090">
                <a:tc>
                  <a:txBody>
                    <a:bodyPr/>
                    <a:lstStyle/>
                    <a:p>
                      <a:pPr marL="45085">
                        <a:lnSpc>
                          <a:spcPct val="100000"/>
                        </a:lnSpc>
                        <a:spcBef>
                          <a:spcPts val="265"/>
                        </a:spcBef>
                      </a:pPr>
                      <a:r>
                        <a:rPr sz="900" b="1" dirty="0">
                          <a:latin typeface="Arial"/>
                          <a:cs typeface="Arial"/>
                        </a:rPr>
                        <a:t>Mesh</a:t>
                      </a:r>
                      <a:r>
                        <a:rPr sz="900" b="1" spc="-50" dirty="0">
                          <a:latin typeface="Arial"/>
                          <a:cs typeface="Arial"/>
                        </a:rPr>
                        <a:t> </a:t>
                      </a:r>
                      <a:r>
                        <a:rPr sz="900" b="1" dirty="0">
                          <a:latin typeface="Arial"/>
                          <a:cs typeface="Arial"/>
                        </a:rPr>
                        <a:t>geometry</a:t>
                      </a:r>
                      <a:r>
                        <a:rPr sz="900" b="1" spc="-35" dirty="0">
                          <a:latin typeface="Arial"/>
                          <a:cs typeface="Arial"/>
                        </a:rPr>
                        <a:t> </a:t>
                      </a:r>
                      <a:r>
                        <a:rPr sz="900" b="1" spc="-20" dirty="0">
                          <a:latin typeface="Arial"/>
                          <a:cs typeface="Arial"/>
                        </a:rPr>
                        <a:t>lists</a:t>
                      </a:r>
                      <a:endParaRPr sz="900" dirty="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ct val="100000"/>
                        </a:lnSpc>
                        <a:spcBef>
                          <a:spcPts val="265"/>
                        </a:spcBef>
                      </a:pPr>
                      <a:r>
                        <a:rPr sz="900" b="1" spc="-10" dirty="0">
                          <a:latin typeface="Arial"/>
                          <a:cs typeface="Arial"/>
                        </a:rPr>
                        <a:t>Description</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211454">
                <a:tc>
                  <a:txBody>
                    <a:bodyPr/>
                    <a:lstStyle/>
                    <a:p>
                      <a:pPr marL="45085">
                        <a:lnSpc>
                          <a:spcPct val="100000"/>
                        </a:lnSpc>
                        <a:spcBef>
                          <a:spcPts val="250"/>
                        </a:spcBef>
                      </a:pPr>
                      <a:r>
                        <a:rPr sz="900" b="1" spc="-10" dirty="0">
                          <a:latin typeface="Arial"/>
                          <a:cs typeface="Arial"/>
                        </a:rPr>
                        <a:t>Vertices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Of</a:t>
                      </a:r>
                      <a:r>
                        <a:rPr sz="900" spc="-10" dirty="0">
                          <a:latin typeface="Arial"/>
                          <a:cs typeface="Arial"/>
                        </a:rPr>
                        <a:t> </a:t>
                      </a:r>
                      <a:r>
                        <a:rPr sz="900" dirty="0">
                          <a:latin typeface="Arial"/>
                          <a:cs typeface="Arial"/>
                        </a:rPr>
                        <a:t>type</a:t>
                      </a:r>
                      <a:r>
                        <a:rPr sz="900" spc="-20" dirty="0">
                          <a:latin typeface="Arial"/>
                          <a:cs typeface="Arial"/>
                        </a:rPr>
                        <a:t> </a:t>
                      </a:r>
                      <a:r>
                        <a:rPr sz="900" dirty="0">
                          <a:latin typeface="Arial"/>
                          <a:cs typeface="Arial"/>
                        </a:rPr>
                        <a:t>MeshVertexList</a:t>
                      </a:r>
                      <a:r>
                        <a:rPr sz="900" spc="23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includes</a:t>
                      </a:r>
                      <a:r>
                        <a:rPr sz="900" spc="-1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list</a:t>
                      </a:r>
                      <a:r>
                        <a:rPr sz="900" spc="-1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vertex</a:t>
                      </a:r>
                      <a:r>
                        <a:rPr sz="900" spc="-5" dirty="0">
                          <a:latin typeface="Arial"/>
                          <a:cs typeface="Arial"/>
                        </a:rPr>
                        <a:t> </a:t>
                      </a:r>
                      <a:r>
                        <a:rPr sz="900" dirty="0">
                          <a:latin typeface="Arial"/>
                          <a:cs typeface="Arial"/>
                        </a:rPr>
                        <a:t>locations</a:t>
                      </a:r>
                      <a:r>
                        <a:rPr sz="900" spc="-5" dirty="0">
                          <a:latin typeface="Arial"/>
                          <a:cs typeface="Arial"/>
                        </a:rPr>
                        <a:t> </a:t>
                      </a:r>
                      <a:r>
                        <a:rPr sz="900" dirty="0">
                          <a:latin typeface="Arial"/>
                          <a:cs typeface="Arial"/>
                        </a:rPr>
                        <a:t>type</a:t>
                      </a:r>
                      <a:r>
                        <a:rPr sz="900" spc="-5" dirty="0">
                          <a:latin typeface="Arial"/>
                          <a:cs typeface="Arial"/>
                        </a:rPr>
                        <a:t> </a:t>
                      </a:r>
                      <a:r>
                        <a:rPr sz="900" spc="-10" dirty="0">
                          <a:latin typeface="Arial"/>
                          <a:cs typeface="Arial"/>
                        </a:rPr>
                        <a:t>Point3f.</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0185">
                <a:tc>
                  <a:txBody>
                    <a:bodyPr/>
                    <a:lstStyle/>
                    <a:p>
                      <a:pPr marL="45085">
                        <a:lnSpc>
                          <a:spcPct val="100000"/>
                        </a:lnSpc>
                        <a:spcBef>
                          <a:spcPts val="250"/>
                        </a:spcBef>
                      </a:pPr>
                      <a:r>
                        <a:rPr sz="900" b="1" spc="-10" dirty="0">
                          <a:latin typeface="Arial"/>
                          <a:cs typeface="Arial"/>
                        </a:rPr>
                        <a:t>Normals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Of</a:t>
                      </a:r>
                      <a:r>
                        <a:rPr sz="900" spc="-10" dirty="0">
                          <a:latin typeface="Arial"/>
                          <a:cs typeface="Arial"/>
                        </a:rPr>
                        <a:t> </a:t>
                      </a:r>
                      <a:r>
                        <a:rPr sz="900" dirty="0">
                          <a:latin typeface="Arial"/>
                          <a:cs typeface="Arial"/>
                        </a:rPr>
                        <a:t>type</a:t>
                      </a:r>
                      <a:r>
                        <a:rPr sz="900" spc="-20" dirty="0">
                          <a:latin typeface="Arial"/>
                          <a:cs typeface="Arial"/>
                        </a:rPr>
                        <a:t> </a:t>
                      </a:r>
                      <a:r>
                        <a:rPr sz="900" dirty="0">
                          <a:latin typeface="Arial"/>
                          <a:cs typeface="Arial"/>
                        </a:rPr>
                        <a:t>MeshVertexNormalList</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includes</a:t>
                      </a:r>
                      <a:r>
                        <a:rPr sz="900" spc="-1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list</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normals</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type</a:t>
                      </a:r>
                      <a:r>
                        <a:rPr sz="900" spc="-5" dirty="0">
                          <a:latin typeface="Arial"/>
                          <a:cs typeface="Arial"/>
                        </a:rPr>
                        <a:t> </a:t>
                      </a:r>
                      <a:r>
                        <a:rPr sz="900" spc="-10" dirty="0">
                          <a:latin typeface="Arial"/>
                          <a:cs typeface="Arial"/>
                        </a:rPr>
                        <a:t>Vector3f.</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1454">
                <a:tc>
                  <a:txBody>
                    <a:bodyPr/>
                    <a:lstStyle/>
                    <a:p>
                      <a:pPr marL="45085">
                        <a:lnSpc>
                          <a:spcPct val="100000"/>
                        </a:lnSpc>
                        <a:spcBef>
                          <a:spcPts val="265"/>
                        </a:spcBef>
                      </a:pPr>
                      <a:r>
                        <a:rPr sz="900" b="1" spc="-10" dirty="0">
                          <a:latin typeface="Arial"/>
                          <a:cs typeface="Arial"/>
                        </a:rPr>
                        <a:t>Faces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5"/>
                        </a:spcBef>
                      </a:pPr>
                      <a:r>
                        <a:rPr sz="900" dirty="0">
                          <a:latin typeface="Arial"/>
                          <a:cs typeface="Arial"/>
                        </a:rPr>
                        <a:t>Of</a:t>
                      </a:r>
                      <a:r>
                        <a:rPr sz="900" spc="-20" dirty="0">
                          <a:latin typeface="Arial"/>
                          <a:cs typeface="Arial"/>
                        </a:rPr>
                        <a:t> </a:t>
                      </a:r>
                      <a:r>
                        <a:rPr sz="900" dirty="0">
                          <a:latin typeface="Arial"/>
                          <a:cs typeface="Arial"/>
                        </a:rPr>
                        <a:t>type</a:t>
                      </a:r>
                      <a:r>
                        <a:rPr sz="900" spc="-15" dirty="0">
                          <a:latin typeface="Arial"/>
                          <a:cs typeface="Arial"/>
                        </a:rPr>
                        <a:t> </a:t>
                      </a:r>
                      <a:r>
                        <a:rPr sz="900" dirty="0">
                          <a:latin typeface="Arial"/>
                          <a:cs typeface="Arial"/>
                        </a:rPr>
                        <a:t>MeshFaceList</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includes a</a:t>
                      </a:r>
                      <a:r>
                        <a:rPr sz="900" spc="-15" dirty="0">
                          <a:latin typeface="Arial"/>
                          <a:cs typeface="Arial"/>
                        </a:rPr>
                        <a:t> </a:t>
                      </a:r>
                      <a:r>
                        <a:rPr sz="900" dirty="0">
                          <a:latin typeface="Arial"/>
                          <a:cs typeface="Arial"/>
                        </a:rPr>
                        <a:t>list</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normals of</a:t>
                      </a:r>
                      <a:r>
                        <a:rPr sz="900" spc="-15" dirty="0">
                          <a:latin typeface="Arial"/>
                          <a:cs typeface="Arial"/>
                        </a:rPr>
                        <a:t> </a:t>
                      </a:r>
                      <a:r>
                        <a:rPr sz="900" dirty="0">
                          <a:latin typeface="Arial"/>
                          <a:cs typeface="Arial"/>
                        </a:rPr>
                        <a:t>type</a:t>
                      </a:r>
                      <a:r>
                        <a:rPr sz="900" spc="-5" dirty="0">
                          <a:latin typeface="Arial"/>
                          <a:cs typeface="Arial"/>
                        </a:rPr>
                        <a:t> </a:t>
                      </a:r>
                      <a:r>
                        <a:rPr sz="900" spc="-10" dirty="0">
                          <a:latin typeface="Arial"/>
                          <a:cs typeface="Arial"/>
                        </a:rPr>
                        <a:t>MeshFace.</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1454">
                <a:tc>
                  <a:txBody>
                    <a:bodyPr/>
                    <a:lstStyle/>
                    <a:p>
                      <a:pPr marL="45085">
                        <a:lnSpc>
                          <a:spcPct val="100000"/>
                        </a:lnSpc>
                        <a:spcBef>
                          <a:spcPts val="265"/>
                        </a:spcBef>
                      </a:pPr>
                      <a:r>
                        <a:rPr sz="900" b="1" spc="-10" dirty="0">
                          <a:latin typeface="Arial"/>
                          <a:cs typeface="Arial"/>
                        </a:rPr>
                        <a:t>FaceNormals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5"/>
                        </a:spcBef>
                      </a:pPr>
                      <a:r>
                        <a:rPr sz="900" dirty="0">
                          <a:latin typeface="Arial"/>
                          <a:cs typeface="Arial"/>
                        </a:rPr>
                        <a:t>Of</a:t>
                      </a:r>
                      <a:r>
                        <a:rPr sz="900" spc="-10" dirty="0">
                          <a:latin typeface="Arial"/>
                          <a:cs typeface="Arial"/>
                        </a:rPr>
                        <a:t> </a:t>
                      </a:r>
                      <a:r>
                        <a:rPr sz="900" dirty="0">
                          <a:latin typeface="Arial"/>
                          <a:cs typeface="Arial"/>
                        </a:rPr>
                        <a:t>type</a:t>
                      </a:r>
                      <a:r>
                        <a:rPr sz="900" spc="-10" dirty="0">
                          <a:latin typeface="Arial"/>
                          <a:cs typeface="Arial"/>
                        </a:rPr>
                        <a:t> </a:t>
                      </a:r>
                      <a:r>
                        <a:rPr sz="900" dirty="0">
                          <a:latin typeface="Arial"/>
                          <a:cs typeface="Arial"/>
                        </a:rPr>
                        <a:t>“MeshFaceNormalList”</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includes</a:t>
                      </a:r>
                      <a:r>
                        <a:rPr sz="900" spc="-1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list</a:t>
                      </a:r>
                      <a:r>
                        <a:rPr sz="900" spc="-2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normals</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type</a:t>
                      </a:r>
                      <a:r>
                        <a:rPr sz="900" spc="-5" dirty="0">
                          <a:latin typeface="Arial"/>
                          <a:cs typeface="Arial"/>
                        </a:rPr>
                        <a:t> </a:t>
                      </a:r>
                      <a:r>
                        <a:rPr sz="900" spc="-10" dirty="0">
                          <a:latin typeface="Arial"/>
                          <a:cs typeface="Arial"/>
                        </a:rPr>
                        <a:t>Vector3f.</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p:nvPr/>
        </p:nvSpPr>
        <p:spPr>
          <a:xfrm>
            <a:off x="902004" y="2964179"/>
            <a:ext cx="5617210" cy="515620"/>
          </a:xfrm>
          <a:prstGeom prst="rect">
            <a:avLst/>
          </a:prstGeom>
        </p:spPr>
        <p:txBody>
          <a:bodyPr vert="horz" wrap="square" lIns="0" tIns="12700" rIns="0" bIns="0" rtlCol="0">
            <a:spAutoFit/>
          </a:bodyPr>
          <a:lstStyle/>
          <a:p>
            <a:pPr marL="12700">
              <a:lnSpc>
                <a:spcPts val="1295"/>
              </a:lnSpc>
              <a:spcBef>
                <a:spcPts val="100"/>
              </a:spcBef>
            </a:pPr>
            <a:r>
              <a:rPr sz="1100" b="1" dirty="0">
                <a:latin typeface="Arial"/>
                <a:cs typeface="Arial"/>
              </a:rPr>
              <a:t>Create</a:t>
            </a:r>
            <a:r>
              <a:rPr sz="1100" b="1" spc="-30" dirty="0">
                <a:latin typeface="Arial"/>
                <a:cs typeface="Arial"/>
              </a:rPr>
              <a:t> </a:t>
            </a:r>
            <a:r>
              <a:rPr sz="1100" b="1" dirty="0">
                <a:latin typeface="Arial"/>
                <a:cs typeface="Arial"/>
              </a:rPr>
              <a:t>mesh</a:t>
            </a:r>
            <a:r>
              <a:rPr sz="1100" b="1" spc="-20" dirty="0">
                <a:latin typeface="Arial"/>
                <a:cs typeface="Arial"/>
              </a:rPr>
              <a:t> </a:t>
            </a:r>
            <a:r>
              <a:rPr sz="1100" b="1" spc="-10" dirty="0">
                <a:latin typeface="Arial"/>
                <a:cs typeface="Arial"/>
              </a:rPr>
              <a:t>objects:</a:t>
            </a:r>
            <a:endParaRPr sz="1100">
              <a:latin typeface="Arial"/>
              <a:cs typeface="Arial"/>
            </a:endParaRPr>
          </a:p>
          <a:p>
            <a:pPr marL="12700" marR="5080">
              <a:lnSpc>
                <a:spcPts val="1260"/>
              </a:lnSpc>
              <a:spcBef>
                <a:spcPts val="70"/>
              </a:spcBef>
            </a:pP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mesh</a:t>
            </a:r>
            <a:r>
              <a:rPr sz="1100" spc="-25"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scratch</a:t>
            </a:r>
            <a:r>
              <a:rPr sz="1100" spc="-3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specifying</a:t>
            </a:r>
            <a:r>
              <a:rPr sz="1100" spc="-20" dirty="0">
                <a:latin typeface="Arial"/>
                <a:cs typeface="Arial"/>
              </a:rPr>
              <a:t> </a:t>
            </a:r>
            <a:r>
              <a:rPr sz="1100" dirty="0">
                <a:latin typeface="Arial"/>
                <a:cs typeface="Arial"/>
              </a:rPr>
              <a:t>vertex</a:t>
            </a:r>
            <a:r>
              <a:rPr sz="1100" spc="-20" dirty="0">
                <a:latin typeface="Arial"/>
                <a:cs typeface="Arial"/>
              </a:rPr>
              <a:t> </a:t>
            </a:r>
            <a:r>
              <a:rPr sz="1100" dirty="0">
                <a:latin typeface="Arial"/>
                <a:cs typeface="Arial"/>
              </a:rPr>
              <a:t>locations,</a:t>
            </a:r>
            <a:r>
              <a:rPr sz="1100" spc="-20" dirty="0">
                <a:latin typeface="Arial"/>
                <a:cs typeface="Arial"/>
              </a:rPr>
              <a:t> </a:t>
            </a:r>
            <a:r>
              <a:rPr sz="1100" dirty="0">
                <a:latin typeface="Arial"/>
                <a:cs typeface="Arial"/>
              </a:rPr>
              <a:t>faces</a:t>
            </a:r>
            <a:r>
              <a:rPr sz="1100" spc="-2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compute</a:t>
            </a:r>
            <a:r>
              <a:rPr sz="1100" spc="-25" dirty="0">
                <a:latin typeface="Arial"/>
                <a:cs typeface="Arial"/>
              </a:rPr>
              <a:t> the </a:t>
            </a:r>
            <a:r>
              <a:rPr sz="1100" dirty="0">
                <a:latin typeface="Arial"/>
                <a:cs typeface="Arial"/>
              </a:rPr>
              <a:t>normal</a:t>
            </a:r>
            <a:r>
              <a:rPr sz="1100" spc="-2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15" dirty="0">
                <a:latin typeface="Arial"/>
                <a:cs typeface="Arial"/>
              </a:rPr>
              <a:t> </a:t>
            </a:r>
            <a:r>
              <a:rPr sz="1100" spc="-10" dirty="0">
                <a:latin typeface="Arial"/>
                <a:cs typeface="Arial"/>
              </a:rPr>
              <a:t>examples.</a:t>
            </a:r>
            <a:endParaRPr sz="110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3067761476"/>
              </p:ext>
            </p:extLst>
          </p:nvPr>
        </p:nvGraphicFramePr>
        <p:xfrm>
          <a:off x="914704" y="3600196"/>
          <a:ext cx="5944870" cy="5142865"/>
        </p:xfrm>
        <a:graphic>
          <a:graphicData uri="http://schemas.openxmlformats.org/drawingml/2006/table">
            <a:tbl>
              <a:tblPr firstRow="1" bandRow="1">
                <a:tableStyleId>{2D5ABB26-0587-4C30-8999-92F81FD0307C}</a:tableStyleId>
              </a:tblPr>
              <a:tblGrid>
                <a:gridCol w="4115435">
                  <a:extLst>
                    <a:ext uri="{9D8B030D-6E8A-4147-A177-3AD203B41FA5}">
                      <a16:colId xmlns:a16="http://schemas.microsoft.com/office/drawing/2014/main" val="20000"/>
                    </a:ext>
                  </a:extLst>
                </a:gridCol>
                <a:gridCol w="1829435">
                  <a:extLst>
                    <a:ext uri="{9D8B030D-6E8A-4147-A177-3AD203B41FA5}">
                      <a16:colId xmlns:a16="http://schemas.microsoft.com/office/drawing/2014/main" val="20001"/>
                    </a:ext>
                  </a:extLst>
                </a:gridCol>
              </a:tblGrid>
              <a:tr h="2505710">
                <a:tc>
                  <a:txBody>
                    <a:bodyPr/>
                    <a:lstStyle/>
                    <a:p>
                      <a:pPr marL="63500">
                        <a:lnSpc>
                          <a:spcPts val="1055"/>
                        </a:lnSpc>
                        <a:spcBef>
                          <a:spcPts val="490"/>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simple</a:t>
                      </a:r>
                      <a:r>
                        <a:rPr sz="900" spc="-15" dirty="0">
                          <a:solidFill>
                            <a:srgbClr val="00AF50"/>
                          </a:solidFill>
                          <a:latin typeface="Arial"/>
                          <a:cs typeface="Arial"/>
                        </a:rPr>
                        <a:t> </a:t>
                      </a:r>
                      <a:r>
                        <a:rPr sz="900" spc="-10" dirty="0">
                          <a:solidFill>
                            <a:srgbClr val="00AF50"/>
                          </a:solidFill>
                          <a:latin typeface="Arial"/>
                          <a:cs typeface="Arial"/>
                        </a:rPr>
                        <a:t>rectangular</a:t>
                      </a:r>
                      <a:r>
                        <a:rPr sz="900" spc="-30" dirty="0">
                          <a:solidFill>
                            <a:srgbClr val="00AF50"/>
                          </a:solidFill>
                          <a:latin typeface="Arial"/>
                          <a:cs typeface="Arial"/>
                        </a:rPr>
                        <a:t> </a:t>
                      </a:r>
                      <a:r>
                        <a:rPr sz="900" dirty="0">
                          <a:solidFill>
                            <a:srgbClr val="00AF50"/>
                          </a:solidFill>
                          <a:latin typeface="Arial"/>
                          <a:cs typeface="Arial"/>
                        </a:rPr>
                        <a:t>mesh</a:t>
                      </a:r>
                      <a:r>
                        <a:rPr sz="900" spc="-15" dirty="0">
                          <a:solidFill>
                            <a:srgbClr val="00AF50"/>
                          </a:solidFill>
                          <a:latin typeface="Arial"/>
                          <a:cs typeface="Arial"/>
                        </a:rPr>
                        <a:t> </a:t>
                      </a:r>
                      <a:r>
                        <a:rPr sz="900" dirty="0">
                          <a:solidFill>
                            <a:srgbClr val="00AF50"/>
                          </a:solidFill>
                          <a:latin typeface="Arial"/>
                          <a:cs typeface="Arial"/>
                        </a:rPr>
                        <a:t>that</a:t>
                      </a:r>
                      <a:r>
                        <a:rPr sz="900" spc="-15" dirty="0">
                          <a:solidFill>
                            <a:srgbClr val="00AF50"/>
                          </a:solidFill>
                          <a:latin typeface="Arial"/>
                          <a:cs typeface="Arial"/>
                        </a:rPr>
                        <a:t> </a:t>
                      </a:r>
                      <a:r>
                        <a:rPr sz="900" dirty="0">
                          <a:solidFill>
                            <a:srgbClr val="00AF50"/>
                          </a:solidFill>
                          <a:latin typeface="Arial"/>
                          <a:cs typeface="Arial"/>
                        </a:rPr>
                        <a:t>has</a:t>
                      </a:r>
                      <a:r>
                        <a:rPr sz="900" spc="-15" dirty="0">
                          <a:solidFill>
                            <a:srgbClr val="00AF50"/>
                          </a:solidFill>
                          <a:latin typeface="Arial"/>
                          <a:cs typeface="Arial"/>
                        </a:rPr>
                        <a:t> </a:t>
                      </a:r>
                      <a:r>
                        <a:rPr sz="900" dirty="0">
                          <a:solidFill>
                            <a:srgbClr val="00AF50"/>
                          </a:solidFill>
                          <a:latin typeface="Arial"/>
                          <a:cs typeface="Arial"/>
                        </a:rPr>
                        <a:t>1</a:t>
                      </a:r>
                      <a:r>
                        <a:rPr sz="900" spc="-20" dirty="0">
                          <a:solidFill>
                            <a:srgbClr val="00AF50"/>
                          </a:solidFill>
                          <a:latin typeface="Arial"/>
                          <a:cs typeface="Arial"/>
                        </a:rPr>
                        <a:t> face</a:t>
                      </a:r>
                      <a:endParaRPr sz="900">
                        <a:latin typeface="Arial"/>
                        <a:cs typeface="Arial"/>
                      </a:endParaRPr>
                    </a:p>
                    <a:p>
                      <a:pPr marL="63500">
                        <a:lnSpc>
                          <a:spcPts val="1030"/>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new</a:t>
                      </a:r>
                      <a:r>
                        <a:rPr sz="900" spc="-40" dirty="0">
                          <a:solidFill>
                            <a:srgbClr val="00AF50"/>
                          </a:solidFill>
                          <a:latin typeface="Arial"/>
                          <a:cs typeface="Arial"/>
                        </a:rPr>
                        <a:t> </a:t>
                      </a:r>
                      <a:r>
                        <a:rPr sz="900" dirty="0">
                          <a:solidFill>
                            <a:srgbClr val="00AF50"/>
                          </a:solidFill>
                          <a:latin typeface="Arial"/>
                          <a:cs typeface="Arial"/>
                        </a:rPr>
                        <a:t>instance</a:t>
                      </a:r>
                      <a:r>
                        <a:rPr sz="900" spc="-2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spc="-20" dirty="0">
                          <a:solidFill>
                            <a:srgbClr val="00AF50"/>
                          </a:solidFill>
                          <a:latin typeface="Arial"/>
                          <a:cs typeface="Arial"/>
                        </a:rPr>
                        <a:t>mesh</a:t>
                      </a:r>
                      <a:endParaRPr sz="900">
                        <a:latin typeface="Arial"/>
                        <a:cs typeface="Arial"/>
                      </a:endParaRPr>
                    </a:p>
                    <a:p>
                      <a:pPr marL="63500">
                        <a:lnSpc>
                          <a:spcPts val="1055"/>
                        </a:lnSpc>
                      </a:pPr>
                      <a:r>
                        <a:rPr sz="900" dirty="0">
                          <a:latin typeface="Arial"/>
                          <a:cs typeface="Arial"/>
                        </a:rPr>
                        <a:t>Rhino.Geometry.</a:t>
                      </a:r>
                      <a:r>
                        <a:rPr sz="900" b="1" dirty="0">
                          <a:latin typeface="Arial"/>
                          <a:cs typeface="Arial"/>
                        </a:rPr>
                        <a:t>Mesh</a:t>
                      </a:r>
                      <a:r>
                        <a:rPr sz="900" b="1" spc="-35" dirty="0">
                          <a:latin typeface="Arial"/>
                          <a:cs typeface="Arial"/>
                        </a:rPr>
                        <a:t> </a:t>
                      </a:r>
                      <a:r>
                        <a:rPr sz="900" dirty="0">
                          <a:latin typeface="Arial"/>
                          <a:cs typeface="Arial"/>
                        </a:rPr>
                        <a:t>mesh</a:t>
                      </a:r>
                      <a:r>
                        <a:rPr sz="900" spc="-35" dirty="0">
                          <a:latin typeface="Arial"/>
                          <a:cs typeface="Arial"/>
                        </a:rPr>
                        <a:t> </a:t>
                      </a:r>
                      <a:r>
                        <a:rPr sz="900" dirty="0">
                          <a:latin typeface="Arial"/>
                          <a:cs typeface="Arial"/>
                        </a:rPr>
                        <a:t>=</a:t>
                      </a:r>
                      <a:r>
                        <a:rPr sz="900" spc="-30" dirty="0">
                          <a:latin typeface="Arial"/>
                          <a:cs typeface="Arial"/>
                        </a:rPr>
                        <a:t> </a:t>
                      </a:r>
                      <a:r>
                        <a:rPr sz="900" dirty="0">
                          <a:latin typeface="Arial"/>
                          <a:cs typeface="Arial"/>
                        </a:rPr>
                        <a:t>new</a:t>
                      </a:r>
                      <a:r>
                        <a:rPr sz="900" spc="-30" dirty="0">
                          <a:latin typeface="Arial"/>
                          <a:cs typeface="Arial"/>
                        </a:rPr>
                        <a:t> </a:t>
                      </a:r>
                      <a:r>
                        <a:rPr sz="900" spc="-10" dirty="0">
                          <a:latin typeface="Arial"/>
                          <a:cs typeface="Arial"/>
                        </a:rPr>
                        <a:t>Rhino.Geometry.Mesh();</a:t>
                      </a:r>
                      <a:endParaRPr sz="900">
                        <a:latin typeface="Arial"/>
                        <a:cs typeface="Arial"/>
                      </a:endParaRPr>
                    </a:p>
                    <a:p>
                      <a:pPr>
                        <a:lnSpc>
                          <a:spcPct val="100000"/>
                        </a:lnSpc>
                        <a:spcBef>
                          <a:spcPts val="40"/>
                        </a:spcBef>
                      </a:pPr>
                      <a:endParaRPr sz="900">
                        <a:latin typeface="Times New Roman"/>
                        <a:cs typeface="Times New Roman"/>
                      </a:endParaRPr>
                    </a:p>
                    <a:p>
                      <a:pPr marL="63500" marR="2211705">
                        <a:lnSpc>
                          <a:spcPts val="1030"/>
                        </a:lnSpc>
                      </a:pPr>
                      <a:r>
                        <a:rPr sz="900" dirty="0">
                          <a:solidFill>
                            <a:srgbClr val="00AF50"/>
                          </a:solidFill>
                          <a:latin typeface="Arial"/>
                          <a:cs typeface="Arial"/>
                        </a:rPr>
                        <a:t>//Add</a:t>
                      </a:r>
                      <a:r>
                        <a:rPr sz="900" spc="-15" dirty="0">
                          <a:solidFill>
                            <a:srgbClr val="00AF50"/>
                          </a:solidFill>
                          <a:latin typeface="Arial"/>
                          <a:cs typeface="Arial"/>
                        </a:rPr>
                        <a:t> </a:t>
                      </a:r>
                      <a:r>
                        <a:rPr sz="900" dirty="0">
                          <a:solidFill>
                            <a:srgbClr val="00AF50"/>
                          </a:solidFill>
                          <a:latin typeface="Arial"/>
                          <a:cs typeface="Arial"/>
                        </a:rPr>
                        <a:t>mesh </a:t>
                      </a:r>
                      <a:r>
                        <a:rPr sz="900" spc="-10" dirty="0">
                          <a:solidFill>
                            <a:srgbClr val="00AF50"/>
                          </a:solidFill>
                          <a:latin typeface="Arial"/>
                          <a:cs typeface="Arial"/>
                        </a:rPr>
                        <a:t>vertices </a:t>
                      </a:r>
                      <a:r>
                        <a:rPr sz="900" dirty="0">
                          <a:latin typeface="Arial"/>
                          <a:cs typeface="Arial"/>
                        </a:rPr>
                        <a:t>mesh.Vertices.Add(0.0,</a:t>
                      </a:r>
                      <a:r>
                        <a:rPr sz="900" spc="-30" dirty="0">
                          <a:latin typeface="Arial"/>
                          <a:cs typeface="Arial"/>
                        </a:rPr>
                        <a:t> </a:t>
                      </a:r>
                      <a:r>
                        <a:rPr sz="900" dirty="0">
                          <a:latin typeface="Arial"/>
                          <a:cs typeface="Arial"/>
                        </a:rPr>
                        <a:t>0.0,</a:t>
                      </a:r>
                      <a:r>
                        <a:rPr sz="900" spc="-30" dirty="0">
                          <a:latin typeface="Arial"/>
                          <a:cs typeface="Arial"/>
                        </a:rPr>
                        <a:t> </a:t>
                      </a:r>
                      <a:r>
                        <a:rPr sz="900" dirty="0">
                          <a:latin typeface="Arial"/>
                          <a:cs typeface="Arial"/>
                        </a:rPr>
                        <a:t>0.0);</a:t>
                      </a:r>
                      <a:r>
                        <a:rPr sz="900" spc="-5" dirty="0">
                          <a:latin typeface="Arial"/>
                          <a:cs typeface="Arial"/>
                        </a:rPr>
                        <a:t> </a:t>
                      </a:r>
                      <a:r>
                        <a:rPr sz="900" spc="-25" dirty="0">
                          <a:solidFill>
                            <a:srgbClr val="00AF50"/>
                          </a:solidFill>
                          <a:latin typeface="Arial"/>
                          <a:cs typeface="Arial"/>
                        </a:rPr>
                        <a:t>//0</a:t>
                      </a:r>
                      <a:endParaRPr sz="900">
                        <a:latin typeface="Arial"/>
                        <a:cs typeface="Arial"/>
                      </a:endParaRPr>
                    </a:p>
                    <a:p>
                      <a:pPr marL="63500">
                        <a:lnSpc>
                          <a:spcPts val="985"/>
                        </a:lnSpc>
                      </a:pPr>
                      <a:r>
                        <a:rPr sz="900" dirty="0">
                          <a:latin typeface="Arial"/>
                          <a:cs typeface="Arial"/>
                        </a:rPr>
                        <a:t>mesh.Vertices.Add(5.0,</a:t>
                      </a:r>
                      <a:r>
                        <a:rPr sz="900" spc="-30" dirty="0">
                          <a:latin typeface="Arial"/>
                          <a:cs typeface="Arial"/>
                        </a:rPr>
                        <a:t> </a:t>
                      </a:r>
                      <a:r>
                        <a:rPr sz="900" dirty="0">
                          <a:latin typeface="Arial"/>
                          <a:cs typeface="Arial"/>
                        </a:rPr>
                        <a:t>0.0,</a:t>
                      </a:r>
                      <a:r>
                        <a:rPr sz="900" spc="-30" dirty="0">
                          <a:latin typeface="Arial"/>
                          <a:cs typeface="Arial"/>
                        </a:rPr>
                        <a:t> </a:t>
                      </a:r>
                      <a:r>
                        <a:rPr sz="900" dirty="0">
                          <a:latin typeface="Arial"/>
                          <a:cs typeface="Arial"/>
                        </a:rPr>
                        <a:t>0.0);</a:t>
                      </a:r>
                      <a:r>
                        <a:rPr sz="900" spc="-5" dirty="0">
                          <a:latin typeface="Arial"/>
                          <a:cs typeface="Arial"/>
                        </a:rPr>
                        <a:t> </a:t>
                      </a:r>
                      <a:r>
                        <a:rPr sz="900" spc="-25" dirty="0">
                          <a:solidFill>
                            <a:srgbClr val="00AF50"/>
                          </a:solidFill>
                          <a:latin typeface="Arial"/>
                          <a:cs typeface="Arial"/>
                        </a:rPr>
                        <a:t>//1</a:t>
                      </a:r>
                      <a:endParaRPr sz="900">
                        <a:latin typeface="Arial"/>
                        <a:cs typeface="Arial"/>
                      </a:endParaRPr>
                    </a:p>
                    <a:p>
                      <a:pPr marL="63500">
                        <a:lnSpc>
                          <a:spcPts val="1040"/>
                        </a:lnSpc>
                      </a:pPr>
                      <a:r>
                        <a:rPr sz="900" dirty="0">
                          <a:latin typeface="Arial"/>
                          <a:cs typeface="Arial"/>
                        </a:rPr>
                        <a:t>mesh.Vertices.Add(5.0,</a:t>
                      </a:r>
                      <a:r>
                        <a:rPr sz="900" spc="-30" dirty="0">
                          <a:latin typeface="Arial"/>
                          <a:cs typeface="Arial"/>
                        </a:rPr>
                        <a:t> </a:t>
                      </a:r>
                      <a:r>
                        <a:rPr sz="900" dirty="0">
                          <a:latin typeface="Arial"/>
                          <a:cs typeface="Arial"/>
                        </a:rPr>
                        <a:t>5.0,</a:t>
                      </a:r>
                      <a:r>
                        <a:rPr sz="900" spc="-30" dirty="0">
                          <a:latin typeface="Arial"/>
                          <a:cs typeface="Arial"/>
                        </a:rPr>
                        <a:t> </a:t>
                      </a:r>
                      <a:r>
                        <a:rPr sz="900" dirty="0">
                          <a:latin typeface="Arial"/>
                          <a:cs typeface="Arial"/>
                        </a:rPr>
                        <a:t>0.0);</a:t>
                      </a:r>
                      <a:r>
                        <a:rPr sz="900" spc="-5" dirty="0">
                          <a:latin typeface="Arial"/>
                          <a:cs typeface="Arial"/>
                        </a:rPr>
                        <a:t> </a:t>
                      </a:r>
                      <a:r>
                        <a:rPr sz="900" spc="-25" dirty="0">
                          <a:solidFill>
                            <a:srgbClr val="00AF50"/>
                          </a:solidFill>
                          <a:latin typeface="Arial"/>
                          <a:cs typeface="Arial"/>
                        </a:rPr>
                        <a:t>//2</a:t>
                      </a:r>
                      <a:endParaRPr sz="900">
                        <a:latin typeface="Arial"/>
                        <a:cs typeface="Arial"/>
                      </a:endParaRPr>
                    </a:p>
                    <a:p>
                      <a:pPr marL="63500">
                        <a:lnSpc>
                          <a:spcPts val="1060"/>
                        </a:lnSpc>
                      </a:pPr>
                      <a:r>
                        <a:rPr sz="900" dirty="0">
                          <a:latin typeface="Arial"/>
                          <a:cs typeface="Arial"/>
                        </a:rPr>
                        <a:t>mesh.Vertices.Add(0.0,</a:t>
                      </a:r>
                      <a:r>
                        <a:rPr sz="900" spc="-30" dirty="0">
                          <a:latin typeface="Arial"/>
                          <a:cs typeface="Arial"/>
                        </a:rPr>
                        <a:t> </a:t>
                      </a:r>
                      <a:r>
                        <a:rPr sz="900" dirty="0">
                          <a:latin typeface="Arial"/>
                          <a:cs typeface="Arial"/>
                        </a:rPr>
                        <a:t>5.0,</a:t>
                      </a:r>
                      <a:r>
                        <a:rPr sz="900" spc="-30" dirty="0">
                          <a:latin typeface="Arial"/>
                          <a:cs typeface="Arial"/>
                        </a:rPr>
                        <a:t> </a:t>
                      </a:r>
                      <a:r>
                        <a:rPr sz="900" dirty="0">
                          <a:latin typeface="Arial"/>
                          <a:cs typeface="Arial"/>
                        </a:rPr>
                        <a:t>0.0);</a:t>
                      </a:r>
                      <a:r>
                        <a:rPr sz="900" spc="-5" dirty="0">
                          <a:latin typeface="Arial"/>
                          <a:cs typeface="Arial"/>
                        </a:rPr>
                        <a:t> </a:t>
                      </a:r>
                      <a:r>
                        <a:rPr sz="900" spc="-25" dirty="0">
                          <a:solidFill>
                            <a:srgbClr val="00AF50"/>
                          </a:solidFill>
                          <a:latin typeface="Arial"/>
                          <a:cs typeface="Arial"/>
                        </a:rPr>
                        <a:t>//3</a:t>
                      </a:r>
                      <a:endParaRPr sz="900">
                        <a:latin typeface="Arial"/>
                        <a:cs typeface="Arial"/>
                      </a:endParaRPr>
                    </a:p>
                    <a:p>
                      <a:pPr>
                        <a:lnSpc>
                          <a:spcPct val="100000"/>
                        </a:lnSpc>
                        <a:spcBef>
                          <a:spcPts val="25"/>
                        </a:spcBef>
                      </a:pPr>
                      <a:endParaRPr sz="900">
                        <a:latin typeface="Times New Roman"/>
                        <a:cs typeface="Times New Roman"/>
                      </a:endParaRPr>
                    </a:p>
                    <a:p>
                      <a:pPr marL="63500" marR="2379980">
                        <a:lnSpc>
                          <a:spcPts val="1030"/>
                        </a:lnSpc>
                      </a:pPr>
                      <a:r>
                        <a:rPr sz="900" dirty="0">
                          <a:solidFill>
                            <a:srgbClr val="00AF50"/>
                          </a:solidFill>
                          <a:latin typeface="Arial"/>
                          <a:cs typeface="Arial"/>
                        </a:rPr>
                        <a:t>//Add</a:t>
                      </a:r>
                      <a:r>
                        <a:rPr sz="900" spc="-15" dirty="0">
                          <a:solidFill>
                            <a:srgbClr val="00AF50"/>
                          </a:solidFill>
                          <a:latin typeface="Arial"/>
                          <a:cs typeface="Arial"/>
                        </a:rPr>
                        <a:t> </a:t>
                      </a:r>
                      <a:r>
                        <a:rPr sz="900" dirty="0">
                          <a:solidFill>
                            <a:srgbClr val="00AF50"/>
                          </a:solidFill>
                          <a:latin typeface="Arial"/>
                          <a:cs typeface="Arial"/>
                        </a:rPr>
                        <a:t>mesh </a:t>
                      </a:r>
                      <a:r>
                        <a:rPr sz="900" spc="-10" dirty="0">
                          <a:solidFill>
                            <a:srgbClr val="00AF50"/>
                          </a:solidFill>
                          <a:latin typeface="Arial"/>
                          <a:cs typeface="Arial"/>
                        </a:rPr>
                        <a:t>faces </a:t>
                      </a:r>
                      <a:r>
                        <a:rPr sz="900" dirty="0">
                          <a:latin typeface="Arial"/>
                          <a:cs typeface="Arial"/>
                        </a:rPr>
                        <a:t>mesh.Faces.AddFace(0,</a:t>
                      </a:r>
                      <a:r>
                        <a:rPr sz="900" spc="-35" dirty="0">
                          <a:latin typeface="Arial"/>
                          <a:cs typeface="Arial"/>
                        </a:rPr>
                        <a:t> </a:t>
                      </a:r>
                      <a:r>
                        <a:rPr sz="900" dirty="0">
                          <a:latin typeface="Arial"/>
                          <a:cs typeface="Arial"/>
                        </a:rPr>
                        <a:t>1,</a:t>
                      </a:r>
                      <a:r>
                        <a:rPr sz="900" spc="-20" dirty="0">
                          <a:latin typeface="Arial"/>
                          <a:cs typeface="Arial"/>
                        </a:rPr>
                        <a:t> </a:t>
                      </a:r>
                      <a:r>
                        <a:rPr sz="900" dirty="0">
                          <a:latin typeface="Arial"/>
                          <a:cs typeface="Arial"/>
                        </a:rPr>
                        <a:t>2,</a:t>
                      </a:r>
                      <a:r>
                        <a:rPr sz="900" spc="-30" dirty="0">
                          <a:latin typeface="Arial"/>
                          <a:cs typeface="Arial"/>
                        </a:rPr>
                        <a:t> </a:t>
                      </a:r>
                      <a:r>
                        <a:rPr sz="900" spc="-25" dirty="0">
                          <a:latin typeface="Arial"/>
                          <a:cs typeface="Arial"/>
                        </a:rPr>
                        <a:t>3);</a:t>
                      </a:r>
                      <a:endParaRPr sz="900">
                        <a:latin typeface="Arial"/>
                        <a:cs typeface="Arial"/>
                      </a:endParaRPr>
                    </a:p>
                    <a:p>
                      <a:pPr>
                        <a:lnSpc>
                          <a:spcPct val="100000"/>
                        </a:lnSpc>
                        <a:spcBef>
                          <a:spcPts val="15"/>
                        </a:spcBef>
                      </a:pPr>
                      <a:endParaRPr sz="900">
                        <a:latin typeface="Times New Roman"/>
                        <a:cs typeface="Times New Roman"/>
                      </a:endParaRPr>
                    </a:p>
                    <a:p>
                      <a:pPr marL="63500" marR="2276475">
                        <a:lnSpc>
                          <a:spcPts val="1030"/>
                        </a:lnSpc>
                      </a:pPr>
                      <a:r>
                        <a:rPr sz="900" dirty="0">
                          <a:solidFill>
                            <a:srgbClr val="00AF50"/>
                          </a:solidFill>
                          <a:latin typeface="Arial"/>
                          <a:cs typeface="Arial"/>
                        </a:rPr>
                        <a:t>//Compute</a:t>
                      </a:r>
                      <a:r>
                        <a:rPr sz="900" spc="-50" dirty="0">
                          <a:solidFill>
                            <a:srgbClr val="00AF50"/>
                          </a:solidFill>
                          <a:latin typeface="Arial"/>
                          <a:cs typeface="Arial"/>
                        </a:rPr>
                        <a:t> </a:t>
                      </a:r>
                      <a:r>
                        <a:rPr sz="900" dirty="0">
                          <a:solidFill>
                            <a:srgbClr val="00AF50"/>
                          </a:solidFill>
                          <a:latin typeface="Arial"/>
                          <a:cs typeface="Arial"/>
                        </a:rPr>
                        <a:t>mesh</a:t>
                      </a:r>
                      <a:r>
                        <a:rPr sz="900" spc="-35" dirty="0">
                          <a:solidFill>
                            <a:srgbClr val="00AF50"/>
                          </a:solidFill>
                          <a:latin typeface="Arial"/>
                          <a:cs typeface="Arial"/>
                        </a:rPr>
                        <a:t> </a:t>
                      </a:r>
                      <a:r>
                        <a:rPr sz="900" spc="-10" dirty="0">
                          <a:solidFill>
                            <a:srgbClr val="00AF50"/>
                          </a:solidFill>
                          <a:latin typeface="Arial"/>
                          <a:cs typeface="Arial"/>
                        </a:rPr>
                        <a:t>normals </a:t>
                      </a:r>
                      <a:r>
                        <a:rPr sz="900" spc="-10" dirty="0">
                          <a:latin typeface="Arial"/>
                          <a:cs typeface="Arial"/>
                        </a:rPr>
                        <a:t>mesh.Normals.ComputeNormals();</a:t>
                      </a:r>
                      <a:endParaRPr sz="900">
                        <a:latin typeface="Arial"/>
                        <a:cs typeface="Arial"/>
                      </a:endParaRPr>
                    </a:p>
                    <a:p>
                      <a:pPr>
                        <a:lnSpc>
                          <a:spcPct val="100000"/>
                        </a:lnSpc>
                        <a:spcBef>
                          <a:spcPts val="50"/>
                        </a:spcBef>
                      </a:pPr>
                      <a:endParaRPr sz="850">
                        <a:latin typeface="Times New Roman"/>
                        <a:cs typeface="Times New Roman"/>
                      </a:endParaRPr>
                    </a:p>
                    <a:p>
                      <a:pPr marL="63500" marR="2200275">
                        <a:lnSpc>
                          <a:spcPts val="1040"/>
                        </a:lnSpc>
                      </a:pPr>
                      <a:r>
                        <a:rPr sz="900" dirty="0">
                          <a:solidFill>
                            <a:srgbClr val="00AF50"/>
                          </a:solidFill>
                          <a:latin typeface="Arial"/>
                          <a:cs typeface="Arial"/>
                        </a:rPr>
                        <a:t>//Generate</a:t>
                      </a:r>
                      <a:r>
                        <a:rPr sz="900" spc="-20" dirty="0">
                          <a:solidFill>
                            <a:srgbClr val="00AF50"/>
                          </a:solidFill>
                          <a:latin typeface="Arial"/>
                          <a:cs typeface="Arial"/>
                        </a:rPr>
                        <a:t> </a:t>
                      </a:r>
                      <a:r>
                        <a:rPr sz="900" dirty="0">
                          <a:solidFill>
                            <a:srgbClr val="00AF50"/>
                          </a:solidFill>
                          <a:latin typeface="Arial"/>
                          <a:cs typeface="Arial"/>
                        </a:rPr>
                        <a:t>any</a:t>
                      </a:r>
                      <a:r>
                        <a:rPr sz="900" spc="-10" dirty="0">
                          <a:solidFill>
                            <a:srgbClr val="00AF50"/>
                          </a:solidFill>
                          <a:latin typeface="Arial"/>
                          <a:cs typeface="Arial"/>
                        </a:rPr>
                        <a:t> </a:t>
                      </a:r>
                      <a:r>
                        <a:rPr sz="900" dirty="0">
                          <a:solidFill>
                            <a:srgbClr val="00AF50"/>
                          </a:solidFill>
                          <a:latin typeface="Arial"/>
                          <a:cs typeface="Arial"/>
                        </a:rPr>
                        <a:t>additional</a:t>
                      </a:r>
                      <a:r>
                        <a:rPr sz="900" spc="-20" dirty="0">
                          <a:solidFill>
                            <a:srgbClr val="00AF50"/>
                          </a:solidFill>
                          <a:latin typeface="Arial"/>
                          <a:cs typeface="Arial"/>
                        </a:rPr>
                        <a:t> </a:t>
                      </a:r>
                      <a:r>
                        <a:rPr sz="900" dirty="0">
                          <a:solidFill>
                            <a:srgbClr val="00AF50"/>
                          </a:solidFill>
                          <a:latin typeface="Arial"/>
                          <a:cs typeface="Arial"/>
                        </a:rPr>
                        <a:t>mesh</a:t>
                      </a:r>
                      <a:r>
                        <a:rPr sz="900" spc="-15" dirty="0">
                          <a:solidFill>
                            <a:srgbClr val="00AF50"/>
                          </a:solidFill>
                          <a:latin typeface="Arial"/>
                          <a:cs typeface="Arial"/>
                        </a:rPr>
                        <a:t> </a:t>
                      </a:r>
                      <a:r>
                        <a:rPr sz="900" spc="-20" dirty="0">
                          <a:solidFill>
                            <a:srgbClr val="00AF50"/>
                          </a:solidFill>
                          <a:latin typeface="Arial"/>
                          <a:cs typeface="Arial"/>
                        </a:rPr>
                        <a:t>data </a:t>
                      </a:r>
                      <a:r>
                        <a:rPr sz="900" spc="-10" dirty="0">
                          <a:latin typeface="Arial"/>
                          <a:cs typeface="Arial"/>
                        </a:rPr>
                        <a:t>mesh.Compact();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637155">
                <a:tc>
                  <a:txBody>
                    <a:bodyPr/>
                    <a:lstStyle/>
                    <a:p>
                      <a:pPr marL="63500">
                        <a:lnSpc>
                          <a:spcPts val="1055"/>
                        </a:lnSpc>
                        <a:spcBef>
                          <a:spcPts val="490"/>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simple</a:t>
                      </a:r>
                      <a:r>
                        <a:rPr sz="900" spc="-15" dirty="0">
                          <a:solidFill>
                            <a:srgbClr val="00AF50"/>
                          </a:solidFill>
                          <a:latin typeface="Arial"/>
                          <a:cs typeface="Arial"/>
                        </a:rPr>
                        <a:t> </a:t>
                      </a:r>
                      <a:r>
                        <a:rPr sz="900" spc="-10" dirty="0">
                          <a:solidFill>
                            <a:srgbClr val="00AF50"/>
                          </a:solidFill>
                          <a:latin typeface="Arial"/>
                          <a:cs typeface="Arial"/>
                        </a:rPr>
                        <a:t>triangular</a:t>
                      </a:r>
                      <a:r>
                        <a:rPr sz="900" spc="-30" dirty="0">
                          <a:solidFill>
                            <a:srgbClr val="00AF50"/>
                          </a:solidFill>
                          <a:latin typeface="Arial"/>
                          <a:cs typeface="Arial"/>
                        </a:rPr>
                        <a:t> </a:t>
                      </a:r>
                      <a:r>
                        <a:rPr sz="900" dirty="0">
                          <a:solidFill>
                            <a:srgbClr val="00AF50"/>
                          </a:solidFill>
                          <a:latin typeface="Arial"/>
                          <a:cs typeface="Arial"/>
                        </a:rPr>
                        <a:t>mesh</a:t>
                      </a:r>
                      <a:r>
                        <a:rPr sz="900" spc="-15" dirty="0">
                          <a:solidFill>
                            <a:srgbClr val="00AF50"/>
                          </a:solidFill>
                          <a:latin typeface="Arial"/>
                          <a:cs typeface="Arial"/>
                        </a:rPr>
                        <a:t> </a:t>
                      </a:r>
                      <a:r>
                        <a:rPr sz="900" dirty="0">
                          <a:solidFill>
                            <a:srgbClr val="00AF50"/>
                          </a:solidFill>
                          <a:latin typeface="Arial"/>
                          <a:cs typeface="Arial"/>
                        </a:rPr>
                        <a:t>that</a:t>
                      </a:r>
                      <a:r>
                        <a:rPr sz="900" spc="-30" dirty="0">
                          <a:solidFill>
                            <a:srgbClr val="00AF50"/>
                          </a:solidFill>
                          <a:latin typeface="Arial"/>
                          <a:cs typeface="Arial"/>
                        </a:rPr>
                        <a:t> </a:t>
                      </a:r>
                      <a:r>
                        <a:rPr sz="900" dirty="0">
                          <a:solidFill>
                            <a:srgbClr val="00AF50"/>
                          </a:solidFill>
                          <a:latin typeface="Arial"/>
                          <a:cs typeface="Arial"/>
                        </a:rPr>
                        <a:t>has</a:t>
                      </a:r>
                      <a:r>
                        <a:rPr sz="900" spc="-10" dirty="0">
                          <a:solidFill>
                            <a:srgbClr val="00AF50"/>
                          </a:solidFill>
                          <a:latin typeface="Arial"/>
                          <a:cs typeface="Arial"/>
                        </a:rPr>
                        <a:t> </a:t>
                      </a:r>
                      <a:r>
                        <a:rPr sz="900" dirty="0">
                          <a:solidFill>
                            <a:srgbClr val="00AF50"/>
                          </a:solidFill>
                          <a:latin typeface="Arial"/>
                          <a:cs typeface="Arial"/>
                        </a:rPr>
                        <a:t>2</a:t>
                      </a:r>
                      <a:r>
                        <a:rPr sz="900" spc="-15" dirty="0">
                          <a:solidFill>
                            <a:srgbClr val="00AF50"/>
                          </a:solidFill>
                          <a:latin typeface="Arial"/>
                          <a:cs typeface="Arial"/>
                        </a:rPr>
                        <a:t> </a:t>
                      </a:r>
                      <a:r>
                        <a:rPr sz="900" spc="-20" dirty="0">
                          <a:solidFill>
                            <a:srgbClr val="00AF50"/>
                          </a:solidFill>
                          <a:latin typeface="Arial"/>
                          <a:cs typeface="Arial"/>
                        </a:rPr>
                        <a:t>faces</a:t>
                      </a:r>
                      <a:endParaRPr sz="900">
                        <a:latin typeface="Arial"/>
                        <a:cs typeface="Arial"/>
                      </a:endParaRPr>
                    </a:p>
                    <a:p>
                      <a:pPr marL="63500">
                        <a:lnSpc>
                          <a:spcPts val="1030"/>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new</a:t>
                      </a:r>
                      <a:r>
                        <a:rPr sz="900" spc="-40" dirty="0">
                          <a:solidFill>
                            <a:srgbClr val="00AF50"/>
                          </a:solidFill>
                          <a:latin typeface="Arial"/>
                          <a:cs typeface="Arial"/>
                        </a:rPr>
                        <a:t> </a:t>
                      </a:r>
                      <a:r>
                        <a:rPr sz="900" dirty="0">
                          <a:solidFill>
                            <a:srgbClr val="00AF50"/>
                          </a:solidFill>
                          <a:latin typeface="Arial"/>
                          <a:cs typeface="Arial"/>
                        </a:rPr>
                        <a:t>instance</a:t>
                      </a:r>
                      <a:r>
                        <a:rPr sz="900" spc="-2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spc="-20" dirty="0">
                          <a:solidFill>
                            <a:srgbClr val="00AF50"/>
                          </a:solidFill>
                          <a:latin typeface="Arial"/>
                          <a:cs typeface="Arial"/>
                        </a:rPr>
                        <a:t>mesh</a:t>
                      </a:r>
                      <a:endParaRPr sz="900">
                        <a:latin typeface="Arial"/>
                        <a:cs typeface="Arial"/>
                      </a:endParaRPr>
                    </a:p>
                    <a:p>
                      <a:pPr marL="63500">
                        <a:lnSpc>
                          <a:spcPts val="1055"/>
                        </a:lnSpc>
                      </a:pPr>
                      <a:r>
                        <a:rPr sz="900" dirty="0">
                          <a:latin typeface="Arial"/>
                          <a:cs typeface="Arial"/>
                        </a:rPr>
                        <a:t>Rhino.Geometry.</a:t>
                      </a:r>
                      <a:r>
                        <a:rPr sz="900" b="1" dirty="0">
                          <a:latin typeface="Arial"/>
                          <a:cs typeface="Arial"/>
                        </a:rPr>
                        <a:t>Mesh</a:t>
                      </a:r>
                      <a:r>
                        <a:rPr sz="900" b="1" spc="-35" dirty="0">
                          <a:latin typeface="Arial"/>
                          <a:cs typeface="Arial"/>
                        </a:rPr>
                        <a:t> </a:t>
                      </a:r>
                      <a:r>
                        <a:rPr sz="900" dirty="0">
                          <a:latin typeface="Arial"/>
                          <a:cs typeface="Arial"/>
                        </a:rPr>
                        <a:t>mesh</a:t>
                      </a:r>
                      <a:r>
                        <a:rPr sz="900" spc="-35" dirty="0">
                          <a:latin typeface="Arial"/>
                          <a:cs typeface="Arial"/>
                        </a:rPr>
                        <a:t> </a:t>
                      </a:r>
                      <a:r>
                        <a:rPr sz="900" dirty="0">
                          <a:latin typeface="Arial"/>
                          <a:cs typeface="Arial"/>
                        </a:rPr>
                        <a:t>=</a:t>
                      </a:r>
                      <a:r>
                        <a:rPr sz="900" spc="-30" dirty="0">
                          <a:latin typeface="Arial"/>
                          <a:cs typeface="Arial"/>
                        </a:rPr>
                        <a:t> </a:t>
                      </a:r>
                      <a:r>
                        <a:rPr sz="900" dirty="0">
                          <a:latin typeface="Arial"/>
                          <a:cs typeface="Arial"/>
                        </a:rPr>
                        <a:t>new</a:t>
                      </a:r>
                      <a:r>
                        <a:rPr sz="900" spc="-30" dirty="0">
                          <a:latin typeface="Arial"/>
                          <a:cs typeface="Arial"/>
                        </a:rPr>
                        <a:t> </a:t>
                      </a:r>
                      <a:r>
                        <a:rPr sz="900" spc="-10" dirty="0">
                          <a:latin typeface="Arial"/>
                          <a:cs typeface="Arial"/>
                        </a:rPr>
                        <a:t>Rhino.Geometry.Mesh();</a:t>
                      </a:r>
                      <a:endParaRPr sz="900">
                        <a:latin typeface="Arial"/>
                        <a:cs typeface="Arial"/>
                      </a:endParaRPr>
                    </a:p>
                    <a:p>
                      <a:pPr>
                        <a:lnSpc>
                          <a:spcPct val="100000"/>
                        </a:lnSpc>
                        <a:spcBef>
                          <a:spcPts val="40"/>
                        </a:spcBef>
                      </a:pPr>
                      <a:endParaRPr sz="900">
                        <a:latin typeface="Times New Roman"/>
                        <a:cs typeface="Times New Roman"/>
                      </a:endParaRPr>
                    </a:p>
                    <a:p>
                      <a:pPr marL="63500" marR="2211705">
                        <a:lnSpc>
                          <a:spcPts val="1030"/>
                        </a:lnSpc>
                      </a:pPr>
                      <a:r>
                        <a:rPr sz="900" dirty="0">
                          <a:solidFill>
                            <a:srgbClr val="00AF50"/>
                          </a:solidFill>
                          <a:latin typeface="Arial"/>
                          <a:cs typeface="Arial"/>
                        </a:rPr>
                        <a:t>//Add</a:t>
                      </a:r>
                      <a:r>
                        <a:rPr sz="900" spc="-15" dirty="0">
                          <a:solidFill>
                            <a:srgbClr val="00AF50"/>
                          </a:solidFill>
                          <a:latin typeface="Arial"/>
                          <a:cs typeface="Arial"/>
                        </a:rPr>
                        <a:t> </a:t>
                      </a:r>
                      <a:r>
                        <a:rPr sz="900" dirty="0">
                          <a:solidFill>
                            <a:srgbClr val="00AF50"/>
                          </a:solidFill>
                          <a:latin typeface="Arial"/>
                          <a:cs typeface="Arial"/>
                        </a:rPr>
                        <a:t>mesh </a:t>
                      </a:r>
                      <a:r>
                        <a:rPr sz="900" spc="-10" dirty="0">
                          <a:solidFill>
                            <a:srgbClr val="00AF50"/>
                          </a:solidFill>
                          <a:latin typeface="Arial"/>
                          <a:cs typeface="Arial"/>
                        </a:rPr>
                        <a:t>vertices </a:t>
                      </a:r>
                      <a:r>
                        <a:rPr sz="900" dirty="0">
                          <a:latin typeface="Arial"/>
                          <a:cs typeface="Arial"/>
                        </a:rPr>
                        <a:t>mesh.Vertices.Add(0.0,</a:t>
                      </a:r>
                      <a:r>
                        <a:rPr sz="900" spc="-30" dirty="0">
                          <a:latin typeface="Arial"/>
                          <a:cs typeface="Arial"/>
                        </a:rPr>
                        <a:t> </a:t>
                      </a:r>
                      <a:r>
                        <a:rPr sz="900" dirty="0">
                          <a:latin typeface="Arial"/>
                          <a:cs typeface="Arial"/>
                        </a:rPr>
                        <a:t>0.0,</a:t>
                      </a:r>
                      <a:r>
                        <a:rPr sz="900" spc="-30" dirty="0">
                          <a:latin typeface="Arial"/>
                          <a:cs typeface="Arial"/>
                        </a:rPr>
                        <a:t> </a:t>
                      </a:r>
                      <a:r>
                        <a:rPr sz="900" dirty="0">
                          <a:latin typeface="Arial"/>
                          <a:cs typeface="Arial"/>
                        </a:rPr>
                        <a:t>0.0);</a:t>
                      </a:r>
                      <a:r>
                        <a:rPr sz="900" spc="-10" dirty="0">
                          <a:latin typeface="Arial"/>
                          <a:cs typeface="Arial"/>
                        </a:rPr>
                        <a:t> </a:t>
                      </a:r>
                      <a:r>
                        <a:rPr sz="900" spc="-25" dirty="0">
                          <a:solidFill>
                            <a:srgbClr val="00AF50"/>
                          </a:solidFill>
                          <a:latin typeface="Arial"/>
                          <a:cs typeface="Arial"/>
                        </a:rPr>
                        <a:t>//0</a:t>
                      </a:r>
                      <a:endParaRPr sz="900">
                        <a:latin typeface="Arial"/>
                        <a:cs typeface="Arial"/>
                      </a:endParaRPr>
                    </a:p>
                    <a:p>
                      <a:pPr marL="63500">
                        <a:lnSpc>
                          <a:spcPts val="985"/>
                        </a:lnSpc>
                      </a:pPr>
                      <a:r>
                        <a:rPr sz="900" dirty="0">
                          <a:latin typeface="Arial"/>
                          <a:cs typeface="Arial"/>
                        </a:rPr>
                        <a:t>mesh.Vertices.Add(5.0,</a:t>
                      </a:r>
                      <a:r>
                        <a:rPr sz="900" spc="-30" dirty="0">
                          <a:latin typeface="Arial"/>
                          <a:cs typeface="Arial"/>
                        </a:rPr>
                        <a:t> </a:t>
                      </a:r>
                      <a:r>
                        <a:rPr sz="900" dirty="0">
                          <a:latin typeface="Arial"/>
                          <a:cs typeface="Arial"/>
                        </a:rPr>
                        <a:t>0.0,</a:t>
                      </a:r>
                      <a:r>
                        <a:rPr sz="900" spc="-30" dirty="0">
                          <a:latin typeface="Arial"/>
                          <a:cs typeface="Arial"/>
                        </a:rPr>
                        <a:t> </a:t>
                      </a:r>
                      <a:r>
                        <a:rPr sz="900" dirty="0">
                          <a:latin typeface="Arial"/>
                          <a:cs typeface="Arial"/>
                        </a:rPr>
                        <a:t>2.0);</a:t>
                      </a:r>
                      <a:r>
                        <a:rPr sz="900" spc="-5" dirty="0">
                          <a:latin typeface="Arial"/>
                          <a:cs typeface="Arial"/>
                        </a:rPr>
                        <a:t> </a:t>
                      </a:r>
                      <a:r>
                        <a:rPr sz="900" spc="-25" dirty="0">
                          <a:solidFill>
                            <a:srgbClr val="00AF50"/>
                          </a:solidFill>
                          <a:latin typeface="Arial"/>
                          <a:cs typeface="Arial"/>
                        </a:rPr>
                        <a:t>//1</a:t>
                      </a:r>
                      <a:endParaRPr sz="900">
                        <a:latin typeface="Arial"/>
                        <a:cs typeface="Arial"/>
                      </a:endParaRPr>
                    </a:p>
                    <a:p>
                      <a:pPr marL="63500">
                        <a:lnSpc>
                          <a:spcPts val="1040"/>
                        </a:lnSpc>
                      </a:pPr>
                      <a:r>
                        <a:rPr sz="900" dirty="0">
                          <a:latin typeface="Arial"/>
                          <a:cs typeface="Arial"/>
                        </a:rPr>
                        <a:t>mesh.Vertices.Add(5.0,</a:t>
                      </a:r>
                      <a:r>
                        <a:rPr sz="900" spc="-30" dirty="0">
                          <a:latin typeface="Arial"/>
                          <a:cs typeface="Arial"/>
                        </a:rPr>
                        <a:t> </a:t>
                      </a:r>
                      <a:r>
                        <a:rPr sz="900" dirty="0">
                          <a:latin typeface="Arial"/>
                          <a:cs typeface="Arial"/>
                        </a:rPr>
                        <a:t>5.0,</a:t>
                      </a:r>
                      <a:r>
                        <a:rPr sz="900" spc="-30" dirty="0">
                          <a:latin typeface="Arial"/>
                          <a:cs typeface="Arial"/>
                        </a:rPr>
                        <a:t> </a:t>
                      </a:r>
                      <a:r>
                        <a:rPr sz="900" dirty="0">
                          <a:latin typeface="Arial"/>
                          <a:cs typeface="Arial"/>
                        </a:rPr>
                        <a:t>0.0);</a:t>
                      </a:r>
                      <a:r>
                        <a:rPr sz="900" spc="-5" dirty="0">
                          <a:latin typeface="Arial"/>
                          <a:cs typeface="Arial"/>
                        </a:rPr>
                        <a:t> </a:t>
                      </a:r>
                      <a:r>
                        <a:rPr sz="900" spc="-25" dirty="0">
                          <a:solidFill>
                            <a:srgbClr val="00AF50"/>
                          </a:solidFill>
                          <a:latin typeface="Arial"/>
                          <a:cs typeface="Arial"/>
                        </a:rPr>
                        <a:t>//2</a:t>
                      </a:r>
                      <a:endParaRPr sz="900">
                        <a:latin typeface="Arial"/>
                        <a:cs typeface="Arial"/>
                      </a:endParaRPr>
                    </a:p>
                    <a:p>
                      <a:pPr marL="63500">
                        <a:lnSpc>
                          <a:spcPts val="1060"/>
                        </a:lnSpc>
                      </a:pPr>
                      <a:r>
                        <a:rPr sz="900" dirty="0">
                          <a:latin typeface="Arial"/>
                          <a:cs typeface="Arial"/>
                        </a:rPr>
                        <a:t>mesh.Vertices.Add(0.0,</a:t>
                      </a:r>
                      <a:r>
                        <a:rPr sz="900" spc="-30" dirty="0">
                          <a:latin typeface="Arial"/>
                          <a:cs typeface="Arial"/>
                        </a:rPr>
                        <a:t> </a:t>
                      </a:r>
                      <a:r>
                        <a:rPr sz="900" dirty="0">
                          <a:latin typeface="Arial"/>
                          <a:cs typeface="Arial"/>
                        </a:rPr>
                        <a:t>5.0,</a:t>
                      </a:r>
                      <a:r>
                        <a:rPr sz="900" spc="-30" dirty="0">
                          <a:latin typeface="Arial"/>
                          <a:cs typeface="Arial"/>
                        </a:rPr>
                        <a:t> </a:t>
                      </a:r>
                      <a:r>
                        <a:rPr sz="900" dirty="0">
                          <a:latin typeface="Arial"/>
                          <a:cs typeface="Arial"/>
                        </a:rPr>
                        <a:t>2.0);</a:t>
                      </a:r>
                      <a:r>
                        <a:rPr sz="900" spc="-5" dirty="0">
                          <a:latin typeface="Arial"/>
                          <a:cs typeface="Arial"/>
                        </a:rPr>
                        <a:t> </a:t>
                      </a:r>
                      <a:r>
                        <a:rPr sz="900" spc="-25" dirty="0">
                          <a:solidFill>
                            <a:srgbClr val="00AF50"/>
                          </a:solidFill>
                          <a:latin typeface="Arial"/>
                          <a:cs typeface="Arial"/>
                        </a:rPr>
                        <a:t>//3</a:t>
                      </a:r>
                      <a:endParaRPr sz="900">
                        <a:latin typeface="Arial"/>
                        <a:cs typeface="Arial"/>
                      </a:endParaRPr>
                    </a:p>
                    <a:p>
                      <a:pPr>
                        <a:lnSpc>
                          <a:spcPct val="100000"/>
                        </a:lnSpc>
                        <a:spcBef>
                          <a:spcPts val="25"/>
                        </a:spcBef>
                      </a:pPr>
                      <a:endParaRPr sz="900">
                        <a:latin typeface="Times New Roman"/>
                        <a:cs typeface="Times New Roman"/>
                      </a:endParaRPr>
                    </a:p>
                    <a:p>
                      <a:pPr marL="63500" marR="2506345">
                        <a:lnSpc>
                          <a:spcPts val="1030"/>
                        </a:lnSpc>
                      </a:pPr>
                      <a:r>
                        <a:rPr sz="900" dirty="0">
                          <a:solidFill>
                            <a:srgbClr val="00AF50"/>
                          </a:solidFill>
                          <a:latin typeface="Arial"/>
                          <a:cs typeface="Arial"/>
                        </a:rPr>
                        <a:t>//Add</a:t>
                      </a:r>
                      <a:r>
                        <a:rPr sz="900" spc="-15" dirty="0">
                          <a:solidFill>
                            <a:srgbClr val="00AF50"/>
                          </a:solidFill>
                          <a:latin typeface="Arial"/>
                          <a:cs typeface="Arial"/>
                        </a:rPr>
                        <a:t> </a:t>
                      </a:r>
                      <a:r>
                        <a:rPr sz="900" dirty="0">
                          <a:solidFill>
                            <a:srgbClr val="00AF50"/>
                          </a:solidFill>
                          <a:latin typeface="Arial"/>
                          <a:cs typeface="Arial"/>
                        </a:rPr>
                        <a:t>mesh </a:t>
                      </a:r>
                      <a:r>
                        <a:rPr sz="900" spc="-10" dirty="0">
                          <a:solidFill>
                            <a:srgbClr val="00AF50"/>
                          </a:solidFill>
                          <a:latin typeface="Arial"/>
                          <a:cs typeface="Arial"/>
                        </a:rPr>
                        <a:t>faces </a:t>
                      </a:r>
                      <a:r>
                        <a:rPr sz="900" dirty="0">
                          <a:latin typeface="Arial"/>
                          <a:cs typeface="Arial"/>
                        </a:rPr>
                        <a:t>mesh.Faces.AddFace(0,</a:t>
                      </a:r>
                      <a:r>
                        <a:rPr sz="900" spc="-40" dirty="0">
                          <a:latin typeface="Arial"/>
                          <a:cs typeface="Arial"/>
                        </a:rPr>
                        <a:t> </a:t>
                      </a:r>
                      <a:r>
                        <a:rPr sz="900" dirty="0">
                          <a:latin typeface="Arial"/>
                          <a:cs typeface="Arial"/>
                        </a:rPr>
                        <a:t>1,</a:t>
                      </a:r>
                      <a:r>
                        <a:rPr sz="900" spc="-30" dirty="0">
                          <a:latin typeface="Arial"/>
                          <a:cs typeface="Arial"/>
                        </a:rPr>
                        <a:t> </a:t>
                      </a:r>
                      <a:r>
                        <a:rPr sz="900" spc="-25" dirty="0">
                          <a:latin typeface="Arial"/>
                          <a:cs typeface="Arial"/>
                        </a:rPr>
                        <a:t>2);</a:t>
                      </a:r>
                      <a:endParaRPr sz="900">
                        <a:latin typeface="Arial"/>
                        <a:cs typeface="Arial"/>
                      </a:endParaRPr>
                    </a:p>
                    <a:p>
                      <a:pPr marL="63500">
                        <a:lnSpc>
                          <a:spcPts val="1019"/>
                        </a:lnSpc>
                      </a:pPr>
                      <a:r>
                        <a:rPr sz="900" dirty="0">
                          <a:latin typeface="Arial"/>
                          <a:cs typeface="Arial"/>
                        </a:rPr>
                        <a:t>mesh.Faces.AddFace(0,</a:t>
                      </a:r>
                      <a:r>
                        <a:rPr sz="900" spc="-40" dirty="0">
                          <a:latin typeface="Arial"/>
                          <a:cs typeface="Arial"/>
                        </a:rPr>
                        <a:t> </a:t>
                      </a:r>
                      <a:r>
                        <a:rPr sz="900" dirty="0">
                          <a:latin typeface="Arial"/>
                          <a:cs typeface="Arial"/>
                        </a:rPr>
                        <a:t>2,</a:t>
                      </a:r>
                      <a:r>
                        <a:rPr sz="900" spc="-30" dirty="0">
                          <a:latin typeface="Arial"/>
                          <a:cs typeface="Arial"/>
                        </a:rPr>
                        <a:t> </a:t>
                      </a:r>
                      <a:r>
                        <a:rPr sz="900" spc="-25" dirty="0">
                          <a:latin typeface="Arial"/>
                          <a:cs typeface="Arial"/>
                        </a:rPr>
                        <a:t>3);</a:t>
                      </a:r>
                      <a:endParaRPr sz="900">
                        <a:latin typeface="Arial"/>
                        <a:cs typeface="Arial"/>
                      </a:endParaRPr>
                    </a:p>
                    <a:p>
                      <a:pPr>
                        <a:lnSpc>
                          <a:spcPct val="100000"/>
                        </a:lnSpc>
                        <a:spcBef>
                          <a:spcPts val="25"/>
                        </a:spcBef>
                      </a:pPr>
                      <a:endParaRPr sz="900">
                        <a:latin typeface="Times New Roman"/>
                        <a:cs typeface="Times New Roman"/>
                      </a:endParaRPr>
                    </a:p>
                    <a:p>
                      <a:pPr marL="63500" marR="2275840">
                        <a:lnSpc>
                          <a:spcPts val="1030"/>
                        </a:lnSpc>
                      </a:pPr>
                      <a:r>
                        <a:rPr sz="900" dirty="0">
                          <a:solidFill>
                            <a:srgbClr val="00AF50"/>
                          </a:solidFill>
                          <a:latin typeface="Arial"/>
                          <a:cs typeface="Arial"/>
                        </a:rPr>
                        <a:t>//Compute</a:t>
                      </a:r>
                      <a:r>
                        <a:rPr sz="900" spc="-50" dirty="0">
                          <a:solidFill>
                            <a:srgbClr val="00AF50"/>
                          </a:solidFill>
                          <a:latin typeface="Arial"/>
                          <a:cs typeface="Arial"/>
                        </a:rPr>
                        <a:t> </a:t>
                      </a:r>
                      <a:r>
                        <a:rPr sz="900" dirty="0">
                          <a:solidFill>
                            <a:srgbClr val="00AF50"/>
                          </a:solidFill>
                          <a:latin typeface="Arial"/>
                          <a:cs typeface="Arial"/>
                        </a:rPr>
                        <a:t>mesh</a:t>
                      </a:r>
                      <a:r>
                        <a:rPr sz="900" spc="-35" dirty="0">
                          <a:solidFill>
                            <a:srgbClr val="00AF50"/>
                          </a:solidFill>
                          <a:latin typeface="Arial"/>
                          <a:cs typeface="Arial"/>
                        </a:rPr>
                        <a:t> </a:t>
                      </a:r>
                      <a:r>
                        <a:rPr sz="900" spc="-10" dirty="0">
                          <a:solidFill>
                            <a:srgbClr val="00AF50"/>
                          </a:solidFill>
                          <a:latin typeface="Arial"/>
                          <a:cs typeface="Arial"/>
                        </a:rPr>
                        <a:t>normals </a:t>
                      </a:r>
                      <a:r>
                        <a:rPr sz="900" spc="-10" dirty="0">
                          <a:latin typeface="Arial"/>
                          <a:cs typeface="Arial"/>
                        </a:rPr>
                        <a:t>mesh.Normals.ComputeNormals();</a:t>
                      </a:r>
                      <a:endParaRPr sz="900">
                        <a:latin typeface="Arial"/>
                        <a:cs typeface="Arial"/>
                      </a:endParaRPr>
                    </a:p>
                    <a:p>
                      <a:pPr>
                        <a:lnSpc>
                          <a:spcPct val="100000"/>
                        </a:lnSpc>
                        <a:spcBef>
                          <a:spcPts val="15"/>
                        </a:spcBef>
                      </a:pPr>
                      <a:endParaRPr sz="900">
                        <a:latin typeface="Times New Roman"/>
                        <a:cs typeface="Times New Roman"/>
                      </a:endParaRPr>
                    </a:p>
                    <a:p>
                      <a:pPr marL="63500" marR="2200275">
                        <a:lnSpc>
                          <a:spcPts val="1030"/>
                        </a:lnSpc>
                      </a:pPr>
                      <a:r>
                        <a:rPr sz="900" dirty="0">
                          <a:solidFill>
                            <a:srgbClr val="00AF50"/>
                          </a:solidFill>
                          <a:latin typeface="Arial"/>
                          <a:cs typeface="Arial"/>
                        </a:rPr>
                        <a:t>//Generate</a:t>
                      </a:r>
                      <a:r>
                        <a:rPr sz="900" spc="-20" dirty="0">
                          <a:solidFill>
                            <a:srgbClr val="00AF50"/>
                          </a:solidFill>
                          <a:latin typeface="Arial"/>
                          <a:cs typeface="Arial"/>
                        </a:rPr>
                        <a:t> </a:t>
                      </a:r>
                      <a:r>
                        <a:rPr sz="900" dirty="0">
                          <a:solidFill>
                            <a:srgbClr val="00AF50"/>
                          </a:solidFill>
                          <a:latin typeface="Arial"/>
                          <a:cs typeface="Arial"/>
                        </a:rPr>
                        <a:t>any</a:t>
                      </a:r>
                      <a:r>
                        <a:rPr sz="900" spc="-10" dirty="0">
                          <a:solidFill>
                            <a:srgbClr val="00AF50"/>
                          </a:solidFill>
                          <a:latin typeface="Arial"/>
                          <a:cs typeface="Arial"/>
                        </a:rPr>
                        <a:t> </a:t>
                      </a:r>
                      <a:r>
                        <a:rPr sz="900" dirty="0">
                          <a:solidFill>
                            <a:srgbClr val="00AF50"/>
                          </a:solidFill>
                          <a:latin typeface="Arial"/>
                          <a:cs typeface="Arial"/>
                        </a:rPr>
                        <a:t>additional</a:t>
                      </a:r>
                      <a:r>
                        <a:rPr sz="900" spc="-20" dirty="0">
                          <a:solidFill>
                            <a:srgbClr val="00AF50"/>
                          </a:solidFill>
                          <a:latin typeface="Arial"/>
                          <a:cs typeface="Arial"/>
                        </a:rPr>
                        <a:t> </a:t>
                      </a:r>
                      <a:r>
                        <a:rPr sz="900" dirty="0">
                          <a:solidFill>
                            <a:srgbClr val="00AF50"/>
                          </a:solidFill>
                          <a:latin typeface="Arial"/>
                          <a:cs typeface="Arial"/>
                        </a:rPr>
                        <a:t>mesh</a:t>
                      </a:r>
                      <a:r>
                        <a:rPr sz="900" spc="-15" dirty="0">
                          <a:solidFill>
                            <a:srgbClr val="00AF50"/>
                          </a:solidFill>
                          <a:latin typeface="Arial"/>
                          <a:cs typeface="Arial"/>
                        </a:rPr>
                        <a:t> </a:t>
                      </a:r>
                      <a:r>
                        <a:rPr sz="900" spc="-20" dirty="0">
                          <a:solidFill>
                            <a:srgbClr val="00AF50"/>
                          </a:solidFill>
                          <a:latin typeface="Arial"/>
                          <a:cs typeface="Arial"/>
                        </a:rPr>
                        <a:t>data </a:t>
                      </a:r>
                      <a:r>
                        <a:rPr sz="900" spc="-10" dirty="0">
                          <a:latin typeface="Arial"/>
                          <a:cs typeface="Arial"/>
                        </a:rPr>
                        <a:t>mesh.Compact();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pic>
        <p:nvPicPr>
          <p:cNvPr id="6" name="object 6"/>
          <p:cNvPicPr/>
          <p:nvPr/>
        </p:nvPicPr>
        <p:blipFill>
          <a:blip r:embed="rId2" cstate="print"/>
          <a:stretch>
            <a:fillRect/>
          </a:stretch>
        </p:blipFill>
        <p:spPr>
          <a:xfrm>
            <a:off x="5122467" y="4147785"/>
            <a:ext cx="1643930" cy="965182"/>
          </a:xfrm>
          <a:prstGeom prst="rect">
            <a:avLst/>
          </a:prstGeom>
        </p:spPr>
      </p:pic>
      <p:pic>
        <p:nvPicPr>
          <p:cNvPr id="7" name="object 7"/>
          <p:cNvPicPr/>
          <p:nvPr/>
        </p:nvPicPr>
        <p:blipFill>
          <a:blip r:embed="rId3" cstate="print"/>
          <a:stretch>
            <a:fillRect/>
          </a:stretch>
        </p:blipFill>
        <p:spPr>
          <a:xfrm>
            <a:off x="5135123" y="7089547"/>
            <a:ext cx="1636830" cy="1174368"/>
          </a:xfrm>
          <a:prstGeom prst="rect">
            <a:avLst/>
          </a:prstGeom>
        </p:spPr>
      </p:pic>
      <p:sp>
        <p:nvSpPr>
          <p:cNvPr id="11" name="Title 10"/>
          <p:cNvSpPr>
            <a:spLocks noGrp="1"/>
          </p:cNvSpPr>
          <p:nvPr>
            <p:ph type="title"/>
          </p:nvPr>
        </p:nvSpPr>
        <p:spPr>
          <a:xfrm>
            <a:off x="990600" y="533400"/>
            <a:ext cx="5943600" cy="276999"/>
          </a:xfrm>
        </p:spPr>
        <p:txBody>
          <a:bodyPr/>
          <a:lstStyle/>
          <a:p>
            <a:r>
              <a:rPr lang="en-US" dirty="0"/>
              <a:t>3_3_3: </a:t>
            </a:r>
            <a:r>
              <a:rPr lang="en-US" dirty="0" smtClean="0"/>
              <a:t>Meshes</a:t>
            </a:r>
            <a:endParaRPr lang="en-US" dirty="0"/>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79</a:t>
            </a:r>
          </a:p>
        </p:txBody>
      </p:sp>
      <p:sp>
        <p:nvSpPr>
          <p:cNvPr id="10" name="object 3"/>
          <p:cNvSpPr txBox="1"/>
          <p:nvPr/>
        </p:nvSpPr>
        <p:spPr>
          <a:xfrm>
            <a:off x="902004" y="876183"/>
            <a:ext cx="5818505" cy="824328"/>
          </a:xfrm>
          <a:prstGeom prst="rect">
            <a:avLst/>
          </a:prstGeom>
        </p:spPr>
        <p:txBody>
          <a:bodyPr vert="horz" wrap="square" lIns="0" tIns="12700" rIns="0" bIns="0" rtlCol="0">
            <a:spAutoFit/>
          </a:bodyPr>
          <a:lstStyle/>
          <a:p>
            <a:pPr>
              <a:lnSpc>
                <a:spcPct val="100000"/>
              </a:lnSpc>
              <a:spcBef>
                <a:spcPts val="50"/>
              </a:spcBef>
            </a:pPr>
            <a:endParaRPr sz="1050" dirty="0">
              <a:latin typeface="Arial"/>
              <a:cs typeface="Arial"/>
            </a:endParaRPr>
          </a:p>
          <a:p>
            <a:pPr marL="12700" marR="5080">
              <a:lnSpc>
                <a:spcPct val="95700"/>
              </a:lnSpc>
            </a:pPr>
            <a:r>
              <a:rPr sz="1100" dirty="0">
                <a:latin typeface="Arial"/>
                <a:cs typeface="Arial"/>
              </a:rPr>
              <a:t>Meshes</a:t>
            </a:r>
            <a:r>
              <a:rPr sz="1100" spc="-30" dirty="0">
                <a:latin typeface="Arial"/>
                <a:cs typeface="Arial"/>
              </a:rPr>
              <a:t> </a:t>
            </a:r>
            <a:r>
              <a:rPr sz="1100" dirty="0">
                <a:latin typeface="Arial"/>
                <a:cs typeface="Arial"/>
              </a:rPr>
              <a:t>represent</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geometry</a:t>
            </a:r>
            <a:r>
              <a:rPr sz="1100" spc="-30"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faces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vertices.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mesh</a:t>
            </a:r>
            <a:r>
              <a:rPr sz="1100" spc="-25" dirty="0">
                <a:latin typeface="Arial"/>
                <a:cs typeface="Arial"/>
              </a:rPr>
              <a:t> </a:t>
            </a:r>
            <a:r>
              <a:rPr sz="1100" spc="-20" dirty="0">
                <a:latin typeface="Arial"/>
                <a:cs typeface="Arial"/>
              </a:rPr>
              <a:t>data </a:t>
            </a:r>
            <a:r>
              <a:rPr sz="1100" dirty="0">
                <a:latin typeface="Arial"/>
                <a:cs typeface="Arial"/>
              </a:rPr>
              <a:t>structure</a:t>
            </a:r>
            <a:r>
              <a:rPr sz="1100" spc="-50" dirty="0">
                <a:latin typeface="Arial"/>
                <a:cs typeface="Arial"/>
              </a:rPr>
              <a:t> </a:t>
            </a:r>
            <a:r>
              <a:rPr sz="1100" dirty="0">
                <a:latin typeface="Arial"/>
                <a:cs typeface="Arial"/>
              </a:rPr>
              <a:t>basically</a:t>
            </a:r>
            <a:r>
              <a:rPr sz="1100" spc="-20" dirty="0">
                <a:latin typeface="Arial"/>
                <a:cs typeface="Arial"/>
              </a:rPr>
              <a:t> </a:t>
            </a:r>
            <a:r>
              <a:rPr sz="1100" dirty="0">
                <a:latin typeface="Arial"/>
                <a:cs typeface="Arial"/>
              </a:rPr>
              <a:t>includes</a:t>
            </a:r>
            <a:r>
              <a:rPr sz="1100" spc="-3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list</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vertex</a:t>
            </a:r>
            <a:r>
              <a:rPr sz="1100" spc="-35" dirty="0">
                <a:latin typeface="Arial"/>
                <a:cs typeface="Arial"/>
              </a:rPr>
              <a:t> </a:t>
            </a:r>
            <a:r>
              <a:rPr sz="1100" dirty="0">
                <a:latin typeface="Arial"/>
                <a:cs typeface="Arial"/>
              </a:rPr>
              <a:t>locations,</a:t>
            </a:r>
            <a:r>
              <a:rPr sz="1100" spc="-35" dirty="0">
                <a:latin typeface="Arial"/>
                <a:cs typeface="Arial"/>
              </a:rPr>
              <a:t> </a:t>
            </a:r>
            <a:r>
              <a:rPr sz="1100" dirty="0">
                <a:latin typeface="Arial"/>
                <a:cs typeface="Arial"/>
              </a:rPr>
              <a:t>faces</a:t>
            </a:r>
            <a:r>
              <a:rPr sz="1100" spc="-3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describe</a:t>
            </a:r>
            <a:r>
              <a:rPr sz="1100" spc="-25" dirty="0">
                <a:latin typeface="Arial"/>
                <a:cs typeface="Arial"/>
              </a:rPr>
              <a:t> </a:t>
            </a:r>
            <a:r>
              <a:rPr sz="1100" dirty="0">
                <a:latin typeface="Arial"/>
                <a:cs typeface="Arial"/>
              </a:rPr>
              <a:t>vertices</a:t>
            </a:r>
            <a:r>
              <a:rPr sz="1100" spc="-35" dirty="0">
                <a:latin typeface="Arial"/>
                <a:cs typeface="Arial"/>
              </a:rPr>
              <a:t> </a:t>
            </a:r>
            <a:r>
              <a:rPr sz="1100" spc="-10" dirty="0">
                <a:latin typeface="Arial"/>
                <a:cs typeface="Arial"/>
              </a:rPr>
              <a:t>connections </a:t>
            </a:r>
            <a:r>
              <a:rPr sz="1100" dirty="0">
                <a:latin typeface="Arial"/>
                <a:cs typeface="Arial"/>
              </a:rPr>
              <a:t>and</a:t>
            </a:r>
            <a:r>
              <a:rPr sz="1100" spc="-30" dirty="0">
                <a:latin typeface="Arial"/>
                <a:cs typeface="Arial"/>
              </a:rPr>
              <a:t> </a:t>
            </a:r>
            <a:r>
              <a:rPr sz="1100" dirty="0">
                <a:latin typeface="Arial"/>
                <a:cs typeface="Arial"/>
              </a:rPr>
              <a:t>normal</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vertices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faces.</a:t>
            </a:r>
            <a:r>
              <a:rPr sz="1100" spc="-25" dirty="0">
                <a:latin typeface="Arial"/>
                <a:cs typeface="Arial"/>
              </a:rPr>
              <a:t> </a:t>
            </a:r>
            <a:r>
              <a:rPr sz="1100" dirty="0">
                <a:latin typeface="Arial"/>
                <a:cs typeface="Arial"/>
              </a:rPr>
              <a:t>More</a:t>
            </a:r>
            <a:r>
              <a:rPr sz="1100" spc="-20" dirty="0">
                <a:latin typeface="Arial"/>
                <a:cs typeface="Arial"/>
              </a:rPr>
              <a:t> </a:t>
            </a:r>
            <a:r>
              <a:rPr sz="1100" dirty="0">
                <a:latin typeface="Arial"/>
                <a:cs typeface="Arial"/>
              </a:rPr>
              <a:t>specifically,</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geometry</a:t>
            </a:r>
            <a:r>
              <a:rPr sz="1100" spc="-15" dirty="0">
                <a:latin typeface="Arial"/>
                <a:cs typeface="Arial"/>
              </a:rPr>
              <a:t> </a:t>
            </a:r>
            <a:r>
              <a:rPr sz="1100" dirty="0">
                <a:latin typeface="Arial"/>
                <a:cs typeface="Arial"/>
              </a:rPr>
              <a:t>lists</a:t>
            </a:r>
            <a:r>
              <a:rPr sz="1100" spc="-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mesh</a:t>
            </a:r>
            <a:r>
              <a:rPr sz="1100" spc="-30" dirty="0">
                <a:latin typeface="Arial"/>
                <a:cs typeface="Arial"/>
              </a:rPr>
              <a:t> </a:t>
            </a:r>
            <a:r>
              <a:rPr sz="1100" dirty="0">
                <a:latin typeface="Arial"/>
                <a:cs typeface="Arial"/>
              </a:rPr>
              <a:t>class</a:t>
            </a:r>
            <a:r>
              <a:rPr sz="1100" spc="-25" dirty="0">
                <a:latin typeface="Arial"/>
                <a:cs typeface="Arial"/>
              </a:rPr>
              <a:t> </a:t>
            </a:r>
            <a:r>
              <a:rPr sz="1100" spc="-10" dirty="0">
                <a:latin typeface="Arial"/>
                <a:cs typeface="Arial"/>
              </a:rPr>
              <a:t>include </a:t>
            </a:r>
            <a:r>
              <a:rPr sz="1100" dirty="0">
                <a:latin typeface="Arial"/>
                <a:cs typeface="Arial"/>
              </a:rPr>
              <a:t>the</a:t>
            </a:r>
            <a:r>
              <a:rPr sz="1100" spc="-25" dirty="0">
                <a:latin typeface="Arial"/>
                <a:cs typeface="Arial"/>
              </a:rPr>
              <a:t> </a:t>
            </a:r>
            <a:r>
              <a:rPr sz="1100" spc="-10" dirty="0">
                <a:latin typeface="Arial"/>
                <a:cs typeface="Arial"/>
              </a:rPr>
              <a:t>following.</a:t>
            </a:r>
            <a:endParaRPr sz="1100" dirty="0">
              <a:latin typeface="Arial"/>
              <a:cs typeface="Arial"/>
            </a:endParaRPr>
          </a:p>
        </p:txBody>
      </p:sp>
      <p:sp>
        <p:nvSpPr>
          <p:cNvPr id="12" name="TextBox 11">
            <a:hlinkClick r:id="rId4" action="ppaction://hlinkfile"/>
          </p:cNvPr>
          <p:cNvSpPr txBox="1"/>
          <p:nvPr/>
        </p:nvSpPr>
        <p:spPr>
          <a:xfrm>
            <a:off x="6308026" y="362524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3" name="TextBox 12">
            <a:hlinkClick r:id="rId4" action="ppaction://hlinkfile"/>
          </p:cNvPr>
          <p:cNvSpPr txBox="1"/>
          <p:nvPr/>
        </p:nvSpPr>
        <p:spPr>
          <a:xfrm>
            <a:off x="6308026" y="631907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6238748"/>
            <a:ext cx="5800725"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Here</a:t>
            </a:r>
            <a:r>
              <a:rPr sz="1100" spc="-10"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couple</a:t>
            </a:r>
            <a:r>
              <a:rPr sz="1100" spc="-15" dirty="0">
                <a:latin typeface="Arial"/>
                <a:cs typeface="Arial"/>
              </a:rPr>
              <a:t> </a:t>
            </a:r>
            <a:r>
              <a:rPr sz="1100" dirty="0">
                <a:latin typeface="Arial"/>
                <a:cs typeface="Arial"/>
              </a:rPr>
              <a:t>examples</a:t>
            </a:r>
            <a:r>
              <a:rPr sz="1100" spc="-1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show</a:t>
            </a:r>
            <a:r>
              <a:rPr sz="1100" spc="-15" dirty="0">
                <a:latin typeface="Arial"/>
                <a:cs typeface="Arial"/>
              </a:rPr>
              <a:t> </a:t>
            </a:r>
            <a:r>
              <a:rPr sz="1100" dirty="0">
                <a:latin typeface="Arial"/>
                <a:cs typeface="Arial"/>
              </a:rPr>
              <a:t>how</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1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mesh</a:t>
            </a:r>
            <a:r>
              <a:rPr sz="1100" spc="-35" dirty="0">
                <a:latin typeface="Arial"/>
                <a:cs typeface="Arial"/>
              </a:rPr>
              <a:t> </a:t>
            </a:r>
            <a:r>
              <a:rPr sz="1100" dirty="0">
                <a:latin typeface="Arial"/>
                <a:cs typeface="Arial"/>
              </a:rPr>
              <a:t>from</a:t>
            </a:r>
            <a:r>
              <a:rPr sz="1100" spc="-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brep</a:t>
            </a:r>
            <a:r>
              <a:rPr sz="1100" spc="-2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closed</a:t>
            </a:r>
            <a:r>
              <a:rPr sz="1100" spc="-20" dirty="0">
                <a:latin typeface="Arial"/>
                <a:cs typeface="Arial"/>
              </a:rPr>
              <a:t> </a:t>
            </a:r>
            <a:r>
              <a:rPr sz="1100" spc="-10" dirty="0">
                <a:latin typeface="Arial"/>
                <a:cs typeface="Arial"/>
              </a:rPr>
              <a:t>polyline.</a:t>
            </a:r>
            <a:endParaRPr sz="110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2070658294"/>
              </p:ext>
            </p:extLst>
          </p:nvPr>
        </p:nvGraphicFramePr>
        <p:xfrm>
          <a:off x="914704" y="6553200"/>
          <a:ext cx="5944870" cy="2578734"/>
        </p:xfrm>
        <a:graphic>
          <a:graphicData uri="http://schemas.openxmlformats.org/drawingml/2006/table">
            <a:tbl>
              <a:tblPr firstRow="1" bandRow="1">
                <a:tableStyleId>{2D5ABB26-0587-4C30-8999-92F81FD0307C}</a:tableStyleId>
              </a:tblPr>
              <a:tblGrid>
                <a:gridCol w="4115435">
                  <a:extLst>
                    <a:ext uri="{9D8B030D-6E8A-4147-A177-3AD203B41FA5}">
                      <a16:colId xmlns:a16="http://schemas.microsoft.com/office/drawing/2014/main" val="20000"/>
                    </a:ext>
                  </a:extLst>
                </a:gridCol>
                <a:gridCol w="1829435">
                  <a:extLst>
                    <a:ext uri="{9D8B030D-6E8A-4147-A177-3AD203B41FA5}">
                      <a16:colId xmlns:a16="http://schemas.microsoft.com/office/drawing/2014/main" val="20001"/>
                    </a:ext>
                  </a:extLst>
                </a:gridCol>
              </a:tblGrid>
              <a:tr h="1536065">
                <a:tc>
                  <a:txBody>
                    <a:bodyPr/>
                    <a:lstStyle/>
                    <a:p>
                      <a:pPr marL="63500">
                        <a:lnSpc>
                          <a:spcPts val="1055"/>
                        </a:lnSpc>
                        <a:spcBef>
                          <a:spcPts val="490"/>
                        </a:spcBef>
                      </a:pPr>
                      <a:r>
                        <a:rPr sz="900" dirty="0">
                          <a:solidFill>
                            <a:srgbClr val="00AF50"/>
                          </a:solidFill>
                          <a:latin typeface="Arial"/>
                          <a:cs typeface="Arial"/>
                        </a:rPr>
                        <a:t>//Set</a:t>
                      </a:r>
                      <a:r>
                        <a:rPr sz="900" spc="-10" dirty="0">
                          <a:solidFill>
                            <a:srgbClr val="00AF50"/>
                          </a:solidFill>
                          <a:latin typeface="Arial"/>
                          <a:cs typeface="Arial"/>
                        </a:rPr>
                        <a:t> </a:t>
                      </a:r>
                      <a:r>
                        <a:rPr sz="900" dirty="0">
                          <a:solidFill>
                            <a:srgbClr val="00AF50"/>
                          </a:solidFill>
                          <a:latin typeface="Arial"/>
                          <a:cs typeface="Arial"/>
                        </a:rPr>
                        <a:t>mesh</a:t>
                      </a:r>
                      <a:r>
                        <a:rPr sz="900" spc="-15" dirty="0">
                          <a:solidFill>
                            <a:srgbClr val="00AF50"/>
                          </a:solidFill>
                          <a:latin typeface="Arial"/>
                          <a:cs typeface="Arial"/>
                        </a:rPr>
                        <a:t> </a:t>
                      </a:r>
                      <a:r>
                        <a:rPr sz="900" dirty="0">
                          <a:solidFill>
                            <a:srgbClr val="00AF50"/>
                          </a:solidFill>
                          <a:latin typeface="Arial"/>
                          <a:cs typeface="Arial"/>
                        </a:rPr>
                        <a:t>parameters</a:t>
                      </a:r>
                      <a:r>
                        <a:rPr sz="900" spc="-10"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spc="-10" dirty="0">
                          <a:solidFill>
                            <a:srgbClr val="00AF50"/>
                          </a:solidFill>
                          <a:latin typeface="Arial"/>
                          <a:cs typeface="Arial"/>
                        </a:rPr>
                        <a:t>default</a:t>
                      </a:r>
                      <a:endParaRPr sz="900">
                        <a:latin typeface="Arial"/>
                        <a:cs typeface="Arial"/>
                      </a:endParaRPr>
                    </a:p>
                    <a:p>
                      <a:pPr marL="63500">
                        <a:lnSpc>
                          <a:spcPts val="1055"/>
                        </a:lnSpc>
                      </a:pPr>
                      <a:r>
                        <a:rPr sz="900" dirty="0">
                          <a:solidFill>
                            <a:srgbClr val="3333FF"/>
                          </a:solidFill>
                          <a:latin typeface="Arial"/>
                          <a:cs typeface="Arial"/>
                        </a:rPr>
                        <a:t>var</a:t>
                      </a:r>
                      <a:r>
                        <a:rPr sz="900" spc="-5" dirty="0">
                          <a:solidFill>
                            <a:srgbClr val="3333FF"/>
                          </a:solidFill>
                          <a:latin typeface="Arial"/>
                          <a:cs typeface="Arial"/>
                        </a:rPr>
                        <a:t> </a:t>
                      </a:r>
                      <a:r>
                        <a:rPr sz="900" dirty="0">
                          <a:latin typeface="Arial"/>
                          <a:cs typeface="Arial"/>
                        </a:rPr>
                        <a:t>mp =</a:t>
                      </a:r>
                      <a:r>
                        <a:rPr sz="900" spc="-10" dirty="0">
                          <a:latin typeface="Arial"/>
                          <a:cs typeface="Arial"/>
                        </a:rPr>
                        <a:t> </a:t>
                      </a:r>
                      <a:r>
                        <a:rPr sz="900" b="1" spc="-10" dirty="0">
                          <a:latin typeface="Arial"/>
                          <a:cs typeface="Arial"/>
                        </a:rPr>
                        <a:t>MeshingParameters</a:t>
                      </a:r>
                      <a:r>
                        <a:rPr sz="900" spc="-10" dirty="0">
                          <a:latin typeface="Arial"/>
                          <a:cs typeface="Arial"/>
                        </a:rPr>
                        <a:t>.Default;</a:t>
                      </a:r>
                      <a:endParaRPr sz="900">
                        <a:latin typeface="Arial"/>
                        <a:cs typeface="Arial"/>
                      </a:endParaRPr>
                    </a:p>
                    <a:p>
                      <a:pPr>
                        <a:lnSpc>
                          <a:spcPct val="100000"/>
                        </a:lnSpc>
                        <a:spcBef>
                          <a:spcPts val="20"/>
                        </a:spcBef>
                      </a:pPr>
                      <a:endParaRPr sz="850">
                        <a:latin typeface="Times New Roman"/>
                        <a:cs typeface="Times New Roman"/>
                      </a:endParaRPr>
                    </a:p>
                    <a:p>
                      <a:pPr marL="63500">
                        <a:lnSpc>
                          <a:spcPts val="1055"/>
                        </a:lnSpc>
                      </a:pPr>
                      <a:r>
                        <a:rPr sz="900" dirty="0">
                          <a:solidFill>
                            <a:srgbClr val="00AF50"/>
                          </a:solidFill>
                          <a:latin typeface="Arial"/>
                          <a:cs typeface="Arial"/>
                        </a:rPr>
                        <a:t>//Create</a:t>
                      </a:r>
                      <a:r>
                        <a:rPr sz="900" spc="-45" dirty="0">
                          <a:solidFill>
                            <a:srgbClr val="00AF50"/>
                          </a:solidFill>
                          <a:latin typeface="Arial"/>
                          <a:cs typeface="Arial"/>
                        </a:rPr>
                        <a:t> </a:t>
                      </a:r>
                      <a:r>
                        <a:rPr sz="900" dirty="0">
                          <a:solidFill>
                            <a:srgbClr val="00AF50"/>
                          </a:solidFill>
                          <a:latin typeface="Arial"/>
                          <a:cs typeface="Arial"/>
                        </a:rPr>
                        <a:t>meshes</a:t>
                      </a:r>
                      <a:r>
                        <a:rPr sz="900" spc="-30"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spc="-20" dirty="0">
                          <a:solidFill>
                            <a:srgbClr val="00AF50"/>
                          </a:solidFill>
                          <a:latin typeface="Arial"/>
                          <a:cs typeface="Arial"/>
                        </a:rPr>
                        <a:t>brep</a:t>
                      </a:r>
                      <a:endParaRPr sz="900">
                        <a:latin typeface="Arial"/>
                        <a:cs typeface="Arial"/>
                      </a:endParaRPr>
                    </a:p>
                    <a:p>
                      <a:pPr marL="63500">
                        <a:lnSpc>
                          <a:spcPts val="1055"/>
                        </a:lnSpc>
                      </a:pP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newMesh</a:t>
                      </a:r>
                      <a:r>
                        <a:rPr sz="900" spc="-15" dirty="0">
                          <a:latin typeface="Arial"/>
                          <a:cs typeface="Arial"/>
                        </a:rPr>
                        <a:t> </a:t>
                      </a:r>
                      <a:r>
                        <a:rPr sz="900" dirty="0">
                          <a:latin typeface="Arial"/>
                          <a:cs typeface="Arial"/>
                        </a:rPr>
                        <a:t>=</a:t>
                      </a:r>
                      <a:r>
                        <a:rPr sz="900" spc="-15" dirty="0">
                          <a:latin typeface="Arial"/>
                          <a:cs typeface="Arial"/>
                        </a:rPr>
                        <a:t> </a:t>
                      </a:r>
                      <a:r>
                        <a:rPr sz="900" b="1" dirty="0">
                          <a:latin typeface="Arial"/>
                          <a:cs typeface="Arial"/>
                        </a:rPr>
                        <a:t>Mesh</a:t>
                      </a:r>
                      <a:r>
                        <a:rPr sz="900" dirty="0">
                          <a:latin typeface="Arial"/>
                          <a:cs typeface="Arial"/>
                        </a:rPr>
                        <a:t>.CreateFromBrep(brep,</a:t>
                      </a:r>
                      <a:r>
                        <a:rPr sz="900" spc="-20" dirty="0">
                          <a:latin typeface="Arial"/>
                          <a:cs typeface="Arial"/>
                        </a:rPr>
                        <a:t> mp);</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042669">
                <a:tc>
                  <a:txBody>
                    <a:bodyPr/>
                    <a:lstStyle/>
                    <a:p>
                      <a:pPr marL="63500">
                        <a:lnSpc>
                          <a:spcPts val="1065"/>
                        </a:lnSpc>
                        <a:spcBef>
                          <a:spcPts val="490"/>
                        </a:spcBef>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dirty="0">
                          <a:solidFill>
                            <a:srgbClr val="00AF50"/>
                          </a:solidFill>
                          <a:latin typeface="Arial"/>
                          <a:cs typeface="Arial"/>
                        </a:rPr>
                        <a:t>new</a:t>
                      </a:r>
                      <a:r>
                        <a:rPr sz="900" spc="-35" dirty="0">
                          <a:solidFill>
                            <a:srgbClr val="00AF50"/>
                          </a:solidFill>
                          <a:latin typeface="Arial"/>
                          <a:cs typeface="Arial"/>
                        </a:rPr>
                        <a:t> </a:t>
                      </a:r>
                      <a:r>
                        <a:rPr sz="900" dirty="0">
                          <a:solidFill>
                            <a:srgbClr val="00AF50"/>
                          </a:solidFill>
                          <a:latin typeface="Arial"/>
                          <a:cs typeface="Arial"/>
                        </a:rPr>
                        <a:t>mesh</a:t>
                      </a:r>
                      <a:r>
                        <a:rPr sz="900" spc="-25"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spc="-10" dirty="0">
                          <a:solidFill>
                            <a:srgbClr val="00AF50"/>
                          </a:solidFill>
                          <a:latin typeface="Arial"/>
                          <a:cs typeface="Arial"/>
                        </a:rPr>
                        <a:t>polyline</a:t>
                      </a:r>
                      <a:endParaRPr sz="900">
                        <a:latin typeface="Arial"/>
                        <a:cs typeface="Arial"/>
                      </a:endParaRPr>
                    </a:p>
                    <a:p>
                      <a:pPr marL="63500">
                        <a:lnSpc>
                          <a:spcPts val="1065"/>
                        </a:lnSpc>
                      </a:pPr>
                      <a:r>
                        <a:rPr sz="900" dirty="0">
                          <a:solidFill>
                            <a:srgbClr val="3333FF"/>
                          </a:solidFill>
                          <a:latin typeface="Arial"/>
                          <a:cs typeface="Arial"/>
                        </a:rPr>
                        <a:t>var</a:t>
                      </a:r>
                      <a:r>
                        <a:rPr sz="900" spc="-5" dirty="0">
                          <a:solidFill>
                            <a:srgbClr val="3333FF"/>
                          </a:solidFill>
                          <a:latin typeface="Arial"/>
                          <a:cs typeface="Arial"/>
                        </a:rPr>
                        <a:t> </a:t>
                      </a:r>
                      <a:r>
                        <a:rPr sz="900" dirty="0">
                          <a:latin typeface="Arial"/>
                          <a:cs typeface="Arial"/>
                        </a:rPr>
                        <a:t>newMesh</a:t>
                      </a:r>
                      <a:r>
                        <a:rPr sz="900" spc="-10"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Mesh</a:t>
                      </a:r>
                      <a:r>
                        <a:rPr sz="900" spc="-10" dirty="0">
                          <a:latin typeface="Arial"/>
                          <a:cs typeface="Arial"/>
                        </a:rPr>
                        <a:t>.CreateFromClosedPolyline(pline);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pic>
        <p:nvPicPr>
          <p:cNvPr id="5" name="object 5">
            <a:hlinkClick r:id="rId2"/>
          </p:cNvPr>
          <p:cNvPicPr/>
          <p:nvPr/>
        </p:nvPicPr>
        <p:blipFill>
          <a:blip r:embed="rId3" cstate="print"/>
          <a:stretch>
            <a:fillRect/>
          </a:stretch>
        </p:blipFill>
        <p:spPr>
          <a:xfrm>
            <a:off x="914400" y="1771758"/>
            <a:ext cx="5931641" cy="4169366"/>
          </a:xfrm>
          <a:prstGeom prst="rect">
            <a:avLst/>
          </a:prstGeom>
        </p:spPr>
      </p:pic>
      <p:pic>
        <p:nvPicPr>
          <p:cNvPr id="6" name="object 6"/>
          <p:cNvPicPr/>
          <p:nvPr/>
        </p:nvPicPr>
        <p:blipFill>
          <a:blip r:embed="rId4" cstate="print"/>
          <a:stretch>
            <a:fillRect/>
          </a:stretch>
        </p:blipFill>
        <p:spPr>
          <a:xfrm>
            <a:off x="5163163" y="6664276"/>
            <a:ext cx="1560098" cy="1311469"/>
          </a:xfrm>
          <a:prstGeom prst="rect">
            <a:avLst/>
          </a:prstGeom>
        </p:spPr>
      </p:pic>
      <p:pic>
        <p:nvPicPr>
          <p:cNvPr id="7" name="object 7"/>
          <p:cNvPicPr/>
          <p:nvPr/>
        </p:nvPicPr>
        <p:blipFill>
          <a:blip r:embed="rId5" cstate="print"/>
          <a:stretch>
            <a:fillRect/>
          </a:stretch>
        </p:blipFill>
        <p:spPr>
          <a:xfrm>
            <a:off x="5121068" y="8187328"/>
            <a:ext cx="1651412" cy="841101"/>
          </a:xfrm>
          <a:prstGeom prst="rect">
            <a:avLst/>
          </a:prstGeom>
        </p:spPr>
      </p:pic>
      <p:sp>
        <p:nvSpPr>
          <p:cNvPr id="11" name="Title 10"/>
          <p:cNvSpPr>
            <a:spLocks noGrp="1"/>
          </p:cNvSpPr>
          <p:nvPr>
            <p:ph type="title"/>
          </p:nvPr>
        </p:nvSpPr>
        <p:spPr/>
        <p:txBody>
          <a:bodyPr/>
          <a:lstStyle/>
          <a:p>
            <a:r>
              <a:rPr lang="en-US" dirty="0" smtClean="0"/>
              <a:t>Creating meshes</a:t>
            </a:r>
            <a:endParaRPr lang="en-US" dirty="0"/>
          </a:p>
        </p:txBody>
      </p:sp>
      <p:sp>
        <p:nvSpPr>
          <p:cNvPr id="10" name="object 5"/>
          <p:cNvSpPr txBox="1"/>
          <p:nvPr/>
        </p:nvSpPr>
        <p:spPr>
          <a:xfrm>
            <a:off x="902004" y="1297286"/>
            <a:ext cx="587883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35" dirty="0">
                <a:latin typeface="Arial"/>
                <a:cs typeface="Arial"/>
              </a:rPr>
              <a:t> </a:t>
            </a:r>
            <a:r>
              <a:rPr sz="1100" dirty="0">
                <a:latin typeface="Arial"/>
                <a:cs typeface="Arial"/>
              </a:rPr>
              <a:t>Mesh</a:t>
            </a:r>
            <a:r>
              <a:rPr sz="1100" spc="-25"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includes</a:t>
            </a:r>
            <a:r>
              <a:rPr sz="1100" spc="-20" dirty="0">
                <a:latin typeface="Arial"/>
                <a:cs typeface="Arial"/>
              </a:rPr>
              <a:t> </a:t>
            </a:r>
            <a:r>
              <a:rPr sz="1100" dirty="0">
                <a:latin typeface="Arial"/>
                <a:cs typeface="Arial"/>
              </a:rPr>
              <a:t>many</a:t>
            </a:r>
            <a:r>
              <a:rPr sz="1100" spc="-25" dirty="0">
                <a:latin typeface="Arial"/>
                <a:cs typeface="Arial"/>
              </a:rPr>
              <a:t> </a:t>
            </a:r>
            <a:r>
              <a:rPr sz="1100" b="1" i="1" dirty="0">
                <a:latin typeface="Arial"/>
                <a:cs typeface="Arial"/>
              </a:rPr>
              <a:t>CreateFrom</a:t>
            </a:r>
            <a:r>
              <a:rPr sz="1100" b="1" i="1" spc="-25" dirty="0">
                <a:latin typeface="Arial"/>
                <a:cs typeface="Arial"/>
              </a:rPr>
              <a:t> </a:t>
            </a:r>
            <a:r>
              <a:rPr sz="1100" dirty="0">
                <a:latin typeface="Arial"/>
                <a:cs typeface="Arial"/>
              </a:rPr>
              <a:t>static</a:t>
            </a:r>
            <a:r>
              <a:rPr sz="1100" spc="-15"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mesh</a:t>
            </a:r>
            <a:r>
              <a:rPr sz="1100" spc="-25" dirty="0">
                <a:latin typeface="Arial"/>
                <a:cs typeface="Arial"/>
              </a:rPr>
              <a:t> </a:t>
            </a:r>
            <a:r>
              <a:rPr sz="1100" dirty="0">
                <a:latin typeface="Arial"/>
                <a:cs typeface="Arial"/>
              </a:rPr>
              <a:t>from</a:t>
            </a:r>
            <a:r>
              <a:rPr sz="1100" spc="-25" dirty="0">
                <a:latin typeface="Arial"/>
                <a:cs typeface="Arial"/>
              </a:rPr>
              <a:t> </a:t>
            </a:r>
            <a:r>
              <a:rPr sz="1100" spc="-10" dirty="0">
                <a:latin typeface="Arial"/>
                <a:cs typeface="Arial"/>
              </a:rPr>
              <a:t>various </a:t>
            </a:r>
            <a:r>
              <a:rPr sz="1100" dirty="0">
                <a:latin typeface="Arial"/>
                <a:cs typeface="Arial"/>
              </a:rPr>
              <a:t>other</a:t>
            </a:r>
            <a:r>
              <a:rPr sz="1100" spc="-40" dirty="0">
                <a:latin typeface="Arial"/>
                <a:cs typeface="Arial"/>
              </a:rPr>
              <a:t> </a:t>
            </a:r>
            <a:r>
              <a:rPr sz="1100" dirty="0">
                <a:latin typeface="Arial"/>
                <a:cs typeface="Arial"/>
              </a:rPr>
              <a:t>geometry.</a:t>
            </a:r>
            <a:r>
              <a:rPr sz="1100" spc="-10" dirty="0">
                <a:latin typeface="Arial"/>
                <a:cs typeface="Arial"/>
              </a:rPr>
              <a:t> </a:t>
            </a:r>
            <a:r>
              <a:rPr sz="1100" dirty="0">
                <a:latin typeface="Arial"/>
                <a:cs typeface="Arial"/>
              </a:rPr>
              <a:t>Here</a:t>
            </a:r>
            <a:r>
              <a:rPr sz="1100" spc="-2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description</a:t>
            </a:r>
            <a:r>
              <a:rPr sz="1100" spc="-20"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appears</a:t>
            </a:r>
            <a:r>
              <a:rPr sz="1100" spc="-15" dirty="0">
                <a:latin typeface="Arial"/>
                <a:cs typeface="Arial"/>
              </a:rPr>
              <a:t> </a:t>
            </a:r>
            <a:r>
              <a:rPr sz="1100" dirty="0">
                <a:latin typeface="Arial"/>
                <a:cs typeface="Arial"/>
              </a:rPr>
              <a:t>in</a:t>
            </a:r>
            <a:r>
              <a:rPr sz="1100" spc="-35"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RhinoCommon</a:t>
            </a:r>
            <a:r>
              <a:rPr sz="1100" b="1" i="1" spc="-15" dirty="0">
                <a:latin typeface="Arial"/>
                <a:cs typeface="Arial"/>
              </a:rPr>
              <a:t> </a:t>
            </a:r>
            <a:r>
              <a:rPr sz="1100" spc="-10" dirty="0">
                <a:latin typeface="Arial"/>
                <a:cs typeface="Arial"/>
              </a:rPr>
              <a:t>help.</a:t>
            </a:r>
            <a:endParaRPr sz="1100">
              <a:latin typeface="Arial"/>
              <a:cs typeface="Arial"/>
            </a:endParaRPr>
          </a:p>
        </p:txBody>
      </p:sp>
      <p:sp>
        <p:nvSpPr>
          <p:cNvPr id="12" name="TextBox 11">
            <a:hlinkClick r:id="rId6" action="ppaction://hlinkfile"/>
          </p:cNvPr>
          <p:cNvSpPr txBox="1"/>
          <p:nvPr/>
        </p:nvSpPr>
        <p:spPr>
          <a:xfrm>
            <a:off x="6308026" y="657681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3" name="TextBox 12">
            <a:hlinkClick r:id="rId7" action="ppaction://hlinkfile"/>
          </p:cNvPr>
          <p:cNvSpPr txBox="1"/>
          <p:nvPr/>
        </p:nvSpPr>
        <p:spPr>
          <a:xfrm>
            <a:off x="6308026" y="815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1514137"/>
            <a:ext cx="5946140" cy="1157605"/>
          </a:xfrm>
          <a:prstGeom prst="rect">
            <a:avLst/>
          </a:prstGeom>
        </p:spPr>
        <p:txBody>
          <a:bodyPr vert="horz" wrap="square" lIns="0" tIns="19685" rIns="0" bIns="0" rtlCol="0">
            <a:spAutoFit/>
          </a:bodyPr>
          <a:lstStyle/>
          <a:p>
            <a:pPr marL="12700" marR="5080">
              <a:lnSpc>
                <a:spcPct val="96000"/>
              </a:lnSpc>
              <a:spcBef>
                <a:spcPts val="155"/>
              </a:spcBef>
            </a:pPr>
            <a:r>
              <a:rPr sz="1100" dirty="0">
                <a:latin typeface="Arial"/>
                <a:cs typeface="Arial"/>
              </a:rPr>
              <a:t>mesh</a:t>
            </a:r>
            <a:r>
              <a:rPr sz="1100" spc="-25" dirty="0">
                <a:latin typeface="Arial"/>
                <a:cs typeface="Arial"/>
              </a:rPr>
              <a:t> </a:t>
            </a:r>
            <a:r>
              <a:rPr sz="1100" dirty="0">
                <a:latin typeface="Arial"/>
                <a:cs typeface="Arial"/>
              </a:rPr>
              <a:t>vertices,</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get</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copy</a:t>
            </a:r>
            <a:r>
              <a:rPr sz="1100" spc="-1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each</a:t>
            </a:r>
            <a:r>
              <a:rPr sz="1100" spc="-15" dirty="0">
                <a:latin typeface="Arial"/>
                <a:cs typeface="Arial"/>
              </a:rPr>
              <a:t> </a:t>
            </a:r>
            <a:r>
              <a:rPr sz="1100" dirty="0">
                <a:latin typeface="Arial"/>
                <a:cs typeface="Arial"/>
              </a:rPr>
              <a:t>vertex,</a:t>
            </a:r>
            <a:r>
              <a:rPr sz="1100" spc="-10" dirty="0">
                <a:latin typeface="Arial"/>
                <a:cs typeface="Arial"/>
              </a:rPr>
              <a:t> </a:t>
            </a:r>
            <a:r>
              <a:rPr sz="1100" dirty="0">
                <a:latin typeface="Arial"/>
                <a:cs typeface="Arial"/>
              </a:rPr>
              <a:t>change</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coordinates,</a:t>
            </a:r>
            <a:r>
              <a:rPr sz="1100" spc="-15" dirty="0">
                <a:latin typeface="Arial"/>
                <a:cs typeface="Arial"/>
              </a:rPr>
              <a:t> </a:t>
            </a:r>
            <a:r>
              <a:rPr sz="1100" spc="-20" dirty="0">
                <a:latin typeface="Arial"/>
                <a:cs typeface="Arial"/>
              </a:rPr>
              <a:t>then </a:t>
            </a:r>
            <a:r>
              <a:rPr sz="1100" dirty="0">
                <a:latin typeface="Arial"/>
                <a:cs typeface="Arial"/>
              </a:rPr>
              <a:t>reassign</a:t>
            </a:r>
            <a:r>
              <a:rPr sz="1100" spc="-3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vertices</a:t>
            </a:r>
            <a:r>
              <a:rPr sz="1100" spc="-25"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use</a:t>
            </a:r>
            <a:r>
              <a:rPr sz="1100" spc="-35"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Set</a:t>
            </a:r>
            <a:r>
              <a:rPr sz="1100" b="1" i="1" spc="-20"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inside</a:t>
            </a:r>
            <a:r>
              <a:rPr sz="1100" spc="-20" dirty="0">
                <a:latin typeface="Arial"/>
                <a:cs typeface="Arial"/>
              </a:rPr>
              <a:t> </a:t>
            </a:r>
            <a:r>
              <a:rPr sz="1100" dirty="0">
                <a:latin typeface="Arial"/>
                <a:cs typeface="Arial"/>
              </a:rPr>
              <a:t>the</a:t>
            </a:r>
            <a:r>
              <a:rPr sz="1100" spc="-35" dirty="0">
                <a:latin typeface="Arial"/>
                <a:cs typeface="Arial"/>
              </a:rPr>
              <a:t> </a:t>
            </a:r>
            <a:r>
              <a:rPr sz="1100" b="1" i="1" dirty="0">
                <a:latin typeface="Arial"/>
                <a:cs typeface="Arial"/>
              </a:rPr>
              <a:t>MeshVertexList</a:t>
            </a:r>
            <a:r>
              <a:rPr sz="1100" b="1" i="1" spc="-15" dirty="0">
                <a:latin typeface="Arial"/>
                <a:cs typeface="Arial"/>
              </a:rPr>
              <a:t> </a:t>
            </a:r>
            <a:r>
              <a:rPr sz="1100" spc="-10" dirty="0">
                <a:latin typeface="Arial"/>
                <a:cs typeface="Arial"/>
              </a:rPr>
              <a:t>class </a:t>
            </a:r>
            <a:r>
              <a:rPr sz="1100" dirty="0">
                <a:latin typeface="Arial"/>
                <a:cs typeface="Arial"/>
              </a:rPr>
              <a:t>to</a:t>
            </a:r>
            <a:r>
              <a:rPr sz="1100" spc="-10" dirty="0">
                <a:latin typeface="Arial"/>
                <a:cs typeface="Arial"/>
              </a:rPr>
              <a:t> </a:t>
            </a:r>
            <a:r>
              <a:rPr sz="1100" dirty="0">
                <a:latin typeface="Arial"/>
                <a:cs typeface="Arial"/>
              </a:rPr>
              <a:t>change</a:t>
            </a:r>
            <a:r>
              <a:rPr sz="1100" spc="-15" dirty="0">
                <a:latin typeface="Arial"/>
                <a:cs typeface="Arial"/>
              </a:rPr>
              <a:t> </a:t>
            </a:r>
            <a:r>
              <a:rPr sz="1100" dirty="0">
                <a:latin typeface="Arial"/>
                <a:cs typeface="Arial"/>
              </a:rPr>
              <a:t>vertex</a:t>
            </a:r>
            <a:r>
              <a:rPr sz="1100" spc="-15" dirty="0">
                <a:latin typeface="Arial"/>
                <a:cs typeface="Arial"/>
              </a:rPr>
              <a:t> </a:t>
            </a:r>
            <a:r>
              <a:rPr sz="1100" spc="-10" dirty="0">
                <a:latin typeface="Arial"/>
                <a:cs typeface="Arial"/>
              </a:rPr>
              <a:t>locations.</a:t>
            </a:r>
            <a:endParaRPr sz="1100">
              <a:latin typeface="Arial"/>
              <a:cs typeface="Arial"/>
            </a:endParaRPr>
          </a:p>
          <a:p>
            <a:pPr>
              <a:lnSpc>
                <a:spcPct val="100000"/>
              </a:lnSpc>
              <a:spcBef>
                <a:spcPts val="40"/>
              </a:spcBef>
            </a:pPr>
            <a:endParaRPr sz="1100">
              <a:latin typeface="Arial"/>
              <a:cs typeface="Arial"/>
            </a:endParaRPr>
          </a:p>
          <a:p>
            <a:pPr marL="12700" marR="184150" algn="just">
              <a:lnSpc>
                <a:spcPts val="1260"/>
              </a:lnSpc>
            </a:pPr>
            <a:r>
              <a:rPr sz="1100" dirty="0">
                <a:latin typeface="Arial"/>
                <a:cs typeface="Arial"/>
              </a:rPr>
              <a:t>The</a:t>
            </a:r>
            <a:r>
              <a:rPr sz="1100" spc="-3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shows</a:t>
            </a:r>
            <a:r>
              <a:rPr sz="1100" spc="-15" dirty="0">
                <a:latin typeface="Arial"/>
                <a:cs typeface="Arial"/>
              </a:rPr>
              <a:t> </a:t>
            </a:r>
            <a:r>
              <a:rPr sz="1100" dirty="0">
                <a:latin typeface="Arial"/>
                <a:cs typeface="Arial"/>
              </a:rPr>
              <a:t>how</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randomly</a:t>
            </a:r>
            <a:r>
              <a:rPr sz="1100" spc="-30" dirty="0">
                <a:latin typeface="Arial"/>
                <a:cs typeface="Arial"/>
              </a:rPr>
              <a:t> </a:t>
            </a:r>
            <a:r>
              <a:rPr sz="1100" dirty="0">
                <a:latin typeface="Arial"/>
                <a:cs typeface="Arial"/>
              </a:rPr>
              <a:t>change</a:t>
            </a:r>
            <a:r>
              <a:rPr sz="1100" spc="-2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Z</a:t>
            </a:r>
            <a:r>
              <a:rPr sz="1100" b="1" i="1" spc="-20" dirty="0">
                <a:latin typeface="Arial"/>
                <a:cs typeface="Arial"/>
              </a:rPr>
              <a:t> </a:t>
            </a:r>
            <a:r>
              <a:rPr sz="1100" dirty="0">
                <a:latin typeface="Arial"/>
                <a:cs typeface="Arial"/>
              </a:rPr>
              <a:t>coordinate</a:t>
            </a:r>
            <a:r>
              <a:rPr sz="1100" spc="-3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mesh</a:t>
            </a:r>
            <a:r>
              <a:rPr sz="1100" spc="-30" dirty="0">
                <a:latin typeface="Arial"/>
                <a:cs typeface="Arial"/>
              </a:rPr>
              <a:t> </a:t>
            </a:r>
            <a:r>
              <a:rPr sz="1100" dirty="0">
                <a:latin typeface="Arial"/>
                <a:cs typeface="Arial"/>
              </a:rPr>
              <a:t>using</a:t>
            </a:r>
            <a:r>
              <a:rPr sz="1100" spc="-25" dirty="0">
                <a:latin typeface="Arial"/>
                <a:cs typeface="Arial"/>
              </a:rPr>
              <a:t> two </a:t>
            </a:r>
            <a:r>
              <a:rPr sz="1100" dirty="0">
                <a:latin typeface="Arial"/>
                <a:cs typeface="Arial"/>
              </a:rPr>
              <a:t>different</a:t>
            </a:r>
            <a:r>
              <a:rPr sz="1100" spc="-15" dirty="0">
                <a:latin typeface="Arial"/>
                <a:cs typeface="Arial"/>
              </a:rPr>
              <a:t> </a:t>
            </a:r>
            <a:r>
              <a:rPr sz="1100" dirty="0">
                <a:latin typeface="Arial"/>
                <a:cs typeface="Arial"/>
              </a:rPr>
              <a:t>approaches.</a:t>
            </a:r>
            <a:r>
              <a:rPr sz="1100" spc="-10" dirty="0">
                <a:latin typeface="Arial"/>
                <a:cs typeface="Arial"/>
              </a:rPr>
              <a:t> </a:t>
            </a:r>
            <a:r>
              <a:rPr sz="1100" dirty="0">
                <a:latin typeface="Arial"/>
                <a:cs typeface="Arial"/>
              </a:rPr>
              <a:t>Notice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mesh</a:t>
            </a:r>
            <a:r>
              <a:rPr sz="1100" spc="-30" dirty="0">
                <a:latin typeface="Arial"/>
                <a:cs typeface="Arial"/>
              </a:rPr>
              <a:t> </a:t>
            </a:r>
            <a:r>
              <a:rPr sz="1100" dirty="0">
                <a:latin typeface="Arial"/>
                <a:cs typeface="Arial"/>
              </a:rPr>
              <a:t>vertices</a:t>
            </a:r>
            <a:r>
              <a:rPr sz="1100" spc="-30"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a</a:t>
            </a:r>
            <a:r>
              <a:rPr sz="1100" spc="-5" dirty="0">
                <a:latin typeface="Arial"/>
                <a:cs typeface="Arial"/>
              </a:rPr>
              <a:t> </a:t>
            </a:r>
            <a:r>
              <a:rPr sz="1100" b="1" i="1" dirty="0">
                <a:latin typeface="Arial"/>
                <a:cs typeface="Arial"/>
              </a:rPr>
              <a:t>Point3f</a:t>
            </a:r>
            <a:r>
              <a:rPr sz="1100" b="1" i="1" spc="-1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not</a:t>
            </a:r>
            <a:r>
              <a:rPr sz="1100" spc="-20" dirty="0">
                <a:latin typeface="Arial"/>
                <a:cs typeface="Arial"/>
              </a:rPr>
              <a:t> </a:t>
            </a:r>
            <a:r>
              <a:rPr sz="1100" b="1" i="1" dirty="0">
                <a:latin typeface="Arial"/>
                <a:cs typeface="Arial"/>
              </a:rPr>
              <a:t>Point3d</a:t>
            </a:r>
            <a:r>
              <a:rPr sz="1100" b="1" i="1" spc="-25" dirty="0">
                <a:latin typeface="Arial"/>
                <a:cs typeface="Arial"/>
              </a:rPr>
              <a:t> </a:t>
            </a:r>
            <a:r>
              <a:rPr sz="1100" dirty="0">
                <a:latin typeface="Arial"/>
                <a:cs typeface="Arial"/>
              </a:rPr>
              <a:t>type</a:t>
            </a:r>
            <a:r>
              <a:rPr sz="1100" spc="-20" dirty="0">
                <a:latin typeface="Arial"/>
                <a:cs typeface="Arial"/>
              </a:rPr>
              <a:t> </a:t>
            </a:r>
            <a:r>
              <a:rPr sz="1100" spc="-10" dirty="0">
                <a:latin typeface="Arial"/>
                <a:cs typeface="Arial"/>
              </a:rPr>
              <a:t>because </a:t>
            </a:r>
            <a:r>
              <a:rPr sz="1100" dirty="0">
                <a:latin typeface="Arial"/>
                <a:cs typeface="Arial"/>
              </a:rPr>
              <a:t>mesh</a:t>
            </a:r>
            <a:r>
              <a:rPr sz="1100" spc="-45" dirty="0">
                <a:latin typeface="Arial"/>
                <a:cs typeface="Arial"/>
              </a:rPr>
              <a:t> </a:t>
            </a:r>
            <a:r>
              <a:rPr sz="1100" dirty="0">
                <a:latin typeface="Arial"/>
                <a:cs typeface="Arial"/>
              </a:rPr>
              <a:t>vertex</a:t>
            </a:r>
            <a:r>
              <a:rPr sz="1100" spc="-20" dirty="0">
                <a:latin typeface="Arial"/>
                <a:cs typeface="Arial"/>
              </a:rPr>
              <a:t> </a:t>
            </a:r>
            <a:r>
              <a:rPr sz="1100" dirty="0">
                <a:latin typeface="Arial"/>
                <a:cs typeface="Arial"/>
              </a:rPr>
              <a:t>locations</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stored</a:t>
            </a:r>
            <a:r>
              <a:rPr sz="1100" spc="-20"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single</a:t>
            </a:r>
            <a:r>
              <a:rPr sz="1100" spc="-20" dirty="0">
                <a:latin typeface="Arial"/>
                <a:cs typeface="Arial"/>
              </a:rPr>
              <a:t> </a:t>
            </a:r>
            <a:r>
              <a:rPr sz="1100" dirty="0">
                <a:latin typeface="Arial"/>
                <a:cs typeface="Arial"/>
              </a:rPr>
              <a:t>precision</a:t>
            </a:r>
            <a:r>
              <a:rPr sz="1100" spc="-25" dirty="0">
                <a:latin typeface="Arial"/>
                <a:cs typeface="Arial"/>
              </a:rPr>
              <a:t> </a:t>
            </a:r>
            <a:r>
              <a:rPr sz="1100" dirty="0">
                <a:latin typeface="Arial"/>
                <a:cs typeface="Arial"/>
              </a:rPr>
              <a:t>floating</a:t>
            </a:r>
            <a:r>
              <a:rPr sz="1100" spc="-20" dirty="0">
                <a:latin typeface="Arial"/>
                <a:cs typeface="Arial"/>
              </a:rPr>
              <a:t> </a:t>
            </a:r>
            <a:r>
              <a:rPr sz="1100" spc="-10" dirty="0">
                <a:latin typeface="Arial"/>
                <a:cs typeface="Arial"/>
              </a:rPr>
              <a:t>point.</a:t>
            </a:r>
            <a:endParaRPr sz="110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643593638"/>
              </p:ext>
            </p:extLst>
          </p:nvPr>
        </p:nvGraphicFramePr>
        <p:xfrm>
          <a:off x="980236" y="2792010"/>
          <a:ext cx="5944870" cy="3279140"/>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4945">
                <a:tc gridSpan="2">
                  <a:txBody>
                    <a:bodyPr/>
                    <a:lstStyle/>
                    <a:p>
                      <a:pPr marL="73025">
                        <a:lnSpc>
                          <a:spcPct val="100000"/>
                        </a:lnSpc>
                        <a:spcBef>
                          <a:spcPts val="105"/>
                        </a:spcBef>
                      </a:pPr>
                      <a:r>
                        <a:rPr sz="900" dirty="0">
                          <a:latin typeface="Arial"/>
                          <a:cs typeface="Arial"/>
                        </a:rPr>
                        <a:t>Change</a:t>
                      </a:r>
                      <a:r>
                        <a:rPr sz="900" spc="-3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location</a:t>
                      </a:r>
                      <a:r>
                        <a:rPr sz="900" spc="-2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mesh</a:t>
                      </a:r>
                      <a:r>
                        <a:rPr sz="900" spc="-30" dirty="0">
                          <a:latin typeface="Arial"/>
                          <a:cs typeface="Arial"/>
                        </a:rPr>
                        <a:t> </a:t>
                      </a:r>
                      <a:r>
                        <a:rPr sz="900" dirty="0">
                          <a:latin typeface="Arial"/>
                          <a:cs typeface="Arial"/>
                        </a:rPr>
                        <a:t>vertices</a:t>
                      </a:r>
                      <a:r>
                        <a:rPr sz="900" spc="-20" dirty="0">
                          <a:latin typeface="Arial"/>
                          <a:cs typeface="Arial"/>
                        </a:rPr>
                        <a:t> </a:t>
                      </a:r>
                      <a:r>
                        <a:rPr sz="900" dirty="0">
                          <a:latin typeface="Arial"/>
                          <a:cs typeface="Arial"/>
                        </a:rPr>
                        <a:t>by</a:t>
                      </a:r>
                      <a:r>
                        <a:rPr sz="900" spc="-15" dirty="0">
                          <a:latin typeface="Arial"/>
                          <a:cs typeface="Arial"/>
                        </a:rPr>
                        <a:t> </a:t>
                      </a:r>
                      <a:r>
                        <a:rPr sz="900" spc="-10" dirty="0">
                          <a:latin typeface="Arial"/>
                          <a:cs typeface="Arial"/>
                        </a:rPr>
                        <a:t>assigning</a:t>
                      </a:r>
                      <a:r>
                        <a:rPr sz="900" spc="-2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new</a:t>
                      </a:r>
                      <a:r>
                        <a:rPr sz="900" spc="-20" dirty="0">
                          <a:latin typeface="Arial"/>
                          <a:cs typeface="Arial"/>
                        </a:rPr>
                        <a:t> </a:t>
                      </a:r>
                      <a:r>
                        <a:rPr sz="900" dirty="0">
                          <a:latin typeface="Arial"/>
                          <a:cs typeface="Arial"/>
                        </a:rPr>
                        <a:t>value</a:t>
                      </a:r>
                      <a:r>
                        <a:rPr sz="900" spc="-30"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the</a:t>
                      </a:r>
                      <a:r>
                        <a:rPr sz="900" spc="15" dirty="0">
                          <a:latin typeface="Arial"/>
                          <a:cs typeface="Arial"/>
                        </a:rPr>
                        <a:t> </a:t>
                      </a:r>
                      <a:r>
                        <a:rPr sz="900" b="1" i="1" spc="-10" dirty="0">
                          <a:latin typeface="Arial"/>
                          <a:cs typeface="Arial"/>
                        </a:rPr>
                        <a:t>Vertices’</a:t>
                      </a:r>
                      <a:r>
                        <a:rPr sz="900" b="1" i="1" spc="-30" dirty="0">
                          <a:latin typeface="Arial"/>
                          <a:cs typeface="Arial"/>
                        </a:rPr>
                        <a:t> </a:t>
                      </a:r>
                      <a:r>
                        <a:rPr sz="900" spc="-20" dirty="0">
                          <a:latin typeface="Arial"/>
                          <a:cs typeface="Arial"/>
                        </a:rPr>
                        <a:t>list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363980">
                <a:tc>
                  <a:txBody>
                    <a:bodyPr/>
                    <a:lstStyle/>
                    <a:p>
                      <a:pPr marL="73025" marR="2185670">
                        <a:lnSpc>
                          <a:spcPts val="1030"/>
                        </a:lnSpc>
                        <a:spcBef>
                          <a:spcPts val="185"/>
                        </a:spcBef>
                      </a:pPr>
                      <a:r>
                        <a:rPr sz="900" dirty="0">
                          <a:solidFill>
                            <a:srgbClr val="00AF50"/>
                          </a:solidFill>
                          <a:latin typeface="Arial"/>
                          <a:cs typeface="Arial"/>
                        </a:rPr>
                        <a:t>//Change</a:t>
                      </a:r>
                      <a:r>
                        <a:rPr sz="900" spc="-35" dirty="0">
                          <a:solidFill>
                            <a:srgbClr val="00AF50"/>
                          </a:solidFill>
                          <a:latin typeface="Arial"/>
                          <a:cs typeface="Arial"/>
                        </a:rPr>
                        <a:t> </a:t>
                      </a:r>
                      <a:r>
                        <a:rPr sz="900" dirty="0">
                          <a:solidFill>
                            <a:srgbClr val="00AF50"/>
                          </a:solidFill>
                          <a:latin typeface="Arial"/>
                          <a:cs typeface="Arial"/>
                        </a:rPr>
                        <a:t>mesh</a:t>
                      </a:r>
                      <a:r>
                        <a:rPr sz="900" spc="-45" dirty="0">
                          <a:solidFill>
                            <a:srgbClr val="00AF50"/>
                          </a:solidFill>
                          <a:latin typeface="Arial"/>
                          <a:cs typeface="Arial"/>
                        </a:rPr>
                        <a:t> </a:t>
                      </a:r>
                      <a:r>
                        <a:rPr sz="900" dirty="0">
                          <a:solidFill>
                            <a:srgbClr val="00AF50"/>
                          </a:solidFill>
                          <a:latin typeface="Arial"/>
                          <a:cs typeface="Arial"/>
                        </a:rPr>
                        <a:t>vertex</a:t>
                      </a:r>
                      <a:r>
                        <a:rPr sz="900" spc="-40" dirty="0">
                          <a:solidFill>
                            <a:srgbClr val="00AF50"/>
                          </a:solidFill>
                          <a:latin typeface="Arial"/>
                          <a:cs typeface="Arial"/>
                        </a:rPr>
                        <a:t> </a:t>
                      </a:r>
                      <a:r>
                        <a:rPr sz="900" spc="-10" dirty="0">
                          <a:solidFill>
                            <a:srgbClr val="00AF50"/>
                          </a:solidFill>
                          <a:latin typeface="Arial"/>
                          <a:cs typeface="Arial"/>
                        </a:rPr>
                        <a:t>location </a:t>
                      </a:r>
                      <a:r>
                        <a:rPr sz="900" dirty="0">
                          <a:solidFill>
                            <a:srgbClr val="3333FF"/>
                          </a:solidFill>
                          <a:latin typeface="Arial"/>
                          <a:cs typeface="Arial"/>
                        </a:rPr>
                        <a:t>int</a:t>
                      </a:r>
                      <a:r>
                        <a:rPr sz="900" spc="-25" dirty="0">
                          <a:solidFill>
                            <a:srgbClr val="3333FF"/>
                          </a:solidFill>
                          <a:latin typeface="Arial"/>
                          <a:cs typeface="Arial"/>
                        </a:rPr>
                        <a:t> </a:t>
                      </a:r>
                      <a:r>
                        <a:rPr sz="900" dirty="0">
                          <a:latin typeface="Arial"/>
                          <a:cs typeface="Arial"/>
                        </a:rPr>
                        <a:t>index</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0;</a:t>
                      </a:r>
                      <a:endParaRPr sz="900">
                        <a:latin typeface="Arial"/>
                        <a:cs typeface="Arial"/>
                      </a:endParaRPr>
                    </a:p>
                    <a:p>
                      <a:pPr marL="73025">
                        <a:lnSpc>
                          <a:spcPts val="1010"/>
                        </a:lnSpc>
                      </a:pPr>
                      <a:r>
                        <a:rPr sz="900" b="1" dirty="0">
                          <a:latin typeface="Arial"/>
                          <a:cs typeface="Arial"/>
                        </a:rPr>
                        <a:t>Random</a:t>
                      </a:r>
                      <a:r>
                        <a:rPr sz="900" b="1" spc="-15" dirty="0">
                          <a:latin typeface="Arial"/>
                          <a:cs typeface="Arial"/>
                        </a:rPr>
                        <a:t> </a:t>
                      </a:r>
                      <a:r>
                        <a:rPr sz="900" dirty="0">
                          <a:latin typeface="Arial"/>
                          <a:cs typeface="Arial"/>
                        </a:rPr>
                        <a:t>rand</a:t>
                      </a:r>
                      <a:r>
                        <a:rPr sz="900" spc="-2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Random();</a:t>
                      </a:r>
                      <a:endParaRPr sz="900">
                        <a:latin typeface="Arial"/>
                        <a:cs typeface="Arial"/>
                      </a:endParaRPr>
                    </a:p>
                    <a:p>
                      <a:pPr>
                        <a:lnSpc>
                          <a:spcPct val="100000"/>
                        </a:lnSpc>
                        <a:spcBef>
                          <a:spcPts val="15"/>
                        </a:spcBef>
                      </a:pPr>
                      <a:endParaRPr sz="850">
                        <a:latin typeface="Times New Roman"/>
                        <a:cs typeface="Times New Roman"/>
                      </a:endParaRPr>
                    </a:p>
                    <a:p>
                      <a:pPr marL="73025">
                        <a:lnSpc>
                          <a:spcPts val="1055"/>
                        </a:lnSpc>
                      </a:pPr>
                      <a:r>
                        <a:rPr sz="900" dirty="0">
                          <a:solidFill>
                            <a:srgbClr val="3333FF"/>
                          </a:solidFill>
                          <a:latin typeface="Arial"/>
                          <a:cs typeface="Arial"/>
                        </a:rPr>
                        <a:t>foreach</a:t>
                      </a:r>
                      <a:r>
                        <a:rPr sz="900" spc="-10" dirty="0">
                          <a:solidFill>
                            <a:srgbClr val="3333FF"/>
                          </a:solidFill>
                          <a:latin typeface="Arial"/>
                          <a:cs typeface="Arial"/>
                        </a:rPr>
                        <a:t> </a:t>
                      </a:r>
                      <a:r>
                        <a:rPr sz="900" dirty="0">
                          <a:latin typeface="Arial"/>
                          <a:cs typeface="Arial"/>
                        </a:rPr>
                        <a:t>(Point3f</a:t>
                      </a:r>
                      <a:r>
                        <a:rPr sz="900" spc="-20" dirty="0">
                          <a:latin typeface="Arial"/>
                          <a:cs typeface="Arial"/>
                        </a:rPr>
                        <a:t> </a:t>
                      </a:r>
                      <a:r>
                        <a:rPr sz="900" dirty="0">
                          <a:latin typeface="Arial"/>
                          <a:cs typeface="Arial"/>
                        </a:rPr>
                        <a:t>loc</a:t>
                      </a:r>
                      <a:r>
                        <a:rPr sz="900" spc="-5" dirty="0">
                          <a:latin typeface="Arial"/>
                          <a:cs typeface="Arial"/>
                        </a:rPr>
                        <a:t> </a:t>
                      </a:r>
                      <a:r>
                        <a:rPr sz="900" dirty="0">
                          <a:solidFill>
                            <a:srgbClr val="3333FF"/>
                          </a:solidFill>
                          <a:latin typeface="Arial"/>
                          <a:cs typeface="Arial"/>
                        </a:rPr>
                        <a:t>in</a:t>
                      </a:r>
                      <a:r>
                        <a:rPr sz="900" spc="-10" dirty="0">
                          <a:solidFill>
                            <a:srgbClr val="3333FF"/>
                          </a:solidFill>
                          <a:latin typeface="Arial"/>
                          <a:cs typeface="Arial"/>
                        </a:rPr>
                        <a:t> </a:t>
                      </a:r>
                      <a:r>
                        <a:rPr sz="900" dirty="0">
                          <a:latin typeface="Arial"/>
                          <a:cs typeface="Arial"/>
                        </a:rPr>
                        <a:t>mesh.Vertices)</a:t>
                      </a:r>
                      <a:r>
                        <a:rPr sz="900" spc="-10" dirty="0">
                          <a:latin typeface="Arial"/>
                          <a:cs typeface="Arial"/>
                        </a:rPr>
                        <a:t> </a:t>
                      </a:r>
                      <a:r>
                        <a:rPr sz="900" spc="-50" dirty="0">
                          <a:latin typeface="Arial"/>
                          <a:cs typeface="Arial"/>
                        </a:rPr>
                        <a:t>{</a:t>
                      </a:r>
                      <a:endParaRPr sz="900">
                        <a:latin typeface="Arial"/>
                        <a:cs typeface="Arial"/>
                      </a:endParaRPr>
                    </a:p>
                    <a:p>
                      <a:pPr marL="200660" marR="1984375">
                        <a:lnSpc>
                          <a:spcPct val="96000"/>
                        </a:lnSpc>
                        <a:spcBef>
                          <a:spcPts val="20"/>
                        </a:spcBef>
                      </a:pPr>
                      <a:r>
                        <a:rPr sz="900" b="1" dirty="0">
                          <a:latin typeface="Arial"/>
                          <a:cs typeface="Arial"/>
                        </a:rPr>
                        <a:t>Point3f</a:t>
                      </a:r>
                      <a:r>
                        <a:rPr sz="900" b="1" spc="-35" dirty="0">
                          <a:latin typeface="Arial"/>
                          <a:cs typeface="Arial"/>
                        </a:rPr>
                        <a:t> </a:t>
                      </a:r>
                      <a:r>
                        <a:rPr sz="900" dirty="0">
                          <a:latin typeface="Arial"/>
                          <a:cs typeface="Arial"/>
                        </a:rPr>
                        <a:t>newLoc</a:t>
                      </a:r>
                      <a:r>
                        <a:rPr sz="900" spc="-10" dirty="0">
                          <a:latin typeface="Arial"/>
                          <a:cs typeface="Arial"/>
                        </a:rPr>
                        <a:t> </a:t>
                      </a:r>
                      <a:r>
                        <a:rPr sz="900" dirty="0">
                          <a:latin typeface="Arial"/>
                          <a:cs typeface="Arial"/>
                        </a:rPr>
                        <a:t>=</a:t>
                      </a:r>
                      <a:r>
                        <a:rPr sz="900" spc="-20" dirty="0">
                          <a:latin typeface="Arial"/>
                          <a:cs typeface="Arial"/>
                        </a:rPr>
                        <a:t> loc;</a:t>
                      </a:r>
                      <a:r>
                        <a:rPr sz="900" spc="500" dirty="0">
                          <a:latin typeface="Arial"/>
                          <a:cs typeface="Arial"/>
                        </a:rPr>
                        <a:t> </a:t>
                      </a:r>
                      <a:r>
                        <a:rPr sz="900" dirty="0">
                          <a:latin typeface="Arial"/>
                          <a:cs typeface="Arial"/>
                        </a:rPr>
                        <a:t>newLoc.Z</a:t>
                      </a:r>
                      <a:r>
                        <a:rPr sz="900" spc="-2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rand.Next(10)</a:t>
                      </a:r>
                      <a:r>
                        <a:rPr sz="900" spc="-35" dirty="0">
                          <a:latin typeface="Arial"/>
                          <a:cs typeface="Arial"/>
                        </a:rPr>
                        <a:t> </a:t>
                      </a:r>
                      <a:r>
                        <a:rPr sz="900" dirty="0">
                          <a:latin typeface="Arial"/>
                          <a:cs typeface="Arial"/>
                        </a:rPr>
                        <a:t>/</a:t>
                      </a:r>
                      <a:r>
                        <a:rPr sz="900" spc="-25" dirty="0">
                          <a:latin typeface="Arial"/>
                          <a:cs typeface="Arial"/>
                        </a:rPr>
                        <a:t> 3; </a:t>
                      </a:r>
                      <a:r>
                        <a:rPr sz="900" dirty="0">
                          <a:latin typeface="Arial"/>
                          <a:cs typeface="Arial"/>
                        </a:rPr>
                        <a:t>mesh.Vertices[index]</a:t>
                      </a:r>
                      <a:r>
                        <a:rPr sz="900" spc="-2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newLoc; </a:t>
                      </a:r>
                      <a:r>
                        <a:rPr sz="900" dirty="0">
                          <a:latin typeface="Arial"/>
                          <a:cs typeface="Arial"/>
                        </a:rPr>
                        <a:t>index</a:t>
                      </a:r>
                      <a:r>
                        <a:rPr sz="900" spc="-2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index</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1;</a:t>
                      </a:r>
                      <a:endParaRPr sz="900">
                        <a:latin typeface="Arial"/>
                        <a:cs typeface="Arial"/>
                      </a:endParaRPr>
                    </a:p>
                    <a:p>
                      <a:pPr marL="73025">
                        <a:lnSpc>
                          <a:spcPts val="1030"/>
                        </a:lnSpc>
                      </a:pPr>
                      <a:r>
                        <a:rPr sz="900" dirty="0">
                          <a:latin typeface="Arial"/>
                          <a:cs typeface="Arial"/>
                        </a:rPr>
                        <a:t>}</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1140">
                <a:tc gridSpan="2">
                  <a:txBody>
                    <a:bodyPr/>
                    <a:lstStyle/>
                    <a:p>
                      <a:pPr marL="73025">
                        <a:lnSpc>
                          <a:spcPct val="100000"/>
                        </a:lnSpc>
                        <a:spcBef>
                          <a:spcPts val="105"/>
                        </a:spcBef>
                      </a:pPr>
                      <a:r>
                        <a:rPr sz="900" dirty="0">
                          <a:latin typeface="Arial"/>
                          <a:cs typeface="Arial"/>
                        </a:rPr>
                        <a:t>Change</a:t>
                      </a:r>
                      <a:r>
                        <a:rPr sz="900" spc="-3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location</a:t>
                      </a:r>
                      <a:r>
                        <a:rPr sz="900" spc="-2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mesh</a:t>
                      </a:r>
                      <a:r>
                        <a:rPr sz="900" spc="-35" dirty="0">
                          <a:latin typeface="Arial"/>
                          <a:cs typeface="Arial"/>
                        </a:rPr>
                        <a:t> </a:t>
                      </a:r>
                      <a:r>
                        <a:rPr sz="900" dirty="0">
                          <a:latin typeface="Arial"/>
                          <a:cs typeface="Arial"/>
                        </a:rPr>
                        <a:t>vertices</a:t>
                      </a:r>
                      <a:r>
                        <a:rPr sz="900" spc="-30" dirty="0">
                          <a:latin typeface="Arial"/>
                          <a:cs typeface="Arial"/>
                        </a:rPr>
                        <a:t> </a:t>
                      </a:r>
                      <a:r>
                        <a:rPr sz="900" dirty="0">
                          <a:latin typeface="Arial"/>
                          <a:cs typeface="Arial"/>
                        </a:rPr>
                        <a:t>using</a:t>
                      </a:r>
                      <a:r>
                        <a:rPr sz="900" spc="-25" dirty="0">
                          <a:latin typeface="Arial"/>
                          <a:cs typeface="Arial"/>
                        </a:rPr>
                        <a:t> </a:t>
                      </a:r>
                      <a:r>
                        <a:rPr sz="900" dirty="0">
                          <a:latin typeface="Arial"/>
                          <a:cs typeface="Arial"/>
                        </a:rPr>
                        <a:t>the </a:t>
                      </a:r>
                      <a:r>
                        <a:rPr sz="900" b="1" i="1" spc="-10" dirty="0">
                          <a:latin typeface="Arial"/>
                          <a:cs typeface="Arial"/>
                        </a:rPr>
                        <a:t>SetVertix</a:t>
                      </a:r>
                      <a:r>
                        <a:rPr sz="900" b="1" i="1" spc="-20" dirty="0">
                          <a:latin typeface="Arial"/>
                          <a:cs typeface="Arial"/>
                        </a:rPr>
                        <a:t> </a:t>
                      </a:r>
                      <a:r>
                        <a:rPr sz="900" spc="-10" dirty="0">
                          <a:latin typeface="Arial"/>
                          <a:cs typeface="Arial"/>
                        </a:rPr>
                        <a:t>method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489075">
                <a:tc>
                  <a:txBody>
                    <a:bodyPr/>
                    <a:lstStyle/>
                    <a:p>
                      <a:pPr marL="73025">
                        <a:lnSpc>
                          <a:spcPct val="100000"/>
                        </a:lnSpc>
                        <a:spcBef>
                          <a:spcPts val="105"/>
                        </a:spcBef>
                      </a:pPr>
                      <a:r>
                        <a:rPr sz="900" b="1" dirty="0">
                          <a:latin typeface="Arial"/>
                          <a:cs typeface="Arial"/>
                        </a:rPr>
                        <a:t>Mesh</a:t>
                      </a:r>
                      <a:r>
                        <a:rPr sz="900" b="1" spc="-25" dirty="0">
                          <a:latin typeface="Arial"/>
                          <a:cs typeface="Arial"/>
                        </a:rPr>
                        <a:t> </a:t>
                      </a:r>
                      <a:r>
                        <a:rPr sz="900" dirty="0">
                          <a:latin typeface="Arial"/>
                          <a:cs typeface="Arial"/>
                        </a:rPr>
                        <a:t>mesh</a:t>
                      </a:r>
                      <a:r>
                        <a:rPr sz="900" spc="-1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dirty="0">
                          <a:solidFill>
                            <a:srgbClr val="00AF50"/>
                          </a:solidFill>
                          <a:latin typeface="Arial"/>
                          <a:cs typeface="Arial"/>
                        </a:rPr>
                        <a:t>new</a:t>
                      </a:r>
                      <a:r>
                        <a:rPr sz="900" spc="-40" dirty="0">
                          <a:solidFill>
                            <a:srgbClr val="00AF50"/>
                          </a:solidFill>
                          <a:latin typeface="Arial"/>
                          <a:cs typeface="Arial"/>
                        </a:rPr>
                        <a:t> </a:t>
                      </a:r>
                      <a:r>
                        <a:rPr sz="900" dirty="0">
                          <a:solidFill>
                            <a:srgbClr val="00AF50"/>
                          </a:solidFill>
                          <a:latin typeface="Arial"/>
                          <a:cs typeface="Arial"/>
                        </a:rPr>
                        <a:t>instance</a:t>
                      </a:r>
                      <a:r>
                        <a:rPr sz="900" spc="-30" dirty="0">
                          <a:solidFill>
                            <a:srgbClr val="00AF50"/>
                          </a:solidFill>
                          <a:latin typeface="Arial"/>
                          <a:cs typeface="Arial"/>
                        </a:rPr>
                        <a:t> </a:t>
                      </a:r>
                      <a:r>
                        <a:rPr sz="900" dirty="0">
                          <a:solidFill>
                            <a:srgbClr val="00AF50"/>
                          </a:solidFill>
                          <a:latin typeface="Arial"/>
                          <a:cs typeface="Arial"/>
                        </a:rPr>
                        <a:t>of</a:t>
                      </a:r>
                      <a:r>
                        <a:rPr sz="900" spc="-30" dirty="0">
                          <a:solidFill>
                            <a:srgbClr val="00AF50"/>
                          </a:solidFill>
                          <a:latin typeface="Arial"/>
                          <a:cs typeface="Arial"/>
                        </a:rPr>
                        <a:t> </a:t>
                      </a:r>
                      <a:r>
                        <a:rPr sz="900" dirty="0">
                          <a:solidFill>
                            <a:srgbClr val="00AF50"/>
                          </a:solidFill>
                          <a:latin typeface="Arial"/>
                          <a:cs typeface="Arial"/>
                        </a:rPr>
                        <a:t>random</a:t>
                      </a:r>
                      <a:r>
                        <a:rPr sz="900" spc="-35" dirty="0">
                          <a:solidFill>
                            <a:srgbClr val="00AF50"/>
                          </a:solidFill>
                          <a:latin typeface="Arial"/>
                          <a:cs typeface="Arial"/>
                        </a:rPr>
                        <a:t> </a:t>
                      </a:r>
                      <a:r>
                        <a:rPr sz="900" spc="-10" dirty="0">
                          <a:solidFill>
                            <a:srgbClr val="00AF50"/>
                          </a:solidFill>
                          <a:latin typeface="Arial"/>
                          <a:cs typeface="Arial"/>
                        </a:rPr>
                        <a:t>generator</a:t>
                      </a:r>
                      <a:endParaRPr sz="900">
                        <a:latin typeface="Arial"/>
                        <a:cs typeface="Arial"/>
                      </a:endParaRPr>
                    </a:p>
                    <a:p>
                      <a:pPr marL="73025">
                        <a:lnSpc>
                          <a:spcPts val="1030"/>
                        </a:lnSpc>
                      </a:pPr>
                      <a:r>
                        <a:rPr sz="900" b="1" dirty="0">
                          <a:latin typeface="Arial"/>
                          <a:cs typeface="Arial"/>
                        </a:rPr>
                        <a:t>Random</a:t>
                      </a:r>
                      <a:r>
                        <a:rPr sz="900" b="1" spc="-15" dirty="0">
                          <a:latin typeface="Arial"/>
                          <a:cs typeface="Arial"/>
                        </a:rPr>
                        <a:t> </a:t>
                      </a:r>
                      <a:r>
                        <a:rPr sz="900" dirty="0">
                          <a:latin typeface="Arial"/>
                          <a:cs typeface="Arial"/>
                        </a:rPr>
                        <a:t>rand</a:t>
                      </a:r>
                      <a:r>
                        <a:rPr sz="900" spc="-2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Random();</a:t>
                      </a:r>
                      <a:endParaRPr sz="900">
                        <a:latin typeface="Arial"/>
                        <a:cs typeface="Arial"/>
                      </a:endParaRPr>
                    </a:p>
                    <a:p>
                      <a:pPr marL="73025">
                        <a:lnSpc>
                          <a:spcPts val="1040"/>
                        </a:lnSpc>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mesh.Vertices.Count</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0" dirty="0">
                          <a:latin typeface="Arial"/>
                          <a:cs typeface="Arial"/>
                        </a:rPr>
                        <a:t> i++){</a:t>
                      </a:r>
                      <a:endParaRPr sz="900">
                        <a:latin typeface="Arial"/>
                        <a:cs typeface="Arial"/>
                      </a:endParaRPr>
                    </a:p>
                    <a:p>
                      <a:pPr marL="200660">
                        <a:lnSpc>
                          <a:spcPts val="1040"/>
                        </a:lnSpc>
                      </a:pPr>
                      <a:r>
                        <a:rPr sz="900" dirty="0">
                          <a:solidFill>
                            <a:srgbClr val="00AF50"/>
                          </a:solidFill>
                          <a:latin typeface="Arial"/>
                          <a:cs typeface="Arial"/>
                        </a:rPr>
                        <a:t>//Get</a:t>
                      </a:r>
                      <a:r>
                        <a:rPr sz="900" spc="-15" dirty="0">
                          <a:solidFill>
                            <a:srgbClr val="00AF50"/>
                          </a:solidFill>
                          <a:latin typeface="Arial"/>
                          <a:cs typeface="Arial"/>
                        </a:rPr>
                        <a:t> </a:t>
                      </a:r>
                      <a:r>
                        <a:rPr sz="900" spc="-10" dirty="0">
                          <a:solidFill>
                            <a:srgbClr val="00AF50"/>
                          </a:solidFill>
                          <a:latin typeface="Arial"/>
                          <a:cs typeface="Arial"/>
                        </a:rPr>
                        <a:t>vertex</a:t>
                      </a:r>
                      <a:endParaRPr sz="900">
                        <a:latin typeface="Arial"/>
                        <a:cs typeface="Arial"/>
                      </a:endParaRPr>
                    </a:p>
                    <a:p>
                      <a:pPr marL="200660" marR="2061845">
                        <a:lnSpc>
                          <a:spcPts val="1030"/>
                        </a:lnSpc>
                        <a:spcBef>
                          <a:spcPts val="50"/>
                        </a:spcBef>
                      </a:pPr>
                      <a:r>
                        <a:rPr sz="900" b="1" dirty="0">
                          <a:latin typeface="Arial"/>
                          <a:cs typeface="Arial"/>
                        </a:rPr>
                        <a:t>Point3f</a:t>
                      </a:r>
                      <a:r>
                        <a:rPr sz="900" b="1" spc="-20" dirty="0">
                          <a:latin typeface="Arial"/>
                          <a:cs typeface="Arial"/>
                        </a:rPr>
                        <a:t> </a:t>
                      </a:r>
                      <a:r>
                        <a:rPr sz="900" dirty="0">
                          <a:latin typeface="Arial"/>
                          <a:cs typeface="Arial"/>
                        </a:rPr>
                        <a:t>loc =</a:t>
                      </a:r>
                      <a:r>
                        <a:rPr sz="900" spc="-15" dirty="0">
                          <a:latin typeface="Arial"/>
                          <a:cs typeface="Arial"/>
                        </a:rPr>
                        <a:t> </a:t>
                      </a:r>
                      <a:r>
                        <a:rPr sz="900" spc="-10" dirty="0">
                          <a:latin typeface="Arial"/>
                          <a:cs typeface="Arial"/>
                        </a:rPr>
                        <a:t>mesh.Vertices[i]; </a:t>
                      </a:r>
                      <a:r>
                        <a:rPr sz="900" dirty="0">
                          <a:latin typeface="Arial"/>
                          <a:cs typeface="Arial"/>
                        </a:rPr>
                        <a:t>loc.Z</a:t>
                      </a:r>
                      <a:r>
                        <a:rPr sz="900" spc="-1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rand.Next(10)</a:t>
                      </a:r>
                      <a:r>
                        <a:rPr sz="900" spc="-10"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3;</a:t>
                      </a:r>
                      <a:endParaRPr sz="900">
                        <a:latin typeface="Arial"/>
                        <a:cs typeface="Arial"/>
                      </a:endParaRPr>
                    </a:p>
                    <a:p>
                      <a:pPr marL="200660">
                        <a:lnSpc>
                          <a:spcPts val="990"/>
                        </a:lnSpc>
                      </a:pPr>
                      <a:r>
                        <a:rPr sz="900" dirty="0">
                          <a:solidFill>
                            <a:srgbClr val="00AF50"/>
                          </a:solidFill>
                          <a:latin typeface="Arial"/>
                          <a:cs typeface="Arial"/>
                        </a:rPr>
                        <a:t>//Assign</a:t>
                      </a:r>
                      <a:r>
                        <a:rPr sz="900" spc="-15" dirty="0">
                          <a:solidFill>
                            <a:srgbClr val="00AF50"/>
                          </a:solidFill>
                          <a:latin typeface="Arial"/>
                          <a:cs typeface="Arial"/>
                        </a:rPr>
                        <a:t> </a:t>
                      </a:r>
                      <a:r>
                        <a:rPr sz="900" dirty="0">
                          <a:solidFill>
                            <a:srgbClr val="00AF50"/>
                          </a:solidFill>
                          <a:latin typeface="Arial"/>
                          <a:cs typeface="Arial"/>
                        </a:rPr>
                        <a:t>new</a:t>
                      </a:r>
                      <a:r>
                        <a:rPr sz="900" spc="-15" dirty="0">
                          <a:solidFill>
                            <a:srgbClr val="00AF50"/>
                          </a:solidFill>
                          <a:latin typeface="Arial"/>
                          <a:cs typeface="Arial"/>
                        </a:rPr>
                        <a:t> </a:t>
                      </a:r>
                      <a:r>
                        <a:rPr sz="900" spc="-10" dirty="0">
                          <a:solidFill>
                            <a:srgbClr val="00AF50"/>
                          </a:solidFill>
                          <a:latin typeface="Arial"/>
                          <a:cs typeface="Arial"/>
                        </a:rPr>
                        <a:t>location</a:t>
                      </a:r>
                      <a:endParaRPr sz="900">
                        <a:latin typeface="Arial"/>
                        <a:cs typeface="Arial"/>
                      </a:endParaRPr>
                    </a:p>
                    <a:p>
                      <a:pPr marL="200660">
                        <a:lnSpc>
                          <a:spcPts val="1040"/>
                        </a:lnSpc>
                      </a:pPr>
                      <a:r>
                        <a:rPr sz="900" dirty="0">
                          <a:latin typeface="Arial"/>
                          <a:cs typeface="Arial"/>
                        </a:rPr>
                        <a:t>mesh.Vertices.SetVertex(i,</a:t>
                      </a:r>
                      <a:r>
                        <a:rPr sz="900" spc="-50" dirty="0">
                          <a:latin typeface="Arial"/>
                          <a:cs typeface="Arial"/>
                        </a:rPr>
                        <a:t> </a:t>
                      </a:r>
                      <a:r>
                        <a:rPr sz="900" spc="-20" dirty="0">
                          <a:latin typeface="Arial"/>
                          <a:cs typeface="Arial"/>
                        </a:rPr>
                        <a:t>loc);</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902004" y="6218089"/>
            <a:ext cx="450596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Here</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deletes</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mesh</a:t>
            </a:r>
            <a:r>
              <a:rPr sz="1100" spc="-25" dirty="0">
                <a:latin typeface="Arial"/>
                <a:cs typeface="Arial"/>
              </a:rPr>
              <a:t> </a:t>
            </a:r>
            <a:r>
              <a:rPr sz="1100" dirty="0">
                <a:latin typeface="Arial"/>
                <a:cs typeface="Arial"/>
              </a:rPr>
              <a:t>vertex</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surrounding</a:t>
            </a:r>
            <a:r>
              <a:rPr sz="1100" spc="-20" dirty="0">
                <a:latin typeface="Arial"/>
                <a:cs typeface="Arial"/>
              </a:rPr>
              <a:t> </a:t>
            </a:r>
            <a:r>
              <a:rPr sz="1100" spc="-10" dirty="0">
                <a:latin typeface="Arial"/>
                <a:cs typeface="Arial"/>
              </a:rPr>
              <a:t>faces</a:t>
            </a:r>
            <a:endParaRPr sz="110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21767336"/>
              </p:ext>
            </p:extLst>
          </p:nvPr>
        </p:nvGraphicFramePr>
        <p:xfrm>
          <a:off x="980236" y="6531017"/>
          <a:ext cx="5944870" cy="1342390"/>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4945">
                <a:tc gridSpan="2">
                  <a:txBody>
                    <a:bodyPr/>
                    <a:lstStyle/>
                    <a:p>
                      <a:pPr marL="73025">
                        <a:lnSpc>
                          <a:spcPct val="100000"/>
                        </a:lnSpc>
                        <a:spcBef>
                          <a:spcPts val="120"/>
                        </a:spcBef>
                      </a:pPr>
                      <a:r>
                        <a:rPr sz="900" dirty="0">
                          <a:latin typeface="Arial"/>
                          <a:cs typeface="Arial"/>
                        </a:rPr>
                        <a:t>Delete</a:t>
                      </a:r>
                      <a:r>
                        <a:rPr sz="900" spc="-20" dirty="0">
                          <a:latin typeface="Arial"/>
                          <a:cs typeface="Arial"/>
                        </a:rPr>
                        <a:t> </a:t>
                      </a:r>
                      <a:r>
                        <a:rPr sz="900" dirty="0">
                          <a:latin typeface="Arial"/>
                          <a:cs typeface="Arial"/>
                        </a:rPr>
                        <a:t>mesh</a:t>
                      </a:r>
                      <a:r>
                        <a:rPr sz="900" spc="-10" dirty="0">
                          <a:latin typeface="Arial"/>
                          <a:cs typeface="Arial"/>
                        </a:rPr>
                        <a:t> </a:t>
                      </a:r>
                      <a:r>
                        <a:rPr sz="900" dirty="0">
                          <a:latin typeface="Arial"/>
                          <a:cs typeface="Arial"/>
                        </a:rPr>
                        <a:t>faces </a:t>
                      </a:r>
                      <a:r>
                        <a:rPr sz="900" spc="-10" dirty="0">
                          <a:latin typeface="Arial"/>
                          <a:cs typeface="Arial"/>
                        </a:rPr>
                        <a:t>randomly</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147445">
                <a:tc>
                  <a:txBody>
                    <a:bodyPr/>
                    <a:lstStyle/>
                    <a:p>
                      <a:pPr marL="73025" marR="2245995">
                        <a:lnSpc>
                          <a:spcPts val="1030"/>
                        </a:lnSpc>
                        <a:spcBef>
                          <a:spcPts val="180"/>
                        </a:spcBef>
                      </a:pPr>
                      <a:r>
                        <a:rPr sz="900" b="1" dirty="0">
                          <a:latin typeface="Arial"/>
                          <a:cs typeface="Arial"/>
                        </a:rPr>
                        <a:t>Mesh</a:t>
                      </a:r>
                      <a:r>
                        <a:rPr sz="900" b="1" spc="-25" dirty="0">
                          <a:latin typeface="Arial"/>
                          <a:cs typeface="Arial"/>
                        </a:rPr>
                        <a:t> </a:t>
                      </a:r>
                      <a:r>
                        <a:rPr sz="900" dirty="0">
                          <a:latin typeface="Arial"/>
                          <a:cs typeface="Arial"/>
                        </a:rPr>
                        <a:t>mesh</a:t>
                      </a:r>
                      <a:r>
                        <a:rPr sz="900" spc="-1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input </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index =</a:t>
                      </a:r>
                      <a:r>
                        <a:rPr sz="900" spc="-5" dirty="0">
                          <a:latin typeface="Arial"/>
                          <a:cs typeface="Arial"/>
                        </a:rPr>
                        <a:t> </a:t>
                      </a:r>
                      <a:r>
                        <a:rPr sz="900" spc="-25" dirty="0">
                          <a:latin typeface="Arial"/>
                          <a:cs typeface="Arial"/>
                        </a:rPr>
                        <a:t>32;</a:t>
                      </a:r>
                      <a:endParaRPr sz="900">
                        <a:latin typeface="Arial"/>
                        <a:cs typeface="Arial"/>
                      </a:endParaRPr>
                    </a:p>
                    <a:p>
                      <a:pPr marL="73025" marR="662940">
                        <a:lnSpc>
                          <a:spcPts val="1030"/>
                        </a:lnSpc>
                        <a:spcBef>
                          <a:spcPts val="20"/>
                        </a:spcBef>
                      </a:pPr>
                      <a:r>
                        <a:rPr sz="900" dirty="0">
                          <a:solidFill>
                            <a:srgbClr val="00AF50"/>
                          </a:solidFill>
                          <a:latin typeface="Arial"/>
                          <a:cs typeface="Arial"/>
                        </a:rPr>
                        <a:t>//Remove</a:t>
                      </a:r>
                      <a:r>
                        <a:rPr sz="900" spc="-35" dirty="0">
                          <a:solidFill>
                            <a:srgbClr val="00AF50"/>
                          </a:solidFill>
                          <a:latin typeface="Arial"/>
                          <a:cs typeface="Arial"/>
                        </a:rPr>
                        <a:t> </a:t>
                      </a:r>
                      <a:r>
                        <a:rPr sz="900" dirty="0">
                          <a:solidFill>
                            <a:srgbClr val="00AF50"/>
                          </a:solidFill>
                          <a:latin typeface="Arial"/>
                          <a:cs typeface="Arial"/>
                        </a:rPr>
                        <a:t>a</a:t>
                      </a:r>
                      <a:r>
                        <a:rPr sz="900" spc="-40" dirty="0">
                          <a:solidFill>
                            <a:srgbClr val="00AF50"/>
                          </a:solidFill>
                          <a:latin typeface="Arial"/>
                          <a:cs typeface="Arial"/>
                        </a:rPr>
                        <a:t> </a:t>
                      </a:r>
                      <a:r>
                        <a:rPr sz="900" dirty="0">
                          <a:solidFill>
                            <a:srgbClr val="00AF50"/>
                          </a:solidFill>
                          <a:latin typeface="Arial"/>
                          <a:cs typeface="Arial"/>
                        </a:rPr>
                        <a:t>mesh</a:t>
                      </a:r>
                      <a:r>
                        <a:rPr sz="900" spc="-45" dirty="0">
                          <a:solidFill>
                            <a:srgbClr val="00AF50"/>
                          </a:solidFill>
                          <a:latin typeface="Arial"/>
                          <a:cs typeface="Arial"/>
                        </a:rPr>
                        <a:t> </a:t>
                      </a:r>
                      <a:r>
                        <a:rPr sz="900" dirty="0">
                          <a:solidFill>
                            <a:srgbClr val="00AF50"/>
                          </a:solidFill>
                          <a:latin typeface="Arial"/>
                          <a:cs typeface="Arial"/>
                        </a:rPr>
                        <a:t>vertex</a:t>
                      </a:r>
                      <a:r>
                        <a:rPr sz="900" spc="-25" dirty="0">
                          <a:solidFill>
                            <a:srgbClr val="00AF50"/>
                          </a:solidFill>
                          <a:latin typeface="Arial"/>
                          <a:cs typeface="Arial"/>
                        </a:rPr>
                        <a:t> </a:t>
                      </a:r>
                      <a:r>
                        <a:rPr sz="900" dirty="0">
                          <a:solidFill>
                            <a:srgbClr val="00AF50"/>
                          </a:solidFill>
                          <a:latin typeface="Arial"/>
                          <a:cs typeface="Arial"/>
                        </a:rPr>
                        <a:t>(make</a:t>
                      </a:r>
                      <a:r>
                        <a:rPr sz="900" spc="-35" dirty="0">
                          <a:solidFill>
                            <a:srgbClr val="00AF50"/>
                          </a:solidFill>
                          <a:latin typeface="Arial"/>
                          <a:cs typeface="Arial"/>
                        </a:rPr>
                        <a:t> </a:t>
                      </a:r>
                      <a:r>
                        <a:rPr sz="900" dirty="0">
                          <a:solidFill>
                            <a:srgbClr val="00AF50"/>
                          </a:solidFill>
                          <a:latin typeface="Arial"/>
                          <a:cs typeface="Arial"/>
                        </a:rPr>
                        <a:t>sure</a:t>
                      </a:r>
                      <a:r>
                        <a:rPr sz="900" spc="-30" dirty="0">
                          <a:solidFill>
                            <a:srgbClr val="00AF50"/>
                          </a:solidFill>
                          <a:latin typeface="Arial"/>
                          <a:cs typeface="Arial"/>
                        </a:rPr>
                        <a:t> </a:t>
                      </a:r>
                      <a:r>
                        <a:rPr sz="900" dirty="0">
                          <a:solidFill>
                            <a:srgbClr val="00AF50"/>
                          </a:solidFill>
                          <a:latin typeface="Arial"/>
                          <a:cs typeface="Arial"/>
                        </a:rPr>
                        <a:t>index</a:t>
                      </a:r>
                      <a:r>
                        <a:rPr sz="900" spc="-40" dirty="0">
                          <a:solidFill>
                            <a:srgbClr val="00AF50"/>
                          </a:solidFill>
                          <a:latin typeface="Arial"/>
                          <a:cs typeface="Arial"/>
                        </a:rPr>
                        <a:t> </a:t>
                      </a:r>
                      <a:r>
                        <a:rPr sz="900" dirty="0">
                          <a:solidFill>
                            <a:srgbClr val="00AF50"/>
                          </a:solidFill>
                          <a:latin typeface="Arial"/>
                          <a:cs typeface="Arial"/>
                        </a:rPr>
                        <a:t>falls</a:t>
                      </a:r>
                      <a:r>
                        <a:rPr sz="900" spc="-30" dirty="0">
                          <a:solidFill>
                            <a:srgbClr val="00AF50"/>
                          </a:solidFill>
                          <a:latin typeface="Arial"/>
                          <a:cs typeface="Arial"/>
                        </a:rPr>
                        <a:t> </a:t>
                      </a:r>
                      <a:r>
                        <a:rPr sz="900" dirty="0">
                          <a:solidFill>
                            <a:srgbClr val="00AF50"/>
                          </a:solidFill>
                          <a:latin typeface="Arial"/>
                          <a:cs typeface="Arial"/>
                        </a:rPr>
                        <a:t>within</a:t>
                      </a:r>
                      <a:r>
                        <a:rPr sz="900" spc="-35" dirty="0">
                          <a:solidFill>
                            <a:srgbClr val="00AF50"/>
                          </a:solidFill>
                          <a:latin typeface="Arial"/>
                          <a:cs typeface="Arial"/>
                        </a:rPr>
                        <a:t> </a:t>
                      </a:r>
                      <a:r>
                        <a:rPr sz="900" spc="-10" dirty="0">
                          <a:solidFill>
                            <a:srgbClr val="00AF50"/>
                          </a:solidFill>
                          <a:latin typeface="Arial"/>
                          <a:cs typeface="Arial"/>
                        </a:rPr>
                        <a:t>range) </a:t>
                      </a: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(index</a:t>
                      </a:r>
                      <a:r>
                        <a:rPr sz="900" spc="-20" dirty="0">
                          <a:latin typeface="Arial"/>
                          <a:cs typeface="Arial"/>
                        </a:rPr>
                        <a:t> </a:t>
                      </a:r>
                      <a:r>
                        <a:rPr sz="900" dirty="0">
                          <a:latin typeface="Arial"/>
                          <a:cs typeface="Arial"/>
                        </a:rPr>
                        <a:t>&gt;=</a:t>
                      </a:r>
                      <a:r>
                        <a:rPr sz="900" spc="-5"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&amp;</a:t>
                      </a:r>
                      <a:r>
                        <a:rPr sz="900" spc="-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&lt;</a:t>
                      </a:r>
                      <a:r>
                        <a:rPr sz="900" spc="-15" dirty="0">
                          <a:latin typeface="Arial"/>
                          <a:cs typeface="Arial"/>
                        </a:rPr>
                        <a:t> </a:t>
                      </a:r>
                      <a:r>
                        <a:rPr sz="900" spc="-10" dirty="0">
                          <a:latin typeface="Arial"/>
                          <a:cs typeface="Arial"/>
                        </a:rPr>
                        <a:t>mesh.Vertices.Count)</a:t>
                      </a:r>
                      <a:endParaRPr sz="900">
                        <a:latin typeface="Arial"/>
                        <a:cs typeface="Arial"/>
                      </a:endParaRPr>
                    </a:p>
                    <a:p>
                      <a:pPr marL="73025">
                        <a:lnSpc>
                          <a:spcPts val="985"/>
                        </a:lnSpc>
                      </a:pPr>
                      <a:r>
                        <a:rPr sz="900" dirty="0">
                          <a:latin typeface="Arial"/>
                          <a:cs typeface="Arial"/>
                        </a:rPr>
                        <a:t>{</a:t>
                      </a:r>
                      <a:endParaRPr sz="900">
                        <a:latin typeface="Arial"/>
                        <a:cs typeface="Arial"/>
                      </a:endParaRPr>
                    </a:p>
                    <a:p>
                      <a:pPr marL="200660">
                        <a:lnSpc>
                          <a:spcPts val="1040"/>
                        </a:lnSpc>
                      </a:pPr>
                      <a:r>
                        <a:rPr sz="900" dirty="0">
                          <a:latin typeface="Arial"/>
                          <a:cs typeface="Arial"/>
                        </a:rPr>
                        <a:t>mesh.Vertices.Remove(index,</a:t>
                      </a:r>
                      <a:r>
                        <a:rPr sz="900" spc="-40" dirty="0">
                          <a:latin typeface="Arial"/>
                          <a:cs typeface="Arial"/>
                        </a:rPr>
                        <a:t> </a:t>
                      </a:r>
                      <a:r>
                        <a:rPr sz="900" spc="-10" dirty="0">
                          <a:solidFill>
                            <a:srgbClr val="3333FF"/>
                          </a:solidFill>
                          <a:latin typeface="Arial"/>
                          <a:cs typeface="Arial"/>
                        </a:rPr>
                        <a:t>true</a:t>
                      </a:r>
                      <a:r>
                        <a:rPr sz="900" spc="-10" dirty="0">
                          <a:latin typeface="Arial"/>
                          <a:cs typeface="Arial"/>
                        </a:rPr>
                        <a:t>);</a:t>
                      </a:r>
                      <a:endParaRPr sz="900">
                        <a:latin typeface="Arial"/>
                        <a:cs typeface="Arial"/>
                      </a:endParaRPr>
                    </a:p>
                    <a:p>
                      <a:pPr marL="73025">
                        <a:lnSpc>
                          <a:spcPts val="1060"/>
                        </a:lnSpc>
                      </a:pPr>
                      <a:r>
                        <a:rPr sz="900" dirty="0">
                          <a:latin typeface="Arial"/>
                          <a:cs typeface="Arial"/>
                        </a:rPr>
                        <a:t>}</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pic>
        <p:nvPicPr>
          <p:cNvPr id="8" name="object 8"/>
          <p:cNvPicPr/>
          <p:nvPr/>
        </p:nvPicPr>
        <p:blipFill>
          <a:blip r:embed="rId2" cstate="print"/>
          <a:stretch>
            <a:fillRect/>
          </a:stretch>
        </p:blipFill>
        <p:spPr>
          <a:xfrm>
            <a:off x="4880788" y="3042284"/>
            <a:ext cx="1934765" cy="1258402"/>
          </a:xfrm>
          <a:prstGeom prst="rect">
            <a:avLst/>
          </a:prstGeom>
        </p:spPr>
      </p:pic>
      <p:pic>
        <p:nvPicPr>
          <p:cNvPr id="9" name="object 9"/>
          <p:cNvPicPr/>
          <p:nvPr/>
        </p:nvPicPr>
        <p:blipFill>
          <a:blip r:embed="rId3" cstate="print"/>
          <a:stretch>
            <a:fillRect/>
          </a:stretch>
        </p:blipFill>
        <p:spPr>
          <a:xfrm>
            <a:off x="4896161" y="4845617"/>
            <a:ext cx="1919528" cy="1083849"/>
          </a:xfrm>
          <a:prstGeom prst="rect">
            <a:avLst/>
          </a:prstGeom>
        </p:spPr>
      </p:pic>
      <p:pic>
        <p:nvPicPr>
          <p:cNvPr id="10" name="object 10"/>
          <p:cNvPicPr/>
          <p:nvPr/>
        </p:nvPicPr>
        <p:blipFill>
          <a:blip r:embed="rId4" cstate="print"/>
          <a:stretch>
            <a:fillRect/>
          </a:stretch>
        </p:blipFill>
        <p:spPr>
          <a:xfrm>
            <a:off x="4914935" y="6781800"/>
            <a:ext cx="1907991" cy="1072684"/>
          </a:xfrm>
          <a:prstGeom prst="rect">
            <a:avLst/>
          </a:prstGeom>
        </p:spPr>
      </p:pic>
      <p:sp>
        <p:nvSpPr>
          <p:cNvPr id="15" name="Title 14"/>
          <p:cNvSpPr>
            <a:spLocks noGrp="1"/>
          </p:cNvSpPr>
          <p:nvPr>
            <p:ph type="title"/>
          </p:nvPr>
        </p:nvSpPr>
        <p:spPr>
          <a:xfrm>
            <a:off x="990600" y="533400"/>
            <a:ext cx="5943600" cy="276999"/>
          </a:xfrm>
        </p:spPr>
        <p:txBody>
          <a:bodyPr/>
          <a:lstStyle/>
          <a:p>
            <a:r>
              <a:rPr lang="en-US" dirty="0"/>
              <a:t>Navigate mesh geometry and topology</a:t>
            </a:r>
            <a:r>
              <a:rPr lang="en-US" dirty="0" smtClean="0"/>
              <a:t>:</a:t>
            </a:r>
            <a:endParaRPr lang="en-US" dirty="0"/>
          </a:p>
        </p:txBody>
      </p:sp>
      <p:sp>
        <p:nvSpPr>
          <p:cNvPr id="14" name="object 4"/>
          <p:cNvSpPr txBox="1"/>
          <p:nvPr/>
        </p:nvSpPr>
        <p:spPr>
          <a:xfrm>
            <a:off x="902004" y="967742"/>
            <a:ext cx="5968365" cy="500137"/>
          </a:xfrm>
          <a:prstGeom prst="rect">
            <a:avLst/>
          </a:prstGeom>
        </p:spPr>
        <p:txBody>
          <a:bodyPr vert="horz" wrap="square" lIns="0" tIns="12700" rIns="0" bIns="0" rtlCol="0">
            <a:spAutoFit/>
          </a:bodyPr>
          <a:lstStyle/>
          <a:p>
            <a:pPr marL="12700" marR="5080">
              <a:lnSpc>
                <a:spcPts val="1260"/>
              </a:lnSpc>
              <a:spcBef>
                <a:spcPts val="70"/>
              </a:spcBef>
            </a:pPr>
            <a:r>
              <a:rPr sz="1100" dirty="0" smtClean="0">
                <a:latin typeface="Arial"/>
                <a:cs typeface="Arial"/>
              </a:rPr>
              <a:t>You</a:t>
            </a:r>
            <a:r>
              <a:rPr sz="1100" spc="-25" dirty="0" smtClean="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navigate</a:t>
            </a:r>
            <a:r>
              <a:rPr sz="1100" spc="-30" dirty="0">
                <a:latin typeface="Arial"/>
                <a:cs typeface="Arial"/>
              </a:rPr>
              <a:t> </a:t>
            </a:r>
            <a:r>
              <a:rPr sz="1100" dirty="0">
                <a:latin typeface="Arial"/>
                <a:cs typeface="Arial"/>
              </a:rPr>
              <a:t>mesh</a:t>
            </a:r>
            <a:r>
              <a:rPr sz="1100" spc="-30"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using</a:t>
            </a:r>
            <a:r>
              <a:rPr sz="1100" spc="-15" dirty="0">
                <a:latin typeface="Arial"/>
                <a:cs typeface="Arial"/>
              </a:rPr>
              <a:t> </a:t>
            </a:r>
            <a:r>
              <a:rPr sz="1100" b="1" i="1" dirty="0">
                <a:latin typeface="Arial"/>
                <a:cs typeface="Arial"/>
              </a:rPr>
              <a:t>Vertices</a:t>
            </a:r>
            <a:r>
              <a:rPr sz="1100" b="1" i="1" spc="-15" dirty="0">
                <a:latin typeface="Arial"/>
                <a:cs typeface="Arial"/>
              </a:rPr>
              <a:t> </a:t>
            </a:r>
            <a:r>
              <a:rPr sz="1100" dirty="0">
                <a:latin typeface="Arial"/>
                <a:cs typeface="Arial"/>
              </a:rPr>
              <a:t>and</a:t>
            </a:r>
            <a:r>
              <a:rPr sz="1100" spc="-40" dirty="0">
                <a:latin typeface="Arial"/>
                <a:cs typeface="Arial"/>
              </a:rPr>
              <a:t> </a:t>
            </a:r>
            <a:r>
              <a:rPr sz="1100" b="1" i="1" dirty="0">
                <a:latin typeface="Arial"/>
                <a:cs typeface="Arial"/>
              </a:rPr>
              <a:t>Faces</a:t>
            </a:r>
            <a:r>
              <a:rPr sz="1100" b="1" i="1" spc="-15" dirty="0">
                <a:latin typeface="Arial"/>
                <a:cs typeface="Arial"/>
              </a:rPr>
              <a:t> </a:t>
            </a:r>
            <a:r>
              <a:rPr sz="1100" dirty="0">
                <a:latin typeface="Arial"/>
                <a:cs typeface="Arial"/>
              </a:rPr>
              <a:t>properties.</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vertices</a:t>
            </a:r>
            <a:r>
              <a:rPr sz="1100" spc="-30" dirty="0">
                <a:latin typeface="Arial"/>
                <a:cs typeface="Arial"/>
              </a:rPr>
              <a:t> </a:t>
            </a:r>
            <a:r>
              <a:rPr sz="1100" dirty="0">
                <a:latin typeface="Arial"/>
                <a:cs typeface="Arial"/>
              </a:rPr>
              <a:t>and</a:t>
            </a:r>
            <a:r>
              <a:rPr sz="1100" spc="-25" dirty="0">
                <a:latin typeface="Arial"/>
                <a:cs typeface="Arial"/>
              </a:rPr>
              <a:t> </a:t>
            </a:r>
            <a:r>
              <a:rPr sz="1100" spc="-10" dirty="0">
                <a:latin typeface="Arial"/>
                <a:cs typeface="Arial"/>
              </a:rPr>
              <a:t>faces </a:t>
            </a:r>
            <a:r>
              <a:rPr sz="1100" dirty="0">
                <a:latin typeface="Arial"/>
                <a:cs typeface="Arial"/>
              </a:rPr>
              <a:t>are</a:t>
            </a:r>
            <a:r>
              <a:rPr sz="1100" spc="-25" dirty="0">
                <a:latin typeface="Arial"/>
                <a:cs typeface="Arial"/>
              </a:rPr>
              <a:t> </a:t>
            </a:r>
            <a:r>
              <a:rPr sz="1100" dirty="0">
                <a:latin typeface="Arial"/>
                <a:cs typeface="Arial"/>
              </a:rPr>
              <a:t>stored</a:t>
            </a:r>
            <a:r>
              <a:rPr sz="1100" spc="-2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collection</a:t>
            </a:r>
            <a:r>
              <a:rPr sz="1100" spc="-30" dirty="0">
                <a:latin typeface="Arial"/>
                <a:cs typeface="Arial"/>
              </a:rPr>
              <a:t> </a:t>
            </a:r>
            <a:r>
              <a:rPr sz="1100" dirty="0">
                <a:latin typeface="Arial"/>
                <a:cs typeface="Arial"/>
              </a:rPr>
              <a:t>class</a:t>
            </a:r>
            <a:r>
              <a:rPr sz="1100" spc="-15"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added</a:t>
            </a:r>
            <a:r>
              <a:rPr sz="1100" spc="-25" dirty="0">
                <a:latin typeface="Arial"/>
                <a:cs typeface="Arial"/>
              </a:rPr>
              <a:t> </a:t>
            </a:r>
            <a:r>
              <a:rPr sz="1100" dirty="0">
                <a:latin typeface="Arial"/>
                <a:cs typeface="Arial"/>
              </a:rPr>
              <a:t>functionality</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manage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list</a:t>
            </a:r>
            <a:r>
              <a:rPr sz="1100" spc="-5" dirty="0">
                <a:latin typeface="Arial"/>
                <a:cs typeface="Arial"/>
              </a:rPr>
              <a:t> </a:t>
            </a:r>
            <a:r>
              <a:rPr sz="1100" spc="-10" dirty="0">
                <a:latin typeface="Arial"/>
                <a:cs typeface="Arial"/>
              </a:rPr>
              <a:t>efficiently.</a:t>
            </a:r>
            <a:endParaRPr sz="1100" dirty="0">
              <a:latin typeface="Arial"/>
              <a:cs typeface="Arial"/>
            </a:endParaRPr>
          </a:p>
          <a:p>
            <a:pPr marL="12700">
              <a:lnSpc>
                <a:spcPts val="1240"/>
              </a:lnSpc>
            </a:pPr>
            <a:r>
              <a:rPr sz="1100" b="1" i="1" dirty="0">
                <a:latin typeface="Arial"/>
                <a:cs typeface="Arial"/>
              </a:rPr>
              <a:t>Vertices</a:t>
            </a:r>
            <a:r>
              <a:rPr sz="1100" b="1" i="1" spc="-30"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type</a:t>
            </a:r>
            <a:r>
              <a:rPr sz="1100" spc="-20" dirty="0">
                <a:latin typeface="Arial"/>
                <a:cs typeface="Arial"/>
              </a:rPr>
              <a:t> </a:t>
            </a:r>
            <a:r>
              <a:rPr sz="1100" b="1" i="1" dirty="0">
                <a:latin typeface="Arial"/>
                <a:cs typeface="Arial"/>
              </a:rPr>
              <a:t>MeshVertexList</a:t>
            </a:r>
            <a:r>
              <a:rPr sz="1100" dirty="0">
                <a:latin typeface="Arial"/>
                <a:cs typeface="Arial"/>
              </a:rPr>
              <a:t>.</a:t>
            </a:r>
            <a:r>
              <a:rPr sz="1100" spc="-10" dirty="0">
                <a:latin typeface="Arial"/>
                <a:cs typeface="Arial"/>
              </a:rPr>
              <a:t> </a:t>
            </a:r>
            <a:r>
              <a:rPr sz="1100" dirty="0">
                <a:latin typeface="Arial"/>
                <a:cs typeface="Arial"/>
              </a:rPr>
              <a:t>So</a:t>
            </a:r>
            <a:r>
              <a:rPr sz="1100" spc="-20" dirty="0">
                <a:latin typeface="Arial"/>
                <a:cs typeface="Arial"/>
              </a:rPr>
              <a:t> </a:t>
            </a:r>
            <a:r>
              <a:rPr sz="1100" dirty="0">
                <a:latin typeface="Arial"/>
                <a:cs typeface="Arial"/>
              </a:rPr>
              <a:t>if</a:t>
            </a:r>
            <a:r>
              <a:rPr sz="1100" spc="-1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change</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locations</a:t>
            </a:r>
            <a:r>
              <a:rPr sz="1100" spc="-10" dirty="0">
                <a:latin typeface="Arial"/>
                <a:cs typeface="Arial"/>
              </a:rPr>
              <a:t> </a:t>
            </a:r>
            <a:r>
              <a:rPr sz="1100" spc="-25" dirty="0">
                <a:latin typeface="Arial"/>
                <a:cs typeface="Arial"/>
              </a:rPr>
              <a:t>of</a:t>
            </a:r>
            <a:endParaRPr sz="1100" dirty="0">
              <a:latin typeface="Arial"/>
              <a:cs typeface="Arial"/>
            </a:endParaRPr>
          </a:p>
        </p:txBody>
      </p:sp>
      <p:sp>
        <p:nvSpPr>
          <p:cNvPr id="16" name="TextBox 15">
            <a:hlinkClick r:id="rId5" action="ppaction://hlinkfile"/>
          </p:cNvPr>
          <p:cNvSpPr txBox="1"/>
          <p:nvPr/>
        </p:nvSpPr>
        <p:spPr>
          <a:xfrm>
            <a:off x="6340375" y="304228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7" name="TextBox 16">
            <a:hlinkClick r:id="rId5" action="ppaction://hlinkfile"/>
          </p:cNvPr>
          <p:cNvSpPr txBox="1"/>
          <p:nvPr/>
        </p:nvSpPr>
        <p:spPr>
          <a:xfrm>
            <a:off x="6340375" y="463125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8" name="TextBox 17">
            <a:hlinkClick r:id="rId6" action="ppaction://hlinkfile"/>
          </p:cNvPr>
          <p:cNvSpPr txBox="1"/>
          <p:nvPr/>
        </p:nvSpPr>
        <p:spPr>
          <a:xfrm>
            <a:off x="6308026" y="678399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284" y="2509381"/>
            <a:ext cx="3810635" cy="1358265"/>
          </a:xfrm>
          <a:prstGeom prst="rect">
            <a:avLst/>
          </a:prstGeom>
          <a:ln w="6096">
            <a:solidFill>
              <a:srgbClr val="000000"/>
            </a:solidFill>
          </a:ln>
        </p:spPr>
        <p:txBody>
          <a:bodyPr vert="horz" wrap="square" lIns="0" tIns="23495" rIns="0" bIns="0" rtlCol="0">
            <a:spAutoFit/>
          </a:bodyPr>
          <a:lstStyle/>
          <a:p>
            <a:pPr marL="264795" marR="2099945">
              <a:lnSpc>
                <a:spcPts val="1030"/>
              </a:lnSpc>
              <a:spcBef>
                <a:spcPts val="185"/>
              </a:spcBef>
            </a:pP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index</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rand.Next(count); faceIndices.Add(index);</a:t>
            </a:r>
            <a:endParaRPr sz="900" dirty="0">
              <a:latin typeface="Arial"/>
              <a:cs typeface="Arial"/>
            </a:endParaRPr>
          </a:p>
          <a:p>
            <a:pPr marL="73025">
              <a:lnSpc>
                <a:spcPts val="1019"/>
              </a:lnSpc>
            </a:pPr>
            <a:r>
              <a:rPr sz="900" dirty="0">
                <a:latin typeface="Arial"/>
                <a:cs typeface="Arial"/>
              </a:rPr>
              <a:t>}</a:t>
            </a:r>
          </a:p>
          <a:p>
            <a:pPr>
              <a:lnSpc>
                <a:spcPct val="100000"/>
              </a:lnSpc>
              <a:spcBef>
                <a:spcPts val="5"/>
              </a:spcBef>
            </a:pPr>
            <a:endParaRPr sz="850" dirty="0">
              <a:latin typeface="Arial"/>
              <a:cs typeface="Arial"/>
            </a:endParaRPr>
          </a:p>
          <a:p>
            <a:pPr marL="73025">
              <a:lnSpc>
                <a:spcPts val="1055"/>
              </a:lnSpc>
            </a:pPr>
            <a:r>
              <a:rPr sz="900" dirty="0">
                <a:solidFill>
                  <a:srgbClr val="00AF50"/>
                </a:solidFill>
                <a:latin typeface="Arial"/>
                <a:cs typeface="Arial"/>
              </a:rPr>
              <a:t>//delete</a:t>
            </a:r>
            <a:r>
              <a:rPr sz="900" spc="-20" dirty="0">
                <a:solidFill>
                  <a:srgbClr val="00AF50"/>
                </a:solidFill>
                <a:latin typeface="Arial"/>
                <a:cs typeface="Arial"/>
              </a:rPr>
              <a:t> </a:t>
            </a:r>
            <a:r>
              <a:rPr sz="900" dirty="0">
                <a:solidFill>
                  <a:srgbClr val="00AF50"/>
                </a:solidFill>
                <a:latin typeface="Arial"/>
                <a:cs typeface="Arial"/>
              </a:rPr>
              <a:t>duplicate</a:t>
            </a:r>
            <a:r>
              <a:rPr sz="900" spc="-15" dirty="0">
                <a:solidFill>
                  <a:srgbClr val="00AF50"/>
                </a:solidFill>
                <a:latin typeface="Arial"/>
                <a:cs typeface="Arial"/>
              </a:rPr>
              <a:t> </a:t>
            </a:r>
            <a:r>
              <a:rPr sz="900" spc="-10" dirty="0">
                <a:solidFill>
                  <a:srgbClr val="00AF50"/>
                </a:solidFill>
                <a:latin typeface="Arial"/>
                <a:cs typeface="Arial"/>
              </a:rPr>
              <a:t>indexes</a:t>
            </a:r>
            <a:endParaRPr sz="900" dirty="0">
              <a:latin typeface="Arial"/>
              <a:cs typeface="Arial"/>
            </a:endParaRPr>
          </a:p>
          <a:p>
            <a:pPr marL="73025">
              <a:lnSpc>
                <a:spcPts val="1055"/>
              </a:lnSpc>
            </a:pP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5" dirty="0">
                <a:latin typeface="Arial"/>
                <a:cs typeface="Arial"/>
              </a:rPr>
              <a:t> </a:t>
            </a:r>
            <a:r>
              <a:rPr sz="900" dirty="0">
                <a:latin typeface="Arial"/>
                <a:cs typeface="Arial"/>
              </a:rPr>
              <a:t>distinctIndices</a:t>
            </a:r>
            <a:r>
              <a:rPr sz="900" spc="-10" dirty="0">
                <a:latin typeface="Arial"/>
                <a:cs typeface="Arial"/>
              </a:rPr>
              <a:t> </a:t>
            </a:r>
            <a:r>
              <a:rPr sz="900" dirty="0">
                <a:latin typeface="Arial"/>
                <a:cs typeface="Arial"/>
              </a:rPr>
              <a:t>=</a:t>
            </a:r>
            <a:r>
              <a:rPr sz="900" spc="-10" dirty="0">
                <a:latin typeface="Arial"/>
                <a:cs typeface="Arial"/>
              </a:rPr>
              <a:t> faceIndices.Distinct().ToList();</a:t>
            </a:r>
            <a:endParaRPr sz="900" dirty="0">
              <a:latin typeface="Arial"/>
              <a:cs typeface="Arial"/>
            </a:endParaRPr>
          </a:p>
          <a:p>
            <a:pPr>
              <a:lnSpc>
                <a:spcPct val="100000"/>
              </a:lnSpc>
              <a:spcBef>
                <a:spcPts val="35"/>
              </a:spcBef>
            </a:pPr>
            <a:endParaRPr sz="900" dirty="0">
              <a:latin typeface="Arial"/>
              <a:cs typeface="Arial"/>
            </a:endParaRPr>
          </a:p>
          <a:p>
            <a:pPr marL="73025" marR="1607185">
              <a:lnSpc>
                <a:spcPts val="1030"/>
              </a:lnSpc>
            </a:pPr>
            <a:r>
              <a:rPr sz="900" dirty="0">
                <a:solidFill>
                  <a:srgbClr val="00AF50"/>
                </a:solidFill>
                <a:latin typeface="Arial"/>
                <a:cs typeface="Arial"/>
              </a:rPr>
              <a:t>//delete</a:t>
            </a:r>
            <a:r>
              <a:rPr sz="900" spc="-20" dirty="0">
                <a:solidFill>
                  <a:srgbClr val="00AF50"/>
                </a:solidFill>
                <a:latin typeface="Arial"/>
                <a:cs typeface="Arial"/>
              </a:rPr>
              <a:t> </a:t>
            </a:r>
            <a:r>
              <a:rPr sz="900" spc="-10" dirty="0">
                <a:solidFill>
                  <a:srgbClr val="00AF50"/>
                </a:solidFill>
                <a:latin typeface="Arial"/>
                <a:cs typeface="Arial"/>
              </a:rPr>
              <a:t>faces </a:t>
            </a:r>
            <a:r>
              <a:rPr sz="900" spc="-10" dirty="0">
                <a:latin typeface="Arial"/>
                <a:cs typeface="Arial"/>
              </a:rPr>
              <a:t>mesh.Faces.DeleteFaces(distinctIndices);</a:t>
            </a:r>
            <a:endParaRPr sz="900" dirty="0">
              <a:latin typeface="Arial"/>
              <a:cs typeface="Arial"/>
            </a:endParaRPr>
          </a:p>
        </p:txBody>
      </p:sp>
      <p:sp>
        <p:nvSpPr>
          <p:cNvPr id="3" name="object 3"/>
          <p:cNvSpPr/>
          <p:nvPr/>
        </p:nvSpPr>
        <p:spPr>
          <a:xfrm>
            <a:off x="4790821" y="2506333"/>
            <a:ext cx="2140585" cy="1364615"/>
          </a:xfrm>
          <a:custGeom>
            <a:avLst/>
            <a:gdLst/>
            <a:ahLst/>
            <a:cxnLst/>
            <a:rect l="l" t="t" r="r" b="b"/>
            <a:pathLst>
              <a:path w="2140584" h="1364614">
                <a:moveTo>
                  <a:pt x="2133854" y="1358138"/>
                </a:moveTo>
                <a:lnTo>
                  <a:pt x="6096" y="1358138"/>
                </a:lnTo>
                <a:lnTo>
                  <a:pt x="6096" y="24396"/>
                </a:lnTo>
                <a:lnTo>
                  <a:pt x="0" y="24396"/>
                </a:lnTo>
                <a:lnTo>
                  <a:pt x="0" y="1358138"/>
                </a:lnTo>
                <a:lnTo>
                  <a:pt x="0" y="1364234"/>
                </a:lnTo>
                <a:lnTo>
                  <a:pt x="6096" y="1364234"/>
                </a:lnTo>
                <a:lnTo>
                  <a:pt x="2133854" y="1364234"/>
                </a:lnTo>
                <a:lnTo>
                  <a:pt x="2133854" y="1358138"/>
                </a:lnTo>
                <a:close/>
              </a:path>
              <a:path w="2140584" h="1364614">
                <a:moveTo>
                  <a:pt x="2133854" y="0"/>
                </a:moveTo>
                <a:lnTo>
                  <a:pt x="6096" y="0"/>
                </a:lnTo>
                <a:lnTo>
                  <a:pt x="0" y="0"/>
                </a:lnTo>
                <a:lnTo>
                  <a:pt x="0" y="6096"/>
                </a:lnTo>
                <a:lnTo>
                  <a:pt x="0" y="24384"/>
                </a:lnTo>
                <a:lnTo>
                  <a:pt x="6096" y="24384"/>
                </a:lnTo>
                <a:lnTo>
                  <a:pt x="6096" y="6096"/>
                </a:lnTo>
                <a:lnTo>
                  <a:pt x="2133854" y="6096"/>
                </a:lnTo>
                <a:lnTo>
                  <a:pt x="2133854" y="0"/>
                </a:lnTo>
                <a:close/>
              </a:path>
              <a:path w="2140584" h="1364614">
                <a:moveTo>
                  <a:pt x="2140077" y="24396"/>
                </a:moveTo>
                <a:lnTo>
                  <a:pt x="2133981" y="24396"/>
                </a:lnTo>
                <a:lnTo>
                  <a:pt x="2133981" y="1358138"/>
                </a:lnTo>
                <a:lnTo>
                  <a:pt x="2133981" y="1364234"/>
                </a:lnTo>
                <a:lnTo>
                  <a:pt x="2140077" y="1364234"/>
                </a:lnTo>
                <a:lnTo>
                  <a:pt x="2140077" y="1358138"/>
                </a:lnTo>
                <a:lnTo>
                  <a:pt x="2140077" y="24396"/>
                </a:lnTo>
                <a:close/>
              </a:path>
              <a:path w="2140584" h="1364614">
                <a:moveTo>
                  <a:pt x="2140077" y="0"/>
                </a:moveTo>
                <a:lnTo>
                  <a:pt x="2133981" y="0"/>
                </a:lnTo>
                <a:lnTo>
                  <a:pt x="2133981" y="6096"/>
                </a:lnTo>
                <a:lnTo>
                  <a:pt x="2133981" y="24384"/>
                </a:lnTo>
                <a:lnTo>
                  <a:pt x="2140077" y="24384"/>
                </a:lnTo>
                <a:lnTo>
                  <a:pt x="2140077" y="6096"/>
                </a:lnTo>
                <a:lnTo>
                  <a:pt x="2140077" y="0"/>
                </a:lnTo>
                <a:close/>
              </a:path>
            </a:pathLst>
          </a:custGeom>
          <a:solidFill>
            <a:srgbClr val="000000"/>
          </a:solidFill>
        </p:spPr>
        <p:txBody>
          <a:bodyPr wrap="square" lIns="0" tIns="0" rIns="0" bIns="0" rtlCol="0"/>
          <a:lstStyle/>
          <a:p>
            <a:endParaRPr/>
          </a:p>
        </p:txBody>
      </p:sp>
      <p:sp>
        <p:nvSpPr>
          <p:cNvPr id="4" name="object 4"/>
          <p:cNvSpPr txBox="1"/>
          <p:nvPr/>
        </p:nvSpPr>
        <p:spPr>
          <a:xfrm>
            <a:off x="902004" y="4316985"/>
            <a:ext cx="5895975"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Meshes</a:t>
            </a:r>
            <a:r>
              <a:rPr sz="1100" spc="-40" dirty="0">
                <a:latin typeface="Arial"/>
                <a:cs typeface="Arial"/>
              </a:rPr>
              <a:t> </a:t>
            </a:r>
            <a:r>
              <a:rPr sz="1100" dirty="0">
                <a:latin typeface="Arial"/>
                <a:cs typeface="Arial"/>
              </a:rPr>
              <a:t>keep</a:t>
            </a:r>
            <a:r>
              <a:rPr sz="1100" spc="-25" dirty="0">
                <a:latin typeface="Arial"/>
                <a:cs typeface="Arial"/>
              </a:rPr>
              <a:t> </a:t>
            </a:r>
            <a:r>
              <a:rPr sz="1100" dirty="0">
                <a:latin typeface="Arial"/>
                <a:cs typeface="Arial"/>
              </a:rPr>
              <a:t>track</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connectivity</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different</a:t>
            </a:r>
            <a:r>
              <a:rPr sz="1100" spc="-20" dirty="0">
                <a:latin typeface="Arial"/>
                <a:cs typeface="Arial"/>
              </a:rPr>
              <a:t> </a:t>
            </a:r>
            <a:r>
              <a:rPr sz="1100" dirty="0">
                <a:latin typeface="Arial"/>
                <a:cs typeface="Arial"/>
              </a:rPr>
              <a:t>parts</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mesh.</a:t>
            </a:r>
            <a:r>
              <a:rPr sz="1100" spc="-20" dirty="0">
                <a:latin typeface="Arial"/>
                <a:cs typeface="Arial"/>
              </a:rPr>
              <a:t> </a:t>
            </a:r>
            <a:r>
              <a:rPr sz="1100" dirty="0">
                <a:latin typeface="Arial"/>
                <a:cs typeface="Arial"/>
              </a:rPr>
              <a:t>If</a:t>
            </a:r>
            <a:r>
              <a:rPr sz="1100" spc="-3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15" dirty="0">
                <a:latin typeface="Arial"/>
                <a:cs typeface="Arial"/>
              </a:rPr>
              <a:t> </a:t>
            </a:r>
            <a:r>
              <a:rPr sz="1100" spc="-10" dirty="0">
                <a:latin typeface="Arial"/>
                <a:cs typeface="Arial"/>
              </a:rPr>
              <a:t>navigate </a:t>
            </a:r>
            <a:r>
              <a:rPr sz="1100" dirty="0">
                <a:latin typeface="Arial"/>
                <a:cs typeface="Arial"/>
              </a:rPr>
              <a:t>related</a:t>
            </a:r>
            <a:r>
              <a:rPr sz="1100" spc="-40" dirty="0">
                <a:latin typeface="Arial"/>
                <a:cs typeface="Arial"/>
              </a:rPr>
              <a:t> </a:t>
            </a:r>
            <a:r>
              <a:rPr sz="1100" dirty="0">
                <a:latin typeface="Arial"/>
                <a:cs typeface="Arial"/>
              </a:rPr>
              <a:t>faces,</a:t>
            </a:r>
            <a:r>
              <a:rPr sz="1100" spc="-10" dirty="0">
                <a:latin typeface="Arial"/>
                <a:cs typeface="Arial"/>
              </a:rPr>
              <a:t> </a:t>
            </a:r>
            <a:r>
              <a:rPr sz="1100" dirty="0">
                <a:latin typeface="Arial"/>
                <a:cs typeface="Arial"/>
              </a:rPr>
              <a:t>edges</a:t>
            </a:r>
            <a:r>
              <a:rPr sz="1100" spc="-3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vertices,</a:t>
            </a:r>
            <a:r>
              <a:rPr sz="1100" spc="-25"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done</a:t>
            </a:r>
            <a:r>
              <a:rPr sz="1100" spc="-40"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mesh</a:t>
            </a:r>
            <a:r>
              <a:rPr sz="1100" spc="-25" dirty="0">
                <a:latin typeface="Arial"/>
                <a:cs typeface="Arial"/>
              </a:rPr>
              <a:t> </a:t>
            </a:r>
            <a:r>
              <a:rPr sz="1100" dirty="0">
                <a:latin typeface="Arial"/>
                <a:cs typeface="Arial"/>
              </a:rPr>
              <a:t>topology.</a:t>
            </a:r>
            <a:r>
              <a:rPr sz="1100" spc="-2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 </a:t>
            </a:r>
            <a:r>
              <a:rPr sz="1100" dirty="0">
                <a:latin typeface="Arial"/>
                <a:cs typeface="Arial"/>
              </a:rPr>
              <a:t>example</a:t>
            </a:r>
            <a:r>
              <a:rPr sz="1100" spc="-25" dirty="0">
                <a:latin typeface="Arial"/>
                <a:cs typeface="Arial"/>
              </a:rPr>
              <a:t> </a:t>
            </a:r>
            <a:r>
              <a:rPr sz="1100" dirty="0">
                <a:latin typeface="Arial"/>
                <a:cs typeface="Arial"/>
              </a:rPr>
              <a:t>shows</a:t>
            </a:r>
            <a:r>
              <a:rPr sz="1100" spc="-25"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extract</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outline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mesh</a:t>
            </a:r>
            <a:r>
              <a:rPr sz="1100" spc="-15" dirty="0">
                <a:latin typeface="Arial"/>
                <a:cs typeface="Arial"/>
              </a:rPr>
              <a:t> </a:t>
            </a:r>
            <a:r>
              <a:rPr sz="1100" dirty="0">
                <a:latin typeface="Arial"/>
                <a:cs typeface="Arial"/>
              </a:rPr>
              <a:t>using</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mesh</a:t>
            </a:r>
            <a:r>
              <a:rPr sz="1100" spc="-20" dirty="0">
                <a:latin typeface="Arial"/>
                <a:cs typeface="Arial"/>
              </a:rPr>
              <a:t> </a:t>
            </a:r>
            <a:r>
              <a:rPr sz="1100" spc="-10" dirty="0">
                <a:latin typeface="Arial"/>
                <a:cs typeface="Arial"/>
              </a:rPr>
              <a:t>topology.</a:t>
            </a:r>
            <a:endParaRPr sz="110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1056987679"/>
              </p:ext>
            </p:extLst>
          </p:nvPr>
        </p:nvGraphicFramePr>
        <p:xfrm>
          <a:off x="980236" y="4953000"/>
          <a:ext cx="5944870" cy="2207895"/>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3675">
                <a:tc gridSpan="2">
                  <a:txBody>
                    <a:bodyPr/>
                    <a:lstStyle/>
                    <a:p>
                      <a:pPr marL="73025">
                        <a:lnSpc>
                          <a:spcPct val="100000"/>
                        </a:lnSpc>
                        <a:spcBef>
                          <a:spcPts val="105"/>
                        </a:spcBef>
                      </a:pPr>
                      <a:r>
                        <a:rPr sz="900" dirty="0">
                          <a:latin typeface="Arial"/>
                          <a:cs typeface="Arial"/>
                        </a:rPr>
                        <a:t>Mesh</a:t>
                      </a:r>
                      <a:r>
                        <a:rPr sz="900" spc="-25" dirty="0">
                          <a:latin typeface="Arial"/>
                          <a:cs typeface="Arial"/>
                        </a:rPr>
                        <a:t> </a:t>
                      </a:r>
                      <a:r>
                        <a:rPr sz="900" dirty="0">
                          <a:latin typeface="Arial"/>
                          <a:cs typeface="Arial"/>
                        </a:rPr>
                        <a:t>topology</a:t>
                      </a:r>
                      <a:r>
                        <a:rPr sz="900" spc="-30" dirty="0">
                          <a:latin typeface="Arial"/>
                          <a:cs typeface="Arial"/>
                        </a:rPr>
                        <a:t> </a:t>
                      </a:r>
                      <a:r>
                        <a:rPr sz="900" dirty="0">
                          <a:latin typeface="Arial"/>
                          <a:cs typeface="Arial"/>
                        </a:rPr>
                        <a:t>example:</a:t>
                      </a:r>
                      <a:r>
                        <a:rPr sz="900" spc="-20" dirty="0">
                          <a:latin typeface="Arial"/>
                          <a:cs typeface="Arial"/>
                        </a:rPr>
                        <a:t> </a:t>
                      </a:r>
                      <a:r>
                        <a:rPr sz="900" dirty="0">
                          <a:latin typeface="Arial"/>
                          <a:cs typeface="Arial"/>
                        </a:rPr>
                        <a:t>extract</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outline</a:t>
                      </a:r>
                      <a:r>
                        <a:rPr sz="900" spc="-2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a</a:t>
                      </a:r>
                      <a:r>
                        <a:rPr sz="900" spc="-25" dirty="0">
                          <a:latin typeface="Arial"/>
                          <a:cs typeface="Arial"/>
                        </a:rPr>
                        <a:t> </a:t>
                      </a:r>
                      <a:r>
                        <a:rPr sz="900" spc="-20" dirty="0">
                          <a:latin typeface="Arial"/>
                          <a:cs typeface="Arial"/>
                        </a:rPr>
                        <a:t>mesh</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2014220">
                <a:tc>
                  <a:txBody>
                    <a:bodyPr/>
                    <a:lstStyle/>
                    <a:p>
                      <a:pPr marL="73025" marR="250825">
                        <a:lnSpc>
                          <a:spcPts val="1030"/>
                        </a:lnSpc>
                        <a:spcBef>
                          <a:spcPts val="195"/>
                        </a:spcBef>
                      </a:pP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Get the</a:t>
                      </a:r>
                      <a:r>
                        <a:rPr sz="900" spc="-10" dirty="0">
                          <a:solidFill>
                            <a:srgbClr val="00AF50"/>
                          </a:solidFill>
                          <a:latin typeface="Arial"/>
                          <a:cs typeface="Arial"/>
                        </a:rPr>
                        <a:t> </a:t>
                      </a:r>
                      <a:r>
                        <a:rPr sz="900" dirty="0">
                          <a:solidFill>
                            <a:srgbClr val="00AF50"/>
                          </a:solidFill>
                          <a:latin typeface="Arial"/>
                          <a:cs typeface="Arial"/>
                        </a:rPr>
                        <a:t>mesh's</a:t>
                      </a:r>
                      <a:r>
                        <a:rPr sz="900" spc="-10" dirty="0">
                          <a:solidFill>
                            <a:srgbClr val="00AF50"/>
                          </a:solidFill>
                          <a:latin typeface="Arial"/>
                          <a:cs typeface="Arial"/>
                        </a:rPr>
                        <a:t> topology </a:t>
                      </a:r>
                      <a:r>
                        <a:rPr sz="900" spc="-10" dirty="0">
                          <a:latin typeface="Arial"/>
                          <a:cs typeface="Arial"/>
                        </a:rPr>
                        <a:t>Rhino.Geometry.Collections.</a:t>
                      </a:r>
                      <a:r>
                        <a:rPr sz="900" b="1" spc="-10" dirty="0">
                          <a:latin typeface="Arial"/>
                          <a:cs typeface="Arial"/>
                        </a:rPr>
                        <a:t>MeshTopologyEdgeList</a:t>
                      </a:r>
                      <a:r>
                        <a:rPr sz="900" b="1" spc="185" dirty="0">
                          <a:latin typeface="Arial"/>
                          <a:cs typeface="Arial"/>
                        </a:rPr>
                        <a:t> </a:t>
                      </a:r>
                      <a:r>
                        <a:rPr sz="900" dirty="0">
                          <a:latin typeface="Arial"/>
                          <a:cs typeface="Arial"/>
                        </a:rPr>
                        <a:t>meshEdges</a:t>
                      </a:r>
                      <a:r>
                        <a:rPr sz="900" spc="170" dirty="0">
                          <a:latin typeface="Arial"/>
                          <a:cs typeface="Arial"/>
                        </a:rPr>
                        <a:t> </a:t>
                      </a:r>
                      <a:r>
                        <a:rPr sz="900" spc="-50" dirty="0">
                          <a:latin typeface="Arial"/>
                          <a:cs typeface="Arial"/>
                        </a:rPr>
                        <a:t>=</a:t>
                      </a:r>
                      <a:r>
                        <a:rPr sz="900" spc="-10" dirty="0">
                          <a:latin typeface="Arial"/>
                          <a:cs typeface="Arial"/>
                        </a:rPr>
                        <a:t> mesh.TopologyEdges;</a:t>
                      </a:r>
                      <a:endParaRPr sz="900">
                        <a:latin typeface="Arial"/>
                        <a:cs typeface="Arial"/>
                      </a:endParaRPr>
                    </a:p>
                    <a:p>
                      <a:pPr>
                        <a:lnSpc>
                          <a:spcPct val="100000"/>
                        </a:lnSpc>
                        <a:spcBef>
                          <a:spcPts val="55"/>
                        </a:spcBef>
                      </a:pPr>
                      <a:endParaRPr sz="800">
                        <a:latin typeface="Times New Roman"/>
                        <a:cs typeface="Times New Roman"/>
                      </a:endParaRPr>
                    </a:p>
                    <a:p>
                      <a:pPr marL="73025">
                        <a:lnSpc>
                          <a:spcPct val="100000"/>
                        </a:lnSpc>
                      </a:pPr>
                      <a:r>
                        <a:rPr sz="900" dirty="0">
                          <a:latin typeface="Arial"/>
                          <a:cs typeface="Arial"/>
                        </a:rPr>
                        <a:t>List&lt;</a:t>
                      </a:r>
                      <a:r>
                        <a:rPr sz="900" b="1" dirty="0">
                          <a:latin typeface="Arial"/>
                          <a:cs typeface="Arial"/>
                        </a:rPr>
                        <a:t>Line</a:t>
                      </a:r>
                      <a:r>
                        <a:rPr sz="900" dirty="0">
                          <a:latin typeface="Arial"/>
                          <a:cs typeface="Arial"/>
                        </a:rPr>
                        <a:t>&gt;</a:t>
                      </a:r>
                      <a:r>
                        <a:rPr sz="900" spc="-25" dirty="0">
                          <a:latin typeface="Arial"/>
                          <a:cs typeface="Arial"/>
                        </a:rPr>
                        <a:t> </a:t>
                      </a:r>
                      <a:r>
                        <a:rPr sz="900" dirty="0">
                          <a:latin typeface="Arial"/>
                          <a:cs typeface="Arial"/>
                        </a:rPr>
                        <a:t>lines</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List&lt;Line&gt;();</a:t>
                      </a:r>
                      <a:endParaRPr sz="900">
                        <a:latin typeface="Arial"/>
                        <a:cs typeface="Arial"/>
                      </a:endParaRPr>
                    </a:p>
                    <a:p>
                      <a:pPr>
                        <a:lnSpc>
                          <a:spcPct val="100000"/>
                        </a:lnSpc>
                        <a:spcBef>
                          <a:spcPts val="25"/>
                        </a:spcBef>
                      </a:pPr>
                      <a:endParaRPr sz="900">
                        <a:latin typeface="Times New Roman"/>
                        <a:cs typeface="Times New Roman"/>
                      </a:endParaRPr>
                    </a:p>
                    <a:p>
                      <a:pPr marL="73025" marR="567690">
                        <a:lnSpc>
                          <a:spcPts val="1030"/>
                        </a:lnSpc>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Find</a:t>
                      </a:r>
                      <a:r>
                        <a:rPr sz="900" spc="-5" dirty="0">
                          <a:solidFill>
                            <a:srgbClr val="00AF50"/>
                          </a:solidFill>
                          <a:latin typeface="Arial"/>
                          <a:cs typeface="Arial"/>
                        </a:rPr>
                        <a:t> </a:t>
                      </a:r>
                      <a:r>
                        <a:rPr sz="900" dirty="0">
                          <a:solidFill>
                            <a:srgbClr val="00AF50"/>
                          </a:solidFill>
                          <a:latin typeface="Arial"/>
                          <a:cs typeface="Arial"/>
                        </a:rPr>
                        <a:t>all</a:t>
                      </a:r>
                      <a:r>
                        <a:rPr sz="900" spc="-5"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mesh</a:t>
                      </a:r>
                      <a:r>
                        <a:rPr sz="900" spc="-5" dirty="0">
                          <a:solidFill>
                            <a:srgbClr val="00AF50"/>
                          </a:solidFill>
                          <a:latin typeface="Arial"/>
                          <a:cs typeface="Arial"/>
                        </a:rPr>
                        <a:t> </a:t>
                      </a:r>
                      <a:r>
                        <a:rPr sz="900" dirty="0">
                          <a:solidFill>
                            <a:srgbClr val="00AF50"/>
                          </a:solidFill>
                          <a:latin typeface="Arial"/>
                          <a:cs typeface="Arial"/>
                        </a:rPr>
                        <a:t>edges that</a:t>
                      </a:r>
                      <a:r>
                        <a:rPr sz="900" spc="-5" dirty="0">
                          <a:solidFill>
                            <a:srgbClr val="00AF50"/>
                          </a:solidFill>
                          <a:latin typeface="Arial"/>
                          <a:cs typeface="Arial"/>
                        </a:rPr>
                        <a:t> </a:t>
                      </a:r>
                      <a:r>
                        <a:rPr sz="900" dirty="0">
                          <a:solidFill>
                            <a:srgbClr val="00AF50"/>
                          </a:solidFill>
                          <a:latin typeface="Arial"/>
                          <a:cs typeface="Arial"/>
                        </a:rPr>
                        <a:t>have</a:t>
                      </a:r>
                      <a:r>
                        <a:rPr sz="900" spc="-15" dirty="0">
                          <a:solidFill>
                            <a:srgbClr val="00AF50"/>
                          </a:solidFill>
                          <a:latin typeface="Arial"/>
                          <a:cs typeface="Arial"/>
                        </a:rPr>
                        <a:t> </a:t>
                      </a:r>
                      <a:r>
                        <a:rPr sz="900" dirty="0">
                          <a:solidFill>
                            <a:srgbClr val="00AF50"/>
                          </a:solidFill>
                          <a:latin typeface="Arial"/>
                          <a:cs typeface="Arial"/>
                        </a:rPr>
                        <a:t>only a</a:t>
                      </a:r>
                      <a:r>
                        <a:rPr sz="900" spc="-15" dirty="0">
                          <a:solidFill>
                            <a:srgbClr val="00AF50"/>
                          </a:solidFill>
                          <a:latin typeface="Arial"/>
                          <a:cs typeface="Arial"/>
                        </a:rPr>
                        <a:t> </a:t>
                      </a:r>
                      <a:r>
                        <a:rPr sz="900" dirty="0">
                          <a:solidFill>
                            <a:srgbClr val="00AF50"/>
                          </a:solidFill>
                          <a:latin typeface="Arial"/>
                          <a:cs typeface="Arial"/>
                        </a:rPr>
                        <a:t>single</a:t>
                      </a:r>
                      <a:r>
                        <a:rPr sz="900" spc="-15" dirty="0">
                          <a:solidFill>
                            <a:srgbClr val="00AF50"/>
                          </a:solidFill>
                          <a:latin typeface="Arial"/>
                          <a:cs typeface="Arial"/>
                        </a:rPr>
                        <a:t> </a:t>
                      </a:r>
                      <a:r>
                        <a:rPr sz="900" dirty="0">
                          <a:solidFill>
                            <a:srgbClr val="00AF50"/>
                          </a:solidFill>
                          <a:latin typeface="Arial"/>
                          <a:cs typeface="Arial"/>
                        </a:rPr>
                        <a:t>mesh</a:t>
                      </a:r>
                      <a:r>
                        <a:rPr sz="900" spc="-15" dirty="0">
                          <a:solidFill>
                            <a:srgbClr val="00AF50"/>
                          </a:solidFill>
                          <a:latin typeface="Arial"/>
                          <a:cs typeface="Arial"/>
                        </a:rPr>
                        <a:t> </a:t>
                      </a:r>
                      <a:r>
                        <a:rPr sz="900" spc="-20" dirty="0">
                          <a:solidFill>
                            <a:srgbClr val="00AF50"/>
                          </a:solidFill>
                          <a:latin typeface="Arial"/>
                          <a:cs typeface="Arial"/>
                        </a:rPr>
                        <a:t>face </a:t>
                      </a:r>
                      <a:r>
                        <a:rPr sz="900" dirty="0">
                          <a:solidFill>
                            <a:srgbClr val="3333FF"/>
                          </a:solidFill>
                          <a:latin typeface="Arial"/>
                          <a:cs typeface="Arial"/>
                        </a:rPr>
                        <a:t>for</a:t>
                      </a:r>
                      <a:r>
                        <a:rPr sz="900" spc="-1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&lt;=</a:t>
                      </a:r>
                      <a:r>
                        <a:rPr sz="900" spc="-20" dirty="0">
                          <a:latin typeface="Arial"/>
                          <a:cs typeface="Arial"/>
                        </a:rPr>
                        <a:t> </a:t>
                      </a:r>
                      <a:r>
                        <a:rPr sz="900" dirty="0">
                          <a:latin typeface="Arial"/>
                          <a:cs typeface="Arial"/>
                        </a:rPr>
                        <a:t>meshEdges.Count</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a:t>
                      </a:r>
                      <a:r>
                        <a:rPr sz="900" spc="-10" dirty="0">
                          <a:latin typeface="Arial"/>
                          <a:cs typeface="Arial"/>
                        </a:rPr>
                        <a:t> </a:t>
                      </a:r>
                      <a:r>
                        <a:rPr sz="900" dirty="0">
                          <a:latin typeface="Arial"/>
                          <a:cs typeface="Arial"/>
                        </a:rPr>
                        <a:t>i++)</a:t>
                      </a:r>
                      <a:r>
                        <a:rPr sz="900" spc="-5" dirty="0">
                          <a:latin typeface="Arial"/>
                          <a:cs typeface="Arial"/>
                        </a:rPr>
                        <a:t> </a:t>
                      </a:r>
                      <a:r>
                        <a:rPr sz="900" spc="-50" dirty="0">
                          <a:latin typeface="Arial"/>
                          <a:cs typeface="Arial"/>
                        </a:rPr>
                        <a:t>{</a:t>
                      </a:r>
                      <a:endParaRPr sz="900">
                        <a:latin typeface="Arial"/>
                        <a:cs typeface="Arial"/>
                      </a:endParaRPr>
                    </a:p>
                    <a:p>
                      <a:pPr marL="200660">
                        <a:lnSpc>
                          <a:spcPts val="1010"/>
                        </a:lnSpc>
                      </a:pPr>
                      <a:r>
                        <a:rPr sz="900" dirty="0">
                          <a:solidFill>
                            <a:srgbClr val="3333FF"/>
                          </a:solidFill>
                          <a:latin typeface="Arial"/>
                          <a:cs typeface="Arial"/>
                        </a:rPr>
                        <a:t>int</a:t>
                      </a:r>
                      <a:r>
                        <a:rPr sz="900" spc="-20" dirty="0">
                          <a:solidFill>
                            <a:srgbClr val="3333FF"/>
                          </a:solidFill>
                          <a:latin typeface="Arial"/>
                          <a:cs typeface="Arial"/>
                        </a:rPr>
                        <a:t> </a:t>
                      </a:r>
                      <a:r>
                        <a:rPr sz="900" dirty="0">
                          <a:latin typeface="Arial"/>
                          <a:cs typeface="Arial"/>
                        </a:rPr>
                        <a:t>numOfFaces</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meshEdges.GetConnectedFaces(i).Length;</a:t>
                      </a:r>
                      <a:endParaRPr sz="900">
                        <a:latin typeface="Arial"/>
                        <a:cs typeface="Arial"/>
                      </a:endParaRPr>
                    </a:p>
                    <a:p>
                      <a:pPr>
                        <a:lnSpc>
                          <a:spcPct val="100000"/>
                        </a:lnSpc>
                        <a:spcBef>
                          <a:spcPts val="15"/>
                        </a:spcBef>
                      </a:pPr>
                      <a:endParaRPr sz="850">
                        <a:latin typeface="Times New Roman"/>
                        <a:cs typeface="Times New Roman"/>
                      </a:endParaRPr>
                    </a:p>
                    <a:p>
                      <a:pPr marL="200660">
                        <a:lnSpc>
                          <a:spcPts val="1055"/>
                        </a:lnSpc>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((numOfFaces</a:t>
                      </a:r>
                      <a:r>
                        <a:rPr sz="900" spc="22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5" dirty="0">
                          <a:latin typeface="Arial"/>
                          <a:cs typeface="Arial"/>
                        </a:rPr>
                        <a:t> </a:t>
                      </a:r>
                      <a:r>
                        <a:rPr sz="900" spc="-50" dirty="0">
                          <a:latin typeface="Arial"/>
                          <a:cs typeface="Arial"/>
                        </a:rPr>
                        <a:t>{</a:t>
                      </a:r>
                      <a:endParaRPr sz="900">
                        <a:latin typeface="Arial"/>
                        <a:cs typeface="Arial"/>
                      </a:endParaRPr>
                    </a:p>
                    <a:p>
                      <a:pPr marL="327025" marR="1649730" indent="1270">
                        <a:lnSpc>
                          <a:spcPts val="1030"/>
                        </a:lnSpc>
                        <a:spcBef>
                          <a:spcPts val="55"/>
                        </a:spcBef>
                      </a:pPr>
                      <a:r>
                        <a:rPr sz="900" b="1" dirty="0">
                          <a:latin typeface="Arial"/>
                          <a:cs typeface="Arial"/>
                        </a:rPr>
                        <a:t>Line</a:t>
                      </a:r>
                      <a:r>
                        <a:rPr sz="900" b="1" spc="-20" dirty="0">
                          <a:latin typeface="Arial"/>
                          <a:cs typeface="Arial"/>
                        </a:rPr>
                        <a:t> </a:t>
                      </a:r>
                      <a:r>
                        <a:rPr sz="900" dirty="0">
                          <a:latin typeface="Arial"/>
                          <a:cs typeface="Arial"/>
                        </a:rPr>
                        <a:t>line</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meshEdges.EdgeLine(i); lines.Add(line);</a:t>
                      </a:r>
                      <a:endParaRPr sz="900">
                        <a:latin typeface="Arial"/>
                        <a:cs typeface="Arial"/>
                      </a:endParaRPr>
                    </a:p>
                    <a:p>
                      <a:pPr marL="200660">
                        <a:lnSpc>
                          <a:spcPts val="994"/>
                        </a:lnSpc>
                      </a:pPr>
                      <a:r>
                        <a:rPr sz="90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pic>
        <p:nvPicPr>
          <p:cNvPr id="8" name="object 8"/>
          <p:cNvPicPr/>
          <p:nvPr/>
        </p:nvPicPr>
        <p:blipFill>
          <a:blip r:embed="rId2" cstate="print"/>
          <a:stretch>
            <a:fillRect/>
          </a:stretch>
        </p:blipFill>
        <p:spPr>
          <a:xfrm>
            <a:off x="4908803" y="5194210"/>
            <a:ext cx="1910757" cy="1804643"/>
          </a:xfrm>
          <a:prstGeom prst="rect">
            <a:avLst/>
          </a:prstGeom>
        </p:spPr>
      </p:pic>
      <p:sp>
        <p:nvSpPr>
          <p:cNvPr id="14" name="Title 13"/>
          <p:cNvSpPr>
            <a:spLocks noGrp="1"/>
          </p:cNvSpPr>
          <p:nvPr>
            <p:ph type="title"/>
          </p:nvPr>
        </p:nvSpPr>
        <p:spPr/>
        <p:txBody>
          <a:bodyPr/>
          <a:lstStyle/>
          <a:p>
            <a:r>
              <a:rPr lang="en-US" dirty="0"/>
              <a:t>Navigate mesh geometry and </a:t>
            </a:r>
            <a:r>
              <a:rPr lang="en-US" dirty="0" smtClean="0"/>
              <a:t>topology</a:t>
            </a:r>
            <a:endParaRPr lang="en-US" dirty="0"/>
          </a:p>
        </p:txBody>
      </p:sp>
      <p:sp>
        <p:nvSpPr>
          <p:cNvPr id="13" name="object 6"/>
          <p:cNvSpPr txBox="1"/>
          <p:nvPr/>
        </p:nvSpPr>
        <p:spPr>
          <a:xfrm>
            <a:off x="902004" y="874761"/>
            <a:ext cx="583565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also</a:t>
            </a:r>
            <a:r>
              <a:rPr sz="1100" spc="-25" dirty="0">
                <a:latin typeface="Arial"/>
                <a:cs typeface="Arial"/>
              </a:rPr>
              <a:t> </a:t>
            </a:r>
            <a:r>
              <a:rPr sz="1100" dirty="0">
                <a:latin typeface="Arial"/>
                <a:cs typeface="Arial"/>
              </a:rPr>
              <a:t>manage</a:t>
            </a:r>
            <a:r>
              <a:rPr sz="1100" spc="-3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Faces</a:t>
            </a:r>
            <a:r>
              <a:rPr sz="1100" b="1" i="1" spc="-15"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mesh.</a:t>
            </a:r>
            <a:r>
              <a:rPr sz="1100" spc="-10" dirty="0">
                <a:latin typeface="Arial"/>
                <a:cs typeface="Arial"/>
              </a:rPr>
              <a:t> </a:t>
            </a:r>
            <a:r>
              <a:rPr sz="1100" dirty="0">
                <a:latin typeface="Arial"/>
                <a:cs typeface="Arial"/>
              </a:rPr>
              <a:t>Here</a:t>
            </a:r>
            <a:r>
              <a:rPr sz="1100"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deletes</a:t>
            </a:r>
            <a:r>
              <a:rPr sz="1100" spc="-10" dirty="0">
                <a:latin typeface="Arial"/>
                <a:cs typeface="Arial"/>
              </a:rPr>
              <a:t> </a:t>
            </a:r>
            <a:r>
              <a:rPr sz="1100" dirty="0">
                <a:latin typeface="Arial"/>
                <a:cs typeface="Arial"/>
              </a:rPr>
              <a:t>about</a:t>
            </a:r>
            <a:r>
              <a:rPr sz="1100" spc="-25" dirty="0">
                <a:latin typeface="Arial"/>
                <a:cs typeface="Arial"/>
              </a:rPr>
              <a:t> </a:t>
            </a:r>
            <a:r>
              <a:rPr sz="1100" dirty="0">
                <a:latin typeface="Arial"/>
                <a:cs typeface="Arial"/>
              </a:rPr>
              <a:t>half</a:t>
            </a:r>
            <a:r>
              <a:rPr sz="1100" spc="-20" dirty="0">
                <a:latin typeface="Arial"/>
                <a:cs typeface="Arial"/>
              </a:rPr>
              <a:t> </a:t>
            </a:r>
            <a:r>
              <a:rPr sz="1100" spc="-25" dirty="0">
                <a:latin typeface="Arial"/>
                <a:cs typeface="Arial"/>
              </a:rPr>
              <a:t>the </a:t>
            </a:r>
            <a:r>
              <a:rPr sz="1100" dirty="0">
                <a:latin typeface="Arial"/>
                <a:cs typeface="Arial"/>
              </a:rPr>
              <a:t>faces</a:t>
            </a:r>
            <a:r>
              <a:rPr sz="1100" spc="-30" dirty="0">
                <a:latin typeface="Arial"/>
                <a:cs typeface="Arial"/>
              </a:rPr>
              <a:t> </a:t>
            </a:r>
            <a:r>
              <a:rPr sz="1100" dirty="0">
                <a:latin typeface="Arial"/>
                <a:cs typeface="Arial"/>
              </a:rPr>
              <a:t>randomly</a:t>
            </a:r>
            <a:r>
              <a:rPr sz="1100" spc="-15"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given</a:t>
            </a:r>
            <a:r>
              <a:rPr sz="1100" spc="-20" dirty="0">
                <a:latin typeface="Arial"/>
                <a:cs typeface="Arial"/>
              </a:rPr>
              <a:t> </a:t>
            </a:r>
            <a:r>
              <a:rPr sz="1100" spc="-10" dirty="0">
                <a:latin typeface="Arial"/>
                <a:cs typeface="Arial"/>
              </a:rPr>
              <a:t>mesh.</a:t>
            </a:r>
            <a:endParaRPr sz="1100">
              <a:latin typeface="Arial"/>
              <a:cs typeface="Arial"/>
            </a:endParaRPr>
          </a:p>
        </p:txBody>
      </p:sp>
      <p:graphicFrame>
        <p:nvGraphicFramePr>
          <p:cNvPr id="15" name="object 7"/>
          <p:cNvGraphicFramePr>
            <a:graphicFrameLocks noGrp="1"/>
          </p:cNvGraphicFramePr>
          <p:nvPr>
            <p:extLst>
              <p:ext uri="{D42A27DB-BD31-4B8C-83A1-F6EECF244321}">
                <p14:modId xmlns:p14="http://schemas.microsoft.com/office/powerpoint/2010/main" val="549424887"/>
              </p:ext>
            </p:extLst>
          </p:nvPr>
        </p:nvGraphicFramePr>
        <p:xfrm>
          <a:off x="980236" y="1349233"/>
          <a:ext cx="5944870" cy="1163320"/>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3040">
                <a:tc gridSpan="2">
                  <a:txBody>
                    <a:bodyPr/>
                    <a:lstStyle/>
                    <a:p>
                      <a:pPr marL="73025">
                        <a:lnSpc>
                          <a:spcPct val="100000"/>
                        </a:lnSpc>
                        <a:spcBef>
                          <a:spcPts val="105"/>
                        </a:spcBef>
                      </a:pPr>
                      <a:r>
                        <a:rPr sz="900" dirty="0">
                          <a:latin typeface="Arial"/>
                          <a:cs typeface="Arial"/>
                        </a:rPr>
                        <a:t>Delete</a:t>
                      </a:r>
                      <a:r>
                        <a:rPr sz="900" spc="-20" dirty="0">
                          <a:latin typeface="Arial"/>
                          <a:cs typeface="Arial"/>
                        </a:rPr>
                        <a:t> </a:t>
                      </a:r>
                      <a:r>
                        <a:rPr sz="900" dirty="0">
                          <a:latin typeface="Arial"/>
                          <a:cs typeface="Arial"/>
                        </a:rPr>
                        <a:t>mesh</a:t>
                      </a:r>
                      <a:r>
                        <a:rPr sz="900" spc="-10" dirty="0">
                          <a:latin typeface="Arial"/>
                          <a:cs typeface="Arial"/>
                        </a:rPr>
                        <a:t> </a:t>
                      </a:r>
                      <a:r>
                        <a:rPr sz="900" dirty="0">
                          <a:latin typeface="Arial"/>
                          <a:cs typeface="Arial"/>
                        </a:rPr>
                        <a:t>faces </a:t>
                      </a:r>
                      <a:r>
                        <a:rPr sz="900" spc="-10" dirty="0">
                          <a:latin typeface="Arial"/>
                          <a:cs typeface="Arial"/>
                        </a:rPr>
                        <a:t>randomly</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970280">
                <a:tc>
                  <a:txBody>
                    <a:bodyPr/>
                    <a:lstStyle/>
                    <a:p>
                      <a:pPr marL="73025" marR="1774189">
                        <a:lnSpc>
                          <a:spcPts val="1030"/>
                        </a:lnSpc>
                        <a:spcBef>
                          <a:spcPts val="195"/>
                        </a:spcBef>
                      </a:pP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0" dirty="0">
                          <a:latin typeface="Arial"/>
                          <a:cs typeface="Arial"/>
                        </a:rPr>
                        <a:t> </a:t>
                      </a:r>
                      <a:r>
                        <a:rPr sz="900" dirty="0">
                          <a:latin typeface="Arial"/>
                          <a:cs typeface="Arial"/>
                        </a:rPr>
                        <a:t>faceIndices</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a:t>
                      </a:r>
                      <a:r>
                        <a:rPr sz="900" spc="-10" dirty="0">
                          <a:solidFill>
                            <a:srgbClr val="3333FF"/>
                          </a:solidFill>
                          <a:latin typeface="Arial"/>
                          <a:cs typeface="Arial"/>
                        </a:rPr>
                        <a:t>int</a:t>
                      </a:r>
                      <a:r>
                        <a:rPr sz="900" spc="-10" dirty="0">
                          <a:latin typeface="Arial"/>
                          <a:cs typeface="Arial"/>
                        </a:rPr>
                        <a:t>&gt;(); </a:t>
                      </a:r>
                      <a:r>
                        <a:rPr sz="900" dirty="0">
                          <a:solidFill>
                            <a:srgbClr val="3333FF"/>
                          </a:solidFill>
                          <a:latin typeface="Arial"/>
                          <a:cs typeface="Arial"/>
                        </a:rPr>
                        <a:t>int </a:t>
                      </a:r>
                      <a:r>
                        <a:rPr sz="900" dirty="0">
                          <a:latin typeface="Arial"/>
                          <a:cs typeface="Arial"/>
                        </a:rPr>
                        <a:t>count</a:t>
                      </a:r>
                      <a:r>
                        <a:rPr sz="900" spc="-15" dirty="0">
                          <a:latin typeface="Arial"/>
                          <a:cs typeface="Arial"/>
                        </a:rPr>
                        <a:t> </a:t>
                      </a:r>
                      <a:r>
                        <a:rPr sz="900" dirty="0">
                          <a:latin typeface="Arial"/>
                          <a:cs typeface="Arial"/>
                        </a:rPr>
                        <a:t>= </a:t>
                      </a:r>
                      <a:r>
                        <a:rPr sz="900" spc="-10" dirty="0">
                          <a:latin typeface="Arial"/>
                          <a:cs typeface="Arial"/>
                        </a:rPr>
                        <a:t>mesh.Faces.Count;</a:t>
                      </a:r>
                      <a:endParaRPr sz="900" dirty="0">
                        <a:latin typeface="Arial"/>
                        <a:cs typeface="Arial"/>
                      </a:endParaRPr>
                    </a:p>
                    <a:p>
                      <a:pPr>
                        <a:lnSpc>
                          <a:spcPct val="100000"/>
                        </a:lnSpc>
                        <a:spcBef>
                          <a:spcPts val="40"/>
                        </a:spcBef>
                      </a:pPr>
                      <a:endParaRPr sz="800" dirty="0">
                        <a:latin typeface="Times New Roman"/>
                        <a:cs typeface="Times New Roman"/>
                      </a:endParaRPr>
                    </a:p>
                    <a:p>
                      <a:pPr marL="73025">
                        <a:lnSpc>
                          <a:spcPts val="1060"/>
                        </a:lnSpc>
                      </a:pPr>
                      <a:r>
                        <a:rPr sz="900" dirty="0">
                          <a:solidFill>
                            <a:srgbClr val="00AF50"/>
                          </a:solidFill>
                          <a:latin typeface="Arial"/>
                          <a:cs typeface="Arial"/>
                        </a:rPr>
                        <a:t>//Create</a:t>
                      </a:r>
                      <a:r>
                        <a:rPr sz="900" spc="-40"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new</a:t>
                      </a:r>
                      <a:r>
                        <a:rPr sz="900" spc="-40" dirty="0">
                          <a:solidFill>
                            <a:srgbClr val="00AF50"/>
                          </a:solidFill>
                          <a:latin typeface="Arial"/>
                          <a:cs typeface="Arial"/>
                        </a:rPr>
                        <a:t> </a:t>
                      </a:r>
                      <a:r>
                        <a:rPr sz="900" dirty="0">
                          <a:solidFill>
                            <a:srgbClr val="00AF50"/>
                          </a:solidFill>
                          <a:latin typeface="Arial"/>
                          <a:cs typeface="Arial"/>
                        </a:rPr>
                        <a:t>instance</a:t>
                      </a:r>
                      <a:r>
                        <a:rPr sz="900" spc="-30" dirty="0">
                          <a:solidFill>
                            <a:srgbClr val="00AF50"/>
                          </a:solidFill>
                          <a:latin typeface="Arial"/>
                          <a:cs typeface="Arial"/>
                        </a:rPr>
                        <a:t> </a:t>
                      </a:r>
                      <a:r>
                        <a:rPr sz="900" dirty="0">
                          <a:solidFill>
                            <a:srgbClr val="00AF50"/>
                          </a:solidFill>
                          <a:latin typeface="Arial"/>
                          <a:cs typeface="Arial"/>
                        </a:rPr>
                        <a:t>of</a:t>
                      </a:r>
                      <a:r>
                        <a:rPr sz="900" spc="-30" dirty="0">
                          <a:solidFill>
                            <a:srgbClr val="00AF50"/>
                          </a:solidFill>
                          <a:latin typeface="Arial"/>
                          <a:cs typeface="Arial"/>
                        </a:rPr>
                        <a:t> </a:t>
                      </a:r>
                      <a:r>
                        <a:rPr sz="900" dirty="0">
                          <a:solidFill>
                            <a:srgbClr val="00AF50"/>
                          </a:solidFill>
                          <a:latin typeface="Arial"/>
                          <a:cs typeface="Arial"/>
                        </a:rPr>
                        <a:t>random</a:t>
                      </a:r>
                      <a:r>
                        <a:rPr sz="900" spc="-35" dirty="0">
                          <a:solidFill>
                            <a:srgbClr val="00AF50"/>
                          </a:solidFill>
                          <a:latin typeface="Arial"/>
                          <a:cs typeface="Arial"/>
                        </a:rPr>
                        <a:t> </a:t>
                      </a:r>
                      <a:r>
                        <a:rPr sz="900" spc="-10" dirty="0">
                          <a:solidFill>
                            <a:srgbClr val="00AF50"/>
                          </a:solidFill>
                          <a:latin typeface="Arial"/>
                          <a:cs typeface="Arial"/>
                        </a:rPr>
                        <a:t>generator</a:t>
                      </a:r>
                      <a:endParaRPr sz="900" dirty="0">
                        <a:latin typeface="Arial"/>
                        <a:cs typeface="Arial"/>
                      </a:endParaRPr>
                    </a:p>
                    <a:p>
                      <a:pPr marL="73025">
                        <a:lnSpc>
                          <a:spcPts val="1060"/>
                        </a:lnSpc>
                      </a:pPr>
                      <a:r>
                        <a:rPr sz="900" b="1" dirty="0">
                          <a:latin typeface="Arial"/>
                          <a:cs typeface="Arial"/>
                        </a:rPr>
                        <a:t>Random</a:t>
                      </a:r>
                      <a:r>
                        <a:rPr sz="900" b="1" spc="-15" dirty="0">
                          <a:latin typeface="Arial"/>
                          <a:cs typeface="Arial"/>
                        </a:rPr>
                        <a:t> </a:t>
                      </a:r>
                      <a:r>
                        <a:rPr sz="900" dirty="0">
                          <a:latin typeface="Arial"/>
                          <a:cs typeface="Arial"/>
                        </a:rPr>
                        <a:t>rand</a:t>
                      </a:r>
                      <a:r>
                        <a:rPr sz="900" spc="-2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Random();</a:t>
                      </a:r>
                      <a:endParaRPr sz="900" dirty="0">
                        <a:latin typeface="Arial"/>
                        <a:cs typeface="Arial"/>
                      </a:endParaRPr>
                    </a:p>
                    <a:p>
                      <a:pPr>
                        <a:lnSpc>
                          <a:spcPct val="100000"/>
                        </a:lnSpc>
                        <a:spcBef>
                          <a:spcPts val="5"/>
                        </a:spcBef>
                      </a:pPr>
                      <a:endParaRPr sz="850" dirty="0">
                        <a:latin typeface="Times New Roman"/>
                        <a:cs typeface="Times New Roman"/>
                      </a:endParaRPr>
                    </a:p>
                    <a:p>
                      <a:pPr marL="73025">
                        <a:lnSpc>
                          <a:spcPct val="100000"/>
                        </a:lnSpc>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count - 1;</a:t>
                      </a:r>
                      <a:r>
                        <a:rPr sz="900" spc="-1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 </a:t>
                      </a:r>
                      <a:r>
                        <a:rPr sz="900" spc="-25" dirty="0">
                          <a:latin typeface="Arial"/>
                          <a:cs typeface="Arial"/>
                        </a:rPr>
                        <a:t>2){</a:t>
                      </a:r>
                      <a:endParaRPr sz="900" dirty="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pic>
        <p:nvPicPr>
          <p:cNvPr id="16" name="object 11"/>
          <p:cNvPicPr/>
          <p:nvPr/>
        </p:nvPicPr>
        <p:blipFill>
          <a:blip r:embed="rId3" cstate="print"/>
          <a:stretch>
            <a:fillRect/>
          </a:stretch>
        </p:blipFill>
        <p:spPr>
          <a:xfrm>
            <a:off x="4895808" y="2096379"/>
            <a:ext cx="1938593" cy="819907"/>
          </a:xfrm>
          <a:prstGeom prst="rect">
            <a:avLst/>
          </a:prstGeom>
        </p:spPr>
      </p:pic>
      <p:sp>
        <p:nvSpPr>
          <p:cNvPr id="17" name="TextBox 16">
            <a:hlinkClick r:id="rId4" action="ppaction://hlinkfile"/>
          </p:cNvPr>
          <p:cNvSpPr txBox="1"/>
          <p:nvPr/>
        </p:nvSpPr>
        <p:spPr>
          <a:xfrm>
            <a:off x="6308026" y="1559381"/>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8" name="TextBox 17">
            <a:hlinkClick r:id="rId4" action="ppaction://hlinkfile"/>
          </p:cNvPr>
          <p:cNvSpPr txBox="1"/>
          <p:nvPr/>
        </p:nvSpPr>
        <p:spPr>
          <a:xfrm>
            <a:off x="6308026" y="52200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995075054"/>
              </p:ext>
            </p:extLst>
          </p:nvPr>
        </p:nvGraphicFramePr>
        <p:xfrm>
          <a:off x="980236" y="4434333"/>
          <a:ext cx="5944870" cy="1843405"/>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213360">
                <a:tc gridSpan="2">
                  <a:txBody>
                    <a:bodyPr/>
                    <a:lstStyle/>
                    <a:p>
                      <a:pPr marL="73025">
                        <a:lnSpc>
                          <a:spcPct val="100000"/>
                        </a:lnSpc>
                        <a:spcBef>
                          <a:spcPts val="35"/>
                        </a:spcBef>
                      </a:pPr>
                      <a:r>
                        <a:rPr sz="900" dirty="0">
                          <a:latin typeface="Arial"/>
                          <a:cs typeface="Arial"/>
                        </a:rPr>
                        <a:t>Delete</a:t>
                      </a:r>
                      <a:r>
                        <a:rPr sz="900" spc="-20" dirty="0">
                          <a:latin typeface="Arial"/>
                          <a:cs typeface="Arial"/>
                        </a:rPr>
                        <a:t> </a:t>
                      </a:r>
                      <a:r>
                        <a:rPr sz="900" dirty="0">
                          <a:latin typeface="Arial"/>
                          <a:cs typeface="Arial"/>
                        </a:rPr>
                        <a:t>every other</a:t>
                      </a:r>
                      <a:r>
                        <a:rPr sz="900" spc="-20" dirty="0">
                          <a:latin typeface="Arial"/>
                          <a:cs typeface="Arial"/>
                        </a:rPr>
                        <a:t> </a:t>
                      </a:r>
                      <a:r>
                        <a:rPr sz="900" dirty="0">
                          <a:latin typeface="Arial"/>
                          <a:cs typeface="Arial"/>
                        </a:rPr>
                        <a:t>mesh</a:t>
                      </a:r>
                      <a:r>
                        <a:rPr sz="900" spc="-5" dirty="0">
                          <a:latin typeface="Arial"/>
                          <a:cs typeface="Arial"/>
                        </a:rPr>
                        <a:t> </a:t>
                      </a:r>
                      <a:r>
                        <a:rPr sz="900" dirty="0">
                          <a:latin typeface="Arial"/>
                          <a:cs typeface="Arial"/>
                        </a:rPr>
                        <a:t>face,</a:t>
                      </a:r>
                      <a:r>
                        <a:rPr sz="900" spc="-25" dirty="0">
                          <a:latin typeface="Arial"/>
                          <a:cs typeface="Arial"/>
                        </a:rPr>
                        <a:t> </a:t>
                      </a:r>
                      <a:r>
                        <a:rPr sz="900" dirty="0">
                          <a:latin typeface="Arial"/>
                          <a:cs typeface="Arial"/>
                        </a:rPr>
                        <a:t>then</a:t>
                      </a:r>
                      <a:r>
                        <a:rPr sz="900" spc="-15" dirty="0">
                          <a:latin typeface="Arial"/>
                          <a:cs typeface="Arial"/>
                        </a:rPr>
                        <a:t> </a:t>
                      </a:r>
                      <a:r>
                        <a:rPr sz="900" dirty="0">
                          <a:latin typeface="Arial"/>
                          <a:cs typeface="Arial"/>
                        </a:rPr>
                        <a:t>split</a:t>
                      </a:r>
                      <a:r>
                        <a:rPr sz="900" spc="-10" dirty="0">
                          <a:latin typeface="Arial"/>
                          <a:cs typeface="Arial"/>
                        </a:rPr>
                        <a:t> </a:t>
                      </a:r>
                      <a:r>
                        <a:rPr sz="900" dirty="0">
                          <a:latin typeface="Arial"/>
                          <a:cs typeface="Arial"/>
                        </a:rPr>
                        <a:t>disjoint</a:t>
                      </a:r>
                      <a:r>
                        <a:rPr sz="900" spc="-15" dirty="0">
                          <a:latin typeface="Arial"/>
                          <a:cs typeface="Arial"/>
                        </a:rPr>
                        <a:t> </a:t>
                      </a:r>
                      <a:r>
                        <a:rPr sz="900" spc="-10" dirty="0">
                          <a:latin typeface="Arial"/>
                          <a:cs typeface="Arial"/>
                        </a:rPr>
                        <a:t>meshes</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630045">
                <a:tc>
                  <a:txBody>
                    <a:bodyPr/>
                    <a:lstStyle/>
                    <a:p>
                      <a:pPr marL="73025">
                        <a:lnSpc>
                          <a:spcPts val="1055"/>
                        </a:lnSpc>
                        <a:spcBef>
                          <a:spcPts val="190"/>
                        </a:spcBef>
                      </a:pPr>
                      <a:r>
                        <a:rPr sz="900" b="1" dirty="0">
                          <a:latin typeface="Arial"/>
                          <a:cs typeface="Arial"/>
                        </a:rPr>
                        <a:t>Mesh</a:t>
                      </a:r>
                      <a:r>
                        <a:rPr sz="900" b="1" spc="-25" dirty="0">
                          <a:latin typeface="Arial"/>
                          <a:cs typeface="Arial"/>
                        </a:rPr>
                        <a:t> </a:t>
                      </a:r>
                      <a:r>
                        <a:rPr sz="900" dirty="0">
                          <a:latin typeface="Arial"/>
                          <a:cs typeface="Arial"/>
                        </a:rPr>
                        <a:t>mesh</a:t>
                      </a:r>
                      <a:r>
                        <a:rPr sz="900" spc="-1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marL="73025">
                        <a:lnSpc>
                          <a:spcPts val="1055"/>
                        </a:lnSpc>
                      </a:pP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0" dirty="0">
                          <a:latin typeface="Arial"/>
                          <a:cs typeface="Arial"/>
                        </a:rPr>
                        <a:t> </a:t>
                      </a:r>
                      <a:r>
                        <a:rPr sz="900" dirty="0">
                          <a:latin typeface="Arial"/>
                          <a:cs typeface="Arial"/>
                        </a:rPr>
                        <a:t>faceIndeces</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a:t>
                      </a:r>
                      <a:r>
                        <a:rPr sz="900" spc="-10" dirty="0">
                          <a:solidFill>
                            <a:srgbClr val="3333FF"/>
                          </a:solidFill>
                          <a:latin typeface="Arial"/>
                          <a:cs typeface="Arial"/>
                        </a:rPr>
                        <a:t>int</a:t>
                      </a:r>
                      <a:r>
                        <a:rPr sz="900" spc="-10" dirty="0">
                          <a:latin typeface="Arial"/>
                          <a:cs typeface="Arial"/>
                        </a:rPr>
                        <a:t>&gt;();</a:t>
                      </a:r>
                      <a:endParaRPr sz="900">
                        <a:latin typeface="Arial"/>
                        <a:cs typeface="Arial"/>
                      </a:endParaRPr>
                    </a:p>
                    <a:p>
                      <a:pPr>
                        <a:lnSpc>
                          <a:spcPct val="100000"/>
                        </a:lnSpc>
                        <a:spcBef>
                          <a:spcPts val="15"/>
                        </a:spcBef>
                      </a:pPr>
                      <a:endParaRPr sz="900">
                        <a:latin typeface="Times New Roman"/>
                        <a:cs typeface="Times New Roman"/>
                      </a:endParaRPr>
                    </a:p>
                    <a:p>
                      <a:pPr marL="73025" marR="1272540">
                        <a:lnSpc>
                          <a:spcPts val="1040"/>
                        </a:lnSpc>
                        <a:spcBef>
                          <a:spcPts val="5"/>
                        </a:spcBef>
                      </a:pPr>
                      <a:r>
                        <a:rPr sz="900" dirty="0">
                          <a:solidFill>
                            <a:srgbClr val="00AF50"/>
                          </a:solidFill>
                          <a:latin typeface="Arial"/>
                          <a:cs typeface="Arial"/>
                        </a:rPr>
                        <a:t>//Loop</a:t>
                      </a:r>
                      <a:r>
                        <a:rPr sz="900" spc="-30" dirty="0">
                          <a:solidFill>
                            <a:srgbClr val="00AF50"/>
                          </a:solidFill>
                          <a:latin typeface="Arial"/>
                          <a:cs typeface="Arial"/>
                        </a:rPr>
                        <a:t> </a:t>
                      </a:r>
                      <a:r>
                        <a:rPr sz="900" dirty="0">
                          <a:solidFill>
                            <a:srgbClr val="00AF50"/>
                          </a:solidFill>
                          <a:latin typeface="Arial"/>
                          <a:cs typeface="Arial"/>
                        </a:rPr>
                        <a:t>through</a:t>
                      </a:r>
                      <a:r>
                        <a:rPr sz="900" spc="-20" dirty="0">
                          <a:solidFill>
                            <a:srgbClr val="00AF50"/>
                          </a:solidFill>
                          <a:latin typeface="Arial"/>
                          <a:cs typeface="Arial"/>
                        </a:rPr>
                        <a:t> </a:t>
                      </a:r>
                      <a:r>
                        <a:rPr sz="900" dirty="0">
                          <a:solidFill>
                            <a:srgbClr val="00AF50"/>
                          </a:solidFill>
                          <a:latin typeface="Arial"/>
                          <a:cs typeface="Arial"/>
                        </a:rPr>
                        <a:t>faces</a:t>
                      </a:r>
                      <a:r>
                        <a:rPr sz="900" spc="-1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dirty="0">
                          <a:solidFill>
                            <a:srgbClr val="00AF50"/>
                          </a:solidFill>
                          <a:latin typeface="Arial"/>
                          <a:cs typeface="Arial"/>
                        </a:rPr>
                        <a:t>delete</a:t>
                      </a:r>
                      <a:r>
                        <a:rPr sz="900" spc="-10" dirty="0">
                          <a:solidFill>
                            <a:srgbClr val="00AF50"/>
                          </a:solidFill>
                          <a:latin typeface="Arial"/>
                          <a:cs typeface="Arial"/>
                        </a:rPr>
                        <a:t> </a:t>
                      </a:r>
                      <a:r>
                        <a:rPr sz="900" dirty="0">
                          <a:solidFill>
                            <a:srgbClr val="00AF50"/>
                          </a:solidFill>
                          <a:latin typeface="Arial"/>
                          <a:cs typeface="Arial"/>
                        </a:rPr>
                        <a:t>every</a:t>
                      </a:r>
                      <a:r>
                        <a:rPr sz="900" spc="-5" dirty="0">
                          <a:solidFill>
                            <a:srgbClr val="00AF50"/>
                          </a:solidFill>
                          <a:latin typeface="Arial"/>
                          <a:cs typeface="Arial"/>
                        </a:rPr>
                        <a:t> </a:t>
                      </a:r>
                      <a:r>
                        <a:rPr sz="900" dirty="0">
                          <a:solidFill>
                            <a:srgbClr val="00AF50"/>
                          </a:solidFill>
                          <a:latin typeface="Arial"/>
                          <a:cs typeface="Arial"/>
                        </a:rPr>
                        <a:t>other</a:t>
                      </a:r>
                      <a:r>
                        <a:rPr sz="900" spc="-15" dirty="0">
                          <a:solidFill>
                            <a:srgbClr val="00AF50"/>
                          </a:solidFill>
                          <a:latin typeface="Arial"/>
                          <a:cs typeface="Arial"/>
                        </a:rPr>
                        <a:t> </a:t>
                      </a:r>
                      <a:r>
                        <a:rPr sz="900" spc="-20" dirty="0">
                          <a:solidFill>
                            <a:srgbClr val="00AF50"/>
                          </a:solidFill>
                          <a:latin typeface="Arial"/>
                          <a:cs typeface="Arial"/>
                        </a:rPr>
                        <a:t>face </a:t>
                      </a:r>
                      <a:r>
                        <a:rPr sz="900" dirty="0">
                          <a:solidFill>
                            <a:srgbClr val="3333FF"/>
                          </a:solidFill>
                          <a:latin typeface="Arial"/>
                          <a:cs typeface="Arial"/>
                        </a:rPr>
                        <a:t>for</a:t>
                      </a:r>
                      <a:r>
                        <a:rPr sz="900" spc="-1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mesh.Faces.Count -</a:t>
                      </a:r>
                      <a:r>
                        <a:rPr sz="900" spc="-10"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2)</a:t>
                      </a:r>
                      <a:r>
                        <a:rPr sz="900" spc="-10" dirty="0">
                          <a:latin typeface="Arial"/>
                          <a:cs typeface="Arial"/>
                        </a:rPr>
                        <a:t> </a:t>
                      </a:r>
                      <a:r>
                        <a:rPr sz="900" spc="-50" dirty="0">
                          <a:latin typeface="Arial"/>
                          <a:cs typeface="Arial"/>
                        </a:rPr>
                        <a:t>{</a:t>
                      </a:r>
                      <a:endParaRPr sz="900">
                        <a:latin typeface="Arial"/>
                        <a:cs typeface="Arial"/>
                      </a:endParaRPr>
                    </a:p>
                    <a:p>
                      <a:pPr marL="264795">
                        <a:lnSpc>
                          <a:spcPts val="985"/>
                        </a:lnSpc>
                      </a:pPr>
                      <a:r>
                        <a:rPr sz="900" spc="-10" dirty="0">
                          <a:latin typeface="Arial"/>
                          <a:cs typeface="Arial"/>
                        </a:rPr>
                        <a:t>faceIndeces.Add(i);</a:t>
                      </a:r>
                      <a:endParaRPr sz="900">
                        <a:latin typeface="Arial"/>
                        <a:cs typeface="Arial"/>
                      </a:endParaRPr>
                    </a:p>
                    <a:p>
                      <a:pPr marL="73025">
                        <a:lnSpc>
                          <a:spcPts val="1030"/>
                        </a:lnSpc>
                      </a:pPr>
                      <a:r>
                        <a:rPr sz="900" dirty="0">
                          <a:latin typeface="Arial"/>
                          <a:cs typeface="Arial"/>
                        </a:rPr>
                        <a:t>}</a:t>
                      </a:r>
                      <a:endParaRPr sz="900">
                        <a:latin typeface="Arial"/>
                        <a:cs typeface="Arial"/>
                      </a:endParaRPr>
                    </a:p>
                    <a:p>
                      <a:pPr marL="73025" marR="1708785">
                        <a:lnSpc>
                          <a:spcPts val="1040"/>
                        </a:lnSpc>
                        <a:spcBef>
                          <a:spcPts val="40"/>
                        </a:spcBef>
                      </a:pPr>
                      <a:r>
                        <a:rPr sz="900" dirty="0">
                          <a:solidFill>
                            <a:srgbClr val="00AF50"/>
                          </a:solidFill>
                          <a:latin typeface="Arial"/>
                          <a:cs typeface="Arial"/>
                        </a:rPr>
                        <a:t>//delete</a:t>
                      </a:r>
                      <a:r>
                        <a:rPr sz="900" spc="-20" dirty="0">
                          <a:solidFill>
                            <a:srgbClr val="00AF50"/>
                          </a:solidFill>
                          <a:latin typeface="Arial"/>
                          <a:cs typeface="Arial"/>
                        </a:rPr>
                        <a:t> </a:t>
                      </a:r>
                      <a:r>
                        <a:rPr sz="900" spc="-10" dirty="0">
                          <a:solidFill>
                            <a:srgbClr val="00AF50"/>
                          </a:solidFill>
                          <a:latin typeface="Arial"/>
                          <a:cs typeface="Arial"/>
                        </a:rPr>
                        <a:t>faces </a:t>
                      </a:r>
                      <a:r>
                        <a:rPr sz="900" spc="-10" dirty="0">
                          <a:latin typeface="Arial"/>
                          <a:cs typeface="Arial"/>
                        </a:rPr>
                        <a:t>mesh.Faces.DeleteFaces(faceIndeces);</a:t>
                      </a:r>
                      <a:endParaRPr sz="900">
                        <a:latin typeface="Arial"/>
                        <a:cs typeface="Arial"/>
                      </a:endParaRPr>
                    </a:p>
                    <a:p>
                      <a:pPr marL="73025">
                        <a:lnSpc>
                          <a:spcPts val="985"/>
                        </a:lnSpc>
                      </a:pPr>
                      <a:r>
                        <a:rPr sz="900" dirty="0">
                          <a:solidFill>
                            <a:srgbClr val="00AF50"/>
                          </a:solidFill>
                          <a:latin typeface="Arial"/>
                          <a:cs typeface="Arial"/>
                        </a:rPr>
                        <a:t>//Split</a:t>
                      </a:r>
                      <a:r>
                        <a:rPr sz="900" spc="-20" dirty="0">
                          <a:solidFill>
                            <a:srgbClr val="00AF50"/>
                          </a:solidFill>
                          <a:latin typeface="Arial"/>
                          <a:cs typeface="Arial"/>
                        </a:rPr>
                        <a:t> </a:t>
                      </a:r>
                      <a:r>
                        <a:rPr sz="900" dirty="0">
                          <a:solidFill>
                            <a:srgbClr val="00AF50"/>
                          </a:solidFill>
                          <a:latin typeface="Arial"/>
                          <a:cs typeface="Arial"/>
                        </a:rPr>
                        <a:t>disjoint</a:t>
                      </a:r>
                      <a:r>
                        <a:rPr sz="900" spc="-15" dirty="0">
                          <a:solidFill>
                            <a:srgbClr val="00AF50"/>
                          </a:solidFill>
                          <a:latin typeface="Arial"/>
                          <a:cs typeface="Arial"/>
                        </a:rPr>
                        <a:t> </a:t>
                      </a:r>
                      <a:r>
                        <a:rPr sz="900" spc="-10" dirty="0">
                          <a:solidFill>
                            <a:srgbClr val="00AF50"/>
                          </a:solidFill>
                          <a:latin typeface="Arial"/>
                          <a:cs typeface="Arial"/>
                        </a:rPr>
                        <a:t>meshes</a:t>
                      </a:r>
                      <a:endParaRPr sz="900">
                        <a:latin typeface="Arial"/>
                        <a:cs typeface="Arial"/>
                      </a:endParaRPr>
                    </a:p>
                    <a:p>
                      <a:pPr marL="73025">
                        <a:lnSpc>
                          <a:spcPts val="1055"/>
                        </a:lnSpc>
                      </a:pPr>
                      <a:r>
                        <a:rPr sz="900" b="1" dirty="0">
                          <a:latin typeface="Arial"/>
                          <a:cs typeface="Arial"/>
                        </a:rPr>
                        <a:t>Mesh</a:t>
                      </a:r>
                      <a:r>
                        <a:rPr sz="900" dirty="0">
                          <a:latin typeface="Arial"/>
                          <a:cs typeface="Arial"/>
                        </a:rPr>
                        <a:t>[</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meshArray</a:t>
                      </a:r>
                      <a:r>
                        <a:rPr sz="900" spc="-10" dirty="0">
                          <a:latin typeface="Arial"/>
                          <a:cs typeface="Arial"/>
                        </a:rPr>
                        <a:t> </a:t>
                      </a:r>
                      <a:r>
                        <a:rPr sz="900" dirty="0">
                          <a:latin typeface="Arial"/>
                          <a:cs typeface="Arial"/>
                        </a:rPr>
                        <a:t>=</a:t>
                      </a:r>
                      <a:r>
                        <a:rPr sz="900" spc="-10" dirty="0">
                          <a:latin typeface="Arial"/>
                          <a:cs typeface="Arial"/>
                        </a:rPr>
                        <a:t> mesh.SplitDisjointPieces();</a:t>
                      </a:r>
                      <a:endParaRPr sz="900">
                        <a:latin typeface="Arial"/>
                        <a:cs typeface="Arial"/>
                      </a:endParaRPr>
                    </a:p>
                  </a:txBody>
                  <a:tcPr marL="0" marR="0" marT="2413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pic>
        <p:nvPicPr>
          <p:cNvPr id="5" name="object 5"/>
          <p:cNvPicPr/>
          <p:nvPr/>
        </p:nvPicPr>
        <p:blipFill>
          <a:blip r:embed="rId2" cstate="print"/>
          <a:stretch>
            <a:fillRect/>
          </a:stretch>
        </p:blipFill>
        <p:spPr>
          <a:xfrm>
            <a:off x="4884306" y="4975623"/>
            <a:ext cx="1935444" cy="1084173"/>
          </a:xfrm>
          <a:prstGeom prst="rect">
            <a:avLst/>
          </a:prstGeom>
        </p:spPr>
      </p:pic>
      <p:sp>
        <p:nvSpPr>
          <p:cNvPr id="10" name="Title 9"/>
          <p:cNvSpPr>
            <a:spLocks noGrp="1"/>
          </p:cNvSpPr>
          <p:nvPr>
            <p:ph type="title"/>
          </p:nvPr>
        </p:nvSpPr>
        <p:spPr>
          <a:xfrm>
            <a:off x="990600" y="533400"/>
            <a:ext cx="5943600" cy="276999"/>
          </a:xfrm>
        </p:spPr>
        <p:txBody>
          <a:bodyPr/>
          <a:lstStyle/>
          <a:p>
            <a:r>
              <a:rPr lang="en-US" dirty="0">
                <a:latin typeface="Arial"/>
                <a:cs typeface="Arial"/>
              </a:rPr>
              <a:t>Mesh</a:t>
            </a:r>
            <a:r>
              <a:rPr lang="en-US" spc="-20" dirty="0">
                <a:latin typeface="Arial"/>
                <a:cs typeface="Arial"/>
              </a:rPr>
              <a:t> </a:t>
            </a:r>
            <a:r>
              <a:rPr lang="en-US" spc="-10" dirty="0" smtClean="0">
                <a:latin typeface="Arial"/>
                <a:cs typeface="Arial"/>
              </a:rPr>
              <a:t>methods</a:t>
            </a:r>
            <a:endParaRPr lang="en-US" dirty="0"/>
          </a:p>
        </p:txBody>
      </p:sp>
      <p:sp>
        <p:nvSpPr>
          <p:cNvPr id="9" name="object 6"/>
          <p:cNvSpPr txBox="1"/>
          <p:nvPr/>
        </p:nvSpPr>
        <p:spPr>
          <a:xfrm>
            <a:off x="902004" y="914400"/>
            <a:ext cx="5849620" cy="346890"/>
          </a:xfrm>
          <a:prstGeom prst="rect">
            <a:avLst/>
          </a:prstGeom>
        </p:spPr>
        <p:txBody>
          <a:bodyPr vert="horz" wrap="square" lIns="0" tIns="13335" rIns="0" bIns="0" rtlCol="0">
            <a:spAutoFit/>
          </a:bodyPr>
          <a:lstStyle/>
          <a:p>
            <a:pPr marL="12700" marR="5080">
              <a:lnSpc>
                <a:spcPts val="1270"/>
              </a:lnSpc>
              <a:spcBef>
                <a:spcPts val="50"/>
              </a:spcBef>
            </a:pPr>
            <a:r>
              <a:rPr sz="1100" dirty="0" smtClean="0">
                <a:latin typeface="Arial"/>
                <a:cs typeface="Arial"/>
              </a:rPr>
              <a:t>Once</a:t>
            </a:r>
            <a:r>
              <a:rPr sz="1100" spc="-30" dirty="0" smtClean="0">
                <a:latin typeface="Arial"/>
                <a:cs typeface="Arial"/>
              </a:rPr>
              <a:t> </a:t>
            </a:r>
            <a:r>
              <a:rPr sz="1100" dirty="0">
                <a:latin typeface="Arial"/>
                <a:cs typeface="Arial"/>
              </a:rPr>
              <a:t>a</a:t>
            </a:r>
            <a:r>
              <a:rPr sz="1100" spc="-25"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mesh</a:t>
            </a:r>
            <a:r>
              <a:rPr sz="1100" spc="-25" dirty="0">
                <a:latin typeface="Arial"/>
                <a:cs typeface="Arial"/>
              </a:rPr>
              <a:t> </a:t>
            </a:r>
            <a:r>
              <a:rPr sz="1100" dirty="0">
                <a:latin typeface="Arial"/>
                <a:cs typeface="Arial"/>
              </a:rPr>
              <a:t>object</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created,</a:t>
            </a:r>
            <a:r>
              <a:rPr sz="1100" spc="-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edit</a:t>
            </a:r>
            <a:r>
              <a:rPr sz="1100" spc="-2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extract</a:t>
            </a:r>
            <a:r>
              <a:rPr sz="1100" spc="-25"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out</a:t>
            </a:r>
            <a:r>
              <a:rPr sz="1100" spc="-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mesh</a:t>
            </a:r>
            <a:r>
              <a:rPr sz="1100" spc="-15" dirty="0">
                <a:latin typeface="Arial"/>
                <a:cs typeface="Arial"/>
              </a:rPr>
              <a:t> </a:t>
            </a:r>
            <a:r>
              <a:rPr sz="1100" dirty="0">
                <a:latin typeface="Arial"/>
                <a:cs typeface="Arial"/>
              </a:rPr>
              <a:t>object.</a:t>
            </a:r>
            <a:r>
              <a:rPr sz="1100" spc="-20" dirty="0">
                <a:latin typeface="Arial"/>
                <a:cs typeface="Arial"/>
              </a:rPr>
              <a:t> </a:t>
            </a:r>
            <a:r>
              <a:rPr sz="1100" spc="-25" dirty="0">
                <a:latin typeface="Arial"/>
                <a:cs typeface="Arial"/>
              </a:rPr>
              <a:t>The </a:t>
            </a:r>
            <a:r>
              <a:rPr sz="1100" dirty="0">
                <a:latin typeface="Arial"/>
                <a:cs typeface="Arial"/>
              </a:rPr>
              <a:t>following</a:t>
            </a:r>
            <a:r>
              <a:rPr sz="1100" spc="-2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extracts</a:t>
            </a:r>
            <a:r>
              <a:rPr sz="1100" spc="-15" dirty="0">
                <a:latin typeface="Arial"/>
                <a:cs typeface="Arial"/>
              </a:rPr>
              <a:t> </a:t>
            </a:r>
            <a:r>
              <a:rPr sz="1100" dirty="0">
                <a:latin typeface="Arial"/>
                <a:cs typeface="Arial"/>
              </a:rPr>
              <a:t>naked</a:t>
            </a:r>
            <a:r>
              <a:rPr sz="1100" spc="-35" dirty="0">
                <a:latin typeface="Arial"/>
                <a:cs typeface="Arial"/>
              </a:rPr>
              <a:t> </a:t>
            </a:r>
            <a:r>
              <a:rPr sz="1100" dirty="0">
                <a:latin typeface="Arial"/>
                <a:cs typeface="Arial"/>
              </a:rPr>
              <a:t>edges</a:t>
            </a:r>
            <a:r>
              <a:rPr sz="1100" spc="-30" dirty="0">
                <a:latin typeface="Arial"/>
                <a:cs typeface="Arial"/>
              </a:rPr>
              <a:t> </a:t>
            </a:r>
            <a:r>
              <a:rPr sz="1100" dirty="0">
                <a:latin typeface="Arial"/>
                <a:cs typeface="Arial"/>
              </a:rPr>
              <a:t>out</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input</a:t>
            </a:r>
            <a:r>
              <a:rPr sz="1100" spc="-35" dirty="0">
                <a:latin typeface="Arial"/>
                <a:cs typeface="Arial"/>
              </a:rPr>
              <a:t> </a:t>
            </a:r>
            <a:r>
              <a:rPr sz="1100" spc="-10" dirty="0">
                <a:latin typeface="Arial"/>
                <a:cs typeface="Arial"/>
              </a:rPr>
              <a:t>mesh.</a:t>
            </a:r>
            <a:endParaRPr sz="1100" dirty="0">
              <a:latin typeface="Arial"/>
              <a:cs typeface="Arial"/>
            </a:endParaRPr>
          </a:p>
        </p:txBody>
      </p:sp>
      <p:graphicFrame>
        <p:nvGraphicFramePr>
          <p:cNvPr id="11" name="object 7"/>
          <p:cNvGraphicFramePr>
            <a:graphicFrameLocks noGrp="1"/>
          </p:cNvGraphicFramePr>
          <p:nvPr>
            <p:extLst>
              <p:ext uri="{D42A27DB-BD31-4B8C-83A1-F6EECF244321}">
                <p14:modId xmlns:p14="http://schemas.microsoft.com/office/powerpoint/2010/main" val="3278747864"/>
              </p:ext>
            </p:extLst>
          </p:nvPr>
        </p:nvGraphicFramePr>
        <p:xfrm>
          <a:off x="980236" y="1548893"/>
          <a:ext cx="5944870" cy="2885440"/>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4945">
                <a:tc gridSpan="2">
                  <a:txBody>
                    <a:bodyPr/>
                    <a:lstStyle/>
                    <a:p>
                      <a:pPr marL="73025">
                        <a:lnSpc>
                          <a:spcPct val="100000"/>
                        </a:lnSpc>
                        <a:spcBef>
                          <a:spcPts val="120"/>
                        </a:spcBef>
                      </a:pPr>
                      <a:r>
                        <a:rPr sz="900" dirty="0">
                          <a:latin typeface="Arial"/>
                          <a:cs typeface="Arial"/>
                        </a:rPr>
                        <a:t>Extract</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outline</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a</a:t>
                      </a:r>
                      <a:r>
                        <a:rPr sz="900" spc="-5" dirty="0">
                          <a:latin typeface="Arial"/>
                          <a:cs typeface="Arial"/>
                        </a:rPr>
                        <a:t> </a:t>
                      </a:r>
                      <a:r>
                        <a:rPr sz="900" spc="-20" dirty="0">
                          <a:latin typeface="Arial"/>
                          <a:cs typeface="Arial"/>
                        </a:rPr>
                        <a:t>mesh</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094105">
                <a:tc>
                  <a:txBody>
                    <a:bodyPr/>
                    <a:lstStyle/>
                    <a:p>
                      <a:pPr marL="73025">
                        <a:lnSpc>
                          <a:spcPct val="100000"/>
                        </a:lnSpc>
                        <a:spcBef>
                          <a:spcPts val="105"/>
                        </a:spcBef>
                      </a:pPr>
                      <a:r>
                        <a:rPr sz="900" b="1" dirty="0">
                          <a:latin typeface="Arial"/>
                          <a:cs typeface="Arial"/>
                        </a:rPr>
                        <a:t>Mesh</a:t>
                      </a:r>
                      <a:r>
                        <a:rPr sz="900" b="1" spc="-25" dirty="0">
                          <a:latin typeface="Arial"/>
                          <a:cs typeface="Arial"/>
                        </a:rPr>
                        <a:t> </a:t>
                      </a:r>
                      <a:r>
                        <a:rPr sz="900" dirty="0">
                          <a:latin typeface="Arial"/>
                          <a:cs typeface="Arial"/>
                        </a:rPr>
                        <a:t>mesh</a:t>
                      </a:r>
                      <a:r>
                        <a:rPr sz="900" spc="-1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//Declare</a:t>
                      </a:r>
                      <a:r>
                        <a:rPr sz="900" spc="-30"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dirty="0">
                          <a:solidFill>
                            <a:srgbClr val="00AF50"/>
                          </a:solidFill>
                          <a:latin typeface="Arial"/>
                          <a:cs typeface="Arial"/>
                        </a:rPr>
                        <a:t>array</a:t>
                      </a:r>
                      <a:r>
                        <a:rPr sz="900" spc="-20" dirty="0">
                          <a:solidFill>
                            <a:srgbClr val="00AF50"/>
                          </a:solidFill>
                          <a:latin typeface="Arial"/>
                          <a:cs typeface="Arial"/>
                        </a:rPr>
                        <a:t> </a:t>
                      </a:r>
                      <a:r>
                        <a:rPr sz="900" dirty="0">
                          <a:solidFill>
                            <a:srgbClr val="00AF50"/>
                          </a:solidFill>
                          <a:latin typeface="Arial"/>
                          <a:cs typeface="Arial"/>
                        </a:rPr>
                        <a:t>of</a:t>
                      </a:r>
                      <a:r>
                        <a:rPr sz="900" spc="-35" dirty="0">
                          <a:solidFill>
                            <a:srgbClr val="00AF50"/>
                          </a:solidFill>
                          <a:latin typeface="Arial"/>
                          <a:cs typeface="Arial"/>
                        </a:rPr>
                        <a:t> </a:t>
                      </a:r>
                      <a:r>
                        <a:rPr sz="900" spc="-10" dirty="0">
                          <a:solidFill>
                            <a:srgbClr val="00AF50"/>
                          </a:solidFill>
                          <a:latin typeface="Arial"/>
                          <a:cs typeface="Arial"/>
                        </a:rPr>
                        <a:t>polylines</a:t>
                      </a:r>
                      <a:endParaRPr sz="900">
                        <a:latin typeface="Arial"/>
                        <a:cs typeface="Arial"/>
                      </a:endParaRPr>
                    </a:p>
                    <a:p>
                      <a:pPr marL="73025">
                        <a:lnSpc>
                          <a:spcPts val="1055"/>
                        </a:lnSpc>
                      </a:pPr>
                      <a:r>
                        <a:rPr sz="900" b="1" dirty="0">
                          <a:latin typeface="Arial"/>
                          <a:cs typeface="Arial"/>
                        </a:rPr>
                        <a:t>Polyline</a:t>
                      </a:r>
                      <a:r>
                        <a:rPr sz="900" dirty="0">
                          <a:latin typeface="Arial"/>
                          <a:cs typeface="Arial"/>
                        </a:rPr>
                        <a:t>[</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naked_edges</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a:t>
                      </a:r>
                      <a:endParaRPr sz="900">
                        <a:latin typeface="Arial"/>
                        <a:cs typeface="Arial"/>
                      </a:endParaRPr>
                    </a:p>
                    <a:p>
                      <a:pPr>
                        <a:lnSpc>
                          <a:spcPct val="100000"/>
                        </a:lnSpc>
                        <a:spcBef>
                          <a:spcPts val="15"/>
                        </a:spcBef>
                      </a:pPr>
                      <a:endParaRPr sz="900">
                        <a:latin typeface="Times New Roman"/>
                        <a:cs typeface="Times New Roman"/>
                      </a:endParaRPr>
                    </a:p>
                    <a:p>
                      <a:pPr marL="73025" marR="1705610">
                        <a:lnSpc>
                          <a:spcPts val="1040"/>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dirty="0">
                          <a:solidFill>
                            <a:srgbClr val="00AF50"/>
                          </a:solidFill>
                          <a:latin typeface="Arial"/>
                          <a:cs typeface="Arial"/>
                        </a:rPr>
                        <a:t>new</a:t>
                      </a:r>
                      <a:r>
                        <a:rPr sz="900" spc="-35" dirty="0">
                          <a:solidFill>
                            <a:srgbClr val="00AF50"/>
                          </a:solidFill>
                          <a:latin typeface="Arial"/>
                          <a:cs typeface="Arial"/>
                        </a:rPr>
                        <a:t> </a:t>
                      </a:r>
                      <a:r>
                        <a:rPr sz="900" dirty="0">
                          <a:solidFill>
                            <a:srgbClr val="00AF50"/>
                          </a:solidFill>
                          <a:latin typeface="Arial"/>
                          <a:cs typeface="Arial"/>
                        </a:rPr>
                        <a:t>mesh</a:t>
                      </a:r>
                      <a:r>
                        <a:rPr sz="900" spc="-25"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spc="-10" dirty="0">
                          <a:solidFill>
                            <a:srgbClr val="00AF50"/>
                          </a:solidFill>
                          <a:latin typeface="Arial"/>
                          <a:cs typeface="Arial"/>
                        </a:rPr>
                        <a:t>polyline </a:t>
                      </a:r>
                      <a:r>
                        <a:rPr sz="900" spc="-10" dirty="0">
                          <a:latin typeface="Arial"/>
                          <a:cs typeface="Arial"/>
                        </a:rPr>
                        <a:t>nakedEdges</a:t>
                      </a:r>
                      <a:r>
                        <a:rPr sz="900" spc="15" dirty="0">
                          <a:latin typeface="Arial"/>
                          <a:cs typeface="Arial"/>
                        </a:rPr>
                        <a:t> </a:t>
                      </a:r>
                      <a:r>
                        <a:rPr sz="900" dirty="0">
                          <a:latin typeface="Arial"/>
                          <a:cs typeface="Arial"/>
                        </a:rPr>
                        <a:t>=</a:t>
                      </a:r>
                      <a:r>
                        <a:rPr sz="900" spc="10" dirty="0">
                          <a:latin typeface="Arial"/>
                          <a:cs typeface="Arial"/>
                        </a:rPr>
                        <a:t> </a:t>
                      </a:r>
                      <a:r>
                        <a:rPr sz="900" spc="-10" dirty="0">
                          <a:latin typeface="Arial"/>
                          <a:cs typeface="Arial"/>
                        </a:rPr>
                        <a:t>mesh.GetNakedEdges();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3045">
                <a:tc gridSpan="2">
                  <a:txBody>
                    <a:bodyPr/>
                    <a:lstStyle/>
                    <a:p>
                      <a:pPr marL="73025">
                        <a:lnSpc>
                          <a:spcPct val="100000"/>
                        </a:lnSpc>
                        <a:spcBef>
                          <a:spcPts val="110"/>
                        </a:spcBef>
                      </a:pPr>
                      <a:r>
                        <a:rPr sz="900" dirty="0">
                          <a:latin typeface="Arial"/>
                          <a:cs typeface="Arial"/>
                        </a:rPr>
                        <a:t>Test</a:t>
                      </a:r>
                      <a:r>
                        <a:rPr sz="900" spc="-15" dirty="0">
                          <a:latin typeface="Arial"/>
                          <a:cs typeface="Arial"/>
                        </a:rPr>
                        <a:t> </a:t>
                      </a:r>
                      <a:r>
                        <a:rPr sz="900" dirty="0">
                          <a:latin typeface="Arial"/>
                          <a:cs typeface="Arial"/>
                        </a:rPr>
                        <a:t>if</a:t>
                      </a:r>
                      <a:r>
                        <a:rPr sz="900" spc="-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given</a:t>
                      </a:r>
                      <a:r>
                        <a:rPr sz="900" spc="-15" dirty="0">
                          <a:latin typeface="Arial"/>
                          <a:cs typeface="Arial"/>
                        </a:rPr>
                        <a:t> </a:t>
                      </a:r>
                      <a:r>
                        <a:rPr sz="900" dirty="0">
                          <a:latin typeface="Arial"/>
                          <a:cs typeface="Arial"/>
                        </a:rPr>
                        <a:t>point</a:t>
                      </a:r>
                      <a:r>
                        <a:rPr sz="900" spc="-5" dirty="0">
                          <a:latin typeface="Arial"/>
                          <a:cs typeface="Arial"/>
                        </a:rPr>
                        <a:t> </a:t>
                      </a:r>
                      <a:r>
                        <a:rPr sz="900" dirty="0">
                          <a:latin typeface="Arial"/>
                          <a:cs typeface="Arial"/>
                        </a:rPr>
                        <a:t>is inside a</a:t>
                      </a:r>
                      <a:r>
                        <a:rPr sz="900" spc="-15" dirty="0">
                          <a:latin typeface="Arial"/>
                          <a:cs typeface="Arial"/>
                        </a:rPr>
                        <a:t> </a:t>
                      </a:r>
                      <a:r>
                        <a:rPr sz="900" dirty="0">
                          <a:latin typeface="Arial"/>
                          <a:cs typeface="Arial"/>
                        </a:rPr>
                        <a:t>closed</a:t>
                      </a:r>
                      <a:r>
                        <a:rPr sz="900" spc="-10" dirty="0">
                          <a:latin typeface="Arial"/>
                          <a:cs typeface="Arial"/>
                        </a:rPr>
                        <a:t> </a:t>
                      </a:r>
                      <a:r>
                        <a:rPr sz="900" spc="-20" dirty="0">
                          <a:latin typeface="Arial"/>
                          <a:cs typeface="Arial"/>
                        </a:rPr>
                        <a:t>mesh</a:t>
                      </a:r>
                      <a:endParaRPr sz="900">
                        <a:latin typeface="Arial"/>
                        <a:cs typeface="Arial"/>
                      </a:endParaRPr>
                    </a:p>
                  </a:txBody>
                  <a:tcPr marL="0" marR="0" marT="139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363345">
                <a:tc>
                  <a:txBody>
                    <a:bodyPr/>
                    <a:lstStyle/>
                    <a:p>
                      <a:pPr marL="73025">
                        <a:lnSpc>
                          <a:spcPts val="1055"/>
                        </a:lnSpc>
                        <a:spcBef>
                          <a:spcPts val="105"/>
                        </a:spcBef>
                      </a:pPr>
                      <a:r>
                        <a:rPr sz="900" b="1" dirty="0">
                          <a:latin typeface="Arial"/>
                          <a:cs typeface="Arial"/>
                        </a:rPr>
                        <a:t>Mesh</a:t>
                      </a:r>
                      <a:r>
                        <a:rPr sz="900" b="1" spc="-25" dirty="0">
                          <a:latin typeface="Arial"/>
                          <a:cs typeface="Arial"/>
                        </a:rPr>
                        <a:t> </a:t>
                      </a:r>
                      <a:r>
                        <a:rPr sz="900" dirty="0">
                          <a:latin typeface="Arial"/>
                          <a:cs typeface="Arial"/>
                        </a:rPr>
                        <a:t>mesh</a:t>
                      </a:r>
                      <a:r>
                        <a:rPr sz="900" spc="-1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input</a:t>
                      </a:r>
                      <a:endParaRPr sz="900">
                        <a:latin typeface="Arial"/>
                        <a:cs typeface="Arial"/>
                      </a:endParaRPr>
                    </a:p>
                    <a:p>
                      <a:pPr marL="73025">
                        <a:lnSpc>
                          <a:spcPts val="1055"/>
                        </a:lnSpc>
                      </a:pPr>
                      <a:r>
                        <a:rPr sz="900" b="1" dirty="0">
                          <a:latin typeface="Arial"/>
                          <a:cs typeface="Arial"/>
                        </a:rPr>
                        <a:t>Point3d</a:t>
                      </a:r>
                      <a:r>
                        <a:rPr sz="900" b="1" spc="-5" dirty="0">
                          <a:latin typeface="Arial"/>
                          <a:cs typeface="Arial"/>
                        </a:rPr>
                        <a:t> </a:t>
                      </a:r>
                      <a:r>
                        <a:rPr sz="900" dirty="0">
                          <a:latin typeface="Arial"/>
                          <a:cs typeface="Arial"/>
                        </a:rPr>
                        <a:t>pt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from </a:t>
                      </a:r>
                      <a:r>
                        <a:rPr sz="900" spc="-20" dirty="0">
                          <a:solidFill>
                            <a:srgbClr val="00AF50"/>
                          </a:solidFill>
                          <a:latin typeface="Arial"/>
                          <a:cs typeface="Arial"/>
                        </a:rPr>
                        <a:t>input</a:t>
                      </a:r>
                      <a:endParaRPr sz="900">
                        <a:latin typeface="Arial"/>
                        <a:cs typeface="Arial"/>
                      </a:endParaRPr>
                    </a:p>
                    <a:p>
                      <a:pPr>
                        <a:lnSpc>
                          <a:spcPct val="100000"/>
                        </a:lnSpc>
                        <a:spcBef>
                          <a:spcPts val="40"/>
                        </a:spcBef>
                      </a:pPr>
                      <a:endParaRPr sz="900">
                        <a:latin typeface="Times New Roman"/>
                        <a:cs typeface="Times New Roman"/>
                      </a:endParaRPr>
                    </a:p>
                    <a:p>
                      <a:pPr marL="73025" marR="1764664">
                        <a:lnSpc>
                          <a:spcPts val="1030"/>
                        </a:lnSpc>
                      </a:pPr>
                      <a:r>
                        <a:rPr sz="900" dirty="0">
                          <a:solidFill>
                            <a:srgbClr val="00AF50"/>
                          </a:solidFill>
                          <a:latin typeface="Arial"/>
                          <a:cs typeface="Arial"/>
                        </a:rPr>
                        <a:t>//Test</a:t>
                      </a:r>
                      <a:r>
                        <a:rPr sz="900" spc="-20" dirty="0">
                          <a:solidFill>
                            <a:srgbClr val="00AF50"/>
                          </a:solidFill>
                          <a:latin typeface="Arial"/>
                          <a:cs typeface="Arial"/>
                        </a:rPr>
                        <a:t> </a:t>
                      </a:r>
                      <a:r>
                        <a:rPr sz="900" dirty="0">
                          <a:solidFill>
                            <a:srgbClr val="00AF50"/>
                          </a:solidFill>
                          <a:latin typeface="Arial"/>
                          <a:cs typeface="Arial"/>
                        </a:rPr>
                        <a:t>if</a:t>
                      </a:r>
                      <a:r>
                        <a:rPr sz="900" spc="-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point</a:t>
                      </a:r>
                      <a:r>
                        <a:rPr sz="900" spc="-5" dirty="0">
                          <a:solidFill>
                            <a:srgbClr val="00AF50"/>
                          </a:solidFill>
                          <a:latin typeface="Arial"/>
                          <a:cs typeface="Arial"/>
                        </a:rPr>
                        <a:t> </a:t>
                      </a:r>
                      <a:r>
                        <a:rPr sz="900" dirty="0">
                          <a:solidFill>
                            <a:srgbClr val="00AF50"/>
                          </a:solidFill>
                          <a:latin typeface="Arial"/>
                          <a:cs typeface="Arial"/>
                        </a:rPr>
                        <a:t>is</a:t>
                      </a:r>
                      <a:r>
                        <a:rPr sz="900" spc="-5" dirty="0">
                          <a:solidFill>
                            <a:srgbClr val="00AF50"/>
                          </a:solidFill>
                          <a:latin typeface="Arial"/>
                          <a:cs typeface="Arial"/>
                        </a:rPr>
                        <a:t> </a:t>
                      </a:r>
                      <a:r>
                        <a:rPr sz="900" dirty="0">
                          <a:solidFill>
                            <a:srgbClr val="00AF50"/>
                          </a:solidFill>
                          <a:latin typeface="Arial"/>
                          <a:cs typeface="Arial"/>
                        </a:rPr>
                        <a:t>inside</a:t>
                      </a:r>
                      <a:r>
                        <a:rPr sz="900" spc="-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20" dirty="0">
                          <a:solidFill>
                            <a:srgbClr val="00AF50"/>
                          </a:solidFill>
                          <a:latin typeface="Arial"/>
                          <a:cs typeface="Arial"/>
                        </a:rPr>
                        <a:t>mesh </a:t>
                      </a:r>
                      <a:r>
                        <a:rPr sz="900" dirty="0">
                          <a:latin typeface="Arial"/>
                          <a:cs typeface="Arial"/>
                        </a:rPr>
                        <a:t>mesh.IsPointInside(pt,</a:t>
                      </a:r>
                      <a:r>
                        <a:rPr sz="900" spc="-40" dirty="0">
                          <a:latin typeface="Arial"/>
                          <a:cs typeface="Arial"/>
                        </a:rPr>
                        <a:t> </a:t>
                      </a:r>
                      <a:r>
                        <a:rPr sz="900" dirty="0">
                          <a:latin typeface="Arial"/>
                          <a:cs typeface="Arial"/>
                        </a:rPr>
                        <a:t>tolerance,</a:t>
                      </a:r>
                      <a:r>
                        <a:rPr sz="900" spc="-15" dirty="0">
                          <a:latin typeface="Arial"/>
                          <a:cs typeface="Arial"/>
                        </a:rPr>
                        <a:t> </a:t>
                      </a:r>
                      <a:r>
                        <a:rPr sz="900" spc="-10" dirty="0">
                          <a:solidFill>
                            <a:srgbClr val="3333FF"/>
                          </a:solidFill>
                          <a:latin typeface="Arial"/>
                          <a:cs typeface="Arial"/>
                        </a:rPr>
                        <a:t>true</a:t>
                      </a:r>
                      <a:r>
                        <a:rPr sz="900" spc="-1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12" name="object 9"/>
          <p:cNvPicPr/>
          <p:nvPr/>
        </p:nvPicPr>
        <p:blipFill>
          <a:blip r:embed="rId3" cstate="print"/>
          <a:stretch>
            <a:fillRect/>
          </a:stretch>
        </p:blipFill>
        <p:spPr>
          <a:xfrm>
            <a:off x="4875155" y="1790499"/>
            <a:ext cx="1944595" cy="847757"/>
          </a:xfrm>
          <a:prstGeom prst="rect">
            <a:avLst/>
          </a:prstGeom>
        </p:spPr>
      </p:pic>
      <p:pic>
        <p:nvPicPr>
          <p:cNvPr id="13" name="object 10"/>
          <p:cNvPicPr/>
          <p:nvPr/>
        </p:nvPicPr>
        <p:blipFill>
          <a:blip r:embed="rId4" cstate="print"/>
          <a:stretch>
            <a:fillRect/>
          </a:stretch>
        </p:blipFill>
        <p:spPr>
          <a:xfrm>
            <a:off x="5161061" y="3094863"/>
            <a:ext cx="1457797" cy="1275623"/>
          </a:xfrm>
          <a:prstGeom prst="rect">
            <a:avLst/>
          </a:prstGeom>
        </p:spPr>
      </p:pic>
      <p:sp>
        <p:nvSpPr>
          <p:cNvPr id="14" name="TextBox 13">
            <a:hlinkClick r:id="rId5" action="ppaction://hlinkfile"/>
          </p:cNvPr>
          <p:cNvSpPr txBox="1"/>
          <p:nvPr/>
        </p:nvSpPr>
        <p:spPr>
          <a:xfrm>
            <a:off x="6308026" y="179049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5" name="TextBox 14">
            <a:hlinkClick r:id="rId5" action="ppaction://hlinkfile"/>
          </p:cNvPr>
          <p:cNvSpPr txBox="1"/>
          <p:nvPr/>
        </p:nvSpPr>
        <p:spPr>
          <a:xfrm>
            <a:off x="6308026" y="319899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6" name="TextBox 15">
            <a:hlinkClick r:id="rId5" action="ppaction://hlinkfile"/>
          </p:cNvPr>
          <p:cNvSpPr txBox="1"/>
          <p:nvPr/>
        </p:nvSpPr>
        <p:spPr>
          <a:xfrm>
            <a:off x="6308026" y="472085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Delaunay Triangulation</a:t>
            </a:r>
            <a:endParaRPr lang="en-US" dirty="0"/>
          </a:p>
        </p:txBody>
      </p:sp>
      <p:pic>
        <p:nvPicPr>
          <p:cNvPr id="3" name="Picture 2"/>
          <p:cNvPicPr>
            <a:picLocks noChangeAspect="1"/>
          </p:cNvPicPr>
          <p:nvPr/>
        </p:nvPicPr>
        <p:blipFill>
          <a:blip r:embed="rId2"/>
          <a:stretch>
            <a:fillRect/>
          </a:stretch>
        </p:blipFill>
        <p:spPr>
          <a:xfrm>
            <a:off x="1027176" y="2438400"/>
            <a:ext cx="4764024" cy="4764024"/>
          </a:xfrm>
          <a:prstGeom prst="rect">
            <a:avLst/>
          </a:prstGeom>
        </p:spPr>
      </p:pic>
      <p:sp>
        <p:nvSpPr>
          <p:cNvPr id="4" name="Rectangle 3"/>
          <p:cNvSpPr/>
          <p:nvPr/>
        </p:nvSpPr>
        <p:spPr>
          <a:xfrm>
            <a:off x="990600" y="1306359"/>
            <a:ext cx="5943600" cy="923330"/>
          </a:xfrm>
          <a:prstGeom prst="rect">
            <a:avLst/>
          </a:prstGeom>
        </p:spPr>
        <p:txBody>
          <a:bodyPr wrap="square">
            <a:spAutoFit/>
          </a:bodyPr>
          <a:lstStyle/>
          <a:p>
            <a:r>
              <a:rPr lang="en-US" sz="1800" dirty="0" smtClean="0"/>
              <a:t>A Delaunay Triangulation in a plan is a mesh such that</a:t>
            </a:r>
            <a:br>
              <a:rPr lang="en-US" sz="1800" dirty="0" smtClean="0"/>
            </a:br>
            <a:r>
              <a:rPr lang="en-US" sz="1800" dirty="0" smtClean="0"/>
              <a:t>no vertex is contained in the circle circumscribed by the 2 points of any given triangle.</a:t>
            </a:r>
            <a:endParaRPr lang="en-US" sz="1800" dirty="0" smtClean="0"/>
          </a:p>
        </p:txBody>
      </p:sp>
    </p:spTree>
    <p:extLst>
      <p:ext uri="{BB962C8B-B14F-4D97-AF65-F5344CB8AC3E}">
        <p14:creationId xmlns:p14="http://schemas.microsoft.com/office/powerpoint/2010/main" val="342162302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Delaunay Triangulation</a:t>
            </a:r>
            <a:endParaRPr lang="en-US" dirty="0"/>
          </a:p>
        </p:txBody>
      </p:sp>
      <p:sp>
        <p:nvSpPr>
          <p:cNvPr id="19" name="TextBox 18">
            <a:hlinkClick r:id="rId2" action="ppaction://hlinkfile"/>
          </p:cNvPr>
          <p:cNvSpPr txBox="1"/>
          <p:nvPr/>
        </p:nvSpPr>
        <p:spPr>
          <a:xfrm>
            <a:off x="6308026" y="96933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6" name="Picture 5"/>
          <p:cNvPicPr>
            <a:picLocks noChangeAspect="1"/>
          </p:cNvPicPr>
          <p:nvPr/>
        </p:nvPicPr>
        <p:blipFill>
          <a:blip r:embed="rId3">
            <a:clrChange>
              <a:clrFrom>
                <a:srgbClr val="9DA3AA"/>
              </a:clrFrom>
              <a:clrTo>
                <a:srgbClr val="9DA3AA">
                  <a:alpha val="0"/>
                </a:srgbClr>
              </a:clrTo>
            </a:clrChange>
          </a:blip>
          <a:stretch>
            <a:fillRect/>
          </a:stretch>
        </p:blipFill>
        <p:spPr>
          <a:xfrm>
            <a:off x="838200" y="819543"/>
            <a:ext cx="2902051" cy="2535862"/>
          </a:xfrm>
          <a:prstGeom prst="rect">
            <a:avLst/>
          </a:prstGeom>
        </p:spPr>
      </p:pic>
      <p:pic>
        <p:nvPicPr>
          <p:cNvPr id="7" name="Picture 6"/>
          <p:cNvPicPr>
            <a:picLocks noChangeAspect="1"/>
          </p:cNvPicPr>
          <p:nvPr/>
        </p:nvPicPr>
        <p:blipFill rotWithShape="1">
          <a:blip r:embed="rId4">
            <a:clrChange>
              <a:clrFrom>
                <a:srgbClr val="D4D0C8"/>
              </a:clrFrom>
              <a:clrTo>
                <a:srgbClr val="D4D0C8">
                  <a:alpha val="0"/>
                </a:srgbClr>
              </a:clrTo>
            </a:clrChange>
          </a:blip>
          <a:srcRect l="534" r="1"/>
          <a:stretch/>
        </p:blipFill>
        <p:spPr>
          <a:xfrm>
            <a:off x="3962400" y="1357531"/>
            <a:ext cx="3339674" cy="1997874"/>
          </a:xfrm>
          <a:prstGeom prst="rect">
            <a:avLst/>
          </a:prstGeom>
        </p:spPr>
      </p:pic>
      <p:pic>
        <p:nvPicPr>
          <p:cNvPr id="8" name="Picture 7"/>
          <p:cNvPicPr>
            <a:picLocks noChangeAspect="1"/>
          </p:cNvPicPr>
          <p:nvPr/>
        </p:nvPicPr>
        <p:blipFill>
          <a:blip r:embed="rId5">
            <a:clrChange>
              <a:clrFrom>
                <a:srgbClr val="E6E6E6"/>
              </a:clrFrom>
              <a:clrTo>
                <a:srgbClr val="E6E6E6">
                  <a:alpha val="0"/>
                </a:srgbClr>
              </a:clrTo>
            </a:clrChange>
          </a:blip>
          <a:stretch>
            <a:fillRect/>
          </a:stretch>
        </p:blipFill>
        <p:spPr>
          <a:xfrm>
            <a:off x="874336" y="4114800"/>
            <a:ext cx="6052615" cy="3042637"/>
          </a:xfrm>
          <a:prstGeom prst="rect">
            <a:avLst/>
          </a:prstGeom>
        </p:spPr>
      </p:pic>
    </p:spTree>
    <p:extLst>
      <p:ext uri="{BB962C8B-B14F-4D97-AF65-F5344CB8AC3E}">
        <p14:creationId xmlns:p14="http://schemas.microsoft.com/office/powerpoint/2010/main" val="3264108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0_02 Make a </a:t>
            </a:r>
            <a:r>
              <a:rPr lang="en-US" dirty="0" smtClean="0"/>
              <a:t>1D </a:t>
            </a:r>
            <a:r>
              <a:rPr lang="en-US" dirty="0"/>
              <a:t>Array of points</a:t>
            </a:r>
          </a:p>
        </p:txBody>
      </p:sp>
      <p:pic>
        <p:nvPicPr>
          <p:cNvPr id="3" name="Picture 2"/>
          <p:cNvPicPr>
            <a:picLocks noChangeAspect="1"/>
          </p:cNvPicPr>
          <p:nvPr/>
        </p:nvPicPr>
        <p:blipFill>
          <a:blip r:embed="rId2"/>
          <a:stretch>
            <a:fillRect/>
          </a:stretch>
        </p:blipFill>
        <p:spPr>
          <a:xfrm>
            <a:off x="228600" y="1447800"/>
            <a:ext cx="7230937" cy="7012740"/>
          </a:xfrm>
          <a:prstGeom prst="rect">
            <a:avLst/>
          </a:prstGeom>
        </p:spPr>
      </p:pic>
      <p:sp>
        <p:nvSpPr>
          <p:cNvPr id="5" name="TextBox 4">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302542383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Convex Hull</a:t>
            </a:r>
            <a:endParaRPr lang="en-US" dirty="0"/>
          </a:p>
        </p:txBody>
      </p:sp>
      <p:pic>
        <p:nvPicPr>
          <p:cNvPr id="3" name="Picture 2"/>
          <p:cNvPicPr>
            <a:picLocks noChangeAspect="1"/>
          </p:cNvPicPr>
          <p:nvPr/>
        </p:nvPicPr>
        <p:blipFill>
          <a:blip r:embed="rId2">
            <a:clrChange>
              <a:clrFrom>
                <a:srgbClr val="9DA3AA"/>
              </a:clrFrom>
              <a:clrTo>
                <a:srgbClr val="9DA3AA">
                  <a:alpha val="0"/>
                </a:srgbClr>
              </a:clrTo>
            </a:clrChange>
          </a:blip>
          <a:stretch>
            <a:fillRect/>
          </a:stretch>
        </p:blipFill>
        <p:spPr>
          <a:xfrm>
            <a:off x="1143000" y="930731"/>
            <a:ext cx="5181600" cy="4811485"/>
          </a:xfrm>
          <a:prstGeom prst="rect">
            <a:avLst/>
          </a:prstGeom>
        </p:spPr>
      </p:pic>
      <p:sp>
        <p:nvSpPr>
          <p:cNvPr id="4" name="TextBox 3">
            <a:hlinkClick r:id="rId3" action="ppaction://hlinkfile"/>
          </p:cNvPr>
          <p:cNvSpPr txBox="1"/>
          <p:nvPr/>
        </p:nvSpPr>
        <p:spPr>
          <a:xfrm>
            <a:off x="6477000" y="930731"/>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906020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Vornoi</a:t>
            </a:r>
            <a:endParaRPr lang="en-US" dirty="0"/>
          </a:p>
        </p:txBody>
      </p:sp>
      <p:pic>
        <p:nvPicPr>
          <p:cNvPr id="4" name="Picture 3"/>
          <p:cNvPicPr>
            <a:picLocks noChangeAspect="1"/>
          </p:cNvPicPr>
          <p:nvPr/>
        </p:nvPicPr>
        <p:blipFill>
          <a:blip r:embed="rId2">
            <a:clrChange>
              <a:clrFrom>
                <a:srgbClr val="D4D0C8"/>
              </a:clrFrom>
              <a:clrTo>
                <a:srgbClr val="D4D0C8">
                  <a:alpha val="0"/>
                </a:srgbClr>
              </a:clrTo>
            </a:clrChange>
          </a:blip>
          <a:stretch>
            <a:fillRect/>
          </a:stretch>
        </p:blipFill>
        <p:spPr>
          <a:xfrm>
            <a:off x="3457671" y="942515"/>
            <a:ext cx="3064409" cy="2411249"/>
          </a:xfrm>
          <a:prstGeom prst="rect">
            <a:avLst/>
          </a:prstGeom>
        </p:spPr>
      </p:pic>
      <p:sp>
        <p:nvSpPr>
          <p:cNvPr id="19" name="TextBox 18">
            <a:hlinkClick r:id="rId3" action="ppaction://hlinkfile"/>
          </p:cNvPr>
          <p:cNvSpPr txBox="1"/>
          <p:nvPr/>
        </p:nvSpPr>
        <p:spPr>
          <a:xfrm>
            <a:off x="6477000" y="930731"/>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5" name="Picture 4"/>
          <p:cNvPicPr>
            <a:picLocks noChangeAspect="1"/>
          </p:cNvPicPr>
          <p:nvPr/>
        </p:nvPicPr>
        <p:blipFill>
          <a:blip r:embed="rId4">
            <a:clrChange>
              <a:clrFrom>
                <a:srgbClr val="9DA3AA"/>
              </a:clrFrom>
              <a:clrTo>
                <a:srgbClr val="9DA3AA">
                  <a:alpha val="0"/>
                </a:srgbClr>
              </a:clrTo>
            </a:clrChange>
          </a:blip>
          <a:stretch>
            <a:fillRect/>
          </a:stretch>
        </p:blipFill>
        <p:spPr>
          <a:xfrm>
            <a:off x="762000" y="942515"/>
            <a:ext cx="2514600" cy="2495927"/>
          </a:xfrm>
          <a:prstGeom prst="rect">
            <a:avLst/>
          </a:prstGeom>
        </p:spPr>
      </p:pic>
      <p:pic>
        <p:nvPicPr>
          <p:cNvPr id="10" name="Picture 9"/>
          <p:cNvPicPr>
            <a:picLocks noChangeAspect="1"/>
          </p:cNvPicPr>
          <p:nvPr/>
        </p:nvPicPr>
        <p:blipFill>
          <a:blip r:embed="rId5">
            <a:clrChange>
              <a:clrFrom>
                <a:srgbClr val="9DA3AA"/>
              </a:clrFrom>
              <a:clrTo>
                <a:srgbClr val="9DA3AA">
                  <a:alpha val="0"/>
                </a:srgbClr>
              </a:clrTo>
            </a:clrChange>
          </a:blip>
          <a:stretch>
            <a:fillRect/>
          </a:stretch>
        </p:blipFill>
        <p:spPr>
          <a:xfrm>
            <a:off x="990600" y="4114800"/>
            <a:ext cx="5192622" cy="5181736"/>
          </a:xfrm>
          <a:prstGeom prst="rect">
            <a:avLst/>
          </a:prstGeom>
        </p:spPr>
      </p:pic>
    </p:spTree>
    <p:extLst>
      <p:ext uri="{BB962C8B-B14F-4D97-AF65-F5344CB8AC3E}">
        <p14:creationId xmlns:p14="http://schemas.microsoft.com/office/powerpoint/2010/main" val="109416793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2912109"/>
            <a:ext cx="5840730" cy="1930400"/>
          </a:xfrm>
          <a:prstGeom prst="rect">
            <a:avLst/>
          </a:prstGeom>
        </p:spPr>
        <p:txBody>
          <a:bodyPr vert="horz" wrap="square" lIns="0" tIns="12700" rIns="0" bIns="0" rtlCol="0">
            <a:spAutoFit/>
          </a:bodyPr>
          <a:lstStyle/>
          <a:p>
            <a:pPr marL="12700" algn="just">
              <a:lnSpc>
                <a:spcPct val="100000"/>
              </a:lnSpc>
              <a:spcBef>
                <a:spcPts val="100"/>
              </a:spcBef>
            </a:pPr>
            <a:r>
              <a:rPr sz="1200" b="1" dirty="0">
                <a:latin typeface="Arial"/>
                <a:cs typeface="Arial"/>
              </a:rPr>
              <a:t>3_3_4:</a:t>
            </a:r>
            <a:r>
              <a:rPr sz="1200" b="1" spc="-40" dirty="0">
                <a:latin typeface="Arial"/>
                <a:cs typeface="Arial"/>
              </a:rPr>
              <a:t> </a:t>
            </a:r>
            <a:r>
              <a:rPr sz="1200" b="1" dirty="0">
                <a:latin typeface="Arial"/>
                <a:cs typeface="Arial"/>
              </a:rPr>
              <a:t>Boundary</a:t>
            </a:r>
            <a:r>
              <a:rPr sz="1200" b="1" spc="-35" dirty="0">
                <a:latin typeface="Arial"/>
                <a:cs typeface="Arial"/>
              </a:rPr>
              <a:t> </a:t>
            </a:r>
            <a:r>
              <a:rPr sz="1200" b="1" dirty="0">
                <a:latin typeface="Arial"/>
                <a:cs typeface="Arial"/>
              </a:rPr>
              <a:t>representation</a:t>
            </a:r>
            <a:r>
              <a:rPr sz="1200" b="1" spc="-35" dirty="0">
                <a:latin typeface="Arial"/>
                <a:cs typeface="Arial"/>
              </a:rPr>
              <a:t> </a:t>
            </a:r>
            <a:r>
              <a:rPr sz="1200" b="1" spc="-10" dirty="0">
                <a:latin typeface="Arial"/>
                <a:cs typeface="Arial"/>
              </a:rPr>
              <a:t>(Brep)</a:t>
            </a:r>
            <a:endParaRPr sz="1200">
              <a:latin typeface="Arial"/>
              <a:cs typeface="Arial"/>
            </a:endParaRPr>
          </a:p>
          <a:p>
            <a:pPr>
              <a:lnSpc>
                <a:spcPct val="100000"/>
              </a:lnSpc>
              <a:spcBef>
                <a:spcPts val="5"/>
              </a:spcBef>
            </a:pPr>
            <a:endParaRPr sz="1100">
              <a:latin typeface="Arial"/>
              <a:cs typeface="Arial"/>
            </a:endParaRPr>
          </a:p>
          <a:p>
            <a:pPr marL="12700" marR="5080" algn="just">
              <a:lnSpc>
                <a:spcPct val="95900"/>
              </a:lnSpc>
            </a:pPr>
            <a:r>
              <a:rPr sz="1100" dirty="0">
                <a:latin typeface="Arial"/>
                <a:cs typeface="Arial"/>
              </a:rPr>
              <a:t>The</a:t>
            </a:r>
            <a:r>
              <a:rPr sz="1100" spc="-30" dirty="0">
                <a:latin typeface="Arial"/>
                <a:cs typeface="Arial"/>
              </a:rPr>
              <a:t> </a:t>
            </a:r>
            <a:r>
              <a:rPr sz="1100" dirty="0">
                <a:latin typeface="Arial"/>
                <a:cs typeface="Arial"/>
              </a:rPr>
              <a:t>boundary</a:t>
            </a:r>
            <a:r>
              <a:rPr sz="1100" spc="-30" dirty="0">
                <a:latin typeface="Arial"/>
                <a:cs typeface="Arial"/>
              </a:rPr>
              <a:t> </a:t>
            </a:r>
            <a:r>
              <a:rPr sz="1100" spc="-10" dirty="0">
                <a:latin typeface="Arial"/>
                <a:cs typeface="Arial"/>
              </a:rPr>
              <a:t>representation</a:t>
            </a:r>
            <a:r>
              <a:rPr sz="1100" spc="-1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used</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unambiguously</a:t>
            </a:r>
            <a:r>
              <a:rPr sz="1100" spc="-15" dirty="0">
                <a:latin typeface="Arial"/>
                <a:cs typeface="Arial"/>
              </a:rPr>
              <a:t> </a:t>
            </a:r>
            <a:r>
              <a:rPr sz="1100" dirty="0">
                <a:latin typeface="Arial"/>
                <a:cs typeface="Arial"/>
              </a:rPr>
              <a:t>represent</a:t>
            </a:r>
            <a:r>
              <a:rPr sz="1100" spc="-25" dirty="0">
                <a:latin typeface="Arial"/>
                <a:cs typeface="Arial"/>
              </a:rPr>
              <a:t> </a:t>
            </a:r>
            <a:r>
              <a:rPr sz="1100" dirty="0">
                <a:latin typeface="Arial"/>
                <a:cs typeface="Arial"/>
              </a:rPr>
              <a:t>trimmed</a:t>
            </a:r>
            <a:r>
              <a:rPr sz="1100" spc="-15" dirty="0">
                <a:latin typeface="Arial"/>
                <a:cs typeface="Arial"/>
              </a:rPr>
              <a:t> </a:t>
            </a:r>
            <a:r>
              <a:rPr sz="1100" dirty="0">
                <a:latin typeface="Arial"/>
                <a:cs typeface="Arial"/>
              </a:rPr>
              <a:t>nurbs</a:t>
            </a:r>
            <a:r>
              <a:rPr sz="1100" spc="-30" dirty="0">
                <a:latin typeface="Arial"/>
                <a:cs typeface="Arial"/>
              </a:rPr>
              <a:t> </a:t>
            </a:r>
            <a:r>
              <a:rPr sz="1100" dirty="0">
                <a:latin typeface="Arial"/>
                <a:cs typeface="Arial"/>
              </a:rPr>
              <a:t>surfaces</a:t>
            </a:r>
            <a:r>
              <a:rPr sz="1100" spc="-25" dirty="0">
                <a:latin typeface="Arial"/>
                <a:cs typeface="Arial"/>
              </a:rPr>
              <a:t> and </a:t>
            </a:r>
            <a:r>
              <a:rPr sz="1100" dirty="0">
                <a:latin typeface="Arial"/>
                <a:cs typeface="Arial"/>
              </a:rPr>
              <a:t>polysurfaces.</a:t>
            </a:r>
            <a:r>
              <a:rPr sz="1100" spc="-20"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sets</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needed</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fully</a:t>
            </a:r>
            <a:r>
              <a:rPr sz="1100" spc="-10" dirty="0">
                <a:latin typeface="Arial"/>
                <a:cs typeface="Arial"/>
              </a:rPr>
              <a:t> </a:t>
            </a:r>
            <a:r>
              <a:rPr sz="1100" dirty="0">
                <a:latin typeface="Arial"/>
                <a:cs typeface="Arial"/>
              </a:rPr>
              <a:t>describe</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3D</a:t>
            </a:r>
            <a:r>
              <a:rPr sz="1100" spc="-25" dirty="0">
                <a:latin typeface="Arial"/>
                <a:cs typeface="Arial"/>
              </a:rPr>
              <a:t> </a:t>
            </a:r>
            <a:r>
              <a:rPr sz="1100" dirty="0">
                <a:latin typeface="Arial"/>
                <a:cs typeface="Arial"/>
              </a:rPr>
              <a:t>objects</a:t>
            </a:r>
            <a:r>
              <a:rPr sz="1100" spc="-20" dirty="0">
                <a:latin typeface="Arial"/>
                <a:cs typeface="Arial"/>
              </a:rPr>
              <a:t> </a:t>
            </a:r>
            <a:r>
              <a:rPr sz="1100" spc="-10" dirty="0">
                <a:latin typeface="Arial"/>
                <a:cs typeface="Arial"/>
              </a:rPr>
              <a:t>using </a:t>
            </a:r>
            <a:r>
              <a:rPr sz="1100" dirty="0">
                <a:latin typeface="Arial"/>
                <a:cs typeface="Arial"/>
              </a:rPr>
              <a:t>the</a:t>
            </a:r>
            <a:r>
              <a:rPr sz="1100" spc="-40" dirty="0">
                <a:latin typeface="Arial"/>
                <a:cs typeface="Arial"/>
              </a:rPr>
              <a:t> </a:t>
            </a:r>
            <a:r>
              <a:rPr sz="1100" dirty="0">
                <a:latin typeface="Arial"/>
                <a:cs typeface="Arial"/>
              </a:rPr>
              <a:t>boundary</a:t>
            </a:r>
            <a:r>
              <a:rPr sz="1100" spc="-35" dirty="0">
                <a:latin typeface="Arial"/>
                <a:cs typeface="Arial"/>
              </a:rPr>
              <a:t> </a:t>
            </a:r>
            <a:r>
              <a:rPr sz="1100" dirty="0">
                <a:latin typeface="Arial"/>
                <a:cs typeface="Arial"/>
              </a:rPr>
              <a:t>representation.</a:t>
            </a:r>
            <a:r>
              <a:rPr sz="1100" spc="-20" dirty="0">
                <a:latin typeface="Arial"/>
                <a:cs typeface="Arial"/>
              </a:rPr>
              <a:t> </a:t>
            </a:r>
            <a:r>
              <a:rPr sz="1100" dirty="0">
                <a:latin typeface="Arial"/>
                <a:cs typeface="Arial"/>
              </a:rPr>
              <a:t>Those</a:t>
            </a:r>
            <a:r>
              <a:rPr sz="1100" spc="-3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geometry</a:t>
            </a:r>
            <a:r>
              <a:rPr sz="1100" spc="-35" dirty="0">
                <a:latin typeface="Arial"/>
                <a:cs typeface="Arial"/>
              </a:rPr>
              <a:t> </a:t>
            </a:r>
            <a:r>
              <a:rPr sz="1100" dirty="0">
                <a:latin typeface="Arial"/>
                <a:cs typeface="Arial"/>
              </a:rPr>
              <a:t>and</a:t>
            </a:r>
            <a:r>
              <a:rPr sz="1100" spc="-35" dirty="0">
                <a:latin typeface="Arial"/>
                <a:cs typeface="Arial"/>
              </a:rPr>
              <a:t> </a:t>
            </a:r>
            <a:r>
              <a:rPr sz="1100" spc="-10" dirty="0">
                <a:latin typeface="Arial"/>
                <a:cs typeface="Arial"/>
              </a:rPr>
              <a:t>topology.</a:t>
            </a:r>
            <a:endParaRPr sz="1100">
              <a:latin typeface="Arial"/>
              <a:cs typeface="Arial"/>
            </a:endParaRPr>
          </a:p>
          <a:p>
            <a:pPr>
              <a:lnSpc>
                <a:spcPct val="100000"/>
              </a:lnSpc>
              <a:spcBef>
                <a:spcPts val="50"/>
              </a:spcBef>
            </a:pPr>
            <a:endParaRPr sz="1000">
              <a:latin typeface="Arial"/>
              <a:cs typeface="Arial"/>
            </a:endParaRPr>
          </a:p>
          <a:p>
            <a:pPr marL="12700">
              <a:lnSpc>
                <a:spcPts val="1295"/>
              </a:lnSpc>
            </a:pPr>
            <a:r>
              <a:rPr sz="1100" b="1" dirty="0">
                <a:latin typeface="Arial"/>
                <a:cs typeface="Arial"/>
              </a:rPr>
              <a:t>Brep</a:t>
            </a:r>
            <a:r>
              <a:rPr sz="1100" b="1" spc="-30" dirty="0">
                <a:latin typeface="Arial"/>
                <a:cs typeface="Arial"/>
              </a:rPr>
              <a:t> </a:t>
            </a:r>
            <a:r>
              <a:rPr sz="1100" b="1" spc="-10" dirty="0">
                <a:latin typeface="Arial"/>
                <a:cs typeface="Arial"/>
              </a:rPr>
              <a:t>geometry:</a:t>
            </a:r>
            <a:endParaRPr sz="1100">
              <a:latin typeface="Arial"/>
              <a:cs typeface="Arial"/>
            </a:endParaRPr>
          </a:p>
          <a:p>
            <a:pPr marL="12700">
              <a:lnSpc>
                <a:spcPts val="1295"/>
              </a:lnSpc>
            </a:pPr>
            <a:r>
              <a:rPr sz="1100" dirty="0">
                <a:latin typeface="Arial"/>
                <a:cs typeface="Arial"/>
              </a:rPr>
              <a:t>Three</a:t>
            </a:r>
            <a:r>
              <a:rPr sz="1100" spc="-25" dirty="0">
                <a:latin typeface="Arial"/>
                <a:cs typeface="Arial"/>
              </a:rPr>
              <a:t> </a:t>
            </a:r>
            <a:r>
              <a:rPr sz="1100" dirty="0">
                <a:latin typeface="Arial"/>
                <a:cs typeface="Arial"/>
              </a:rPr>
              <a:t>geometry</a:t>
            </a:r>
            <a:r>
              <a:rPr sz="1100" spc="-15" dirty="0">
                <a:latin typeface="Arial"/>
                <a:cs typeface="Arial"/>
              </a:rPr>
              <a:t> </a:t>
            </a:r>
            <a:r>
              <a:rPr sz="1100" dirty="0">
                <a:latin typeface="Arial"/>
                <a:cs typeface="Arial"/>
              </a:rPr>
              <a:t>elements</a:t>
            </a:r>
            <a:r>
              <a:rPr sz="1100" spc="-1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used</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any</a:t>
            </a:r>
            <a:r>
              <a:rPr sz="1100" spc="-35" dirty="0">
                <a:latin typeface="Arial"/>
                <a:cs typeface="Arial"/>
              </a:rPr>
              <a:t> </a:t>
            </a:r>
            <a:r>
              <a:rPr sz="1100" spc="-10" dirty="0">
                <a:latin typeface="Arial"/>
                <a:cs typeface="Arial"/>
              </a:rPr>
              <a:t>Breps:</a:t>
            </a:r>
            <a:endParaRPr sz="1100">
              <a:latin typeface="Arial"/>
              <a:cs typeface="Arial"/>
            </a:endParaRPr>
          </a:p>
          <a:p>
            <a:pPr marL="527685" indent="-168275">
              <a:lnSpc>
                <a:spcPct val="100000"/>
              </a:lnSpc>
              <a:spcBef>
                <a:spcPts val="240"/>
              </a:spcBef>
              <a:buAutoNum type="arabicPlain"/>
              <a:tabLst>
                <a:tab pos="528320" algn="l"/>
              </a:tabLst>
            </a:pPr>
            <a:r>
              <a:rPr sz="1100" dirty="0">
                <a:latin typeface="Arial"/>
                <a:cs typeface="Arial"/>
              </a:rPr>
              <a:t>The</a:t>
            </a:r>
            <a:r>
              <a:rPr sz="1100" spc="-20" dirty="0">
                <a:latin typeface="Arial"/>
                <a:cs typeface="Arial"/>
              </a:rPr>
              <a:t> </a:t>
            </a:r>
            <a:r>
              <a:rPr sz="1100" dirty="0">
                <a:latin typeface="Arial"/>
                <a:cs typeface="Arial"/>
              </a:rPr>
              <a:t>3D</a:t>
            </a:r>
            <a:r>
              <a:rPr sz="1100" spc="-20" dirty="0">
                <a:latin typeface="Arial"/>
                <a:cs typeface="Arial"/>
              </a:rPr>
              <a:t> </a:t>
            </a:r>
            <a:r>
              <a:rPr sz="1100" dirty="0">
                <a:latin typeface="Arial"/>
                <a:cs typeface="Arial"/>
              </a:rPr>
              <a:t>untrimmed</a:t>
            </a:r>
            <a:r>
              <a:rPr sz="1100" spc="-20" dirty="0">
                <a:latin typeface="Arial"/>
                <a:cs typeface="Arial"/>
              </a:rPr>
              <a:t> </a:t>
            </a:r>
            <a:r>
              <a:rPr sz="1100" dirty="0">
                <a:latin typeface="Arial"/>
                <a:cs typeface="Arial"/>
              </a:rPr>
              <a:t>nurbs</a:t>
            </a:r>
            <a:r>
              <a:rPr sz="1100" spc="-30" dirty="0">
                <a:latin typeface="Arial"/>
                <a:cs typeface="Arial"/>
              </a:rPr>
              <a:t> </a:t>
            </a:r>
            <a:r>
              <a:rPr sz="1100" dirty="0">
                <a:latin typeface="Arial"/>
                <a:cs typeface="Arial"/>
              </a:rPr>
              <a:t>surfaces</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45" dirty="0">
                <a:latin typeface="Arial"/>
                <a:cs typeface="Arial"/>
              </a:rPr>
              <a:t> </a:t>
            </a:r>
            <a:r>
              <a:rPr sz="1100" dirty="0">
                <a:latin typeface="Arial"/>
                <a:cs typeface="Arial"/>
              </a:rPr>
              <a:t>modeling</a:t>
            </a:r>
            <a:r>
              <a:rPr sz="1100" spc="-15" dirty="0">
                <a:latin typeface="Arial"/>
                <a:cs typeface="Arial"/>
              </a:rPr>
              <a:t> </a:t>
            </a:r>
            <a:r>
              <a:rPr sz="1100" spc="-10" dirty="0">
                <a:latin typeface="Arial"/>
                <a:cs typeface="Arial"/>
              </a:rPr>
              <a:t>space.</a:t>
            </a:r>
            <a:endParaRPr sz="1100">
              <a:latin typeface="Arial"/>
              <a:cs typeface="Arial"/>
            </a:endParaRPr>
          </a:p>
          <a:p>
            <a:pPr marL="527685" indent="-168275">
              <a:lnSpc>
                <a:spcPct val="100000"/>
              </a:lnSpc>
              <a:spcBef>
                <a:spcPts val="254"/>
              </a:spcBef>
              <a:buAutoNum type="arabicPlain"/>
              <a:tabLst>
                <a:tab pos="528320" algn="l"/>
              </a:tabLst>
            </a:pPr>
            <a:r>
              <a:rPr sz="1100" dirty="0">
                <a:latin typeface="Arial"/>
                <a:cs typeface="Arial"/>
              </a:rPr>
              <a:t>The</a:t>
            </a:r>
            <a:r>
              <a:rPr sz="1100" spc="-30" dirty="0">
                <a:latin typeface="Arial"/>
                <a:cs typeface="Arial"/>
              </a:rPr>
              <a:t> </a:t>
            </a:r>
            <a:r>
              <a:rPr sz="1100" dirty="0">
                <a:latin typeface="Arial"/>
                <a:cs typeface="Arial"/>
              </a:rPr>
              <a:t>3D</a:t>
            </a:r>
            <a:r>
              <a:rPr sz="1100" spc="-15" dirty="0">
                <a:latin typeface="Arial"/>
                <a:cs typeface="Arial"/>
              </a:rPr>
              <a:t> </a:t>
            </a:r>
            <a:r>
              <a:rPr sz="1100" dirty="0">
                <a:latin typeface="Arial"/>
                <a:cs typeface="Arial"/>
              </a:rPr>
              <a:t>curves,</a:t>
            </a:r>
            <a:r>
              <a:rPr sz="1100" spc="-25" dirty="0">
                <a:latin typeface="Arial"/>
                <a:cs typeface="Arial"/>
              </a:rPr>
              <a:t> </a:t>
            </a:r>
            <a:r>
              <a:rPr sz="1100" dirty="0">
                <a:latin typeface="Arial"/>
                <a:cs typeface="Arial"/>
              </a:rPr>
              <a:t>which</a:t>
            </a:r>
            <a:r>
              <a:rPr sz="1100" spc="-1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geometry</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edges</a:t>
            </a:r>
            <a:r>
              <a:rPr sz="1100" spc="-3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modeling</a:t>
            </a:r>
            <a:r>
              <a:rPr sz="1100" spc="-15" dirty="0">
                <a:latin typeface="Arial"/>
                <a:cs typeface="Arial"/>
              </a:rPr>
              <a:t> </a:t>
            </a:r>
            <a:r>
              <a:rPr sz="1100" spc="-10" dirty="0">
                <a:latin typeface="Arial"/>
                <a:cs typeface="Arial"/>
              </a:rPr>
              <a:t>space.</a:t>
            </a:r>
            <a:endParaRPr sz="1100">
              <a:latin typeface="Arial"/>
              <a:cs typeface="Arial"/>
            </a:endParaRPr>
          </a:p>
          <a:p>
            <a:pPr marL="527685" indent="-168275">
              <a:lnSpc>
                <a:spcPct val="100000"/>
              </a:lnSpc>
              <a:spcBef>
                <a:spcPts val="240"/>
              </a:spcBef>
              <a:buAutoNum type="arabicPlain"/>
              <a:tabLst>
                <a:tab pos="528320" algn="l"/>
              </a:tabLst>
            </a:pPr>
            <a:r>
              <a:rPr sz="1100" dirty="0">
                <a:latin typeface="Arial"/>
                <a:cs typeface="Arial"/>
              </a:rPr>
              <a:t>The</a:t>
            </a:r>
            <a:r>
              <a:rPr sz="1100" spc="-20" dirty="0">
                <a:latin typeface="Arial"/>
                <a:cs typeface="Arial"/>
              </a:rPr>
              <a:t> </a:t>
            </a:r>
            <a:r>
              <a:rPr sz="1100" dirty="0">
                <a:latin typeface="Arial"/>
                <a:cs typeface="Arial"/>
              </a:rPr>
              <a:t>2D</a:t>
            </a:r>
            <a:r>
              <a:rPr sz="1100" spc="-15" dirty="0">
                <a:latin typeface="Arial"/>
                <a:cs typeface="Arial"/>
              </a:rPr>
              <a:t> </a:t>
            </a:r>
            <a:r>
              <a:rPr sz="1100" dirty="0">
                <a:latin typeface="Arial"/>
                <a:cs typeface="Arial"/>
              </a:rPr>
              <a:t>curves,</a:t>
            </a:r>
            <a:r>
              <a:rPr sz="1100" spc="-25" dirty="0">
                <a:latin typeface="Arial"/>
                <a:cs typeface="Arial"/>
              </a:rPr>
              <a:t> </a:t>
            </a:r>
            <a:r>
              <a:rPr sz="1100" dirty="0">
                <a:latin typeface="Arial"/>
                <a:cs typeface="Arial"/>
              </a:rPr>
              <a:t>which</a:t>
            </a:r>
            <a:r>
              <a:rPr sz="1100" spc="-1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geometry</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trims</a:t>
            </a:r>
            <a:r>
              <a:rPr sz="1100" spc="-1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parameter</a:t>
            </a:r>
            <a:r>
              <a:rPr sz="1100" spc="-20" dirty="0">
                <a:latin typeface="Arial"/>
                <a:cs typeface="Arial"/>
              </a:rPr>
              <a:t> </a:t>
            </a:r>
            <a:r>
              <a:rPr sz="1100" spc="-10" dirty="0">
                <a:latin typeface="Arial"/>
                <a:cs typeface="Arial"/>
              </a:rPr>
              <a:t>space.</a:t>
            </a:r>
            <a:endParaRPr sz="1100">
              <a:latin typeface="Arial"/>
              <a:cs typeface="Arial"/>
            </a:endParaRPr>
          </a:p>
        </p:txBody>
      </p:sp>
      <p:sp>
        <p:nvSpPr>
          <p:cNvPr id="4" name="object 4"/>
          <p:cNvSpPr txBox="1"/>
          <p:nvPr/>
        </p:nvSpPr>
        <p:spPr>
          <a:xfrm>
            <a:off x="902004" y="8039861"/>
            <a:ext cx="5910580" cy="1021715"/>
          </a:xfrm>
          <a:prstGeom prst="rect">
            <a:avLst/>
          </a:prstGeom>
        </p:spPr>
        <p:txBody>
          <a:bodyPr vert="horz" wrap="square" lIns="0" tIns="12700" rIns="0" bIns="0" rtlCol="0">
            <a:spAutoFit/>
          </a:bodyPr>
          <a:lstStyle/>
          <a:p>
            <a:pPr marL="1473835">
              <a:lnSpc>
                <a:spcPts val="1055"/>
              </a:lnSpc>
              <a:spcBef>
                <a:spcPts val="100"/>
              </a:spcBef>
            </a:pPr>
            <a:r>
              <a:rPr sz="900" dirty="0">
                <a:latin typeface="Arial"/>
                <a:cs typeface="Arial"/>
              </a:rPr>
              <a:t>Figure(24):</a:t>
            </a:r>
            <a:r>
              <a:rPr sz="900" spc="-25" dirty="0">
                <a:latin typeface="Arial"/>
                <a:cs typeface="Arial"/>
              </a:rPr>
              <a:t> </a:t>
            </a:r>
            <a:r>
              <a:rPr sz="900" dirty="0">
                <a:latin typeface="Arial"/>
                <a:cs typeface="Arial"/>
              </a:rPr>
              <a:t>Geometry</a:t>
            </a:r>
            <a:r>
              <a:rPr sz="900" spc="-10" dirty="0">
                <a:latin typeface="Arial"/>
                <a:cs typeface="Arial"/>
              </a:rPr>
              <a:t> </a:t>
            </a:r>
            <a:r>
              <a:rPr sz="900" dirty="0">
                <a:latin typeface="Arial"/>
                <a:cs typeface="Arial"/>
              </a:rPr>
              <a:t>elements</a:t>
            </a:r>
            <a:r>
              <a:rPr sz="900" spc="-1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typical</a:t>
            </a:r>
            <a:r>
              <a:rPr sz="900" spc="-15" dirty="0">
                <a:latin typeface="Arial"/>
                <a:cs typeface="Arial"/>
              </a:rPr>
              <a:t> </a:t>
            </a:r>
            <a:r>
              <a:rPr sz="900" dirty="0">
                <a:latin typeface="Arial"/>
                <a:cs typeface="Arial"/>
              </a:rPr>
              <a:t>trimmed</a:t>
            </a:r>
            <a:r>
              <a:rPr sz="900" spc="-25" dirty="0">
                <a:latin typeface="Arial"/>
                <a:cs typeface="Arial"/>
              </a:rPr>
              <a:t> </a:t>
            </a:r>
            <a:r>
              <a:rPr sz="900" dirty="0">
                <a:latin typeface="Arial"/>
                <a:cs typeface="Arial"/>
              </a:rPr>
              <a:t>nurbs</a:t>
            </a:r>
            <a:r>
              <a:rPr sz="900" spc="-15" dirty="0">
                <a:latin typeface="Arial"/>
                <a:cs typeface="Arial"/>
              </a:rPr>
              <a:t> </a:t>
            </a:r>
            <a:r>
              <a:rPr sz="900" spc="-10" dirty="0">
                <a:latin typeface="Arial"/>
                <a:cs typeface="Arial"/>
              </a:rPr>
              <a:t>surface.</a:t>
            </a:r>
            <a:endParaRPr sz="900">
              <a:latin typeface="Arial"/>
              <a:cs typeface="Arial"/>
            </a:endParaRPr>
          </a:p>
          <a:p>
            <a:pPr marL="1155065" marR="15875" indent="-727075">
              <a:lnSpc>
                <a:spcPts val="1030"/>
              </a:lnSpc>
              <a:spcBef>
                <a:spcPts val="50"/>
              </a:spcBef>
            </a:pPr>
            <a:r>
              <a:rPr sz="900" dirty="0">
                <a:latin typeface="Arial"/>
                <a:cs typeface="Arial"/>
              </a:rPr>
              <a:t>(1)</a:t>
            </a:r>
            <a:r>
              <a:rPr sz="900" spc="-20" dirty="0">
                <a:latin typeface="Arial"/>
                <a:cs typeface="Arial"/>
              </a:rPr>
              <a:t> </a:t>
            </a:r>
            <a:r>
              <a:rPr sz="900" dirty="0">
                <a:latin typeface="Arial"/>
                <a:cs typeface="Arial"/>
              </a:rPr>
              <a:t>Trimmed</a:t>
            </a:r>
            <a:r>
              <a:rPr sz="900" spc="-15" dirty="0">
                <a:latin typeface="Arial"/>
                <a:cs typeface="Arial"/>
              </a:rPr>
              <a:t> </a:t>
            </a:r>
            <a:r>
              <a:rPr sz="900" dirty="0">
                <a:latin typeface="Arial"/>
                <a:cs typeface="Arial"/>
              </a:rPr>
              <a:t>surface</a:t>
            </a:r>
            <a:r>
              <a:rPr sz="900" spc="-15" dirty="0">
                <a:latin typeface="Arial"/>
                <a:cs typeface="Arial"/>
              </a:rPr>
              <a:t> </a:t>
            </a:r>
            <a:r>
              <a:rPr sz="900" dirty="0">
                <a:latin typeface="Arial"/>
                <a:cs typeface="Arial"/>
              </a:rPr>
              <a:t>with</a:t>
            </a:r>
            <a:r>
              <a:rPr sz="900" spc="-10" dirty="0">
                <a:latin typeface="Arial"/>
                <a:cs typeface="Arial"/>
              </a:rPr>
              <a:t> </a:t>
            </a:r>
            <a:r>
              <a:rPr sz="900" dirty="0">
                <a:latin typeface="Arial"/>
                <a:cs typeface="Arial"/>
              </a:rPr>
              <a:t>control</a:t>
            </a:r>
            <a:r>
              <a:rPr sz="900" spc="-15" dirty="0">
                <a:latin typeface="Arial"/>
                <a:cs typeface="Arial"/>
              </a:rPr>
              <a:t> </a:t>
            </a:r>
            <a:r>
              <a:rPr sz="900" dirty="0">
                <a:latin typeface="Arial"/>
                <a:cs typeface="Arial"/>
              </a:rPr>
              <a:t>points</a:t>
            </a:r>
            <a:r>
              <a:rPr sz="900" spc="-10" dirty="0">
                <a:latin typeface="Arial"/>
                <a:cs typeface="Arial"/>
              </a:rPr>
              <a:t> </a:t>
            </a:r>
            <a:r>
              <a:rPr sz="900" dirty="0">
                <a:latin typeface="Arial"/>
                <a:cs typeface="Arial"/>
              </a:rPr>
              <a:t>turned</a:t>
            </a:r>
            <a:r>
              <a:rPr sz="900" spc="-20" dirty="0">
                <a:latin typeface="Arial"/>
                <a:cs typeface="Arial"/>
              </a:rPr>
              <a:t> </a:t>
            </a:r>
            <a:r>
              <a:rPr sz="900" dirty="0">
                <a:latin typeface="Arial"/>
                <a:cs typeface="Arial"/>
              </a:rPr>
              <a:t>on.</a:t>
            </a:r>
            <a:r>
              <a:rPr sz="900" spc="10" dirty="0">
                <a:latin typeface="Arial"/>
                <a:cs typeface="Arial"/>
              </a:rPr>
              <a:t> </a:t>
            </a:r>
            <a:r>
              <a:rPr sz="900" dirty="0">
                <a:latin typeface="Arial"/>
                <a:cs typeface="Arial"/>
              </a:rPr>
              <a:t>(2)</a:t>
            </a:r>
            <a:r>
              <a:rPr sz="900" spc="-20" dirty="0">
                <a:latin typeface="Arial"/>
                <a:cs typeface="Arial"/>
              </a:rPr>
              <a:t> </a:t>
            </a:r>
            <a:r>
              <a:rPr sz="900" dirty="0">
                <a:latin typeface="Arial"/>
                <a:cs typeface="Arial"/>
              </a:rPr>
              <a:t>Underlying</a:t>
            </a:r>
            <a:r>
              <a:rPr sz="900" spc="-25" dirty="0">
                <a:latin typeface="Arial"/>
                <a:cs typeface="Arial"/>
              </a:rPr>
              <a:t> </a:t>
            </a:r>
            <a:r>
              <a:rPr sz="900" dirty="0">
                <a:latin typeface="Arial"/>
                <a:cs typeface="Arial"/>
              </a:rPr>
              <a:t>3-D</a:t>
            </a:r>
            <a:r>
              <a:rPr sz="900" spc="-10" dirty="0">
                <a:latin typeface="Arial"/>
                <a:cs typeface="Arial"/>
              </a:rPr>
              <a:t> </a:t>
            </a:r>
            <a:r>
              <a:rPr sz="900" dirty="0">
                <a:latin typeface="Arial"/>
                <a:cs typeface="Arial"/>
              </a:rPr>
              <a:t>untrimmed</a:t>
            </a:r>
            <a:r>
              <a:rPr sz="900" spc="-15" dirty="0">
                <a:latin typeface="Arial"/>
                <a:cs typeface="Arial"/>
              </a:rPr>
              <a:t> </a:t>
            </a:r>
            <a:r>
              <a:rPr sz="900" dirty="0">
                <a:latin typeface="Arial"/>
                <a:cs typeface="Arial"/>
              </a:rPr>
              <a:t>surface.</a:t>
            </a:r>
            <a:r>
              <a:rPr sz="900" spc="-15" dirty="0">
                <a:latin typeface="Arial"/>
                <a:cs typeface="Arial"/>
              </a:rPr>
              <a:t> </a:t>
            </a:r>
            <a:r>
              <a:rPr sz="900" dirty="0">
                <a:latin typeface="Arial"/>
                <a:cs typeface="Arial"/>
              </a:rPr>
              <a:t>(3)</a:t>
            </a:r>
            <a:r>
              <a:rPr sz="900" spc="-20" dirty="0">
                <a:latin typeface="Arial"/>
                <a:cs typeface="Arial"/>
              </a:rPr>
              <a:t> </a:t>
            </a:r>
            <a:r>
              <a:rPr sz="900" dirty="0">
                <a:latin typeface="Arial"/>
                <a:cs typeface="Arial"/>
              </a:rPr>
              <a:t>3-D</a:t>
            </a:r>
            <a:r>
              <a:rPr sz="900" spc="-10" dirty="0">
                <a:latin typeface="Arial"/>
                <a:cs typeface="Arial"/>
              </a:rPr>
              <a:t> </a:t>
            </a:r>
            <a:r>
              <a:rPr sz="900" dirty="0">
                <a:latin typeface="Arial"/>
                <a:cs typeface="Arial"/>
              </a:rPr>
              <a:t>curves</a:t>
            </a:r>
            <a:r>
              <a:rPr sz="900" spc="-10" dirty="0">
                <a:latin typeface="Arial"/>
                <a:cs typeface="Arial"/>
              </a:rPr>
              <a:t> </a:t>
            </a:r>
            <a:r>
              <a:rPr sz="900" spc="-20" dirty="0">
                <a:latin typeface="Arial"/>
                <a:cs typeface="Arial"/>
              </a:rPr>
              <a:t>(for </a:t>
            </a:r>
            <a:r>
              <a:rPr sz="900" dirty="0">
                <a:latin typeface="Arial"/>
                <a:cs typeface="Arial"/>
              </a:rPr>
              <a:t>the</a:t>
            </a:r>
            <a:r>
              <a:rPr sz="900" spc="-5" dirty="0">
                <a:latin typeface="Arial"/>
                <a:cs typeface="Arial"/>
              </a:rPr>
              <a:t> </a:t>
            </a:r>
            <a:r>
              <a:rPr sz="900" dirty="0">
                <a:latin typeface="Arial"/>
                <a:cs typeface="Arial"/>
              </a:rPr>
              <a:t>edges)</a:t>
            </a:r>
            <a:r>
              <a:rPr sz="900" spc="-5"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modeling</a:t>
            </a:r>
            <a:r>
              <a:rPr sz="900" spc="-15" dirty="0">
                <a:latin typeface="Arial"/>
                <a:cs typeface="Arial"/>
              </a:rPr>
              <a:t> </a:t>
            </a:r>
            <a:r>
              <a:rPr sz="900" dirty="0">
                <a:latin typeface="Arial"/>
                <a:cs typeface="Arial"/>
              </a:rPr>
              <a:t>space.</a:t>
            </a:r>
            <a:r>
              <a:rPr sz="900" spc="-15" dirty="0">
                <a:latin typeface="Arial"/>
                <a:cs typeface="Arial"/>
              </a:rPr>
              <a:t> </a:t>
            </a:r>
            <a:r>
              <a:rPr sz="900" dirty="0">
                <a:latin typeface="Arial"/>
                <a:cs typeface="Arial"/>
              </a:rPr>
              <a:t>(4)</a:t>
            </a:r>
            <a:r>
              <a:rPr sz="900" spc="-5" dirty="0">
                <a:latin typeface="Arial"/>
                <a:cs typeface="Arial"/>
              </a:rPr>
              <a:t> </a:t>
            </a:r>
            <a:r>
              <a:rPr sz="900" dirty="0">
                <a:latin typeface="Arial"/>
                <a:cs typeface="Arial"/>
              </a:rPr>
              <a:t>2-D</a:t>
            </a:r>
            <a:r>
              <a:rPr sz="900" spc="-5" dirty="0">
                <a:latin typeface="Arial"/>
                <a:cs typeface="Arial"/>
              </a:rPr>
              <a:t> </a:t>
            </a:r>
            <a:r>
              <a:rPr sz="900" dirty="0">
                <a:latin typeface="Arial"/>
                <a:cs typeface="Arial"/>
              </a:rPr>
              <a:t>curves (for</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trims)</a:t>
            </a:r>
            <a:r>
              <a:rPr sz="900" spc="-10"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parameter</a:t>
            </a:r>
            <a:r>
              <a:rPr sz="900" spc="-15" dirty="0">
                <a:latin typeface="Arial"/>
                <a:cs typeface="Arial"/>
              </a:rPr>
              <a:t> </a:t>
            </a:r>
            <a:r>
              <a:rPr sz="900" spc="-10" dirty="0">
                <a:latin typeface="Arial"/>
                <a:cs typeface="Arial"/>
              </a:rPr>
              <a:t>space</a:t>
            </a:r>
            <a:endParaRPr sz="900">
              <a:latin typeface="Arial"/>
              <a:cs typeface="Arial"/>
            </a:endParaRPr>
          </a:p>
          <a:p>
            <a:pPr marL="12700">
              <a:lnSpc>
                <a:spcPts val="1295"/>
              </a:lnSpc>
              <a:spcBef>
                <a:spcPts val="819"/>
              </a:spcBef>
            </a:pPr>
            <a:r>
              <a:rPr sz="1100" b="1" dirty="0">
                <a:latin typeface="Arial"/>
                <a:cs typeface="Arial"/>
              </a:rPr>
              <a:t>Brep</a:t>
            </a:r>
            <a:r>
              <a:rPr sz="1100" b="1" spc="-30" dirty="0">
                <a:latin typeface="Arial"/>
                <a:cs typeface="Arial"/>
              </a:rPr>
              <a:t> </a:t>
            </a:r>
            <a:r>
              <a:rPr sz="1100" b="1" spc="-10" dirty="0">
                <a:latin typeface="Arial"/>
                <a:cs typeface="Arial"/>
              </a:rPr>
              <a:t>topology:</a:t>
            </a:r>
            <a:endParaRPr sz="1100">
              <a:latin typeface="Arial"/>
              <a:cs typeface="Arial"/>
            </a:endParaRPr>
          </a:p>
          <a:p>
            <a:pPr marL="12700" marR="5080">
              <a:lnSpc>
                <a:spcPts val="1260"/>
              </a:lnSpc>
              <a:spcBef>
                <a:spcPts val="70"/>
              </a:spcBef>
            </a:pPr>
            <a:r>
              <a:rPr sz="1100" dirty="0">
                <a:latin typeface="Arial"/>
                <a:cs typeface="Arial"/>
              </a:rPr>
              <a:t>A</a:t>
            </a:r>
            <a:r>
              <a:rPr sz="1100" spc="-30" dirty="0">
                <a:latin typeface="Arial"/>
                <a:cs typeface="Arial"/>
              </a:rPr>
              <a:t> </a:t>
            </a:r>
            <a:r>
              <a:rPr sz="1100" dirty="0">
                <a:latin typeface="Arial"/>
                <a:cs typeface="Arial"/>
              </a:rPr>
              <a:t>topology</a:t>
            </a:r>
            <a:r>
              <a:rPr sz="1100" spc="-30" dirty="0">
                <a:latin typeface="Arial"/>
                <a:cs typeface="Arial"/>
              </a:rPr>
              <a:t> </a:t>
            </a:r>
            <a:r>
              <a:rPr sz="1100" dirty="0">
                <a:latin typeface="Arial"/>
                <a:cs typeface="Arial"/>
              </a:rPr>
              <a:t>refers</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how</a:t>
            </a:r>
            <a:r>
              <a:rPr sz="1100" spc="-35" dirty="0">
                <a:latin typeface="Arial"/>
                <a:cs typeface="Arial"/>
              </a:rPr>
              <a:t> </a:t>
            </a:r>
            <a:r>
              <a:rPr sz="1100" dirty="0">
                <a:latin typeface="Arial"/>
                <a:cs typeface="Arial"/>
              </a:rPr>
              <a:t>different</a:t>
            </a:r>
            <a:r>
              <a:rPr sz="1100" spc="-10" dirty="0">
                <a:latin typeface="Arial"/>
                <a:cs typeface="Arial"/>
              </a:rPr>
              <a:t> </a:t>
            </a:r>
            <a:r>
              <a:rPr sz="1100" dirty="0">
                <a:latin typeface="Arial"/>
                <a:cs typeface="Arial"/>
              </a:rPr>
              <a:t>parts</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3-D</a:t>
            </a:r>
            <a:r>
              <a:rPr sz="1100" spc="-30" dirty="0">
                <a:latin typeface="Arial"/>
                <a:cs typeface="Arial"/>
              </a:rPr>
              <a:t> </a:t>
            </a:r>
            <a:r>
              <a:rPr sz="1100" dirty="0">
                <a:latin typeface="Arial"/>
                <a:cs typeface="Arial"/>
              </a:rPr>
              <a:t>object</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connected.</a:t>
            </a:r>
            <a:r>
              <a:rPr sz="1100" spc="-2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we</a:t>
            </a:r>
            <a:r>
              <a:rPr sz="1100" spc="-25" dirty="0">
                <a:latin typeface="Arial"/>
                <a:cs typeface="Arial"/>
              </a:rPr>
              <a:t> </a:t>
            </a:r>
            <a:r>
              <a:rPr sz="1100" spc="-10" dirty="0">
                <a:latin typeface="Arial"/>
                <a:cs typeface="Arial"/>
              </a:rPr>
              <a:t>might </a:t>
            </a:r>
            <a:r>
              <a:rPr sz="1100" dirty="0">
                <a:latin typeface="Arial"/>
                <a:cs typeface="Arial"/>
              </a:rPr>
              <a:t>have</a:t>
            </a:r>
            <a:r>
              <a:rPr sz="1100" spc="-25"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adjacent</a:t>
            </a:r>
            <a:r>
              <a:rPr sz="1100" spc="-15" dirty="0">
                <a:latin typeface="Arial"/>
                <a:cs typeface="Arial"/>
              </a:rPr>
              <a:t> </a:t>
            </a:r>
            <a:r>
              <a:rPr sz="1100" dirty="0">
                <a:latin typeface="Arial"/>
                <a:cs typeface="Arial"/>
              </a:rPr>
              <a:t>faces</a:t>
            </a:r>
            <a:r>
              <a:rPr sz="1100" spc="-35" dirty="0">
                <a:latin typeface="Arial"/>
                <a:cs typeface="Arial"/>
              </a:rPr>
              <a:t> </a:t>
            </a:r>
            <a:r>
              <a:rPr sz="1100" dirty="0">
                <a:latin typeface="Arial"/>
                <a:cs typeface="Arial"/>
              </a:rPr>
              <a:t>with</a:t>
            </a:r>
            <a:r>
              <a:rPr sz="1100" spc="-1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their</a:t>
            </a:r>
            <a:r>
              <a:rPr sz="1100" spc="-5" dirty="0">
                <a:latin typeface="Arial"/>
                <a:cs typeface="Arial"/>
              </a:rPr>
              <a:t> </a:t>
            </a:r>
            <a:r>
              <a:rPr sz="1100" dirty="0">
                <a:latin typeface="Arial"/>
                <a:cs typeface="Arial"/>
              </a:rPr>
              <a:t>edges</a:t>
            </a:r>
            <a:r>
              <a:rPr sz="1100" spc="-10" dirty="0">
                <a:latin typeface="Arial"/>
                <a:cs typeface="Arial"/>
              </a:rPr>
              <a:t> </a:t>
            </a:r>
            <a:r>
              <a:rPr sz="1100" dirty="0">
                <a:latin typeface="Arial"/>
                <a:cs typeface="Arial"/>
              </a:rPr>
              <a:t>aligned.</a:t>
            </a:r>
            <a:r>
              <a:rPr sz="1100" spc="295" dirty="0">
                <a:latin typeface="Arial"/>
                <a:cs typeface="Arial"/>
              </a:rPr>
              <a:t> </a:t>
            </a:r>
            <a:r>
              <a:rPr sz="1100" dirty="0">
                <a:latin typeface="Arial"/>
                <a:cs typeface="Arial"/>
              </a:rPr>
              <a:t>There</a:t>
            </a:r>
            <a:r>
              <a:rPr sz="1100" spc="-1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two</a:t>
            </a:r>
            <a:r>
              <a:rPr sz="1100" spc="-10" dirty="0">
                <a:latin typeface="Arial"/>
                <a:cs typeface="Arial"/>
              </a:rPr>
              <a:t> possibilities</a:t>
            </a:r>
            <a:r>
              <a:rPr sz="1100" spc="-15" dirty="0">
                <a:latin typeface="Arial"/>
                <a:cs typeface="Arial"/>
              </a:rPr>
              <a:t> </a:t>
            </a:r>
            <a:r>
              <a:rPr sz="1100" dirty="0">
                <a:latin typeface="Arial"/>
                <a:cs typeface="Arial"/>
              </a:rPr>
              <a:t>to</a:t>
            </a:r>
            <a:r>
              <a:rPr sz="1100" spc="-10" dirty="0">
                <a:latin typeface="Arial"/>
                <a:cs typeface="Arial"/>
              </a:rPr>
              <a:t> describe</a:t>
            </a:r>
            <a:endParaRPr sz="1100">
              <a:latin typeface="Arial"/>
              <a:cs typeface="Arial"/>
            </a:endParaRPr>
          </a:p>
        </p:txBody>
      </p:sp>
      <p:pic>
        <p:nvPicPr>
          <p:cNvPr id="6" name="object 6"/>
          <p:cNvPicPr/>
          <p:nvPr/>
        </p:nvPicPr>
        <p:blipFill>
          <a:blip r:embed="rId2" cstate="print"/>
          <a:stretch>
            <a:fillRect/>
          </a:stretch>
        </p:blipFill>
        <p:spPr>
          <a:xfrm>
            <a:off x="1508853" y="4898968"/>
            <a:ext cx="4762197" cy="3098453"/>
          </a:xfrm>
          <a:prstGeom prst="rect">
            <a:avLst/>
          </a:prstGeom>
        </p:spPr>
      </p:pic>
      <p:sp>
        <p:nvSpPr>
          <p:cNvPr id="10" name="Title 9"/>
          <p:cNvSpPr>
            <a:spLocks noGrp="1"/>
          </p:cNvSpPr>
          <p:nvPr>
            <p:ph type="title"/>
          </p:nvPr>
        </p:nvSpPr>
        <p:spPr/>
        <p:txBody>
          <a:bodyPr/>
          <a:lstStyle/>
          <a:p>
            <a:endParaRPr lang="en-US"/>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83</a:t>
            </a:r>
          </a:p>
        </p:txBody>
      </p:sp>
    </p:spTree>
    <p:extLst>
      <p:ext uri="{BB962C8B-B14F-4D97-AF65-F5344CB8AC3E}">
        <p14:creationId xmlns:p14="http://schemas.microsoft.com/office/powerpoint/2010/main" val="37449813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698490" cy="515620"/>
          </a:xfrm>
          <a:prstGeom prst="rect">
            <a:avLst/>
          </a:prstGeom>
        </p:spPr>
        <p:txBody>
          <a:bodyPr vert="horz" wrap="square" lIns="0" tIns="19685" rIns="0" bIns="0" rtlCol="0">
            <a:spAutoFit/>
          </a:bodyPr>
          <a:lstStyle/>
          <a:p>
            <a:pPr marL="12700" marR="5080" algn="just">
              <a:lnSpc>
                <a:spcPct val="96000"/>
              </a:lnSpc>
              <a:spcBef>
                <a:spcPts val="155"/>
              </a:spcBef>
            </a:pPr>
            <a:r>
              <a:rPr sz="1100" dirty="0">
                <a:latin typeface="Arial"/>
                <a:cs typeface="Arial"/>
              </a:rPr>
              <a:t>the</a:t>
            </a:r>
            <a:r>
              <a:rPr sz="1100" spc="-45" dirty="0">
                <a:latin typeface="Arial"/>
                <a:cs typeface="Arial"/>
              </a:rPr>
              <a:t> </a:t>
            </a:r>
            <a:r>
              <a:rPr sz="1100" dirty="0">
                <a:latin typeface="Arial"/>
                <a:cs typeface="Arial"/>
              </a:rPr>
              <a:t>relationship</a:t>
            </a:r>
            <a:r>
              <a:rPr sz="1100" spc="-20"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connectivity</a:t>
            </a:r>
            <a:r>
              <a:rPr sz="1100" spc="-20" dirty="0">
                <a:latin typeface="Arial"/>
                <a:cs typeface="Arial"/>
              </a:rPr>
              <a:t> </a:t>
            </a:r>
            <a:r>
              <a:rPr sz="1100" dirty="0">
                <a:latin typeface="Arial"/>
                <a:cs typeface="Arial"/>
              </a:rPr>
              <a:t>between</a:t>
            </a:r>
            <a:r>
              <a:rPr sz="1100" spc="-30" dirty="0">
                <a:latin typeface="Arial"/>
                <a:cs typeface="Arial"/>
              </a:rPr>
              <a:t> </a:t>
            </a:r>
            <a:r>
              <a:rPr sz="1100" dirty="0">
                <a:latin typeface="Arial"/>
                <a:cs typeface="Arial"/>
              </a:rPr>
              <a:t>these</a:t>
            </a:r>
            <a:r>
              <a:rPr sz="1100" spc="-30" dirty="0">
                <a:latin typeface="Arial"/>
                <a:cs typeface="Arial"/>
              </a:rPr>
              <a:t> </a:t>
            </a:r>
            <a:r>
              <a:rPr sz="1100" dirty="0">
                <a:latin typeface="Arial"/>
                <a:cs typeface="Arial"/>
              </a:rPr>
              <a:t>two</a:t>
            </a:r>
            <a:r>
              <a:rPr sz="1100" spc="-30" dirty="0">
                <a:latin typeface="Arial"/>
                <a:cs typeface="Arial"/>
              </a:rPr>
              <a:t> </a:t>
            </a:r>
            <a:r>
              <a:rPr sz="1100" dirty="0">
                <a:latin typeface="Arial"/>
                <a:cs typeface="Arial"/>
              </a:rPr>
              <a:t>faces.</a:t>
            </a:r>
            <a:r>
              <a:rPr sz="1100" spc="-10" dirty="0">
                <a:latin typeface="Arial"/>
                <a:cs typeface="Arial"/>
              </a:rPr>
              <a:t> </a:t>
            </a:r>
            <a:r>
              <a:rPr sz="1100" dirty="0">
                <a:latin typeface="Arial"/>
                <a:cs typeface="Arial"/>
              </a:rPr>
              <a:t>They</a:t>
            </a:r>
            <a:r>
              <a:rPr sz="1100" spc="-25" dirty="0">
                <a:latin typeface="Arial"/>
                <a:cs typeface="Arial"/>
              </a:rPr>
              <a:t> </a:t>
            </a:r>
            <a:r>
              <a:rPr sz="1100" dirty="0">
                <a:latin typeface="Arial"/>
                <a:cs typeface="Arial"/>
              </a:rPr>
              <a:t>could</a:t>
            </a:r>
            <a:r>
              <a:rPr sz="1100" spc="-30" dirty="0">
                <a:latin typeface="Arial"/>
                <a:cs typeface="Arial"/>
              </a:rPr>
              <a:t> </a:t>
            </a:r>
            <a:r>
              <a:rPr sz="1100" dirty="0">
                <a:latin typeface="Arial"/>
                <a:cs typeface="Arial"/>
              </a:rPr>
              <a:t>either</a:t>
            </a:r>
            <a:r>
              <a:rPr sz="1100" spc="-25"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two</a:t>
            </a:r>
            <a:r>
              <a:rPr sz="1100" spc="-20" dirty="0">
                <a:latin typeface="Arial"/>
                <a:cs typeface="Arial"/>
              </a:rPr>
              <a:t> </a:t>
            </a:r>
            <a:r>
              <a:rPr sz="1100" spc="-10" dirty="0">
                <a:latin typeface="Arial"/>
                <a:cs typeface="Arial"/>
              </a:rPr>
              <a:t>separate </a:t>
            </a:r>
            <a:r>
              <a:rPr sz="1100" dirty="0">
                <a:latin typeface="Arial"/>
                <a:cs typeface="Arial"/>
              </a:rPr>
              <a:t>entities</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they</a:t>
            </a:r>
            <a:r>
              <a:rPr sz="1100" spc="-2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pulled</a:t>
            </a:r>
            <a:r>
              <a:rPr sz="1100" spc="-20" dirty="0">
                <a:latin typeface="Arial"/>
                <a:cs typeface="Arial"/>
              </a:rPr>
              <a:t> </a:t>
            </a:r>
            <a:r>
              <a:rPr sz="1100" dirty="0">
                <a:latin typeface="Arial"/>
                <a:cs typeface="Arial"/>
              </a:rPr>
              <a:t>apart,</a:t>
            </a:r>
            <a:r>
              <a:rPr sz="1100" spc="-25" dirty="0">
                <a:latin typeface="Arial"/>
                <a:cs typeface="Arial"/>
              </a:rPr>
              <a:t> </a:t>
            </a:r>
            <a:r>
              <a:rPr sz="1100" dirty="0">
                <a:latin typeface="Arial"/>
                <a:cs typeface="Arial"/>
              </a:rPr>
              <a:t>or</a:t>
            </a:r>
            <a:r>
              <a:rPr sz="1100" spc="-35" dirty="0">
                <a:latin typeface="Arial"/>
                <a:cs typeface="Arial"/>
              </a:rPr>
              <a:t> </a:t>
            </a:r>
            <a:r>
              <a:rPr sz="1100" dirty="0">
                <a:latin typeface="Arial"/>
                <a:cs typeface="Arial"/>
              </a:rPr>
              <a:t>they</a:t>
            </a:r>
            <a:r>
              <a:rPr sz="1100" spc="-1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joined</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object</a:t>
            </a:r>
            <a:r>
              <a:rPr sz="1100" spc="-10" dirty="0">
                <a:latin typeface="Arial"/>
                <a:cs typeface="Arial"/>
              </a:rPr>
              <a:t> </a:t>
            </a:r>
            <a:r>
              <a:rPr sz="1100" dirty="0">
                <a:latin typeface="Arial"/>
                <a:cs typeface="Arial"/>
              </a:rPr>
              <a:t>sharing</a:t>
            </a:r>
            <a:r>
              <a:rPr sz="1100" spc="-2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edge.</a:t>
            </a:r>
            <a:r>
              <a:rPr sz="1100" spc="-5" dirty="0">
                <a:latin typeface="Arial"/>
                <a:cs typeface="Arial"/>
              </a:rPr>
              <a:t> </a:t>
            </a:r>
            <a:r>
              <a:rPr sz="1100" spc="-25" dirty="0">
                <a:latin typeface="Arial"/>
                <a:cs typeface="Arial"/>
              </a:rPr>
              <a:t>The </a:t>
            </a:r>
            <a:r>
              <a:rPr sz="1100" dirty="0">
                <a:latin typeface="Arial"/>
                <a:cs typeface="Arial"/>
              </a:rPr>
              <a:t>topology</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part</a:t>
            </a:r>
            <a:r>
              <a:rPr sz="1100" spc="-25" dirty="0">
                <a:latin typeface="Arial"/>
                <a:cs typeface="Arial"/>
              </a:rPr>
              <a:t> </a:t>
            </a:r>
            <a:r>
              <a:rPr sz="1100" dirty="0">
                <a:latin typeface="Arial"/>
                <a:cs typeface="Arial"/>
              </a:rPr>
              <a:t>that</a:t>
            </a:r>
            <a:r>
              <a:rPr sz="1100" spc="-35" dirty="0">
                <a:latin typeface="Arial"/>
                <a:cs typeface="Arial"/>
              </a:rPr>
              <a:t> </a:t>
            </a:r>
            <a:r>
              <a:rPr sz="1100" dirty="0">
                <a:latin typeface="Arial"/>
                <a:cs typeface="Arial"/>
              </a:rPr>
              <a:t>describes</a:t>
            </a:r>
            <a:r>
              <a:rPr sz="1100" spc="-15" dirty="0">
                <a:latin typeface="Arial"/>
                <a:cs typeface="Arial"/>
              </a:rPr>
              <a:t> </a:t>
            </a:r>
            <a:r>
              <a:rPr sz="1100" dirty="0">
                <a:latin typeface="Arial"/>
                <a:cs typeface="Arial"/>
              </a:rPr>
              <a:t>such</a:t>
            </a:r>
            <a:r>
              <a:rPr sz="1100" spc="-30" dirty="0">
                <a:latin typeface="Arial"/>
                <a:cs typeface="Arial"/>
              </a:rPr>
              <a:t> </a:t>
            </a:r>
            <a:r>
              <a:rPr sz="1100" spc="-10" dirty="0">
                <a:latin typeface="Arial"/>
                <a:cs typeface="Arial"/>
              </a:rPr>
              <a:t>relationships.</a:t>
            </a:r>
            <a:endParaRPr sz="1100">
              <a:latin typeface="Arial"/>
              <a:cs typeface="Arial"/>
            </a:endParaRPr>
          </a:p>
        </p:txBody>
      </p:sp>
      <p:sp>
        <p:nvSpPr>
          <p:cNvPr id="3" name="object 3"/>
          <p:cNvSpPr txBox="1"/>
          <p:nvPr/>
        </p:nvSpPr>
        <p:spPr>
          <a:xfrm>
            <a:off x="902004" y="2756661"/>
            <a:ext cx="5878830" cy="730885"/>
          </a:xfrm>
          <a:prstGeom prst="rect">
            <a:avLst/>
          </a:prstGeom>
        </p:spPr>
        <p:txBody>
          <a:bodyPr vert="horz" wrap="square" lIns="0" tIns="22225" rIns="0" bIns="0" rtlCol="0">
            <a:spAutoFit/>
          </a:bodyPr>
          <a:lstStyle/>
          <a:p>
            <a:pPr marL="1009015" marR="5080" indent="-562610">
              <a:lnSpc>
                <a:spcPts val="1030"/>
              </a:lnSpc>
              <a:spcBef>
                <a:spcPts val="175"/>
              </a:spcBef>
            </a:pPr>
            <a:r>
              <a:rPr sz="900" dirty="0">
                <a:latin typeface="Arial"/>
                <a:cs typeface="Arial"/>
              </a:rPr>
              <a:t>Figure(25):</a:t>
            </a:r>
            <a:r>
              <a:rPr sz="900" spc="-40" dirty="0">
                <a:latin typeface="Arial"/>
                <a:cs typeface="Arial"/>
              </a:rPr>
              <a:t> </a:t>
            </a:r>
            <a:r>
              <a:rPr sz="900" dirty="0">
                <a:latin typeface="Arial"/>
                <a:cs typeface="Arial"/>
              </a:rPr>
              <a:t>Topology</a:t>
            </a:r>
            <a:r>
              <a:rPr sz="900" spc="-10" dirty="0">
                <a:latin typeface="Arial"/>
                <a:cs typeface="Arial"/>
              </a:rPr>
              <a:t> </a:t>
            </a:r>
            <a:r>
              <a:rPr sz="900" dirty="0">
                <a:latin typeface="Arial"/>
                <a:cs typeface="Arial"/>
              </a:rPr>
              <a:t>describes</a:t>
            </a:r>
            <a:r>
              <a:rPr sz="900" spc="-10" dirty="0">
                <a:latin typeface="Arial"/>
                <a:cs typeface="Arial"/>
              </a:rPr>
              <a:t> </a:t>
            </a:r>
            <a:r>
              <a:rPr sz="900" dirty="0">
                <a:latin typeface="Arial"/>
                <a:cs typeface="Arial"/>
              </a:rPr>
              <a:t>connectivity</a:t>
            </a:r>
            <a:r>
              <a:rPr sz="900" spc="-10" dirty="0">
                <a:latin typeface="Arial"/>
                <a:cs typeface="Arial"/>
              </a:rPr>
              <a:t> </a:t>
            </a:r>
            <a:r>
              <a:rPr sz="900" dirty="0">
                <a:latin typeface="Arial"/>
                <a:cs typeface="Arial"/>
              </a:rPr>
              <a:t>between</a:t>
            </a:r>
            <a:r>
              <a:rPr sz="900" spc="-25" dirty="0">
                <a:latin typeface="Arial"/>
                <a:cs typeface="Arial"/>
              </a:rPr>
              <a:t> </a:t>
            </a:r>
            <a:r>
              <a:rPr sz="900" dirty="0">
                <a:latin typeface="Arial"/>
                <a:cs typeface="Arial"/>
              </a:rPr>
              <a:t>geometry</a:t>
            </a:r>
            <a:r>
              <a:rPr sz="900" spc="-15" dirty="0">
                <a:latin typeface="Arial"/>
                <a:cs typeface="Arial"/>
              </a:rPr>
              <a:t> </a:t>
            </a:r>
            <a:r>
              <a:rPr sz="900" dirty="0">
                <a:latin typeface="Arial"/>
                <a:cs typeface="Arial"/>
              </a:rPr>
              <a:t>elements.</a:t>
            </a:r>
            <a:r>
              <a:rPr sz="900" spc="-15" dirty="0">
                <a:latin typeface="Arial"/>
                <a:cs typeface="Arial"/>
              </a:rPr>
              <a:t> </a:t>
            </a:r>
            <a:r>
              <a:rPr sz="900" dirty="0">
                <a:latin typeface="Arial"/>
                <a:cs typeface="Arial"/>
              </a:rPr>
              <a:t>Two</a:t>
            </a:r>
            <a:r>
              <a:rPr sz="900" spc="-25" dirty="0">
                <a:latin typeface="Arial"/>
                <a:cs typeface="Arial"/>
              </a:rPr>
              <a:t> </a:t>
            </a:r>
            <a:r>
              <a:rPr sz="900" dirty="0">
                <a:latin typeface="Arial"/>
                <a:cs typeface="Arial"/>
              </a:rPr>
              <a:t>adjacent</a:t>
            </a:r>
            <a:r>
              <a:rPr sz="900" spc="-15" dirty="0">
                <a:latin typeface="Arial"/>
                <a:cs typeface="Arial"/>
              </a:rPr>
              <a:t> </a:t>
            </a:r>
            <a:r>
              <a:rPr sz="900" dirty="0">
                <a:latin typeface="Arial"/>
                <a:cs typeface="Arial"/>
              </a:rPr>
              <a:t>faces</a:t>
            </a:r>
            <a:r>
              <a:rPr sz="900" spc="-10" dirty="0">
                <a:latin typeface="Arial"/>
                <a:cs typeface="Arial"/>
              </a:rPr>
              <a:t> </a:t>
            </a:r>
            <a:r>
              <a:rPr sz="900" dirty="0">
                <a:latin typeface="Arial"/>
                <a:cs typeface="Arial"/>
              </a:rPr>
              <a:t>can</a:t>
            </a:r>
            <a:r>
              <a:rPr sz="900" spc="-15" dirty="0">
                <a:latin typeface="Arial"/>
                <a:cs typeface="Arial"/>
              </a:rPr>
              <a:t> </a:t>
            </a:r>
            <a:r>
              <a:rPr sz="900" dirty="0">
                <a:latin typeface="Arial"/>
                <a:cs typeface="Arial"/>
              </a:rPr>
              <a:t>either</a:t>
            </a:r>
            <a:r>
              <a:rPr sz="900" spc="-15" dirty="0">
                <a:latin typeface="Arial"/>
                <a:cs typeface="Arial"/>
              </a:rPr>
              <a:t> </a:t>
            </a:r>
            <a:r>
              <a:rPr sz="900" spc="-25" dirty="0">
                <a:latin typeface="Arial"/>
                <a:cs typeface="Arial"/>
              </a:rPr>
              <a:t>be </a:t>
            </a:r>
            <a:r>
              <a:rPr sz="900" dirty="0">
                <a:latin typeface="Arial"/>
                <a:cs typeface="Arial"/>
              </a:rPr>
              <a:t>joined</a:t>
            </a:r>
            <a:r>
              <a:rPr sz="900" spc="-20" dirty="0">
                <a:latin typeface="Arial"/>
                <a:cs typeface="Arial"/>
              </a:rPr>
              <a:t> </a:t>
            </a:r>
            <a:r>
              <a:rPr sz="900" dirty="0">
                <a:latin typeface="Arial"/>
                <a:cs typeface="Arial"/>
              </a:rPr>
              <a:t>together</a:t>
            </a:r>
            <a:r>
              <a:rPr sz="900" spc="-5"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one</a:t>
            </a:r>
            <a:r>
              <a:rPr sz="900" spc="-10" dirty="0">
                <a:latin typeface="Arial"/>
                <a:cs typeface="Arial"/>
              </a:rPr>
              <a:t> </a:t>
            </a:r>
            <a:r>
              <a:rPr sz="900" dirty="0">
                <a:latin typeface="Arial"/>
                <a:cs typeface="Arial"/>
              </a:rPr>
              <a:t>polysurface</a:t>
            </a:r>
            <a:r>
              <a:rPr sz="900" spc="-15" dirty="0">
                <a:latin typeface="Arial"/>
                <a:cs typeface="Arial"/>
              </a:rPr>
              <a:t> </a:t>
            </a:r>
            <a:r>
              <a:rPr sz="900" dirty="0">
                <a:latin typeface="Arial"/>
                <a:cs typeface="Arial"/>
              </a:rPr>
              <a:t>or</a:t>
            </a:r>
            <a:r>
              <a:rPr sz="900" spc="-5" dirty="0">
                <a:latin typeface="Arial"/>
                <a:cs typeface="Arial"/>
              </a:rPr>
              <a:t> </a:t>
            </a:r>
            <a:r>
              <a:rPr sz="900" dirty="0">
                <a:latin typeface="Arial"/>
                <a:cs typeface="Arial"/>
              </a:rPr>
              <a:t>are</a:t>
            </a:r>
            <a:r>
              <a:rPr sz="900" spc="-20" dirty="0">
                <a:latin typeface="Arial"/>
                <a:cs typeface="Arial"/>
              </a:rPr>
              <a:t> </a:t>
            </a:r>
            <a:r>
              <a:rPr sz="900" dirty="0">
                <a:latin typeface="Arial"/>
                <a:cs typeface="Arial"/>
              </a:rPr>
              <a:t>two</a:t>
            </a:r>
            <a:r>
              <a:rPr sz="900" spc="-5" dirty="0">
                <a:latin typeface="Arial"/>
                <a:cs typeface="Arial"/>
              </a:rPr>
              <a:t> </a:t>
            </a:r>
            <a:r>
              <a:rPr sz="900" dirty="0">
                <a:latin typeface="Arial"/>
                <a:cs typeface="Arial"/>
              </a:rPr>
              <a:t>separate</a:t>
            </a:r>
            <a:r>
              <a:rPr sz="900" spc="-5" dirty="0">
                <a:latin typeface="Arial"/>
                <a:cs typeface="Arial"/>
              </a:rPr>
              <a:t> </a:t>
            </a:r>
            <a:r>
              <a:rPr sz="900" dirty="0">
                <a:latin typeface="Arial"/>
                <a:cs typeface="Arial"/>
              </a:rPr>
              <a:t>faces</a:t>
            </a:r>
            <a:r>
              <a:rPr sz="900" spc="-10" dirty="0">
                <a:latin typeface="Arial"/>
                <a:cs typeface="Arial"/>
              </a:rPr>
              <a:t> </a:t>
            </a:r>
            <a:r>
              <a:rPr sz="900" dirty="0">
                <a:latin typeface="Arial"/>
                <a:cs typeface="Arial"/>
              </a:rPr>
              <a:t>that</a:t>
            </a:r>
            <a:r>
              <a:rPr sz="900" spc="-20" dirty="0">
                <a:latin typeface="Arial"/>
                <a:cs typeface="Arial"/>
              </a:rPr>
              <a:t> </a:t>
            </a:r>
            <a:r>
              <a:rPr sz="900" dirty="0">
                <a:latin typeface="Arial"/>
                <a:cs typeface="Arial"/>
              </a:rPr>
              <a:t>can</a:t>
            </a:r>
            <a:r>
              <a:rPr sz="900" spc="-15" dirty="0">
                <a:latin typeface="Arial"/>
                <a:cs typeface="Arial"/>
              </a:rPr>
              <a:t> </a:t>
            </a:r>
            <a:r>
              <a:rPr sz="900" dirty="0">
                <a:latin typeface="Arial"/>
                <a:cs typeface="Arial"/>
              </a:rPr>
              <a:t>be</a:t>
            </a:r>
            <a:r>
              <a:rPr sz="900" spc="-5" dirty="0">
                <a:latin typeface="Arial"/>
                <a:cs typeface="Arial"/>
              </a:rPr>
              <a:t> </a:t>
            </a:r>
            <a:r>
              <a:rPr sz="900" dirty="0">
                <a:latin typeface="Arial"/>
                <a:cs typeface="Arial"/>
              </a:rPr>
              <a:t>pulled</a:t>
            </a:r>
            <a:r>
              <a:rPr sz="900" spc="-5" dirty="0">
                <a:latin typeface="Arial"/>
                <a:cs typeface="Arial"/>
              </a:rPr>
              <a:t> </a:t>
            </a:r>
            <a:r>
              <a:rPr sz="900" spc="-10" dirty="0">
                <a:latin typeface="Arial"/>
                <a:cs typeface="Arial"/>
              </a:rPr>
              <a:t>apart.</a:t>
            </a:r>
            <a:endParaRPr sz="900">
              <a:latin typeface="Arial"/>
              <a:cs typeface="Arial"/>
            </a:endParaRPr>
          </a:p>
          <a:p>
            <a:pPr>
              <a:lnSpc>
                <a:spcPct val="100000"/>
              </a:lnSpc>
              <a:spcBef>
                <a:spcPts val="5"/>
              </a:spcBef>
            </a:pPr>
            <a:endParaRPr sz="800">
              <a:latin typeface="Arial"/>
              <a:cs typeface="Arial"/>
            </a:endParaRPr>
          </a:p>
          <a:p>
            <a:pPr marL="12700" marR="71755">
              <a:lnSpc>
                <a:spcPts val="1260"/>
              </a:lnSpc>
            </a:pPr>
            <a:r>
              <a:rPr sz="1100" dirty="0">
                <a:latin typeface="Arial"/>
                <a:cs typeface="Arial"/>
              </a:rPr>
              <a:t>Brep</a:t>
            </a:r>
            <a:r>
              <a:rPr sz="1100" spc="-40" dirty="0">
                <a:latin typeface="Arial"/>
                <a:cs typeface="Arial"/>
              </a:rPr>
              <a:t> </a:t>
            </a:r>
            <a:r>
              <a:rPr sz="1100" dirty="0">
                <a:latin typeface="Arial"/>
                <a:cs typeface="Arial"/>
              </a:rPr>
              <a:t>topology</a:t>
            </a:r>
            <a:r>
              <a:rPr sz="1100" spc="-35" dirty="0">
                <a:latin typeface="Arial"/>
                <a:cs typeface="Arial"/>
              </a:rPr>
              <a:t> </a:t>
            </a:r>
            <a:r>
              <a:rPr sz="1100" dirty="0">
                <a:latin typeface="Arial"/>
                <a:cs typeface="Arial"/>
              </a:rPr>
              <a:t>includes</a:t>
            </a:r>
            <a:r>
              <a:rPr sz="1100" spc="-35" dirty="0">
                <a:latin typeface="Arial"/>
                <a:cs typeface="Arial"/>
              </a:rPr>
              <a:t> </a:t>
            </a:r>
            <a:r>
              <a:rPr sz="1100" dirty="0">
                <a:latin typeface="Arial"/>
                <a:cs typeface="Arial"/>
              </a:rPr>
              <a:t>faces,</a:t>
            </a:r>
            <a:r>
              <a:rPr sz="1100" spc="-15" dirty="0">
                <a:latin typeface="Arial"/>
                <a:cs typeface="Arial"/>
              </a:rPr>
              <a:t> </a:t>
            </a:r>
            <a:r>
              <a:rPr sz="1100" dirty="0">
                <a:latin typeface="Arial"/>
                <a:cs typeface="Arial"/>
              </a:rPr>
              <a:t>edges,</a:t>
            </a:r>
            <a:r>
              <a:rPr sz="1100" spc="-30" dirty="0">
                <a:latin typeface="Arial"/>
                <a:cs typeface="Arial"/>
              </a:rPr>
              <a:t> </a:t>
            </a:r>
            <a:r>
              <a:rPr sz="1100" dirty="0">
                <a:latin typeface="Arial"/>
                <a:cs typeface="Arial"/>
              </a:rPr>
              <a:t>vertices,</a:t>
            </a:r>
            <a:r>
              <a:rPr sz="1100" spc="-30" dirty="0">
                <a:latin typeface="Arial"/>
                <a:cs typeface="Arial"/>
              </a:rPr>
              <a:t> </a:t>
            </a:r>
            <a:r>
              <a:rPr sz="1100" dirty="0">
                <a:latin typeface="Arial"/>
                <a:cs typeface="Arial"/>
              </a:rPr>
              <a:t>trims</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loops.</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diagram</a:t>
            </a:r>
            <a:r>
              <a:rPr sz="1100" spc="-35" dirty="0">
                <a:latin typeface="Arial"/>
                <a:cs typeface="Arial"/>
              </a:rPr>
              <a:t> </a:t>
            </a:r>
            <a:r>
              <a:rPr sz="1100" dirty="0">
                <a:latin typeface="Arial"/>
                <a:cs typeface="Arial"/>
              </a:rPr>
              <a:t>lists</a:t>
            </a:r>
            <a:r>
              <a:rPr sz="1100" spc="-30" dirty="0">
                <a:latin typeface="Arial"/>
                <a:cs typeface="Arial"/>
              </a:rPr>
              <a:t> </a:t>
            </a:r>
            <a:r>
              <a:rPr sz="1100" spc="-25" dirty="0">
                <a:latin typeface="Arial"/>
                <a:cs typeface="Arial"/>
              </a:rPr>
              <a:t>the </a:t>
            </a:r>
            <a:r>
              <a:rPr sz="1100" dirty="0">
                <a:latin typeface="Arial"/>
                <a:cs typeface="Arial"/>
              </a:rPr>
              <a:t>Brep</a:t>
            </a:r>
            <a:r>
              <a:rPr sz="1100" spc="-30" dirty="0">
                <a:latin typeface="Arial"/>
                <a:cs typeface="Arial"/>
              </a:rPr>
              <a:t> </a:t>
            </a:r>
            <a:r>
              <a:rPr sz="1100" dirty="0">
                <a:latin typeface="Arial"/>
                <a:cs typeface="Arial"/>
              </a:rPr>
              <a:t>topology</a:t>
            </a:r>
            <a:r>
              <a:rPr sz="1100" spc="-30" dirty="0">
                <a:latin typeface="Arial"/>
                <a:cs typeface="Arial"/>
              </a:rPr>
              <a:t> </a:t>
            </a:r>
            <a:r>
              <a:rPr sz="1100" dirty="0">
                <a:latin typeface="Arial"/>
                <a:cs typeface="Arial"/>
              </a:rPr>
              <a:t>elements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their</a:t>
            </a:r>
            <a:r>
              <a:rPr sz="1100" spc="-25" dirty="0">
                <a:latin typeface="Arial"/>
                <a:cs typeface="Arial"/>
              </a:rPr>
              <a:t> </a:t>
            </a:r>
            <a:r>
              <a:rPr sz="1100" dirty="0">
                <a:latin typeface="Arial"/>
                <a:cs typeface="Arial"/>
              </a:rPr>
              <a:t>relation</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geometry</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context</a:t>
            </a:r>
            <a:r>
              <a:rPr sz="1100" spc="-20" dirty="0">
                <a:latin typeface="Arial"/>
                <a:cs typeface="Arial"/>
              </a:rPr>
              <a:t> </a:t>
            </a:r>
            <a:r>
              <a:rPr sz="1100" dirty="0">
                <a:latin typeface="Arial"/>
                <a:cs typeface="Arial"/>
              </a:rPr>
              <a:t>of</a:t>
            </a:r>
            <a:r>
              <a:rPr sz="1100" spc="-5" dirty="0">
                <a:latin typeface="Arial"/>
                <a:cs typeface="Arial"/>
              </a:rPr>
              <a:t> </a:t>
            </a:r>
            <a:r>
              <a:rPr sz="1100" b="1" i="1" spc="-10" dirty="0">
                <a:latin typeface="Arial"/>
                <a:cs typeface="Arial"/>
              </a:rPr>
              <a:t>RhinoCommon</a:t>
            </a:r>
            <a:r>
              <a:rPr sz="1100" spc="-10" dirty="0">
                <a:latin typeface="Arial"/>
                <a:cs typeface="Arial"/>
              </a:rPr>
              <a:t>.</a:t>
            </a:r>
            <a:endParaRPr sz="1100">
              <a:latin typeface="Arial"/>
              <a:cs typeface="Arial"/>
            </a:endParaRPr>
          </a:p>
        </p:txBody>
      </p:sp>
      <p:sp>
        <p:nvSpPr>
          <p:cNvPr id="4" name="object 4"/>
          <p:cNvSpPr txBox="1"/>
          <p:nvPr/>
        </p:nvSpPr>
        <p:spPr>
          <a:xfrm>
            <a:off x="902004" y="5355716"/>
            <a:ext cx="4767580" cy="637540"/>
          </a:xfrm>
          <a:prstGeom prst="rect">
            <a:avLst/>
          </a:prstGeom>
        </p:spPr>
        <p:txBody>
          <a:bodyPr vert="horz" wrap="square" lIns="0" tIns="12700" rIns="0" bIns="0" rtlCol="0">
            <a:spAutoFit/>
          </a:bodyPr>
          <a:lstStyle/>
          <a:p>
            <a:pPr marL="1214755">
              <a:lnSpc>
                <a:spcPct val="100000"/>
              </a:lnSpc>
              <a:spcBef>
                <a:spcPts val="100"/>
              </a:spcBef>
            </a:pPr>
            <a:r>
              <a:rPr sz="900" dirty="0">
                <a:latin typeface="Arial"/>
                <a:cs typeface="Arial"/>
              </a:rPr>
              <a:t>Figure(26):</a:t>
            </a:r>
            <a:r>
              <a:rPr sz="900" spc="-3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Brep</a:t>
            </a:r>
            <a:r>
              <a:rPr sz="900" spc="-10" dirty="0">
                <a:latin typeface="Arial"/>
                <a:cs typeface="Arial"/>
              </a:rPr>
              <a:t> </a:t>
            </a:r>
            <a:r>
              <a:rPr sz="900" dirty="0">
                <a:latin typeface="Arial"/>
                <a:cs typeface="Arial"/>
              </a:rPr>
              <a:t>topology</a:t>
            </a:r>
            <a:r>
              <a:rPr sz="900" spc="-35" dirty="0">
                <a:latin typeface="Arial"/>
                <a:cs typeface="Arial"/>
              </a:rPr>
              <a:t> </a:t>
            </a:r>
            <a:r>
              <a:rPr sz="900" dirty="0">
                <a:latin typeface="Arial"/>
                <a:cs typeface="Arial"/>
              </a:rPr>
              <a:t>elements</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their</a:t>
            </a:r>
            <a:r>
              <a:rPr sz="900" spc="-15" dirty="0">
                <a:latin typeface="Arial"/>
                <a:cs typeface="Arial"/>
              </a:rPr>
              <a:t> </a:t>
            </a:r>
            <a:r>
              <a:rPr sz="900" dirty="0">
                <a:latin typeface="Arial"/>
                <a:cs typeface="Arial"/>
              </a:rPr>
              <a:t>relation</a:t>
            </a:r>
            <a:r>
              <a:rPr sz="900" spc="15" dirty="0">
                <a:latin typeface="Arial"/>
                <a:cs typeface="Arial"/>
              </a:rPr>
              <a:t> </a:t>
            </a:r>
            <a:r>
              <a:rPr sz="900" dirty="0">
                <a:latin typeface="Arial"/>
                <a:cs typeface="Arial"/>
              </a:rPr>
              <a:t>to</a:t>
            </a:r>
            <a:r>
              <a:rPr sz="900" spc="-20" dirty="0">
                <a:latin typeface="Arial"/>
                <a:cs typeface="Arial"/>
              </a:rPr>
              <a:t> </a:t>
            </a:r>
            <a:r>
              <a:rPr sz="900" spc="-10" dirty="0">
                <a:latin typeface="Arial"/>
                <a:cs typeface="Arial"/>
              </a:rPr>
              <a:t>geometry</a:t>
            </a:r>
            <a:endParaRPr sz="900">
              <a:latin typeface="Arial"/>
              <a:cs typeface="Arial"/>
            </a:endParaRPr>
          </a:p>
          <a:p>
            <a:pPr>
              <a:lnSpc>
                <a:spcPct val="100000"/>
              </a:lnSpc>
            </a:pPr>
            <a:endParaRPr sz="1000">
              <a:latin typeface="Arial"/>
              <a:cs typeface="Arial"/>
            </a:endParaRPr>
          </a:p>
          <a:p>
            <a:pPr>
              <a:lnSpc>
                <a:spcPct val="100000"/>
              </a:lnSpc>
            </a:pPr>
            <a:endParaRPr sz="1100">
              <a:latin typeface="Arial"/>
              <a:cs typeface="Arial"/>
            </a:endParaRPr>
          </a:p>
          <a:p>
            <a:pPr marL="12700">
              <a:lnSpc>
                <a:spcPct val="100000"/>
              </a:lnSpc>
            </a:pPr>
            <a:r>
              <a:rPr sz="1100" dirty="0">
                <a:latin typeface="Arial"/>
                <a:cs typeface="Arial"/>
              </a:rPr>
              <a:t>The</a:t>
            </a:r>
            <a:r>
              <a:rPr sz="1100" spc="-30" dirty="0">
                <a:latin typeface="Arial"/>
                <a:cs typeface="Arial"/>
              </a:rPr>
              <a:t> </a:t>
            </a:r>
            <a:r>
              <a:rPr sz="1100" dirty="0">
                <a:latin typeface="Arial"/>
                <a:cs typeface="Arial"/>
              </a:rPr>
              <a:t>topology</a:t>
            </a:r>
            <a:r>
              <a:rPr sz="1100" spc="-30" dirty="0">
                <a:latin typeface="Arial"/>
                <a:cs typeface="Arial"/>
              </a:rPr>
              <a:t> </a:t>
            </a:r>
            <a:r>
              <a:rPr sz="1100" dirty="0">
                <a:latin typeface="Arial"/>
                <a:cs typeface="Arial"/>
              </a:rPr>
              <a:t>elements</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Brep</a:t>
            </a:r>
            <a:r>
              <a:rPr sz="1100" spc="-1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as</a:t>
            </a:r>
            <a:r>
              <a:rPr sz="1100" spc="-20" dirty="0">
                <a:latin typeface="Arial"/>
                <a:cs typeface="Arial"/>
              </a:rPr>
              <a:t> </a:t>
            </a:r>
            <a:r>
              <a:rPr sz="1100" spc="-10" dirty="0">
                <a:latin typeface="Arial"/>
                <a:cs typeface="Arial"/>
              </a:rPr>
              <a:t>follows:</a:t>
            </a:r>
            <a:endParaRPr sz="1100">
              <a:latin typeface="Arial"/>
              <a:cs typeface="Arial"/>
            </a:endParaRPr>
          </a:p>
        </p:txBody>
      </p:sp>
      <p:graphicFrame>
        <p:nvGraphicFramePr>
          <p:cNvPr id="5" name="object 5"/>
          <p:cNvGraphicFramePr>
            <a:graphicFrameLocks noGrp="1"/>
          </p:cNvGraphicFramePr>
          <p:nvPr/>
        </p:nvGraphicFramePr>
        <p:xfrm>
          <a:off x="964996" y="6095364"/>
          <a:ext cx="5934710" cy="2647949"/>
        </p:xfrm>
        <a:graphic>
          <a:graphicData uri="http://schemas.openxmlformats.org/drawingml/2006/table">
            <a:tbl>
              <a:tblPr firstRow="1" bandRow="1">
                <a:tableStyleId>{2D5ABB26-0587-4C30-8999-92F81FD0307C}</a:tableStyleId>
              </a:tblPr>
              <a:tblGrid>
                <a:gridCol w="885190">
                  <a:extLst>
                    <a:ext uri="{9D8B030D-6E8A-4147-A177-3AD203B41FA5}">
                      <a16:colId xmlns:a16="http://schemas.microsoft.com/office/drawing/2014/main" val="20000"/>
                    </a:ext>
                  </a:extLst>
                </a:gridCol>
                <a:gridCol w="1610995">
                  <a:extLst>
                    <a:ext uri="{9D8B030D-6E8A-4147-A177-3AD203B41FA5}">
                      <a16:colId xmlns:a16="http://schemas.microsoft.com/office/drawing/2014/main" val="20001"/>
                    </a:ext>
                  </a:extLst>
                </a:gridCol>
                <a:gridCol w="3438525">
                  <a:extLst>
                    <a:ext uri="{9D8B030D-6E8A-4147-A177-3AD203B41FA5}">
                      <a16:colId xmlns:a16="http://schemas.microsoft.com/office/drawing/2014/main" val="20002"/>
                    </a:ext>
                  </a:extLst>
                </a:gridCol>
              </a:tblGrid>
              <a:tr h="383540">
                <a:tc>
                  <a:txBody>
                    <a:bodyPr/>
                    <a:lstStyle/>
                    <a:p>
                      <a:pPr marL="45720">
                        <a:lnSpc>
                          <a:spcPct val="100000"/>
                        </a:lnSpc>
                        <a:spcBef>
                          <a:spcPts val="335"/>
                        </a:spcBef>
                      </a:pPr>
                      <a:r>
                        <a:rPr sz="900" b="1" spc="-10" dirty="0">
                          <a:latin typeface="Arial"/>
                          <a:cs typeface="Arial"/>
                        </a:rPr>
                        <a:t>Topology</a:t>
                      </a:r>
                      <a:endParaRPr sz="900">
                        <a:latin typeface="Arial"/>
                        <a:cs typeface="Arial"/>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45085">
                        <a:lnSpc>
                          <a:spcPct val="100000"/>
                        </a:lnSpc>
                        <a:spcBef>
                          <a:spcPts val="335"/>
                        </a:spcBef>
                      </a:pPr>
                      <a:r>
                        <a:rPr sz="900" b="1" spc="-10" dirty="0">
                          <a:latin typeface="Arial"/>
                          <a:cs typeface="Arial"/>
                        </a:rPr>
                        <a:t>Referenced</a:t>
                      </a:r>
                      <a:r>
                        <a:rPr sz="900" b="1" spc="25" dirty="0">
                          <a:latin typeface="Arial"/>
                          <a:cs typeface="Arial"/>
                        </a:rPr>
                        <a:t> </a:t>
                      </a:r>
                      <a:r>
                        <a:rPr sz="900" b="1" spc="-10" dirty="0">
                          <a:latin typeface="Arial"/>
                          <a:cs typeface="Arial"/>
                        </a:rPr>
                        <a:t>Geometry</a:t>
                      </a:r>
                      <a:endParaRPr sz="900">
                        <a:latin typeface="Arial"/>
                        <a:cs typeface="Arial"/>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45085">
                        <a:lnSpc>
                          <a:spcPct val="100000"/>
                        </a:lnSpc>
                        <a:spcBef>
                          <a:spcPts val="335"/>
                        </a:spcBef>
                      </a:pPr>
                      <a:r>
                        <a:rPr sz="900" b="1" spc="-10" dirty="0">
                          <a:latin typeface="Arial"/>
                          <a:cs typeface="Arial"/>
                        </a:rPr>
                        <a:t>Description</a:t>
                      </a:r>
                      <a:endParaRPr sz="900">
                        <a:latin typeface="Arial"/>
                        <a:cs typeface="Arial"/>
                      </a:endParaRPr>
                    </a:p>
                  </a:txBody>
                  <a:tcPr marL="0" marR="0" marT="425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extLst>
                  <a:ext uri="{0D108BD9-81ED-4DB2-BD59-A6C34878D82A}">
                    <a16:rowId xmlns:a16="http://schemas.microsoft.com/office/drawing/2014/main" val="10000"/>
                  </a:ext>
                </a:extLst>
              </a:tr>
              <a:tr h="622935">
                <a:tc>
                  <a:txBody>
                    <a:bodyPr/>
                    <a:lstStyle/>
                    <a:p>
                      <a:pPr marL="45720">
                        <a:lnSpc>
                          <a:spcPct val="100000"/>
                        </a:lnSpc>
                        <a:spcBef>
                          <a:spcPts val="325"/>
                        </a:spcBef>
                      </a:pPr>
                      <a:r>
                        <a:rPr sz="900" b="1" spc="-10" dirty="0">
                          <a:latin typeface="Arial"/>
                          <a:cs typeface="Arial"/>
                        </a:rPr>
                        <a:t>Vertices</a:t>
                      </a:r>
                      <a:endParaRPr sz="900">
                        <a:latin typeface="Arial"/>
                        <a:cs typeface="Arial"/>
                      </a:endParaRPr>
                    </a:p>
                  </a:txBody>
                  <a:tcPr marL="0" marR="0" marT="412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ts val="1060"/>
                        </a:lnSpc>
                        <a:spcBef>
                          <a:spcPts val="325"/>
                        </a:spcBef>
                      </a:pPr>
                      <a:r>
                        <a:rPr sz="900" dirty="0">
                          <a:latin typeface="Arial"/>
                          <a:cs typeface="Arial"/>
                        </a:rPr>
                        <a:t>3D</a:t>
                      </a:r>
                      <a:r>
                        <a:rPr sz="900" spc="-15" dirty="0">
                          <a:latin typeface="Arial"/>
                          <a:cs typeface="Arial"/>
                        </a:rPr>
                        <a:t> </a:t>
                      </a:r>
                      <a:r>
                        <a:rPr sz="900" spc="-10" dirty="0">
                          <a:latin typeface="Arial"/>
                          <a:cs typeface="Arial"/>
                        </a:rPr>
                        <a:t>points</a:t>
                      </a:r>
                      <a:endParaRPr sz="900">
                        <a:latin typeface="Arial"/>
                        <a:cs typeface="Arial"/>
                      </a:endParaRPr>
                    </a:p>
                    <a:p>
                      <a:pPr marL="77470">
                        <a:lnSpc>
                          <a:spcPts val="1060"/>
                        </a:lnSpc>
                      </a:pPr>
                      <a:r>
                        <a:rPr sz="900" dirty="0">
                          <a:latin typeface="Arial"/>
                          <a:cs typeface="Arial"/>
                        </a:rPr>
                        <a:t>(location</a:t>
                      </a:r>
                      <a:r>
                        <a:rPr sz="900" spc="-25"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3D</a:t>
                      </a:r>
                      <a:r>
                        <a:rPr sz="900" spc="-20" dirty="0">
                          <a:latin typeface="Arial"/>
                          <a:cs typeface="Arial"/>
                        </a:rPr>
                        <a:t> </a:t>
                      </a:r>
                      <a:r>
                        <a:rPr sz="900" spc="-10" dirty="0">
                          <a:latin typeface="Arial"/>
                          <a:cs typeface="Arial"/>
                        </a:rPr>
                        <a:t>space)</a:t>
                      </a:r>
                      <a:endParaRPr sz="900">
                        <a:latin typeface="Arial"/>
                        <a:cs typeface="Arial"/>
                      </a:endParaRPr>
                    </a:p>
                  </a:txBody>
                  <a:tcPr marL="0" marR="0" marT="412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210820">
                        <a:lnSpc>
                          <a:spcPct val="96100"/>
                        </a:lnSpc>
                        <a:spcBef>
                          <a:spcPts val="365"/>
                        </a:spcBef>
                      </a:pPr>
                      <a:r>
                        <a:rPr sz="900" dirty="0">
                          <a:latin typeface="Arial"/>
                          <a:cs typeface="Arial"/>
                        </a:rPr>
                        <a:t>They</a:t>
                      </a:r>
                      <a:r>
                        <a:rPr sz="900" spc="-15" dirty="0">
                          <a:latin typeface="Arial"/>
                          <a:cs typeface="Arial"/>
                        </a:rPr>
                        <a:t> </a:t>
                      </a:r>
                      <a:r>
                        <a:rPr sz="900" dirty="0">
                          <a:latin typeface="Arial"/>
                          <a:cs typeface="Arial"/>
                        </a:rPr>
                        <a:t>describe</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corners</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brep.</a:t>
                      </a:r>
                      <a:r>
                        <a:rPr sz="900" spc="-5" dirty="0">
                          <a:latin typeface="Arial"/>
                          <a:cs typeface="Arial"/>
                        </a:rPr>
                        <a:t> </a:t>
                      </a:r>
                      <a:r>
                        <a:rPr sz="900" dirty="0">
                          <a:latin typeface="Arial"/>
                          <a:cs typeface="Arial"/>
                        </a:rPr>
                        <a:t>Each</a:t>
                      </a:r>
                      <a:r>
                        <a:rPr sz="900" spc="-20" dirty="0">
                          <a:latin typeface="Arial"/>
                          <a:cs typeface="Arial"/>
                        </a:rPr>
                        <a:t> </a:t>
                      </a:r>
                      <a:r>
                        <a:rPr sz="900" dirty="0">
                          <a:latin typeface="Arial"/>
                          <a:cs typeface="Arial"/>
                        </a:rPr>
                        <a:t>vertex has</a:t>
                      </a:r>
                      <a:r>
                        <a:rPr sz="900" spc="-15" dirty="0">
                          <a:latin typeface="Arial"/>
                          <a:cs typeface="Arial"/>
                        </a:rPr>
                        <a:t> </a:t>
                      </a:r>
                      <a:r>
                        <a:rPr sz="900" dirty="0">
                          <a:latin typeface="Arial"/>
                          <a:cs typeface="Arial"/>
                        </a:rPr>
                        <a:t>a</a:t>
                      </a:r>
                      <a:r>
                        <a:rPr sz="900" spc="-5" dirty="0">
                          <a:latin typeface="Arial"/>
                          <a:cs typeface="Arial"/>
                        </a:rPr>
                        <a:t> </a:t>
                      </a:r>
                      <a:r>
                        <a:rPr sz="900" spc="-25" dirty="0">
                          <a:latin typeface="Arial"/>
                          <a:cs typeface="Arial"/>
                        </a:rPr>
                        <a:t>3D </a:t>
                      </a:r>
                      <a:r>
                        <a:rPr sz="900" dirty="0">
                          <a:latin typeface="Arial"/>
                          <a:cs typeface="Arial"/>
                        </a:rPr>
                        <a:t>location.</a:t>
                      </a:r>
                      <a:r>
                        <a:rPr sz="900" spc="-10" dirty="0">
                          <a:latin typeface="Arial"/>
                          <a:cs typeface="Arial"/>
                        </a:rPr>
                        <a:t> </a:t>
                      </a:r>
                      <a:r>
                        <a:rPr sz="900" dirty="0">
                          <a:latin typeface="Arial"/>
                          <a:cs typeface="Arial"/>
                        </a:rPr>
                        <a:t>They</a:t>
                      </a:r>
                      <a:r>
                        <a:rPr sz="900" spc="-5" dirty="0">
                          <a:latin typeface="Arial"/>
                          <a:cs typeface="Arial"/>
                        </a:rPr>
                        <a:t> </a:t>
                      </a:r>
                      <a:r>
                        <a:rPr sz="900" dirty="0">
                          <a:latin typeface="Arial"/>
                          <a:cs typeface="Arial"/>
                        </a:rPr>
                        <a:t>are</a:t>
                      </a:r>
                      <a:r>
                        <a:rPr sz="900" spc="-5" dirty="0">
                          <a:latin typeface="Arial"/>
                          <a:cs typeface="Arial"/>
                        </a:rPr>
                        <a:t> </a:t>
                      </a:r>
                      <a:r>
                        <a:rPr sz="900" dirty="0">
                          <a:latin typeface="Arial"/>
                          <a:cs typeface="Arial"/>
                        </a:rPr>
                        <a:t>located</a:t>
                      </a:r>
                      <a:r>
                        <a:rPr sz="900" spc="-20" dirty="0">
                          <a:latin typeface="Arial"/>
                          <a:cs typeface="Arial"/>
                        </a:rPr>
                        <a:t> </a:t>
                      </a:r>
                      <a:r>
                        <a:rPr sz="900" dirty="0">
                          <a:latin typeface="Arial"/>
                          <a:cs typeface="Arial"/>
                        </a:rPr>
                        <a:t>at</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ends</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edges</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are</a:t>
                      </a:r>
                      <a:r>
                        <a:rPr sz="900" spc="-15" dirty="0">
                          <a:latin typeface="Arial"/>
                          <a:cs typeface="Arial"/>
                        </a:rPr>
                        <a:t> </a:t>
                      </a:r>
                      <a:r>
                        <a:rPr sz="900" spc="-10" dirty="0">
                          <a:latin typeface="Arial"/>
                          <a:cs typeface="Arial"/>
                        </a:rPr>
                        <a:t>shared </a:t>
                      </a:r>
                      <a:r>
                        <a:rPr sz="900" dirty="0">
                          <a:latin typeface="Arial"/>
                          <a:cs typeface="Arial"/>
                        </a:rPr>
                        <a:t>between</a:t>
                      </a:r>
                      <a:r>
                        <a:rPr sz="900" spc="-25" dirty="0">
                          <a:latin typeface="Arial"/>
                          <a:cs typeface="Arial"/>
                        </a:rPr>
                        <a:t> </a:t>
                      </a:r>
                      <a:r>
                        <a:rPr sz="900" dirty="0">
                          <a:latin typeface="Arial"/>
                          <a:cs typeface="Arial"/>
                        </a:rPr>
                        <a:t>neighboring</a:t>
                      </a:r>
                      <a:r>
                        <a:rPr sz="900" spc="-15" dirty="0">
                          <a:latin typeface="Arial"/>
                          <a:cs typeface="Arial"/>
                        </a:rPr>
                        <a:t> </a:t>
                      </a:r>
                      <a:r>
                        <a:rPr sz="900" spc="-10" dirty="0">
                          <a:latin typeface="Arial"/>
                          <a:cs typeface="Arial"/>
                        </a:rPr>
                        <a:t>edges.</a:t>
                      </a:r>
                      <a:endParaRPr sz="900">
                        <a:latin typeface="Arial"/>
                        <a:cs typeface="Arial"/>
                      </a:endParaRPr>
                    </a:p>
                  </a:txBody>
                  <a:tcPr marL="0" marR="0" marT="463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887094">
                <a:tc>
                  <a:txBody>
                    <a:bodyPr/>
                    <a:lstStyle/>
                    <a:p>
                      <a:pPr marL="45720">
                        <a:lnSpc>
                          <a:spcPct val="100000"/>
                        </a:lnSpc>
                        <a:spcBef>
                          <a:spcPts val="320"/>
                        </a:spcBef>
                      </a:pPr>
                      <a:r>
                        <a:rPr sz="900" b="1" spc="-10" dirty="0">
                          <a:latin typeface="Arial"/>
                          <a:cs typeface="Arial"/>
                        </a:rPr>
                        <a:t>Edges</a:t>
                      </a:r>
                      <a:endParaRPr sz="900">
                        <a:latin typeface="Arial"/>
                        <a:cs typeface="Arial"/>
                      </a:endParaRPr>
                    </a:p>
                  </a:txBody>
                  <a:tcPr marL="0" marR="0" marT="40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ts val="1060"/>
                        </a:lnSpc>
                        <a:spcBef>
                          <a:spcPts val="320"/>
                        </a:spcBef>
                      </a:pPr>
                      <a:r>
                        <a:rPr sz="900" dirty="0">
                          <a:latin typeface="Arial"/>
                          <a:cs typeface="Arial"/>
                        </a:rPr>
                        <a:t>3D</a:t>
                      </a:r>
                      <a:r>
                        <a:rPr sz="900" spc="-10" dirty="0">
                          <a:latin typeface="Arial"/>
                          <a:cs typeface="Arial"/>
                        </a:rPr>
                        <a:t> </a:t>
                      </a:r>
                      <a:r>
                        <a:rPr sz="900" dirty="0">
                          <a:latin typeface="Arial"/>
                          <a:cs typeface="Arial"/>
                        </a:rPr>
                        <a:t>Nurbs</a:t>
                      </a:r>
                      <a:r>
                        <a:rPr sz="900" spc="-10" dirty="0">
                          <a:latin typeface="Arial"/>
                          <a:cs typeface="Arial"/>
                        </a:rPr>
                        <a:t> curves</a:t>
                      </a:r>
                      <a:endParaRPr sz="900">
                        <a:latin typeface="Arial"/>
                        <a:cs typeface="Arial"/>
                      </a:endParaRPr>
                    </a:p>
                    <a:p>
                      <a:pPr marL="45085">
                        <a:lnSpc>
                          <a:spcPts val="1060"/>
                        </a:lnSpc>
                      </a:pPr>
                      <a:r>
                        <a:rPr sz="900" dirty="0">
                          <a:latin typeface="Arial"/>
                          <a:cs typeface="Arial"/>
                        </a:rPr>
                        <a:t>(in</a:t>
                      </a:r>
                      <a:r>
                        <a:rPr sz="900" spc="-20" dirty="0">
                          <a:latin typeface="Arial"/>
                          <a:cs typeface="Arial"/>
                        </a:rPr>
                        <a:t> </a:t>
                      </a:r>
                      <a:r>
                        <a:rPr sz="900" dirty="0">
                          <a:latin typeface="Arial"/>
                          <a:cs typeface="Arial"/>
                        </a:rPr>
                        <a:t>3D</a:t>
                      </a:r>
                      <a:r>
                        <a:rPr sz="900" spc="-25" dirty="0">
                          <a:latin typeface="Arial"/>
                          <a:cs typeface="Arial"/>
                        </a:rPr>
                        <a:t> </a:t>
                      </a:r>
                      <a:r>
                        <a:rPr sz="900" dirty="0">
                          <a:latin typeface="Arial"/>
                          <a:cs typeface="Arial"/>
                        </a:rPr>
                        <a:t>modeling </a:t>
                      </a:r>
                      <a:r>
                        <a:rPr sz="900" spc="-10" dirty="0">
                          <a:latin typeface="Arial"/>
                          <a:cs typeface="Arial"/>
                        </a:rPr>
                        <a:t>space)</a:t>
                      </a:r>
                      <a:endParaRPr sz="900">
                        <a:latin typeface="Arial"/>
                        <a:cs typeface="Arial"/>
                      </a:endParaRPr>
                    </a:p>
                  </a:txBody>
                  <a:tcPr marL="0" marR="0" marT="406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127635">
                        <a:lnSpc>
                          <a:spcPct val="95900"/>
                        </a:lnSpc>
                        <a:spcBef>
                          <a:spcPts val="365"/>
                        </a:spcBef>
                      </a:pPr>
                      <a:r>
                        <a:rPr sz="900" dirty="0">
                          <a:latin typeface="Arial"/>
                          <a:cs typeface="Arial"/>
                        </a:rPr>
                        <a:t>Edges</a:t>
                      </a:r>
                      <a:r>
                        <a:rPr sz="900" spc="-20" dirty="0">
                          <a:latin typeface="Arial"/>
                          <a:cs typeface="Arial"/>
                        </a:rPr>
                        <a:t> </a:t>
                      </a:r>
                      <a:r>
                        <a:rPr sz="900" dirty="0">
                          <a:latin typeface="Arial"/>
                          <a:cs typeface="Arial"/>
                        </a:rPr>
                        <a:t>describe</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bounds</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brep.</a:t>
                      </a:r>
                      <a:r>
                        <a:rPr sz="900" spc="229" dirty="0">
                          <a:latin typeface="Arial"/>
                          <a:cs typeface="Arial"/>
                        </a:rPr>
                        <a:t> </a:t>
                      </a:r>
                      <a:r>
                        <a:rPr sz="900" dirty="0">
                          <a:latin typeface="Arial"/>
                          <a:cs typeface="Arial"/>
                        </a:rPr>
                        <a:t>Each</a:t>
                      </a:r>
                      <a:r>
                        <a:rPr sz="900" spc="-10" dirty="0">
                          <a:latin typeface="Arial"/>
                          <a:cs typeface="Arial"/>
                        </a:rPr>
                        <a:t> </a:t>
                      </a:r>
                      <a:r>
                        <a:rPr sz="900" dirty="0">
                          <a:latin typeface="Arial"/>
                          <a:cs typeface="Arial"/>
                        </a:rPr>
                        <a:t>references</a:t>
                      </a:r>
                      <a:r>
                        <a:rPr sz="900" spc="-5" dirty="0">
                          <a:latin typeface="Arial"/>
                          <a:cs typeface="Arial"/>
                        </a:rPr>
                        <a:t> </a:t>
                      </a:r>
                      <a:r>
                        <a:rPr sz="900" dirty="0">
                          <a:latin typeface="Arial"/>
                          <a:cs typeface="Arial"/>
                        </a:rPr>
                        <a:t>the</a:t>
                      </a:r>
                      <a:r>
                        <a:rPr sz="900" spc="-20" dirty="0">
                          <a:latin typeface="Arial"/>
                          <a:cs typeface="Arial"/>
                        </a:rPr>
                        <a:t> </a:t>
                      </a:r>
                      <a:r>
                        <a:rPr sz="900" spc="-35" dirty="0">
                          <a:latin typeface="Arial"/>
                          <a:cs typeface="Arial"/>
                        </a:rPr>
                        <a:t>3D </a:t>
                      </a:r>
                      <a:r>
                        <a:rPr sz="900" dirty="0">
                          <a:latin typeface="Arial"/>
                          <a:cs typeface="Arial"/>
                        </a:rPr>
                        <a:t>curve,</a:t>
                      </a:r>
                      <a:r>
                        <a:rPr sz="900" spc="-10" dirty="0">
                          <a:latin typeface="Arial"/>
                          <a:cs typeface="Arial"/>
                        </a:rPr>
                        <a:t> </a:t>
                      </a:r>
                      <a:r>
                        <a:rPr sz="900" dirty="0">
                          <a:latin typeface="Arial"/>
                          <a:cs typeface="Arial"/>
                        </a:rPr>
                        <a:t>two</a:t>
                      </a:r>
                      <a:r>
                        <a:rPr sz="900" spc="-10" dirty="0">
                          <a:latin typeface="Arial"/>
                          <a:cs typeface="Arial"/>
                        </a:rPr>
                        <a:t> </a:t>
                      </a:r>
                      <a:r>
                        <a:rPr sz="900" dirty="0">
                          <a:latin typeface="Arial"/>
                          <a:cs typeface="Arial"/>
                        </a:rPr>
                        <a:t>end</a:t>
                      </a:r>
                      <a:r>
                        <a:rPr sz="900" spc="-15" dirty="0">
                          <a:latin typeface="Arial"/>
                          <a:cs typeface="Arial"/>
                        </a:rPr>
                        <a:t> </a:t>
                      </a:r>
                      <a:r>
                        <a:rPr sz="900" dirty="0">
                          <a:latin typeface="Arial"/>
                          <a:cs typeface="Arial"/>
                        </a:rPr>
                        <a:t>vertices and</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list</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trims.</a:t>
                      </a:r>
                      <a:r>
                        <a:rPr sz="900" spc="-10" dirty="0">
                          <a:latin typeface="Arial"/>
                          <a:cs typeface="Arial"/>
                        </a:rPr>
                        <a:t> </a:t>
                      </a:r>
                      <a:r>
                        <a:rPr sz="900" dirty="0">
                          <a:latin typeface="Arial"/>
                          <a:cs typeface="Arial"/>
                        </a:rPr>
                        <a:t>If</a:t>
                      </a:r>
                      <a:r>
                        <a:rPr sz="900" spc="-10" dirty="0">
                          <a:latin typeface="Arial"/>
                          <a:cs typeface="Arial"/>
                        </a:rPr>
                        <a:t> </a:t>
                      </a:r>
                      <a:r>
                        <a:rPr sz="900" dirty="0">
                          <a:latin typeface="Arial"/>
                          <a:cs typeface="Arial"/>
                        </a:rPr>
                        <a:t>an</a:t>
                      </a:r>
                      <a:r>
                        <a:rPr sz="900" spc="-10" dirty="0">
                          <a:latin typeface="Arial"/>
                          <a:cs typeface="Arial"/>
                        </a:rPr>
                        <a:t> </a:t>
                      </a:r>
                      <a:r>
                        <a:rPr sz="900" dirty="0">
                          <a:latin typeface="Arial"/>
                          <a:cs typeface="Arial"/>
                        </a:rPr>
                        <a:t>edge</a:t>
                      </a:r>
                      <a:r>
                        <a:rPr sz="900" spc="-5" dirty="0">
                          <a:latin typeface="Arial"/>
                          <a:cs typeface="Arial"/>
                        </a:rPr>
                        <a:t> </a:t>
                      </a:r>
                      <a:r>
                        <a:rPr sz="900" dirty="0">
                          <a:latin typeface="Arial"/>
                          <a:cs typeface="Arial"/>
                        </a:rPr>
                        <a:t>has</a:t>
                      </a:r>
                      <a:r>
                        <a:rPr sz="900" spc="-10" dirty="0">
                          <a:latin typeface="Arial"/>
                          <a:cs typeface="Arial"/>
                        </a:rPr>
                        <a:t> </a:t>
                      </a:r>
                      <a:r>
                        <a:rPr sz="900" spc="-20" dirty="0">
                          <a:latin typeface="Arial"/>
                          <a:cs typeface="Arial"/>
                        </a:rPr>
                        <a:t>more </a:t>
                      </a:r>
                      <a:r>
                        <a:rPr sz="900" dirty="0">
                          <a:latin typeface="Arial"/>
                          <a:cs typeface="Arial"/>
                        </a:rPr>
                        <a:t>than</a:t>
                      </a:r>
                      <a:r>
                        <a:rPr sz="900" spc="-10" dirty="0">
                          <a:latin typeface="Arial"/>
                          <a:cs typeface="Arial"/>
                        </a:rPr>
                        <a:t> </a:t>
                      </a:r>
                      <a:r>
                        <a:rPr sz="900" dirty="0">
                          <a:latin typeface="Arial"/>
                          <a:cs typeface="Arial"/>
                        </a:rPr>
                        <a:t>one</a:t>
                      </a:r>
                      <a:r>
                        <a:rPr sz="900" spc="-5" dirty="0">
                          <a:latin typeface="Arial"/>
                          <a:cs typeface="Arial"/>
                        </a:rPr>
                        <a:t> </a:t>
                      </a:r>
                      <a:r>
                        <a:rPr sz="900" dirty="0">
                          <a:latin typeface="Arial"/>
                          <a:cs typeface="Arial"/>
                        </a:rPr>
                        <a:t>trim</a:t>
                      </a:r>
                      <a:r>
                        <a:rPr sz="900" spc="-10" dirty="0">
                          <a:latin typeface="Arial"/>
                          <a:cs typeface="Arial"/>
                        </a:rPr>
                        <a:t> </a:t>
                      </a:r>
                      <a:r>
                        <a:rPr sz="900" dirty="0">
                          <a:latin typeface="Arial"/>
                          <a:cs typeface="Arial"/>
                        </a:rPr>
                        <a:t>that</a:t>
                      </a:r>
                      <a:r>
                        <a:rPr sz="900" spc="-20" dirty="0">
                          <a:latin typeface="Arial"/>
                          <a:cs typeface="Arial"/>
                        </a:rPr>
                        <a:t> </a:t>
                      </a:r>
                      <a:r>
                        <a:rPr sz="900" dirty="0">
                          <a:latin typeface="Arial"/>
                          <a:cs typeface="Arial"/>
                        </a:rPr>
                        <a:t>means</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edge</a:t>
                      </a:r>
                      <a:r>
                        <a:rPr sz="900" spc="-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shared</a:t>
                      </a:r>
                      <a:r>
                        <a:rPr sz="900" spc="-5" dirty="0">
                          <a:latin typeface="Arial"/>
                          <a:cs typeface="Arial"/>
                        </a:rPr>
                        <a:t> </a:t>
                      </a:r>
                      <a:r>
                        <a:rPr sz="900" dirty="0">
                          <a:latin typeface="Arial"/>
                          <a:cs typeface="Arial"/>
                        </a:rPr>
                        <a:t>among</a:t>
                      </a:r>
                      <a:r>
                        <a:rPr sz="900" spc="-15" dirty="0">
                          <a:latin typeface="Arial"/>
                          <a:cs typeface="Arial"/>
                        </a:rPr>
                        <a:t> </a:t>
                      </a:r>
                      <a:r>
                        <a:rPr sz="900" dirty="0">
                          <a:latin typeface="Arial"/>
                          <a:cs typeface="Arial"/>
                        </a:rPr>
                        <a:t>more</a:t>
                      </a:r>
                      <a:r>
                        <a:rPr sz="900" spc="-5" dirty="0">
                          <a:latin typeface="Arial"/>
                          <a:cs typeface="Arial"/>
                        </a:rPr>
                        <a:t> </a:t>
                      </a:r>
                      <a:r>
                        <a:rPr sz="900" spc="-20" dirty="0">
                          <a:latin typeface="Arial"/>
                          <a:cs typeface="Arial"/>
                        </a:rPr>
                        <a:t>than </a:t>
                      </a:r>
                      <a:r>
                        <a:rPr sz="900" dirty="0">
                          <a:latin typeface="Arial"/>
                          <a:cs typeface="Arial"/>
                        </a:rPr>
                        <a:t>one</a:t>
                      </a:r>
                      <a:r>
                        <a:rPr sz="900" spc="-10" dirty="0">
                          <a:latin typeface="Arial"/>
                          <a:cs typeface="Arial"/>
                        </a:rPr>
                        <a:t> </a:t>
                      </a:r>
                      <a:r>
                        <a:rPr sz="900" dirty="0">
                          <a:latin typeface="Arial"/>
                          <a:cs typeface="Arial"/>
                        </a:rPr>
                        <a:t>face.</a:t>
                      </a:r>
                      <a:r>
                        <a:rPr sz="900" spc="-15" dirty="0">
                          <a:latin typeface="Arial"/>
                          <a:cs typeface="Arial"/>
                        </a:rPr>
                        <a:t> </a:t>
                      </a:r>
                      <a:r>
                        <a:rPr sz="900" dirty="0">
                          <a:latin typeface="Arial"/>
                          <a:cs typeface="Arial"/>
                        </a:rPr>
                        <a:t>Multiple</a:t>
                      </a:r>
                      <a:r>
                        <a:rPr sz="900" spc="-20" dirty="0">
                          <a:latin typeface="Arial"/>
                          <a:cs typeface="Arial"/>
                        </a:rPr>
                        <a:t> </a:t>
                      </a:r>
                      <a:r>
                        <a:rPr sz="900" dirty="0">
                          <a:latin typeface="Arial"/>
                          <a:cs typeface="Arial"/>
                        </a:rPr>
                        <a:t>edges</a:t>
                      </a:r>
                      <a:r>
                        <a:rPr sz="900" spc="-10"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reference</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same</a:t>
                      </a:r>
                      <a:r>
                        <a:rPr sz="900" spc="-5" dirty="0">
                          <a:latin typeface="Arial"/>
                          <a:cs typeface="Arial"/>
                        </a:rPr>
                        <a:t> </a:t>
                      </a:r>
                      <a:r>
                        <a:rPr sz="900" dirty="0">
                          <a:latin typeface="Arial"/>
                          <a:cs typeface="Arial"/>
                        </a:rPr>
                        <a:t>3D</a:t>
                      </a:r>
                      <a:r>
                        <a:rPr sz="900" spc="-25" dirty="0">
                          <a:latin typeface="Arial"/>
                          <a:cs typeface="Arial"/>
                        </a:rPr>
                        <a:t> </a:t>
                      </a:r>
                      <a:r>
                        <a:rPr sz="900" spc="-20" dirty="0">
                          <a:latin typeface="Arial"/>
                          <a:cs typeface="Arial"/>
                        </a:rPr>
                        <a:t>curve </a:t>
                      </a:r>
                      <a:r>
                        <a:rPr sz="900" dirty="0">
                          <a:latin typeface="Arial"/>
                          <a:cs typeface="Arial"/>
                        </a:rPr>
                        <a:t>(typically</a:t>
                      </a:r>
                      <a:r>
                        <a:rPr sz="900" spc="-15" dirty="0">
                          <a:latin typeface="Arial"/>
                          <a:cs typeface="Arial"/>
                        </a:rPr>
                        <a:t> </a:t>
                      </a:r>
                      <a:r>
                        <a:rPr sz="900" dirty="0">
                          <a:latin typeface="Arial"/>
                          <a:cs typeface="Arial"/>
                        </a:rPr>
                        <a:t>different</a:t>
                      </a:r>
                      <a:r>
                        <a:rPr sz="900" spc="-15" dirty="0">
                          <a:latin typeface="Arial"/>
                          <a:cs typeface="Arial"/>
                        </a:rPr>
                        <a:t> </a:t>
                      </a:r>
                      <a:r>
                        <a:rPr sz="900" dirty="0">
                          <a:latin typeface="Arial"/>
                          <a:cs typeface="Arial"/>
                        </a:rPr>
                        <a:t>portion</a:t>
                      </a:r>
                      <a:r>
                        <a:rPr sz="900" spc="-15" dirty="0">
                          <a:latin typeface="Arial"/>
                          <a:cs typeface="Arial"/>
                        </a:rPr>
                        <a:t> </a:t>
                      </a:r>
                      <a:r>
                        <a:rPr sz="900" dirty="0">
                          <a:latin typeface="Arial"/>
                          <a:cs typeface="Arial"/>
                        </a:rPr>
                        <a:t>of</a:t>
                      </a:r>
                      <a:r>
                        <a:rPr sz="900" spc="-5" dirty="0">
                          <a:latin typeface="Arial"/>
                          <a:cs typeface="Arial"/>
                        </a:rPr>
                        <a:t> </a:t>
                      </a:r>
                      <a:r>
                        <a:rPr sz="900" spc="-20" dirty="0">
                          <a:latin typeface="Arial"/>
                          <a:cs typeface="Arial"/>
                        </a:rPr>
                        <a:t>it).</a:t>
                      </a:r>
                      <a:endParaRPr sz="900">
                        <a:latin typeface="Arial"/>
                        <a:cs typeface="Arial"/>
                      </a:endParaRPr>
                    </a:p>
                  </a:txBody>
                  <a:tcPr marL="0" marR="0" marT="463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754380">
                <a:tc>
                  <a:txBody>
                    <a:bodyPr/>
                    <a:lstStyle/>
                    <a:p>
                      <a:pPr marL="45720">
                        <a:lnSpc>
                          <a:spcPct val="100000"/>
                        </a:lnSpc>
                        <a:spcBef>
                          <a:spcPts val="325"/>
                        </a:spcBef>
                      </a:pPr>
                      <a:r>
                        <a:rPr sz="900" b="1" spc="-10" dirty="0">
                          <a:latin typeface="Arial"/>
                          <a:cs typeface="Arial"/>
                        </a:rPr>
                        <a:t>Faces</a:t>
                      </a:r>
                      <a:endParaRPr sz="900">
                        <a:latin typeface="Arial"/>
                        <a:cs typeface="Arial"/>
                      </a:endParaRPr>
                    </a:p>
                  </a:txBody>
                  <a:tcPr marL="0" marR="0" marT="412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marR="52705">
                        <a:lnSpc>
                          <a:spcPts val="1030"/>
                        </a:lnSpc>
                        <a:spcBef>
                          <a:spcPts val="400"/>
                        </a:spcBef>
                      </a:pPr>
                      <a:r>
                        <a:rPr sz="900" dirty="0">
                          <a:latin typeface="Arial"/>
                          <a:cs typeface="Arial"/>
                        </a:rPr>
                        <a:t>3D</a:t>
                      </a:r>
                      <a:r>
                        <a:rPr sz="900" spc="-25" dirty="0">
                          <a:latin typeface="Arial"/>
                          <a:cs typeface="Arial"/>
                        </a:rPr>
                        <a:t> </a:t>
                      </a:r>
                      <a:r>
                        <a:rPr sz="900" dirty="0">
                          <a:latin typeface="Arial"/>
                          <a:cs typeface="Arial"/>
                        </a:rPr>
                        <a:t>underlying</a:t>
                      </a:r>
                      <a:r>
                        <a:rPr sz="900" spc="-20" dirty="0">
                          <a:latin typeface="Arial"/>
                          <a:cs typeface="Arial"/>
                        </a:rPr>
                        <a:t> </a:t>
                      </a:r>
                      <a:r>
                        <a:rPr sz="900" dirty="0">
                          <a:latin typeface="Arial"/>
                          <a:cs typeface="Arial"/>
                        </a:rPr>
                        <a:t>Nurbs</a:t>
                      </a:r>
                      <a:r>
                        <a:rPr sz="900" spc="-25" dirty="0">
                          <a:latin typeface="Arial"/>
                          <a:cs typeface="Arial"/>
                        </a:rPr>
                        <a:t> </a:t>
                      </a:r>
                      <a:r>
                        <a:rPr sz="900" spc="-10" dirty="0">
                          <a:latin typeface="Arial"/>
                          <a:cs typeface="Arial"/>
                        </a:rPr>
                        <a:t>surfaces </a:t>
                      </a:r>
                      <a:r>
                        <a:rPr sz="900" dirty="0">
                          <a:latin typeface="Arial"/>
                          <a:cs typeface="Arial"/>
                        </a:rPr>
                        <a:t>(in</a:t>
                      </a:r>
                      <a:r>
                        <a:rPr sz="900" spc="-10" dirty="0">
                          <a:latin typeface="Arial"/>
                          <a:cs typeface="Arial"/>
                        </a:rPr>
                        <a:t> </a:t>
                      </a:r>
                      <a:r>
                        <a:rPr sz="900" dirty="0">
                          <a:latin typeface="Arial"/>
                          <a:cs typeface="Arial"/>
                        </a:rPr>
                        <a:t>3D</a:t>
                      </a:r>
                      <a:r>
                        <a:rPr sz="900" spc="-25" dirty="0">
                          <a:latin typeface="Arial"/>
                          <a:cs typeface="Arial"/>
                        </a:rPr>
                        <a:t> </a:t>
                      </a:r>
                      <a:r>
                        <a:rPr sz="900" dirty="0">
                          <a:latin typeface="Arial"/>
                          <a:cs typeface="Arial"/>
                        </a:rPr>
                        <a:t>modeling</a:t>
                      </a:r>
                      <a:r>
                        <a:rPr sz="900" spc="-10" dirty="0">
                          <a:latin typeface="Arial"/>
                          <a:cs typeface="Arial"/>
                        </a:rPr>
                        <a:t> space)</a:t>
                      </a:r>
                      <a:endParaRPr sz="900">
                        <a:latin typeface="Arial"/>
                        <a:cs typeface="Arial"/>
                      </a:endParaRPr>
                    </a:p>
                  </a:txBody>
                  <a:tcPr marL="0" marR="0" marT="508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74295">
                        <a:lnSpc>
                          <a:spcPct val="95900"/>
                        </a:lnSpc>
                        <a:spcBef>
                          <a:spcPts val="365"/>
                        </a:spcBef>
                      </a:pPr>
                      <a:r>
                        <a:rPr sz="900" dirty="0">
                          <a:latin typeface="Arial"/>
                          <a:cs typeface="Arial"/>
                        </a:rPr>
                        <a:t>Faces</a:t>
                      </a:r>
                      <a:r>
                        <a:rPr sz="900" spc="-5" dirty="0">
                          <a:latin typeface="Arial"/>
                          <a:cs typeface="Arial"/>
                        </a:rPr>
                        <a:t> </a:t>
                      </a:r>
                      <a:r>
                        <a:rPr sz="900" dirty="0">
                          <a:latin typeface="Arial"/>
                          <a:cs typeface="Arial"/>
                        </a:rPr>
                        <a:t>reference</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3D</a:t>
                      </a:r>
                      <a:r>
                        <a:rPr sz="900" spc="-25" dirty="0">
                          <a:latin typeface="Arial"/>
                          <a:cs typeface="Arial"/>
                        </a:rPr>
                        <a:t> </a:t>
                      </a:r>
                      <a:r>
                        <a:rPr sz="900" dirty="0">
                          <a:latin typeface="Arial"/>
                          <a:cs typeface="Arial"/>
                        </a:rPr>
                        <a:t>surface</a:t>
                      </a:r>
                      <a:r>
                        <a:rPr sz="900" spc="-1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at</a:t>
                      </a:r>
                      <a:r>
                        <a:rPr sz="900" spc="-10" dirty="0">
                          <a:latin typeface="Arial"/>
                          <a:cs typeface="Arial"/>
                        </a:rPr>
                        <a:t> </a:t>
                      </a:r>
                      <a:r>
                        <a:rPr sz="900" dirty="0">
                          <a:latin typeface="Arial"/>
                          <a:cs typeface="Arial"/>
                        </a:rPr>
                        <a:t>least</a:t>
                      </a:r>
                      <a:r>
                        <a:rPr sz="900" spc="-10" dirty="0">
                          <a:latin typeface="Arial"/>
                          <a:cs typeface="Arial"/>
                        </a:rPr>
                        <a:t> </a:t>
                      </a:r>
                      <a:r>
                        <a:rPr sz="900" dirty="0">
                          <a:latin typeface="Arial"/>
                          <a:cs typeface="Arial"/>
                        </a:rPr>
                        <a:t>one</a:t>
                      </a:r>
                      <a:r>
                        <a:rPr sz="900" spc="-10" dirty="0">
                          <a:latin typeface="Arial"/>
                          <a:cs typeface="Arial"/>
                        </a:rPr>
                        <a:t> </a:t>
                      </a:r>
                      <a:r>
                        <a:rPr sz="900" dirty="0">
                          <a:latin typeface="Arial"/>
                          <a:cs typeface="Arial"/>
                        </a:rPr>
                        <a:t>outer</a:t>
                      </a:r>
                      <a:r>
                        <a:rPr sz="900" spc="-10" dirty="0">
                          <a:latin typeface="Arial"/>
                          <a:cs typeface="Arial"/>
                        </a:rPr>
                        <a:t> </a:t>
                      </a:r>
                      <a:r>
                        <a:rPr sz="900" dirty="0">
                          <a:latin typeface="Arial"/>
                          <a:cs typeface="Arial"/>
                        </a:rPr>
                        <a:t>loop.</a:t>
                      </a:r>
                      <a:r>
                        <a:rPr sz="900" spc="-30" dirty="0">
                          <a:latin typeface="Arial"/>
                          <a:cs typeface="Arial"/>
                        </a:rPr>
                        <a:t> </a:t>
                      </a:r>
                      <a:r>
                        <a:rPr sz="900" spc="-50" dirty="0">
                          <a:latin typeface="Arial"/>
                          <a:cs typeface="Arial"/>
                        </a:rPr>
                        <a:t>A</a:t>
                      </a:r>
                      <a:r>
                        <a:rPr sz="900" dirty="0">
                          <a:latin typeface="Arial"/>
                          <a:cs typeface="Arial"/>
                        </a:rPr>
                        <a:t> face</a:t>
                      </a:r>
                      <a:r>
                        <a:rPr sz="900" spc="-20" dirty="0">
                          <a:latin typeface="Arial"/>
                          <a:cs typeface="Arial"/>
                        </a:rPr>
                        <a:t> </a:t>
                      </a:r>
                      <a:r>
                        <a:rPr sz="900" dirty="0">
                          <a:latin typeface="Arial"/>
                          <a:cs typeface="Arial"/>
                        </a:rPr>
                        <a:t>normal</a:t>
                      </a:r>
                      <a:r>
                        <a:rPr sz="900" spc="-15" dirty="0">
                          <a:latin typeface="Arial"/>
                          <a:cs typeface="Arial"/>
                        </a:rPr>
                        <a:t> </a:t>
                      </a:r>
                      <a:r>
                        <a:rPr sz="900" dirty="0">
                          <a:latin typeface="Arial"/>
                          <a:cs typeface="Arial"/>
                        </a:rPr>
                        <a:t>direction</a:t>
                      </a:r>
                      <a:r>
                        <a:rPr sz="900" spc="-10" dirty="0">
                          <a:latin typeface="Arial"/>
                          <a:cs typeface="Arial"/>
                        </a:rPr>
                        <a:t> </a:t>
                      </a:r>
                      <a:r>
                        <a:rPr sz="900" dirty="0">
                          <a:latin typeface="Arial"/>
                          <a:cs typeface="Arial"/>
                        </a:rPr>
                        <a:t>might</a:t>
                      </a:r>
                      <a:r>
                        <a:rPr sz="900" spc="-5" dirty="0">
                          <a:latin typeface="Arial"/>
                          <a:cs typeface="Arial"/>
                        </a:rPr>
                        <a:t> </a:t>
                      </a:r>
                      <a:r>
                        <a:rPr sz="900" dirty="0">
                          <a:latin typeface="Arial"/>
                          <a:cs typeface="Arial"/>
                        </a:rPr>
                        <a:t>not</a:t>
                      </a:r>
                      <a:r>
                        <a:rPr sz="900" spc="-5"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same</a:t>
                      </a:r>
                      <a:r>
                        <a:rPr sz="900" spc="-5" dirty="0">
                          <a:latin typeface="Arial"/>
                          <a:cs typeface="Arial"/>
                        </a:rPr>
                        <a:t> </a:t>
                      </a:r>
                      <a:r>
                        <a:rPr sz="900" dirty="0">
                          <a:latin typeface="Arial"/>
                          <a:cs typeface="Arial"/>
                        </a:rPr>
                        <a:t>as</a:t>
                      </a:r>
                      <a:r>
                        <a:rPr sz="900" spc="-20"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of</a:t>
                      </a:r>
                      <a:r>
                        <a:rPr sz="900" spc="-5" dirty="0">
                          <a:latin typeface="Arial"/>
                          <a:cs typeface="Arial"/>
                        </a:rPr>
                        <a:t> </a:t>
                      </a:r>
                      <a:r>
                        <a:rPr sz="900" spc="-25" dirty="0">
                          <a:latin typeface="Arial"/>
                          <a:cs typeface="Arial"/>
                        </a:rPr>
                        <a:t>the </a:t>
                      </a:r>
                      <a:r>
                        <a:rPr sz="900" dirty="0">
                          <a:latin typeface="Arial"/>
                          <a:cs typeface="Arial"/>
                        </a:rPr>
                        <a:t>underlying</a:t>
                      </a:r>
                      <a:r>
                        <a:rPr sz="900" spc="-20" dirty="0">
                          <a:latin typeface="Arial"/>
                          <a:cs typeface="Arial"/>
                        </a:rPr>
                        <a:t> </a:t>
                      </a:r>
                      <a:r>
                        <a:rPr sz="900" dirty="0">
                          <a:latin typeface="Arial"/>
                          <a:cs typeface="Arial"/>
                        </a:rPr>
                        <a:t>surface</a:t>
                      </a:r>
                      <a:r>
                        <a:rPr sz="900" spc="-20" dirty="0">
                          <a:latin typeface="Arial"/>
                          <a:cs typeface="Arial"/>
                        </a:rPr>
                        <a:t> </a:t>
                      </a:r>
                      <a:r>
                        <a:rPr sz="900" dirty="0">
                          <a:latin typeface="Arial"/>
                          <a:cs typeface="Arial"/>
                        </a:rPr>
                        <a:t>normal.</a:t>
                      </a:r>
                      <a:r>
                        <a:rPr sz="900" spc="-15" dirty="0">
                          <a:latin typeface="Arial"/>
                          <a:cs typeface="Arial"/>
                        </a:rPr>
                        <a:t> </a:t>
                      </a:r>
                      <a:r>
                        <a:rPr sz="900" dirty="0">
                          <a:latin typeface="Arial"/>
                          <a:cs typeface="Arial"/>
                        </a:rPr>
                        <a:t>Multiple</a:t>
                      </a:r>
                      <a:r>
                        <a:rPr sz="900" spc="-10" dirty="0">
                          <a:latin typeface="Arial"/>
                          <a:cs typeface="Arial"/>
                        </a:rPr>
                        <a:t> </a:t>
                      </a:r>
                      <a:r>
                        <a:rPr sz="900" dirty="0">
                          <a:latin typeface="Arial"/>
                          <a:cs typeface="Arial"/>
                        </a:rPr>
                        <a:t>faces</a:t>
                      </a:r>
                      <a:r>
                        <a:rPr sz="900" spc="-5" dirty="0">
                          <a:latin typeface="Arial"/>
                          <a:cs typeface="Arial"/>
                        </a:rPr>
                        <a:t> </a:t>
                      </a:r>
                      <a:r>
                        <a:rPr sz="900" dirty="0">
                          <a:latin typeface="Arial"/>
                          <a:cs typeface="Arial"/>
                        </a:rPr>
                        <a:t>can reference</a:t>
                      </a:r>
                      <a:r>
                        <a:rPr sz="900" spc="-10" dirty="0">
                          <a:latin typeface="Arial"/>
                          <a:cs typeface="Arial"/>
                        </a:rPr>
                        <a:t> </a:t>
                      </a:r>
                      <a:r>
                        <a:rPr sz="900" dirty="0">
                          <a:latin typeface="Arial"/>
                          <a:cs typeface="Arial"/>
                        </a:rPr>
                        <a:t>the</a:t>
                      </a:r>
                      <a:r>
                        <a:rPr sz="900" spc="-15" dirty="0">
                          <a:latin typeface="Arial"/>
                          <a:cs typeface="Arial"/>
                        </a:rPr>
                        <a:t> </a:t>
                      </a:r>
                      <a:r>
                        <a:rPr sz="900" spc="-20" dirty="0">
                          <a:latin typeface="Arial"/>
                          <a:cs typeface="Arial"/>
                        </a:rPr>
                        <a:t>same </a:t>
                      </a:r>
                      <a:r>
                        <a:rPr sz="900" dirty="0">
                          <a:latin typeface="Arial"/>
                          <a:cs typeface="Arial"/>
                        </a:rPr>
                        <a:t>3D</a:t>
                      </a:r>
                      <a:r>
                        <a:rPr sz="900" spc="-15" dirty="0">
                          <a:latin typeface="Arial"/>
                          <a:cs typeface="Arial"/>
                        </a:rPr>
                        <a:t> </a:t>
                      </a:r>
                      <a:r>
                        <a:rPr sz="900" dirty="0">
                          <a:latin typeface="Arial"/>
                          <a:cs typeface="Arial"/>
                        </a:rPr>
                        <a:t>surface</a:t>
                      </a:r>
                      <a:r>
                        <a:rPr sz="900" spc="-10" dirty="0">
                          <a:latin typeface="Arial"/>
                          <a:cs typeface="Arial"/>
                        </a:rPr>
                        <a:t> </a:t>
                      </a:r>
                      <a:r>
                        <a:rPr sz="900" dirty="0">
                          <a:latin typeface="Arial"/>
                          <a:cs typeface="Arial"/>
                        </a:rPr>
                        <a:t>(typically</a:t>
                      </a:r>
                      <a:r>
                        <a:rPr sz="900" spc="-10" dirty="0">
                          <a:latin typeface="Arial"/>
                          <a:cs typeface="Arial"/>
                        </a:rPr>
                        <a:t> </a:t>
                      </a:r>
                      <a:r>
                        <a:rPr sz="900" dirty="0">
                          <a:latin typeface="Arial"/>
                          <a:cs typeface="Arial"/>
                        </a:rPr>
                        <a:t>different</a:t>
                      </a:r>
                      <a:r>
                        <a:rPr sz="900" spc="-20" dirty="0">
                          <a:latin typeface="Arial"/>
                          <a:cs typeface="Arial"/>
                        </a:rPr>
                        <a:t> </a:t>
                      </a:r>
                      <a:r>
                        <a:rPr sz="900" dirty="0">
                          <a:latin typeface="Arial"/>
                          <a:cs typeface="Arial"/>
                        </a:rPr>
                        <a:t>portion</a:t>
                      </a:r>
                      <a:r>
                        <a:rPr sz="900" spc="-10" dirty="0">
                          <a:latin typeface="Arial"/>
                          <a:cs typeface="Arial"/>
                        </a:rPr>
                        <a:t> </a:t>
                      </a:r>
                      <a:r>
                        <a:rPr sz="900" dirty="0">
                          <a:latin typeface="Arial"/>
                          <a:cs typeface="Arial"/>
                        </a:rPr>
                        <a:t>of</a:t>
                      </a:r>
                      <a:r>
                        <a:rPr sz="900" spc="-25" dirty="0">
                          <a:latin typeface="Arial"/>
                          <a:cs typeface="Arial"/>
                        </a:rPr>
                        <a:t> </a:t>
                      </a:r>
                      <a:r>
                        <a:rPr sz="900" spc="-20" dirty="0">
                          <a:latin typeface="Arial"/>
                          <a:cs typeface="Arial"/>
                        </a:rPr>
                        <a:t>it).</a:t>
                      </a:r>
                      <a:endParaRPr sz="900">
                        <a:latin typeface="Arial"/>
                        <a:cs typeface="Arial"/>
                      </a:endParaRPr>
                    </a:p>
                  </a:txBody>
                  <a:tcPr marL="0" marR="0" marT="463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6" name="object 6"/>
          <p:cNvPicPr/>
          <p:nvPr/>
        </p:nvPicPr>
        <p:blipFill>
          <a:blip r:embed="rId2" cstate="print"/>
          <a:stretch>
            <a:fillRect/>
          </a:stretch>
        </p:blipFill>
        <p:spPr>
          <a:xfrm>
            <a:off x="2368615" y="1433502"/>
            <a:ext cx="3081552" cy="1241460"/>
          </a:xfrm>
          <a:prstGeom prst="rect">
            <a:avLst/>
          </a:prstGeom>
        </p:spPr>
      </p:pic>
      <p:pic>
        <p:nvPicPr>
          <p:cNvPr id="7" name="object 7"/>
          <p:cNvPicPr/>
          <p:nvPr/>
        </p:nvPicPr>
        <p:blipFill>
          <a:blip r:embed="rId3" cstate="print"/>
          <a:stretch>
            <a:fillRect/>
          </a:stretch>
        </p:blipFill>
        <p:spPr>
          <a:xfrm>
            <a:off x="1044217" y="3654574"/>
            <a:ext cx="5682568" cy="1698319"/>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84</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64996" y="914400"/>
          <a:ext cx="5934710" cy="1510030"/>
        </p:xfrm>
        <a:graphic>
          <a:graphicData uri="http://schemas.openxmlformats.org/drawingml/2006/table">
            <a:tbl>
              <a:tblPr firstRow="1" bandRow="1">
                <a:tableStyleId>{2D5ABB26-0587-4C30-8999-92F81FD0307C}</a:tableStyleId>
              </a:tblPr>
              <a:tblGrid>
                <a:gridCol w="885190">
                  <a:extLst>
                    <a:ext uri="{9D8B030D-6E8A-4147-A177-3AD203B41FA5}">
                      <a16:colId xmlns:a16="http://schemas.microsoft.com/office/drawing/2014/main" val="20000"/>
                    </a:ext>
                  </a:extLst>
                </a:gridCol>
                <a:gridCol w="1610995">
                  <a:extLst>
                    <a:ext uri="{9D8B030D-6E8A-4147-A177-3AD203B41FA5}">
                      <a16:colId xmlns:a16="http://schemas.microsoft.com/office/drawing/2014/main" val="20001"/>
                    </a:ext>
                  </a:extLst>
                </a:gridCol>
                <a:gridCol w="3438525">
                  <a:extLst>
                    <a:ext uri="{9D8B030D-6E8A-4147-A177-3AD203B41FA5}">
                      <a16:colId xmlns:a16="http://schemas.microsoft.com/office/drawing/2014/main" val="20002"/>
                    </a:ext>
                  </a:extLst>
                </a:gridCol>
              </a:tblGrid>
              <a:tr h="623570">
                <a:tc>
                  <a:txBody>
                    <a:bodyPr/>
                    <a:lstStyle/>
                    <a:p>
                      <a:pPr marL="45720">
                        <a:lnSpc>
                          <a:spcPct val="100000"/>
                        </a:lnSpc>
                        <a:spcBef>
                          <a:spcPts val="325"/>
                        </a:spcBef>
                      </a:pPr>
                      <a:r>
                        <a:rPr sz="900" b="1" spc="-10" dirty="0">
                          <a:latin typeface="Arial"/>
                          <a:cs typeface="Arial"/>
                        </a:rPr>
                        <a:t>Loops</a:t>
                      </a:r>
                      <a:endParaRPr sz="900">
                        <a:latin typeface="Arial"/>
                        <a:cs typeface="Arial"/>
                      </a:endParaRPr>
                    </a:p>
                  </a:txBody>
                  <a:tcPr marL="0" marR="0" marT="412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marR="553085">
                        <a:lnSpc>
                          <a:spcPts val="1030"/>
                        </a:lnSpc>
                        <a:spcBef>
                          <a:spcPts val="400"/>
                        </a:spcBef>
                      </a:pPr>
                      <a:r>
                        <a:rPr sz="900" dirty="0">
                          <a:latin typeface="Arial"/>
                          <a:cs typeface="Arial"/>
                        </a:rPr>
                        <a:t>2D</a:t>
                      </a:r>
                      <a:r>
                        <a:rPr sz="900" spc="-10" dirty="0">
                          <a:latin typeface="Arial"/>
                          <a:cs typeface="Arial"/>
                        </a:rPr>
                        <a:t> </a:t>
                      </a:r>
                      <a:r>
                        <a:rPr sz="900" dirty="0">
                          <a:latin typeface="Arial"/>
                          <a:cs typeface="Arial"/>
                        </a:rPr>
                        <a:t>closed</a:t>
                      </a:r>
                      <a:r>
                        <a:rPr sz="900" spc="-20" dirty="0">
                          <a:latin typeface="Arial"/>
                          <a:cs typeface="Arial"/>
                        </a:rPr>
                        <a:t> </a:t>
                      </a:r>
                      <a:r>
                        <a:rPr sz="900" dirty="0">
                          <a:latin typeface="Arial"/>
                          <a:cs typeface="Arial"/>
                        </a:rPr>
                        <a:t>curves</a:t>
                      </a:r>
                      <a:r>
                        <a:rPr sz="900" spc="-5" dirty="0">
                          <a:latin typeface="Arial"/>
                          <a:cs typeface="Arial"/>
                        </a:rPr>
                        <a:t> </a:t>
                      </a:r>
                      <a:r>
                        <a:rPr sz="900" spc="-25" dirty="0">
                          <a:latin typeface="Arial"/>
                          <a:cs typeface="Arial"/>
                        </a:rPr>
                        <a:t>of </a:t>
                      </a:r>
                      <a:r>
                        <a:rPr sz="900" dirty="0">
                          <a:latin typeface="Arial"/>
                          <a:cs typeface="Arial"/>
                        </a:rPr>
                        <a:t>connected</a:t>
                      </a:r>
                      <a:r>
                        <a:rPr sz="900" spc="-10" dirty="0">
                          <a:latin typeface="Arial"/>
                          <a:cs typeface="Arial"/>
                        </a:rPr>
                        <a:t> trims</a:t>
                      </a:r>
                      <a:endParaRPr sz="900">
                        <a:latin typeface="Arial"/>
                        <a:cs typeface="Arial"/>
                      </a:endParaRPr>
                    </a:p>
                    <a:p>
                      <a:pPr marL="45085">
                        <a:lnSpc>
                          <a:spcPts val="1019"/>
                        </a:lnSpc>
                      </a:pPr>
                      <a:r>
                        <a:rPr sz="900" dirty="0">
                          <a:latin typeface="Arial"/>
                          <a:cs typeface="Arial"/>
                        </a:rPr>
                        <a:t>(in</a:t>
                      </a:r>
                      <a:r>
                        <a:rPr sz="900" spc="-15" dirty="0">
                          <a:latin typeface="Arial"/>
                          <a:cs typeface="Arial"/>
                        </a:rPr>
                        <a:t> </a:t>
                      </a:r>
                      <a:r>
                        <a:rPr sz="900" dirty="0">
                          <a:latin typeface="Arial"/>
                          <a:cs typeface="Arial"/>
                        </a:rPr>
                        <a:t>2D</a:t>
                      </a:r>
                      <a:r>
                        <a:rPr sz="900" spc="229" dirty="0">
                          <a:latin typeface="Arial"/>
                          <a:cs typeface="Arial"/>
                        </a:rPr>
                        <a:t> </a:t>
                      </a:r>
                      <a:r>
                        <a:rPr sz="900" dirty="0">
                          <a:latin typeface="Arial"/>
                          <a:cs typeface="Arial"/>
                        </a:rPr>
                        <a:t>parameter</a:t>
                      </a:r>
                      <a:r>
                        <a:rPr sz="900" spc="-20" dirty="0">
                          <a:latin typeface="Arial"/>
                          <a:cs typeface="Arial"/>
                        </a:rPr>
                        <a:t> </a:t>
                      </a:r>
                      <a:r>
                        <a:rPr sz="900" spc="-10" dirty="0">
                          <a:latin typeface="Arial"/>
                          <a:cs typeface="Arial"/>
                        </a:rPr>
                        <a:t>space)</a:t>
                      </a:r>
                      <a:endParaRPr sz="900">
                        <a:latin typeface="Arial"/>
                        <a:cs typeface="Arial"/>
                      </a:endParaRPr>
                    </a:p>
                  </a:txBody>
                  <a:tcPr marL="0" marR="0" marT="508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87630">
                        <a:lnSpc>
                          <a:spcPct val="96100"/>
                        </a:lnSpc>
                        <a:spcBef>
                          <a:spcPts val="365"/>
                        </a:spcBef>
                      </a:pPr>
                      <a:r>
                        <a:rPr sz="900" dirty="0">
                          <a:latin typeface="Arial"/>
                          <a:cs typeface="Arial"/>
                        </a:rPr>
                        <a:t>Each</a:t>
                      </a:r>
                      <a:r>
                        <a:rPr sz="900" spc="-10" dirty="0">
                          <a:latin typeface="Arial"/>
                          <a:cs typeface="Arial"/>
                        </a:rPr>
                        <a:t> </a:t>
                      </a:r>
                      <a:r>
                        <a:rPr sz="900" dirty="0">
                          <a:latin typeface="Arial"/>
                          <a:cs typeface="Arial"/>
                        </a:rPr>
                        <a:t>face</a:t>
                      </a:r>
                      <a:r>
                        <a:rPr sz="900" spc="-15" dirty="0">
                          <a:latin typeface="Arial"/>
                          <a:cs typeface="Arial"/>
                        </a:rPr>
                        <a:t> </a:t>
                      </a:r>
                      <a:r>
                        <a:rPr sz="900" dirty="0">
                          <a:latin typeface="Arial"/>
                          <a:cs typeface="Arial"/>
                        </a:rPr>
                        <a:t>has</a:t>
                      </a:r>
                      <a:r>
                        <a:rPr sz="900" spc="-5" dirty="0">
                          <a:latin typeface="Arial"/>
                          <a:cs typeface="Arial"/>
                        </a:rPr>
                        <a:t> </a:t>
                      </a:r>
                      <a:r>
                        <a:rPr sz="900" dirty="0">
                          <a:latin typeface="Arial"/>
                          <a:cs typeface="Arial"/>
                        </a:rPr>
                        <a:t>exactly</a:t>
                      </a:r>
                      <a:r>
                        <a:rPr sz="900" spc="-15" dirty="0">
                          <a:latin typeface="Arial"/>
                          <a:cs typeface="Arial"/>
                        </a:rPr>
                        <a:t> </a:t>
                      </a:r>
                      <a:r>
                        <a:rPr sz="900" dirty="0">
                          <a:latin typeface="Arial"/>
                          <a:cs typeface="Arial"/>
                        </a:rPr>
                        <a:t>one</a:t>
                      </a:r>
                      <a:r>
                        <a:rPr sz="900" spc="-15" dirty="0">
                          <a:latin typeface="Arial"/>
                          <a:cs typeface="Arial"/>
                        </a:rPr>
                        <a:t> </a:t>
                      </a:r>
                      <a:r>
                        <a:rPr sz="900" dirty="0">
                          <a:latin typeface="Arial"/>
                          <a:cs typeface="Arial"/>
                        </a:rPr>
                        <a:t>outer</a:t>
                      </a:r>
                      <a:r>
                        <a:rPr sz="900" spc="-10" dirty="0">
                          <a:latin typeface="Arial"/>
                          <a:cs typeface="Arial"/>
                        </a:rPr>
                        <a:t> </a:t>
                      </a:r>
                      <a:r>
                        <a:rPr sz="900" dirty="0">
                          <a:latin typeface="Arial"/>
                          <a:cs typeface="Arial"/>
                        </a:rPr>
                        <a:t>loop</a:t>
                      </a:r>
                      <a:r>
                        <a:rPr sz="900" spc="-5" dirty="0">
                          <a:latin typeface="Arial"/>
                          <a:cs typeface="Arial"/>
                        </a:rPr>
                        <a:t> </a:t>
                      </a:r>
                      <a:r>
                        <a:rPr sz="900" dirty="0">
                          <a:latin typeface="Arial"/>
                          <a:cs typeface="Arial"/>
                        </a:rPr>
                        <a:t>defining</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outer</a:t>
                      </a:r>
                      <a:r>
                        <a:rPr sz="900" spc="-15" dirty="0">
                          <a:latin typeface="Arial"/>
                          <a:cs typeface="Arial"/>
                        </a:rPr>
                        <a:t> </a:t>
                      </a:r>
                      <a:r>
                        <a:rPr sz="900" spc="-10" dirty="0">
                          <a:latin typeface="Arial"/>
                          <a:cs typeface="Arial"/>
                        </a:rPr>
                        <a:t>boundary </a:t>
                      </a:r>
                      <a:r>
                        <a:rPr sz="900" dirty="0">
                          <a:latin typeface="Arial"/>
                          <a:cs typeface="Arial"/>
                        </a:rPr>
                        <a:t>of</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face.</a:t>
                      </a:r>
                      <a:r>
                        <a:rPr sz="900" spc="-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face</a:t>
                      </a:r>
                      <a:r>
                        <a:rPr sz="900" spc="-15"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also</a:t>
                      </a:r>
                      <a:r>
                        <a:rPr sz="900" spc="-20" dirty="0">
                          <a:latin typeface="Arial"/>
                          <a:cs typeface="Arial"/>
                        </a:rPr>
                        <a:t> </a:t>
                      </a:r>
                      <a:r>
                        <a:rPr sz="900" dirty="0">
                          <a:latin typeface="Arial"/>
                          <a:cs typeface="Arial"/>
                        </a:rPr>
                        <a:t>have</a:t>
                      </a:r>
                      <a:r>
                        <a:rPr sz="900" spc="-5" dirty="0">
                          <a:latin typeface="Arial"/>
                          <a:cs typeface="Arial"/>
                        </a:rPr>
                        <a:t> </a:t>
                      </a:r>
                      <a:r>
                        <a:rPr sz="900" dirty="0">
                          <a:latin typeface="Arial"/>
                          <a:cs typeface="Arial"/>
                        </a:rPr>
                        <a:t>inner</a:t>
                      </a:r>
                      <a:r>
                        <a:rPr sz="900" spc="-15" dirty="0">
                          <a:latin typeface="Arial"/>
                          <a:cs typeface="Arial"/>
                        </a:rPr>
                        <a:t> </a:t>
                      </a:r>
                      <a:r>
                        <a:rPr sz="900" dirty="0">
                          <a:latin typeface="Arial"/>
                          <a:cs typeface="Arial"/>
                        </a:rPr>
                        <a:t>loops</a:t>
                      </a:r>
                      <a:r>
                        <a:rPr sz="900" spc="25" dirty="0">
                          <a:latin typeface="Arial"/>
                          <a:cs typeface="Arial"/>
                        </a:rPr>
                        <a:t> </a:t>
                      </a:r>
                      <a:r>
                        <a:rPr sz="900" dirty="0">
                          <a:latin typeface="Arial"/>
                          <a:cs typeface="Arial"/>
                        </a:rPr>
                        <a:t>(holes).</a:t>
                      </a:r>
                      <a:r>
                        <a:rPr sz="900" spc="-5" dirty="0">
                          <a:latin typeface="Arial"/>
                          <a:cs typeface="Arial"/>
                        </a:rPr>
                        <a:t> </a:t>
                      </a:r>
                      <a:r>
                        <a:rPr sz="900" dirty="0">
                          <a:latin typeface="Arial"/>
                          <a:cs typeface="Arial"/>
                        </a:rPr>
                        <a:t>Each</a:t>
                      </a:r>
                      <a:r>
                        <a:rPr sz="900" spc="-15" dirty="0">
                          <a:latin typeface="Arial"/>
                          <a:cs typeface="Arial"/>
                        </a:rPr>
                        <a:t> </a:t>
                      </a:r>
                      <a:r>
                        <a:rPr sz="900" spc="-20" dirty="0">
                          <a:latin typeface="Arial"/>
                          <a:cs typeface="Arial"/>
                        </a:rPr>
                        <a:t>loop </a:t>
                      </a:r>
                      <a:r>
                        <a:rPr sz="900" dirty="0">
                          <a:latin typeface="Arial"/>
                          <a:cs typeface="Arial"/>
                        </a:rPr>
                        <a:t>contains</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list</a:t>
                      </a:r>
                      <a:r>
                        <a:rPr sz="900" spc="-5" dirty="0">
                          <a:latin typeface="Arial"/>
                          <a:cs typeface="Arial"/>
                        </a:rPr>
                        <a:t> </a:t>
                      </a:r>
                      <a:r>
                        <a:rPr sz="900" dirty="0">
                          <a:latin typeface="Arial"/>
                          <a:cs typeface="Arial"/>
                        </a:rPr>
                        <a:t>of</a:t>
                      </a:r>
                      <a:r>
                        <a:rPr sz="900" spc="-5" dirty="0">
                          <a:latin typeface="Arial"/>
                          <a:cs typeface="Arial"/>
                        </a:rPr>
                        <a:t> </a:t>
                      </a:r>
                      <a:r>
                        <a:rPr sz="900" spc="-10" dirty="0">
                          <a:latin typeface="Arial"/>
                          <a:cs typeface="Arial"/>
                        </a:rPr>
                        <a:t>trims.</a:t>
                      </a:r>
                      <a:endParaRPr sz="900">
                        <a:latin typeface="Arial"/>
                        <a:cs typeface="Arial"/>
                      </a:endParaRPr>
                    </a:p>
                  </a:txBody>
                  <a:tcPr marL="0" marR="0" marT="463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886460">
                <a:tc>
                  <a:txBody>
                    <a:bodyPr/>
                    <a:lstStyle/>
                    <a:p>
                      <a:pPr marL="45720">
                        <a:lnSpc>
                          <a:spcPct val="100000"/>
                        </a:lnSpc>
                        <a:spcBef>
                          <a:spcPts val="325"/>
                        </a:spcBef>
                      </a:pPr>
                      <a:r>
                        <a:rPr sz="900" b="1" spc="-10" dirty="0">
                          <a:latin typeface="Arial"/>
                          <a:cs typeface="Arial"/>
                        </a:rPr>
                        <a:t>Trims</a:t>
                      </a:r>
                      <a:endParaRPr sz="900">
                        <a:latin typeface="Arial"/>
                        <a:cs typeface="Arial"/>
                      </a:endParaRPr>
                    </a:p>
                  </a:txBody>
                  <a:tcPr marL="0" marR="0" marT="412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ts val="1060"/>
                        </a:lnSpc>
                        <a:spcBef>
                          <a:spcPts val="325"/>
                        </a:spcBef>
                      </a:pPr>
                      <a:r>
                        <a:rPr sz="900" dirty="0">
                          <a:latin typeface="Arial"/>
                          <a:cs typeface="Arial"/>
                        </a:rPr>
                        <a:t>2D</a:t>
                      </a:r>
                      <a:r>
                        <a:rPr sz="900" spc="-15" dirty="0">
                          <a:latin typeface="Arial"/>
                          <a:cs typeface="Arial"/>
                        </a:rPr>
                        <a:t> </a:t>
                      </a:r>
                      <a:r>
                        <a:rPr sz="900" spc="-10" dirty="0">
                          <a:latin typeface="Arial"/>
                          <a:cs typeface="Arial"/>
                        </a:rPr>
                        <a:t>Curves</a:t>
                      </a:r>
                      <a:endParaRPr sz="900">
                        <a:latin typeface="Arial"/>
                        <a:cs typeface="Arial"/>
                      </a:endParaRPr>
                    </a:p>
                    <a:p>
                      <a:pPr marL="45085">
                        <a:lnSpc>
                          <a:spcPts val="1060"/>
                        </a:lnSpc>
                      </a:pPr>
                      <a:r>
                        <a:rPr sz="900" dirty="0">
                          <a:latin typeface="Arial"/>
                          <a:cs typeface="Arial"/>
                        </a:rPr>
                        <a:t>(in</a:t>
                      </a:r>
                      <a:r>
                        <a:rPr sz="900" spc="-20" dirty="0">
                          <a:latin typeface="Arial"/>
                          <a:cs typeface="Arial"/>
                        </a:rPr>
                        <a:t> </a:t>
                      </a:r>
                      <a:r>
                        <a:rPr sz="900" dirty="0">
                          <a:latin typeface="Arial"/>
                          <a:cs typeface="Arial"/>
                        </a:rPr>
                        <a:t>2D</a:t>
                      </a:r>
                      <a:r>
                        <a:rPr sz="900" spc="-15" dirty="0">
                          <a:latin typeface="Arial"/>
                          <a:cs typeface="Arial"/>
                        </a:rPr>
                        <a:t> </a:t>
                      </a:r>
                      <a:r>
                        <a:rPr sz="900" dirty="0">
                          <a:latin typeface="Arial"/>
                          <a:cs typeface="Arial"/>
                        </a:rPr>
                        <a:t>parameter</a:t>
                      </a:r>
                      <a:r>
                        <a:rPr sz="900" spc="-20" dirty="0">
                          <a:latin typeface="Arial"/>
                          <a:cs typeface="Arial"/>
                        </a:rPr>
                        <a:t> </a:t>
                      </a:r>
                      <a:r>
                        <a:rPr sz="900" spc="-10" dirty="0">
                          <a:latin typeface="Arial"/>
                          <a:cs typeface="Arial"/>
                        </a:rPr>
                        <a:t>space)</a:t>
                      </a:r>
                      <a:endParaRPr sz="900">
                        <a:latin typeface="Arial"/>
                        <a:cs typeface="Arial"/>
                      </a:endParaRPr>
                    </a:p>
                  </a:txBody>
                  <a:tcPr marL="0" marR="0" marT="412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marR="47625">
                        <a:lnSpc>
                          <a:spcPct val="95800"/>
                        </a:lnSpc>
                        <a:spcBef>
                          <a:spcPts val="370"/>
                        </a:spcBef>
                      </a:pPr>
                      <a:r>
                        <a:rPr sz="900" dirty="0">
                          <a:latin typeface="Arial"/>
                          <a:cs typeface="Arial"/>
                        </a:rPr>
                        <a:t>Each</a:t>
                      </a:r>
                      <a:r>
                        <a:rPr sz="900" spc="-10" dirty="0">
                          <a:latin typeface="Arial"/>
                          <a:cs typeface="Arial"/>
                        </a:rPr>
                        <a:t> </a:t>
                      </a:r>
                      <a:r>
                        <a:rPr sz="900" dirty="0">
                          <a:latin typeface="Arial"/>
                          <a:cs typeface="Arial"/>
                        </a:rPr>
                        <a:t>trim</a:t>
                      </a:r>
                      <a:r>
                        <a:rPr sz="900" spc="-5" dirty="0">
                          <a:latin typeface="Arial"/>
                          <a:cs typeface="Arial"/>
                        </a:rPr>
                        <a:t> </a:t>
                      </a:r>
                      <a:r>
                        <a:rPr sz="900" dirty="0">
                          <a:latin typeface="Arial"/>
                          <a:cs typeface="Arial"/>
                        </a:rPr>
                        <a:t>references</a:t>
                      </a:r>
                      <a:r>
                        <a:rPr sz="900" spc="-5" dirty="0">
                          <a:latin typeface="Arial"/>
                          <a:cs typeface="Arial"/>
                        </a:rPr>
                        <a:t> </a:t>
                      </a:r>
                      <a:r>
                        <a:rPr sz="900" dirty="0">
                          <a:latin typeface="Arial"/>
                          <a:cs typeface="Arial"/>
                        </a:rPr>
                        <a:t>one</a:t>
                      </a:r>
                      <a:r>
                        <a:rPr sz="900" spc="-10" dirty="0">
                          <a:latin typeface="Arial"/>
                          <a:cs typeface="Arial"/>
                        </a:rPr>
                        <a:t> </a:t>
                      </a:r>
                      <a:r>
                        <a:rPr sz="900" dirty="0">
                          <a:latin typeface="Arial"/>
                          <a:cs typeface="Arial"/>
                        </a:rPr>
                        <a:t>2D</a:t>
                      </a:r>
                      <a:r>
                        <a:rPr sz="900" spc="-25" dirty="0">
                          <a:latin typeface="Arial"/>
                          <a:cs typeface="Arial"/>
                        </a:rPr>
                        <a:t> </a:t>
                      </a:r>
                      <a:r>
                        <a:rPr sz="900" dirty="0">
                          <a:latin typeface="Arial"/>
                          <a:cs typeface="Arial"/>
                        </a:rPr>
                        <a:t>curve</a:t>
                      </a:r>
                      <a:r>
                        <a:rPr sz="900" spc="-2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exactly</a:t>
                      </a:r>
                      <a:r>
                        <a:rPr sz="900" spc="-5" dirty="0">
                          <a:latin typeface="Arial"/>
                          <a:cs typeface="Arial"/>
                        </a:rPr>
                        <a:t> </a:t>
                      </a:r>
                      <a:r>
                        <a:rPr sz="900" dirty="0">
                          <a:latin typeface="Arial"/>
                          <a:cs typeface="Arial"/>
                        </a:rPr>
                        <a:t>one</a:t>
                      </a:r>
                      <a:r>
                        <a:rPr sz="900" spc="-10" dirty="0">
                          <a:latin typeface="Arial"/>
                          <a:cs typeface="Arial"/>
                        </a:rPr>
                        <a:t> </a:t>
                      </a:r>
                      <a:r>
                        <a:rPr sz="900" dirty="0">
                          <a:latin typeface="Arial"/>
                          <a:cs typeface="Arial"/>
                        </a:rPr>
                        <a:t>edge,</a:t>
                      </a:r>
                      <a:r>
                        <a:rPr sz="900" spc="-20" dirty="0">
                          <a:latin typeface="Arial"/>
                          <a:cs typeface="Arial"/>
                        </a:rPr>
                        <a:t> </a:t>
                      </a:r>
                      <a:r>
                        <a:rPr sz="900" spc="-10" dirty="0">
                          <a:latin typeface="Arial"/>
                          <a:cs typeface="Arial"/>
                        </a:rPr>
                        <a:t>except </a:t>
                      </a:r>
                      <a:r>
                        <a:rPr sz="900" dirty="0">
                          <a:latin typeface="Arial"/>
                          <a:cs typeface="Arial"/>
                        </a:rPr>
                        <a:t>in</a:t>
                      </a:r>
                      <a:r>
                        <a:rPr sz="900" spc="-10" dirty="0">
                          <a:latin typeface="Arial"/>
                          <a:cs typeface="Arial"/>
                        </a:rPr>
                        <a:t> </a:t>
                      </a:r>
                      <a:r>
                        <a:rPr sz="900" dirty="0">
                          <a:latin typeface="Arial"/>
                          <a:cs typeface="Arial"/>
                        </a:rPr>
                        <a:t>singular</a:t>
                      </a:r>
                      <a:r>
                        <a:rPr sz="900" spc="-10" dirty="0">
                          <a:latin typeface="Arial"/>
                          <a:cs typeface="Arial"/>
                        </a:rPr>
                        <a:t> </a:t>
                      </a:r>
                      <a:r>
                        <a:rPr sz="900" dirty="0">
                          <a:latin typeface="Arial"/>
                          <a:cs typeface="Arial"/>
                        </a:rPr>
                        <a:t>trims,</a:t>
                      </a:r>
                      <a:r>
                        <a:rPr sz="900" spc="-5" dirty="0">
                          <a:latin typeface="Arial"/>
                          <a:cs typeface="Arial"/>
                        </a:rPr>
                        <a:t> </a:t>
                      </a:r>
                      <a:r>
                        <a:rPr sz="900" dirty="0">
                          <a:latin typeface="Arial"/>
                          <a:cs typeface="Arial"/>
                        </a:rPr>
                        <a:t>there</a:t>
                      </a:r>
                      <a:r>
                        <a:rPr sz="900" spc="-20"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no</a:t>
                      </a:r>
                      <a:r>
                        <a:rPr sz="900" spc="-5" dirty="0">
                          <a:latin typeface="Arial"/>
                          <a:cs typeface="Arial"/>
                        </a:rPr>
                        <a:t> </a:t>
                      </a:r>
                      <a:r>
                        <a:rPr sz="900" dirty="0">
                          <a:latin typeface="Arial"/>
                          <a:cs typeface="Arial"/>
                        </a:rPr>
                        <a:t>edge.</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2D</a:t>
                      </a:r>
                      <a:r>
                        <a:rPr sz="900" spc="-20" dirty="0">
                          <a:latin typeface="Arial"/>
                          <a:cs typeface="Arial"/>
                        </a:rPr>
                        <a:t> </a:t>
                      </a:r>
                      <a:r>
                        <a:rPr sz="900" dirty="0">
                          <a:latin typeface="Arial"/>
                          <a:cs typeface="Arial"/>
                        </a:rPr>
                        <a:t>curves</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trims</a:t>
                      </a:r>
                      <a:r>
                        <a:rPr sz="900" spc="-20" dirty="0">
                          <a:latin typeface="Arial"/>
                          <a:cs typeface="Arial"/>
                        </a:rPr>
                        <a:t> </a:t>
                      </a:r>
                      <a:r>
                        <a:rPr sz="900" spc="-25" dirty="0">
                          <a:latin typeface="Arial"/>
                          <a:cs typeface="Arial"/>
                        </a:rPr>
                        <a:t>run </a:t>
                      </a:r>
                      <a:r>
                        <a:rPr sz="900" dirty="0">
                          <a:latin typeface="Arial"/>
                          <a:cs typeface="Arial"/>
                        </a:rPr>
                        <a:t>in</a:t>
                      </a:r>
                      <a:r>
                        <a:rPr sz="900" spc="-10"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consistent</a:t>
                      </a:r>
                      <a:r>
                        <a:rPr sz="900" spc="-10" dirty="0">
                          <a:latin typeface="Arial"/>
                          <a:cs typeface="Arial"/>
                        </a:rPr>
                        <a:t> </a:t>
                      </a:r>
                      <a:r>
                        <a:rPr sz="900" dirty="0">
                          <a:latin typeface="Arial"/>
                          <a:cs typeface="Arial"/>
                        </a:rPr>
                        <a:t>direction.</a:t>
                      </a:r>
                      <a:r>
                        <a:rPr sz="900" spc="-15" dirty="0">
                          <a:latin typeface="Arial"/>
                          <a:cs typeface="Arial"/>
                        </a:rPr>
                        <a:t> </a:t>
                      </a:r>
                      <a:r>
                        <a:rPr sz="900" dirty="0">
                          <a:latin typeface="Arial"/>
                          <a:cs typeface="Arial"/>
                        </a:rPr>
                        <a:t>Trims</a:t>
                      </a:r>
                      <a:r>
                        <a:rPr sz="900" spc="-1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outer</a:t>
                      </a:r>
                      <a:r>
                        <a:rPr sz="900" spc="-5" dirty="0">
                          <a:latin typeface="Arial"/>
                          <a:cs typeface="Arial"/>
                        </a:rPr>
                        <a:t> </a:t>
                      </a:r>
                      <a:r>
                        <a:rPr sz="900" dirty="0">
                          <a:latin typeface="Arial"/>
                          <a:cs typeface="Arial"/>
                        </a:rPr>
                        <a:t>or</a:t>
                      </a:r>
                      <a:r>
                        <a:rPr sz="900" spc="-15" dirty="0">
                          <a:latin typeface="Arial"/>
                          <a:cs typeface="Arial"/>
                        </a:rPr>
                        <a:t> </a:t>
                      </a:r>
                      <a:r>
                        <a:rPr sz="900" dirty="0">
                          <a:latin typeface="Arial"/>
                          <a:cs typeface="Arial"/>
                        </a:rPr>
                        <a:t>boundary</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the</a:t>
                      </a:r>
                      <a:r>
                        <a:rPr sz="900" spc="-5" dirty="0">
                          <a:latin typeface="Arial"/>
                          <a:cs typeface="Arial"/>
                        </a:rPr>
                        <a:t> </a:t>
                      </a:r>
                      <a:r>
                        <a:rPr sz="900" spc="-20" dirty="0">
                          <a:latin typeface="Arial"/>
                          <a:cs typeface="Arial"/>
                        </a:rPr>
                        <a:t>face</a:t>
                      </a:r>
                      <a:r>
                        <a:rPr sz="900" spc="500" dirty="0">
                          <a:latin typeface="Arial"/>
                          <a:cs typeface="Arial"/>
                        </a:rPr>
                        <a:t> </a:t>
                      </a:r>
                      <a:r>
                        <a:rPr sz="900" dirty="0">
                          <a:latin typeface="Arial"/>
                          <a:cs typeface="Arial"/>
                        </a:rPr>
                        <a:t>run</a:t>
                      </a:r>
                      <a:r>
                        <a:rPr sz="900" spc="-10" dirty="0">
                          <a:latin typeface="Arial"/>
                          <a:cs typeface="Arial"/>
                        </a:rPr>
                        <a:t> anti-</a:t>
                      </a:r>
                      <a:r>
                        <a:rPr sz="900" dirty="0">
                          <a:latin typeface="Arial"/>
                          <a:cs typeface="Arial"/>
                        </a:rPr>
                        <a:t>clockwise</a:t>
                      </a:r>
                      <a:r>
                        <a:rPr sz="900" spc="-5" dirty="0">
                          <a:latin typeface="Arial"/>
                          <a:cs typeface="Arial"/>
                        </a:rPr>
                        <a:t> </a:t>
                      </a:r>
                      <a:r>
                        <a:rPr sz="900" dirty="0">
                          <a:latin typeface="Arial"/>
                          <a:cs typeface="Arial"/>
                        </a:rPr>
                        <a:t>regardless</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3D</a:t>
                      </a:r>
                      <a:r>
                        <a:rPr sz="900" spc="-5" dirty="0">
                          <a:latin typeface="Arial"/>
                          <a:cs typeface="Arial"/>
                        </a:rPr>
                        <a:t> </a:t>
                      </a:r>
                      <a:r>
                        <a:rPr sz="900" dirty="0">
                          <a:latin typeface="Arial"/>
                          <a:cs typeface="Arial"/>
                        </a:rPr>
                        <a:t>curve</a:t>
                      </a:r>
                      <a:r>
                        <a:rPr sz="900" spc="-20" dirty="0">
                          <a:latin typeface="Arial"/>
                          <a:cs typeface="Arial"/>
                        </a:rPr>
                        <a:t> </a:t>
                      </a:r>
                      <a:r>
                        <a:rPr sz="900" dirty="0">
                          <a:latin typeface="Arial"/>
                          <a:cs typeface="Arial"/>
                        </a:rPr>
                        <a:t>direction</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its</a:t>
                      </a:r>
                      <a:r>
                        <a:rPr sz="900" spc="-15" dirty="0">
                          <a:latin typeface="Arial"/>
                          <a:cs typeface="Arial"/>
                        </a:rPr>
                        <a:t> </a:t>
                      </a:r>
                      <a:r>
                        <a:rPr sz="900" spc="-10" dirty="0">
                          <a:latin typeface="Arial"/>
                          <a:cs typeface="Arial"/>
                        </a:rPr>
                        <a:t>edge. </a:t>
                      </a:r>
                      <a:r>
                        <a:rPr sz="900" dirty="0">
                          <a:latin typeface="Arial"/>
                          <a:cs typeface="Arial"/>
                        </a:rPr>
                        <a:t>The</a:t>
                      </a:r>
                      <a:r>
                        <a:rPr sz="900" spc="-10" dirty="0">
                          <a:latin typeface="Arial"/>
                          <a:cs typeface="Arial"/>
                        </a:rPr>
                        <a:t> </a:t>
                      </a:r>
                      <a:r>
                        <a:rPr sz="900" dirty="0">
                          <a:latin typeface="Arial"/>
                          <a:cs typeface="Arial"/>
                        </a:rPr>
                        <a:t>2D</a:t>
                      </a:r>
                      <a:r>
                        <a:rPr sz="900" spc="-20" dirty="0">
                          <a:latin typeface="Arial"/>
                          <a:cs typeface="Arial"/>
                        </a:rPr>
                        <a:t> </a:t>
                      </a:r>
                      <a:r>
                        <a:rPr sz="900" dirty="0">
                          <a:latin typeface="Arial"/>
                          <a:cs typeface="Arial"/>
                        </a:rPr>
                        <a:t>curves</a:t>
                      </a:r>
                      <a:r>
                        <a:rPr sz="900" spc="-1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trims</a:t>
                      </a:r>
                      <a:r>
                        <a:rPr sz="900" spc="-2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inner</a:t>
                      </a:r>
                      <a:r>
                        <a:rPr sz="900" spc="-5" dirty="0">
                          <a:latin typeface="Arial"/>
                          <a:cs typeface="Arial"/>
                        </a:rPr>
                        <a:t> </a:t>
                      </a:r>
                      <a:r>
                        <a:rPr sz="900" dirty="0">
                          <a:latin typeface="Arial"/>
                          <a:cs typeface="Arial"/>
                        </a:rPr>
                        <a:t>loops run</a:t>
                      </a:r>
                      <a:r>
                        <a:rPr sz="900" spc="-10" dirty="0">
                          <a:latin typeface="Arial"/>
                          <a:cs typeface="Arial"/>
                        </a:rPr>
                        <a:t> clockwise.</a:t>
                      </a:r>
                      <a:endParaRPr sz="900">
                        <a:latin typeface="Arial"/>
                        <a:cs typeface="Arial"/>
                      </a:endParaRPr>
                    </a:p>
                  </a:txBody>
                  <a:tcPr marL="0" marR="0" marT="469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902004" y="2569210"/>
            <a:ext cx="5812155" cy="677545"/>
          </a:xfrm>
          <a:prstGeom prst="rect">
            <a:avLst/>
          </a:prstGeom>
        </p:spPr>
        <p:txBody>
          <a:bodyPr vert="horz" wrap="square" lIns="0" tIns="19685" rIns="0" bIns="0" rtlCol="0">
            <a:spAutoFit/>
          </a:bodyPr>
          <a:lstStyle/>
          <a:p>
            <a:pPr marL="12700" marR="5080">
              <a:lnSpc>
                <a:spcPct val="96100"/>
              </a:lnSpc>
              <a:spcBef>
                <a:spcPts val="155"/>
              </a:spcBef>
            </a:pPr>
            <a:r>
              <a:rPr sz="1100" dirty="0">
                <a:latin typeface="Arial"/>
                <a:cs typeface="Arial"/>
              </a:rPr>
              <a:t>Each</a:t>
            </a:r>
            <a:r>
              <a:rPr sz="1100" spc="-40" dirty="0">
                <a:latin typeface="Arial"/>
                <a:cs typeface="Arial"/>
              </a:rPr>
              <a:t> </a:t>
            </a:r>
            <a:r>
              <a:rPr sz="1100" dirty="0">
                <a:latin typeface="Arial"/>
                <a:cs typeface="Arial"/>
              </a:rPr>
              <a:t>brep</a:t>
            </a:r>
            <a:r>
              <a:rPr sz="1100" spc="-35" dirty="0">
                <a:latin typeface="Arial"/>
                <a:cs typeface="Arial"/>
              </a:rPr>
              <a:t> </a:t>
            </a:r>
            <a:r>
              <a:rPr sz="1100" dirty="0">
                <a:latin typeface="Arial"/>
                <a:cs typeface="Arial"/>
              </a:rPr>
              <a:t>includes</a:t>
            </a:r>
            <a:r>
              <a:rPr sz="1100" spc="-25" dirty="0">
                <a:latin typeface="Arial"/>
                <a:cs typeface="Arial"/>
              </a:rPr>
              <a:t> </a:t>
            </a:r>
            <a:r>
              <a:rPr sz="1100" dirty="0">
                <a:latin typeface="Arial"/>
                <a:cs typeface="Arial"/>
              </a:rPr>
              <a:t>lists</a:t>
            </a:r>
            <a:r>
              <a:rPr sz="1100" spc="-3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geometry</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topology</a:t>
            </a:r>
            <a:r>
              <a:rPr sz="1100" spc="-25" dirty="0">
                <a:latin typeface="Arial"/>
                <a:cs typeface="Arial"/>
              </a:rPr>
              <a:t> </a:t>
            </a:r>
            <a:r>
              <a:rPr sz="1100" dirty="0">
                <a:latin typeface="Arial"/>
                <a:cs typeface="Arial"/>
              </a:rPr>
              <a:t>elements.</a:t>
            </a:r>
            <a:r>
              <a:rPr sz="1100" spc="-30" dirty="0">
                <a:latin typeface="Arial"/>
                <a:cs typeface="Arial"/>
              </a:rPr>
              <a:t> </a:t>
            </a:r>
            <a:r>
              <a:rPr sz="1100" dirty="0">
                <a:latin typeface="Arial"/>
                <a:cs typeface="Arial"/>
              </a:rPr>
              <a:t>Topology</a:t>
            </a:r>
            <a:r>
              <a:rPr sz="1100" spc="-20" dirty="0">
                <a:latin typeface="Arial"/>
                <a:cs typeface="Arial"/>
              </a:rPr>
              <a:t> </a:t>
            </a:r>
            <a:r>
              <a:rPr sz="1100" dirty="0">
                <a:latin typeface="Arial"/>
                <a:cs typeface="Arial"/>
              </a:rPr>
              <a:t>elements</a:t>
            </a:r>
            <a:r>
              <a:rPr sz="1100" spc="-35" dirty="0">
                <a:latin typeface="Arial"/>
                <a:cs typeface="Arial"/>
              </a:rPr>
              <a:t> </a:t>
            </a:r>
            <a:r>
              <a:rPr sz="1100" dirty="0">
                <a:latin typeface="Arial"/>
                <a:cs typeface="Arial"/>
              </a:rPr>
              <a:t>point</a:t>
            </a:r>
            <a:r>
              <a:rPr sz="1100" spc="-30" dirty="0">
                <a:latin typeface="Arial"/>
                <a:cs typeface="Arial"/>
              </a:rPr>
              <a:t> </a:t>
            </a:r>
            <a:r>
              <a:rPr sz="1100" dirty="0">
                <a:latin typeface="Arial"/>
                <a:cs typeface="Arial"/>
              </a:rPr>
              <a:t>to</a:t>
            </a:r>
            <a:r>
              <a:rPr sz="1100" spc="-35" dirty="0">
                <a:latin typeface="Arial"/>
                <a:cs typeface="Arial"/>
              </a:rPr>
              <a:t> </a:t>
            </a:r>
            <a:r>
              <a:rPr sz="1100" spc="-20" dirty="0">
                <a:latin typeface="Arial"/>
                <a:cs typeface="Arial"/>
              </a:rPr>
              <a:t>each </a:t>
            </a:r>
            <a:r>
              <a:rPr sz="1100" dirty="0">
                <a:latin typeface="Arial"/>
                <a:cs typeface="Arial"/>
              </a:rPr>
              <a:t>other</a:t>
            </a:r>
            <a:r>
              <a:rPr sz="1100" spc="-3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geometry</a:t>
            </a:r>
            <a:r>
              <a:rPr sz="1100" spc="-30" dirty="0">
                <a:latin typeface="Arial"/>
                <a:cs typeface="Arial"/>
              </a:rPr>
              <a:t> </a:t>
            </a:r>
            <a:r>
              <a:rPr sz="1100" dirty="0">
                <a:latin typeface="Arial"/>
                <a:cs typeface="Arial"/>
              </a:rPr>
              <a:t>they</a:t>
            </a:r>
            <a:r>
              <a:rPr sz="1100" spc="-15" dirty="0">
                <a:latin typeface="Arial"/>
                <a:cs typeface="Arial"/>
              </a:rPr>
              <a:t> </a:t>
            </a:r>
            <a:r>
              <a:rPr sz="1100" dirty="0">
                <a:latin typeface="Arial"/>
                <a:cs typeface="Arial"/>
              </a:rPr>
              <a:t>reference</a:t>
            </a:r>
            <a:r>
              <a:rPr sz="1100" spc="-30" dirty="0">
                <a:latin typeface="Arial"/>
                <a:cs typeface="Arial"/>
              </a:rPr>
              <a:t> </a:t>
            </a:r>
            <a:r>
              <a:rPr sz="1100" dirty="0">
                <a:latin typeface="Arial"/>
                <a:cs typeface="Arial"/>
              </a:rPr>
              <a:t>which</a:t>
            </a:r>
            <a:r>
              <a:rPr sz="1100" spc="-30" dirty="0">
                <a:latin typeface="Arial"/>
                <a:cs typeface="Arial"/>
              </a:rPr>
              <a:t> </a:t>
            </a:r>
            <a:r>
              <a:rPr sz="1100" dirty="0">
                <a:latin typeface="Arial"/>
                <a:cs typeface="Arial"/>
              </a:rPr>
              <a:t>makes</a:t>
            </a:r>
            <a:r>
              <a:rPr sz="1100" spc="-20"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easy</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navigate</a:t>
            </a:r>
            <a:r>
              <a:rPr sz="1100" spc="-30" dirty="0">
                <a:latin typeface="Arial"/>
                <a:cs typeface="Arial"/>
              </a:rPr>
              <a:t> </a:t>
            </a:r>
            <a:r>
              <a:rPr sz="1100" dirty="0">
                <a:latin typeface="Arial"/>
                <a:cs typeface="Arial"/>
              </a:rPr>
              <a:t>through</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brep</a:t>
            </a:r>
            <a:r>
              <a:rPr sz="1100" spc="-30" dirty="0">
                <a:latin typeface="Arial"/>
                <a:cs typeface="Arial"/>
              </a:rPr>
              <a:t> </a:t>
            </a:r>
            <a:r>
              <a:rPr sz="1100" spc="-20" dirty="0">
                <a:latin typeface="Arial"/>
                <a:cs typeface="Arial"/>
              </a:rPr>
              <a:t>data </a:t>
            </a:r>
            <a:r>
              <a:rPr sz="1100" dirty="0">
                <a:latin typeface="Arial"/>
                <a:cs typeface="Arial"/>
              </a:rPr>
              <a:t>structure.</a:t>
            </a:r>
            <a:r>
              <a:rPr sz="1100" spc="-30" dirty="0">
                <a:latin typeface="Arial"/>
                <a:cs typeface="Arial"/>
              </a:rPr>
              <a:t> </a:t>
            </a:r>
            <a:r>
              <a:rPr sz="1100" dirty="0">
                <a:latin typeface="Arial"/>
                <a:cs typeface="Arial"/>
              </a:rPr>
              <a:t>The</a:t>
            </a:r>
            <a:r>
              <a:rPr sz="1100" spc="-4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diagram</a:t>
            </a:r>
            <a:r>
              <a:rPr sz="1100" spc="-20" dirty="0">
                <a:latin typeface="Arial"/>
                <a:cs typeface="Arial"/>
              </a:rPr>
              <a:t> </a:t>
            </a:r>
            <a:r>
              <a:rPr sz="1100" dirty="0">
                <a:latin typeface="Arial"/>
                <a:cs typeface="Arial"/>
              </a:rPr>
              <a:t>shows</a:t>
            </a:r>
            <a:r>
              <a:rPr sz="1100" spc="-25" dirty="0">
                <a:latin typeface="Arial"/>
                <a:cs typeface="Arial"/>
              </a:rPr>
              <a:t> </a:t>
            </a:r>
            <a:r>
              <a:rPr sz="1100" dirty="0">
                <a:latin typeface="Arial"/>
                <a:cs typeface="Arial"/>
              </a:rPr>
              <a:t>navigation</a:t>
            </a:r>
            <a:r>
              <a:rPr sz="1100" spc="-25" dirty="0">
                <a:latin typeface="Arial"/>
                <a:cs typeface="Arial"/>
              </a:rPr>
              <a:t> </a:t>
            </a:r>
            <a:r>
              <a:rPr sz="1100" dirty="0">
                <a:latin typeface="Arial"/>
                <a:cs typeface="Arial"/>
              </a:rPr>
              <a:t>paths</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brep</a:t>
            </a:r>
            <a:r>
              <a:rPr sz="1100" spc="-45" dirty="0">
                <a:latin typeface="Arial"/>
                <a:cs typeface="Arial"/>
              </a:rPr>
              <a:t> </a:t>
            </a:r>
            <a:r>
              <a:rPr sz="1100" dirty="0">
                <a:latin typeface="Arial"/>
                <a:cs typeface="Arial"/>
              </a:rPr>
              <a:t>topology</a:t>
            </a:r>
            <a:r>
              <a:rPr sz="1100" spc="-20" dirty="0">
                <a:latin typeface="Arial"/>
                <a:cs typeface="Arial"/>
              </a:rPr>
              <a:t> </a:t>
            </a:r>
            <a:r>
              <a:rPr sz="1100" dirty="0">
                <a:latin typeface="Arial"/>
                <a:cs typeface="Arial"/>
              </a:rPr>
              <a:t>and</a:t>
            </a:r>
            <a:r>
              <a:rPr sz="1100" spc="-25" dirty="0">
                <a:latin typeface="Arial"/>
                <a:cs typeface="Arial"/>
              </a:rPr>
              <a:t> </a:t>
            </a:r>
            <a:r>
              <a:rPr sz="1100" spc="-10" dirty="0">
                <a:latin typeface="Arial"/>
                <a:cs typeface="Arial"/>
              </a:rPr>
              <a:t>geometry elements.</a:t>
            </a:r>
            <a:endParaRPr sz="1100">
              <a:latin typeface="Arial"/>
              <a:cs typeface="Arial"/>
            </a:endParaRPr>
          </a:p>
        </p:txBody>
      </p:sp>
      <p:sp>
        <p:nvSpPr>
          <p:cNvPr id="4" name="object 4"/>
          <p:cNvSpPr txBox="1"/>
          <p:nvPr/>
        </p:nvSpPr>
        <p:spPr>
          <a:xfrm>
            <a:off x="1913889" y="5220080"/>
            <a:ext cx="39465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Figure(27):</a:t>
            </a:r>
            <a:r>
              <a:rPr sz="900" spc="-20" dirty="0">
                <a:latin typeface="Arial"/>
                <a:cs typeface="Arial"/>
              </a:rPr>
              <a:t> </a:t>
            </a:r>
            <a:r>
              <a:rPr sz="900" dirty="0">
                <a:latin typeface="Arial"/>
                <a:cs typeface="Arial"/>
              </a:rPr>
              <a:t>Navigation</a:t>
            </a:r>
            <a:r>
              <a:rPr sz="900" spc="-15" dirty="0">
                <a:latin typeface="Arial"/>
                <a:cs typeface="Arial"/>
              </a:rPr>
              <a:t> </a:t>
            </a:r>
            <a:r>
              <a:rPr sz="900" dirty="0">
                <a:latin typeface="Arial"/>
                <a:cs typeface="Arial"/>
              </a:rPr>
              <a:t>diagram</a:t>
            </a:r>
            <a:r>
              <a:rPr sz="900" spc="-10"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the</a:t>
            </a:r>
            <a:r>
              <a:rPr sz="900" spc="5" dirty="0">
                <a:latin typeface="Arial"/>
                <a:cs typeface="Arial"/>
              </a:rPr>
              <a:t> </a:t>
            </a:r>
            <a:r>
              <a:rPr sz="900" b="1" i="1" dirty="0">
                <a:latin typeface="Arial"/>
                <a:cs typeface="Arial"/>
              </a:rPr>
              <a:t>Brep</a:t>
            </a:r>
            <a:r>
              <a:rPr sz="900" b="1" i="1" spc="-25" dirty="0">
                <a:latin typeface="Arial"/>
                <a:cs typeface="Arial"/>
              </a:rPr>
              <a:t> </a:t>
            </a:r>
            <a:r>
              <a:rPr sz="900" dirty="0">
                <a:latin typeface="Arial"/>
                <a:cs typeface="Arial"/>
              </a:rPr>
              <a:t>data</a:t>
            </a:r>
            <a:r>
              <a:rPr sz="900" spc="-25" dirty="0">
                <a:latin typeface="Arial"/>
                <a:cs typeface="Arial"/>
              </a:rPr>
              <a:t> </a:t>
            </a:r>
            <a:r>
              <a:rPr sz="900" dirty="0">
                <a:latin typeface="Arial"/>
                <a:cs typeface="Arial"/>
              </a:rPr>
              <a:t>structure</a:t>
            </a:r>
            <a:r>
              <a:rPr sz="900" spc="-15" dirty="0">
                <a:latin typeface="Arial"/>
                <a:cs typeface="Arial"/>
              </a:rPr>
              <a:t> </a:t>
            </a:r>
            <a:r>
              <a:rPr sz="900" dirty="0">
                <a:latin typeface="Arial"/>
                <a:cs typeface="Arial"/>
              </a:rPr>
              <a:t>in</a:t>
            </a:r>
            <a:r>
              <a:rPr sz="900" spc="-20" dirty="0">
                <a:latin typeface="Arial"/>
                <a:cs typeface="Arial"/>
              </a:rPr>
              <a:t> </a:t>
            </a:r>
            <a:r>
              <a:rPr sz="900" b="1" i="1" spc="-10" dirty="0">
                <a:latin typeface="Arial"/>
                <a:cs typeface="Arial"/>
              </a:rPr>
              <a:t>RhinoCommon</a:t>
            </a:r>
            <a:r>
              <a:rPr sz="900" spc="-10" dirty="0">
                <a:latin typeface="Arial"/>
                <a:cs typeface="Arial"/>
              </a:rPr>
              <a:t>.</a:t>
            </a:r>
            <a:endParaRPr sz="900">
              <a:latin typeface="Arial"/>
              <a:cs typeface="Arial"/>
            </a:endParaRPr>
          </a:p>
        </p:txBody>
      </p:sp>
      <p:graphicFrame>
        <p:nvGraphicFramePr>
          <p:cNvPr id="5" name="object 5"/>
          <p:cNvGraphicFramePr>
            <a:graphicFrameLocks noGrp="1"/>
          </p:cNvGraphicFramePr>
          <p:nvPr/>
        </p:nvGraphicFramePr>
        <p:xfrm>
          <a:off x="980236" y="5635116"/>
          <a:ext cx="5944870" cy="3392170"/>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3040">
                <a:tc gridSpan="2">
                  <a:txBody>
                    <a:bodyPr/>
                    <a:lstStyle/>
                    <a:p>
                      <a:pPr marL="73025">
                        <a:lnSpc>
                          <a:spcPct val="100000"/>
                        </a:lnSpc>
                        <a:spcBef>
                          <a:spcPts val="105"/>
                        </a:spcBef>
                      </a:pPr>
                      <a:r>
                        <a:rPr sz="900" dirty="0">
                          <a:latin typeface="Arial"/>
                          <a:cs typeface="Arial"/>
                        </a:rPr>
                        <a:t>The</a:t>
                      </a:r>
                      <a:r>
                        <a:rPr sz="900" spc="-25" dirty="0">
                          <a:latin typeface="Arial"/>
                          <a:cs typeface="Arial"/>
                        </a:rPr>
                        <a:t> </a:t>
                      </a:r>
                      <a:r>
                        <a:rPr sz="900" dirty="0">
                          <a:latin typeface="Arial"/>
                          <a:cs typeface="Arial"/>
                        </a:rPr>
                        <a:t>topology</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 </a:t>
                      </a:r>
                      <a:r>
                        <a:rPr sz="900" b="1" i="1" dirty="0">
                          <a:latin typeface="Arial"/>
                          <a:cs typeface="Arial"/>
                        </a:rPr>
                        <a:t>Brep</a:t>
                      </a:r>
                      <a:r>
                        <a:rPr sz="900" b="1" i="1" spc="-2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navigating</a:t>
                      </a:r>
                      <a:r>
                        <a:rPr sz="900" spc="-10" dirty="0">
                          <a:latin typeface="Arial"/>
                          <a:cs typeface="Arial"/>
                        </a:rPr>
                        <a:t> </a:t>
                      </a:r>
                      <a:r>
                        <a:rPr sz="900" dirty="0">
                          <a:latin typeface="Arial"/>
                          <a:cs typeface="Arial"/>
                        </a:rPr>
                        <a:t>different</a:t>
                      </a:r>
                      <a:r>
                        <a:rPr sz="900" spc="-20" dirty="0">
                          <a:latin typeface="Arial"/>
                          <a:cs typeface="Arial"/>
                        </a:rPr>
                        <a:t> </a:t>
                      </a:r>
                      <a:r>
                        <a:rPr sz="900" spc="-10" dirty="0">
                          <a:latin typeface="Arial"/>
                          <a:cs typeface="Arial"/>
                        </a:rPr>
                        <a:t>parts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3199130">
                <a:tc>
                  <a:txBody>
                    <a:bodyPr/>
                    <a:lstStyle/>
                    <a:p>
                      <a:pPr marL="73025">
                        <a:lnSpc>
                          <a:spcPts val="1055"/>
                        </a:lnSpc>
                        <a:spcBef>
                          <a:spcPts val="120"/>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73025" marR="509905">
                        <a:lnSpc>
                          <a:spcPts val="1030"/>
                        </a:lnSpc>
                        <a:spcBef>
                          <a:spcPts val="50"/>
                        </a:spcBef>
                      </a:pPr>
                      <a:r>
                        <a:rPr sz="900" dirty="0">
                          <a:solidFill>
                            <a:srgbClr val="00AF50"/>
                          </a:solidFill>
                          <a:latin typeface="Arial"/>
                          <a:cs typeface="Arial"/>
                        </a:rPr>
                        <a:t>//BrepFace</a:t>
                      </a:r>
                      <a:r>
                        <a:rPr sz="900" spc="-20" dirty="0">
                          <a:solidFill>
                            <a:srgbClr val="00AF50"/>
                          </a:solidFill>
                          <a:latin typeface="Arial"/>
                          <a:cs typeface="Arial"/>
                        </a:rPr>
                        <a:t> </a:t>
                      </a:r>
                      <a:r>
                        <a:rPr sz="900" dirty="0">
                          <a:solidFill>
                            <a:srgbClr val="00AF50"/>
                          </a:solidFill>
                          <a:latin typeface="Arial"/>
                          <a:cs typeface="Arial"/>
                        </a:rPr>
                        <a:t>topology</a:t>
                      </a:r>
                      <a:r>
                        <a:rPr sz="900" spc="-10" dirty="0">
                          <a:solidFill>
                            <a:srgbClr val="00AF50"/>
                          </a:solidFill>
                          <a:latin typeface="Arial"/>
                          <a:cs typeface="Arial"/>
                        </a:rPr>
                        <a:t> </a:t>
                      </a:r>
                      <a:r>
                        <a:rPr sz="900" dirty="0">
                          <a:solidFill>
                            <a:srgbClr val="00AF50"/>
                          </a:solidFill>
                          <a:latin typeface="Arial"/>
                          <a:cs typeface="Arial"/>
                        </a:rPr>
                        <a:t>(3D</a:t>
                      </a:r>
                      <a:r>
                        <a:rPr sz="900" spc="-30" dirty="0">
                          <a:solidFill>
                            <a:srgbClr val="00AF50"/>
                          </a:solidFill>
                          <a:latin typeface="Arial"/>
                          <a:cs typeface="Arial"/>
                        </a:rPr>
                        <a:t> </a:t>
                      </a:r>
                      <a:r>
                        <a:rPr sz="900" dirty="0">
                          <a:solidFill>
                            <a:srgbClr val="00AF50"/>
                          </a:solidFill>
                          <a:latin typeface="Arial"/>
                          <a:cs typeface="Arial"/>
                        </a:rPr>
                        <a:t>modeling</a:t>
                      </a:r>
                      <a:r>
                        <a:rPr sz="900" spc="-25" dirty="0">
                          <a:solidFill>
                            <a:srgbClr val="00AF50"/>
                          </a:solidFill>
                          <a:latin typeface="Arial"/>
                          <a:cs typeface="Arial"/>
                        </a:rPr>
                        <a:t> </a:t>
                      </a:r>
                      <a:r>
                        <a:rPr sz="900" spc="-10" dirty="0">
                          <a:solidFill>
                            <a:srgbClr val="00AF50"/>
                          </a:solidFill>
                          <a:latin typeface="Arial"/>
                          <a:cs typeface="Arial"/>
                        </a:rPr>
                        <a:t>space) </a:t>
                      </a:r>
                      <a:r>
                        <a:rPr sz="900" dirty="0">
                          <a:latin typeface="Arial"/>
                          <a:cs typeface="Arial"/>
                        </a:rPr>
                        <a:t>Rhino.Geometry.Collections.</a:t>
                      </a:r>
                      <a:r>
                        <a:rPr sz="900" b="1" dirty="0">
                          <a:latin typeface="Arial"/>
                          <a:cs typeface="Arial"/>
                        </a:rPr>
                        <a:t>BrepFaceList</a:t>
                      </a:r>
                      <a:r>
                        <a:rPr sz="900" b="1" spc="-35" dirty="0">
                          <a:latin typeface="Arial"/>
                          <a:cs typeface="Arial"/>
                        </a:rPr>
                        <a:t> </a:t>
                      </a:r>
                      <a:r>
                        <a:rPr sz="900" dirty="0">
                          <a:latin typeface="Arial"/>
                          <a:cs typeface="Arial"/>
                        </a:rPr>
                        <a:t>faces</a:t>
                      </a:r>
                      <a:r>
                        <a:rPr sz="900" spc="-20" dirty="0">
                          <a:latin typeface="Arial"/>
                          <a:cs typeface="Arial"/>
                        </a:rPr>
                        <a:t> </a:t>
                      </a:r>
                      <a:r>
                        <a:rPr sz="900" dirty="0">
                          <a:latin typeface="Arial"/>
                          <a:cs typeface="Arial"/>
                        </a:rPr>
                        <a:t>=</a:t>
                      </a:r>
                      <a:r>
                        <a:rPr sz="900" spc="-35" dirty="0">
                          <a:latin typeface="Arial"/>
                          <a:cs typeface="Arial"/>
                        </a:rPr>
                        <a:t> </a:t>
                      </a:r>
                      <a:r>
                        <a:rPr sz="900" spc="-10" dirty="0">
                          <a:latin typeface="Arial"/>
                          <a:cs typeface="Arial"/>
                        </a:rPr>
                        <a:t>brep.Faces;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25" dirty="0">
                          <a:solidFill>
                            <a:srgbClr val="3333FF"/>
                          </a:solidFill>
                          <a:latin typeface="Arial"/>
                          <a:cs typeface="Arial"/>
                        </a:rPr>
                        <a:t> </a:t>
                      </a:r>
                      <a:r>
                        <a:rPr sz="900" dirty="0">
                          <a:latin typeface="Arial"/>
                          <a:cs typeface="Arial"/>
                        </a:rPr>
                        <a:t>fi =</a:t>
                      </a:r>
                      <a:r>
                        <a:rPr sz="900" spc="-15"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fi</a:t>
                      </a:r>
                      <a:r>
                        <a:rPr sz="900" spc="-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faces.Count;</a:t>
                      </a:r>
                      <a:r>
                        <a:rPr sz="900" spc="-5" dirty="0">
                          <a:latin typeface="Arial"/>
                          <a:cs typeface="Arial"/>
                        </a:rPr>
                        <a:t> </a:t>
                      </a:r>
                      <a:r>
                        <a:rPr sz="900" spc="-10" dirty="0">
                          <a:latin typeface="Arial"/>
                          <a:cs typeface="Arial"/>
                        </a:rPr>
                        <a:t>fi++)</a:t>
                      </a:r>
                      <a:endParaRPr sz="900">
                        <a:latin typeface="Arial"/>
                        <a:cs typeface="Arial"/>
                      </a:endParaRPr>
                    </a:p>
                    <a:p>
                      <a:pPr marL="200660">
                        <a:lnSpc>
                          <a:spcPts val="1000"/>
                        </a:lnSpc>
                      </a:pPr>
                      <a:r>
                        <a:rPr sz="900" dirty="0">
                          <a:latin typeface="Arial"/>
                          <a:cs typeface="Arial"/>
                        </a:rPr>
                        <a:t>{</a:t>
                      </a:r>
                      <a:endParaRPr sz="900">
                        <a:latin typeface="Arial"/>
                        <a:cs typeface="Arial"/>
                      </a:endParaRPr>
                    </a:p>
                    <a:p>
                      <a:pPr marL="264795">
                        <a:lnSpc>
                          <a:spcPts val="1030"/>
                        </a:lnSpc>
                      </a:pPr>
                      <a:r>
                        <a:rPr sz="900" b="1" dirty="0">
                          <a:latin typeface="Arial"/>
                          <a:cs typeface="Arial"/>
                        </a:rPr>
                        <a:t>BrepFace</a:t>
                      </a:r>
                      <a:r>
                        <a:rPr sz="900" b="1" spc="-25" dirty="0">
                          <a:latin typeface="Arial"/>
                          <a:cs typeface="Arial"/>
                        </a:rPr>
                        <a:t> </a:t>
                      </a:r>
                      <a:r>
                        <a:rPr sz="900" dirty="0">
                          <a:latin typeface="Arial"/>
                          <a:cs typeface="Arial"/>
                        </a:rPr>
                        <a:t>face</a:t>
                      </a:r>
                      <a:r>
                        <a:rPr sz="900" spc="-15" dirty="0">
                          <a:latin typeface="Arial"/>
                          <a:cs typeface="Arial"/>
                        </a:rPr>
                        <a:t> </a:t>
                      </a:r>
                      <a:r>
                        <a:rPr sz="900" dirty="0">
                          <a:latin typeface="Arial"/>
                          <a:cs typeface="Arial"/>
                        </a:rPr>
                        <a:t>=</a:t>
                      </a:r>
                      <a:r>
                        <a:rPr sz="900" spc="-10" dirty="0">
                          <a:latin typeface="Arial"/>
                          <a:cs typeface="Arial"/>
                        </a:rPr>
                        <a:t> faces[fi];</a:t>
                      </a:r>
                      <a:endParaRPr sz="900">
                        <a:latin typeface="Arial"/>
                        <a:cs typeface="Arial"/>
                      </a:endParaRPr>
                    </a:p>
                    <a:p>
                      <a:pPr marL="264795">
                        <a:lnSpc>
                          <a:spcPts val="1030"/>
                        </a:lnSpc>
                      </a:pPr>
                      <a:r>
                        <a:rPr sz="900" dirty="0">
                          <a:solidFill>
                            <a:srgbClr val="00AF50"/>
                          </a:solidFill>
                          <a:latin typeface="Arial"/>
                          <a:cs typeface="Arial"/>
                        </a:rPr>
                        <a:t>//Get</a:t>
                      </a:r>
                      <a:r>
                        <a:rPr sz="900" spc="-30" dirty="0">
                          <a:solidFill>
                            <a:srgbClr val="00AF50"/>
                          </a:solidFill>
                          <a:latin typeface="Arial"/>
                          <a:cs typeface="Arial"/>
                        </a:rPr>
                        <a:t> </a:t>
                      </a:r>
                      <a:r>
                        <a:rPr sz="900" dirty="0">
                          <a:solidFill>
                            <a:srgbClr val="00AF50"/>
                          </a:solidFill>
                          <a:latin typeface="Arial"/>
                          <a:cs typeface="Arial"/>
                        </a:rPr>
                        <a:t>Adjacent</a:t>
                      </a:r>
                      <a:r>
                        <a:rPr sz="900" spc="-10" dirty="0">
                          <a:solidFill>
                            <a:srgbClr val="00AF50"/>
                          </a:solidFill>
                          <a:latin typeface="Arial"/>
                          <a:cs typeface="Arial"/>
                        </a:rPr>
                        <a:t> </a:t>
                      </a:r>
                      <a:r>
                        <a:rPr sz="900" spc="-20" dirty="0">
                          <a:solidFill>
                            <a:srgbClr val="00AF50"/>
                          </a:solidFill>
                          <a:latin typeface="Arial"/>
                          <a:cs typeface="Arial"/>
                        </a:rPr>
                        <a:t>faces</a:t>
                      </a:r>
                      <a:endParaRPr sz="900">
                        <a:latin typeface="Arial"/>
                        <a:cs typeface="Arial"/>
                      </a:endParaRPr>
                    </a:p>
                    <a:p>
                      <a:pPr marL="264795">
                        <a:lnSpc>
                          <a:spcPts val="1040"/>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aFaces</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face.AdjacentFaces();</a:t>
                      </a:r>
                      <a:endParaRPr sz="900">
                        <a:latin typeface="Arial"/>
                        <a:cs typeface="Arial"/>
                      </a:endParaRPr>
                    </a:p>
                    <a:p>
                      <a:pPr marL="264795">
                        <a:lnSpc>
                          <a:spcPts val="104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Adjacent</a:t>
                      </a:r>
                      <a:r>
                        <a:rPr sz="900" spc="-10" dirty="0">
                          <a:solidFill>
                            <a:srgbClr val="00AF50"/>
                          </a:solidFill>
                          <a:latin typeface="Arial"/>
                          <a:cs typeface="Arial"/>
                        </a:rPr>
                        <a:t> edges</a:t>
                      </a:r>
                      <a:endParaRPr sz="900">
                        <a:latin typeface="Arial"/>
                        <a:cs typeface="Arial"/>
                      </a:endParaRPr>
                    </a:p>
                    <a:p>
                      <a:pPr marL="264795">
                        <a:lnSpc>
                          <a:spcPts val="1030"/>
                        </a:lnSpc>
                      </a:pP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aEdges</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face.AdjacentEdges();</a:t>
                      </a:r>
                      <a:endParaRPr sz="900">
                        <a:latin typeface="Arial"/>
                        <a:cs typeface="Arial"/>
                      </a:endParaRPr>
                    </a:p>
                    <a:p>
                      <a:pPr marL="264795">
                        <a:lnSpc>
                          <a:spcPts val="103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face</a:t>
                      </a:r>
                      <a:r>
                        <a:rPr sz="900" spc="-5" dirty="0">
                          <a:solidFill>
                            <a:srgbClr val="00AF50"/>
                          </a:solidFill>
                          <a:latin typeface="Arial"/>
                          <a:cs typeface="Arial"/>
                        </a:rPr>
                        <a:t> </a:t>
                      </a:r>
                      <a:r>
                        <a:rPr sz="900" spc="-10" dirty="0">
                          <a:solidFill>
                            <a:srgbClr val="00AF50"/>
                          </a:solidFill>
                          <a:latin typeface="Arial"/>
                          <a:cs typeface="Arial"/>
                        </a:rPr>
                        <a:t>loops</a:t>
                      </a:r>
                      <a:endParaRPr sz="900">
                        <a:latin typeface="Arial"/>
                        <a:cs typeface="Arial"/>
                      </a:endParaRPr>
                    </a:p>
                    <a:p>
                      <a:pPr marL="264795">
                        <a:lnSpc>
                          <a:spcPts val="1040"/>
                        </a:lnSpc>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faceLoops</a:t>
                      </a:r>
                      <a:r>
                        <a:rPr sz="900" spc="-10" dirty="0">
                          <a:latin typeface="Arial"/>
                          <a:cs typeface="Arial"/>
                        </a:rPr>
                        <a:t> </a:t>
                      </a:r>
                      <a:r>
                        <a:rPr sz="900" dirty="0">
                          <a:latin typeface="Arial"/>
                          <a:cs typeface="Arial"/>
                        </a:rPr>
                        <a:t>=</a:t>
                      </a:r>
                      <a:r>
                        <a:rPr sz="900" spc="-10" dirty="0">
                          <a:latin typeface="Arial"/>
                          <a:cs typeface="Arial"/>
                        </a:rPr>
                        <a:t> face.Loops;</a:t>
                      </a:r>
                      <a:endParaRPr sz="900">
                        <a:latin typeface="Arial"/>
                        <a:cs typeface="Arial"/>
                      </a:endParaRPr>
                    </a:p>
                    <a:p>
                      <a:pPr marL="264795">
                        <a:lnSpc>
                          <a:spcPts val="104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3D</a:t>
                      </a:r>
                      <a:r>
                        <a:rPr sz="900" spc="-5" dirty="0">
                          <a:solidFill>
                            <a:srgbClr val="00AF50"/>
                          </a:solidFill>
                          <a:latin typeface="Arial"/>
                          <a:cs typeface="Arial"/>
                        </a:rPr>
                        <a:t> </a:t>
                      </a:r>
                      <a:r>
                        <a:rPr sz="900" dirty="0">
                          <a:solidFill>
                            <a:srgbClr val="00AF50"/>
                          </a:solidFill>
                          <a:latin typeface="Arial"/>
                          <a:cs typeface="Arial"/>
                        </a:rPr>
                        <a:t>untrimmed</a:t>
                      </a:r>
                      <a:r>
                        <a:rPr sz="900" spc="-20" dirty="0">
                          <a:solidFill>
                            <a:srgbClr val="00AF50"/>
                          </a:solidFill>
                          <a:latin typeface="Arial"/>
                          <a:cs typeface="Arial"/>
                        </a:rPr>
                        <a:t> </a:t>
                      </a:r>
                      <a:r>
                        <a:rPr sz="900" spc="-10" dirty="0">
                          <a:solidFill>
                            <a:srgbClr val="00AF50"/>
                          </a:solidFill>
                          <a:latin typeface="Arial"/>
                          <a:cs typeface="Arial"/>
                        </a:rPr>
                        <a:t>surface</a:t>
                      </a:r>
                      <a:endParaRPr sz="900">
                        <a:latin typeface="Arial"/>
                        <a:cs typeface="Arial"/>
                      </a:endParaRPr>
                    </a:p>
                    <a:p>
                      <a:pPr marL="264795">
                        <a:lnSpc>
                          <a:spcPts val="1030"/>
                        </a:lnSpc>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face3dSurface</a:t>
                      </a:r>
                      <a:r>
                        <a:rPr sz="900" spc="-20" dirty="0">
                          <a:latin typeface="Arial"/>
                          <a:cs typeface="Arial"/>
                        </a:rPr>
                        <a:t> </a:t>
                      </a:r>
                      <a:r>
                        <a:rPr sz="900" dirty="0">
                          <a:latin typeface="Arial"/>
                          <a:cs typeface="Arial"/>
                        </a:rPr>
                        <a:t>=</a:t>
                      </a:r>
                      <a:r>
                        <a:rPr sz="900" spc="-10" dirty="0">
                          <a:latin typeface="Arial"/>
                          <a:cs typeface="Arial"/>
                        </a:rPr>
                        <a:t> face.UnderlyingSurface();</a:t>
                      </a:r>
                      <a:endParaRPr sz="900">
                        <a:latin typeface="Arial"/>
                        <a:cs typeface="Arial"/>
                      </a:endParaRPr>
                    </a:p>
                    <a:p>
                      <a:pPr marL="73025">
                        <a:lnSpc>
                          <a:spcPts val="1055"/>
                        </a:lnSpc>
                      </a:pPr>
                      <a:r>
                        <a:rPr sz="900" dirty="0">
                          <a:latin typeface="Arial"/>
                          <a:cs typeface="Arial"/>
                        </a:rPr>
                        <a:t>}</a:t>
                      </a:r>
                      <a:endParaRPr sz="900">
                        <a:latin typeface="Arial"/>
                        <a:cs typeface="Arial"/>
                      </a:endParaRPr>
                    </a:p>
                    <a:p>
                      <a:pPr>
                        <a:lnSpc>
                          <a:spcPct val="100000"/>
                        </a:lnSpc>
                        <a:spcBef>
                          <a:spcPts val="35"/>
                        </a:spcBef>
                      </a:pPr>
                      <a:endParaRPr sz="900">
                        <a:latin typeface="Times New Roman"/>
                        <a:cs typeface="Times New Roman"/>
                      </a:endParaRPr>
                    </a:p>
                    <a:p>
                      <a:pPr marL="73025" marR="491490">
                        <a:lnSpc>
                          <a:spcPts val="1030"/>
                        </a:lnSpc>
                        <a:spcBef>
                          <a:spcPts val="5"/>
                        </a:spcBef>
                      </a:pPr>
                      <a:r>
                        <a:rPr sz="900" dirty="0">
                          <a:solidFill>
                            <a:srgbClr val="00AF50"/>
                          </a:solidFill>
                          <a:latin typeface="Arial"/>
                          <a:cs typeface="Arial"/>
                        </a:rPr>
                        <a:t>//BrepLoop</a:t>
                      </a:r>
                      <a:r>
                        <a:rPr sz="900" spc="-20" dirty="0">
                          <a:solidFill>
                            <a:srgbClr val="00AF50"/>
                          </a:solidFill>
                          <a:latin typeface="Arial"/>
                          <a:cs typeface="Arial"/>
                        </a:rPr>
                        <a:t> </a:t>
                      </a:r>
                      <a:r>
                        <a:rPr sz="900" dirty="0">
                          <a:solidFill>
                            <a:srgbClr val="00AF50"/>
                          </a:solidFill>
                          <a:latin typeface="Arial"/>
                          <a:cs typeface="Arial"/>
                        </a:rPr>
                        <a:t>topology</a:t>
                      </a:r>
                      <a:r>
                        <a:rPr sz="900" spc="-15" dirty="0">
                          <a:solidFill>
                            <a:srgbClr val="00AF50"/>
                          </a:solidFill>
                          <a:latin typeface="Arial"/>
                          <a:cs typeface="Arial"/>
                        </a:rPr>
                        <a:t> </a:t>
                      </a:r>
                      <a:r>
                        <a:rPr sz="900" dirty="0">
                          <a:solidFill>
                            <a:srgbClr val="00AF50"/>
                          </a:solidFill>
                          <a:latin typeface="Arial"/>
                          <a:cs typeface="Arial"/>
                        </a:rPr>
                        <a:t>(2D</a:t>
                      </a:r>
                      <a:r>
                        <a:rPr sz="900" spc="-20" dirty="0">
                          <a:solidFill>
                            <a:srgbClr val="00AF50"/>
                          </a:solidFill>
                          <a:latin typeface="Arial"/>
                          <a:cs typeface="Arial"/>
                        </a:rPr>
                        <a:t> </a:t>
                      </a:r>
                      <a:r>
                        <a:rPr sz="900" dirty="0">
                          <a:solidFill>
                            <a:srgbClr val="00AF50"/>
                          </a:solidFill>
                          <a:latin typeface="Arial"/>
                          <a:cs typeface="Arial"/>
                        </a:rPr>
                        <a:t>parameter</a:t>
                      </a:r>
                      <a:r>
                        <a:rPr sz="900" spc="-25" dirty="0">
                          <a:solidFill>
                            <a:srgbClr val="00AF50"/>
                          </a:solidFill>
                          <a:latin typeface="Arial"/>
                          <a:cs typeface="Arial"/>
                        </a:rPr>
                        <a:t> </a:t>
                      </a:r>
                      <a:r>
                        <a:rPr sz="900" spc="-10" dirty="0">
                          <a:solidFill>
                            <a:srgbClr val="00AF50"/>
                          </a:solidFill>
                          <a:latin typeface="Arial"/>
                          <a:cs typeface="Arial"/>
                        </a:rPr>
                        <a:t>space) </a:t>
                      </a:r>
                      <a:r>
                        <a:rPr sz="900" dirty="0">
                          <a:latin typeface="Arial"/>
                          <a:cs typeface="Arial"/>
                        </a:rPr>
                        <a:t>Rhino.Geometry.Collections.</a:t>
                      </a:r>
                      <a:r>
                        <a:rPr sz="900" b="1" dirty="0">
                          <a:latin typeface="Arial"/>
                          <a:cs typeface="Arial"/>
                        </a:rPr>
                        <a:t>BrepLoopList</a:t>
                      </a:r>
                      <a:r>
                        <a:rPr sz="900" b="1" spc="-35" dirty="0">
                          <a:latin typeface="Arial"/>
                          <a:cs typeface="Arial"/>
                        </a:rPr>
                        <a:t> </a:t>
                      </a:r>
                      <a:r>
                        <a:rPr sz="900" dirty="0">
                          <a:latin typeface="Arial"/>
                          <a:cs typeface="Arial"/>
                        </a:rPr>
                        <a:t>loops</a:t>
                      </a:r>
                      <a:r>
                        <a:rPr sz="900" spc="-25" dirty="0">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brep.Loops;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25" dirty="0">
                          <a:solidFill>
                            <a:srgbClr val="3333FF"/>
                          </a:solidFill>
                          <a:latin typeface="Arial"/>
                          <a:cs typeface="Arial"/>
                        </a:rPr>
                        <a:t> </a:t>
                      </a:r>
                      <a:r>
                        <a:rPr sz="900" dirty="0">
                          <a:latin typeface="Arial"/>
                          <a:cs typeface="Arial"/>
                        </a:rPr>
                        <a:t>li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li &lt;</a:t>
                      </a:r>
                      <a:r>
                        <a:rPr sz="900" spc="-15" dirty="0">
                          <a:latin typeface="Arial"/>
                          <a:cs typeface="Arial"/>
                        </a:rPr>
                        <a:t> </a:t>
                      </a:r>
                      <a:r>
                        <a:rPr sz="900" dirty="0">
                          <a:latin typeface="Arial"/>
                          <a:cs typeface="Arial"/>
                        </a:rPr>
                        <a:t>loops.Count;</a:t>
                      </a:r>
                      <a:r>
                        <a:rPr sz="900" spc="-10" dirty="0">
                          <a:latin typeface="Arial"/>
                          <a:cs typeface="Arial"/>
                        </a:rPr>
                        <a:t> </a:t>
                      </a:r>
                      <a:r>
                        <a:rPr sz="900" spc="-20" dirty="0">
                          <a:latin typeface="Arial"/>
                          <a:cs typeface="Arial"/>
                        </a:rPr>
                        <a:t>li++)</a:t>
                      </a:r>
                      <a:endParaRPr sz="900">
                        <a:latin typeface="Arial"/>
                        <a:cs typeface="Arial"/>
                      </a:endParaRPr>
                    </a:p>
                    <a:p>
                      <a:pPr marL="73025">
                        <a:lnSpc>
                          <a:spcPts val="990"/>
                        </a:lnSpc>
                      </a:pPr>
                      <a:r>
                        <a:rPr sz="900" dirty="0">
                          <a:latin typeface="Arial"/>
                          <a:cs typeface="Arial"/>
                        </a:rPr>
                        <a:t>{</a:t>
                      </a:r>
                      <a:endParaRPr sz="900">
                        <a:latin typeface="Arial"/>
                        <a:cs typeface="Arial"/>
                      </a:endParaRPr>
                    </a:p>
                    <a:p>
                      <a:pPr marL="264795">
                        <a:lnSpc>
                          <a:spcPts val="1040"/>
                        </a:lnSpc>
                      </a:pPr>
                      <a:r>
                        <a:rPr sz="900" b="1" dirty="0">
                          <a:latin typeface="Arial"/>
                          <a:cs typeface="Arial"/>
                        </a:rPr>
                        <a:t>BrepLoop</a:t>
                      </a:r>
                      <a:r>
                        <a:rPr sz="900" b="1" spc="-20" dirty="0">
                          <a:latin typeface="Arial"/>
                          <a:cs typeface="Arial"/>
                        </a:rPr>
                        <a:t> </a:t>
                      </a:r>
                      <a:r>
                        <a:rPr sz="900" dirty="0">
                          <a:latin typeface="Arial"/>
                          <a:cs typeface="Arial"/>
                        </a:rPr>
                        <a:t>loop</a:t>
                      </a:r>
                      <a:r>
                        <a:rPr sz="900" spc="-20" dirty="0">
                          <a:latin typeface="Arial"/>
                          <a:cs typeface="Arial"/>
                        </a:rPr>
                        <a:t> </a:t>
                      </a:r>
                      <a:r>
                        <a:rPr sz="900" dirty="0">
                          <a:latin typeface="Arial"/>
                          <a:cs typeface="Arial"/>
                        </a:rPr>
                        <a:t>=</a:t>
                      </a:r>
                      <a:r>
                        <a:rPr sz="900" spc="-10" dirty="0">
                          <a:latin typeface="Arial"/>
                          <a:cs typeface="Arial"/>
                        </a:rPr>
                        <a:t> loops[li];</a:t>
                      </a:r>
                      <a:endParaRPr sz="900">
                        <a:latin typeface="Arial"/>
                        <a:cs typeface="Arial"/>
                      </a:endParaRPr>
                    </a:p>
                    <a:p>
                      <a:pPr marL="264795">
                        <a:lnSpc>
                          <a:spcPts val="1030"/>
                        </a:lnSpc>
                      </a:pPr>
                      <a:r>
                        <a:rPr sz="900" dirty="0">
                          <a:solidFill>
                            <a:srgbClr val="00AF50"/>
                          </a:solidFill>
                          <a:latin typeface="Arial"/>
                          <a:cs typeface="Arial"/>
                        </a:rPr>
                        <a:t>//Get</a:t>
                      </a:r>
                      <a:r>
                        <a:rPr sz="900" spc="-25" dirty="0">
                          <a:solidFill>
                            <a:srgbClr val="00AF50"/>
                          </a:solidFill>
                          <a:latin typeface="Arial"/>
                          <a:cs typeface="Arial"/>
                        </a:rPr>
                        <a:t> </a:t>
                      </a:r>
                      <a:r>
                        <a:rPr sz="900" dirty="0">
                          <a:solidFill>
                            <a:srgbClr val="00AF50"/>
                          </a:solidFill>
                          <a:latin typeface="Arial"/>
                          <a:cs typeface="Arial"/>
                        </a:rPr>
                        <a:t>loop</a:t>
                      </a:r>
                      <a:r>
                        <a:rPr sz="900" spc="-5" dirty="0">
                          <a:solidFill>
                            <a:srgbClr val="00AF50"/>
                          </a:solidFill>
                          <a:latin typeface="Arial"/>
                          <a:cs typeface="Arial"/>
                        </a:rPr>
                        <a:t> </a:t>
                      </a:r>
                      <a:r>
                        <a:rPr sz="900" spc="-20" dirty="0">
                          <a:solidFill>
                            <a:srgbClr val="00AF50"/>
                          </a:solidFill>
                          <a:latin typeface="Arial"/>
                          <a:cs typeface="Arial"/>
                        </a:rPr>
                        <a:t>face</a:t>
                      </a:r>
                      <a:endParaRPr sz="900">
                        <a:latin typeface="Arial"/>
                        <a:cs typeface="Arial"/>
                      </a:endParaRPr>
                    </a:p>
                    <a:p>
                      <a:pPr marL="264795">
                        <a:lnSpc>
                          <a:spcPts val="1030"/>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loopFace</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loop.Face;</a:t>
                      </a:r>
                      <a:endParaRPr sz="900">
                        <a:latin typeface="Arial"/>
                        <a:cs typeface="Arial"/>
                      </a:endParaRPr>
                    </a:p>
                    <a:p>
                      <a:pPr marL="264795">
                        <a:lnSpc>
                          <a:spcPts val="1055"/>
                        </a:lnSpc>
                      </a:pPr>
                      <a:r>
                        <a:rPr sz="900" dirty="0">
                          <a:solidFill>
                            <a:srgbClr val="00AF50"/>
                          </a:solidFill>
                          <a:latin typeface="Arial"/>
                          <a:cs typeface="Arial"/>
                        </a:rPr>
                        <a:t>//Get</a:t>
                      </a:r>
                      <a:r>
                        <a:rPr sz="900" spc="-25" dirty="0">
                          <a:solidFill>
                            <a:srgbClr val="00AF50"/>
                          </a:solidFill>
                          <a:latin typeface="Arial"/>
                          <a:cs typeface="Arial"/>
                        </a:rPr>
                        <a:t> </a:t>
                      </a:r>
                      <a:r>
                        <a:rPr sz="900" dirty="0">
                          <a:solidFill>
                            <a:srgbClr val="00AF50"/>
                          </a:solidFill>
                          <a:latin typeface="Arial"/>
                          <a:cs typeface="Arial"/>
                        </a:rPr>
                        <a:t>loop</a:t>
                      </a:r>
                      <a:r>
                        <a:rPr sz="900" spc="-5" dirty="0">
                          <a:solidFill>
                            <a:srgbClr val="00AF50"/>
                          </a:solidFill>
                          <a:latin typeface="Arial"/>
                          <a:cs typeface="Arial"/>
                        </a:rPr>
                        <a:t> </a:t>
                      </a:r>
                      <a:r>
                        <a:rPr sz="900" spc="-10" dirty="0">
                          <a:solidFill>
                            <a:srgbClr val="00AF50"/>
                          </a:solidFill>
                          <a:latin typeface="Arial"/>
                          <a:cs typeface="Arial"/>
                        </a:rPr>
                        <a:t>trims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pic>
        <p:nvPicPr>
          <p:cNvPr id="6" name="object 6"/>
          <p:cNvPicPr/>
          <p:nvPr/>
        </p:nvPicPr>
        <p:blipFill>
          <a:blip r:embed="rId2" cstate="print"/>
          <a:stretch>
            <a:fillRect/>
          </a:stretch>
        </p:blipFill>
        <p:spPr>
          <a:xfrm>
            <a:off x="1762819" y="3418682"/>
            <a:ext cx="4242684" cy="1807439"/>
          </a:xfrm>
          <a:prstGeom prst="rect">
            <a:avLst/>
          </a:prstGeom>
        </p:spPr>
      </p:pic>
      <p:pic>
        <p:nvPicPr>
          <p:cNvPr id="7" name="object 7"/>
          <p:cNvPicPr/>
          <p:nvPr/>
        </p:nvPicPr>
        <p:blipFill>
          <a:blip r:embed="rId3" cstate="print"/>
          <a:stretch>
            <a:fillRect/>
          </a:stretch>
        </p:blipFill>
        <p:spPr>
          <a:xfrm>
            <a:off x="4885553" y="5875514"/>
            <a:ext cx="1959368" cy="1762800"/>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85</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0236" y="914399"/>
            <a:ext cx="5951220" cy="6623050"/>
          </a:xfrm>
          <a:custGeom>
            <a:avLst/>
            <a:gdLst/>
            <a:ahLst/>
            <a:cxnLst/>
            <a:rect l="l" t="t" r="r" b="b"/>
            <a:pathLst>
              <a:path w="5951220" h="6623050">
                <a:moveTo>
                  <a:pt x="5944438" y="0"/>
                </a:moveTo>
                <a:lnTo>
                  <a:pt x="3816680" y="0"/>
                </a:lnTo>
                <a:lnTo>
                  <a:pt x="3810635" y="0"/>
                </a:lnTo>
                <a:lnTo>
                  <a:pt x="3810584" y="6096"/>
                </a:lnTo>
                <a:lnTo>
                  <a:pt x="3810584" y="24384"/>
                </a:lnTo>
                <a:lnTo>
                  <a:pt x="3810584" y="6616954"/>
                </a:lnTo>
                <a:lnTo>
                  <a:pt x="6096" y="6616954"/>
                </a:lnTo>
                <a:lnTo>
                  <a:pt x="6096" y="24384"/>
                </a:lnTo>
                <a:lnTo>
                  <a:pt x="6096" y="6096"/>
                </a:lnTo>
                <a:lnTo>
                  <a:pt x="3810584" y="6096"/>
                </a:lnTo>
                <a:lnTo>
                  <a:pt x="3810584" y="0"/>
                </a:lnTo>
                <a:lnTo>
                  <a:pt x="6096" y="0"/>
                </a:lnTo>
                <a:lnTo>
                  <a:pt x="0" y="0"/>
                </a:lnTo>
                <a:lnTo>
                  <a:pt x="0" y="6096"/>
                </a:lnTo>
                <a:lnTo>
                  <a:pt x="0" y="24384"/>
                </a:lnTo>
                <a:lnTo>
                  <a:pt x="0" y="6616954"/>
                </a:lnTo>
                <a:lnTo>
                  <a:pt x="0" y="6623050"/>
                </a:lnTo>
                <a:lnTo>
                  <a:pt x="6096" y="6623050"/>
                </a:lnTo>
                <a:lnTo>
                  <a:pt x="3810584" y="6623050"/>
                </a:lnTo>
                <a:lnTo>
                  <a:pt x="3816680" y="6623050"/>
                </a:lnTo>
                <a:lnTo>
                  <a:pt x="5944438" y="6623050"/>
                </a:lnTo>
                <a:lnTo>
                  <a:pt x="5944438" y="6616954"/>
                </a:lnTo>
                <a:lnTo>
                  <a:pt x="3816680" y="6616954"/>
                </a:lnTo>
                <a:lnTo>
                  <a:pt x="3816680" y="24384"/>
                </a:lnTo>
                <a:lnTo>
                  <a:pt x="3816680" y="6096"/>
                </a:lnTo>
                <a:lnTo>
                  <a:pt x="5944438" y="6096"/>
                </a:lnTo>
                <a:lnTo>
                  <a:pt x="5944438" y="0"/>
                </a:lnTo>
                <a:close/>
              </a:path>
              <a:path w="5951220" h="6623050">
                <a:moveTo>
                  <a:pt x="5950661" y="0"/>
                </a:moveTo>
                <a:lnTo>
                  <a:pt x="5944565" y="0"/>
                </a:lnTo>
                <a:lnTo>
                  <a:pt x="5944565" y="6096"/>
                </a:lnTo>
                <a:lnTo>
                  <a:pt x="5944565" y="24384"/>
                </a:lnTo>
                <a:lnTo>
                  <a:pt x="5944565" y="6616954"/>
                </a:lnTo>
                <a:lnTo>
                  <a:pt x="5944565" y="6623050"/>
                </a:lnTo>
                <a:lnTo>
                  <a:pt x="5950661" y="6623050"/>
                </a:lnTo>
                <a:lnTo>
                  <a:pt x="5950661" y="6616954"/>
                </a:lnTo>
                <a:lnTo>
                  <a:pt x="5950661" y="24384"/>
                </a:lnTo>
                <a:lnTo>
                  <a:pt x="5950661" y="6096"/>
                </a:lnTo>
                <a:lnTo>
                  <a:pt x="5950661" y="0"/>
                </a:lnTo>
                <a:close/>
              </a:path>
            </a:pathLst>
          </a:custGeom>
          <a:solidFill>
            <a:srgbClr val="000000"/>
          </a:solidFill>
        </p:spPr>
        <p:txBody>
          <a:bodyPr wrap="square" lIns="0" tIns="0" rIns="0" bIns="0" rtlCol="0"/>
          <a:lstStyle/>
          <a:p>
            <a:endParaRPr/>
          </a:p>
        </p:txBody>
      </p:sp>
      <p:sp>
        <p:nvSpPr>
          <p:cNvPr id="3" name="object 3"/>
          <p:cNvSpPr txBox="1"/>
          <p:nvPr/>
        </p:nvSpPr>
        <p:spPr>
          <a:xfrm>
            <a:off x="902004" y="918464"/>
            <a:ext cx="5943600" cy="7272655"/>
          </a:xfrm>
          <a:prstGeom prst="rect">
            <a:avLst/>
          </a:prstGeom>
        </p:spPr>
        <p:txBody>
          <a:bodyPr vert="horz" wrap="square" lIns="0" tIns="12700" rIns="0" bIns="0" rtlCol="0">
            <a:spAutoFit/>
          </a:bodyPr>
          <a:lstStyle/>
          <a:p>
            <a:pPr marL="346075">
              <a:lnSpc>
                <a:spcPts val="1055"/>
              </a:lnSpc>
              <a:spcBef>
                <a:spcPts val="100"/>
              </a:spcBef>
            </a:pP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loopTrims</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loop.Trims;</a:t>
            </a:r>
            <a:endParaRPr sz="900">
              <a:latin typeface="Arial"/>
              <a:cs typeface="Arial"/>
            </a:endParaRPr>
          </a:p>
          <a:p>
            <a:pPr marL="346075">
              <a:lnSpc>
                <a:spcPts val="104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loop</a:t>
            </a:r>
            <a:r>
              <a:rPr sz="900" spc="-10" dirty="0">
                <a:solidFill>
                  <a:srgbClr val="00AF50"/>
                </a:solidFill>
                <a:latin typeface="Arial"/>
                <a:cs typeface="Arial"/>
              </a:rPr>
              <a:t> </a:t>
            </a:r>
            <a:r>
              <a:rPr sz="900" dirty="0">
                <a:solidFill>
                  <a:srgbClr val="00AF50"/>
                </a:solidFill>
                <a:latin typeface="Arial"/>
                <a:cs typeface="Arial"/>
              </a:rPr>
              <a:t>2D</a:t>
            </a:r>
            <a:r>
              <a:rPr sz="900" spc="-10" dirty="0">
                <a:solidFill>
                  <a:srgbClr val="00AF50"/>
                </a:solidFill>
                <a:latin typeface="Arial"/>
                <a:cs typeface="Arial"/>
              </a:rPr>
              <a:t> </a:t>
            </a:r>
            <a:r>
              <a:rPr sz="900" dirty="0">
                <a:solidFill>
                  <a:srgbClr val="00AF50"/>
                </a:solidFill>
                <a:latin typeface="Arial"/>
                <a:cs typeface="Arial"/>
              </a:rPr>
              <a:t>and</a:t>
            </a:r>
            <a:r>
              <a:rPr sz="900" spc="-5" dirty="0">
                <a:solidFill>
                  <a:srgbClr val="00AF50"/>
                </a:solidFill>
                <a:latin typeface="Arial"/>
                <a:cs typeface="Arial"/>
              </a:rPr>
              <a:t> </a:t>
            </a:r>
            <a:r>
              <a:rPr sz="900" dirty="0">
                <a:solidFill>
                  <a:srgbClr val="00AF50"/>
                </a:solidFill>
                <a:latin typeface="Arial"/>
                <a:cs typeface="Arial"/>
              </a:rPr>
              <a:t>3D</a:t>
            </a:r>
            <a:r>
              <a:rPr sz="900" spc="-25" dirty="0">
                <a:solidFill>
                  <a:srgbClr val="00AF50"/>
                </a:solidFill>
                <a:latin typeface="Arial"/>
                <a:cs typeface="Arial"/>
              </a:rPr>
              <a:t> </a:t>
            </a:r>
            <a:r>
              <a:rPr sz="900" spc="-10" dirty="0">
                <a:solidFill>
                  <a:srgbClr val="00AF50"/>
                </a:solidFill>
                <a:latin typeface="Arial"/>
                <a:cs typeface="Arial"/>
              </a:rPr>
              <a:t>curves</a:t>
            </a:r>
            <a:endParaRPr sz="900">
              <a:latin typeface="Arial"/>
              <a:cs typeface="Arial"/>
            </a:endParaRPr>
          </a:p>
          <a:p>
            <a:pPr marL="346075" marR="3700779">
              <a:lnSpc>
                <a:spcPts val="1030"/>
              </a:lnSpc>
              <a:spcBef>
                <a:spcPts val="55"/>
              </a:spcBef>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loop2dCurve</a:t>
            </a:r>
            <a:r>
              <a:rPr sz="900" spc="-15" dirty="0">
                <a:latin typeface="Arial"/>
                <a:cs typeface="Arial"/>
              </a:rPr>
              <a:t> </a:t>
            </a:r>
            <a:r>
              <a:rPr sz="900" dirty="0">
                <a:latin typeface="Arial"/>
                <a:cs typeface="Arial"/>
              </a:rPr>
              <a:t>=</a:t>
            </a:r>
            <a:r>
              <a:rPr sz="900" spc="-10" dirty="0">
                <a:latin typeface="Arial"/>
                <a:cs typeface="Arial"/>
              </a:rPr>
              <a:t> loop.To2dCurve(); </a:t>
            </a: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loop3dCurve</a:t>
            </a:r>
            <a:r>
              <a:rPr sz="900" spc="-15" dirty="0">
                <a:latin typeface="Arial"/>
                <a:cs typeface="Arial"/>
              </a:rPr>
              <a:t> </a:t>
            </a:r>
            <a:r>
              <a:rPr sz="900" dirty="0">
                <a:latin typeface="Arial"/>
                <a:cs typeface="Arial"/>
              </a:rPr>
              <a:t>=</a:t>
            </a:r>
            <a:r>
              <a:rPr sz="900" spc="-10" dirty="0">
                <a:latin typeface="Arial"/>
                <a:cs typeface="Arial"/>
              </a:rPr>
              <a:t> loop.To3dCurve();</a:t>
            </a:r>
            <a:endParaRPr sz="900">
              <a:latin typeface="Arial"/>
              <a:cs typeface="Arial"/>
            </a:endParaRPr>
          </a:p>
          <a:p>
            <a:pPr marL="154305">
              <a:lnSpc>
                <a:spcPts val="1010"/>
              </a:lnSpc>
            </a:pPr>
            <a:r>
              <a:rPr sz="900" dirty="0">
                <a:latin typeface="Arial"/>
                <a:cs typeface="Arial"/>
              </a:rPr>
              <a:t>}</a:t>
            </a:r>
            <a:endParaRPr sz="900">
              <a:latin typeface="Arial"/>
              <a:cs typeface="Arial"/>
            </a:endParaRPr>
          </a:p>
          <a:p>
            <a:pPr>
              <a:lnSpc>
                <a:spcPct val="100000"/>
              </a:lnSpc>
              <a:spcBef>
                <a:spcPts val="40"/>
              </a:spcBef>
            </a:pPr>
            <a:endParaRPr sz="900">
              <a:latin typeface="Arial"/>
              <a:cs typeface="Arial"/>
            </a:endParaRPr>
          </a:p>
          <a:p>
            <a:pPr marL="154305" marR="2491740">
              <a:lnSpc>
                <a:spcPts val="1030"/>
              </a:lnSpc>
            </a:pPr>
            <a:r>
              <a:rPr sz="900" dirty="0">
                <a:solidFill>
                  <a:srgbClr val="00AF50"/>
                </a:solidFill>
                <a:latin typeface="Arial"/>
                <a:cs typeface="Arial"/>
              </a:rPr>
              <a:t>//BrepEdge</a:t>
            </a:r>
            <a:r>
              <a:rPr sz="900" spc="-25" dirty="0">
                <a:solidFill>
                  <a:srgbClr val="00AF50"/>
                </a:solidFill>
                <a:latin typeface="Arial"/>
                <a:cs typeface="Arial"/>
              </a:rPr>
              <a:t> </a:t>
            </a:r>
            <a:r>
              <a:rPr sz="900" dirty="0">
                <a:solidFill>
                  <a:srgbClr val="00AF50"/>
                </a:solidFill>
                <a:latin typeface="Arial"/>
                <a:cs typeface="Arial"/>
              </a:rPr>
              <a:t>topology</a:t>
            </a:r>
            <a:r>
              <a:rPr sz="900" spc="-15" dirty="0">
                <a:solidFill>
                  <a:srgbClr val="00AF50"/>
                </a:solidFill>
                <a:latin typeface="Arial"/>
                <a:cs typeface="Arial"/>
              </a:rPr>
              <a:t> </a:t>
            </a:r>
            <a:r>
              <a:rPr sz="900" dirty="0">
                <a:solidFill>
                  <a:srgbClr val="00AF50"/>
                </a:solidFill>
                <a:latin typeface="Arial"/>
                <a:cs typeface="Arial"/>
              </a:rPr>
              <a:t>(3D</a:t>
            </a:r>
            <a:r>
              <a:rPr sz="900" spc="-20" dirty="0">
                <a:solidFill>
                  <a:srgbClr val="00AF50"/>
                </a:solidFill>
                <a:latin typeface="Arial"/>
                <a:cs typeface="Arial"/>
              </a:rPr>
              <a:t> </a:t>
            </a:r>
            <a:r>
              <a:rPr sz="900" dirty="0">
                <a:solidFill>
                  <a:srgbClr val="00AF50"/>
                </a:solidFill>
                <a:latin typeface="Arial"/>
                <a:cs typeface="Arial"/>
              </a:rPr>
              <a:t>modeling</a:t>
            </a:r>
            <a:r>
              <a:rPr sz="900" spc="-20" dirty="0">
                <a:solidFill>
                  <a:srgbClr val="00AF50"/>
                </a:solidFill>
                <a:latin typeface="Arial"/>
                <a:cs typeface="Arial"/>
              </a:rPr>
              <a:t> </a:t>
            </a:r>
            <a:r>
              <a:rPr sz="900" spc="-10" dirty="0">
                <a:solidFill>
                  <a:srgbClr val="00AF50"/>
                </a:solidFill>
                <a:latin typeface="Arial"/>
                <a:cs typeface="Arial"/>
              </a:rPr>
              <a:t>space) </a:t>
            </a:r>
            <a:r>
              <a:rPr sz="900" spc="-10" dirty="0">
                <a:latin typeface="Arial"/>
                <a:cs typeface="Arial"/>
              </a:rPr>
              <a:t>Rhino.Geometry.Collections.</a:t>
            </a:r>
            <a:r>
              <a:rPr sz="900" b="1" spc="-10" dirty="0">
                <a:latin typeface="Arial"/>
                <a:cs typeface="Arial"/>
              </a:rPr>
              <a:t>BrepEdgeList</a:t>
            </a:r>
            <a:r>
              <a:rPr sz="900" b="1" spc="100" dirty="0">
                <a:latin typeface="Arial"/>
                <a:cs typeface="Arial"/>
              </a:rPr>
              <a:t> </a:t>
            </a:r>
            <a:r>
              <a:rPr sz="900" dirty="0">
                <a:latin typeface="Arial"/>
                <a:cs typeface="Arial"/>
              </a:rPr>
              <a:t>edges</a:t>
            </a:r>
            <a:r>
              <a:rPr sz="900" spc="90" dirty="0">
                <a:latin typeface="Arial"/>
                <a:cs typeface="Arial"/>
              </a:rPr>
              <a:t> </a:t>
            </a:r>
            <a:r>
              <a:rPr sz="900" dirty="0">
                <a:latin typeface="Arial"/>
                <a:cs typeface="Arial"/>
              </a:rPr>
              <a:t>=</a:t>
            </a:r>
            <a:r>
              <a:rPr sz="900" spc="105" dirty="0">
                <a:latin typeface="Arial"/>
                <a:cs typeface="Arial"/>
              </a:rPr>
              <a:t> </a:t>
            </a:r>
            <a:r>
              <a:rPr sz="900" spc="-10" dirty="0">
                <a:latin typeface="Arial"/>
                <a:cs typeface="Arial"/>
              </a:rPr>
              <a:t>brep.Edges;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30" dirty="0">
                <a:solidFill>
                  <a:srgbClr val="3333FF"/>
                </a:solidFill>
                <a:latin typeface="Arial"/>
                <a:cs typeface="Arial"/>
              </a:rPr>
              <a:t> </a:t>
            </a:r>
            <a:r>
              <a:rPr sz="900" dirty="0">
                <a:latin typeface="Arial"/>
                <a:cs typeface="Arial"/>
              </a:rPr>
              <a:t>ei</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ei</a:t>
            </a:r>
            <a:r>
              <a:rPr sz="900" spc="-5"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edges.Count;</a:t>
            </a:r>
            <a:r>
              <a:rPr sz="900" spc="-5" dirty="0">
                <a:latin typeface="Arial"/>
                <a:cs typeface="Arial"/>
              </a:rPr>
              <a:t> </a:t>
            </a:r>
            <a:r>
              <a:rPr sz="900" spc="-10" dirty="0">
                <a:latin typeface="Arial"/>
                <a:cs typeface="Arial"/>
              </a:rPr>
              <a:t>ei++)</a:t>
            </a:r>
            <a:endParaRPr sz="900">
              <a:latin typeface="Arial"/>
              <a:cs typeface="Arial"/>
            </a:endParaRPr>
          </a:p>
          <a:p>
            <a:pPr marL="154305">
              <a:lnSpc>
                <a:spcPts val="990"/>
              </a:lnSpc>
            </a:pPr>
            <a:r>
              <a:rPr sz="900" dirty="0">
                <a:latin typeface="Arial"/>
                <a:cs typeface="Arial"/>
              </a:rPr>
              <a:t>{</a:t>
            </a:r>
            <a:endParaRPr sz="900">
              <a:latin typeface="Arial"/>
              <a:cs typeface="Arial"/>
            </a:endParaRPr>
          </a:p>
          <a:p>
            <a:pPr marL="346075">
              <a:lnSpc>
                <a:spcPts val="1040"/>
              </a:lnSpc>
            </a:pPr>
            <a:r>
              <a:rPr sz="900" b="1" dirty="0">
                <a:latin typeface="Arial"/>
                <a:cs typeface="Arial"/>
              </a:rPr>
              <a:t>BrepEdge</a:t>
            </a:r>
            <a:r>
              <a:rPr sz="900" b="1" spc="-20" dirty="0">
                <a:latin typeface="Arial"/>
                <a:cs typeface="Arial"/>
              </a:rPr>
              <a:t> </a:t>
            </a:r>
            <a:r>
              <a:rPr sz="900" dirty="0">
                <a:latin typeface="Arial"/>
                <a:cs typeface="Arial"/>
              </a:rPr>
              <a:t>edge</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edges[ei];</a:t>
            </a:r>
            <a:endParaRPr sz="900">
              <a:latin typeface="Arial"/>
              <a:cs typeface="Arial"/>
            </a:endParaRPr>
          </a:p>
          <a:p>
            <a:pPr marL="346075">
              <a:lnSpc>
                <a:spcPts val="103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edge</a:t>
            </a:r>
            <a:r>
              <a:rPr sz="900" spc="-5" dirty="0">
                <a:solidFill>
                  <a:srgbClr val="00AF50"/>
                </a:solidFill>
                <a:latin typeface="Arial"/>
                <a:cs typeface="Arial"/>
              </a:rPr>
              <a:t> </a:t>
            </a:r>
            <a:r>
              <a:rPr sz="900" spc="-10" dirty="0">
                <a:solidFill>
                  <a:srgbClr val="00AF50"/>
                </a:solidFill>
                <a:latin typeface="Arial"/>
                <a:cs typeface="Arial"/>
              </a:rPr>
              <a:t>faces</a:t>
            </a:r>
            <a:endParaRPr sz="900">
              <a:latin typeface="Arial"/>
              <a:cs typeface="Arial"/>
            </a:endParaRPr>
          </a:p>
          <a:p>
            <a:pPr marL="346075">
              <a:lnSpc>
                <a:spcPts val="1030"/>
              </a:lnSpc>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eFaces_i</a:t>
            </a:r>
            <a:r>
              <a:rPr sz="900" spc="-10" dirty="0">
                <a:latin typeface="Arial"/>
                <a:cs typeface="Arial"/>
              </a:rPr>
              <a:t> </a:t>
            </a:r>
            <a:r>
              <a:rPr sz="900" dirty="0">
                <a:latin typeface="Arial"/>
                <a:cs typeface="Arial"/>
              </a:rPr>
              <a:t>=</a:t>
            </a:r>
            <a:r>
              <a:rPr sz="900" spc="-10" dirty="0">
                <a:latin typeface="Arial"/>
                <a:cs typeface="Arial"/>
              </a:rPr>
              <a:t> edge.AdjacentFaces();</a:t>
            </a:r>
            <a:endParaRPr sz="900">
              <a:latin typeface="Arial"/>
              <a:cs typeface="Arial"/>
            </a:endParaRPr>
          </a:p>
          <a:p>
            <a:pPr marL="346075" marR="3743960">
              <a:lnSpc>
                <a:spcPct val="96100"/>
              </a:lnSpc>
              <a:spcBef>
                <a:spcPts val="15"/>
              </a:spcBef>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edge</a:t>
            </a:r>
            <a:r>
              <a:rPr sz="900" spc="-10" dirty="0">
                <a:solidFill>
                  <a:srgbClr val="00AF50"/>
                </a:solidFill>
                <a:latin typeface="Arial"/>
                <a:cs typeface="Arial"/>
              </a:rPr>
              <a:t> </a:t>
            </a:r>
            <a:r>
              <a:rPr sz="900" dirty="0">
                <a:solidFill>
                  <a:srgbClr val="00AF50"/>
                </a:solidFill>
                <a:latin typeface="Arial"/>
                <a:cs typeface="Arial"/>
              </a:rPr>
              <a:t>start</a:t>
            </a:r>
            <a:r>
              <a:rPr sz="900" spc="-5" dirty="0">
                <a:solidFill>
                  <a:srgbClr val="00AF50"/>
                </a:solidFill>
                <a:latin typeface="Arial"/>
                <a:cs typeface="Arial"/>
              </a:rPr>
              <a:t> </a:t>
            </a:r>
            <a:r>
              <a:rPr sz="900" dirty="0">
                <a:solidFill>
                  <a:srgbClr val="00AF50"/>
                </a:solidFill>
                <a:latin typeface="Arial"/>
                <a:cs typeface="Arial"/>
              </a:rPr>
              <a:t>and</a:t>
            </a:r>
            <a:r>
              <a:rPr sz="900" spc="-10" dirty="0">
                <a:solidFill>
                  <a:srgbClr val="00AF50"/>
                </a:solidFill>
                <a:latin typeface="Arial"/>
                <a:cs typeface="Arial"/>
              </a:rPr>
              <a:t> </a:t>
            </a:r>
            <a:r>
              <a:rPr sz="900" dirty="0">
                <a:solidFill>
                  <a:srgbClr val="00AF50"/>
                </a:solidFill>
                <a:latin typeface="Arial"/>
                <a:cs typeface="Arial"/>
              </a:rPr>
              <a:t>end</a:t>
            </a:r>
            <a:r>
              <a:rPr sz="900" spc="-15" dirty="0">
                <a:solidFill>
                  <a:srgbClr val="00AF50"/>
                </a:solidFill>
                <a:latin typeface="Arial"/>
                <a:cs typeface="Arial"/>
              </a:rPr>
              <a:t> </a:t>
            </a:r>
            <a:r>
              <a:rPr sz="900" spc="-10" dirty="0">
                <a:solidFill>
                  <a:srgbClr val="00AF50"/>
                </a:solidFill>
                <a:latin typeface="Arial"/>
                <a:cs typeface="Arial"/>
              </a:rPr>
              <a:t>vertices</a:t>
            </a:r>
            <a:r>
              <a:rPr sz="900" spc="500" dirty="0">
                <a:solidFill>
                  <a:srgbClr val="00AF50"/>
                </a:solidFill>
                <a:latin typeface="Arial"/>
                <a:cs typeface="Arial"/>
              </a:rPr>
              <a:t> </a:t>
            </a: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eStartVertex</a:t>
            </a:r>
            <a:r>
              <a:rPr sz="900" spc="-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edge.StartVertex; </a:t>
            </a: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eEndVertex</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edge.EndVertex;</a:t>
            </a:r>
            <a:endParaRPr sz="900">
              <a:latin typeface="Arial"/>
              <a:cs typeface="Arial"/>
            </a:endParaRPr>
          </a:p>
          <a:p>
            <a:pPr marL="346075">
              <a:lnSpc>
                <a:spcPts val="101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edge</a:t>
            </a:r>
            <a:r>
              <a:rPr sz="900" spc="-10" dirty="0">
                <a:solidFill>
                  <a:srgbClr val="00AF50"/>
                </a:solidFill>
                <a:latin typeface="Arial"/>
                <a:cs typeface="Arial"/>
              </a:rPr>
              <a:t> </a:t>
            </a:r>
            <a:r>
              <a:rPr sz="900" dirty="0">
                <a:solidFill>
                  <a:srgbClr val="00AF50"/>
                </a:solidFill>
                <a:latin typeface="Arial"/>
                <a:cs typeface="Arial"/>
              </a:rPr>
              <a:t>trim </a:t>
            </a:r>
            <a:r>
              <a:rPr sz="900" spc="-10" dirty="0">
                <a:solidFill>
                  <a:srgbClr val="00AF50"/>
                </a:solidFill>
                <a:latin typeface="Arial"/>
                <a:cs typeface="Arial"/>
              </a:rPr>
              <a:t>indices</a:t>
            </a:r>
            <a:endParaRPr sz="900">
              <a:latin typeface="Arial"/>
              <a:cs typeface="Arial"/>
            </a:endParaRPr>
          </a:p>
          <a:p>
            <a:pPr marL="346075">
              <a:lnSpc>
                <a:spcPts val="1040"/>
              </a:lnSpc>
            </a:pP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eTrimIndeces</a:t>
            </a:r>
            <a:r>
              <a:rPr sz="900" spc="-10" dirty="0">
                <a:latin typeface="Arial"/>
                <a:cs typeface="Arial"/>
              </a:rPr>
              <a:t> </a:t>
            </a:r>
            <a:r>
              <a:rPr sz="900" dirty="0">
                <a:latin typeface="Arial"/>
                <a:cs typeface="Arial"/>
              </a:rPr>
              <a:t>=</a:t>
            </a:r>
            <a:r>
              <a:rPr sz="900" spc="-10" dirty="0">
                <a:latin typeface="Arial"/>
                <a:cs typeface="Arial"/>
              </a:rPr>
              <a:t> edge.TrimIndices();</a:t>
            </a:r>
            <a:endParaRPr sz="900">
              <a:latin typeface="Arial"/>
              <a:cs typeface="Arial"/>
            </a:endParaRPr>
          </a:p>
          <a:p>
            <a:pPr marL="346075">
              <a:lnSpc>
                <a:spcPts val="104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edge</a:t>
            </a:r>
            <a:r>
              <a:rPr sz="900" spc="-10" dirty="0">
                <a:solidFill>
                  <a:srgbClr val="00AF50"/>
                </a:solidFill>
                <a:latin typeface="Arial"/>
                <a:cs typeface="Arial"/>
              </a:rPr>
              <a:t> </a:t>
            </a:r>
            <a:r>
              <a:rPr sz="900" dirty="0">
                <a:solidFill>
                  <a:srgbClr val="00AF50"/>
                </a:solidFill>
                <a:latin typeface="Arial"/>
                <a:cs typeface="Arial"/>
              </a:rPr>
              <a:t>3D</a:t>
            </a:r>
            <a:r>
              <a:rPr sz="900" spc="-25" dirty="0">
                <a:solidFill>
                  <a:srgbClr val="00AF50"/>
                </a:solidFill>
                <a:latin typeface="Arial"/>
                <a:cs typeface="Arial"/>
              </a:rPr>
              <a:t> </a:t>
            </a:r>
            <a:r>
              <a:rPr sz="900" spc="-20" dirty="0">
                <a:solidFill>
                  <a:srgbClr val="00AF50"/>
                </a:solidFill>
                <a:latin typeface="Arial"/>
                <a:cs typeface="Arial"/>
              </a:rPr>
              <a:t>curve</a:t>
            </a:r>
            <a:endParaRPr sz="900">
              <a:latin typeface="Arial"/>
              <a:cs typeface="Arial"/>
            </a:endParaRPr>
          </a:p>
          <a:p>
            <a:pPr marL="346075">
              <a:lnSpc>
                <a:spcPts val="1030"/>
              </a:lnSpc>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e3dCurve</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edge.EdgeCurve;</a:t>
            </a:r>
            <a:endParaRPr sz="900">
              <a:latin typeface="Arial"/>
              <a:cs typeface="Arial"/>
            </a:endParaRPr>
          </a:p>
          <a:p>
            <a:pPr marL="154305">
              <a:lnSpc>
                <a:spcPts val="1055"/>
              </a:lnSpc>
            </a:pPr>
            <a:r>
              <a:rPr sz="900" dirty="0">
                <a:latin typeface="Arial"/>
                <a:cs typeface="Arial"/>
              </a:rPr>
              <a:t>}</a:t>
            </a:r>
            <a:endParaRPr sz="900">
              <a:latin typeface="Arial"/>
              <a:cs typeface="Arial"/>
            </a:endParaRPr>
          </a:p>
          <a:p>
            <a:pPr>
              <a:lnSpc>
                <a:spcPct val="100000"/>
              </a:lnSpc>
              <a:spcBef>
                <a:spcPts val="40"/>
              </a:spcBef>
            </a:pPr>
            <a:endParaRPr sz="900">
              <a:latin typeface="Arial"/>
              <a:cs typeface="Arial"/>
            </a:endParaRPr>
          </a:p>
          <a:p>
            <a:pPr marL="154305" marR="2626995">
              <a:lnSpc>
                <a:spcPts val="1030"/>
              </a:lnSpc>
            </a:pPr>
            <a:r>
              <a:rPr sz="900" dirty="0">
                <a:solidFill>
                  <a:srgbClr val="00AF50"/>
                </a:solidFill>
                <a:latin typeface="Arial"/>
                <a:cs typeface="Arial"/>
              </a:rPr>
              <a:t>//BrepTrim</a:t>
            </a:r>
            <a:r>
              <a:rPr sz="900" spc="-15" dirty="0">
                <a:solidFill>
                  <a:srgbClr val="00AF50"/>
                </a:solidFill>
                <a:latin typeface="Arial"/>
                <a:cs typeface="Arial"/>
              </a:rPr>
              <a:t> </a:t>
            </a:r>
            <a:r>
              <a:rPr sz="900" dirty="0">
                <a:solidFill>
                  <a:srgbClr val="00AF50"/>
                </a:solidFill>
                <a:latin typeface="Arial"/>
                <a:cs typeface="Arial"/>
              </a:rPr>
              <a:t>topology</a:t>
            </a:r>
            <a:r>
              <a:rPr sz="900" spc="-15" dirty="0">
                <a:solidFill>
                  <a:srgbClr val="00AF50"/>
                </a:solidFill>
                <a:latin typeface="Arial"/>
                <a:cs typeface="Arial"/>
              </a:rPr>
              <a:t> </a:t>
            </a:r>
            <a:r>
              <a:rPr sz="900" dirty="0">
                <a:solidFill>
                  <a:srgbClr val="00AF50"/>
                </a:solidFill>
                <a:latin typeface="Arial"/>
                <a:cs typeface="Arial"/>
              </a:rPr>
              <a:t>(2D</a:t>
            </a:r>
            <a:r>
              <a:rPr sz="900" spc="-15" dirty="0">
                <a:solidFill>
                  <a:srgbClr val="00AF50"/>
                </a:solidFill>
                <a:latin typeface="Arial"/>
                <a:cs typeface="Arial"/>
              </a:rPr>
              <a:t> </a:t>
            </a:r>
            <a:r>
              <a:rPr sz="900" dirty="0">
                <a:solidFill>
                  <a:srgbClr val="00AF50"/>
                </a:solidFill>
                <a:latin typeface="Arial"/>
                <a:cs typeface="Arial"/>
              </a:rPr>
              <a:t>parameter</a:t>
            </a:r>
            <a:r>
              <a:rPr sz="900" spc="-25" dirty="0">
                <a:solidFill>
                  <a:srgbClr val="00AF50"/>
                </a:solidFill>
                <a:latin typeface="Arial"/>
                <a:cs typeface="Arial"/>
              </a:rPr>
              <a:t> </a:t>
            </a:r>
            <a:r>
              <a:rPr sz="900" spc="-10" dirty="0">
                <a:solidFill>
                  <a:srgbClr val="00AF50"/>
                </a:solidFill>
                <a:latin typeface="Arial"/>
                <a:cs typeface="Arial"/>
              </a:rPr>
              <a:t>space) </a:t>
            </a:r>
            <a:r>
              <a:rPr sz="900" spc="-10" dirty="0">
                <a:latin typeface="Arial"/>
                <a:cs typeface="Arial"/>
              </a:rPr>
              <a:t>Rhino.Geometry.Collections.</a:t>
            </a:r>
            <a:r>
              <a:rPr sz="900" b="1" spc="-10" dirty="0">
                <a:latin typeface="Arial"/>
                <a:cs typeface="Arial"/>
              </a:rPr>
              <a:t>BrepTrimList</a:t>
            </a:r>
            <a:r>
              <a:rPr sz="900" b="1" spc="85" dirty="0">
                <a:latin typeface="Arial"/>
                <a:cs typeface="Arial"/>
              </a:rPr>
              <a:t> </a:t>
            </a:r>
            <a:r>
              <a:rPr sz="900" dirty="0">
                <a:latin typeface="Arial"/>
                <a:cs typeface="Arial"/>
              </a:rPr>
              <a:t>trims</a:t>
            </a:r>
            <a:r>
              <a:rPr sz="900" spc="120" dirty="0">
                <a:latin typeface="Arial"/>
                <a:cs typeface="Arial"/>
              </a:rPr>
              <a:t> </a:t>
            </a:r>
            <a:r>
              <a:rPr sz="900" dirty="0">
                <a:latin typeface="Arial"/>
                <a:cs typeface="Arial"/>
              </a:rPr>
              <a:t>=</a:t>
            </a:r>
            <a:r>
              <a:rPr sz="900" spc="100" dirty="0">
                <a:latin typeface="Arial"/>
                <a:cs typeface="Arial"/>
              </a:rPr>
              <a:t> </a:t>
            </a:r>
            <a:r>
              <a:rPr sz="900" spc="-10" dirty="0">
                <a:latin typeface="Arial"/>
                <a:cs typeface="Arial"/>
              </a:rPr>
              <a:t>brep.Trims;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30" dirty="0">
                <a:solidFill>
                  <a:srgbClr val="3333FF"/>
                </a:solidFill>
                <a:latin typeface="Arial"/>
                <a:cs typeface="Arial"/>
              </a:rPr>
              <a:t> </a:t>
            </a:r>
            <a:r>
              <a:rPr sz="900" dirty="0">
                <a:latin typeface="Arial"/>
                <a:cs typeface="Arial"/>
              </a:rPr>
              <a:t>ti =</a:t>
            </a:r>
            <a:r>
              <a:rPr sz="900" spc="-1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ti</a:t>
            </a:r>
            <a:r>
              <a:rPr sz="900" spc="-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trims.Count;</a:t>
            </a:r>
            <a:r>
              <a:rPr sz="900" spc="-5" dirty="0">
                <a:latin typeface="Arial"/>
                <a:cs typeface="Arial"/>
              </a:rPr>
              <a:t> </a:t>
            </a:r>
            <a:r>
              <a:rPr sz="900" spc="-10" dirty="0">
                <a:latin typeface="Arial"/>
                <a:cs typeface="Arial"/>
              </a:rPr>
              <a:t>ti++)</a:t>
            </a:r>
            <a:endParaRPr sz="900">
              <a:latin typeface="Arial"/>
              <a:cs typeface="Arial"/>
            </a:endParaRPr>
          </a:p>
          <a:p>
            <a:pPr marL="154305">
              <a:lnSpc>
                <a:spcPts val="990"/>
              </a:lnSpc>
            </a:pPr>
            <a:r>
              <a:rPr sz="900" dirty="0">
                <a:latin typeface="Arial"/>
                <a:cs typeface="Arial"/>
              </a:rPr>
              <a:t>{</a:t>
            </a:r>
            <a:endParaRPr sz="900">
              <a:latin typeface="Arial"/>
              <a:cs typeface="Arial"/>
            </a:endParaRPr>
          </a:p>
          <a:p>
            <a:pPr marL="346075">
              <a:lnSpc>
                <a:spcPts val="1040"/>
              </a:lnSpc>
            </a:pPr>
            <a:r>
              <a:rPr sz="900" b="1" dirty="0">
                <a:latin typeface="Arial"/>
                <a:cs typeface="Arial"/>
              </a:rPr>
              <a:t>BrepTrim</a:t>
            </a:r>
            <a:r>
              <a:rPr sz="900" b="1" spc="-25" dirty="0">
                <a:latin typeface="Arial"/>
                <a:cs typeface="Arial"/>
              </a:rPr>
              <a:t> </a:t>
            </a:r>
            <a:r>
              <a:rPr sz="900" dirty="0">
                <a:latin typeface="Arial"/>
                <a:cs typeface="Arial"/>
              </a:rPr>
              <a:t>trim</a:t>
            </a:r>
            <a:r>
              <a:rPr sz="900" spc="-10" dirty="0">
                <a:latin typeface="Arial"/>
                <a:cs typeface="Arial"/>
              </a:rPr>
              <a:t> </a:t>
            </a:r>
            <a:r>
              <a:rPr sz="900" dirty="0">
                <a:latin typeface="Arial"/>
                <a:cs typeface="Arial"/>
              </a:rPr>
              <a:t>=</a:t>
            </a:r>
            <a:r>
              <a:rPr sz="900" spc="-10" dirty="0">
                <a:latin typeface="Arial"/>
                <a:cs typeface="Arial"/>
              </a:rPr>
              <a:t> trims[ti];</a:t>
            </a:r>
            <a:endParaRPr sz="900">
              <a:latin typeface="Arial"/>
              <a:cs typeface="Arial"/>
            </a:endParaRPr>
          </a:p>
          <a:p>
            <a:pPr marL="346075">
              <a:lnSpc>
                <a:spcPts val="1030"/>
              </a:lnSpc>
            </a:pPr>
            <a:r>
              <a:rPr sz="900" dirty="0">
                <a:solidFill>
                  <a:srgbClr val="00AF50"/>
                </a:solidFill>
                <a:latin typeface="Arial"/>
                <a:cs typeface="Arial"/>
              </a:rPr>
              <a:t>//Get</a:t>
            </a:r>
            <a:r>
              <a:rPr sz="900" spc="-2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spc="-20" dirty="0">
                <a:solidFill>
                  <a:srgbClr val="00AF50"/>
                </a:solidFill>
                <a:latin typeface="Arial"/>
                <a:cs typeface="Arial"/>
              </a:rPr>
              <a:t>edge</a:t>
            </a:r>
            <a:endParaRPr sz="900">
              <a:latin typeface="Arial"/>
              <a:cs typeface="Arial"/>
            </a:endParaRPr>
          </a:p>
          <a:p>
            <a:pPr marL="346075">
              <a:lnSpc>
                <a:spcPts val="1030"/>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trimEdge</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trim.Edge;</a:t>
            </a:r>
            <a:endParaRPr sz="900">
              <a:latin typeface="Arial"/>
              <a:cs typeface="Arial"/>
            </a:endParaRPr>
          </a:p>
          <a:p>
            <a:pPr marL="346075">
              <a:lnSpc>
                <a:spcPts val="104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trim</a:t>
            </a:r>
            <a:r>
              <a:rPr sz="900" spc="-5" dirty="0">
                <a:solidFill>
                  <a:srgbClr val="00AF50"/>
                </a:solidFill>
                <a:latin typeface="Arial"/>
                <a:cs typeface="Arial"/>
              </a:rPr>
              <a:t> </a:t>
            </a:r>
            <a:r>
              <a:rPr sz="900" dirty="0">
                <a:solidFill>
                  <a:srgbClr val="00AF50"/>
                </a:solidFill>
                <a:latin typeface="Arial"/>
                <a:cs typeface="Arial"/>
              </a:rPr>
              <a:t>start</a:t>
            </a:r>
            <a:r>
              <a:rPr sz="900" spc="-5" dirty="0">
                <a:solidFill>
                  <a:srgbClr val="00AF50"/>
                </a:solidFill>
                <a:latin typeface="Arial"/>
                <a:cs typeface="Arial"/>
              </a:rPr>
              <a:t> </a:t>
            </a:r>
            <a:r>
              <a:rPr sz="900" dirty="0">
                <a:solidFill>
                  <a:srgbClr val="00AF50"/>
                </a:solidFill>
                <a:latin typeface="Arial"/>
                <a:cs typeface="Arial"/>
              </a:rPr>
              <a:t>and</a:t>
            </a:r>
            <a:r>
              <a:rPr sz="900" spc="-10" dirty="0">
                <a:solidFill>
                  <a:srgbClr val="00AF50"/>
                </a:solidFill>
                <a:latin typeface="Arial"/>
                <a:cs typeface="Arial"/>
              </a:rPr>
              <a:t> </a:t>
            </a:r>
            <a:r>
              <a:rPr sz="900" dirty="0">
                <a:solidFill>
                  <a:srgbClr val="00AF50"/>
                </a:solidFill>
                <a:latin typeface="Arial"/>
                <a:cs typeface="Arial"/>
              </a:rPr>
              <a:t>end</a:t>
            </a:r>
            <a:r>
              <a:rPr sz="900" spc="-15" dirty="0">
                <a:solidFill>
                  <a:srgbClr val="00AF50"/>
                </a:solidFill>
                <a:latin typeface="Arial"/>
                <a:cs typeface="Arial"/>
              </a:rPr>
              <a:t> </a:t>
            </a:r>
            <a:r>
              <a:rPr sz="900" spc="-10" dirty="0">
                <a:solidFill>
                  <a:srgbClr val="00AF50"/>
                </a:solidFill>
                <a:latin typeface="Arial"/>
                <a:cs typeface="Arial"/>
              </a:rPr>
              <a:t>vertices</a:t>
            </a:r>
            <a:endParaRPr sz="900">
              <a:latin typeface="Arial"/>
              <a:cs typeface="Arial"/>
            </a:endParaRPr>
          </a:p>
          <a:p>
            <a:pPr marL="346075" marR="3681729">
              <a:lnSpc>
                <a:spcPts val="1030"/>
              </a:lnSpc>
              <a:spcBef>
                <a:spcPts val="55"/>
              </a:spcBef>
            </a:pP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trimStartVertex</a:t>
            </a:r>
            <a:r>
              <a:rPr sz="900" spc="-10" dirty="0">
                <a:latin typeface="Arial"/>
                <a:cs typeface="Arial"/>
              </a:rPr>
              <a:t> </a:t>
            </a:r>
            <a:r>
              <a:rPr sz="900" dirty="0">
                <a:latin typeface="Arial"/>
                <a:cs typeface="Arial"/>
              </a:rPr>
              <a:t>=</a:t>
            </a:r>
            <a:r>
              <a:rPr sz="900" spc="-10" dirty="0">
                <a:latin typeface="Arial"/>
                <a:cs typeface="Arial"/>
              </a:rPr>
              <a:t> trim.StartVertex; </a:t>
            </a: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trimEndVertex</a:t>
            </a:r>
            <a:r>
              <a:rPr sz="900" spc="-5" dirty="0">
                <a:latin typeface="Arial"/>
                <a:cs typeface="Arial"/>
              </a:rPr>
              <a:t> </a:t>
            </a:r>
            <a:r>
              <a:rPr sz="900" dirty="0">
                <a:latin typeface="Arial"/>
                <a:cs typeface="Arial"/>
              </a:rPr>
              <a:t>=</a:t>
            </a:r>
            <a:r>
              <a:rPr sz="900" spc="-10" dirty="0">
                <a:latin typeface="Arial"/>
                <a:cs typeface="Arial"/>
              </a:rPr>
              <a:t> trim.EndVertex;</a:t>
            </a:r>
            <a:endParaRPr sz="900">
              <a:latin typeface="Arial"/>
              <a:cs typeface="Arial"/>
            </a:endParaRPr>
          </a:p>
          <a:p>
            <a:pPr marL="346075">
              <a:lnSpc>
                <a:spcPts val="985"/>
              </a:lnSpc>
            </a:pPr>
            <a:r>
              <a:rPr sz="900" dirty="0">
                <a:solidFill>
                  <a:srgbClr val="00AF50"/>
                </a:solidFill>
                <a:latin typeface="Arial"/>
                <a:cs typeface="Arial"/>
              </a:rPr>
              <a:t>//Get</a:t>
            </a:r>
            <a:r>
              <a:rPr sz="900" spc="-30" dirty="0">
                <a:solidFill>
                  <a:srgbClr val="00AF50"/>
                </a:solidFill>
                <a:latin typeface="Arial"/>
                <a:cs typeface="Arial"/>
              </a:rPr>
              <a:t> </a:t>
            </a:r>
            <a:r>
              <a:rPr sz="900" dirty="0">
                <a:solidFill>
                  <a:srgbClr val="00AF50"/>
                </a:solidFill>
                <a:latin typeface="Arial"/>
                <a:cs typeface="Arial"/>
              </a:rPr>
              <a:t>trim </a:t>
            </a:r>
            <a:r>
              <a:rPr sz="900" spc="-20" dirty="0">
                <a:solidFill>
                  <a:srgbClr val="00AF50"/>
                </a:solidFill>
                <a:latin typeface="Arial"/>
                <a:cs typeface="Arial"/>
              </a:rPr>
              <a:t>loop</a:t>
            </a:r>
            <a:endParaRPr sz="900">
              <a:latin typeface="Arial"/>
              <a:cs typeface="Arial"/>
            </a:endParaRPr>
          </a:p>
          <a:p>
            <a:pPr marL="346075">
              <a:lnSpc>
                <a:spcPts val="1040"/>
              </a:lnSpc>
            </a:pPr>
            <a:r>
              <a:rPr sz="900" dirty="0">
                <a:solidFill>
                  <a:srgbClr val="3333FF"/>
                </a:solidFill>
                <a:latin typeface="Arial"/>
                <a:cs typeface="Arial"/>
              </a:rPr>
              <a:t>var</a:t>
            </a:r>
            <a:r>
              <a:rPr sz="900" spc="-25" dirty="0">
                <a:solidFill>
                  <a:srgbClr val="3333FF"/>
                </a:solidFill>
                <a:latin typeface="Arial"/>
                <a:cs typeface="Arial"/>
              </a:rPr>
              <a:t> </a:t>
            </a:r>
            <a:r>
              <a:rPr sz="900" dirty="0">
                <a:latin typeface="Arial"/>
                <a:cs typeface="Arial"/>
              </a:rPr>
              <a:t>trimLoop</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trim.Loop;</a:t>
            </a:r>
            <a:endParaRPr sz="900">
              <a:latin typeface="Arial"/>
              <a:cs typeface="Arial"/>
            </a:endParaRPr>
          </a:p>
          <a:p>
            <a:pPr marL="346075">
              <a:lnSpc>
                <a:spcPts val="1040"/>
              </a:lnSpc>
            </a:pPr>
            <a:r>
              <a:rPr sz="900" dirty="0">
                <a:solidFill>
                  <a:srgbClr val="00AF50"/>
                </a:solidFill>
                <a:latin typeface="Arial"/>
                <a:cs typeface="Arial"/>
              </a:rPr>
              <a:t>//Get</a:t>
            </a:r>
            <a:r>
              <a:rPr sz="900" spc="-30" dirty="0">
                <a:solidFill>
                  <a:srgbClr val="00AF50"/>
                </a:solidFill>
                <a:latin typeface="Arial"/>
                <a:cs typeface="Arial"/>
              </a:rPr>
              <a:t> </a:t>
            </a:r>
            <a:r>
              <a:rPr sz="900" dirty="0">
                <a:solidFill>
                  <a:srgbClr val="00AF50"/>
                </a:solidFill>
                <a:latin typeface="Arial"/>
                <a:cs typeface="Arial"/>
              </a:rPr>
              <a:t>trim </a:t>
            </a:r>
            <a:r>
              <a:rPr sz="900" spc="-20" dirty="0">
                <a:solidFill>
                  <a:srgbClr val="00AF50"/>
                </a:solidFill>
                <a:latin typeface="Arial"/>
                <a:cs typeface="Arial"/>
              </a:rPr>
              <a:t>face</a:t>
            </a:r>
            <a:endParaRPr sz="900">
              <a:latin typeface="Arial"/>
              <a:cs typeface="Arial"/>
            </a:endParaRPr>
          </a:p>
          <a:p>
            <a:pPr marL="346075">
              <a:lnSpc>
                <a:spcPts val="1030"/>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trimFace</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trim.Face;</a:t>
            </a:r>
            <a:endParaRPr sz="900">
              <a:latin typeface="Arial"/>
              <a:cs typeface="Arial"/>
            </a:endParaRPr>
          </a:p>
          <a:p>
            <a:pPr marL="346075">
              <a:lnSpc>
                <a:spcPts val="103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trim</a:t>
            </a:r>
            <a:r>
              <a:rPr sz="900" spc="-5" dirty="0">
                <a:solidFill>
                  <a:srgbClr val="00AF50"/>
                </a:solidFill>
                <a:latin typeface="Arial"/>
                <a:cs typeface="Arial"/>
              </a:rPr>
              <a:t> </a:t>
            </a:r>
            <a:r>
              <a:rPr sz="900" dirty="0">
                <a:solidFill>
                  <a:srgbClr val="00AF50"/>
                </a:solidFill>
                <a:latin typeface="Arial"/>
                <a:cs typeface="Arial"/>
              </a:rPr>
              <a:t>2D</a:t>
            </a:r>
            <a:r>
              <a:rPr sz="900" spc="-25" dirty="0">
                <a:solidFill>
                  <a:srgbClr val="00AF50"/>
                </a:solidFill>
                <a:latin typeface="Arial"/>
                <a:cs typeface="Arial"/>
              </a:rPr>
              <a:t> </a:t>
            </a:r>
            <a:r>
              <a:rPr sz="900" spc="-10" dirty="0">
                <a:solidFill>
                  <a:srgbClr val="00AF50"/>
                </a:solidFill>
                <a:latin typeface="Arial"/>
                <a:cs typeface="Arial"/>
              </a:rPr>
              <a:t>curve</a:t>
            </a:r>
            <a:endParaRPr sz="900">
              <a:latin typeface="Arial"/>
              <a:cs typeface="Arial"/>
            </a:endParaRPr>
          </a:p>
          <a:p>
            <a:pPr marL="346075">
              <a:lnSpc>
                <a:spcPts val="1030"/>
              </a:lnSpc>
            </a:pP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trim2dCurve</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trim.TrimCurve;</a:t>
            </a:r>
            <a:endParaRPr sz="900">
              <a:latin typeface="Arial"/>
              <a:cs typeface="Arial"/>
            </a:endParaRPr>
          </a:p>
          <a:p>
            <a:pPr marL="154305">
              <a:lnSpc>
                <a:spcPts val="1055"/>
              </a:lnSpc>
            </a:pPr>
            <a:r>
              <a:rPr sz="900" dirty="0">
                <a:latin typeface="Arial"/>
                <a:cs typeface="Arial"/>
              </a:rPr>
              <a:t>}</a:t>
            </a:r>
            <a:endParaRPr sz="900">
              <a:latin typeface="Arial"/>
              <a:cs typeface="Arial"/>
            </a:endParaRPr>
          </a:p>
          <a:p>
            <a:pPr>
              <a:lnSpc>
                <a:spcPct val="100000"/>
              </a:lnSpc>
              <a:spcBef>
                <a:spcPts val="40"/>
              </a:spcBef>
            </a:pPr>
            <a:endParaRPr sz="900">
              <a:latin typeface="Arial"/>
              <a:cs typeface="Arial"/>
            </a:endParaRPr>
          </a:p>
          <a:p>
            <a:pPr marL="154305" marR="2251075">
              <a:lnSpc>
                <a:spcPts val="1030"/>
              </a:lnSpc>
            </a:pPr>
            <a:r>
              <a:rPr sz="900" dirty="0">
                <a:solidFill>
                  <a:srgbClr val="00AF50"/>
                </a:solidFill>
                <a:latin typeface="Arial"/>
                <a:cs typeface="Arial"/>
              </a:rPr>
              <a:t>//BrepVertex</a:t>
            </a:r>
            <a:r>
              <a:rPr sz="900" spc="-15" dirty="0">
                <a:solidFill>
                  <a:srgbClr val="00AF50"/>
                </a:solidFill>
                <a:latin typeface="Arial"/>
                <a:cs typeface="Arial"/>
              </a:rPr>
              <a:t> </a:t>
            </a:r>
            <a:r>
              <a:rPr sz="900" dirty="0">
                <a:solidFill>
                  <a:srgbClr val="00AF50"/>
                </a:solidFill>
                <a:latin typeface="Arial"/>
                <a:cs typeface="Arial"/>
              </a:rPr>
              <a:t>topology</a:t>
            </a:r>
            <a:r>
              <a:rPr sz="900" spc="-15" dirty="0">
                <a:solidFill>
                  <a:srgbClr val="00AF50"/>
                </a:solidFill>
                <a:latin typeface="Arial"/>
                <a:cs typeface="Arial"/>
              </a:rPr>
              <a:t> </a:t>
            </a:r>
            <a:r>
              <a:rPr sz="900" dirty="0">
                <a:solidFill>
                  <a:srgbClr val="00AF50"/>
                </a:solidFill>
                <a:latin typeface="Arial"/>
                <a:cs typeface="Arial"/>
              </a:rPr>
              <a:t>(3D</a:t>
            </a:r>
            <a:r>
              <a:rPr sz="900" spc="-30" dirty="0">
                <a:solidFill>
                  <a:srgbClr val="00AF50"/>
                </a:solidFill>
                <a:latin typeface="Arial"/>
                <a:cs typeface="Arial"/>
              </a:rPr>
              <a:t> </a:t>
            </a:r>
            <a:r>
              <a:rPr sz="900" dirty="0">
                <a:solidFill>
                  <a:srgbClr val="00AF50"/>
                </a:solidFill>
                <a:latin typeface="Arial"/>
                <a:cs typeface="Arial"/>
              </a:rPr>
              <a:t>modeling</a:t>
            </a:r>
            <a:r>
              <a:rPr sz="900" spc="-15" dirty="0">
                <a:solidFill>
                  <a:srgbClr val="00AF50"/>
                </a:solidFill>
                <a:latin typeface="Arial"/>
                <a:cs typeface="Arial"/>
              </a:rPr>
              <a:t> </a:t>
            </a:r>
            <a:r>
              <a:rPr sz="900" spc="-10" dirty="0">
                <a:solidFill>
                  <a:srgbClr val="00AF50"/>
                </a:solidFill>
                <a:latin typeface="Arial"/>
                <a:cs typeface="Arial"/>
              </a:rPr>
              <a:t>space) </a:t>
            </a:r>
            <a:r>
              <a:rPr sz="900" spc="-10" dirty="0">
                <a:latin typeface="Arial"/>
                <a:cs typeface="Arial"/>
              </a:rPr>
              <a:t>Rhino.Geometry.Collections.</a:t>
            </a:r>
            <a:r>
              <a:rPr sz="900" b="1" spc="-10" dirty="0">
                <a:latin typeface="Arial"/>
                <a:cs typeface="Arial"/>
              </a:rPr>
              <a:t>BrepVertexList</a:t>
            </a:r>
            <a:r>
              <a:rPr sz="900" b="1" spc="100" dirty="0">
                <a:latin typeface="Arial"/>
                <a:cs typeface="Arial"/>
              </a:rPr>
              <a:t> </a:t>
            </a:r>
            <a:r>
              <a:rPr sz="900" dirty="0">
                <a:latin typeface="Arial"/>
                <a:cs typeface="Arial"/>
              </a:rPr>
              <a:t>vertices</a:t>
            </a:r>
            <a:r>
              <a:rPr sz="900" spc="100" dirty="0">
                <a:latin typeface="Arial"/>
                <a:cs typeface="Arial"/>
              </a:rPr>
              <a:t> </a:t>
            </a:r>
            <a:r>
              <a:rPr sz="900" dirty="0">
                <a:latin typeface="Arial"/>
                <a:cs typeface="Arial"/>
              </a:rPr>
              <a:t>=</a:t>
            </a:r>
            <a:r>
              <a:rPr sz="900" spc="105" dirty="0">
                <a:latin typeface="Arial"/>
                <a:cs typeface="Arial"/>
              </a:rPr>
              <a:t> </a:t>
            </a:r>
            <a:r>
              <a:rPr sz="900" spc="-10" dirty="0">
                <a:latin typeface="Arial"/>
                <a:cs typeface="Arial"/>
              </a:rPr>
              <a:t>brep.Vertices;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25" dirty="0">
                <a:solidFill>
                  <a:srgbClr val="3333FF"/>
                </a:solidFill>
                <a:latin typeface="Arial"/>
                <a:cs typeface="Arial"/>
              </a:rPr>
              <a:t> </a:t>
            </a:r>
            <a:r>
              <a:rPr sz="900" dirty="0">
                <a:latin typeface="Arial"/>
                <a:cs typeface="Arial"/>
              </a:rPr>
              <a:t>vi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vi</a:t>
            </a:r>
            <a:r>
              <a:rPr sz="900" spc="-1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vertices.Count; </a:t>
            </a:r>
            <a:r>
              <a:rPr sz="900" spc="-10" dirty="0">
                <a:latin typeface="Arial"/>
                <a:cs typeface="Arial"/>
              </a:rPr>
              <a:t>vi++)</a:t>
            </a:r>
            <a:endParaRPr sz="900">
              <a:latin typeface="Arial"/>
              <a:cs typeface="Arial"/>
            </a:endParaRPr>
          </a:p>
          <a:p>
            <a:pPr marL="154305">
              <a:lnSpc>
                <a:spcPts val="1000"/>
              </a:lnSpc>
            </a:pPr>
            <a:r>
              <a:rPr sz="900" dirty="0">
                <a:latin typeface="Arial"/>
                <a:cs typeface="Arial"/>
              </a:rPr>
              <a:t>{</a:t>
            </a:r>
            <a:endParaRPr sz="900">
              <a:latin typeface="Arial"/>
              <a:cs typeface="Arial"/>
            </a:endParaRPr>
          </a:p>
          <a:p>
            <a:pPr marL="346075">
              <a:lnSpc>
                <a:spcPts val="1030"/>
              </a:lnSpc>
            </a:pPr>
            <a:r>
              <a:rPr sz="900" b="1" dirty="0">
                <a:latin typeface="Arial"/>
                <a:cs typeface="Arial"/>
              </a:rPr>
              <a:t>BrepVertex</a:t>
            </a:r>
            <a:r>
              <a:rPr sz="900" b="1" spc="-25" dirty="0">
                <a:latin typeface="Arial"/>
                <a:cs typeface="Arial"/>
              </a:rPr>
              <a:t> </a:t>
            </a:r>
            <a:r>
              <a:rPr sz="900" dirty="0">
                <a:latin typeface="Arial"/>
                <a:cs typeface="Arial"/>
              </a:rPr>
              <a:t>vertex</a:t>
            </a:r>
            <a:r>
              <a:rPr sz="900" spc="-15" dirty="0">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vertices[vi];</a:t>
            </a:r>
            <a:endParaRPr sz="900">
              <a:latin typeface="Arial"/>
              <a:cs typeface="Arial"/>
            </a:endParaRPr>
          </a:p>
          <a:p>
            <a:pPr marL="346075">
              <a:lnSpc>
                <a:spcPts val="1030"/>
              </a:lnSpc>
            </a:pPr>
            <a:r>
              <a:rPr sz="900" dirty="0">
                <a:solidFill>
                  <a:srgbClr val="00AF50"/>
                </a:solidFill>
                <a:latin typeface="Arial"/>
                <a:cs typeface="Arial"/>
              </a:rPr>
              <a:t>//Get</a:t>
            </a:r>
            <a:r>
              <a:rPr sz="900" spc="-15" dirty="0">
                <a:solidFill>
                  <a:srgbClr val="00AF50"/>
                </a:solidFill>
                <a:latin typeface="Arial"/>
                <a:cs typeface="Arial"/>
              </a:rPr>
              <a:t> </a:t>
            </a:r>
            <a:r>
              <a:rPr sz="900" dirty="0">
                <a:solidFill>
                  <a:srgbClr val="00AF50"/>
                </a:solidFill>
                <a:latin typeface="Arial"/>
                <a:cs typeface="Arial"/>
              </a:rPr>
              <a:t>vertex</a:t>
            </a:r>
            <a:r>
              <a:rPr sz="900" spc="-10" dirty="0">
                <a:solidFill>
                  <a:srgbClr val="00AF50"/>
                </a:solidFill>
                <a:latin typeface="Arial"/>
                <a:cs typeface="Arial"/>
              </a:rPr>
              <a:t> edges</a:t>
            </a:r>
            <a:endParaRPr sz="900">
              <a:latin typeface="Arial"/>
              <a:cs typeface="Arial"/>
            </a:endParaRPr>
          </a:p>
          <a:p>
            <a:pPr marL="346075">
              <a:lnSpc>
                <a:spcPts val="1040"/>
              </a:lnSpc>
            </a:pP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vEdges</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vertex.EdgeIndices();</a:t>
            </a:r>
            <a:endParaRPr sz="900">
              <a:latin typeface="Arial"/>
              <a:cs typeface="Arial"/>
            </a:endParaRPr>
          </a:p>
          <a:p>
            <a:pPr marL="346075">
              <a:lnSpc>
                <a:spcPts val="1040"/>
              </a:lnSpc>
            </a:pPr>
            <a:r>
              <a:rPr sz="900" dirty="0">
                <a:solidFill>
                  <a:srgbClr val="00AF50"/>
                </a:solidFill>
                <a:latin typeface="Arial"/>
                <a:cs typeface="Arial"/>
              </a:rPr>
              <a:t>//Get</a:t>
            </a:r>
            <a:r>
              <a:rPr sz="900" spc="-20" dirty="0">
                <a:solidFill>
                  <a:srgbClr val="00AF50"/>
                </a:solidFill>
                <a:latin typeface="Arial"/>
                <a:cs typeface="Arial"/>
              </a:rPr>
              <a:t> </a:t>
            </a:r>
            <a:r>
              <a:rPr sz="900" dirty="0">
                <a:solidFill>
                  <a:srgbClr val="00AF50"/>
                </a:solidFill>
                <a:latin typeface="Arial"/>
                <a:cs typeface="Arial"/>
              </a:rPr>
              <a:t>vertex</a:t>
            </a:r>
            <a:r>
              <a:rPr sz="900" spc="-10" dirty="0">
                <a:solidFill>
                  <a:srgbClr val="00AF50"/>
                </a:solidFill>
                <a:latin typeface="Arial"/>
                <a:cs typeface="Arial"/>
              </a:rPr>
              <a:t> location</a:t>
            </a:r>
            <a:endParaRPr sz="900">
              <a:latin typeface="Arial"/>
              <a:cs typeface="Arial"/>
            </a:endParaRPr>
          </a:p>
          <a:p>
            <a:pPr marL="346075">
              <a:lnSpc>
                <a:spcPts val="1035"/>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vPoint</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vertex.Location;</a:t>
            </a:r>
            <a:endParaRPr sz="900">
              <a:latin typeface="Arial"/>
              <a:cs typeface="Arial"/>
            </a:endParaRPr>
          </a:p>
          <a:p>
            <a:pPr marL="154305">
              <a:lnSpc>
                <a:spcPts val="1055"/>
              </a:lnSpc>
            </a:pPr>
            <a:r>
              <a:rPr sz="900" dirty="0">
                <a:latin typeface="Arial"/>
                <a:cs typeface="Arial"/>
              </a:rPr>
              <a:t>}</a:t>
            </a:r>
            <a:endParaRPr sz="900">
              <a:latin typeface="Arial"/>
              <a:cs typeface="Arial"/>
            </a:endParaRPr>
          </a:p>
          <a:p>
            <a:pPr>
              <a:lnSpc>
                <a:spcPct val="100000"/>
              </a:lnSpc>
              <a:spcBef>
                <a:spcPts val="25"/>
              </a:spcBef>
            </a:pPr>
            <a:endParaRPr sz="1250">
              <a:latin typeface="Arial"/>
              <a:cs typeface="Arial"/>
            </a:endParaRPr>
          </a:p>
          <a:p>
            <a:pPr marL="12700" marR="5080">
              <a:lnSpc>
                <a:spcPct val="95900"/>
              </a:lnSpc>
            </a:pPr>
            <a:r>
              <a:rPr sz="1100" dirty="0">
                <a:latin typeface="Arial"/>
                <a:cs typeface="Arial"/>
              </a:rPr>
              <a:t>In</a:t>
            </a:r>
            <a:r>
              <a:rPr sz="1100" spc="-40" dirty="0">
                <a:latin typeface="Arial"/>
                <a:cs typeface="Arial"/>
              </a:rPr>
              <a:t> </a:t>
            </a:r>
            <a:r>
              <a:rPr sz="1100" dirty="0">
                <a:latin typeface="Arial"/>
                <a:cs typeface="Arial"/>
              </a:rPr>
              <a:t>polysurfaces</a:t>
            </a:r>
            <a:r>
              <a:rPr sz="1100" spc="-40" dirty="0">
                <a:latin typeface="Arial"/>
                <a:cs typeface="Arial"/>
              </a:rPr>
              <a:t> </a:t>
            </a:r>
            <a:r>
              <a:rPr sz="1100" dirty="0">
                <a:latin typeface="Arial"/>
                <a:cs typeface="Arial"/>
              </a:rPr>
              <a:t>(which</a:t>
            </a:r>
            <a:r>
              <a:rPr sz="1100" spc="-35" dirty="0">
                <a:latin typeface="Arial"/>
                <a:cs typeface="Arial"/>
              </a:rPr>
              <a:t> </a:t>
            </a:r>
            <a:r>
              <a:rPr sz="1100" dirty="0">
                <a:latin typeface="Arial"/>
                <a:cs typeface="Arial"/>
              </a:rPr>
              <a:t>are</a:t>
            </a:r>
            <a:r>
              <a:rPr sz="1100" spc="-20" dirty="0">
                <a:latin typeface="Arial"/>
                <a:cs typeface="Arial"/>
              </a:rPr>
              <a:t> </a:t>
            </a:r>
            <a:r>
              <a:rPr sz="1100" b="1" i="1" dirty="0">
                <a:latin typeface="Arial"/>
                <a:cs typeface="Arial"/>
              </a:rPr>
              <a:t>Breps</a:t>
            </a:r>
            <a:r>
              <a:rPr sz="1100" b="1" i="1" spc="-25" dirty="0">
                <a:latin typeface="Arial"/>
                <a:cs typeface="Arial"/>
              </a:rPr>
              <a:t> </a:t>
            </a:r>
            <a:r>
              <a:rPr sz="1100" dirty="0">
                <a:latin typeface="Arial"/>
                <a:cs typeface="Arial"/>
              </a:rPr>
              <a:t>with</a:t>
            </a:r>
            <a:r>
              <a:rPr sz="1100" spc="-40" dirty="0">
                <a:latin typeface="Arial"/>
                <a:cs typeface="Arial"/>
              </a:rPr>
              <a:t> </a:t>
            </a:r>
            <a:r>
              <a:rPr sz="1100" dirty="0">
                <a:latin typeface="Arial"/>
                <a:cs typeface="Arial"/>
              </a:rPr>
              <a:t>multiple</a:t>
            </a:r>
            <a:r>
              <a:rPr sz="1100" spc="-25" dirty="0">
                <a:latin typeface="Arial"/>
                <a:cs typeface="Arial"/>
              </a:rPr>
              <a:t> </a:t>
            </a:r>
            <a:r>
              <a:rPr sz="1100" dirty="0">
                <a:latin typeface="Arial"/>
                <a:cs typeface="Arial"/>
              </a:rPr>
              <a:t>faces),</a:t>
            </a:r>
            <a:r>
              <a:rPr sz="1100" spc="-30" dirty="0">
                <a:latin typeface="Arial"/>
                <a:cs typeface="Arial"/>
              </a:rPr>
              <a:t> </a:t>
            </a:r>
            <a:r>
              <a:rPr sz="1100" dirty="0">
                <a:latin typeface="Arial"/>
                <a:cs typeface="Arial"/>
              </a:rPr>
              <a:t>some</a:t>
            </a:r>
            <a:r>
              <a:rPr sz="1100" spc="-30" dirty="0">
                <a:latin typeface="Arial"/>
                <a:cs typeface="Arial"/>
              </a:rPr>
              <a:t> </a:t>
            </a:r>
            <a:r>
              <a:rPr sz="1100" dirty="0">
                <a:latin typeface="Arial"/>
                <a:cs typeface="Arial"/>
              </a:rPr>
              <a:t>geometry</a:t>
            </a:r>
            <a:r>
              <a:rPr sz="1100" spc="-20" dirty="0">
                <a:latin typeface="Arial"/>
                <a:cs typeface="Arial"/>
              </a:rPr>
              <a:t> </a:t>
            </a:r>
            <a:r>
              <a:rPr sz="1100" dirty="0">
                <a:latin typeface="Arial"/>
                <a:cs typeface="Arial"/>
              </a:rPr>
              <a:t>and</a:t>
            </a:r>
            <a:r>
              <a:rPr sz="1100" spc="-40" dirty="0">
                <a:latin typeface="Arial"/>
                <a:cs typeface="Arial"/>
              </a:rPr>
              <a:t> </a:t>
            </a:r>
            <a:r>
              <a:rPr sz="1100" dirty="0">
                <a:latin typeface="Arial"/>
                <a:cs typeface="Arial"/>
              </a:rPr>
              <a:t>topology</a:t>
            </a:r>
            <a:r>
              <a:rPr sz="1100" spc="-20" dirty="0">
                <a:latin typeface="Arial"/>
                <a:cs typeface="Arial"/>
              </a:rPr>
              <a:t> </a:t>
            </a:r>
            <a:r>
              <a:rPr sz="1100" spc="-10" dirty="0">
                <a:latin typeface="Arial"/>
                <a:cs typeface="Arial"/>
              </a:rPr>
              <a:t>elements </a:t>
            </a:r>
            <a:r>
              <a:rPr sz="1100" dirty="0">
                <a:latin typeface="Arial"/>
                <a:cs typeface="Arial"/>
              </a:rPr>
              <a:t>are</a:t>
            </a:r>
            <a:r>
              <a:rPr sz="1100" spc="-35" dirty="0">
                <a:latin typeface="Arial"/>
                <a:cs typeface="Arial"/>
              </a:rPr>
              <a:t> </a:t>
            </a:r>
            <a:r>
              <a:rPr sz="1100" dirty="0">
                <a:latin typeface="Arial"/>
                <a:cs typeface="Arial"/>
              </a:rPr>
              <a:t>shared</a:t>
            </a:r>
            <a:r>
              <a:rPr sz="1100" spc="-25" dirty="0">
                <a:latin typeface="Arial"/>
                <a:cs typeface="Arial"/>
              </a:rPr>
              <a:t> </a:t>
            </a:r>
            <a:r>
              <a:rPr sz="1100" dirty="0">
                <a:latin typeface="Arial"/>
                <a:cs typeface="Arial"/>
              </a:rPr>
              <a:t>along</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connecting</a:t>
            </a:r>
            <a:r>
              <a:rPr sz="1100" spc="-25" dirty="0">
                <a:latin typeface="Arial"/>
                <a:cs typeface="Arial"/>
              </a:rPr>
              <a:t> </a:t>
            </a:r>
            <a:r>
              <a:rPr sz="1100" dirty="0">
                <a:latin typeface="Arial"/>
                <a:cs typeface="Arial"/>
              </a:rPr>
              <a:t>curves</a:t>
            </a:r>
            <a:r>
              <a:rPr sz="1100" spc="-25"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vertices</a:t>
            </a:r>
            <a:r>
              <a:rPr sz="1100" spc="-25" dirty="0">
                <a:latin typeface="Arial"/>
                <a:cs typeface="Arial"/>
              </a:rPr>
              <a:t> </a:t>
            </a:r>
            <a:r>
              <a:rPr sz="1100" dirty="0">
                <a:latin typeface="Arial"/>
                <a:cs typeface="Arial"/>
              </a:rPr>
              <a:t>where</a:t>
            </a:r>
            <a:r>
              <a:rPr sz="1100" spc="-35" dirty="0">
                <a:latin typeface="Arial"/>
                <a:cs typeface="Arial"/>
              </a:rPr>
              <a:t> </a:t>
            </a:r>
            <a:r>
              <a:rPr sz="1100" dirty="0">
                <a:latin typeface="Arial"/>
                <a:cs typeface="Arial"/>
              </a:rPr>
              <a:t>polysurface</a:t>
            </a:r>
            <a:r>
              <a:rPr sz="1100" spc="-35" dirty="0">
                <a:latin typeface="Arial"/>
                <a:cs typeface="Arial"/>
              </a:rPr>
              <a:t> </a:t>
            </a:r>
            <a:r>
              <a:rPr sz="1100" dirty="0">
                <a:latin typeface="Arial"/>
                <a:cs typeface="Arial"/>
              </a:rPr>
              <a:t>faces</a:t>
            </a:r>
            <a:r>
              <a:rPr sz="1100" spc="-25" dirty="0">
                <a:latin typeface="Arial"/>
                <a:cs typeface="Arial"/>
              </a:rPr>
              <a:t> </a:t>
            </a:r>
            <a:r>
              <a:rPr sz="1100" dirty="0">
                <a:latin typeface="Arial"/>
                <a:cs typeface="Arial"/>
              </a:rPr>
              <a:t>join</a:t>
            </a:r>
            <a:r>
              <a:rPr sz="1100" spc="-35" dirty="0">
                <a:latin typeface="Arial"/>
                <a:cs typeface="Arial"/>
              </a:rPr>
              <a:t> </a:t>
            </a:r>
            <a:r>
              <a:rPr sz="1100" dirty="0">
                <a:latin typeface="Arial"/>
                <a:cs typeface="Arial"/>
              </a:rPr>
              <a:t>together.</a:t>
            </a:r>
            <a:r>
              <a:rPr sz="1100" spc="-25" dirty="0">
                <a:latin typeface="Arial"/>
                <a:cs typeface="Arial"/>
              </a:rPr>
              <a:t> In </a:t>
            </a:r>
            <a:r>
              <a:rPr sz="1100" dirty="0">
                <a:latin typeface="Arial"/>
                <a:cs typeface="Arial"/>
              </a:rPr>
              <a:t>the</a:t>
            </a:r>
            <a:r>
              <a:rPr sz="1100" spc="-35" dirty="0">
                <a:latin typeface="Arial"/>
                <a:cs typeface="Arial"/>
              </a:rPr>
              <a:t> </a:t>
            </a:r>
            <a:r>
              <a:rPr sz="1100" dirty="0">
                <a:latin typeface="Arial"/>
                <a:cs typeface="Arial"/>
              </a:rPr>
              <a:t>following</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faces</a:t>
            </a:r>
            <a:r>
              <a:rPr sz="1100" spc="-25" dirty="0">
                <a:latin typeface="Arial"/>
                <a:cs typeface="Arial"/>
              </a:rPr>
              <a:t> </a:t>
            </a:r>
            <a:r>
              <a:rPr sz="1100" dirty="0">
                <a:latin typeface="Arial"/>
                <a:cs typeface="Arial"/>
              </a:rPr>
              <a:t>F0</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F1</a:t>
            </a:r>
            <a:r>
              <a:rPr sz="1100" spc="-25" dirty="0">
                <a:latin typeface="Arial"/>
                <a:cs typeface="Arial"/>
              </a:rPr>
              <a:t> </a:t>
            </a:r>
            <a:r>
              <a:rPr sz="1100" dirty="0">
                <a:latin typeface="Arial"/>
                <a:cs typeface="Arial"/>
              </a:rPr>
              <a:t>share</a:t>
            </a:r>
            <a:r>
              <a:rPr sz="1100" spc="-15"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edge</a:t>
            </a:r>
            <a:r>
              <a:rPr sz="1100" spc="-15" dirty="0">
                <a:latin typeface="Arial"/>
                <a:cs typeface="Arial"/>
              </a:rPr>
              <a:t> </a:t>
            </a:r>
            <a:r>
              <a:rPr sz="1100" dirty="0">
                <a:latin typeface="Arial"/>
                <a:cs typeface="Arial"/>
              </a:rPr>
              <a:t>E0</a:t>
            </a:r>
            <a:r>
              <a:rPr sz="1100" spc="-2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two</a:t>
            </a:r>
            <a:r>
              <a:rPr sz="1100" spc="-15" dirty="0">
                <a:latin typeface="Arial"/>
                <a:cs typeface="Arial"/>
              </a:rPr>
              <a:t> </a:t>
            </a:r>
            <a:r>
              <a:rPr sz="1100" dirty="0">
                <a:latin typeface="Arial"/>
                <a:cs typeface="Arial"/>
              </a:rPr>
              <a:t>vertices</a:t>
            </a:r>
            <a:r>
              <a:rPr sz="1100" spc="-15" dirty="0">
                <a:latin typeface="Arial"/>
                <a:cs typeface="Arial"/>
              </a:rPr>
              <a:t> </a:t>
            </a:r>
            <a:r>
              <a:rPr sz="1100" dirty="0">
                <a:latin typeface="Arial"/>
                <a:cs typeface="Arial"/>
              </a:rPr>
              <a:t>V0</a:t>
            </a:r>
            <a:r>
              <a:rPr sz="1100" spc="-15" dirty="0">
                <a:latin typeface="Arial"/>
                <a:cs typeface="Arial"/>
              </a:rPr>
              <a:t> </a:t>
            </a:r>
            <a:r>
              <a:rPr sz="1100" dirty="0">
                <a:latin typeface="Arial"/>
                <a:cs typeface="Arial"/>
              </a:rPr>
              <a:t>and</a:t>
            </a:r>
            <a:r>
              <a:rPr sz="1100" spc="-20" dirty="0">
                <a:latin typeface="Arial"/>
                <a:cs typeface="Arial"/>
              </a:rPr>
              <a:t> </a:t>
            </a:r>
            <a:r>
              <a:rPr sz="1100" spc="-25" dirty="0">
                <a:latin typeface="Arial"/>
                <a:cs typeface="Arial"/>
              </a:rPr>
              <a:t>V2.</a:t>
            </a:r>
            <a:endParaRPr sz="1100">
              <a:latin typeface="Arial"/>
              <a:cs typeface="Arial"/>
            </a:endParaRPr>
          </a:p>
        </p:txBody>
      </p:sp>
      <p:sp>
        <p:nvSpPr>
          <p:cNvPr id="7" name="Title 6"/>
          <p:cNvSpPr>
            <a:spLocks noGrp="1"/>
          </p:cNvSpPr>
          <p:nvPr>
            <p:ph type="title"/>
          </p:nvPr>
        </p:nvSpPr>
        <p:spPr/>
        <p:txBody>
          <a:bodyPr/>
          <a:lstStyle/>
          <a:p>
            <a:endParaRPr lang="en-US"/>
          </a:p>
        </p:txBody>
      </p:sp>
      <p:sp>
        <p:nvSpPr>
          <p:cNvPr id="4" name="object 4"/>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86</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3924427"/>
            <a:ext cx="5887085" cy="728980"/>
          </a:xfrm>
          <a:prstGeom prst="rect">
            <a:avLst/>
          </a:prstGeom>
        </p:spPr>
        <p:txBody>
          <a:bodyPr vert="horz" wrap="square" lIns="0" tIns="22225" rIns="0" bIns="0" rtlCol="0">
            <a:spAutoFit/>
          </a:bodyPr>
          <a:lstStyle/>
          <a:p>
            <a:pPr marL="1690370" marR="5080" indent="-1253490">
              <a:lnSpc>
                <a:spcPts val="1030"/>
              </a:lnSpc>
              <a:spcBef>
                <a:spcPts val="175"/>
              </a:spcBef>
            </a:pPr>
            <a:r>
              <a:rPr sz="900" dirty="0">
                <a:latin typeface="Arial"/>
                <a:cs typeface="Arial"/>
              </a:rPr>
              <a:t>Figure</a:t>
            </a:r>
            <a:r>
              <a:rPr sz="900" spc="-20" dirty="0">
                <a:latin typeface="Arial"/>
                <a:cs typeface="Arial"/>
              </a:rPr>
              <a:t> </a:t>
            </a:r>
            <a:r>
              <a:rPr sz="900" dirty="0">
                <a:latin typeface="Arial"/>
                <a:cs typeface="Arial"/>
              </a:rPr>
              <a:t>(28):</a:t>
            </a:r>
            <a:r>
              <a:rPr sz="900" spc="-10" dirty="0">
                <a:latin typeface="Arial"/>
                <a:cs typeface="Arial"/>
              </a:rPr>
              <a:t> </a:t>
            </a:r>
            <a:r>
              <a:rPr sz="900" dirty="0">
                <a:latin typeface="Arial"/>
                <a:cs typeface="Arial"/>
              </a:rPr>
              <a:t>Vertices,</a:t>
            </a:r>
            <a:r>
              <a:rPr sz="900" spc="-10" dirty="0">
                <a:latin typeface="Arial"/>
                <a:cs typeface="Arial"/>
              </a:rPr>
              <a:t> </a:t>
            </a:r>
            <a:r>
              <a:rPr sz="900" dirty="0">
                <a:latin typeface="Arial"/>
                <a:cs typeface="Arial"/>
              </a:rPr>
              <a:t>edges</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3-D</a:t>
            </a:r>
            <a:r>
              <a:rPr sz="900" spc="-25" dirty="0">
                <a:latin typeface="Arial"/>
                <a:cs typeface="Arial"/>
              </a:rPr>
              <a:t> </a:t>
            </a:r>
            <a:r>
              <a:rPr sz="900" dirty="0">
                <a:latin typeface="Arial"/>
                <a:cs typeface="Arial"/>
              </a:rPr>
              <a:t>curves</a:t>
            </a:r>
            <a:r>
              <a:rPr sz="900" spc="-15" dirty="0">
                <a:latin typeface="Arial"/>
                <a:cs typeface="Arial"/>
              </a:rPr>
              <a:t> </a:t>
            </a:r>
            <a:r>
              <a:rPr sz="900" dirty="0">
                <a:latin typeface="Arial"/>
                <a:cs typeface="Arial"/>
              </a:rPr>
              <a:t>are</a:t>
            </a:r>
            <a:r>
              <a:rPr sz="900" spc="-20" dirty="0">
                <a:latin typeface="Arial"/>
                <a:cs typeface="Arial"/>
              </a:rPr>
              <a:t> </a:t>
            </a:r>
            <a:r>
              <a:rPr sz="900" dirty="0">
                <a:latin typeface="Arial"/>
                <a:cs typeface="Arial"/>
              </a:rPr>
              <a:t>shared</a:t>
            </a:r>
            <a:r>
              <a:rPr sz="900" spc="-10" dirty="0">
                <a:latin typeface="Arial"/>
                <a:cs typeface="Arial"/>
              </a:rPr>
              <a:t> </a:t>
            </a:r>
            <a:r>
              <a:rPr sz="900" dirty="0">
                <a:latin typeface="Arial"/>
                <a:cs typeface="Arial"/>
              </a:rPr>
              <a:t>between</a:t>
            </a:r>
            <a:r>
              <a:rPr sz="900" spc="-10" dirty="0">
                <a:latin typeface="Arial"/>
                <a:cs typeface="Arial"/>
              </a:rPr>
              <a:t> </a:t>
            </a:r>
            <a:r>
              <a:rPr sz="900" dirty="0">
                <a:latin typeface="Arial"/>
                <a:cs typeface="Arial"/>
              </a:rPr>
              <a:t>neighboring</a:t>
            </a:r>
            <a:r>
              <a:rPr sz="900" spc="-10" dirty="0">
                <a:latin typeface="Arial"/>
                <a:cs typeface="Arial"/>
              </a:rPr>
              <a:t> </a:t>
            </a:r>
            <a:r>
              <a:rPr sz="900" dirty="0">
                <a:latin typeface="Arial"/>
                <a:cs typeface="Arial"/>
              </a:rPr>
              <a:t>faces.</a:t>
            </a:r>
            <a:r>
              <a:rPr sz="900" spc="-10" dirty="0">
                <a:latin typeface="Arial"/>
                <a:cs typeface="Arial"/>
              </a:rPr>
              <a:t> </a:t>
            </a:r>
            <a:r>
              <a:rPr sz="900" dirty="0">
                <a:latin typeface="Arial"/>
                <a:cs typeface="Arial"/>
              </a:rPr>
              <a:t>Edge</a:t>
            </a:r>
            <a:r>
              <a:rPr sz="900" spc="-20" dirty="0">
                <a:latin typeface="Arial"/>
                <a:cs typeface="Arial"/>
              </a:rPr>
              <a:t> </a:t>
            </a:r>
            <a:r>
              <a:rPr sz="900" dirty="0">
                <a:latin typeface="Arial"/>
                <a:cs typeface="Arial"/>
              </a:rPr>
              <a:t>(E0)</a:t>
            </a:r>
            <a:r>
              <a:rPr sz="900" spc="-10" dirty="0">
                <a:latin typeface="Arial"/>
                <a:cs typeface="Arial"/>
              </a:rPr>
              <a:t> </a:t>
            </a:r>
            <a:r>
              <a:rPr sz="900" dirty="0">
                <a:latin typeface="Arial"/>
                <a:cs typeface="Arial"/>
              </a:rPr>
              <a:t>and</a:t>
            </a:r>
            <a:r>
              <a:rPr sz="900" spc="-20" dirty="0">
                <a:latin typeface="Arial"/>
                <a:cs typeface="Arial"/>
              </a:rPr>
              <a:t> </a:t>
            </a:r>
            <a:r>
              <a:rPr sz="900" spc="-10" dirty="0">
                <a:latin typeface="Arial"/>
                <a:cs typeface="Arial"/>
              </a:rPr>
              <a:t>Vertices </a:t>
            </a:r>
            <a:r>
              <a:rPr sz="900" dirty="0">
                <a:latin typeface="Arial"/>
                <a:cs typeface="Arial"/>
              </a:rPr>
              <a:t>(V0</a:t>
            </a:r>
            <a:r>
              <a:rPr sz="900" spc="-2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V2)</a:t>
            </a:r>
            <a:r>
              <a:rPr sz="900" spc="-20" dirty="0">
                <a:latin typeface="Arial"/>
                <a:cs typeface="Arial"/>
              </a:rPr>
              <a:t> </a:t>
            </a:r>
            <a:r>
              <a:rPr sz="900" dirty="0">
                <a:latin typeface="Arial"/>
                <a:cs typeface="Arial"/>
              </a:rPr>
              <a:t>are</a:t>
            </a:r>
            <a:r>
              <a:rPr sz="900" spc="-30" dirty="0">
                <a:latin typeface="Arial"/>
                <a:cs typeface="Arial"/>
              </a:rPr>
              <a:t> </a:t>
            </a:r>
            <a:r>
              <a:rPr sz="900" dirty="0">
                <a:latin typeface="Arial"/>
                <a:cs typeface="Arial"/>
              </a:rPr>
              <a:t>shared</a:t>
            </a:r>
            <a:r>
              <a:rPr sz="900" spc="-30" dirty="0">
                <a:latin typeface="Arial"/>
                <a:cs typeface="Arial"/>
              </a:rPr>
              <a:t> </a:t>
            </a:r>
            <a:r>
              <a:rPr sz="900" dirty="0">
                <a:latin typeface="Arial"/>
                <a:cs typeface="Arial"/>
              </a:rPr>
              <a:t>between</a:t>
            </a:r>
            <a:r>
              <a:rPr sz="900" spc="-2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two</a:t>
            </a:r>
            <a:r>
              <a:rPr sz="900" spc="-20" dirty="0">
                <a:latin typeface="Arial"/>
                <a:cs typeface="Arial"/>
              </a:rPr>
              <a:t> </a:t>
            </a:r>
            <a:r>
              <a:rPr sz="900" dirty="0">
                <a:latin typeface="Arial"/>
                <a:cs typeface="Arial"/>
              </a:rPr>
              <a:t>faces</a:t>
            </a:r>
            <a:r>
              <a:rPr sz="900" spc="-15" dirty="0">
                <a:latin typeface="Arial"/>
                <a:cs typeface="Arial"/>
              </a:rPr>
              <a:t> </a:t>
            </a:r>
            <a:r>
              <a:rPr sz="900" dirty="0">
                <a:latin typeface="Arial"/>
                <a:cs typeface="Arial"/>
              </a:rPr>
              <a:t>(F0</a:t>
            </a:r>
            <a:r>
              <a:rPr sz="900" spc="-25" dirty="0">
                <a:latin typeface="Arial"/>
                <a:cs typeface="Arial"/>
              </a:rPr>
              <a:t> </a:t>
            </a:r>
            <a:r>
              <a:rPr sz="900" dirty="0">
                <a:latin typeface="Arial"/>
                <a:cs typeface="Arial"/>
              </a:rPr>
              <a:t>&amp;</a:t>
            </a:r>
            <a:r>
              <a:rPr sz="900" spc="-15" dirty="0">
                <a:latin typeface="Arial"/>
                <a:cs typeface="Arial"/>
              </a:rPr>
              <a:t> </a:t>
            </a:r>
            <a:r>
              <a:rPr sz="900" spc="-10" dirty="0">
                <a:latin typeface="Arial"/>
                <a:cs typeface="Arial"/>
              </a:rPr>
              <a:t>F1)..</a:t>
            </a:r>
            <a:endParaRPr sz="900">
              <a:latin typeface="Arial"/>
              <a:cs typeface="Arial"/>
            </a:endParaRPr>
          </a:p>
          <a:p>
            <a:pPr>
              <a:lnSpc>
                <a:spcPct val="100000"/>
              </a:lnSpc>
              <a:spcBef>
                <a:spcPts val="50"/>
              </a:spcBef>
            </a:pPr>
            <a:endParaRPr sz="750">
              <a:latin typeface="Arial"/>
              <a:cs typeface="Arial"/>
            </a:endParaRPr>
          </a:p>
          <a:p>
            <a:pPr marL="12700" marR="35560">
              <a:lnSpc>
                <a:spcPts val="1260"/>
              </a:lnSpc>
            </a:pPr>
            <a:r>
              <a:rPr sz="1100" dirty="0">
                <a:latin typeface="Arial"/>
                <a:cs typeface="Arial"/>
              </a:rPr>
              <a:t>As</a:t>
            </a:r>
            <a:r>
              <a:rPr sz="1100" spc="-25" dirty="0">
                <a:latin typeface="Arial"/>
                <a:cs typeface="Arial"/>
              </a:rPr>
              <a:t> </a:t>
            </a:r>
            <a:r>
              <a:rPr sz="1100" dirty="0">
                <a:latin typeface="Arial"/>
                <a:cs typeface="Arial"/>
              </a:rPr>
              <a:t>illustrated</a:t>
            </a:r>
            <a:r>
              <a:rPr sz="1100" spc="-30" dirty="0">
                <a:latin typeface="Arial"/>
                <a:cs typeface="Arial"/>
              </a:rPr>
              <a:t> </a:t>
            </a:r>
            <a:r>
              <a:rPr sz="1100" dirty="0">
                <a:latin typeface="Arial"/>
                <a:cs typeface="Arial"/>
              </a:rPr>
              <a:t>before,</a:t>
            </a:r>
            <a:r>
              <a:rPr sz="1100" spc="-20" dirty="0">
                <a:latin typeface="Arial"/>
                <a:cs typeface="Arial"/>
              </a:rPr>
              <a:t> </a:t>
            </a:r>
            <a:r>
              <a:rPr sz="1100" b="1" dirty="0">
                <a:latin typeface="Arial"/>
                <a:cs typeface="Arial"/>
              </a:rPr>
              <a:t>Breps</a:t>
            </a:r>
            <a:r>
              <a:rPr sz="1100" b="1" spc="-15" dirty="0">
                <a:latin typeface="Arial"/>
                <a:cs typeface="Arial"/>
              </a:rPr>
              <a:t> </a:t>
            </a:r>
            <a:r>
              <a:rPr sz="1100" dirty="0">
                <a:latin typeface="Arial"/>
                <a:cs typeface="Arial"/>
              </a:rPr>
              <a:t>has</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rather</a:t>
            </a:r>
            <a:r>
              <a:rPr sz="1100" spc="-25" dirty="0">
                <a:latin typeface="Arial"/>
                <a:cs typeface="Arial"/>
              </a:rPr>
              <a:t> </a:t>
            </a:r>
            <a:r>
              <a:rPr sz="1100" dirty="0">
                <a:latin typeface="Arial"/>
                <a:cs typeface="Arial"/>
              </a:rPr>
              <a:t>complex</a:t>
            </a:r>
            <a:r>
              <a:rPr sz="1100" spc="-2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useful</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learn</a:t>
            </a:r>
            <a:r>
              <a:rPr sz="1100" spc="-30" dirty="0">
                <a:latin typeface="Arial"/>
                <a:cs typeface="Arial"/>
              </a:rPr>
              <a:t> </a:t>
            </a:r>
            <a:r>
              <a:rPr sz="1100" dirty="0">
                <a:latin typeface="Arial"/>
                <a:cs typeface="Arial"/>
              </a:rPr>
              <a:t>how</a:t>
            </a:r>
            <a:r>
              <a:rPr sz="1100" spc="-30" dirty="0">
                <a:latin typeface="Arial"/>
                <a:cs typeface="Arial"/>
              </a:rPr>
              <a:t> </a:t>
            </a:r>
            <a:r>
              <a:rPr sz="1100" spc="-25" dirty="0">
                <a:latin typeface="Arial"/>
                <a:cs typeface="Arial"/>
              </a:rPr>
              <a:t>to </a:t>
            </a:r>
            <a:r>
              <a:rPr sz="1100" dirty="0">
                <a:latin typeface="Arial"/>
                <a:cs typeface="Arial"/>
              </a:rPr>
              <a:t>navigate</a:t>
            </a:r>
            <a:r>
              <a:rPr sz="1100" spc="-15" dirty="0">
                <a:latin typeface="Arial"/>
                <a:cs typeface="Arial"/>
              </a:rPr>
              <a:t> </a:t>
            </a:r>
            <a:r>
              <a:rPr sz="1100" dirty="0">
                <a:latin typeface="Arial"/>
                <a:cs typeface="Arial"/>
              </a:rPr>
              <a:t>this</a:t>
            </a:r>
            <a:r>
              <a:rPr sz="1100" spc="-30" dirty="0">
                <a:latin typeface="Arial"/>
                <a:cs typeface="Arial"/>
              </a:rPr>
              <a:t> </a:t>
            </a:r>
            <a:r>
              <a:rPr sz="1100" dirty="0">
                <a:latin typeface="Arial"/>
                <a:cs typeface="Arial"/>
              </a:rPr>
              <a:t>data.</a:t>
            </a:r>
            <a:r>
              <a:rPr sz="1100" spc="27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examples</a:t>
            </a:r>
            <a:r>
              <a:rPr sz="1100" spc="-20" dirty="0">
                <a:latin typeface="Arial"/>
                <a:cs typeface="Arial"/>
              </a:rPr>
              <a:t> </a:t>
            </a:r>
            <a:r>
              <a:rPr sz="1100" dirty="0">
                <a:latin typeface="Arial"/>
                <a:cs typeface="Arial"/>
              </a:rPr>
              <a:t>show</a:t>
            </a:r>
            <a:r>
              <a:rPr sz="1100" spc="-30" dirty="0">
                <a:latin typeface="Arial"/>
                <a:cs typeface="Arial"/>
              </a:rPr>
              <a:t> </a:t>
            </a:r>
            <a:r>
              <a:rPr sz="1100" dirty="0">
                <a:latin typeface="Arial"/>
                <a:cs typeface="Arial"/>
              </a:rPr>
              <a:t>how</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get</a:t>
            </a:r>
            <a:r>
              <a:rPr sz="1100" spc="-25"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geometry</a:t>
            </a:r>
            <a:r>
              <a:rPr sz="1100" spc="-10" dirty="0">
                <a:latin typeface="Arial"/>
                <a:cs typeface="Arial"/>
              </a:rPr>
              <a:t> parts.</a:t>
            </a:r>
            <a:endParaRPr sz="1100">
              <a:latin typeface="Arial"/>
              <a:cs typeface="Arial"/>
            </a:endParaRPr>
          </a:p>
        </p:txBody>
      </p:sp>
      <p:graphicFrame>
        <p:nvGraphicFramePr>
          <p:cNvPr id="3" name="object 3"/>
          <p:cNvGraphicFramePr>
            <a:graphicFrameLocks noGrp="1"/>
          </p:cNvGraphicFramePr>
          <p:nvPr/>
        </p:nvGraphicFramePr>
        <p:xfrm>
          <a:off x="980236" y="4773802"/>
          <a:ext cx="5944235" cy="4248150"/>
        </p:xfrm>
        <a:graphic>
          <a:graphicData uri="http://schemas.openxmlformats.org/drawingml/2006/table">
            <a:tbl>
              <a:tblPr firstRow="1" bandRow="1">
                <a:tableStyleId>{2D5ABB26-0587-4C30-8999-92F81FD0307C}</a:tableStyleId>
              </a:tblPr>
              <a:tblGrid>
                <a:gridCol w="3286125">
                  <a:extLst>
                    <a:ext uri="{9D8B030D-6E8A-4147-A177-3AD203B41FA5}">
                      <a16:colId xmlns:a16="http://schemas.microsoft.com/office/drawing/2014/main" val="20000"/>
                    </a:ext>
                  </a:extLst>
                </a:gridCol>
                <a:gridCol w="2658110">
                  <a:extLst>
                    <a:ext uri="{9D8B030D-6E8A-4147-A177-3AD203B41FA5}">
                      <a16:colId xmlns:a16="http://schemas.microsoft.com/office/drawing/2014/main" val="20001"/>
                    </a:ext>
                  </a:extLst>
                </a:gridCol>
              </a:tblGrid>
              <a:tr h="194945">
                <a:tc gridSpan="2">
                  <a:txBody>
                    <a:bodyPr/>
                    <a:lstStyle/>
                    <a:p>
                      <a:pPr marL="73025">
                        <a:lnSpc>
                          <a:spcPct val="100000"/>
                        </a:lnSpc>
                        <a:spcBef>
                          <a:spcPts val="105"/>
                        </a:spcBef>
                      </a:pPr>
                      <a:r>
                        <a:rPr sz="900" dirty="0">
                          <a:latin typeface="Arial"/>
                          <a:cs typeface="Arial"/>
                        </a:rPr>
                        <a:t>Example</a:t>
                      </a:r>
                      <a:r>
                        <a:rPr sz="900" spc="-2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count</a:t>
                      </a:r>
                      <a:r>
                        <a:rPr sz="900" spc="-20" dirty="0">
                          <a:latin typeface="Arial"/>
                          <a:cs typeface="Arial"/>
                        </a:rPr>
                        <a:t> </a:t>
                      </a:r>
                      <a:r>
                        <a:rPr sz="900" dirty="0">
                          <a:latin typeface="Arial"/>
                          <a:cs typeface="Arial"/>
                        </a:rPr>
                        <a:t>geometry</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topology elements</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15" dirty="0">
                          <a:latin typeface="Arial"/>
                          <a:cs typeface="Arial"/>
                        </a:rPr>
                        <a:t> </a:t>
                      </a:r>
                      <a:r>
                        <a:rPr sz="900" b="1" i="1" dirty="0">
                          <a:latin typeface="Arial"/>
                          <a:cs typeface="Arial"/>
                        </a:rPr>
                        <a:t>Brep</a:t>
                      </a:r>
                      <a:r>
                        <a:rPr sz="900" b="1" i="1" spc="-2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then</a:t>
                      </a:r>
                      <a:r>
                        <a:rPr sz="900" spc="-15" dirty="0">
                          <a:latin typeface="Arial"/>
                          <a:cs typeface="Arial"/>
                        </a:rPr>
                        <a:t> </a:t>
                      </a:r>
                      <a:r>
                        <a:rPr sz="900" dirty="0">
                          <a:latin typeface="Arial"/>
                          <a:cs typeface="Arial"/>
                        </a:rPr>
                        <a:t>extract</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3D</a:t>
                      </a:r>
                      <a:r>
                        <a:rPr sz="900" spc="-10" dirty="0">
                          <a:latin typeface="Arial"/>
                          <a:cs typeface="Arial"/>
                        </a:rPr>
                        <a:t> geometry</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2327275">
                <a:tc>
                  <a:txBody>
                    <a:bodyPr/>
                    <a:lstStyle/>
                    <a:p>
                      <a:pPr marL="73025">
                        <a:lnSpc>
                          <a:spcPts val="1055"/>
                        </a:lnSpc>
                        <a:spcBef>
                          <a:spcPts val="105"/>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 …</a:t>
                      </a:r>
                      <a:r>
                        <a:rPr sz="900" spc="-10"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73025" marR="235585">
                        <a:lnSpc>
                          <a:spcPct val="95900"/>
                        </a:lnSpc>
                        <a:spcBef>
                          <a:spcPts val="20"/>
                        </a:spcBef>
                      </a:pPr>
                      <a:r>
                        <a:rPr sz="900" dirty="0">
                          <a:solidFill>
                            <a:srgbClr val="00AF50"/>
                          </a:solidFill>
                          <a:latin typeface="Arial"/>
                          <a:cs typeface="Arial"/>
                        </a:rPr>
                        <a:t>//Print</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number</a:t>
                      </a:r>
                      <a:r>
                        <a:rPr sz="900" spc="-1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geometry</a:t>
                      </a:r>
                      <a:r>
                        <a:rPr sz="900" spc="-15" dirty="0">
                          <a:solidFill>
                            <a:srgbClr val="00AF50"/>
                          </a:solidFill>
                          <a:latin typeface="Arial"/>
                          <a:cs typeface="Arial"/>
                        </a:rPr>
                        <a:t> </a:t>
                      </a:r>
                      <a:r>
                        <a:rPr sz="900" spc="-10" dirty="0">
                          <a:solidFill>
                            <a:srgbClr val="00AF50"/>
                          </a:solidFill>
                          <a:latin typeface="Arial"/>
                          <a:cs typeface="Arial"/>
                        </a:rPr>
                        <a:t>elements </a:t>
                      </a:r>
                      <a:r>
                        <a:rPr sz="900" dirty="0">
                          <a:latin typeface="Arial"/>
                          <a:cs typeface="Arial"/>
                        </a:rPr>
                        <a:t>Print(</a:t>
                      </a:r>
                      <a:r>
                        <a:rPr sz="900" dirty="0">
                          <a:solidFill>
                            <a:srgbClr val="990000"/>
                          </a:solidFill>
                          <a:latin typeface="Arial"/>
                          <a:cs typeface="Arial"/>
                        </a:rPr>
                        <a:t>"brep.Vertices.Count</a:t>
                      </a:r>
                      <a:r>
                        <a:rPr sz="900" spc="-30" dirty="0">
                          <a:solidFill>
                            <a:srgbClr val="990000"/>
                          </a:solidFill>
                          <a:latin typeface="Arial"/>
                          <a:cs typeface="Arial"/>
                        </a:rPr>
                        <a:t> </a:t>
                      </a:r>
                      <a:r>
                        <a:rPr sz="900" dirty="0">
                          <a:solidFill>
                            <a:srgbClr val="990000"/>
                          </a:solidFill>
                          <a:latin typeface="Arial"/>
                          <a:cs typeface="Arial"/>
                        </a:rPr>
                        <a:t>=</a:t>
                      </a:r>
                      <a:r>
                        <a:rPr sz="900" spc="-15"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15" dirty="0">
                          <a:latin typeface="Arial"/>
                          <a:cs typeface="Arial"/>
                        </a:rPr>
                        <a:t> </a:t>
                      </a:r>
                      <a:r>
                        <a:rPr sz="900" spc="-10" dirty="0">
                          <a:latin typeface="Arial"/>
                          <a:cs typeface="Arial"/>
                        </a:rPr>
                        <a:t>brep.Vertices.Count); Print(</a:t>
                      </a:r>
                      <a:r>
                        <a:rPr sz="900" spc="-10" dirty="0">
                          <a:solidFill>
                            <a:srgbClr val="990000"/>
                          </a:solidFill>
                          <a:latin typeface="Arial"/>
                          <a:cs typeface="Arial"/>
                        </a:rPr>
                        <a:t>"brep.Curves3D.Count</a:t>
                      </a:r>
                      <a:r>
                        <a:rPr sz="900" spc="55" dirty="0">
                          <a:solidFill>
                            <a:srgbClr val="990000"/>
                          </a:solidFill>
                          <a:latin typeface="Arial"/>
                          <a:cs typeface="Arial"/>
                        </a:rPr>
                        <a:t> </a:t>
                      </a:r>
                      <a:r>
                        <a:rPr sz="900" dirty="0">
                          <a:solidFill>
                            <a:srgbClr val="990000"/>
                          </a:solidFill>
                          <a:latin typeface="Arial"/>
                          <a:cs typeface="Arial"/>
                        </a:rPr>
                        <a:t>=</a:t>
                      </a:r>
                      <a:r>
                        <a:rPr sz="900" spc="45"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65" dirty="0">
                          <a:latin typeface="Arial"/>
                          <a:cs typeface="Arial"/>
                        </a:rPr>
                        <a:t> </a:t>
                      </a:r>
                      <a:r>
                        <a:rPr sz="900" spc="-10" dirty="0">
                          <a:latin typeface="Arial"/>
                          <a:cs typeface="Arial"/>
                        </a:rPr>
                        <a:t>brep.Curves3D.Count); Print(</a:t>
                      </a:r>
                      <a:r>
                        <a:rPr sz="900" spc="-10" dirty="0">
                          <a:solidFill>
                            <a:srgbClr val="990000"/>
                          </a:solidFill>
                          <a:latin typeface="Arial"/>
                          <a:cs typeface="Arial"/>
                        </a:rPr>
                        <a:t>"brep.Curves2D.Count</a:t>
                      </a:r>
                      <a:r>
                        <a:rPr sz="900" spc="55" dirty="0">
                          <a:solidFill>
                            <a:srgbClr val="990000"/>
                          </a:solidFill>
                          <a:latin typeface="Arial"/>
                          <a:cs typeface="Arial"/>
                        </a:rPr>
                        <a:t> </a:t>
                      </a:r>
                      <a:r>
                        <a:rPr sz="900" dirty="0">
                          <a:solidFill>
                            <a:srgbClr val="990000"/>
                          </a:solidFill>
                          <a:latin typeface="Arial"/>
                          <a:cs typeface="Arial"/>
                        </a:rPr>
                        <a:t>=</a:t>
                      </a:r>
                      <a:r>
                        <a:rPr sz="900" spc="45"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65" dirty="0">
                          <a:latin typeface="Arial"/>
                          <a:cs typeface="Arial"/>
                        </a:rPr>
                        <a:t> </a:t>
                      </a:r>
                      <a:r>
                        <a:rPr sz="900" spc="-10" dirty="0">
                          <a:latin typeface="Arial"/>
                          <a:cs typeface="Arial"/>
                        </a:rPr>
                        <a:t>brep.Curves2D.Count); </a:t>
                      </a:r>
                      <a:r>
                        <a:rPr sz="900" dirty="0">
                          <a:latin typeface="Arial"/>
                          <a:cs typeface="Arial"/>
                        </a:rPr>
                        <a:t>Print(</a:t>
                      </a:r>
                      <a:r>
                        <a:rPr sz="900" dirty="0">
                          <a:solidFill>
                            <a:srgbClr val="990000"/>
                          </a:solidFill>
                          <a:latin typeface="Arial"/>
                          <a:cs typeface="Arial"/>
                        </a:rPr>
                        <a:t>"brep.Surfaces.Count</a:t>
                      </a:r>
                      <a:r>
                        <a:rPr sz="900" spc="-4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20" dirty="0">
                          <a:latin typeface="Arial"/>
                          <a:cs typeface="Arial"/>
                        </a:rPr>
                        <a:t> </a:t>
                      </a:r>
                      <a:r>
                        <a:rPr sz="900" spc="-10" dirty="0">
                          <a:latin typeface="Arial"/>
                          <a:cs typeface="Arial"/>
                        </a:rPr>
                        <a:t>brep.Surfaces.Count);</a:t>
                      </a:r>
                      <a:endParaRPr sz="900">
                        <a:latin typeface="Arial"/>
                        <a:cs typeface="Arial"/>
                      </a:endParaRPr>
                    </a:p>
                    <a:p>
                      <a:pPr>
                        <a:lnSpc>
                          <a:spcPct val="100000"/>
                        </a:lnSpc>
                        <a:spcBef>
                          <a:spcPts val="55"/>
                        </a:spcBef>
                      </a:pPr>
                      <a:endParaRPr sz="850">
                        <a:latin typeface="Times New Roman"/>
                        <a:cs typeface="Times New Roman"/>
                      </a:endParaRPr>
                    </a:p>
                    <a:p>
                      <a:pPr marL="73025" marR="604520">
                        <a:lnSpc>
                          <a:spcPct val="95800"/>
                        </a:lnSpc>
                      </a:pPr>
                      <a:r>
                        <a:rPr sz="900" dirty="0">
                          <a:solidFill>
                            <a:srgbClr val="00AF50"/>
                          </a:solidFill>
                          <a:latin typeface="Arial"/>
                          <a:cs typeface="Arial"/>
                        </a:rPr>
                        <a:t>//Print</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number</a:t>
                      </a:r>
                      <a:r>
                        <a:rPr sz="900" spc="-1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topology</a:t>
                      </a:r>
                      <a:r>
                        <a:rPr sz="900" spc="-10" dirty="0">
                          <a:solidFill>
                            <a:srgbClr val="00AF50"/>
                          </a:solidFill>
                          <a:latin typeface="Arial"/>
                          <a:cs typeface="Arial"/>
                        </a:rPr>
                        <a:t> elements </a:t>
                      </a:r>
                      <a:r>
                        <a:rPr sz="900" dirty="0">
                          <a:latin typeface="Arial"/>
                          <a:cs typeface="Arial"/>
                        </a:rPr>
                        <a:t>Print(</a:t>
                      </a:r>
                      <a:r>
                        <a:rPr sz="900" dirty="0">
                          <a:solidFill>
                            <a:srgbClr val="990000"/>
                          </a:solidFill>
                          <a:latin typeface="Arial"/>
                          <a:cs typeface="Arial"/>
                        </a:rPr>
                        <a:t>"brep.Trims.Count</a:t>
                      </a:r>
                      <a:r>
                        <a:rPr sz="900" spc="-30" dirty="0">
                          <a:solidFill>
                            <a:srgbClr val="990000"/>
                          </a:solidFill>
                          <a:latin typeface="Arial"/>
                          <a:cs typeface="Arial"/>
                        </a:rPr>
                        <a:t> </a:t>
                      </a:r>
                      <a:r>
                        <a:rPr sz="900" dirty="0">
                          <a:solidFill>
                            <a:srgbClr val="990000"/>
                          </a:solidFill>
                          <a:latin typeface="Arial"/>
                          <a:cs typeface="Arial"/>
                        </a:rPr>
                        <a:t>=</a:t>
                      </a:r>
                      <a:r>
                        <a:rPr sz="900" spc="-15"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25" dirty="0">
                          <a:latin typeface="Arial"/>
                          <a:cs typeface="Arial"/>
                        </a:rPr>
                        <a:t> </a:t>
                      </a:r>
                      <a:r>
                        <a:rPr sz="900" spc="-10" dirty="0">
                          <a:latin typeface="Arial"/>
                          <a:cs typeface="Arial"/>
                        </a:rPr>
                        <a:t>brep.Trims.Count); </a:t>
                      </a:r>
                      <a:r>
                        <a:rPr sz="900" dirty="0">
                          <a:latin typeface="Arial"/>
                          <a:cs typeface="Arial"/>
                        </a:rPr>
                        <a:t>Print(</a:t>
                      </a:r>
                      <a:r>
                        <a:rPr sz="900" dirty="0">
                          <a:solidFill>
                            <a:srgbClr val="990000"/>
                          </a:solidFill>
                          <a:latin typeface="Arial"/>
                          <a:cs typeface="Arial"/>
                        </a:rPr>
                        <a:t>"brep.Loops.Count</a:t>
                      </a:r>
                      <a:r>
                        <a:rPr sz="900" spc="-30" dirty="0">
                          <a:solidFill>
                            <a:srgbClr val="990000"/>
                          </a:solidFill>
                          <a:latin typeface="Arial"/>
                          <a:cs typeface="Arial"/>
                        </a:rPr>
                        <a:t> </a:t>
                      </a:r>
                      <a:r>
                        <a:rPr sz="900" dirty="0">
                          <a:solidFill>
                            <a:srgbClr val="990000"/>
                          </a:solidFill>
                          <a:latin typeface="Arial"/>
                          <a:cs typeface="Arial"/>
                        </a:rPr>
                        <a:t>=</a:t>
                      </a:r>
                      <a:r>
                        <a:rPr sz="900" spc="-20"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20" dirty="0">
                          <a:latin typeface="Arial"/>
                          <a:cs typeface="Arial"/>
                        </a:rPr>
                        <a:t> </a:t>
                      </a:r>
                      <a:r>
                        <a:rPr sz="900" spc="-10" dirty="0">
                          <a:latin typeface="Arial"/>
                          <a:cs typeface="Arial"/>
                        </a:rPr>
                        <a:t>brep.Loops.Count); </a:t>
                      </a:r>
                      <a:r>
                        <a:rPr sz="900" dirty="0">
                          <a:latin typeface="Arial"/>
                          <a:cs typeface="Arial"/>
                        </a:rPr>
                        <a:t>Print(</a:t>
                      </a:r>
                      <a:r>
                        <a:rPr sz="900" dirty="0">
                          <a:solidFill>
                            <a:srgbClr val="990000"/>
                          </a:solidFill>
                          <a:latin typeface="Arial"/>
                          <a:cs typeface="Arial"/>
                        </a:rPr>
                        <a:t>"brep.Faces.Count</a:t>
                      </a:r>
                      <a:r>
                        <a:rPr sz="900" spc="-30" dirty="0">
                          <a:solidFill>
                            <a:srgbClr val="990000"/>
                          </a:solidFill>
                          <a:latin typeface="Arial"/>
                          <a:cs typeface="Arial"/>
                        </a:rPr>
                        <a:t> </a:t>
                      </a:r>
                      <a:r>
                        <a:rPr sz="900" dirty="0">
                          <a:solidFill>
                            <a:srgbClr val="990000"/>
                          </a:solidFill>
                          <a:latin typeface="Arial"/>
                          <a:cs typeface="Arial"/>
                        </a:rPr>
                        <a:t>=</a:t>
                      </a:r>
                      <a:r>
                        <a:rPr sz="900" spc="-20"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15" dirty="0">
                          <a:latin typeface="Arial"/>
                          <a:cs typeface="Arial"/>
                        </a:rPr>
                        <a:t> </a:t>
                      </a:r>
                      <a:r>
                        <a:rPr sz="900" spc="-10" dirty="0">
                          <a:latin typeface="Arial"/>
                          <a:cs typeface="Arial"/>
                        </a:rPr>
                        <a:t>brep.Faces.Count); </a:t>
                      </a:r>
                      <a:r>
                        <a:rPr sz="900" dirty="0">
                          <a:latin typeface="Arial"/>
                          <a:cs typeface="Arial"/>
                        </a:rPr>
                        <a:t>Print(</a:t>
                      </a:r>
                      <a:r>
                        <a:rPr sz="900" dirty="0">
                          <a:solidFill>
                            <a:srgbClr val="990000"/>
                          </a:solidFill>
                          <a:latin typeface="Arial"/>
                          <a:cs typeface="Arial"/>
                        </a:rPr>
                        <a:t>"brep.Edges.Count</a:t>
                      </a:r>
                      <a:r>
                        <a:rPr sz="900" spc="-25" dirty="0">
                          <a:solidFill>
                            <a:srgbClr val="990000"/>
                          </a:solidFill>
                          <a:latin typeface="Arial"/>
                          <a:cs typeface="Arial"/>
                        </a:rPr>
                        <a:t> </a:t>
                      </a:r>
                      <a:r>
                        <a:rPr sz="900" dirty="0">
                          <a:solidFill>
                            <a:srgbClr val="990000"/>
                          </a:solidFill>
                          <a:latin typeface="Arial"/>
                          <a:cs typeface="Arial"/>
                        </a:rPr>
                        <a:t>=</a:t>
                      </a:r>
                      <a:r>
                        <a:rPr sz="900" spc="-20" dirty="0">
                          <a:solidFill>
                            <a:srgbClr val="990000"/>
                          </a:solidFill>
                          <a:latin typeface="Arial"/>
                          <a:cs typeface="Arial"/>
                        </a:rPr>
                        <a:t> </a:t>
                      </a:r>
                      <a:r>
                        <a:rPr sz="900" dirty="0">
                          <a:solidFill>
                            <a:srgbClr val="990000"/>
                          </a:solidFill>
                          <a:latin typeface="Arial"/>
                          <a:cs typeface="Arial"/>
                        </a:rPr>
                        <a:t>{0}"</a:t>
                      </a:r>
                      <a:r>
                        <a:rPr sz="900" dirty="0">
                          <a:latin typeface="Arial"/>
                          <a:cs typeface="Arial"/>
                        </a:rPr>
                        <a:t>,</a:t>
                      </a:r>
                      <a:r>
                        <a:rPr sz="900" spc="-20" dirty="0">
                          <a:latin typeface="Arial"/>
                          <a:cs typeface="Arial"/>
                        </a:rPr>
                        <a:t> </a:t>
                      </a:r>
                      <a:r>
                        <a:rPr sz="900" spc="-10" dirty="0">
                          <a:latin typeface="Arial"/>
                          <a:cs typeface="Arial"/>
                        </a:rPr>
                        <a:t>brep.Edges.Count);</a:t>
                      </a:r>
                      <a:endParaRPr sz="900">
                        <a:latin typeface="Arial"/>
                        <a:cs typeface="Arial"/>
                      </a:endParaRPr>
                    </a:p>
                    <a:p>
                      <a:pPr>
                        <a:lnSpc>
                          <a:spcPct val="100000"/>
                        </a:lnSpc>
                        <a:spcBef>
                          <a:spcPts val="35"/>
                        </a:spcBef>
                      </a:pPr>
                      <a:endParaRPr sz="900">
                        <a:latin typeface="Times New Roman"/>
                        <a:cs typeface="Times New Roman"/>
                      </a:endParaRPr>
                    </a:p>
                    <a:p>
                      <a:pPr marL="73025" marR="1623695">
                        <a:lnSpc>
                          <a:spcPts val="1030"/>
                        </a:lnSpc>
                      </a:pPr>
                      <a:r>
                        <a:rPr sz="900" dirty="0">
                          <a:solidFill>
                            <a:srgbClr val="00AF50"/>
                          </a:solidFill>
                          <a:latin typeface="Arial"/>
                          <a:cs typeface="Arial"/>
                        </a:rPr>
                        <a:t>//Extract</a:t>
                      </a:r>
                      <a:r>
                        <a:rPr sz="900" spc="-25" dirty="0">
                          <a:solidFill>
                            <a:srgbClr val="00AF50"/>
                          </a:solidFill>
                          <a:latin typeface="Arial"/>
                          <a:cs typeface="Arial"/>
                        </a:rPr>
                        <a:t> </a:t>
                      </a:r>
                      <a:r>
                        <a:rPr sz="900" dirty="0">
                          <a:solidFill>
                            <a:srgbClr val="00AF50"/>
                          </a:solidFill>
                          <a:latin typeface="Arial"/>
                          <a:cs typeface="Arial"/>
                        </a:rPr>
                        <a:t>3d</a:t>
                      </a:r>
                      <a:r>
                        <a:rPr sz="900" spc="-10" dirty="0">
                          <a:solidFill>
                            <a:srgbClr val="00AF50"/>
                          </a:solidFill>
                          <a:latin typeface="Arial"/>
                          <a:cs typeface="Arial"/>
                        </a:rPr>
                        <a:t> </a:t>
                      </a:r>
                      <a:r>
                        <a:rPr sz="900" dirty="0">
                          <a:solidFill>
                            <a:srgbClr val="00AF50"/>
                          </a:solidFill>
                          <a:latin typeface="Arial"/>
                          <a:cs typeface="Arial"/>
                        </a:rPr>
                        <a:t>geometry</a:t>
                      </a:r>
                      <a:r>
                        <a:rPr sz="900" spc="-15" dirty="0">
                          <a:solidFill>
                            <a:srgbClr val="00AF50"/>
                          </a:solidFill>
                          <a:latin typeface="Arial"/>
                          <a:cs typeface="Arial"/>
                        </a:rPr>
                        <a:t> </a:t>
                      </a:r>
                      <a:r>
                        <a:rPr sz="900" spc="-10" dirty="0">
                          <a:solidFill>
                            <a:srgbClr val="00AF50"/>
                          </a:solidFill>
                          <a:latin typeface="Arial"/>
                          <a:cs typeface="Arial"/>
                        </a:rPr>
                        <a:t>elements </a:t>
                      </a:r>
                      <a:r>
                        <a:rPr sz="900" dirty="0">
                          <a:solidFill>
                            <a:srgbClr val="3333FF"/>
                          </a:solidFill>
                          <a:latin typeface="Arial"/>
                          <a:cs typeface="Arial"/>
                        </a:rPr>
                        <a:t>var </a:t>
                      </a:r>
                      <a:r>
                        <a:rPr sz="900" dirty="0">
                          <a:latin typeface="Arial"/>
                          <a:cs typeface="Arial"/>
                        </a:rPr>
                        <a:t>V =</a:t>
                      </a:r>
                      <a:r>
                        <a:rPr sz="900" spc="-5" dirty="0">
                          <a:latin typeface="Arial"/>
                          <a:cs typeface="Arial"/>
                        </a:rPr>
                        <a:t> </a:t>
                      </a:r>
                      <a:r>
                        <a:rPr sz="900" spc="-10" dirty="0">
                          <a:latin typeface="Arial"/>
                          <a:cs typeface="Arial"/>
                        </a:rPr>
                        <a:t>brep.Vertices;</a:t>
                      </a:r>
                      <a:endParaRPr sz="900">
                        <a:latin typeface="Arial"/>
                        <a:cs typeface="Arial"/>
                      </a:endParaRPr>
                    </a:p>
                    <a:p>
                      <a:pPr marL="73025">
                        <a:lnSpc>
                          <a:spcPts val="990"/>
                        </a:lnSpc>
                      </a:pPr>
                      <a:r>
                        <a:rPr sz="900" dirty="0">
                          <a:solidFill>
                            <a:srgbClr val="3333FF"/>
                          </a:solidFill>
                          <a:latin typeface="Arial"/>
                          <a:cs typeface="Arial"/>
                        </a:rPr>
                        <a:t>var</a:t>
                      </a:r>
                      <a:r>
                        <a:rPr sz="900" spc="-5" dirty="0">
                          <a:solidFill>
                            <a:srgbClr val="3333FF"/>
                          </a:solidFill>
                          <a:latin typeface="Arial"/>
                          <a:cs typeface="Arial"/>
                        </a:rPr>
                        <a:t> </a:t>
                      </a:r>
                      <a:r>
                        <a:rPr sz="900" dirty="0">
                          <a:latin typeface="Arial"/>
                          <a:cs typeface="Arial"/>
                        </a:rPr>
                        <a:t>C =</a:t>
                      </a:r>
                      <a:r>
                        <a:rPr sz="900" spc="-10" dirty="0">
                          <a:latin typeface="Arial"/>
                          <a:cs typeface="Arial"/>
                        </a:rPr>
                        <a:t> brep.Curves3D;</a:t>
                      </a:r>
                      <a:endParaRPr sz="900">
                        <a:latin typeface="Arial"/>
                        <a:cs typeface="Arial"/>
                      </a:endParaRPr>
                    </a:p>
                    <a:p>
                      <a:pPr marL="73025">
                        <a:lnSpc>
                          <a:spcPts val="1060"/>
                        </a:lnSpc>
                      </a:pPr>
                      <a:r>
                        <a:rPr sz="900" dirty="0">
                          <a:solidFill>
                            <a:srgbClr val="3333FF"/>
                          </a:solidFill>
                          <a:latin typeface="Arial"/>
                          <a:cs typeface="Arial"/>
                        </a:rPr>
                        <a:t>var </a:t>
                      </a:r>
                      <a:r>
                        <a:rPr sz="900" dirty="0">
                          <a:latin typeface="Arial"/>
                          <a:cs typeface="Arial"/>
                        </a:rPr>
                        <a:t>S =</a:t>
                      </a:r>
                      <a:r>
                        <a:rPr sz="900" spc="-5" dirty="0">
                          <a:latin typeface="Arial"/>
                          <a:cs typeface="Arial"/>
                        </a:rPr>
                        <a:t> </a:t>
                      </a:r>
                      <a:r>
                        <a:rPr sz="900" spc="-10" dirty="0">
                          <a:latin typeface="Arial"/>
                          <a:cs typeface="Arial"/>
                        </a:rPr>
                        <a:t>brep.Surfaces;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3045">
                <a:tc gridSpan="2">
                  <a:txBody>
                    <a:bodyPr/>
                    <a:lstStyle/>
                    <a:p>
                      <a:pPr marL="73025">
                        <a:lnSpc>
                          <a:spcPct val="100000"/>
                        </a:lnSpc>
                        <a:spcBef>
                          <a:spcPts val="120"/>
                        </a:spcBef>
                      </a:pPr>
                      <a:r>
                        <a:rPr sz="900" dirty="0">
                          <a:latin typeface="Arial"/>
                          <a:cs typeface="Arial"/>
                        </a:rPr>
                        <a:t>Example</a:t>
                      </a:r>
                      <a:r>
                        <a:rPr sz="900" spc="-3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extract</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outline</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a</a:t>
                      </a:r>
                      <a:r>
                        <a:rPr sz="900" spc="5" dirty="0">
                          <a:latin typeface="Arial"/>
                          <a:cs typeface="Arial"/>
                        </a:rPr>
                        <a:t> </a:t>
                      </a:r>
                      <a:r>
                        <a:rPr sz="900" b="1" i="1" dirty="0">
                          <a:latin typeface="Arial"/>
                          <a:cs typeface="Arial"/>
                        </a:rPr>
                        <a:t>Brep</a:t>
                      </a:r>
                      <a:r>
                        <a:rPr sz="900" b="1" i="1" spc="-15" dirty="0">
                          <a:latin typeface="Arial"/>
                          <a:cs typeface="Arial"/>
                        </a:rPr>
                        <a:t> </a:t>
                      </a:r>
                      <a:r>
                        <a:rPr sz="900" dirty="0">
                          <a:latin typeface="Arial"/>
                          <a:cs typeface="Arial"/>
                        </a:rPr>
                        <a:t>ignoring</a:t>
                      </a:r>
                      <a:r>
                        <a:rPr sz="900" spc="-20" dirty="0">
                          <a:latin typeface="Arial"/>
                          <a:cs typeface="Arial"/>
                        </a:rPr>
                        <a:t> </a:t>
                      </a:r>
                      <a:r>
                        <a:rPr sz="900" dirty="0">
                          <a:latin typeface="Arial"/>
                          <a:cs typeface="Arial"/>
                        </a:rPr>
                        <a:t>all</a:t>
                      </a:r>
                      <a:r>
                        <a:rPr sz="900" spc="-5" dirty="0">
                          <a:latin typeface="Arial"/>
                          <a:cs typeface="Arial"/>
                        </a:rPr>
                        <a:t> </a:t>
                      </a:r>
                      <a:r>
                        <a:rPr sz="900" spc="-10" dirty="0">
                          <a:latin typeface="Arial"/>
                          <a:cs typeface="Arial"/>
                        </a:rPr>
                        <a:t>holes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492885">
                <a:tc>
                  <a:txBody>
                    <a:bodyPr/>
                    <a:lstStyle/>
                    <a:p>
                      <a:pPr marL="73025">
                        <a:lnSpc>
                          <a:spcPts val="1055"/>
                        </a:lnSpc>
                        <a:spcBef>
                          <a:spcPts val="105"/>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73025" marR="1085215">
                        <a:lnSpc>
                          <a:spcPts val="1040"/>
                        </a:lnSpc>
                        <a:spcBef>
                          <a:spcPts val="45"/>
                        </a:spcBef>
                      </a:pPr>
                      <a:r>
                        <a:rPr sz="900" dirty="0">
                          <a:solidFill>
                            <a:srgbClr val="00AF50"/>
                          </a:solidFill>
                          <a:latin typeface="Arial"/>
                          <a:cs typeface="Arial"/>
                        </a:rPr>
                        <a:t>//Declare</a:t>
                      </a:r>
                      <a:r>
                        <a:rPr sz="900" spc="-30" dirty="0">
                          <a:solidFill>
                            <a:srgbClr val="00AF50"/>
                          </a:solidFill>
                          <a:latin typeface="Arial"/>
                          <a:cs typeface="Arial"/>
                        </a:rPr>
                        <a:t> </a:t>
                      </a:r>
                      <a:r>
                        <a:rPr sz="900" dirty="0">
                          <a:solidFill>
                            <a:srgbClr val="00AF50"/>
                          </a:solidFill>
                          <a:latin typeface="Arial"/>
                          <a:cs typeface="Arial"/>
                        </a:rPr>
                        <a:t>outline</a:t>
                      </a:r>
                      <a:r>
                        <a:rPr sz="900" spc="-30" dirty="0">
                          <a:solidFill>
                            <a:srgbClr val="00AF50"/>
                          </a:solidFill>
                          <a:latin typeface="Arial"/>
                          <a:cs typeface="Arial"/>
                        </a:rPr>
                        <a:t> </a:t>
                      </a:r>
                      <a:r>
                        <a:rPr sz="900" dirty="0">
                          <a:solidFill>
                            <a:srgbClr val="00AF50"/>
                          </a:solidFill>
                          <a:latin typeface="Arial"/>
                          <a:cs typeface="Arial"/>
                        </a:rPr>
                        <a:t>list</a:t>
                      </a:r>
                      <a:r>
                        <a:rPr sz="900" spc="-35" dirty="0">
                          <a:solidFill>
                            <a:srgbClr val="00AF50"/>
                          </a:solidFill>
                          <a:latin typeface="Arial"/>
                          <a:cs typeface="Arial"/>
                        </a:rPr>
                        <a:t> </a:t>
                      </a:r>
                      <a:r>
                        <a:rPr sz="900" dirty="0">
                          <a:solidFill>
                            <a:srgbClr val="00AF50"/>
                          </a:solidFill>
                          <a:latin typeface="Arial"/>
                          <a:cs typeface="Arial"/>
                        </a:rPr>
                        <a:t>of</a:t>
                      </a:r>
                      <a:r>
                        <a:rPr sz="900" spc="-40" dirty="0">
                          <a:solidFill>
                            <a:srgbClr val="00AF50"/>
                          </a:solidFill>
                          <a:latin typeface="Arial"/>
                          <a:cs typeface="Arial"/>
                        </a:rPr>
                        <a:t> </a:t>
                      </a:r>
                      <a:r>
                        <a:rPr sz="900" spc="-10" dirty="0">
                          <a:solidFill>
                            <a:srgbClr val="00AF50"/>
                          </a:solidFill>
                          <a:latin typeface="Arial"/>
                          <a:cs typeface="Arial"/>
                        </a:rPr>
                        <a:t>curves</a:t>
                      </a:r>
                      <a:r>
                        <a:rPr sz="900" spc="500" dirty="0">
                          <a:solidFill>
                            <a:srgbClr val="00AF50"/>
                          </a:solidFill>
                          <a:latin typeface="Arial"/>
                          <a:cs typeface="Arial"/>
                        </a:rPr>
                        <a:t> </a:t>
                      </a:r>
                      <a:r>
                        <a:rPr sz="900" dirty="0">
                          <a:latin typeface="Arial"/>
                          <a:cs typeface="Arial"/>
                        </a:rPr>
                        <a:t>List&lt;</a:t>
                      </a:r>
                      <a:r>
                        <a:rPr sz="900" b="1" dirty="0">
                          <a:latin typeface="Arial"/>
                          <a:cs typeface="Arial"/>
                        </a:rPr>
                        <a:t>Curve</a:t>
                      </a:r>
                      <a:r>
                        <a:rPr sz="900" dirty="0">
                          <a:latin typeface="Arial"/>
                          <a:cs typeface="Arial"/>
                        </a:rPr>
                        <a:t>&gt;</a:t>
                      </a:r>
                      <a:r>
                        <a:rPr sz="900" spc="-25" dirty="0">
                          <a:latin typeface="Arial"/>
                          <a:cs typeface="Arial"/>
                        </a:rPr>
                        <a:t> </a:t>
                      </a:r>
                      <a:r>
                        <a:rPr sz="900" dirty="0">
                          <a:latin typeface="Arial"/>
                          <a:cs typeface="Arial"/>
                        </a:rPr>
                        <a:t>outline</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new</a:t>
                      </a:r>
                      <a:r>
                        <a:rPr sz="900" spc="-15" dirty="0">
                          <a:latin typeface="Arial"/>
                          <a:cs typeface="Arial"/>
                        </a:rPr>
                        <a:t> </a:t>
                      </a:r>
                      <a:r>
                        <a:rPr sz="900" spc="-10" dirty="0">
                          <a:latin typeface="Arial"/>
                          <a:cs typeface="Arial"/>
                        </a:rPr>
                        <a:t>List&lt;</a:t>
                      </a:r>
                      <a:r>
                        <a:rPr sz="900" b="1" spc="-10" dirty="0">
                          <a:latin typeface="Arial"/>
                          <a:cs typeface="Arial"/>
                        </a:rPr>
                        <a:t>Curve</a:t>
                      </a:r>
                      <a:r>
                        <a:rPr sz="900" spc="-10" dirty="0">
                          <a:latin typeface="Arial"/>
                          <a:cs typeface="Arial"/>
                        </a:rPr>
                        <a:t>&gt;();</a:t>
                      </a:r>
                      <a:endParaRPr sz="900">
                        <a:latin typeface="Arial"/>
                        <a:cs typeface="Arial"/>
                      </a:endParaRPr>
                    </a:p>
                    <a:p>
                      <a:pPr marL="73025" marR="340995">
                        <a:lnSpc>
                          <a:spcPts val="1030"/>
                        </a:lnSpc>
                        <a:spcBef>
                          <a:spcPts val="5"/>
                        </a:spcBef>
                      </a:pPr>
                      <a:r>
                        <a:rPr sz="900" dirty="0">
                          <a:solidFill>
                            <a:srgbClr val="00AF50"/>
                          </a:solidFill>
                          <a:latin typeface="Arial"/>
                          <a:cs typeface="Arial"/>
                        </a:rPr>
                        <a:t>//Check</a:t>
                      </a:r>
                      <a:r>
                        <a:rPr sz="900" spc="-25" dirty="0">
                          <a:solidFill>
                            <a:srgbClr val="00AF50"/>
                          </a:solidFill>
                          <a:latin typeface="Arial"/>
                          <a:cs typeface="Arial"/>
                        </a:rPr>
                        <a:t> </a:t>
                      </a:r>
                      <a:r>
                        <a:rPr sz="900" dirty="0">
                          <a:solidFill>
                            <a:srgbClr val="00AF50"/>
                          </a:solidFill>
                          <a:latin typeface="Arial"/>
                          <a:cs typeface="Arial"/>
                        </a:rPr>
                        <a:t>all</a:t>
                      </a:r>
                      <a:r>
                        <a:rPr sz="900" spc="-30" dirty="0">
                          <a:solidFill>
                            <a:srgbClr val="00AF50"/>
                          </a:solidFill>
                          <a:latin typeface="Arial"/>
                          <a:cs typeface="Arial"/>
                        </a:rPr>
                        <a:t> </a:t>
                      </a:r>
                      <a:r>
                        <a:rPr sz="900" dirty="0">
                          <a:solidFill>
                            <a:srgbClr val="00AF50"/>
                          </a:solidFill>
                          <a:latin typeface="Arial"/>
                          <a:cs typeface="Arial"/>
                        </a:rPr>
                        <a:t>the</a:t>
                      </a:r>
                      <a:r>
                        <a:rPr sz="900" spc="-30" dirty="0">
                          <a:solidFill>
                            <a:srgbClr val="00AF50"/>
                          </a:solidFill>
                          <a:latin typeface="Arial"/>
                          <a:cs typeface="Arial"/>
                        </a:rPr>
                        <a:t> </a:t>
                      </a:r>
                      <a:r>
                        <a:rPr sz="900" dirty="0">
                          <a:solidFill>
                            <a:srgbClr val="00AF50"/>
                          </a:solidFill>
                          <a:latin typeface="Arial"/>
                          <a:cs typeface="Arial"/>
                        </a:rPr>
                        <a:t>loops</a:t>
                      </a:r>
                      <a:r>
                        <a:rPr sz="900" spc="-25"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dirty="0">
                          <a:solidFill>
                            <a:srgbClr val="00AF50"/>
                          </a:solidFill>
                          <a:latin typeface="Arial"/>
                          <a:cs typeface="Arial"/>
                        </a:rPr>
                        <a:t>extract</a:t>
                      </a:r>
                      <a:r>
                        <a:rPr sz="900" spc="-30" dirty="0">
                          <a:solidFill>
                            <a:srgbClr val="00AF50"/>
                          </a:solidFill>
                          <a:latin typeface="Arial"/>
                          <a:cs typeface="Arial"/>
                        </a:rPr>
                        <a:t> </a:t>
                      </a:r>
                      <a:r>
                        <a:rPr sz="900" dirty="0">
                          <a:solidFill>
                            <a:srgbClr val="00AF50"/>
                          </a:solidFill>
                          <a:latin typeface="Arial"/>
                          <a:cs typeface="Arial"/>
                        </a:rPr>
                        <a:t>naked</a:t>
                      </a:r>
                      <a:r>
                        <a:rPr sz="900" spc="-40" dirty="0">
                          <a:solidFill>
                            <a:srgbClr val="00AF50"/>
                          </a:solidFill>
                          <a:latin typeface="Arial"/>
                          <a:cs typeface="Arial"/>
                        </a:rPr>
                        <a:t> </a:t>
                      </a:r>
                      <a:r>
                        <a:rPr sz="900" dirty="0">
                          <a:solidFill>
                            <a:srgbClr val="00AF50"/>
                          </a:solidFill>
                          <a:latin typeface="Arial"/>
                          <a:cs typeface="Arial"/>
                        </a:rPr>
                        <a:t>that</a:t>
                      </a:r>
                      <a:r>
                        <a:rPr sz="900" spc="-25" dirty="0">
                          <a:solidFill>
                            <a:srgbClr val="00AF50"/>
                          </a:solidFill>
                          <a:latin typeface="Arial"/>
                          <a:cs typeface="Arial"/>
                        </a:rPr>
                        <a:t> </a:t>
                      </a:r>
                      <a:r>
                        <a:rPr sz="900" dirty="0">
                          <a:solidFill>
                            <a:srgbClr val="00AF50"/>
                          </a:solidFill>
                          <a:latin typeface="Arial"/>
                          <a:cs typeface="Arial"/>
                        </a:rPr>
                        <a:t>are</a:t>
                      </a:r>
                      <a:r>
                        <a:rPr sz="900" spc="-40" dirty="0">
                          <a:solidFill>
                            <a:srgbClr val="00AF50"/>
                          </a:solidFill>
                          <a:latin typeface="Arial"/>
                          <a:cs typeface="Arial"/>
                        </a:rPr>
                        <a:t> </a:t>
                      </a:r>
                      <a:r>
                        <a:rPr sz="900" dirty="0">
                          <a:solidFill>
                            <a:srgbClr val="00AF50"/>
                          </a:solidFill>
                          <a:latin typeface="Arial"/>
                          <a:cs typeface="Arial"/>
                        </a:rPr>
                        <a:t>not</a:t>
                      </a:r>
                      <a:r>
                        <a:rPr sz="900" spc="-40" dirty="0">
                          <a:solidFill>
                            <a:srgbClr val="00AF50"/>
                          </a:solidFill>
                          <a:latin typeface="Arial"/>
                          <a:cs typeface="Arial"/>
                        </a:rPr>
                        <a:t> </a:t>
                      </a:r>
                      <a:r>
                        <a:rPr sz="900" spc="-20" dirty="0">
                          <a:solidFill>
                            <a:srgbClr val="00AF50"/>
                          </a:solidFill>
                          <a:latin typeface="Arial"/>
                          <a:cs typeface="Arial"/>
                        </a:rPr>
                        <a:t>inner </a:t>
                      </a:r>
                      <a:r>
                        <a:rPr sz="900" dirty="0">
                          <a:solidFill>
                            <a:srgbClr val="3333FF"/>
                          </a:solidFill>
                          <a:latin typeface="Arial"/>
                          <a:cs typeface="Arial"/>
                        </a:rPr>
                        <a:t>foreach</a:t>
                      </a:r>
                      <a:r>
                        <a:rPr sz="900" spc="-20" dirty="0">
                          <a:solidFill>
                            <a:srgbClr val="3333FF"/>
                          </a:solidFill>
                          <a:latin typeface="Arial"/>
                          <a:cs typeface="Arial"/>
                        </a:rPr>
                        <a:t> </a:t>
                      </a:r>
                      <a:r>
                        <a:rPr sz="900" dirty="0">
                          <a:latin typeface="Arial"/>
                          <a:cs typeface="Arial"/>
                        </a:rPr>
                        <a:t>(</a:t>
                      </a:r>
                      <a:r>
                        <a:rPr sz="900" b="1" dirty="0">
                          <a:latin typeface="Arial"/>
                          <a:cs typeface="Arial"/>
                        </a:rPr>
                        <a:t>BrepLoop</a:t>
                      </a:r>
                      <a:r>
                        <a:rPr sz="900" b="1" spc="-15" dirty="0">
                          <a:latin typeface="Arial"/>
                          <a:cs typeface="Arial"/>
                        </a:rPr>
                        <a:t> </a:t>
                      </a:r>
                      <a:r>
                        <a:rPr sz="900" dirty="0">
                          <a:latin typeface="Arial"/>
                          <a:cs typeface="Arial"/>
                        </a:rPr>
                        <a:t>eLoop</a:t>
                      </a:r>
                      <a:r>
                        <a:rPr sz="900" spc="-30"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brep.Loops)</a:t>
                      </a:r>
                      <a:r>
                        <a:rPr sz="900" spc="-35" dirty="0">
                          <a:latin typeface="Arial"/>
                          <a:cs typeface="Arial"/>
                        </a:rPr>
                        <a:t> </a:t>
                      </a:r>
                      <a:r>
                        <a:rPr sz="900" spc="-50" dirty="0">
                          <a:latin typeface="Arial"/>
                          <a:cs typeface="Arial"/>
                        </a:rPr>
                        <a:t>{</a:t>
                      </a:r>
                      <a:endParaRPr sz="900">
                        <a:latin typeface="Arial"/>
                        <a:cs typeface="Arial"/>
                      </a:endParaRPr>
                    </a:p>
                    <a:p>
                      <a:pPr marL="200660">
                        <a:lnSpc>
                          <a:spcPts val="990"/>
                        </a:lnSpc>
                      </a:pPr>
                      <a:r>
                        <a:rPr sz="900" dirty="0">
                          <a:solidFill>
                            <a:srgbClr val="00AF50"/>
                          </a:solidFill>
                          <a:latin typeface="Arial"/>
                          <a:cs typeface="Arial"/>
                        </a:rPr>
                        <a:t>//Make</a:t>
                      </a:r>
                      <a:r>
                        <a:rPr sz="900" spc="-25" dirty="0">
                          <a:solidFill>
                            <a:srgbClr val="00AF50"/>
                          </a:solidFill>
                          <a:latin typeface="Arial"/>
                          <a:cs typeface="Arial"/>
                        </a:rPr>
                        <a:t> </a:t>
                      </a:r>
                      <a:r>
                        <a:rPr sz="900" dirty="0">
                          <a:solidFill>
                            <a:srgbClr val="00AF50"/>
                          </a:solidFill>
                          <a:latin typeface="Arial"/>
                          <a:cs typeface="Arial"/>
                        </a:rPr>
                        <a:t>sure</a:t>
                      </a:r>
                      <a:r>
                        <a:rPr sz="900" spc="-25"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dirty="0">
                          <a:solidFill>
                            <a:srgbClr val="00AF50"/>
                          </a:solidFill>
                          <a:latin typeface="Arial"/>
                          <a:cs typeface="Arial"/>
                        </a:rPr>
                        <a:t>loop</a:t>
                      </a:r>
                      <a:r>
                        <a:rPr sz="900" spc="-25" dirty="0">
                          <a:solidFill>
                            <a:srgbClr val="00AF50"/>
                          </a:solidFill>
                          <a:latin typeface="Arial"/>
                          <a:cs typeface="Arial"/>
                        </a:rPr>
                        <a:t> </a:t>
                      </a:r>
                      <a:r>
                        <a:rPr sz="900" dirty="0">
                          <a:solidFill>
                            <a:srgbClr val="00AF50"/>
                          </a:solidFill>
                          <a:latin typeface="Arial"/>
                          <a:cs typeface="Arial"/>
                        </a:rPr>
                        <a:t>type</a:t>
                      </a:r>
                      <a:r>
                        <a:rPr sz="900" spc="-35" dirty="0">
                          <a:solidFill>
                            <a:srgbClr val="00AF50"/>
                          </a:solidFill>
                          <a:latin typeface="Arial"/>
                          <a:cs typeface="Arial"/>
                        </a:rPr>
                        <a:t> </a:t>
                      </a:r>
                      <a:r>
                        <a:rPr sz="900" dirty="0">
                          <a:solidFill>
                            <a:srgbClr val="00AF50"/>
                          </a:solidFill>
                          <a:latin typeface="Arial"/>
                          <a:cs typeface="Arial"/>
                        </a:rPr>
                        <a:t>is</a:t>
                      </a:r>
                      <a:r>
                        <a:rPr sz="900" spc="-45" dirty="0">
                          <a:solidFill>
                            <a:srgbClr val="00AF50"/>
                          </a:solidFill>
                          <a:latin typeface="Arial"/>
                          <a:cs typeface="Arial"/>
                        </a:rPr>
                        <a:t> </a:t>
                      </a:r>
                      <a:r>
                        <a:rPr sz="900" spc="-10" dirty="0">
                          <a:solidFill>
                            <a:srgbClr val="00AF50"/>
                          </a:solidFill>
                          <a:latin typeface="Arial"/>
                          <a:cs typeface="Arial"/>
                        </a:rPr>
                        <a:t>outer</a:t>
                      </a:r>
                      <a:endParaRPr sz="900">
                        <a:latin typeface="Arial"/>
                        <a:cs typeface="Arial"/>
                      </a:endParaRPr>
                    </a:p>
                    <a:p>
                      <a:pPr marL="200660">
                        <a:lnSpc>
                          <a:spcPts val="1040"/>
                        </a:lnSpc>
                      </a:pPr>
                      <a:r>
                        <a:rPr sz="900" dirty="0">
                          <a:solidFill>
                            <a:srgbClr val="3333FF"/>
                          </a:solidFill>
                          <a:latin typeface="Arial"/>
                          <a:cs typeface="Arial"/>
                        </a:rPr>
                        <a:t>if</a:t>
                      </a:r>
                      <a:r>
                        <a:rPr sz="900" spc="-30" dirty="0">
                          <a:solidFill>
                            <a:srgbClr val="3333FF"/>
                          </a:solidFill>
                          <a:latin typeface="Arial"/>
                          <a:cs typeface="Arial"/>
                        </a:rPr>
                        <a:t> </a:t>
                      </a:r>
                      <a:r>
                        <a:rPr sz="900" dirty="0">
                          <a:latin typeface="Arial"/>
                          <a:cs typeface="Arial"/>
                        </a:rPr>
                        <a:t>(eLoop.LoopType</a:t>
                      </a:r>
                      <a:r>
                        <a:rPr sz="900" spc="-2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BrepLoopType.Outer)</a:t>
                      </a:r>
                      <a:r>
                        <a:rPr sz="900" spc="-15" dirty="0">
                          <a:latin typeface="Arial"/>
                          <a:cs typeface="Arial"/>
                        </a:rPr>
                        <a:t> </a:t>
                      </a:r>
                      <a:r>
                        <a:rPr sz="900" spc="-50" dirty="0">
                          <a:latin typeface="Arial"/>
                          <a:cs typeface="Arial"/>
                        </a:rPr>
                        <a:t>{</a:t>
                      </a:r>
                      <a:endParaRPr sz="900">
                        <a:latin typeface="Arial"/>
                        <a:cs typeface="Arial"/>
                      </a:endParaRPr>
                    </a:p>
                    <a:p>
                      <a:pPr marL="328930" marR="873125">
                        <a:lnSpc>
                          <a:spcPts val="1030"/>
                        </a:lnSpc>
                        <a:spcBef>
                          <a:spcPts val="50"/>
                        </a:spcBef>
                      </a:pPr>
                      <a:r>
                        <a:rPr sz="900" dirty="0">
                          <a:solidFill>
                            <a:srgbClr val="00AF50"/>
                          </a:solidFill>
                          <a:latin typeface="Arial"/>
                          <a:cs typeface="Arial"/>
                        </a:rPr>
                        <a:t>//Navigate</a:t>
                      </a:r>
                      <a:r>
                        <a:rPr sz="900" spc="-15" dirty="0">
                          <a:solidFill>
                            <a:srgbClr val="00AF50"/>
                          </a:solidFill>
                          <a:latin typeface="Arial"/>
                          <a:cs typeface="Arial"/>
                        </a:rPr>
                        <a:t> </a:t>
                      </a:r>
                      <a:r>
                        <a:rPr sz="900" dirty="0">
                          <a:solidFill>
                            <a:srgbClr val="00AF50"/>
                          </a:solidFill>
                          <a:latin typeface="Arial"/>
                          <a:cs typeface="Arial"/>
                        </a:rPr>
                        <a:t>through</a:t>
                      </a:r>
                      <a:r>
                        <a:rPr sz="900" spc="-2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trims</a:t>
                      </a:r>
                      <a:r>
                        <a:rPr sz="900" spc="-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spc="-20" dirty="0">
                          <a:solidFill>
                            <a:srgbClr val="00AF50"/>
                          </a:solidFill>
                          <a:latin typeface="Arial"/>
                          <a:cs typeface="Arial"/>
                        </a:rPr>
                        <a:t>loop </a:t>
                      </a:r>
                      <a:r>
                        <a:rPr sz="900" dirty="0">
                          <a:solidFill>
                            <a:srgbClr val="3333FF"/>
                          </a:solidFill>
                          <a:latin typeface="Arial"/>
                          <a:cs typeface="Arial"/>
                        </a:rPr>
                        <a:t>foreach</a:t>
                      </a:r>
                      <a:r>
                        <a:rPr sz="900" spc="-20" dirty="0">
                          <a:solidFill>
                            <a:srgbClr val="3333FF"/>
                          </a:solidFill>
                          <a:latin typeface="Arial"/>
                          <a:cs typeface="Arial"/>
                        </a:rPr>
                        <a:t> </a:t>
                      </a:r>
                      <a:r>
                        <a:rPr sz="900" dirty="0">
                          <a:latin typeface="Arial"/>
                          <a:cs typeface="Arial"/>
                        </a:rPr>
                        <a:t>(</a:t>
                      </a:r>
                      <a:r>
                        <a:rPr sz="900" b="1" dirty="0">
                          <a:latin typeface="Arial"/>
                          <a:cs typeface="Arial"/>
                        </a:rPr>
                        <a:t>BrepTrim</a:t>
                      </a:r>
                      <a:r>
                        <a:rPr sz="900" b="1" spc="-10" dirty="0">
                          <a:latin typeface="Arial"/>
                          <a:cs typeface="Arial"/>
                        </a:rPr>
                        <a:t> </a:t>
                      </a:r>
                      <a:r>
                        <a:rPr sz="900" dirty="0">
                          <a:latin typeface="Arial"/>
                          <a:cs typeface="Arial"/>
                        </a:rPr>
                        <a:t>trim</a:t>
                      </a:r>
                      <a:r>
                        <a:rPr sz="900" spc="-15"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eLoop.Trims)</a:t>
                      </a:r>
                      <a:r>
                        <a:rPr sz="900" spc="-10" dirty="0">
                          <a:latin typeface="Arial"/>
                          <a:cs typeface="Arial"/>
                        </a:rPr>
                        <a:t> </a:t>
                      </a:r>
                      <a:r>
                        <a:rPr sz="900" spc="-50" dirty="0">
                          <a:latin typeface="Arial"/>
                          <a:cs typeface="Arial"/>
                        </a:rPr>
                        <a:t>{</a:t>
                      </a:r>
                      <a:endParaRPr sz="900">
                        <a:latin typeface="Arial"/>
                        <a:cs typeface="Arial"/>
                      </a:endParaRPr>
                    </a:p>
                    <a:p>
                      <a:pPr marL="455295">
                        <a:lnSpc>
                          <a:spcPts val="990"/>
                        </a:lnSpc>
                      </a:pPr>
                      <a:r>
                        <a:rPr sz="900" dirty="0">
                          <a:solidFill>
                            <a:srgbClr val="00AF50"/>
                          </a:solidFill>
                          <a:latin typeface="Arial"/>
                          <a:cs typeface="Arial"/>
                        </a:rPr>
                        <a:t>//Get</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edge</a:t>
                      </a:r>
                      <a:r>
                        <a:rPr sz="900" spc="-10"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each</a:t>
                      </a:r>
                      <a:r>
                        <a:rPr sz="900" spc="-15" dirty="0">
                          <a:solidFill>
                            <a:srgbClr val="00AF50"/>
                          </a:solidFill>
                          <a:latin typeface="Arial"/>
                          <a:cs typeface="Arial"/>
                        </a:rPr>
                        <a:t> </a:t>
                      </a:r>
                      <a:r>
                        <a:rPr sz="900" spc="-20" dirty="0">
                          <a:solidFill>
                            <a:srgbClr val="00AF50"/>
                          </a:solidFill>
                          <a:latin typeface="Arial"/>
                          <a:cs typeface="Arial"/>
                        </a:rPr>
                        <a:t>trim</a:t>
                      </a:r>
                      <a:endParaRPr sz="900">
                        <a:latin typeface="Arial"/>
                        <a:cs typeface="Arial"/>
                      </a:endParaRPr>
                    </a:p>
                    <a:p>
                      <a:pPr marL="455295">
                        <a:lnSpc>
                          <a:spcPts val="1060"/>
                        </a:lnSpc>
                      </a:pPr>
                      <a:r>
                        <a:rPr sz="900" b="1" dirty="0">
                          <a:latin typeface="Arial"/>
                          <a:cs typeface="Arial"/>
                        </a:rPr>
                        <a:t>BrepEdge</a:t>
                      </a:r>
                      <a:r>
                        <a:rPr sz="900" b="1" spc="-20" dirty="0">
                          <a:latin typeface="Arial"/>
                          <a:cs typeface="Arial"/>
                        </a:rPr>
                        <a:t> </a:t>
                      </a:r>
                      <a:r>
                        <a:rPr sz="900" dirty="0">
                          <a:latin typeface="Arial"/>
                          <a:cs typeface="Arial"/>
                        </a:rPr>
                        <a:t>edge</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trim.Edge;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4" name="object 4"/>
          <p:cNvPicPr/>
          <p:nvPr/>
        </p:nvPicPr>
        <p:blipFill>
          <a:blip r:embed="rId2" cstate="print"/>
          <a:stretch>
            <a:fillRect/>
          </a:stretch>
        </p:blipFill>
        <p:spPr>
          <a:xfrm>
            <a:off x="1155709" y="957727"/>
            <a:ext cx="5486735" cy="2885594"/>
          </a:xfrm>
          <a:prstGeom prst="rect">
            <a:avLst/>
          </a:prstGeom>
        </p:spPr>
      </p:pic>
      <p:grpSp>
        <p:nvGrpSpPr>
          <p:cNvPr id="5" name="object 5"/>
          <p:cNvGrpSpPr/>
          <p:nvPr/>
        </p:nvGrpSpPr>
        <p:grpSpPr>
          <a:xfrm>
            <a:off x="4508753" y="4992623"/>
            <a:ext cx="2178050" cy="2265045"/>
            <a:chOff x="4508753" y="4992623"/>
            <a:chExt cx="2178050" cy="2265045"/>
          </a:xfrm>
        </p:grpSpPr>
        <p:pic>
          <p:nvPicPr>
            <p:cNvPr id="6" name="object 6"/>
            <p:cNvPicPr/>
            <p:nvPr/>
          </p:nvPicPr>
          <p:blipFill>
            <a:blip r:embed="rId3" cstate="print"/>
            <a:stretch>
              <a:fillRect/>
            </a:stretch>
          </p:blipFill>
          <p:spPr>
            <a:xfrm>
              <a:off x="4508753" y="4992623"/>
              <a:ext cx="2178050" cy="1125981"/>
            </a:xfrm>
            <a:prstGeom prst="rect">
              <a:avLst/>
            </a:prstGeom>
          </p:spPr>
        </p:pic>
        <p:pic>
          <p:nvPicPr>
            <p:cNvPr id="7" name="object 7"/>
            <p:cNvPicPr/>
            <p:nvPr/>
          </p:nvPicPr>
          <p:blipFill>
            <a:blip r:embed="rId4" cstate="print"/>
            <a:stretch>
              <a:fillRect/>
            </a:stretch>
          </p:blipFill>
          <p:spPr>
            <a:xfrm>
              <a:off x="4753995" y="6142373"/>
              <a:ext cx="1683242" cy="1115026"/>
            </a:xfrm>
            <a:prstGeom prst="rect">
              <a:avLst/>
            </a:prstGeom>
          </p:spPr>
        </p:pic>
      </p:grpSp>
      <p:pic>
        <p:nvPicPr>
          <p:cNvPr id="8" name="object 8"/>
          <p:cNvPicPr/>
          <p:nvPr/>
        </p:nvPicPr>
        <p:blipFill>
          <a:blip r:embed="rId5" cstate="print"/>
          <a:stretch>
            <a:fillRect/>
          </a:stretch>
        </p:blipFill>
        <p:spPr>
          <a:xfrm>
            <a:off x="4524687" y="7563501"/>
            <a:ext cx="2151037" cy="1428525"/>
          </a:xfrm>
          <a:prstGeom prst="rect">
            <a:avLst/>
          </a:prstGeom>
        </p:spPr>
      </p:pic>
      <p:sp>
        <p:nvSpPr>
          <p:cNvPr id="12" name="Title 11"/>
          <p:cNvSpPr>
            <a:spLocks noGrp="1"/>
          </p:cNvSpPr>
          <p:nvPr>
            <p:ph type="title"/>
          </p:nvPr>
        </p:nvSpPr>
        <p:spPr/>
        <p:txBody>
          <a:bodyPr/>
          <a:lstStyle/>
          <a:p>
            <a:endParaRPr lang="en-US"/>
          </a:p>
        </p:txBody>
      </p:sp>
      <p:sp>
        <p:nvSpPr>
          <p:cNvPr id="9" name="object 9"/>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87</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80236" y="914399"/>
          <a:ext cx="5944235" cy="3867785"/>
        </p:xfrm>
        <a:graphic>
          <a:graphicData uri="http://schemas.openxmlformats.org/drawingml/2006/table">
            <a:tbl>
              <a:tblPr firstRow="1" bandRow="1">
                <a:tableStyleId>{2D5ABB26-0587-4C30-8999-92F81FD0307C}</a:tableStyleId>
              </a:tblPr>
              <a:tblGrid>
                <a:gridCol w="3286125">
                  <a:extLst>
                    <a:ext uri="{9D8B030D-6E8A-4147-A177-3AD203B41FA5}">
                      <a16:colId xmlns:a16="http://schemas.microsoft.com/office/drawing/2014/main" val="20000"/>
                    </a:ext>
                  </a:extLst>
                </a:gridCol>
                <a:gridCol w="2658110">
                  <a:extLst>
                    <a:ext uri="{9D8B030D-6E8A-4147-A177-3AD203B41FA5}">
                      <a16:colId xmlns:a16="http://schemas.microsoft.com/office/drawing/2014/main" val="20001"/>
                    </a:ext>
                  </a:extLst>
                </a:gridCol>
              </a:tblGrid>
              <a:tr h="1094105">
                <a:tc>
                  <a:txBody>
                    <a:bodyPr/>
                    <a:lstStyle/>
                    <a:p>
                      <a:pPr marL="455295" marR="970280">
                        <a:lnSpc>
                          <a:spcPts val="1030"/>
                        </a:lnSpc>
                        <a:spcBef>
                          <a:spcPts val="185"/>
                        </a:spcBef>
                      </a:pPr>
                      <a:r>
                        <a:rPr sz="900" dirty="0">
                          <a:solidFill>
                            <a:srgbClr val="00AF50"/>
                          </a:solidFill>
                          <a:latin typeface="Arial"/>
                          <a:cs typeface="Arial"/>
                        </a:rPr>
                        <a:t>//Check</a:t>
                      </a:r>
                      <a:r>
                        <a:rPr sz="900" spc="-5" dirty="0">
                          <a:solidFill>
                            <a:srgbClr val="00AF50"/>
                          </a:solidFill>
                          <a:latin typeface="Arial"/>
                          <a:cs typeface="Arial"/>
                        </a:rPr>
                        <a:t> </a:t>
                      </a:r>
                      <a:r>
                        <a:rPr sz="900" dirty="0">
                          <a:solidFill>
                            <a:srgbClr val="00AF50"/>
                          </a:solidFill>
                          <a:latin typeface="Arial"/>
                          <a:cs typeface="Arial"/>
                        </a:rPr>
                        <a:t>if</a:t>
                      </a:r>
                      <a:r>
                        <a:rPr sz="900" spc="-2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edge</a:t>
                      </a:r>
                      <a:r>
                        <a:rPr sz="900" spc="-10" dirty="0">
                          <a:solidFill>
                            <a:srgbClr val="00AF50"/>
                          </a:solidFill>
                          <a:latin typeface="Arial"/>
                          <a:cs typeface="Arial"/>
                        </a:rPr>
                        <a:t> </a:t>
                      </a:r>
                      <a:r>
                        <a:rPr sz="900" dirty="0">
                          <a:solidFill>
                            <a:srgbClr val="00AF50"/>
                          </a:solidFill>
                          <a:latin typeface="Arial"/>
                          <a:cs typeface="Arial"/>
                        </a:rPr>
                        <a:t>has</a:t>
                      </a:r>
                      <a:r>
                        <a:rPr sz="900" spc="-20" dirty="0">
                          <a:solidFill>
                            <a:srgbClr val="00AF50"/>
                          </a:solidFill>
                          <a:latin typeface="Arial"/>
                          <a:cs typeface="Arial"/>
                        </a:rPr>
                        <a:t> </a:t>
                      </a:r>
                      <a:r>
                        <a:rPr sz="900" dirty="0">
                          <a:solidFill>
                            <a:srgbClr val="00AF50"/>
                          </a:solidFill>
                          <a:latin typeface="Arial"/>
                          <a:cs typeface="Arial"/>
                        </a:rPr>
                        <a:t>only</a:t>
                      </a:r>
                      <a:r>
                        <a:rPr sz="900" spc="-5" dirty="0">
                          <a:solidFill>
                            <a:srgbClr val="00AF50"/>
                          </a:solidFill>
                          <a:latin typeface="Arial"/>
                          <a:cs typeface="Arial"/>
                        </a:rPr>
                        <a:t> </a:t>
                      </a:r>
                      <a:r>
                        <a:rPr sz="900" dirty="0">
                          <a:solidFill>
                            <a:srgbClr val="00AF50"/>
                          </a:solidFill>
                          <a:latin typeface="Arial"/>
                          <a:cs typeface="Arial"/>
                        </a:rPr>
                        <a:t>one</a:t>
                      </a:r>
                      <a:r>
                        <a:rPr sz="900" spc="-10" dirty="0">
                          <a:solidFill>
                            <a:srgbClr val="00AF50"/>
                          </a:solidFill>
                          <a:latin typeface="Arial"/>
                          <a:cs typeface="Arial"/>
                        </a:rPr>
                        <a:t> </a:t>
                      </a:r>
                      <a:r>
                        <a:rPr sz="900" spc="-20" dirty="0">
                          <a:solidFill>
                            <a:srgbClr val="00AF50"/>
                          </a:solidFill>
                          <a:latin typeface="Arial"/>
                          <a:cs typeface="Arial"/>
                        </a:rPr>
                        <a:t>trim </a:t>
                      </a:r>
                      <a:r>
                        <a:rPr sz="900" dirty="0">
                          <a:solidFill>
                            <a:srgbClr val="3333FF"/>
                          </a:solidFill>
                          <a:latin typeface="Arial"/>
                          <a:cs typeface="Arial"/>
                        </a:rPr>
                        <a:t>if</a:t>
                      </a:r>
                      <a:r>
                        <a:rPr sz="900" spc="-20" dirty="0">
                          <a:solidFill>
                            <a:srgbClr val="3333FF"/>
                          </a:solidFill>
                          <a:latin typeface="Arial"/>
                          <a:cs typeface="Arial"/>
                        </a:rPr>
                        <a:t> </a:t>
                      </a:r>
                      <a:r>
                        <a:rPr sz="900" dirty="0">
                          <a:latin typeface="Arial"/>
                          <a:cs typeface="Arial"/>
                        </a:rPr>
                        <a:t>(edge.TrimCount</a:t>
                      </a:r>
                      <a:r>
                        <a:rPr sz="900" spc="-1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1)</a:t>
                      </a:r>
                      <a:r>
                        <a:rPr sz="900" spc="-15" dirty="0">
                          <a:latin typeface="Arial"/>
                          <a:cs typeface="Arial"/>
                        </a:rPr>
                        <a:t> </a:t>
                      </a:r>
                      <a:r>
                        <a:rPr sz="900" spc="-50" dirty="0">
                          <a:latin typeface="Arial"/>
                          <a:cs typeface="Arial"/>
                        </a:rPr>
                        <a:t>{</a:t>
                      </a:r>
                      <a:endParaRPr sz="900">
                        <a:latin typeface="Arial"/>
                        <a:cs typeface="Arial"/>
                      </a:endParaRPr>
                    </a:p>
                    <a:p>
                      <a:pPr marL="581660" marR="658495">
                        <a:lnSpc>
                          <a:spcPts val="1030"/>
                        </a:lnSpc>
                        <a:spcBef>
                          <a:spcPts val="15"/>
                        </a:spcBef>
                      </a:pPr>
                      <a:r>
                        <a:rPr sz="900" dirty="0">
                          <a:solidFill>
                            <a:srgbClr val="00AF50"/>
                          </a:solidFill>
                          <a:latin typeface="Arial"/>
                          <a:cs typeface="Arial"/>
                        </a:rPr>
                        <a:t>//Add</a:t>
                      </a:r>
                      <a:r>
                        <a:rPr sz="900" spc="-1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copy</a:t>
                      </a:r>
                      <a:r>
                        <a:rPr sz="900" spc="5"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edge</a:t>
                      </a:r>
                      <a:r>
                        <a:rPr sz="900" spc="-10" dirty="0">
                          <a:solidFill>
                            <a:srgbClr val="00AF50"/>
                          </a:solidFill>
                          <a:latin typeface="Arial"/>
                          <a:cs typeface="Arial"/>
                        </a:rPr>
                        <a:t> </a:t>
                      </a:r>
                      <a:r>
                        <a:rPr sz="900" dirty="0">
                          <a:solidFill>
                            <a:srgbClr val="00AF50"/>
                          </a:solidFill>
                          <a:latin typeface="Arial"/>
                          <a:cs typeface="Arial"/>
                        </a:rPr>
                        <a:t>curve</a:t>
                      </a:r>
                      <a:r>
                        <a:rPr sz="900" spc="-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outline.Add(edge.DuplicateCurve());</a:t>
                      </a:r>
                      <a:endParaRPr sz="900">
                        <a:latin typeface="Arial"/>
                        <a:cs typeface="Arial"/>
                      </a:endParaRPr>
                    </a:p>
                    <a:p>
                      <a:pPr marL="391160">
                        <a:lnSpc>
                          <a:spcPts val="985"/>
                        </a:lnSpc>
                      </a:pPr>
                      <a:r>
                        <a:rPr sz="900" dirty="0">
                          <a:latin typeface="Arial"/>
                          <a:cs typeface="Arial"/>
                        </a:rPr>
                        <a:t>}</a:t>
                      </a:r>
                      <a:endParaRPr sz="900">
                        <a:latin typeface="Arial"/>
                        <a:cs typeface="Arial"/>
                      </a:endParaRPr>
                    </a:p>
                    <a:p>
                      <a:pPr marL="328930">
                        <a:lnSpc>
                          <a:spcPts val="1040"/>
                        </a:lnSpc>
                      </a:pPr>
                      <a:r>
                        <a:rPr sz="900" dirty="0">
                          <a:latin typeface="Arial"/>
                          <a:cs typeface="Arial"/>
                        </a:rPr>
                        <a:t>}</a:t>
                      </a:r>
                      <a:endParaRPr sz="900">
                        <a:latin typeface="Arial"/>
                        <a:cs typeface="Arial"/>
                      </a:endParaRPr>
                    </a:p>
                    <a:p>
                      <a:pPr marL="200660">
                        <a:lnSpc>
                          <a:spcPts val="1040"/>
                        </a:lnSpc>
                      </a:pPr>
                      <a:r>
                        <a:rPr sz="90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33045">
                <a:tc gridSpan="2">
                  <a:txBody>
                    <a:bodyPr/>
                    <a:lstStyle/>
                    <a:p>
                      <a:pPr marL="73025">
                        <a:lnSpc>
                          <a:spcPct val="100000"/>
                        </a:lnSpc>
                        <a:spcBef>
                          <a:spcPts val="120"/>
                        </a:spcBef>
                      </a:pPr>
                      <a:r>
                        <a:rPr sz="900" dirty="0">
                          <a:latin typeface="Arial"/>
                          <a:cs typeface="Arial"/>
                        </a:rPr>
                        <a:t>Example</a:t>
                      </a:r>
                      <a:r>
                        <a:rPr sz="900" spc="-3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extract</a:t>
                      </a:r>
                      <a:r>
                        <a:rPr sz="900" spc="-10" dirty="0">
                          <a:latin typeface="Arial"/>
                          <a:cs typeface="Arial"/>
                        </a:rPr>
                        <a:t> </a:t>
                      </a:r>
                      <a:r>
                        <a:rPr sz="900" dirty="0">
                          <a:latin typeface="Arial"/>
                          <a:cs typeface="Arial"/>
                        </a:rPr>
                        <a:t>all</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faces</a:t>
                      </a:r>
                      <a:r>
                        <a:rPr sz="900" spc="-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a </a:t>
                      </a:r>
                      <a:r>
                        <a:rPr sz="900" b="1" i="1" dirty="0">
                          <a:latin typeface="Arial"/>
                          <a:cs typeface="Arial"/>
                        </a:rPr>
                        <a:t>Brep</a:t>
                      </a:r>
                      <a:r>
                        <a:rPr sz="900" b="1" i="1" spc="-10" dirty="0">
                          <a:latin typeface="Arial"/>
                          <a:cs typeface="Arial"/>
                        </a:rPr>
                        <a:t> </a:t>
                      </a:r>
                      <a:r>
                        <a:rPr sz="900" dirty="0">
                          <a:latin typeface="Arial"/>
                          <a:cs typeface="Arial"/>
                        </a:rPr>
                        <a:t>box</a:t>
                      </a:r>
                      <a:r>
                        <a:rPr sz="900" spc="-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move</a:t>
                      </a:r>
                      <a:r>
                        <a:rPr sz="900" spc="-10" dirty="0">
                          <a:latin typeface="Arial"/>
                          <a:cs typeface="Arial"/>
                        </a:rPr>
                        <a:t> </a:t>
                      </a:r>
                      <a:r>
                        <a:rPr sz="900" dirty="0">
                          <a:latin typeface="Arial"/>
                          <a:cs typeface="Arial"/>
                        </a:rPr>
                        <a:t>them</a:t>
                      </a:r>
                      <a:r>
                        <a:rPr sz="900" spc="-5" dirty="0">
                          <a:latin typeface="Arial"/>
                          <a:cs typeface="Arial"/>
                        </a:rPr>
                        <a:t> </a:t>
                      </a:r>
                      <a:r>
                        <a:rPr sz="900" dirty="0">
                          <a:latin typeface="Arial"/>
                          <a:cs typeface="Arial"/>
                        </a:rPr>
                        <a:t>away</a:t>
                      </a:r>
                      <a:r>
                        <a:rPr sz="900" spc="-5" dirty="0">
                          <a:latin typeface="Arial"/>
                          <a:cs typeface="Arial"/>
                        </a:rPr>
                        <a:t> </a:t>
                      </a:r>
                      <a:r>
                        <a:rPr sz="900" dirty="0">
                          <a:latin typeface="Arial"/>
                          <a:cs typeface="Arial"/>
                        </a:rPr>
                        <a:t>from</a:t>
                      </a:r>
                      <a:r>
                        <a:rPr sz="900" spc="-5"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center</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1"/>
                  </a:ext>
                </a:extLst>
              </a:tr>
              <a:tr h="2540635">
                <a:tc>
                  <a:txBody>
                    <a:bodyPr/>
                    <a:lstStyle/>
                    <a:p>
                      <a:pPr marL="73025">
                        <a:lnSpc>
                          <a:spcPts val="1055"/>
                        </a:lnSpc>
                        <a:spcBef>
                          <a:spcPts val="105"/>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73025" marR="1275715">
                        <a:lnSpc>
                          <a:spcPts val="1040"/>
                        </a:lnSpc>
                        <a:spcBef>
                          <a:spcPts val="45"/>
                        </a:spcBef>
                      </a:pPr>
                      <a:r>
                        <a:rPr sz="900" dirty="0">
                          <a:solidFill>
                            <a:srgbClr val="00AF50"/>
                          </a:solidFill>
                          <a:latin typeface="Arial"/>
                          <a:cs typeface="Arial"/>
                        </a:rPr>
                        <a:t>//Declare</a:t>
                      </a:r>
                      <a:r>
                        <a:rPr sz="900" spc="-20"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new</a:t>
                      </a:r>
                      <a:r>
                        <a:rPr sz="900" spc="-25" dirty="0">
                          <a:solidFill>
                            <a:srgbClr val="00AF50"/>
                          </a:solidFill>
                          <a:latin typeface="Arial"/>
                          <a:cs typeface="Arial"/>
                        </a:rPr>
                        <a:t> </a:t>
                      </a:r>
                      <a:r>
                        <a:rPr sz="900" dirty="0">
                          <a:solidFill>
                            <a:srgbClr val="00AF50"/>
                          </a:solidFill>
                          <a:latin typeface="Arial"/>
                          <a:cs typeface="Arial"/>
                        </a:rPr>
                        <a:t>list</a:t>
                      </a:r>
                      <a:r>
                        <a:rPr sz="900" spc="-2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faces </a:t>
                      </a:r>
                      <a:r>
                        <a:rPr sz="900" dirty="0">
                          <a:latin typeface="Arial"/>
                          <a:cs typeface="Arial"/>
                        </a:rPr>
                        <a:t>List&lt;</a:t>
                      </a:r>
                      <a:r>
                        <a:rPr sz="900" b="1" dirty="0">
                          <a:latin typeface="Arial"/>
                          <a:cs typeface="Arial"/>
                        </a:rPr>
                        <a:t>Brep</a:t>
                      </a:r>
                      <a:r>
                        <a:rPr sz="900" dirty="0">
                          <a:latin typeface="Arial"/>
                          <a:cs typeface="Arial"/>
                        </a:rPr>
                        <a:t>&gt;</a:t>
                      </a:r>
                      <a:r>
                        <a:rPr sz="900" spc="-15" dirty="0">
                          <a:latin typeface="Arial"/>
                          <a:cs typeface="Arial"/>
                        </a:rPr>
                        <a:t> </a:t>
                      </a:r>
                      <a:r>
                        <a:rPr sz="900" dirty="0">
                          <a:latin typeface="Arial"/>
                          <a:cs typeface="Arial"/>
                        </a:rPr>
                        <a:t>faces</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a:t>
                      </a:r>
                      <a:r>
                        <a:rPr sz="900" b="1" spc="-10" dirty="0">
                          <a:latin typeface="Arial"/>
                          <a:cs typeface="Arial"/>
                        </a:rPr>
                        <a:t>Brep</a:t>
                      </a:r>
                      <a:r>
                        <a:rPr sz="900" spc="-10" dirty="0">
                          <a:latin typeface="Arial"/>
                          <a:cs typeface="Arial"/>
                        </a:rPr>
                        <a:t>&gt;();</a:t>
                      </a:r>
                      <a:endParaRPr sz="900">
                        <a:latin typeface="Arial"/>
                        <a:cs typeface="Arial"/>
                      </a:endParaRPr>
                    </a:p>
                    <a:p>
                      <a:pPr>
                        <a:lnSpc>
                          <a:spcPct val="100000"/>
                        </a:lnSpc>
                        <a:spcBef>
                          <a:spcPts val="40"/>
                        </a:spcBef>
                      </a:pPr>
                      <a:endParaRPr sz="800">
                        <a:latin typeface="Times New Roman"/>
                        <a:cs typeface="Times New Roman"/>
                      </a:endParaRPr>
                    </a:p>
                    <a:p>
                      <a:pPr marL="73025">
                        <a:lnSpc>
                          <a:spcPts val="1055"/>
                        </a:lnSpc>
                      </a:pPr>
                      <a:r>
                        <a:rPr sz="900" dirty="0">
                          <a:solidFill>
                            <a:srgbClr val="00AF50"/>
                          </a:solidFill>
                          <a:latin typeface="Arial"/>
                          <a:cs typeface="Arial"/>
                        </a:rPr>
                        <a:t>//Find</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10" dirty="0">
                          <a:solidFill>
                            <a:srgbClr val="00AF50"/>
                          </a:solidFill>
                          <a:latin typeface="Arial"/>
                          <a:cs typeface="Arial"/>
                        </a:rPr>
                        <a:t>center</a:t>
                      </a:r>
                      <a:endParaRPr sz="900">
                        <a:latin typeface="Arial"/>
                        <a:cs typeface="Arial"/>
                      </a:endParaRPr>
                    </a:p>
                    <a:p>
                      <a:pPr marL="73025" marR="502920">
                        <a:lnSpc>
                          <a:spcPts val="1030"/>
                        </a:lnSpc>
                        <a:spcBef>
                          <a:spcPts val="55"/>
                        </a:spcBef>
                      </a:pPr>
                      <a:r>
                        <a:rPr sz="900" b="1" dirty="0">
                          <a:latin typeface="Arial"/>
                          <a:cs typeface="Arial"/>
                        </a:rPr>
                        <a:t>Point3d</a:t>
                      </a:r>
                      <a:r>
                        <a:rPr sz="900" b="1" spc="-15" dirty="0">
                          <a:latin typeface="Arial"/>
                          <a:cs typeface="Arial"/>
                        </a:rPr>
                        <a:t> </a:t>
                      </a:r>
                      <a:r>
                        <a:rPr sz="900" dirty="0">
                          <a:latin typeface="Arial"/>
                          <a:cs typeface="Arial"/>
                        </a:rPr>
                        <a:t>center</a:t>
                      </a:r>
                      <a:r>
                        <a:rPr sz="900" spc="-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brep.GetBoundingBox(true).Center; </a:t>
                      </a: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brep.Faces.Count</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i++)</a:t>
                      </a:r>
                      <a:r>
                        <a:rPr sz="900" spc="-5" dirty="0">
                          <a:latin typeface="Arial"/>
                          <a:cs typeface="Arial"/>
                        </a:rPr>
                        <a:t> </a:t>
                      </a:r>
                      <a:r>
                        <a:rPr sz="900" spc="-50" dirty="0">
                          <a:latin typeface="Arial"/>
                          <a:cs typeface="Arial"/>
                        </a:rPr>
                        <a:t>{</a:t>
                      </a:r>
                      <a:endParaRPr sz="900">
                        <a:latin typeface="Arial"/>
                        <a:cs typeface="Arial"/>
                      </a:endParaRPr>
                    </a:p>
                    <a:p>
                      <a:pPr marL="200660" marR="2162810">
                        <a:lnSpc>
                          <a:spcPts val="1030"/>
                        </a:lnSpc>
                        <a:spcBef>
                          <a:spcPts val="15"/>
                        </a:spcBef>
                      </a:pPr>
                      <a:r>
                        <a:rPr sz="900" dirty="0">
                          <a:solidFill>
                            <a:srgbClr val="00AF50"/>
                          </a:solidFill>
                          <a:latin typeface="Arial"/>
                          <a:cs typeface="Arial"/>
                        </a:rPr>
                        <a:t>//Extract</a:t>
                      </a:r>
                      <a:r>
                        <a:rPr sz="900" spc="-2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10" dirty="0">
                          <a:solidFill>
                            <a:srgbClr val="00AF50"/>
                          </a:solidFill>
                          <a:latin typeface="Arial"/>
                          <a:cs typeface="Arial"/>
                        </a:rPr>
                        <a:t>faces </a:t>
                      </a:r>
                      <a:r>
                        <a:rPr sz="900" dirty="0">
                          <a:solidFill>
                            <a:srgbClr val="3333FF"/>
                          </a:solidFill>
                          <a:latin typeface="Arial"/>
                          <a:cs typeface="Arial"/>
                        </a:rPr>
                        <a:t>int</a:t>
                      </a:r>
                      <a:r>
                        <a:rPr sz="900" dirty="0">
                          <a:latin typeface="Arial"/>
                          <a:cs typeface="Arial"/>
                        </a:rPr>
                        <a:t>[</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iList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i</a:t>
                      </a:r>
                      <a:r>
                        <a:rPr sz="900" spc="-5" dirty="0">
                          <a:latin typeface="Arial"/>
                          <a:cs typeface="Arial"/>
                        </a:rPr>
                        <a:t> </a:t>
                      </a:r>
                      <a:r>
                        <a:rPr sz="900" spc="-25" dirty="0">
                          <a:latin typeface="Arial"/>
                          <a:cs typeface="Arial"/>
                        </a:rPr>
                        <a:t>};</a:t>
                      </a:r>
                      <a:endParaRPr sz="900">
                        <a:latin typeface="Arial"/>
                        <a:cs typeface="Arial"/>
                      </a:endParaRPr>
                    </a:p>
                    <a:p>
                      <a:pPr marL="200660">
                        <a:lnSpc>
                          <a:spcPts val="985"/>
                        </a:lnSpc>
                      </a:pPr>
                      <a:r>
                        <a:rPr sz="900" b="1" dirty="0">
                          <a:latin typeface="Arial"/>
                          <a:cs typeface="Arial"/>
                        </a:rPr>
                        <a:t>Brep</a:t>
                      </a:r>
                      <a:r>
                        <a:rPr sz="900" b="1" spc="-20" dirty="0">
                          <a:latin typeface="Arial"/>
                          <a:cs typeface="Arial"/>
                        </a:rPr>
                        <a:t> </a:t>
                      </a:r>
                      <a:r>
                        <a:rPr sz="900" dirty="0">
                          <a:latin typeface="Arial"/>
                          <a:cs typeface="Arial"/>
                        </a:rPr>
                        <a:t>face</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brep.DuplicateSubBrep(iList);</a:t>
                      </a:r>
                      <a:endParaRPr sz="900">
                        <a:latin typeface="Arial"/>
                        <a:cs typeface="Arial"/>
                      </a:endParaRPr>
                    </a:p>
                    <a:p>
                      <a:pPr marL="200660">
                        <a:lnSpc>
                          <a:spcPts val="1040"/>
                        </a:lnSpc>
                      </a:pPr>
                      <a:r>
                        <a:rPr sz="900" dirty="0">
                          <a:solidFill>
                            <a:srgbClr val="00AF50"/>
                          </a:solidFill>
                          <a:latin typeface="Arial"/>
                          <a:cs typeface="Arial"/>
                        </a:rPr>
                        <a:t>//Find</a:t>
                      </a:r>
                      <a:r>
                        <a:rPr sz="900" spc="-20" dirty="0">
                          <a:solidFill>
                            <a:srgbClr val="00AF50"/>
                          </a:solidFill>
                          <a:latin typeface="Arial"/>
                          <a:cs typeface="Arial"/>
                        </a:rPr>
                        <a:t> </a:t>
                      </a:r>
                      <a:r>
                        <a:rPr sz="900" dirty="0">
                          <a:solidFill>
                            <a:srgbClr val="00AF50"/>
                          </a:solidFill>
                          <a:latin typeface="Arial"/>
                          <a:cs typeface="Arial"/>
                        </a:rPr>
                        <a:t>face</a:t>
                      </a:r>
                      <a:r>
                        <a:rPr sz="900" spc="-15" dirty="0">
                          <a:solidFill>
                            <a:srgbClr val="00AF50"/>
                          </a:solidFill>
                          <a:latin typeface="Arial"/>
                          <a:cs typeface="Arial"/>
                        </a:rPr>
                        <a:t> </a:t>
                      </a:r>
                      <a:r>
                        <a:rPr sz="900" spc="-10" dirty="0">
                          <a:solidFill>
                            <a:srgbClr val="00AF50"/>
                          </a:solidFill>
                          <a:latin typeface="Arial"/>
                          <a:cs typeface="Arial"/>
                        </a:rPr>
                        <a:t>center</a:t>
                      </a:r>
                      <a:endParaRPr sz="900">
                        <a:latin typeface="Arial"/>
                        <a:cs typeface="Arial"/>
                      </a:endParaRPr>
                    </a:p>
                    <a:p>
                      <a:pPr marL="200660">
                        <a:lnSpc>
                          <a:spcPts val="1040"/>
                        </a:lnSpc>
                      </a:pPr>
                      <a:r>
                        <a:rPr sz="900" b="1" dirty="0">
                          <a:latin typeface="Arial"/>
                          <a:cs typeface="Arial"/>
                        </a:rPr>
                        <a:t>Point3d</a:t>
                      </a:r>
                      <a:r>
                        <a:rPr sz="900" b="1" spc="-10" dirty="0">
                          <a:latin typeface="Arial"/>
                          <a:cs typeface="Arial"/>
                        </a:rPr>
                        <a:t> </a:t>
                      </a:r>
                      <a:r>
                        <a:rPr sz="900" dirty="0">
                          <a:latin typeface="Arial"/>
                          <a:cs typeface="Arial"/>
                        </a:rPr>
                        <a:t>faceCenter</a:t>
                      </a:r>
                      <a:r>
                        <a:rPr sz="900" spc="-1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face.GetBoundingBox(true).Center;</a:t>
                      </a:r>
                      <a:endParaRPr sz="900">
                        <a:latin typeface="Arial"/>
                        <a:cs typeface="Arial"/>
                      </a:endParaRPr>
                    </a:p>
                    <a:p>
                      <a:pPr marL="200660" marR="1492885">
                        <a:lnSpc>
                          <a:spcPts val="1030"/>
                        </a:lnSpc>
                        <a:spcBef>
                          <a:spcPts val="55"/>
                        </a:spcBef>
                      </a:pPr>
                      <a:r>
                        <a:rPr sz="900" dirty="0">
                          <a:solidFill>
                            <a:srgbClr val="00AF50"/>
                          </a:solidFill>
                          <a:latin typeface="Arial"/>
                          <a:cs typeface="Arial"/>
                        </a:rPr>
                        <a:t>//Find</a:t>
                      </a:r>
                      <a:r>
                        <a:rPr sz="900" spc="-15" dirty="0">
                          <a:solidFill>
                            <a:srgbClr val="00AF50"/>
                          </a:solidFill>
                          <a:latin typeface="Arial"/>
                          <a:cs typeface="Arial"/>
                        </a:rPr>
                        <a:t> </a:t>
                      </a:r>
                      <a:r>
                        <a:rPr sz="900" dirty="0">
                          <a:solidFill>
                            <a:srgbClr val="00AF50"/>
                          </a:solidFill>
                          <a:latin typeface="Arial"/>
                          <a:cs typeface="Arial"/>
                        </a:rPr>
                        <a:t>moving</a:t>
                      </a:r>
                      <a:r>
                        <a:rPr sz="900" spc="-15" dirty="0">
                          <a:solidFill>
                            <a:srgbClr val="00AF50"/>
                          </a:solidFill>
                          <a:latin typeface="Arial"/>
                          <a:cs typeface="Arial"/>
                        </a:rPr>
                        <a:t> </a:t>
                      </a:r>
                      <a:r>
                        <a:rPr sz="900" spc="-10" dirty="0">
                          <a:solidFill>
                            <a:srgbClr val="00AF50"/>
                          </a:solidFill>
                          <a:latin typeface="Arial"/>
                          <a:cs typeface="Arial"/>
                        </a:rPr>
                        <a:t>direction </a:t>
                      </a:r>
                      <a:r>
                        <a:rPr sz="900" b="1" dirty="0">
                          <a:latin typeface="Arial"/>
                          <a:cs typeface="Arial"/>
                        </a:rPr>
                        <a:t>Vector3d</a:t>
                      </a:r>
                      <a:r>
                        <a:rPr sz="900" b="1" spc="-5" dirty="0">
                          <a:latin typeface="Arial"/>
                          <a:cs typeface="Arial"/>
                        </a:rPr>
                        <a:t> </a:t>
                      </a:r>
                      <a:r>
                        <a:rPr sz="900" dirty="0">
                          <a:latin typeface="Arial"/>
                          <a:cs typeface="Arial"/>
                        </a:rPr>
                        <a:t>dir</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Vector3d(); </a:t>
                      </a:r>
                      <a:r>
                        <a:rPr sz="900" dirty="0">
                          <a:latin typeface="Arial"/>
                          <a:cs typeface="Arial"/>
                        </a:rPr>
                        <a:t>dir</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faceCenter</a:t>
                      </a:r>
                      <a:r>
                        <a:rPr sz="900" spc="-5" dirty="0">
                          <a:latin typeface="Arial"/>
                          <a:cs typeface="Arial"/>
                        </a:rPr>
                        <a:t> </a:t>
                      </a:r>
                      <a:r>
                        <a:rPr sz="900" dirty="0">
                          <a:latin typeface="Arial"/>
                          <a:cs typeface="Arial"/>
                        </a:rPr>
                        <a:t>-</a:t>
                      </a:r>
                      <a:r>
                        <a:rPr sz="900" spc="-10" dirty="0">
                          <a:latin typeface="Arial"/>
                          <a:cs typeface="Arial"/>
                        </a:rPr>
                        <a:t> center;</a:t>
                      </a:r>
                      <a:endParaRPr sz="900">
                        <a:latin typeface="Arial"/>
                        <a:cs typeface="Arial"/>
                      </a:endParaRPr>
                    </a:p>
                    <a:p>
                      <a:pPr marL="200660" marR="1363345">
                        <a:lnSpc>
                          <a:spcPts val="1030"/>
                        </a:lnSpc>
                        <a:spcBef>
                          <a:spcPts val="15"/>
                        </a:spcBef>
                      </a:pPr>
                      <a:r>
                        <a:rPr sz="900" dirty="0">
                          <a:solidFill>
                            <a:srgbClr val="00AF50"/>
                          </a:solidFill>
                          <a:latin typeface="Arial"/>
                          <a:cs typeface="Arial"/>
                        </a:rPr>
                        <a:t>//Move</a:t>
                      </a:r>
                      <a:r>
                        <a:rPr sz="900" spc="-30" dirty="0">
                          <a:solidFill>
                            <a:srgbClr val="00AF50"/>
                          </a:solidFill>
                          <a:latin typeface="Arial"/>
                          <a:cs typeface="Arial"/>
                        </a:rPr>
                        <a:t> </a:t>
                      </a:r>
                      <a:r>
                        <a:rPr sz="900" dirty="0">
                          <a:solidFill>
                            <a:srgbClr val="00AF50"/>
                          </a:solidFill>
                          <a:latin typeface="Arial"/>
                          <a:cs typeface="Arial"/>
                        </a:rPr>
                        <a:t>the</a:t>
                      </a:r>
                      <a:r>
                        <a:rPr sz="900" spc="-30" dirty="0">
                          <a:solidFill>
                            <a:srgbClr val="00AF50"/>
                          </a:solidFill>
                          <a:latin typeface="Arial"/>
                          <a:cs typeface="Arial"/>
                        </a:rPr>
                        <a:t> </a:t>
                      </a:r>
                      <a:r>
                        <a:rPr sz="900" dirty="0">
                          <a:solidFill>
                            <a:srgbClr val="00AF50"/>
                          </a:solidFill>
                          <a:latin typeface="Arial"/>
                          <a:cs typeface="Arial"/>
                        </a:rPr>
                        <a:t>face</a:t>
                      </a:r>
                      <a:r>
                        <a:rPr sz="900" spc="-25"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dirty="0">
                          <a:solidFill>
                            <a:srgbClr val="00AF50"/>
                          </a:solidFill>
                          <a:latin typeface="Arial"/>
                          <a:cs typeface="Arial"/>
                        </a:rPr>
                        <a:t>add</a:t>
                      </a:r>
                      <a:r>
                        <a:rPr sz="900" spc="-25" dirty="0">
                          <a:solidFill>
                            <a:srgbClr val="00AF50"/>
                          </a:solidFill>
                          <a:latin typeface="Arial"/>
                          <a:cs typeface="Arial"/>
                        </a:rPr>
                        <a:t> </a:t>
                      </a:r>
                      <a:r>
                        <a:rPr sz="900" dirty="0">
                          <a:solidFill>
                            <a:srgbClr val="00AF50"/>
                          </a:solidFill>
                          <a:latin typeface="Arial"/>
                          <a:cs typeface="Arial"/>
                        </a:rPr>
                        <a:t>to</a:t>
                      </a:r>
                      <a:r>
                        <a:rPr sz="900" spc="-35"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face.Translate(dir); faces.Add(face);</a:t>
                      </a:r>
                      <a:endParaRPr sz="900">
                        <a:latin typeface="Arial"/>
                        <a:cs typeface="Arial"/>
                      </a:endParaRPr>
                    </a:p>
                    <a:p>
                      <a:pPr marL="73025">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3" name="object 3"/>
          <p:cNvSpPr txBox="1"/>
          <p:nvPr/>
        </p:nvSpPr>
        <p:spPr>
          <a:xfrm>
            <a:off x="902004" y="4927219"/>
            <a:ext cx="5751830" cy="677545"/>
          </a:xfrm>
          <a:prstGeom prst="rect">
            <a:avLst/>
          </a:prstGeom>
        </p:spPr>
        <p:txBody>
          <a:bodyPr vert="horz" wrap="square" lIns="0" tIns="13335" rIns="0" bIns="0" rtlCol="0">
            <a:spAutoFit/>
          </a:bodyPr>
          <a:lstStyle/>
          <a:p>
            <a:pPr marL="12700" algn="just">
              <a:lnSpc>
                <a:spcPts val="1295"/>
              </a:lnSpc>
              <a:spcBef>
                <a:spcPts val="105"/>
              </a:spcBef>
            </a:pPr>
            <a:r>
              <a:rPr sz="1100" b="1" dirty="0">
                <a:latin typeface="Arial"/>
                <a:cs typeface="Arial"/>
              </a:rPr>
              <a:t>Create</a:t>
            </a:r>
            <a:r>
              <a:rPr sz="1100" b="1" spc="-25" dirty="0">
                <a:latin typeface="Arial"/>
                <a:cs typeface="Arial"/>
              </a:rPr>
              <a:t> </a:t>
            </a:r>
            <a:r>
              <a:rPr sz="1100" b="1" dirty="0">
                <a:latin typeface="Arial"/>
                <a:cs typeface="Arial"/>
              </a:rPr>
              <a:t>Brep</a:t>
            </a:r>
            <a:r>
              <a:rPr sz="1100" b="1" spc="-30" dirty="0">
                <a:latin typeface="Arial"/>
                <a:cs typeface="Arial"/>
              </a:rPr>
              <a:t> </a:t>
            </a:r>
            <a:r>
              <a:rPr sz="1100" b="1" spc="-10" dirty="0">
                <a:latin typeface="Arial"/>
                <a:cs typeface="Arial"/>
              </a:rPr>
              <a:t>objects:</a:t>
            </a:r>
            <a:endParaRPr sz="1100">
              <a:latin typeface="Arial"/>
              <a:cs typeface="Arial"/>
            </a:endParaRPr>
          </a:p>
          <a:p>
            <a:pPr marL="12700" marR="5080" algn="just">
              <a:lnSpc>
                <a:spcPct val="96000"/>
              </a:lnSpc>
              <a:spcBef>
                <a:spcPts val="25"/>
              </a:spcBef>
            </a:pPr>
            <a:r>
              <a:rPr sz="1100" dirty="0">
                <a:latin typeface="Arial"/>
                <a:cs typeface="Arial"/>
              </a:rPr>
              <a:t>The</a:t>
            </a:r>
            <a:r>
              <a:rPr sz="1100" spc="-30" dirty="0">
                <a:latin typeface="Arial"/>
                <a:cs typeface="Arial"/>
              </a:rPr>
              <a:t> </a:t>
            </a:r>
            <a:r>
              <a:rPr sz="1100" dirty="0">
                <a:latin typeface="Arial"/>
                <a:cs typeface="Arial"/>
              </a:rPr>
              <a:t>Brep</a:t>
            </a:r>
            <a:r>
              <a:rPr sz="1100" spc="-25" dirty="0">
                <a:latin typeface="Arial"/>
                <a:cs typeface="Arial"/>
              </a:rPr>
              <a:t> </a:t>
            </a:r>
            <a:r>
              <a:rPr sz="1100" dirty="0">
                <a:latin typeface="Arial"/>
                <a:cs typeface="Arial"/>
              </a:rPr>
              <a:t>class</a:t>
            </a:r>
            <a:r>
              <a:rPr sz="1100" spc="-15" dirty="0">
                <a:latin typeface="Arial"/>
                <a:cs typeface="Arial"/>
              </a:rPr>
              <a:t> </a:t>
            </a:r>
            <a:r>
              <a:rPr sz="1100" dirty="0">
                <a:latin typeface="Arial"/>
                <a:cs typeface="Arial"/>
              </a:rPr>
              <a:t>has</a:t>
            </a:r>
            <a:r>
              <a:rPr sz="1100" spc="-25" dirty="0">
                <a:latin typeface="Arial"/>
                <a:cs typeface="Arial"/>
              </a:rPr>
              <a:t> </a:t>
            </a:r>
            <a:r>
              <a:rPr sz="1100" dirty="0">
                <a:latin typeface="Arial"/>
                <a:cs typeface="Arial"/>
              </a:rPr>
              <a:t>many</a:t>
            </a:r>
            <a:r>
              <a:rPr sz="1100" spc="-10" dirty="0">
                <a:latin typeface="Arial"/>
                <a:cs typeface="Arial"/>
              </a:rPr>
              <a:t> </a:t>
            </a:r>
            <a:r>
              <a:rPr sz="1100" b="1" i="1" dirty="0">
                <a:latin typeface="Arial"/>
                <a:cs typeface="Arial"/>
              </a:rPr>
              <a:t>Create</a:t>
            </a:r>
            <a:r>
              <a:rPr sz="1100" b="1" i="1" spc="-20" dirty="0">
                <a:latin typeface="Arial"/>
                <a:cs typeface="Arial"/>
              </a:rPr>
              <a:t> </a:t>
            </a:r>
            <a:r>
              <a:rPr sz="1100" dirty="0">
                <a:latin typeface="Arial"/>
                <a:cs typeface="Arial"/>
              </a:rPr>
              <a:t>methods.</a:t>
            </a:r>
            <a:r>
              <a:rPr sz="1100" spc="-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twisted</a:t>
            </a:r>
            <a:r>
              <a:rPr sz="1100" spc="-25" dirty="0">
                <a:latin typeface="Arial"/>
                <a:cs typeface="Arial"/>
              </a:rPr>
              <a:t> </a:t>
            </a:r>
            <a:r>
              <a:rPr sz="1100" spc="-20" dirty="0">
                <a:latin typeface="Arial"/>
                <a:cs typeface="Arial"/>
              </a:rPr>
              <a:t>box, </a:t>
            </a:r>
            <a:r>
              <a:rPr sz="1100" dirty="0">
                <a:latin typeface="Arial"/>
                <a:cs typeface="Arial"/>
              </a:rPr>
              <a:t>then</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the</a:t>
            </a:r>
            <a:r>
              <a:rPr sz="1100" spc="-10" dirty="0">
                <a:latin typeface="Arial"/>
                <a:cs typeface="Arial"/>
              </a:rPr>
              <a:t> </a:t>
            </a:r>
            <a:r>
              <a:rPr sz="1100" b="1" i="1" spc="-10" dirty="0">
                <a:latin typeface="Arial"/>
                <a:cs typeface="Arial"/>
              </a:rPr>
              <a:t>CreateFromBox </a:t>
            </a:r>
            <a:r>
              <a:rPr sz="1100" dirty="0">
                <a:latin typeface="Arial"/>
                <a:cs typeface="Arial"/>
              </a:rPr>
              <a:t>method</a:t>
            </a:r>
            <a:r>
              <a:rPr sz="1100" spc="-1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Brep</a:t>
            </a:r>
            <a:r>
              <a:rPr sz="1100" b="1" i="1" spc="-5" dirty="0">
                <a:latin typeface="Arial"/>
                <a:cs typeface="Arial"/>
              </a:rPr>
              <a:t> </a:t>
            </a:r>
            <a:r>
              <a:rPr sz="1100" dirty="0">
                <a:latin typeface="Arial"/>
                <a:cs typeface="Arial"/>
              </a:rPr>
              <a:t>class</a:t>
            </a:r>
            <a:r>
              <a:rPr sz="1100" spc="-1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in</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 You</a:t>
            </a:r>
            <a:r>
              <a:rPr sz="1100" spc="-5" dirty="0">
                <a:latin typeface="Arial"/>
                <a:cs typeface="Arial"/>
              </a:rPr>
              <a:t> </a:t>
            </a:r>
            <a:r>
              <a:rPr sz="1100" spc="-25" dirty="0">
                <a:latin typeface="Arial"/>
                <a:cs typeface="Arial"/>
              </a:rPr>
              <a:t>can </a:t>
            </a:r>
            <a:r>
              <a:rPr sz="1100" dirty="0">
                <a:latin typeface="Arial"/>
                <a:cs typeface="Arial"/>
              </a:rPr>
              <a:t>also</a:t>
            </a:r>
            <a:r>
              <a:rPr sz="1100" spc="-30"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surface</a:t>
            </a:r>
            <a:r>
              <a:rPr sz="1100" spc="-20" dirty="0">
                <a:latin typeface="Arial"/>
                <a:cs typeface="Arial"/>
              </a:rPr>
              <a:t> </a:t>
            </a:r>
            <a:r>
              <a:rPr sz="1100" dirty="0">
                <a:latin typeface="Arial"/>
                <a:cs typeface="Arial"/>
              </a:rPr>
              <a:t>out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boundary</a:t>
            </a:r>
            <a:r>
              <a:rPr sz="1100" spc="-25" dirty="0">
                <a:latin typeface="Arial"/>
                <a:cs typeface="Arial"/>
              </a:rPr>
              <a:t> </a:t>
            </a:r>
            <a:r>
              <a:rPr sz="1100" dirty="0">
                <a:latin typeface="Arial"/>
                <a:cs typeface="Arial"/>
              </a:rPr>
              <a:t>curves</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solid</a:t>
            </a:r>
            <a:r>
              <a:rPr sz="1100" spc="-15" dirty="0">
                <a:latin typeface="Arial"/>
                <a:cs typeface="Arial"/>
              </a:rPr>
              <a:t> </a:t>
            </a:r>
            <a:r>
              <a:rPr sz="1100" dirty="0">
                <a:latin typeface="Arial"/>
                <a:cs typeface="Arial"/>
              </a:rPr>
              <a:t>out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bounding</a:t>
            </a:r>
            <a:r>
              <a:rPr sz="1100" spc="-15" dirty="0">
                <a:latin typeface="Arial"/>
                <a:cs typeface="Arial"/>
              </a:rPr>
              <a:t> </a:t>
            </a:r>
            <a:r>
              <a:rPr sz="1100" spc="-10" dirty="0">
                <a:latin typeface="Arial"/>
                <a:cs typeface="Arial"/>
              </a:rPr>
              <a:t>surfaces.</a:t>
            </a:r>
            <a:endParaRPr sz="1100">
              <a:latin typeface="Arial"/>
              <a:cs typeface="Arial"/>
            </a:endParaRPr>
          </a:p>
        </p:txBody>
      </p:sp>
      <p:graphicFrame>
        <p:nvGraphicFramePr>
          <p:cNvPr id="4" name="object 4"/>
          <p:cNvGraphicFramePr>
            <a:graphicFrameLocks noGrp="1"/>
          </p:cNvGraphicFramePr>
          <p:nvPr/>
        </p:nvGraphicFramePr>
        <p:xfrm>
          <a:off x="980236" y="5752464"/>
          <a:ext cx="5944870" cy="3379470"/>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4945">
                <a:tc gridSpan="2">
                  <a:txBody>
                    <a:bodyPr/>
                    <a:lstStyle/>
                    <a:p>
                      <a:pPr marL="73025">
                        <a:lnSpc>
                          <a:spcPct val="100000"/>
                        </a:lnSpc>
                        <a:spcBef>
                          <a:spcPts val="120"/>
                        </a:spcBef>
                      </a:pPr>
                      <a:r>
                        <a:rPr sz="900" dirty="0">
                          <a:latin typeface="Arial"/>
                          <a:cs typeface="Arial"/>
                        </a:rPr>
                        <a:t>Create</a:t>
                      </a:r>
                      <a:r>
                        <a:rPr sz="900" spc="-30" dirty="0">
                          <a:latin typeface="Arial"/>
                          <a:cs typeface="Arial"/>
                        </a:rPr>
                        <a:t> </a:t>
                      </a:r>
                      <a:r>
                        <a:rPr sz="900" dirty="0">
                          <a:latin typeface="Arial"/>
                          <a:cs typeface="Arial"/>
                        </a:rPr>
                        <a:t>a</a:t>
                      </a:r>
                      <a:r>
                        <a:rPr sz="900" spc="-20" dirty="0">
                          <a:latin typeface="Arial"/>
                          <a:cs typeface="Arial"/>
                        </a:rPr>
                        <a:t> </a:t>
                      </a:r>
                      <a:r>
                        <a:rPr sz="900" b="1" i="1" dirty="0">
                          <a:latin typeface="Arial"/>
                          <a:cs typeface="Arial"/>
                        </a:rPr>
                        <a:t>Brep</a:t>
                      </a:r>
                      <a:r>
                        <a:rPr sz="900" b="1" i="1" spc="-25" dirty="0">
                          <a:latin typeface="Arial"/>
                          <a:cs typeface="Arial"/>
                        </a:rPr>
                        <a:t> </a:t>
                      </a:r>
                      <a:r>
                        <a:rPr sz="900" dirty="0">
                          <a:latin typeface="Arial"/>
                          <a:cs typeface="Arial"/>
                        </a:rPr>
                        <a:t>from</a:t>
                      </a:r>
                      <a:r>
                        <a:rPr sz="900" spc="-25" dirty="0">
                          <a:latin typeface="Arial"/>
                          <a:cs typeface="Arial"/>
                        </a:rPr>
                        <a:t> </a:t>
                      </a:r>
                      <a:r>
                        <a:rPr sz="900" spc="-10" dirty="0">
                          <a:latin typeface="Arial"/>
                          <a:cs typeface="Arial"/>
                        </a:rPr>
                        <a:t>corners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743710">
                <a:tc>
                  <a:txBody>
                    <a:bodyPr/>
                    <a:lstStyle/>
                    <a:p>
                      <a:pPr>
                        <a:lnSpc>
                          <a:spcPct val="100000"/>
                        </a:lnSpc>
                        <a:spcBef>
                          <a:spcPts val="45"/>
                        </a:spcBef>
                      </a:pPr>
                      <a:endParaRPr sz="950">
                        <a:latin typeface="Times New Roman"/>
                        <a:cs typeface="Times New Roman"/>
                      </a:endParaRPr>
                    </a:p>
                    <a:p>
                      <a:pPr marL="73025">
                        <a:lnSpc>
                          <a:spcPct val="100000"/>
                        </a:lnSpc>
                      </a:pPr>
                      <a:r>
                        <a:rPr sz="900" dirty="0">
                          <a:latin typeface="Arial"/>
                          <a:cs typeface="Arial"/>
                        </a:rPr>
                        <a:t>List&lt;</a:t>
                      </a:r>
                      <a:r>
                        <a:rPr sz="900" b="1" dirty="0">
                          <a:latin typeface="Arial"/>
                          <a:cs typeface="Arial"/>
                        </a:rPr>
                        <a:t>Point3d</a:t>
                      </a:r>
                      <a:r>
                        <a:rPr sz="900" dirty="0">
                          <a:latin typeface="Arial"/>
                          <a:cs typeface="Arial"/>
                        </a:rPr>
                        <a:t>&gt;</a:t>
                      </a:r>
                      <a:r>
                        <a:rPr sz="900" spc="-15" dirty="0">
                          <a:latin typeface="Arial"/>
                          <a:cs typeface="Arial"/>
                        </a:rPr>
                        <a:t> </a:t>
                      </a:r>
                      <a:r>
                        <a:rPr sz="900" dirty="0">
                          <a:latin typeface="Arial"/>
                          <a:cs typeface="Arial"/>
                        </a:rPr>
                        <a:t>corners</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the</a:t>
                      </a:r>
                      <a:r>
                        <a:rPr sz="900" spc="-35" dirty="0">
                          <a:solidFill>
                            <a:srgbClr val="00AF50"/>
                          </a:solidFill>
                          <a:latin typeface="Arial"/>
                          <a:cs typeface="Arial"/>
                        </a:rPr>
                        <a:t> </a:t>
                      </a:r>
                      <a:r>
                        <a:rPr sz="900" dirty="0">
                          <a:solidFill>
                            <a:srgbClr val="00AF50"/>
                          </a:solidFill>
                          <a:latin typeface="Arial"/>
                          <a:cs typeface="Arial"/>
                        </a:rPr>
                        <a:t>brep</a:t>
                      </a:r>
                      <a:r>
                        <a:rPr sz="900" spc="-30"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spc="-10" dirty="0">
                          <a:solidFill>
                            <a:srgbClr val="00AF50"/>
                          </a:solidFill>
                          <a:latin typeface="Arial"/>
                          <a:cs typeface="Arial"/>
                        </a:rPr>
                        <a:t>corners</a:t>
                      </a:r>
                      <a:endParaRPr sz="900">
                        <a:latin typeface="Arial"/>
                        <a:cs typeface="Arial"/>
                      </a:endParaRPr>
                    </a:p>
                    <a:p>
                      <a:pPr marL="73025">
                        <a:lnSpc>
                          <a:spcPts val="1055"/>
                        </a:lnSpc>
                      </a:pPr>
                      <a:r>
                        <a:rPr sz="900" b="1" dirty="0">
                          <a:latin typeface="Arial"/>
                          <a:cs typeface="Arial"/>
                        </a:rPr>
                        <a:t>Brep</a:t>
                      </a:r>
                      <a:r>
                        <a:rPr sz="900" b="1" spc="-20" dirty="0">
                          <a:latin typeface="Arial"/>
                          <a:cs typeface="Arial"/>
                        </a:rPr>
                        <a:t> </a:t>
                      </a:r>
                      <a:r>
                        <a:rPr sz="900" dirty="0">
                          <a:latin typeface="Arial"/>
                          <a:cs typeface="Arial"/>
                        </a:rPr>
                        <a:t>twistedBox</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Brep.CreateFromBox(corners);</a:t>
                      </a:r>
                      <a:endParaRPr sz="900">
                        <a:latin typeface="Arial"/>
                        <a:cs typeface="Arial"/>
                      </a:endParaRPr>
                    </a:p>
                  </a:txBody>
                  <a:tcPr marL="0" marR="0" marT="57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1140">
                <a:tc gridSpan="2">
                  <a:txBody>
                    <a:bodyPr/>
                    <a:lstStyle/>
                    <a:p>
                      <a:pPr marL="73025">
                        <a:lnSpc>
                          <a:spcPct val="100000"/>
                        </a:lnSpc>
                        <a:spcBef>
                          <a:spcPts val="105"/>
                        </a:spcBef>
                      </a:pPr>
                      <a:r>
                        <a:rPr sz="900" dirty="0">
                          <a:latin typeface="Arial"/>
                          <a:cs typeface="Arial"/>
                        </a:rPr>
                        <a:t>Create</a:t>
                      </a:r>
                      <a:r>
                        <a:rPr sz="900" spc="-20" dirty="0">
                          <a:latin typeface="Arial"/>
                          <a:cs typeface="Arial"/>
                        </a:rPr>
                        <a:t> </a:t>
                      </a:r>
                      <a:r>
                        <a:rPr sz="900" dirty="0">
                          <a:latin typeface="Arial"/>
                          <a:cs typeface="Arial"/>
                        </a:rPr>
                        <a:t>a</a:t>
                      </a:r>
                      <a:r>
                        <a:rPr sz="900" spc="-15" dirty="0">
                          <a:latin typeface="Arial"/>
                          <a:cs typeface="Arial"/>
                        </a:rPr>
                        <a:t> </a:t>
                      </a:r>
                      <a:r>
                        <a:rPr sz="900" b="1" i="1" dirty="0">
                          <a:latin typeface="Arial"/>
                          <a:cs typeface="Arial"/>
                        </a:rPr>
                        <a:t>Brep</a:t>
                      </a:r>
                      <a:r>
                        <a:rPr sz="900" b="1" i="1" spc="-15" dirty="0">
                          <a:latin typeface="Arial"/>
                          <a:cs typeface="Arial"/>
                        </a:rPr>
                        <a:t> </a:t>
                      </a:r>
                      <a:r>
                        <a:rPr sz="900" dirty="0">
                          <a:latin typeface="Arial"/>
                          <a:cs typeface="Arial"/>
                        </a:rPr>
                        <a:t>from</a:t>
                      </a:r>
                      <a:r>
                        <a:rPr sz="900" spc="-15" dirty="0">
                          <a:latin typeface="Arial"/>
                          <a:cs typeface="Arial"/>
                        </a:rPr>
                        <a:t> </a:t>
                      </a:r>
                      <a:r>
                        <a:rPr sz="900" spc="-10" dirty="0">
                          <a:latin typeface="Arial"/>
                          <a:cs typeface="Arial"/>
                        </a:rPr>
                        <a:t>bounding</a:t>
                      </a:r>
                      <a:r>
                        <a:rPr sz="900" spc="-30" dirty="0">
                          <a:latin typeface="Arial"/>
                          <a:cs typeface="Arial"/>
                        </a:rPr>
                        <a:t> </a:t>
                      </a:r>
                      <a:r>
                        <a:rPr sz="900" dirty="0">
                          <a:latin typeface="Arial"/>
                          <a:cs typeface="Arial"/>
                        </a:rPr>
                        <a:t>edge</a:t>
                      </a:r>
                      <a:r>
                        <a:rPr sz="900" spc="-25" dirty="0">
                          <a:latin typeface="Arial"/>
                          <a:cs typeface="Arial"/>
                        </a:rPr>
                        <a:t> </a:t>
                      </a:r>
                      <a:r>
                        <a:rPr sz="900" spc="-10" dirty="0">
                          <a:latin typeface="Arial"/>
                          <a:cs typeface="Arial"/>
                        </a:rPr>
                        <a:t>curves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209675">
                <a:tc>
                  <a:txBody>
                    <a:bodyPr/>
                    <a:lstStyle/>
                    <a:p>
                      <a:pPr>
                        <a:lnSpc>
                          <a:spcPct val="100000"/>
                        </a:lnSpc>
                      </a:pPr>
                      <a:endParaRPr sz="1000">
                        <a:latin typeface="Times New Roman"/>
                        <a:cs typeface="Times New Roman"/>
                      </a:endParaRPr>
                    </a:p>
                    <a:p>
                      <a:pPr marL="73025">
                        <a:lnSpc>
                          <a:spcPct val="100000"/>
                        </a:lnSpc>
                      </a:pPr>
                      <a:r>
                        <a:rPr sz="900" dirty="0">
                          <a:latin typeface="Arial"/>
                          <a:cs typeface="Arial"/>
                        </a:rPr>
                        <a:t>List&lt;</a:t>
                      </a:r>
                      <a:r>
                        <a:rPr sz="900" b="1" dirty="0">
                          <a:latin typeface="Arial"/>
                          <a:cs typeface="Arial"/>
                        </a:rPr>
                        <a:t>Curve</a:t>
                      </a:r>
                      <a:r>
                        <a:rPr sz="900" dirty="0">
                          <a:latin typeface="Arial"/>
                          <a:cs typeface="Arial"/>
                        </a:rPr>
                        <a:t>&gt;</a:t>
                      </a:r>
                      <a:r>
                        <a:rPr sz="900" spc="-25" dirty="0">
                          <a:latin typeface="Arial"/>
                          <a:cs typeface="Arial"/>
                        </a:rPr>
                        <a:t> </a:t>
                      </a:r>
                      <a:r>
                        <a:rPr sz="900" dirty="0">
                          <a:latin typeface="Arial"/>
                          <a:cs typeface="Arial"/>
                        </a:rPr>
                        <a:t>crvs =</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//Build</a:t>
                      </a:r>
                      <a:r>
                        <a:rPr sz="900" spc="-2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brep</a:t>
                      </a:r>
                      <a:r>
                        <a:rPr sz="900" spc="-15" dirty="0">
                          <a:solidFill>
                            <a:srgbClr val="00AF50"/>
                          </a:solidFill>
                          <a:latin typeface="Arial"/>
                          <a:cs typeface="Arial"/>
                        </a:rPr>
                        <a:t> </a:t>
                      </a:r>
                      <a:r>
                        <a:rPr sz="900" dirty="0">
                          <a:solidFill>
                            <a:srgbClr val="00AF50"/>
                          </a:solidFill>
                          <a:latin typeface="Arial"/>
                          <a:cs typeface="Arial"/>
                        </a:rPr>
                        <a:t>from </a:t>
                      </a:r>
                      <a:r>
                        <a:rPr sz="900" spc="-20" dirty="0">
                          <a:solidFill>
                            <a:srgbClr val="00AF50"/>
                          </a:solidFill>
                          <a:latin typeface="Arial"/>
                          <a:cs typeface="Arial"/>
                        </a:rPr>
                        <a:t>edges</a:t>
                      </a:r>
                      <a:endParaRPr sz="900">
                        <a:latin typeface="Arial"/>
                        <a:cs typeface="Arial"/>
                      </a:endParaRPr>
                    </a:p>
                    <a:p>
                      <a:pPr marL="73025">
                        <a:lnSpc>
                          <a:spcPts val="1055"/>
                        </a:lnSpc>
                      </a:pPr>
                      <a:r>
                        <a:rPr sz="900" b="1" dirty="0">
                          <a:latin typeface="Arial"/>
                          <a:cs typeface="Arial"/>
                        </a:rPr>
                        <a:t>Brep</a:t>
                      </a:r>
                      <a:r>
                        <a:rPr sz="900" b="1" spc="-20" dirty="0">
                          <a:latin typeface="Arial"/>
                          <a:cs typeface="Arial"/>
                        </a:rPr>
                        <a:t> </a:t>
                      </a:r>
                      <a:r>
                        <a:rPr sz="900" dirty="0">
                          <a:latin typeface="Arial"/>
                          <a:cs typeface="Arial"/>
                        </a:rPr>
                        <a:t>edgeBrep</a:t>
                      </a:r>
                      <a:r>
                        <a:rPr sz="900" spc="-10" dirty="0">
                          <a:latin typeface="Arial"/>
                          <a:cs typeface="Arial"/>
                        </a:rPr>
                        <a:t> </a:t>
                      </a:r>
                      <a:r>
                        <a:rPr sz="900" dirty="0">
                          <a:latin typeface="Arial"/>
                          <a:cs typeface="Arial"/>
                        </a:rPr>
                        <a:t>=</a:t>
                      </a:r>
                      <a:r>
                        <a:rPr sz="900" spc="-10" dirty="0">
                          <a:latin typeface="Arial"/>
                          <a:cs typeface="Arial"/>
                        </a:rPr>
                        <a:t> Brep.CreateEdgeSurface(crvs);</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5" name="object 5"/>
          <p:cNvPicPr/>
          <p:nvPr/>
        </p:nvPicPr>
        <p:blipFill>
          <a:blip r:embed="rId2" cstate="print"/>
          <a:stretch>
            <a:fillRect/>
          </a:stretch>
        </p:blipFill>
        <p:spPr>
          <a:xfrm>
            <a:off x="4648186" y="2308408"/>
            <a:ext cx="1844922" cy="1887874"/>
          </a:xfrm>
          <a:prstGeom prst="rect">
            <a:avLst/>
          </a:prstGeom>
        </p:spPr>
      </p:pic>
      <p:pic>
        <p:nvPicPr>
          <p:cNvPr id="6" name="object 6"/>
          <p:cNvPicPr/>
          <p:nvPr/>
        </p:nvPicPr>
        <p:blipFill>
          <a:blip r:embed="rId3" cstate="print"/>
          <a:stretch>
            <a:fillRect/>
          </a:stretch>
        </p:blipFill>
        <p:spPr>
          <a:xfrm>
            <a:off x="4922901" y="5971159"/>
            <a:ext cx="1873885" cy="1699133"/>
          </a:xfrm>
          <a:prstGeom prst="rect">
            <a:avLst/>
          </a:prstGeom>
        </p:spPr>
      </p:pic>
      <p:pic>
        <p:nvPicPr>
          <p:cNvPr id="7" name="object 7"/>
          <p:cNvPicPr/>
          <p:nvPr/>
        </p:nvPicPr>
        <p:blipFill>
          <a:blip r:embed="rId4" cstate="print"/>
          <a:stretch>
            <a:fillRect/>
          </a:stretch>
        </p:blipFill>
        <p:spPr>
          <a:xfrm>
            <a:off x="5263763" y="7975672"/>
            <a:ext cx="1191918" cy="1089051"/>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88</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80236" y="914400"/>
          <a:ext cx="5944870" cy="1078865"/>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213360">
                <a:tc gridSpan="2">
                  <a:txBody>
                    <a:bodyPr/>
                    <a:lstStyle/>
                    <a:p>
                      <a:pPr marL="73025">
                        <a:lnSpc>
                          <a:spcPct val="100000"/>
                        </a:lnSpc>
                        <a:spcBef>
                          <a:spcPts val="35"/>
                        </a:spcBef>
                      </a:pPr>
                      <a:r>
                        <a:rPr sz="900" dirty="0">
                          <a:latin typeface="Arial"/>
                          <a:cs typeface="Arial"/>
                        </a:rPr>
                        <a:t>Create</a:t>
                      </a:r>
                      <a:r>
                        <a:rPr sz="900" spc="-15" dirty="0">
                          <a:latin typeface="Arial"/>
                          <a:cs typeface="Arial"/>
                        </a:rPr>
                        <a:t> </a:t>
                      </a:r>
                      <a:r>
                        <a:rPr sz="900" b="1" i="1" dirty="0">
                          <a:latin typeface="Arial"/>
                          <a:cs typeface="Arial"/>
                        </a:rPr>
                        <a:t>Breps</a:t>
                      </a:r>
                      <a:r>
                        <a:rPr sz="900" b="1" i="1" spc="-25" dirty="0">
                          <a:latin typeface="Arial"/>
                          <a:cs typeface="Arial"/>
                        </a:rPr>
                        <a:t> </a:t>
                      </a:r>
                      <a:r>
                        <a:rPr sz="900" dirty="0">
                          <a:latin typeface="Arial"/>
                          <a:cs typeface="Arial"/>
                        </a:rPr>
                        <a:t>from</a:t>
                      </a:r>
                      <a:r>
                        <a:rPr sz="900" spc="-10" dirty="0">
                          <a:latin typeface="Arial"/>
                          <a:cs typeface="Arial"/>
                        </a:rPr>
                        <a:t> bounding</a:t>
                      </a:r>
                      <a:r>
                        <a:rPr sz="900" spc="-30" dirty="0">
                          <a:latin typeface="Arial"/>
                          <a:cs typeface="Arial"/>
                        </a:rPr>
                        <a:t> </a:t>
                      </a:r>
                      <a:r>
                        <a:rPr sz="900" spc="-10" dirty="0">
                          <a:latin typeface="Arial"/>
                          <a:cs typeface="Arial"/>
                        </a:rPr>
                        <a:t>surfaces</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865505">
                <a:tc>
                  <a:txBody>
                    <a:bodyPr/>
                    <a:lstStyle/>
                    <a:p>
                      <a:pPr>
                        <a:lnSpc>
                          <a:spcPct val="100000"/>
                        </a:lnSpc>
                        <a:spcBef>
                          <a:spcPts val="35"/>
                        </a:spcBef>
                      </a:pPr>
                      <a:endParaRPr sz="1100">
                        <a:latin typeface="Times New Roman"/>
                        <a:cs typeface="Times New Roman"/>
                      </a:endParaRPr>
                    </a:p>
                    <a:p>
                      <a:pPr marL="73025" marR="1959610">
                        <a:lnSpc>
                          <a:spcPts val="1030"/>
                        </a:lnSpc>
                      </a:pPr>
                      <a:r>
                        <a:rPr sz="900" dirty="0">
                          <a:latin typeface="Arial"/>
                          <a:cs typeface="Arial"/>
                        </a:rPr>
                        <a:t>List&lt;</a:t>
                      </a:r>
                      <a:r>
                        <a:rPr sz="900" b="1" dirty="0">
                          <a:latin typeface="Arial"/>
                          <a:cs typeface="Arial"/>
                        </a:rPr>
                        <a:t>Brep</a:t>
                      </a:r>
                      <a:r>
                        <a:rPr sz="900" dirty="0">
                          <a:latin typeface="Arial"/>
                          <a:cs typeface="Arial"/>
                        </a:rPr>
                        <a:t>&gt;</a:t>
                      </a:r>
                      <a:r>
                        <a:rPr sz="900" spc="-20" dirty="0">
                          <a:latin typeface="Arial"/>
                          <a:cs typeface="Arial"/>
                        </a:rPr>
                        <a:t> </a:t>
                      </a:r>
                      <a:r>
                        <a:rPr sz="900" dirty="0">
                          <a:latin typeface="Arial"/>
                          <a:cs typeface="Arial"/>
                        </a:rPr>
                        <a:t>breps</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 </a:t>
                      </a: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input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tol</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from </a:t>
                      </a:r>
                      <a:r>
                        <a:rPr sz="900" spc="-10" dirty="0">
                          <a:solidFill>
                            <a:srgbClr val="00AF50"/>
                          </a:solidFill>
                          <a:latin typeface="Arial"/>
                          <a:cs typeface="Arial"/>
                        </a:rPr>
                        <a:t>input</a:t>
                      </a:r>
                      <a:endParaRPr sz="900">
                        <a:latin typeface="Arial"/>
                        <a:cs typeface="Arial"/>
                      </a:endParaRPr>
                    </a:p>
                    <a:p>
                      <a:pPr>
                        <a:lnSpc>
                          <a:spcPct val="100000"/>
                        </a:lnSpc>
                        <a:spcBef>
                          <a:spcPts val="50"/>
                        </a:spcBef>
                      </a:pPr>
                      <a:endParaRPr sz="800">
                        <a:latin typeface="Times New Roman"/>
                        <a:cs typeface="Times New Roman"/>
                      </a:endParaRPr>
                    </a:p>
                    <a:p>
                      <a:pPr marL="104775">
                        <a:lnSpc>
                          <a:spcPts val="1055"/>
                        </a:lnSpc>
                      </a:pPr>
                      <a:r>
                        <a:rPr sz="900" dirty="0">
                          <a:solidFill>
                            <a:srgbClr val="00AF50"/>
                          </a:solidFill>
                          <a:latin typeface="Arial"/>
                          <a:cs typeface="Arial"/>
                        </a:rPr>
                        <a:t>//Build</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brep</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corners</a:t>
                      </a:r>
                      <a:endParaRPr sz="900">
                        <a:latin typeface="Arial"/>
                        <a:cs typeface="Arial"/>
                      </a:endParaRPr>
                    </a:p>
                    <a:p>
                      <a:pPr marL="73025">
                        <a:lnSpc>
                          <a:spcPts val="1055"/>
                        </a:lnSpc>
                      </a:pPr>
                      <a:r>
                        <a:rPr sz="900" b="1" dirty="0">
                          <a:latin typeface="Arial"/>
                          <a:cs typeface="Arial"/>
                        </a:rPr>
                        <a:t>Brep</a:t>
                      </a:r>
                      <a:r>
                        <a:rPr sz="900" dirty="0">
                          <a:latin typeface="Arial"/>
                          <a:cs typeface="Arial"/>
                        </a:rPr>
                        <a:t>[</a:t>
                      </a:r>
                      <a:r>
                        <a:rPr sz="900" spc="-2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solids</a:t>
                      </a:r>
                      <a:r>
                        <a:rPr sz="900" spc="-1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Brep.CreateSolid(breps,</a:t>
                      </a:r>
                      <a:r>
                        <a:rPr sz="900" spc="-10" dirty="0">
                          <a:latin typeface="Arial"/>
                          <a:cs typeface="Arial"/>
                        </a:rPr>
                        <a:t> </a:t>
                      </a:r>
                      <a:r>
                        <a:rPr sz="900" spc="-20" dirty="0">
                          <a:latin typeface="Arial"/>
                          <a:cs typeface="Arial"/>
                        </a:rPr>
                        <a:t>tol);</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3" name="object 3"/>
          <p:cNvSpPr txBox="1"/>
          <p:nvPr/>
        </p:nvSpPr>
        <p:spPr>
          <a:xfrm>
            <a:off x="902004" y="2148585"/>
            <a:ext cx="5758815" cy="515620"/>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Brep</a:t>
            </a:r>
            <a:r>
              <a:rPr sz="1100" b="1" spc="-20" dirty="0">
                <a:latin typeface="Arial"/>
                <a:cs typeface="Arial"/>
              </a:rPr>
              <a:t> </a:t>
            </a:r>
            <a:r>
              <a:rPr sz="1100" b="1" spc="-10" dirty="0">
                <a:latin typeface="Arial"/>
                <a:cs typeface="Arial"/>
              </a:rPr>
              <a:t>methods:</a:t>
            </a:r>
            <a:endParaRPr sz="1100">
              <a:latin typeface="Arial"/>
              <a:cs typeface="Arial"/>
            </a:endParaRPr>
          </a:p>
          <a:p>
            <a:pPr marL="12700" marR="5080">
              <a:lnSpc>
                <a:spcPts val="1270"/>
              </a:lnSpc>
              <a:spcBef>
                <a:spcPts val="55"/>
              </a:spcBef>
            </a:pPr>
            <a:r>
              <a:rPr sz="1100" dirty="0">
                <a:latin typeface="Arial"/>
                <a:cs typeface="Arial"/>
              </a:rPr>
              <a:t>Here</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commonly</a:t>
            </a:r>
            <a:r>
              <a:rPr sz="1100" spc="-10"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found</a:t>
            </a:r>
            <a:r>
              <a:rPr sz="1100" spc="-30" dirty="0">
                <a:latin typeface="Arial"/>
                <a:cs typeface="Arial"/>
              </a:rPr>
              <a:t> </a:t>
            </a:r>
            <a:r>
              <a:rPr sz="1100" dirty="0">
                <a:latin typeface="Arial"/>
                <a:cs typeface="Arial"/>
              </a:rPr>
              <a:t>under</a:t>
            </a:r>
            <a:r>
              <a:rPr sz="1100" spc="-2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Brep</a:t>
            </a:r>
            <a:r>
              <a:rPr sz="1100" b="1" i="1" spc="-15" dirty="0">
                <a:latin typeface="Arial"/>
                <a:cs typeface="Arial"/>
              </a:rPr>
              <a:t> </a:t>
            </a:r>
            <a:r>
              <a:rPr sz="1100" dirty="0">
                <a:latin typeface="Arial"/>
                <a:cs typeface="Arial"/>
              </a:rPr>
              <a:t>class.</a:t>
            </a:r>
            <a:r>
              <a:rPr sz="1100" spc="-5" dirty="0">
                <a:latin typeface="Arial"/>
                <a:cs typeface="Arial"/>
              </a:rPr>
              <a:t> </a:t>
            </a:r>
            <a:r>
              <a:rPr sz="1100" spc="-25" dirty="0">
                <a:latin typeface="Arial"/>
                <a:cs typeface="Arial"/>
              </a:rPr>
              <a:t>For </a:t>
            </a:r>
            <a:r>
              <a:rPr sz="1100" dirty="0">
                <a:latin typeface="Arial"/>
                <a:cs typeface="Arial"/>
              </a:rPr>
              <a:t>the</a:t>
            </a:r>
            <a:r>
              <a:rPr sz="1100" spc="-40" dirty="0">
                <a:latin typeface="Arial"/>
                <a:cs typeface="Arial"/>
              </a:rPr>
              <a:t> </a:t>
            </a:r>
            <a:r>
              <a:rPr sz="1100" dirty="0">
                <a:latin typeface="Arial"/>
                <a:cs typeface="Arial"/>
              </a:rPr>
              <a:t>full</a:t>
            </a:r>
            <a:r>
              <a:rPr sz="1100" spc="-20"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details</a:t>
            </a:r>
            <a:r>
              <a:rPr sz="1100" spc="-15" dirty="0">
                <a:latin typeface="Arial"/>
                <a:cs typeface="Arial"/>
              </a:rPr>
              <a:t> </a:t>
            </a:r>
            <a:r>
              <a:rPr sz="1100" dirty="0">
                <a:latin typeface="Arial"/>
                <a:cs typeface="Arial"/>
              </a:rPr>
              <a:t>about</a:t>
            </a:r>
            <a:r>
              <a:rPr sz="1100" spc="-10"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method,</a:t>
            </a:r>
            <a:r>
              <a:rPr sz="1100" spc="-10" dirty="0">
                <a:latin typeface="Arial"/>
                <a:cs typeface="Arial"/>
              </a:rPr>
              <a:t> </a:t>
            </a:r>
            <a:r>
              <a:rPr sz="1100" dirty="0">
                <a:latin typeface="Arial"/>
                <a:cs typeface="Arial"/>
              </a:rPr>
              <a:t>please</a:t>
            </a:r>
            <a:r>
              <a:rPr sz="1100" spc="-30" dirty="0">
                <a:latin typeface="Arial"/>
                <a:cs typeface="Arial"/>
              </a:rPr>
              <a:t> </a:t>
            </a:r>
            <a:r>
              <a:rPr sz="1100" dirty="0">
                <a:latin typeface="Arial"/>
                <a:cs typeface="Arial"/>
              </a:rPr>
              <a:t>refer</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RhinoCommon</a:t>
            </a:r>
            <a:r>
              <a:rPr sz="1100" b="1" i="1" spc="-15" dirty="0">
                <a:latin typeface="Arial"/>
                <a:cs typeface="Arial"/>
              </a:rPr>
              <a:t> </a:t>
            </a:r>
            <a:r>
              <a:rPr sz="1100" b="1" i="1" dirty="0">
                <a:latin typeface="Arial"/>
                <a:cs typeface="Arial"/>
              </a:rPr>
              <a:t>SDK</a:t>
            </a:r>
            <a:r>
              <a:rPr sz="1100" b="1" i="1" spc="-15" dirty="0">
                <a:latin typeface="Arial"/>
                <a:cs typeface="Arial"/>
              </a:rPr>
              <a:t> </a:t>
            </a:r>
            <a:r>
              <a:rPr sz="1100" spc="-10" dirty="0">
                <a:latin typeface="Arial"/>
                <a:cs typeface="Arial"/>
              </a:rPr>
              <a:t>help.</a:t>
            </a:r>
            <a:endParaRPr sz="1100">
              <a:latin typeface="Arial"/>
              <a:cs typeface="Arial"/>
            </a:endParaRPr>
          </a:p>
        </p:txBody>
      </p:sp>
      <p:sp>
        <p:nvSpPr>
          <p:cNvPr id="4" name="object 4"/>
          <p:cNvSpPr txBox="1"/>
          <p:nvPr/>
        </p:nvSpPr>
        <p:spPr>
          <a:xfrm>
            <a:off x="902004" y="8501633"/>
            <a:ext cx="5925820"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The</a:t>
            </a:r>
            <a:r>
              <a:rPr sz="1100" spc="-40" dirty="0">
                <a:latin typeface="Arial"/>
                <a:cs typeface="Arial"/>
              </a:rPr>
              <a:t> </a:t>
            </a:r>
            <a:r>
              <a:rPr sz="1100" b="1" i="1" dirty="0">
                <a:latin typeface="Arial"/>
                <a:cs typeface="Arial"/>
              </a:rPr>
              <a:t>Brep</a:t>
            </a:r>
            <a:r>
              <a:rPr sz="1100" b="1" i="1" spc="-35" dirty="0">
                <a:latin typeface="Arial"/>
                <a:cs typeface="Arial"/>
              </a:rPr>
              <a:t> </a:t>
            </a:r>
            <a:r>
              <a:rPr sz="1100" dirty="0">
                <a:latin typeface="Arial"/>
                <a:cs typeface="Arial"/>
              </a:rPr>
              <a:t>methods</a:t>
            </a:r>
            <a:r>
              <a:rPr sz="1100" spc="-20" dirty="0">
                <a:latin typeface="Arial"/>
                <a:cs typeface="Arial"/>
              </a:rPr>
              <a:t> </a:t>
            </a:r>
            <a:r>
              <a:rPr sz="1100" dirty="0">
                <a:latin typeface="Arial"/>
                <a:cs typeface="Arial"/>
              </a:rPr>
              <a:t>serve</a:t>
            </a:r>
            <a:r>
              <a:rPr sz="1100" spc="-35" dirty="0">
                <a:latin typeface="Arial"/>
                <a:cs typeface="Arial"/>
              </a:rPr>
              <a:t> </a:t>
            </a:r>
            <a:r>
              <a:rPr sz="1100" dirty="0">
                <a:latin typeface="Arial"/>
                <a:cs typeface="Arial"/>
              </a:rPr>
              <a:t>multiple</a:t>
            </a:r>
            <a:r>
              <a:rPr sz="1100" spc="-35" dirty="0">
                <a:latin typeface="Arial"/>
                <a:cs typeface="Arial"/>
              </a:rPr>
              <a:t> </a:t>
            </a:r>
            <a:r>
              <a:rPr sz="1100" dirty="0">
                <a:latin typeface="Arial"/>
                <a:cs typeface="Arial"/>
              </a:rPr>
              <a:t>functions.</a:t>
            </a:r>
            <a:r>
              <a:rPr sz="1100" spc="-15"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extract</a:t>
            </a:r>
            <a:r>
              <a:rPr sz="1100" spc="-15" dirty="0">
                <a:latin typeface="Arial"/>
                <a:cs typeface="Arial"/>
              </a:rPr>
              <a:t> </a:t>
            </a:r>
            <a:r>
              <a:rPr sz="1100" dirty="0">
                <a:latin typeface="Arial"/>
                <a:cs typeface="Arial"/>
              </a:rPr>
              <a:t>information</a:t>
            </a:r>
            <a:r>
              <a:rPr sz="1100" spc="-25"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35" dirty="0">
                <a:latin typeface="Arial"/>
                <a:cs typeface="Arial"/>
              </a:rPr>
              <a:t> </a:t>
            </a:r>
            <a:r>
              <a:rPr sz="1100" dirty="0">
                <a:latin typeface="Arial"/>
                <a:cs typeface="Arial"/>
              </a:rPr>
              <a:t>finding</a:t>
            </a:r>
            <a:r>
              <a:rPr sz="1100" spc="-25" dirty="0">
                <a:latin typeface="Arial"/>
                <a:cs typeface="Arial"/>
              </a:rPr>
              <a:t> out </a:t>
            </a:r>
            <a:r>
              <a:rPr sz="1100" dirty="0">
                <a:latin typeface="Arial"/>
                <a:cs typeface="Arial"/>
              </a:rPr>
              <a:t>if</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brep</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solid</a:t>
            </a:r>
            <a:r>
              <a:rPr sz="1100" spc="-35" dirty="0">
                <a:latin typeface="Arial"/>
                <a:cs typeface="Arial"/>
              </a:rPr>
              <a:t> </a:t>
            </a:r>
            <a:r>
              <a:rPr sz="1100" dirty="0">
                <a:latin typeface="Arial"/>
                <a:cs typeface="Arial"/>
              </a:rPr>
              <a:t>(closed</a:t>
            </a:r>
            <a:r>
              <a:rPr sz="1100" spc="-20" dirty="0">
                <a:latin typeface="Arial"/>
                <a:cs typeface="Arial"/>
              </a:rPr>
              <a:t> </a:t>
            </a:r>
            <a:r>
              <a:rPr sz="1100" dirty="0">
                <a:latin typeface="Arial"/>
                <a:cs typeface="Arial"/>
              </a:rPr>
              <a:t>polysurface),</a:t>
            </a:r>
            <a:r>
              <a:rPr sz="1100" spc="-15" dirty="0">
                <a:latin typeface="Arial"/>
                <a:cs typeface="Arial"/>
              </a:rPr>
              <a:t> </a:t>
            </a:r>
            <a:r>
              <a:rPr sz="1100" dirty="0">
                <a:latin typeface="Arial"/>
                <a:cs typeface="Arial"/>
              </a:rPr>
              <a:t>others</a:t>
            </a:r>
            <a:r>
              <a:rPr sz="1100" spc="-30" dirty="0">
                <a:latin typeface="Arial"/>
                <a:cs typeface="Arial"/>
              </a:rPr>
              <a:t> </a:t>
            </a:r>
            <a:r>
              <a:rPr sz="1100" dirty="0">
                <a:latin typeface="Arial"/>
                <a:cs typeface="Arial"/>
              </a:rPr>
              <a:t>perform</a:t>
            </a:r>
            <a:r>
              <a:rPr sz="1100" spc="-30" dirty="0">
                <a:latin typeface="Arial"/>
                <a:cs typeface="Arial"/>
              </a:rPr>
              <a:t> </a:t>
            </a:r>
            <a:r>
              <a:rPr sz="1100" dirty="0">
                <a:latin typeface="Arial"/>
                <a:cs typeface="Arial"/>
              </a:rPr>
              <a:t>calculations</a:t>
            </a:r>
            <a:r>
              <a:rPr sz="1100" spc="-20" dirty="0">
                <a:latin typeface="Arial"/>
                <a:cs typeface="Arial"/>
              </a:rPr>
              <a:t> </a:t>
            </a:r>
            <a:r>
              <a:rPr sz="1100" dirty="0">
                <a:latin typeface="Arial"/>
                <a:cs typeface="Arial"/>
              </a:rPr>
              <a:t>in</a:t>
            </a:r>
            <a:r>
              <a:rPr sz="1100" spc="-35" dirty="0">
                <a:latin typeface="Arial"/>
                <a:cs typeface="Arial"/>
              </a:rPr>
              <a:t> </a:t>
            </a:r>
            <a:r>
              <a:rPr sz="1100" dirty="0">
                <a:latin typeface="Arial"/>
                <a:cs typeface="Arial"/>
              </a:rPr>
              <a:t>relation</a:t>
            </a:r>
            <a:r>
              <a:rPr sz="1100" spc="-2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brep</a:t>
            </a:r>
            <a:r>
              <a:rPr sz="1100" spc="-30" dirty="0">
                <a:latin typeface="Arial"/>
                <a:cs typeface="Arial"/>
              </a:rPr>
              <a:t> </a:t>
            </a:r>
            <a:r>
              <a:rPr sz="1100" spc="-20" dirty="0">
                <a:latin typeface="Arial"/>
                <a:cs typeface="Arial"/>
              </a:rPr>
              <a:t>such </a:t>
            </a:r>
            <a:r>
              <a:rPr sz="1100" dirty="0">
                <a:latin typeface="Arial"/>
                <a:cs typeface="Arial"/>
              </a:rPr>
              <a:t>as</a:t>
            </a:r>
            <a:r>
              <a:rPr sz="1100" spc="-20" dirty="0">
                <a:latin typeface="Arial"/>
                <a:cs typeface="Arial"/>
              </a:rPr>
              <a:t> </a:t>
            </a:r>
            <a:r>
              <a:rPr sz="1100" dirty="0">
                <a:latin typeface="Arial"/>
                <a:cs typeface="Arial"/>
              </a:rPr>
              <a:t>area,</a:t>
            </a:r>
            <a:r>
              <a:rPr sz="1100" spc="-10" dirty="0">
                <a:latin typeface="Arial"/>
                <a:cs typeface="Arial"/>
              </a:rPr>
              <a:t> </a:t>
            </a:r>
            <a:r>
              <a:rPr sz="1100" dirty="0">
                <a:latin typeface="Arial"/>
                <a:cs typeface="Arial"/>
              </a:rPr>
              <a:t>volume</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find</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point</a:t>
            </a:r>
            <a:r>
              <a:rPr sz="1100" spc="-15" dirty="0">
                <a:latin typeface="Arial"/>
                <a:cs typeface="Arial"/>
              </a:rPr>
              <a:t> </a:t>
            </a:r>
            <a:r>
              <a:rPr sz="1100" dirty="0">
                <a:latin typeface="Arial"/>
                <a:cs typeface="Arial"/>
              </a:rPr>
              <a:t>inside</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solid.</a:t>
            </a:r>
            <a:r>
              <a:rPr sz="1100" spc="-10"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change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brep</a:t>
            </a:r>
            <a:r>
              <a:rPr sz="1100" spc="-15" dirty="0">
                <a:latin typeface="Arial"/>
                <a:cs typeface="Arial"/>
              </a:rPr>
              <a:t> </a:t>
            </a:r>
            <a:r>
              <a:rPr sz="1100" dirty="0">
                <a:latin typeface="Arial"/>
                <a:cs typeface="Arial"/>
              </a:rPr>
              <a:t>such</a:t>
            </a:r>
            <a:r>
              <a:rPr sz="1100" spc="-20" dirty="0">
                <a:latin typeface="Arial"/>
                <a:cs typeface="Arial"/>
              </a:rPr>
              <a:t> </a:t>
            </a:r>
            <a:r>
              <a:rPr sz="1100" dirty="0">
                <a:latin typeface="Arial"/>
                <a:cs typeface="Arial"/>
              </a:rPr>
              <a:t>as</a:t>
            </a:r>
            <a:r>
              <a:rPr sz="1100" spc="-10" dirty="0">
                <a:latin typeface="Arial"/>
                <a:cs typeface="Arial"/>
              </a:rPr>
              <a:t> </a:t>
            </a:r>
            <a:r>
              <a:rPr sz="1100" spc="-25" dirty="0">
                <a:latin typeface="Arial"/>
                <a:cs typeface="Arial"/>
              </a:rPr>
              <a:t>cap</a:t>
            </a:r>
            <a:endParaRPr sz="1100">
              <a:latin typeface="Arial"/>
              <a:cs typeface="Arial"/>
            </a:endParaRPr>
          </a:p>
        </p:txBody>
      </p:sp>
      <p:pic>
        <p:nvPicPr>
          <p:cNvPr id="5" name="object 5"/>
          <p:cNvPicPr/>
          <p:nvPr/>
        </p:nvPicPr>
        <p:blipFill>
          <a:blip r:embed="rId2" cstate="print"/>
          <a:stretch>
            <a:fillRect/>
          </a:stretch>
        </p:blipFill>
        <p:spPr>
          <a:xfrm>
            <a:off x="4866004" y="1171955"/>
            <a:ext cx="1976624" cy="807702"/>
          </a:xfrm>
          <a:prstGeom prst="rect">
            <a:avLst/>
          </a:prstGeom>
        </p:spPr>
      </p:pic>
      <p:pic>
        <p:nvPicPr>
          <p:cNvPr id="6" name="object 6"/>
          <p:cNvPicPr/>
          <p:nvPr/>
        </p:nvPicPr>
        <p:blipFill>
          <a:blip r:embed="rId3" cstate="print"/>
          <a:stretch>
            <a:fillRect/>
          </a:stretch>
        </p:blipFill>
        <p:spPr>
          <a:xfrm>
            <a:off x="914400" y="2657945"/>
            <a:ext cx="5856605" cy="5684922"/>
          </a:xfrm>
          <a:prstGeom prst="rect">
            <a:avLst/>
          </a:prstGeom>
        </p:spPr>
      </p:pic>
      <p:sp>
        <p:nvSpPr>
          <p:cNvPr id="10" name="Title 9"/>
          <p:cNvSpPr>
            <a:spLocks noGrp="1"/>
          </p:cNvSpPr>
          <p:nvPr>
            <p:ph type="title"/>
          </p:nvPr>
        </p:nvSpPr>
        <p:spPr/>
        <p:txBody>
          <a:bodyPr/>
          <a:lstStyle/>
          <a:p>
            <a:endParaRPr lang="en-US"/>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89</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757545" cy="515620"/>
          </a:xfrm>
          <a:prstGeom prst="rect">
            <a:avLst/>
          </a:prstGeom>
        </p:spPr>
        <p:txBody>
          <a:bodyPr vert="horz" wrap="square" lIns="0" tIns="19685" rIns="0" bIns="0" rtlCol="0">
            <a:spAutoFit/>
          </a:bodyPr>
          <a:lstStyle/>
          <a:p>
            <a:pPr marL="12700" marR="5080">
              <a:lnSpc>
                <a:spcPct val="96000"/>
              </a:lnSpc>
              <a:spcBef>
                <a:spcPts val="155"/>
              </a:spcBef>
            </a:pPr>
            <a:r>
              <a:rPr sz="1100" dirty="0">
                <a:latin typeface="Arial"/>
                <a:cs typeface="Arial"/>
              </a:rPr>
              <a:t>holes</a:t>
            </a:r>
            <a:r>
              <a:rPr sz="1100" spc="-35"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merge</a:t>
            </a:r>
            <a:r>
              <a:rPr sz="1100" spc="-25" dirty="0">
                <a:latin typeface="Arial"/>
                <a:cs typeface="Arial"/>
              </a:rPr>
              <a:t> </a:t>
            </a:r>
            <a:r>
              <a:rPr sz="1100" dirty="0">
                <a:latin typeface="Arial"/>
                <a:cs typeface="Arial"/>
              </a:rPr>
              <a:t>coplanar</a:t>
            </a:r>
            <a:r>
              <a:rPr sz="1100" spc="-40" dirty="0">
                <a:latin typeface="Arial"/>
                <a:cs typeface="Arial"/>
              </a:rPr>
              <a:t> </a:t>
            </a:r>
            <a:r>
              <a:rPr sz="1100" dirty="0">
                <a:latin typeface="Arial"/>
                <a:cs typeface="Arial"/>
              </a:rPr>
              <a:t>faces.</a:t>
            </a:r>
            <a:r>
              <a:rPr sz="1100" spc="-35"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operate</a:t>
            </a:r>
            <a:r>
              <a:rPr sz="1100" spc="-15" dirty="0">
                <a:latin typeface="Arial"/>
                <a:cs typeface="Arial"/>
              </a:rPr>
              <a:t> </a:t>
            </a:r>
            <a:r>
              <a:rPr sz="1100" dirty="0">
                <a:latin typeface="Arial"/>
                <a:cs typeface="Arial"/>
              </a:rPr>
              <a:t>on</a:t>
            </a:r>
            <a:r>
              <a:rPr sz="1100" spc="-30" dirty="0">
                <a:latin typeface="Arial"/>
                <a:cs typeface="Arial"/>
              </a:rPr>
              <a:t> </a:t>
            </a:r>
            <a:r>
              <a:rPr sz="1100" dirty="0">
                <a:latin typeface="Arial"/>
                <a:cs typeface="Arial"/>
              </a:rPr>
              <a:t>multiple</a:t>
            </a:r>
            <a:r>
              <a:rPr sz="1100" spc="-25" dirty="0">
                <a:latin typeface="Arial"/>
                <a:cs typeface="Arial"/>
              </a:rPr>
              <a:t> </a:t>
            </a:r>
            <a:r>
              <a:rPr sz="1100" dirty="0">
                <a:latin typeface="Arial"/>
                <a:cs typeface="Arial"/>
              </a:rPr>
              <a:t>instances</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breps</a:t>
            </a:r>
            <a:r>
              <a:rPr sz="1100" spc="-30" dirty="0">
                <a:latin typeface="Arial"/>
                <a:cs typeface="Arial"/>
              </a:rPr>
              <a:t> </a:t>
            </a:r>
            <a:r>
              <a:rPr sz="1100" spc="-10" dirty="0">
                <a:latin typeface="Arial"/>
                <a:cs typeface="Arial"/>
              </a:rPr>
              <a:t>include </a:t>
            </a:r>
            <a:r>
              <a:rPr sz="1100" dirty="0">
                <a:latin typeface="Arial"/>
                <a:cs typeface="Arial"/>
              </a:rPr>
              <a:t>joining</a:t>
            </a:r>
            <a:r>
              <a:rPr sz="1100" spc="-40" dirty="0">
                <a:latin typeface="Arial"/>
                <a:cs typeface="Arial"/>
              </a:rPr>
              <a:t> </a:t>
            </a:r>
            <a:r>
              <a:rPr sz="1100" dirty="0">
                <a:latin typeface="Arial"/>
                <a:cs typeface="Arial"/>
              </a:rPr>
              <a:t>or</a:t>
            </a:r>
            <a:r>
              <a:rPr sz="1100" spc="-30" dirty="0">
                <a:latin typeface="Arial"/>
                <a:cs typeface="Arial"/>
              </a:rPr>
              <a:t> </a:t>
            </a:r>
            <a:r>
              <a:rPr sz="1100" dirty="0">
                <a:latin typeface="Arial"/>
                <a:cs typeface="Arial"/>
              </a:rPr>
              <a:t>performing</a:t>
            </a:r>
            <a:r>
              <a:rPr sz="1100" spc="-25"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boolean</a:t>
            </a:r>
            <a:r>
              <a:rPr sz="1100" spc="-20" dirty="0">
                <a:latin typeface="Arial"/>
                <a:cs typeface="Arial"/>
              </a:rPr>
              <a:t> </a:t>
            </a:r>
            <a:r>
              <a:rPr sz="1100" dirty="0">
                <a:latin typeface="Arial"/>
                <a:cs typeface="Arial"/>
              </a:rPr>
              <a:t>operations.</a:t>
            </a:r>
            <a:r>
              <a:rPr sz="1100" spc="-3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examples</a:t>
            </a:r>
            <a:r>
              <a:rPr sz="1100" spc="-3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show</a:t>
            </a:r>
            <a:r>
              <a:rPr sz="1100" spc="-4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range</a:t>
            </a:r>
            <a:r>
              <a:rPr sz="1100" spc="-25" dirty="0">
                <a:latin typeface="Arial"/>
                <a:cs typeface="Arial"/>
              </a:rPr>
              <a:t> of </a:t>
            </a:r>
            <a:r>
              <a:rPr sz="1100" b="1" i="1" dirty="0">
                <a:latin typeface="Arial"/>
                <a:cs typeface="Arial"/>
              </a:rPr>
              <a:t>Brep</a:t>
            </a:r>
            <a:r>
              <a:rPr sz="1100" b="1" i="1" spc="-15" dirty="0">
                <a:latin typeface="Arial"/>
                <a:cs typeface="Arial"/>
              </a:rPr>
              <a:t> </a:t>
            </a:r>
            <a:r>
              <a:rPr sz="1100" spc="-10" dirty="0">
                <a:latin typeface="Arial"/>
                <a:cs typeface="Arial"/>
              </a:rPr>
              <a:t>methods.</a:t>
            </a:r>
            <a:endParaRPr sz="1100">
              <a:latin typeface="Arial"/>
              <a:cs typeface="Arial"/>
            </a:endParaRPr>
          </a:p>
        </p:txBody>
      </p:sp>
      <p:graphicFrame>
        <p:nvGraphicFramePr>
          <p:cNvPr id="3" name="object 3"/>
          <p:cNvGraphicFramePr>
            <a:graphicFrameLocks noGrp="1"/>
          </p:cNvGraphicFramePr>
          <p:nvPr/>
        </p:nvGraphicFramePr>
        <p:xfrm>
          <a:off x="980236" y="1527301"/>
          <a:ext cx="5944234" cy="7202805"/>
        </p:xfrm>
        <a:graphic>
          <a:graphicData uri="http://schemas.openxmlformats.org/drawingml/2006/table">
            <a:tbl>
              <a:tblPr firstRow="1" bandRow="1">
                <a:tableStyleId>{2D5ABB26-0587-4C30-8999-92F81FD0307C}</a:tableStyleId>
              </a:tblPr>
              <a:tblGrid>
                <a:gridCol w="4173220">
                  <a:extLst>
                    <a:ext uri="{9D8B030D-6E8A-4147-A177-3AD203B41FA5}">
                      <a16:colId xmlns:a16="http://schemas.microsoft.com/office/drawing/2014/main" val="20000"/>
                    </a:ext>
                  </a:extLst>
                </a:gridCol>
                <a:gridCol w="1771014">
                  <a:extLst>
                    <a:ext uri="{9D8B030D-6E8A-4147-A177-3AD203B41FA5}">
                      <a16:colId xmlns:a16="http://schemas.microsoft.com/office/drawing/2014/main" val="20001"/>
                    </a:ext>
                  </a:extLst>
                </a:gridCol>
              </a:tblGrid>
              <a:tr h="194945">
                <a:tc gridSpan="2">
                  <a:txBody>
                    <a:bodyPr/>
                    <a:lstStyle/>
                    <a:p>
                      <a:pPr marL="73025">
                        <a:lnSpc>
                          <a:spcPct val="100000"/>
                        </a:lnSpc>
                        <a:spcBef>
                          <a:spcPts val="120"/>
                        </a:spcBef>
                      </a:pPr>
                      <a:r>
                        <a:rPr sz="900" dirty="0">
                          <a:latin typeface="Arial"/>
                          <a:cs typeface="Arial"/>
                        </a:rPr>
                        <a:t>Example</a:t>
                      </a:r>
                      <a:r>
                        <a:rPr sz="900" spc="-20" dirty="0">
                          <a:latin typeface="Arial"/>
                          <a:cs typeface="Arial"/>
                        </a:rPr>
                        <a:t> </a:t>
                      </a:r>
                      <a:r>
                        <a:rPr sz="900" dirty="0">
                          <a:latin typeface="Arial"/>
                          <a:cs typeface="Arial"/>
                        </a:rPr>
                        <a:t>methods</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extract</a:t>
                      </a:r>
                      <a:r>
                        <a:rPr sz="900" spc="5" dirty="0">
                          <a:latin typeface="Arial"/>
                          <a:cs typeface="Arial"/>
                        </a:rPr>
                        <a:t> </a:t>
                      </a:r>
                      <a:r>
                        <a:rPr sz="900" b="1" i="1" dirty="0">
                          <a:latin typeface="Arial"/>
                          <a:cs typeface="Arial"/>
                        </a:rPr>
                        <a:t>Brep </a:t>
                      </a:r>
                      <a:r>
                        <a:rPr sz="900" dirty="0">
                          <a:latin typeface="Arial"/>
                          <a:cs typeface="Arial"/>
                        </a:rPr>
                        <a:t>information:</a:t>
                      </a:r>
                      <a:r>
                        <a:rPr sz="900" spc="-10" dirty="0">
                          <a:latin typeface="Arial"/>
                          <a:cs typeface="Arial"/>
                        </a:rPr>
                        <a:t> </a:t>
                      </a:r>
                      <a:r>
                        <a:rPr sz="900" dirty="0">
                          <a:latin typeface="Arial"/>
                          <a:cs typeface="Arial"/>
                        </a:rPr>
                        <a:t>Find</a:t>
                      </a:r>
                      <a:r>
                        <a:rPr sz="900" spc="-5" dirty="0">
                          <a:latin typeface="Arial"/>
                          <a:cs typeface="Arial"/>
                        </a:rPr>
                        <a:t> </a:t>
                      </a:r>
                      <a:r>
                        <a:rPr sz="900" dirty="0">
                          <a:latin typeface="Arial"/>
                          <a:cs typeface="Arial"/>
                        </a:rPr>
                        <a:t>if</a:t>
                      </a:r>
                      <a:r>
                        <a:rPr sz="900" spc="-20"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brep</a:t>
                      </a:r>
                      <a:r>
                        <a:rPr sz="900" spc="-2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valid</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is a</a:t>
                      </a:r>
                      <a:r>
                        <a:rPr sz="900" spc="-20" dirty="0">
                          <a:latin typeface="Arial"/>
                          <a:cs typeface="Arial"/>
                        </a:rPr>
                        <a:t> </a:t>
                      </a:r>
                      <a:r>
                        <a:rPr sz="900" spc="-10" dirty="0">
                          <a:latin typeface="Arial"/>
                          <a:cs typeface="Arial"/>
                        </a:rPr>
                        <a:t>solid.</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516380">
                <a:tc>
                  <a:txBody>
                    <a:bodyPr/>
                    <a:lstStyle/>
                    <a:p>
                      <a:pPr marL="73025">
                        <a:lnSpc>
                          <a:spcPct val="100000"/>
                        </a:lnSpc>
                        <a:spcBef>
                          <a:spcPts val="105"/>
                        </a:spcBef>
                      </a:pPr>
                      <a:r>
                        <a:rPr sz="900" b="1" dirty="0">
                          <a:latin typeface="Arial"/>
                          <a:cs typeface="Arial"/>
                        </a:rPr>
                        <a:t>Brep</a:t>
                      </a:r>
                      <a:r>
                        <a:rPr sz="900" dirty="0">
                          <a:latin typeface="Arial"/>
                          <a:cs typeface="Arial"/>
                        </a:rPr>
                        <a:t>[</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breps =</a:t>
                      </a:r>
                      <a:r>
                        <a:rPr sz="900" spc="-15" dirty="0">
                          <a:latin typeface="Arial"/>
                          <a:cs typeface="Arial"/>
                        </a:rPr>
                        <a:t> </a:t>
                      </a:r>
                      <a:r>
                        <a:rPr sz="900" dirty="0">
                          <a:latin typeface="Arial"/>
                          <a:cs typeface="Arial"/>
                        </a:rPr>
                        <a:t>… </a:t>
                      </a: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input</a:t>
                      </a:r>
                      <a:endParaRPr sz="900">
                        <a:latin typeface="Arial"/>
                        <a:cs typeface="Arial"/>
                      </a:endParaRPr>
                    </a:p>
                    <a:p>
                      <a:pPr>
                        <a:lnSpc>
                          <a:spcPct val="100000"/>
                        </a:lnSpc>
                        <a:spcBef>
                          <a:spcPts val="40"/>
                        </a:spcBef>
                      </a:pPr>
                      <a:endParaRPr sz="900">
                        <a:latin typeface="Times New Roman"/>
                        <a:cs typeface="Times New Roman"/>
                      </a:endParaRPr>
                    </a:p>
                    <a:p>
                      <a:pPr marL="73025" marR="2189480">
                        <a:lnSpc>
                          <a:spcPts val="1030"/>
                        </a:lnSpc>
                      </a:pPr>
                      <a:r>
                        <a:rPr sz="900" dirty="0">
                          <a:latin typeface="Arial"/>
                          <a:cs typeface="Arial"/>
                        </a:rPr>
                        <a:t>List&lt;</a:t>
                      </a:r>
                      <a:r>
                        <a:rPr sz="900" dirty="0">
                          <a:solidFill>
                            <a:srgbClr val="3333FF"/>
                          </a:solidFill>
                          <a:latin typeface="Arial"/>
                          <a:cs typeface="Arial"/>
                        </a:rPr>
                        <a:t>bool</a:t>
                      </a:r>
                      <a:r>
                        <a:rPr sz="900" dirty="0">
                          <a:latin typeface="Arial"/>
                          <a:cs typeface="Arial"/>
                        </a:rPr>
                        <a:t>&gt;</a:t>
                      </a:r>
                      <a:r>
                        <a:rPr sz="900" spc="-20" dirty="0">
                          <a:latin typeface="Arial"/>
                          <a:cs typeface="Arial"/>
                        </a:rPr>
                        <a:t> </a:t>
                      </a:r>
                      <a:r>
                        <a:rPr sz="900" dirty="0">
                          <a:latin typeface="Arial"/>
                          <a:cs typeface="Arial"/>
                        </a:rPr>
                        <a:t>isSolid</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List&lt;bool&gt;(); </a:t>
                      </a:r>
                      <a:r>
                        <a:rPr sz="900" dirty="0">
                          <a:solidFill>
                            <a:srgbClr val="3333FF"/>
                          </a:solidFill>
                          <a:latin typeface="Arial"/>
                          <a:cs typeface="Arial"/>
                        </a:rPr>
                        <a:t>foreach</a:t>
                      </a:r>
                      <a:r>
                        <a:rPr sz="900" dirty="0">
                          <a:latin typeface="Arial"/>
                          <a:cs typeface="Arial"/>
                        </a:rPr>
                        <a:t>(</a:t>
                      </a:r>
                      <a:r>
                        <a:rPr sz="900" spc="-15" dirty="0">
                          <a:latin typeface="Arial"/>
                          <a:cs typeface="Arial"/>
                        </a:rPr>
                        <a:t> </a:t>
                      </a:r>
                      <a:r>
                        <a:rPr sz="900" b="1" dirty="0">
                          <a:latin typeface="Arial"/>
                          <a:cs typeface="Arial"/>
                        </a:rPr>
                        <a:t>Brep</a:t>
                      </a:r>
                      <a:r>
                        <a:rPr sz="900" b="1" spc="-15" dirty="0">
                          <a:latin typeface="Arial"/>
                          <a:cs typeface="Arial"/>
                        </a:rPr>
                        <a:t> </a:t>
                      </a:r>
                      <a:r>
                        <a:rPr sz="900" dirty="0">
                          <a:latin typeface="Arial"/>
                          <a:cs typeface="Arial"/>
                        </a:rPr>
                        <a:t>brep</a:t>
                      </a:r>
                      <a:r>
                        <a:rPr sz="900" spc="-10"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spc="-10" dirty="0">
                          <a:latin typeface="Arial"/>
                          <a:cs typeface="Arial"/>
                        </a:rPr>
                        <a:t>breps)</a:t>
                      </a:r>
                      <a:endParaRPr sz="900">
                        <a:latin typeface="Arial"/>
                        <a:cs typeface="Arial"/>
                      </a:endParaRPr>
                    </a:p>
                    <a:p>
                      <a:pPr marL="327025" marR="2554605" indent="-127000">
                        <a:lnSpc>
                          <a:spcPts val="1030"/>
                        </a:lnSpc>
                        <a:spcBef>
                          <a:spcPts val="5"/>
                        </a:spcBef>
                      </a:pP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brep.IsValid</a:t>
                      </a:r>
                      <a:r>
                        <a:rPr sz="900" spc="-5" dirty="0">
                          <a:latin typeface="Arial"/>
                          <a:cs typeface="Arial"/>
                        </a:rPr>
                        <a:t> </a:t>
                      </a:r>
                      <a:r>
                        <a:rPr sz="900" spc="-50" dirty="0">
                          <a:latin typeface="Arial"/>
                          <a:cs typeface="Arial"/>
                        </a:rPr>
                        <a:t>)</a:t>
                      </a:r>
                      <a:r>
                        <a:rPr sz="900" spc="-10" dirty="0">
                          <a:latin typeface="Arial"/>
                          <a:cs typeface="Arial"/>
                        </a:rPr>
                        <a:t> isSolid.Add(brep.IsSolid);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1140">
                <a:tc gridSpan="2">
                  <a:txBody>
                    <a:bodyPr/>
                    <a:lstStyle/>
                    <a:p>
                      <a:pPr marL="73025">
                        <a:lnSpc>
                          <a:spcPct val="100000"/>
                        </a:lnSpc>
                        <a:spcBef>
                          <a:spcPts val="105"/>
                        </a:spcBef>
                      </a:pPr>
                      <a:r>
                        <a:rPr sz="900" dirty="0">
                          <a:latin typeface="Arial"/>
                          <a:cs typeface="Arial"/>
                        </a:rPr>
                        <a:t>Example</a:t>
                      </a:r>
                      <a:r>
                        <a:rPr sz="900" spc="-2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calculate</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area,</a:t>
                      </a:r>
                      <a:r>
                        <a:rPr sz="900" spc="-10" dirty="0">
                          <a:latin typeface="Arial"/>
                          <a:cs typeface="Arial"/>
                        </a:rPr>
                        <a:t> </a:t>
                      </a:r>
                      <a:r>
                        <a:rPr sz="900" dirty="0">
                          <a:latin typeface="Arial"/>
                          <a:cs typeface="Arial"/>
                        </a:rPr>
                        <a:t>volume</a:t>
                      </a:r>
                      <a:r>
                        <a:rPr sz="900" spc="-15" dirty="0">
                          <a:latin typeface="Arial"/>
                          <a:cs typeface="Arial"/>
                        </a:rPr>
                        <a:t> </a:t>
                      </a:r>
                      <a:r>
                        <a:rPr sz="900" dirty="0">
                          <a:latin typeface="Arial"/>
                          <a:cs typeface="Arial"/>
                        </a:rPr>
                        <a:t>and</a:t>
                      </a:r>
                      <a:r>
                        <a:rPr sz="900" spc="-15" dirty="0">
                          <a:latin typeface="Arial"/>
                          <a:cs typeface="Arial"/>
                        </a:rPr>
                        <a:t> </a:t>
                      </a:r>
                      <a:r>
                        <a:rPr sz="900" spc="-10" dirty="0">
                          <a:latin typeface="Arial"/>
                          <a:cs typeface="Arial"/>
                        </a:rPr>
                        <a:t>centroid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2014855">
                <a:tc>
                  <a:txBody>
                    <a:bodyPr/>
                    <a:lstStyle/>
                    <a:p>
                      <a:pPr marL="73025">
                        <a:lnSpc>
                          <a:spcPts val="1055"/>
                        </a:lnSpc>
                        <a:spcBef>
                          <a:spcPts val="120"/>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marL="73025" marR="3122295">
                        <a:lnSpc>
                          <a:spcPts val="1030"/>
                        </a:lnSpc>
                        <a:spcBef>
                          <a:spcPts val="50"/>
                        </a:spcBef>
                      </a:pPr>
                      <a:r>
                        <a:rPr sz="900" dirty="0">
                          <a:solidFill>
                            <a:srgbClr val="00AF50"/>
                          </a:solidFill>
                          <a:latin typeface="Arial"/>
                          <a:cs typeface="Arial"/>
                        </a:rPr>
                        <a:t>//Declare</a:t>
                      </a:r>
                      <a:r>
                        <a:rPr sz="900" spc="-50" dirty="0">
                          <a:solidFill>
                            <a:srgbClr val="00AF50"/>
                          </a:solidFill>
                          <a:latin typeface="Arial"/>
                          <a:cs typeface="Arial"/>
                        </a:rPr>
                        <a:t> </a:t>
                      </a:r>
                      <a:r>
                        <a:rPr sz="900" spc="-10" dirty="0">
                          <a:solidFill>
                            <a:srgbClr val="00AF50"/>
                          </a:solidFill>
                          <a:latin typeface="Arial"/>
                          <a:cs typeface="Arial"/>
                        </a:rPr>
                        <a:t>variable </a:t>
                      </a:r>
                      <a:r>
                        <a:rPr sz="900" dirty="0">
                          <a:solidFill>
                            <a:srgbClr val="3333FF"/>
                          </a:solidFill>
                          <a:latin typeface="Arial"/>
                          <a:cs typeface="Arial"/>
                        </a:rPr>
                        <a:t>double</a:t>
                      </a:r>
                      <a:r>
                        <a:rPr sz="900" spc="-35" dirty="0">
                          <a:solidFill>
                            <a:srgbClr val="3333FF"/>
                          </a:solidFill>
                          <a:latin typeface="Arial"/>
                          <a:cs typeface="Arial"/>
                        </a:rPr>
                        <a:t> </a:t>
                      </a:r>
                      <a:r>
                        <a:rPr sz="900" dirty="0">
                          <a:latin typeface="Arial"/>
                          <a:cs typeface="Arial"/>
                        </a:rPr>
                        <a:t>area</a:t>
                      </a:r>
                      <a:r>
                        <a:rPr sz="900" spc="-25" dirty="0">
                          <a:latin typeface="Arial"/>
                          <a:cs typeface="Arial"/>
                        </a:rPr>
                        <a:t> </a:t>
                      </a:r>
                      <a:r>
                        <a:rPr sz="900" dirty="0">
                          <a:latin typeface="Arial"/>
                          <a:cs typeface="Arial"/>
                        </a:rPr>
                        <a:t>=</a:t>
                      </a:r>
                      <a:r>
                        <a:rPr sz="900" spc="-30" dirty="0">
                          <a:latin typeface="Arial"/>
                          <a:cs typeface="Arial"/>
                        </a:rPr>
                        <a:t> </a:t>
                      </a:r>
                      <a:r>
                        <a:rPr sz="900" spc="-35" dirty="0">
                          <a:latin typeface="Arial"/>
                          <a:cs typeface="Arial"/>
                        </a:rPr>
                        <a:t>0;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volume</a:t>
                      </a:r>
                      <a:r>
                        <a:rPr sz="900" spc="-10"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0;</a:t>
                      </a:r>
                      <a:endParaRPr sz="900">
                        <a:latin typeface="Arial"/>
                        <a:cs typeface="Arial"/>
                      </a:endParaRPr>
                    </a:p>
                    <a:p>
                      <a:pPr marL="73025">
                        <a:lnSpc>
                          <a:spcPts val="1019"/>
                        </a:lnSpc>
                      </a:pPr>
                      <a:r>
                        <a:rPr sz="900" b="1" dirty="0">
                          <a:latin typeface="Arial"/>
                          <a:cs typeface="Arial"/>
                        </a:rPr>
                        <a:t>Point3d</a:t>
                      </a:r>
                      <a:r>
                        <a:rPr sz="900" b="1" spc="-15" dirty="0">
                          <a:latin typeface="Arial"/>
                          <a:cs typeface="Arial"/>
                        </a:rPr>
                        <a:t> </a:t>
                      </a:r>
                      <a:r>
                        <a:rPr sz="900" dirty="0">
                          <a:latin typeface="Arial"/>
                          <a:cs typeface="Arial"/>
                        </a:rPr>
                        <a:t>vc</a:t>
                      </a:r>
                      <a:r>
                        <a:rPr sz="900" spc="-5" dirty="0">
                          <a:latin typeface="Arial"/>
                          <a:cs typeface="Arial"/>
                        </a:rPr>
                        <a:t> </a:t>
                      </a:r>
                      <a:r>
                        <a:rPr sz="900" dirty="0">
                          <a:latin typeface="Arial"/>
                          <a:cs typeface="Arial"/>
                        </a:rPr>
                        <a:t>=</a:t>
                      </a:r>
                      <a:r>
                        <a:rPr sz="900" spc="5" dirty="0">
                          <a:latin typeface="Arial"/>
                          <a:cs typeface="Arial"/>
                        </a:rPr>
                        <a:t> </a:t>
                      </a:r>
                      <a:r>
                        <a:rPr sz="900" spc="-10" dirty="0">
                          <a:solidFill>
                            <a:srgbClr val="3333FF"/>
                          </a:solidFill>
                          <a:latin typeface="Arial"/>
                          <a:cs typeface="Arial"/>
                        </a:rPr>
                        <a:t>default</a:t>
                      </a:r>
                      <a:r>
                        <a:rPr sz="900" spc="-10" dirty="0">
                          <a:latin typeface="Arial"/>
                          <a:cs typeface="Arial"/>
                        </a:rPr>
                        <a:t>(Point3d);</a:t>
                      </a:r>
                      <a:endParaRPr sz="900">
                        <a:latin typeface="Arial"/>
                        <a:cs typeface="Arial"/>
                      </a:endParaRPr>
                    </a:p>
                    <a:p>
                      <a:pPr>
                        <a:lnSpc>
                          <a:spcPct val="100000"/>
                        </a:lnSpc>
                        <a:spcBef>
                          <a:spcPts val="50"/>
                        </a:spcBef>
                      </a:pPr>
                      <a:endParaRPr sz="850">
                        <a:latin typeface="Times New Roman"/>
                        <a:cs typeface="Times New Roman"/>
                      </a:endParaRPr>
                    </a:p>
                    <a:p>
                      <a:pPr marL="73025" marR="126364">
                        <a:lnSpc>
                          <a:spcPct val="96100"/>
                        </a:lnSpc>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new</a:t>
                      </a:r>
                      <a:r>
                        <a:rPr sz="900" spc="-35" dirty="0">
                          <a:solidFill>
                            <a:srgbClr val="00AF50"/>
                          </a:solidFill>
                          <a:latin typeface="Arial"/>
                          <a:cs typeface="Arial"/>
                        </a:rPr>
                        <a:t> </a:t>
                      </a:r>
                      <a:r>
                        <a:rPr sz="900" dirty="0">
                          <a:solidFill>
                            <a:srgbClr val="00AF50"/>
                          </a:solidFill>
                          <a:latin typeface="Arial"/>
                          <a:cs typeface="Arial"/>
                        </a:rPr>
                        <a:t>instance</a:t>
                      </a:r>
                      <a:r>
                        <a:rPr sz="900" spc="-1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the</a:t>
                      </a:r>
                      <a:r>
                        <a:rPr sz="900" spc="-35" dirty="0">
                          <a:solidFill>
                            <a:srgbClr val="00AF50"/>
                          </a:solidFill>
                          <a:latin typeface="Arial"/>
                          <a:cs typeface="Arial"/>
                        </a:rPr>
                        <a:t> </a:t>
                      </a:r>
                      <a:r>
                        <a:rPr sz="900" dirty="0">
                          <a:solidFill>
                            <a:srgbClr val="00AF50"/>
                          </a:solidFill>
                          <a:latin typeface="Arial"/>
                          <a:cs typeface="Arial"/>
                        </a:rPr>
                        <a:t>mass</a:t>
                      </a:r>
                      <a:r>
                        <a:rPr sz="900" spc="-15" dirty="0">
                          <a:solidFill>
                            <a:srgbClr val="00AF50"/>
                          </a:solidFill>
                          <a:latin typeface="Arial"/>
                          <a:cs typeface="Arial"/>
                        </a:rPr>
                        <a:t> </a:t>
                      </a:r>
                      <a:r>
                        <a:rPr sz="900" spc="-10" dirty="0">
                          <a:solidFill>
                            <a:srgbClr val="00AF50"/>
                          </a:solidFill>
                          <a:latin typeface="Arial"/>
                          <a:cs typeface="Arial"/>
                        </a:rPr>
                        <a:t>properties</a:t>
                      </a:r>
                      <a:r>
                        <a:rPr sz="900" spc="-25" dirty="0">
                          <a:solidFill>
                            <a:srgbClr val="00AF50"/>
                          </a:solidFill>
                          <a:latin typeface="Arial"/>
                          <a:cs typeface="Arial"/>
                        </a:rPr>
                        <a:t> </a:t>
                      </a:r>
                      <a:r>
                        <a:rPr sz="900" spc="-10" dirty="0">
                          <a:solidFill>
                            <a:srgbClr val="00AF50"/>
                          </a:solidFill>
                          <a:latin typeface="Arial"/>
                          <a:cs typeface="Arial"/>
                        </a:rPr>
                        <a:t>classes </a:t>
                      </a:r>
                      <a:r>
                        <a:rPr sz="900" b="1" spc="-10" dirty="0">
                          <a:latin typeface="Arial"/>
                          <a:cs typeface="Arial"/>
                        </a:rPr>
                        <a:t>VolumeMassProperties</a:t>
                      </a:r>
                      <a:r>
                        <a:rPr sz="900" b="1" spc="25" dirty="0">
                          <a:latin typeface="Arial"/>
                          <a:cs typeface="Arial"/>
                        </a:rPr>
                        <a:t> </a:t>
                      </a:r>
                      <a:r>
                        <a:rPr sz="900" spc="-10" dirty="0">
                          <a:latin typeface="Arial"/>
                          <a:cs typeface="Arial"/>
                        </a:rPr>
                        <a:t>volumeMp</a:t>
                      </a:r>
                      <a:r>
                        <a:rPr sz="900" spc="25"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VolumeMassProperties.Compute(brep); </a:t>
                      </a:r>
                      <a:r>
                        <a:rPr sz="900" b="1" dirty="0">
                          <a:latin typeface="Arial"/>
                          <a:cs typeface="Arial"/>
                        </a:rPr>
                        <a:t>AreaMassProperties</a:t>
                      </a:r>
                      <a:r>
                        <a:rPr sz="900" b="1" spc="-25" dirty="0">
                          <a:latin typeface="Arial"/>
                          <a:cs typeface="Arial"/>
                        </a:rPr>
                        <a:t> </a:t>
                      </a:r>
                      <a:r>
                        <a:rPr sz="900" dirty="0">
                          <a:latin typeface="Arial"/>
                          <a:cs typeface="Arial"/>
                        </a:rPr>
                        <a:t>areaMp</a:t>
                      </a:r>
                      <a:r>
                        <a:rPr sz="900" spc="-3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AreaMassProperties.Compute(brep);</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//Calculate</a:t>
                      </a:r>
                      <a:r>
                        <a:rPr sz="900" spc="-15" dirty="0">
                          <a:solidFill>
                            <a:srgbClr val="00AF50"/>
                          </a:solidFill>
                          <a:latin typeface="Arial"/>
                          <a:cs typeface="Arial"/>
                        </a:rPr>
                        <a:t> </a:t>
                      </a:r>
                      <a:r>
                        <a:rPr sz="900" dirty="0">
                          <a:solidFill>
                            <a:srgbClr val="00AF50"/>
                          </a:solidFill>
                          <a:latin typeface="Arial"/>
                          <a:cs typeface="Arial"/>
                        </a:rPr>
                        <a:t>area,</a:t>
                      </a:r>
                      <a:r>
                        <a:rPr sz="900" spc="-15" dirty="0">
                          <a:solidFill>
                            <a:srgbClr val="00AF50"/>
                          </a:solidFill>
                          <a:latin typeface="Arial"/>
                          <a:cs typeface="Arial"/>
                        </a:rPr>
                        <a:t> </a:t>
                      </a:r>
                      <a:r>
                        <a:rPr sz="900" dirty="0">
                          <a:solidFill>
                            <a:srgbClr val="00AF50"/>
                          </a:solidFill>
                          <a:latin typeface="Arial"/>
                          <a:cs typeface="Arial"/>
                        </a:rPr>
                        <a:t>volume</a:t>
                      </a:r>
                      <a:r>
                        <a:rPr sz="900" spc="-2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spc="-10" dirty="0">
                          <a:solidFill>
                            <a:srgbClr val="00AF50"/>
                          </a:solidFill>
                          <a:latin typeface="Arial"/>
                          <a:cs typeface="Arial"/>
                        </a:rPr>
                        <a:t>centroid</a:t>
                      </a:r>
                      <a:endParaRPr sz="900">
                        <a:latin typeface="Arial"/>
                        <a:cs typeface="Arial"/>
                      </a:endParaRPr>
                    </a:p>
                    <a:p>
                      <a:pPr marL="73025">
                        <a:lnSpc>
                          <a:spcPts val="1040"/>
                        </a:lnSpc>
                        <a:tabLst>
                          <a:tab pos="1577340" algn="l"/>
                        </a:tabLst>
                      </a:pPr>
                      <a:r>
                        <a:rPr sz="900" dirty="0">
                          <a:latin typeface="Arial"/>
                          <a:cs typeface="Arial"/>
                        </a:rPr>
                        <a:t>area =</a:t>
                      </a:r>
                      <a:r>
                        <a:rPr sz="900" spc="-10" dirty="0">
                          <a:latin typeface="Arial"/>
                          <a:cs typeface="Arial"/>
                        </a:rPr>
                        <a:t> brep.GetArea();</a:t>
                      </a:r>
                      <a:r>
                        <a:rPr sz="900" dirty="0">
                          <a:latin typeface="Arial"/>
                          <a:cs typeface="Arial"/>
                        </a:rPr>
                        <a:t>	</a:t>
                      </a:r>
                      <a:r>
                        <a:rPr sz="900" dirty="0">
                          <a:solidFill>
                            <a:srgbClr val="00AF50"/>
                          </a:solidFill>
                          <a:latin typeface="Arial"/>
                          <a:cs typeface="Arial"/>
                        </a:rPr>
                        <a:t>//or</a:t>
                      </a:r>
                      <a:r>
                        <a:rPr sz="900" spc="-10" dirty="0">
                          <a:solidFill>
                            <a:srgbClr val="00AF50"/>
                          </a:solidFill>
                          <a:latin typeface="Arial"/>
                          <a:cs typeface="Arial"/>
                        </a:rPr>
                        <a:t> </a:t>
                      </a:r>
                      <a:r>
                        <a:rPr sz="900" dirty="0">
                          <a:solidFill>
                            <a:srgbClr val="00AF50"/>
                          </a:solidFill>
                          <a:latin typeface="Arial"/>
                          <a:cs typeface="Arial"/>
                        </a:rPr>
                        <a:t>use:</a:t>
                      </a:r>
                      <a:r>
                        <a:rPr sz="900" spc="-10" dirty="0">
                          <a:solidFill>
                            <a:srgbClr val="00AF50"/>
                          </a:solidFill>
                          <a:latin typeface="Arial"/>
                          <a:cs typeface="Arial"/>
                        </a:rPr>
                        <a:t> </a:t>
                      </a:r>
                      <a:r>
                        <a:rPr sz="900" dirty="0">
                          <a:solidFill>
                            <a:srgbClr val="00AF50"/>
                          </a:solidFill>
                          <a:latin typeface="Arial"/>
                          <a:cs typeface="Arial"/>
                        </a:rPr>
                        <a:t>area</a:t>
                      </a:r>
                      <a:r>
                        <a:rPr sz="900" spc="-10" dirty="0">
                          <a:solidFill>
                            <a:srgbClr val="00AF50"/>
                          </a:solidFill>
                          <a:latin typeface="Arial"/>
                          <a:cs typeface="Arial"/>
                        </a:rPr>
                        <a:t> </a:t>
                      </a:r>
                      <a:r>
                        <a:rPr sz="900" dirty="0">
                          <a:solidFill>
                            <a:srgbClr val="00AF50"/>
                          </a:solidFill>
                          <a:latin typeface="Arial"/>
                          <a:cs typeface="Arial"/>
                        </a:rPr>
                        <a:t>=</a:t>
                      </a:r>
                      <a:r>
                        <a:rPr sz="900" spc="-15" dirty="0">
                          <a:solidFill>
                            <a:srgbClr val="00AF50"/>
                          </a:solidFill>
                          <a:latin typeface="Arial"/>
                          <a:cs typeface="Arial"/>
                        </a:rPr>
                        <a:t> </a:t>
                      </a:r>
                      <a:r>
                        <a:rPr sz="900" spc="-10" dirty="0">
                          <a:solidFill>
                            <a:srgbClr val="00AF50"/>
                          </a:solidFill>
                          <a:latin typeface="Arial"/>
                          <a:cs typeface="Arial"/>
                        </a:rPr>
                        <a:t>areaMp.Area</a:t>
                      </a:r>
                      <a:endParaRPr sz="900">
                        <a:latin typeface="Arial"/>
                        <a:cs typeface="Arial"/>
                      </a:endParaRPr>
                    </a:p>
                    <a:p>
                      <a:pPr marL="73025" marR="699770">
                        <a:lnSpc>
                          <a:spcPts val="1030"/>
                        </a:lnSpc>
                        <a:spcBef>
                          <a:spcPts val="60"/>
                        </a:spcBef>
                      </a:pPr>
                      <a:r>
                        <a:rPr sz="900" dirty="0">
                          <a:latin typeface="Arial"/>
                          <a:cs typeface="Arial"/>
                        </a:rPr>
                        <a:t>volume</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brep.GetVolume();</a:t>
                      </a:r>
                      <a:r>
                        <a:rPr sz="900" spc="250" dirty="0">
                          <a:latin typeface="Arial"/>
                          <a:cs typeface="Arial"/>
                        </a:rPr>
                        <a:t> </a:t>
                      </a:r>
                      <a:r>
                        <a:rPr sz="900" dirty="0">
                          <a:solidFill>
                            <a:srgbClr val="00AF50"/>
                          </a:solidFill>
                          <a:latin typeface="Arial"/>
                          <a:cs typeface="Arial"/>
                        </a:rPr>
                        <a:t>//or</a:t>
                      </a:r>
                      <a:r>
                        <a:rPr sz="900" spc="-5" dirty="0">
                          <a:solidFill>
                            <a:srgbClr val="00AF50"/>
                          </a:solidFill>
                          <a:latin typeface="Arial"/>
                          <a:cs typeface="Arial"/>
                        </a:rPr>
                        <a:t> </a:t>
                      </a:r>
                      <a:r>
                        <a:rPr sz="900" dirty="0">
                          <a:solidFill>
                            <a:srgbClr val="00AF50"/>
                          </a:solidFill>
                          <a:latin typeface="Arial"/>
                          <a:cs typeface="Arial"/>
                        </a:rPr>
                        <a:t>use:</a:t>
                      </a:r>
                      <a:r>
                        <a:rPr sz="900" spc="-15" dirty="0">
                          <a:solidFill>
                            <a:srgbClr val="00AF50"/>
                          </a:solidFill>
                          <a:latin typeface="Arial"/>
                          <a:cs typeface="Arial"/>
                        </a:rPr>
                        <a:t> </a:t>
                      </a:r>
                      <a:r>
                        <a:rPr sz="900" dirty="0">
                          <a:solidFill>
                            <a:srgbClr val="00AF50"/>
                          </a:solidFill>
                          <a:latin typeface="Arial"/>
                          <a:cs typeface="Arial"/>
                        </a:rPr>
                        <a:t>volume</a:t>
                      </a:r>
                      <a:r>
                        <a:rPr sz="900" spc="-15" dirty="0">
                          <a:solidFill>
                            <a:srgbClr val="00AF50"/>
                          </a:solidFill>
                          <a:latin typeface="Arial"/>
                          <a:cs typeface="Arial"/>
                        </a:rPr>
                        <a:t> </a:t>
                      </a:r>
                      <a:r>
                        <a:rPr sz="900" dirty="0">
                          <a:solidFill>
                            <a:srgbClr val="00AF50"/>
                          </a:solidFill>
                          <a:latin typeface="Arial"/>
                          <a:cs typeface="Arial"/>
                        </a:rPr>
                        <a:t>=</a:t>
                      </a:r>
                      <a:r>
                        <a:rPr sz="900" spc="-5" dirty="0">
                          <a:solidFill>
                            <a:srgbClr val="00AF50"/>
                          </a:solidFill>
                          <a:latin typeface="Arial"/>
                          <a:cs typeface="Arial"/>
                        </a:rPr>
                        <a:t> </a:t>
                      </a:r>
                      <a:r>
                        <a:rPr sz="900" spc="-10" dirty="0">
                          <a:solidFill>
                            <a:srgbClr val="00AF50"/>
                          </a:solidFill>
                          <a:latin typeface="Arial"/>
                          <a:cs typeface="Arial"/>
                        </a:rPr>
                        <a:t>volumeMp.Volume </a:t>
                      </a:r>
                      <a:r>
                        <a:rPr sz="900" dirty="0">
                          <a:latin typeface="Arial"/>
                          <a:cs typeface="Arial"/>
                        </a:rPr>
                        <a:t>centroid</a:t>
                      </a:r>
                      <a:r>
                        <a:rPr sz="900" spc="-15" dirty="0">
                          <a:latin typeface="Arial"/>
                          <a:cs typeface="Arial"/>
                        </a:rPr>
                        <a:t> </a:t>
                      </a:r>
                      <a:r>
                        <a:rPr sz="900" dirty="0">
                          <a:latin typeface="Arial"/>
                          <a:cs typeface="Arial"/>
                        </a:rPr>
                        <a:t>= </a:t>
                      </a:r>
                      <a:r>
                        <a:rPr sz="900" spc="-10" dirty="0">
                          <a:latin typeface="Arial"/>
                          <a:cs typeface="Arial"/>
                        </a:rPr>
                        <a:t>volumeMp.Centroid;</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3045">
                <a:tc gridSpan="2">
                  <a:txBody>
                    <a:bodyPr/>
                    <a:lstStyle/>
                    <a:p>
                      <a:pPr marL="73025">
                        <a:lnSpc>
                          <a:spcPct val="100000"/>
                        </a:lnSpc>
                        <a:spcBef>
                          <a:spcPts val="120"/>
                        </a:spcBef>
                      </a:pPr>
                      <a:r>
                        <a:rPr sz="900" dirty="0">
                          <a:latin typeface="Arial"/>
                          <a:cs typeface="Arial"/>
                        </a:rPr>
                        <a:t>Example</a:t>
                      </a:r>
                      <a:r>
                        <a:rPr sz="900" spc="-15" dirty="0">
                          <a:latin typeface="Arial"/>
                          <a:cs typeface="Arial"/>
                        </a:rPr>
                        <a:t> </a:t>
                      </a:r>
                      <a:r>
                        <a:rPr sz="900" dirty="0">
                          <a:latin typeface="Arial"/>
                          <a:cs typeface="Arial"/>
                        </a:rPr>
                        <a:t>methods</a:t>
                      </a:r>
                      <a:r>
                        <a:rPr sz="900" spc="-5"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change</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brep</a:t>
                      </a:r>
                      <a:r>
                        <a:rPr sz="900" spc="235" dirty="0">
                          <a:latin typeface="Arial"/>
                          <a:cs typeface="Arial"/>
                        </a:rPr>
                        <a:t> </a:t>
                      </a:r>
                      <a:r>
                        <a:rPr sz="900" dirty="0">
                          <a:latin typeface="Arial"/>
                          <a:cs typeface="Arial"/>
                        </a:rPr>
                        <a:t>topology:</a:t>
                      </a:r>
                      <a:r>
                        <a:rPr sz="900" spc="-15" dirty="0">
                          <a:latin typeface="Arial"/>
                          <a:cs typeface="Arial"/>
                        </a:rPr>
                        <a:t> </a:t>
                      </a:r>
                      <a:r>
                        <a:rPr sz="900" dirty="0">
                          <a:latin typeface="Arial"/>
                          <a:cs typeface="Arial"/>
                        </a:rPr>
                        <a:t>merge</a:t>
                      </a:r>
                      <a:r>
                        <a:rPr sz="900" spc="-10" dirty="0">
                          <a:latin typeface="Arial"/>
                          <a:cs typeface="Arial"/>
                        </a:rPr>
                        <a:t> </a:t>
                      </a:r>
                      <a:r>
                        <a:rPr sz="900" dirty="0">
                          <a:latin typeface="Arial"/>
                          <a:cs typeface="Arial"/>
                        </a:rPr>
                        <a:t>coplanar</a:t>
                      </a:r>
                      <a:r>
                        <a:rPr sz="900" spc="-10" dirty="0">
                          <a:latin typeface="Arial"/>
                          <a:cs typeface="Arial"/>
                        </a:rPr>
                        <a:t> </a:t>
                      </a:r>
                      <a:r>
                        <a:rPr sz="900" dirty="0">
                          <a:latin typeface="Arial"/>
                          <a:cs typeface="Arial"/>
                        </a:rPr>
                        <a:t>faces</a:t>
                      </a:r>
                      <a:r>
                        <a:rPr sz="900" spc="-10"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a</a:t>
                      </a:r>
                      <a:r>
                        <a:rPr sz="900" spc="-5" dirty="0">
                          <a:latin typeface="Arial"/>
                          <a:cs typeface="Arial"/>
                        </a:rPr>
                        <a:t> </a:t>
                      </a:r>
                      <a:r>
                        <a:rPr sz="900" spc="-20" dirty="0">
                          <a:latin typeface="Arial"/>
                          <a:cs typeface="Arial"/>
                        </a:rPr>
                        <a:t>brep</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r h="1473200">
                <a:tc>
                  <a:txBody>
                    <a:bodyPr/>
                    <a:lstStyle/>
                    <a:p>
                      <a:pPr marL="73025" marR="2691130">
                        <a:lnSpc>
                          <a:spcPts val="1030"/>
                        </a:lnSpc>
                        <a:spcBef>
                          <a:spcPts val="180"/>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tol</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0.01;</a:t>
                      </a:r>
                      <a:endParaRPr sz="900">
                        <a:latin typeface="Arial"/>
                        <a:cs typeface="Arial"/>
                      </a:endParaRPr>
                    </a:p>
                    <a:p>
                      <a:pPr>
                        <a:lnSpc>
                          <a:spcPct val="100000"/>
                        </a:lnSpc>
                        <a:spcBef>
                          <a:spcPts val="55"/>
                        </a:spcBef>
                      </a:pPr>
                      <a:endParaRPr sz="800">
                        <a:latin typeface="Times New Roman"/>
                        <a:cs typeface="Times New Roman"/>
                      </a:endParaRPr>
                    </a:p>
                    <a:p>
                      <a:pPr marL="73025">
                        <a:lnSpc>
                          <a:spcPct val="100000"/>
                        </a:lnSpc>
                      </a:pPr>
                      <a:r>
                        <a:rPr sz="900" dirty="0">
                          <a:solidFill>
                            <a:srgbClr val="3333FF"/>
                          </a:solidFill>
                          <a:latin typeface="Arial"/>
                          <a:cs typeface="Arial"/>
                        </a:rPr>
                        <a:t>bool</a:t>
                      </a:r>
                      <a:r>
                        <a:rPr sz="900" spc="-15" dirty="0">
                          <a:solidFill>
                            <a:srgbClr val="3333FF"/>
                          </a:solidFill>
                          <a:latin typeface="Arial"/>
                          <a:cs typeface="Arial"/>
                        </a:rPr>
                        <a:t> </a:t>
                      </a:r>
                      <a:r>
                        <a:rPr sz="900" dirty="0">
                          <a:latin typeface="Arial"/>
                          <a:cs typeface="Arial"/>
                        </a:rPr>
                        <a:t>merged =</a:t>
                      </a:r>
                      <a:r>
                        <a:rPr sz="900" spc="-10" dirty="0">
                          <a:latin typeface="Arial"/>
                          <a:cs typeface="Arial"/>
                        </a:rPr>
                        <a:t> brep.MergeCoplanarFaces(tol);</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33045">
                <a:tc gridSpan="2">
                  <a:txBody>
                    <a:bodyPr/>
                    <a:lstStyle/>
                    <a:p>
                      <a:pPr marL="73025">
                        <a:lnSpc>
                          <a:spcPct val="100000"/>
                        </a:lnSpc>
                        <a:spcBef>
                          <a:spcPts val="105"/>
                        </a:spcBef>
                      </a:pPr>
                      <a:r>
                        <a:rPr sz="900" dirty="0">
                          <a:latin typeface="Arial"/>
                          <a:cs typeface="Arial"/>
                        </a:rPr>
                        <a:t>Example</a:t>
                      </a:r>
                      <a:r>
                        <a:rPr sz="900" spc="-35" dirty="0">
                          <a:latin typeface="Arial"/>
                          <a:cs typeface="Arial"/>
                        </a:rPr>
                        <a:t> </a:t>
                      </a:r>
                      <a:r>
                        <a:rPr sz="900" dirty="0">
                          <a:latin typeface="Arial"/>
                          <a:cs typeface="Arial"/>
                        </a:rPr>
                        <a:t>methods</a:t>
                      </a:r>
                      <a:r>
                        <a:rPr sz="900" spc="-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operate</a:t>
                      </a:r>
                      <a:r>
                        <a:rPr sz="900" spc="-25" dirty="0">
                          <a:latin typeface="Arial"/>
                          <a:cs typeface="Arial"/>
                        </a:rPr>
                        <a:t> </a:t>
                      </a:r>
                      <a:r>
                        <a:rPr sz="900" dirty="0">
                          <a:latin typeface="Arial"/>
                          <a:cs typeface="Arial"/>
                        </a:rPr>
                        <a:t>on</a:t>
                      </a:r>
                      <a:r>
                        <a:rPr sz="900" spc="-10" dirty="0">
                          <a:latin typeface="Arial"/>
                          <a:cs typeface="Arial"/>
                        </a:rPr>
                        <a:t> </a:t>
                      </a:r>
                      <a:r>
                        <a:rPr sz="900" dirty="0">
                          <a:latin typeface="Arial"/>
                          <a:cs typeface="Arial"/>
                        </a:rPr>
                        <a:t>multiple</a:t>
                      </a:r>
                      <a:r>
                        <a:rPr sz="900" spc="-20" dirty="0">
                          <a:latin typeface="Arial"/>
                          <a:cs typeface="Arial"/>
                        </a:rPr>
                        <a:t> </a:t>
                      </a:r>
                      <a:r>
                        <a:rPr sz="900" dirty="0">
                          <a:latin typeface="Arial"/>
                          <a:cs typeface="Arial"/>
                        </a:rPr>
                        <a:t>breps:</a:t>
                      </a:r>
                      <a:r>
                        <a:rPr sz="900" spc="-15" dirty="0">
                          <a:latin typeface="Arial"/>
                          <a:cs typeface="Arial"/>
                        </a:rPr>
                        <a:t> </a:t>
                      </a:r>
                      <a:r>
                        <a:rPr sz="900" dirty="0">
                          <a:latin typeface="Arial"/>
                          <a:cs typeface="Arial"/>
                        </a:rPr>
                        <a:t>Boolean</a:t>
                      </a:r>
                      <a:r>
                        <a:rPr sz="900" spc="-10" dirty="0">
                          <a:latin typeface="Arial"/>
                          <a:cs typeface="Arial"/>
                        </a:rPr>
                        <a:t> </a:t>
                      </a:r>
                      <a:r>
                        <a:rPr sz="900" dirty="0">
                          <a:latin typeface="Arial"/>
                          <a:cs typeface="Arial"/>
                        </a:rPr>
                        <a:t>union</a:t>
                      </a:r>
                      <a:r>
                        <a:rPr sz="900" spc="-10" dirty="0">
                          <a:latin typeface="Arial"/>
                          <a:cs typeface="Arial"/>
                        </a:rPr>
                        <a:t> </a:t>
                      </a:r>
                      <a:r>
                        <a:rPr sz="900" dirty="0">
                          <a:latin typeface="Arial"/>
                          <a:cs typeface="Arial"/>
                        </a:rPr>
                        <a:t>2</a:t>
                      </a:r>
                      <a:r>
                        <a:rPr sz="900" spc="-20" dirty="0">
                          <a:latin typeface="Arial"/>
                          <a:cs typeface="Arial"/>
                        </a:rPr>
                        <a:t> </a:t>
                      </a:r>
                      <a:r>
                        <a:rPr sz="900" spc="-10" dirty="0">
                          <a:latin typeface="Arial"/>
                          <a:cs typeface="Arial"/>
                        </a:rPr>
                        <a:t>breps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6"/>
                  </a:ext>
                </a:extLst>
              </a:tr>
              <a:tr h="1306195">
                <a:tc>
                  <a:txBody>
                    <a:bodyPr/>
                    <a:lstStyle/>
                    <a:p>
                      <a:pPr marL="73025">
                        <a:lnSpc>
                          <a:spcPct val="100000"/>
                        </a:lnSpc>
                        <a:spcBef>
                          <a:spcPts val="110"/>
                        </a:spcBef>
                      </a:pPr>
                      <a:r>
                        <a:rPr sz="900" dirty="0">
                          <a:latin typeface="Arial"/>
                          <a:cs typeface="Arial"/>
                        </a:rPr>
                        <a:t>List&lt;</a:t>
                      </a:r>
                      <a:r>
                        <a:rPr sz="900" b="1" dirty="0">
                          <a:latin typeface="Arial"/>
                          <a:cs typeface="Arial"/>
                        </a:rPr>
                        <a:t>Brep</a:t>
                      </a:r>
                      <a:r>
                        <a:rPr sz="900" dirty="0">
                          <a:latin typeface="Arial"/>
                          <a:cs typeface="Arial"/>
                        </a:rPr>
                        <a:t>&gt;</a:t>
                      </a:r>
                      <a:r>
                        <a:rPr sz="900" spc="-20" dirty="0">
                          <a:latin typeface="Arial"/>
                          <a:cs typeface="Arial"/>
                        </a:rPr>
                        <a:t> </a:t>
                      </a:r>
                      <a:r>
                        <a:rPr sz="900" dirty="0">
                          <a:latin typeface="Arial"/>
                          <a:cs typeface="Arial"/>
                        </a:rPr>
                        <a:t>breps</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 </a:t>
                      </a: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//Boolean</a:t>
                      </a:r>
                      <a:r>
                        <a:rPr sz="900" spc="-20" dirty="0">
                          <a:solidFill>
                            <a:srgbClr val="00AF50"/>
                          </a:solidFill>
                          <a:latin typeface="Arial"/>
                          <a:cs typeface="Arial"/>
                        </a:rPr>
                        <a:t> </a:t>
                      </a:r>
                      <a:r>
                        <a:rPr sz="900" dirty="0">
                          <a:solidFill>
                            <a:srgbClr val="00AF50"/>
                          </a:solidFill>
                          <a:latin typeface="Arial"/>
                          <a:cs typeface="Arial"/>
                        </a:rPr>
                        <a:t>union</a:t>
                      </a:r>
                      <a:r>
                        <a:rPr sz="900" spc="-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input</a:t>
                      </a:r>
                      <a:r>
                        <a:rPr sz="900" spc="-15" dirty="0">
                          <a:solidFill>
                            <a:srgbClr val="00AF50"/>
                          </a:solidFill>
                          <a:latin typeface="Arial"/>
                          <a:cs typeface="Arial"/>
                        </a:rPr>
                        <a:t> </a:t>
                      </a:r>
                      <a:r>
                        <a:rPr sz="900" spc="-20" dirty="0">
                          <a:solidFill>
                            <a:srgbClr val="00AF50"/>
                          </a:solidFill>
                          <a:latin typeface="Arial"/>
                          <a:cs typeface="Arial"/>
                        </a:rPr>
                        <a:t>breps</a:t>
                      </a:r>
                      <a:endParaRPr sz="900">
                        <a:latin typeface="Arial"/>
                        <a:cs typeface="Arial"/>
                      </a:endParaRPr>
                    </a:p>
                    <a:p>
                      <a:pPr marL="73025">
                        <a:lnSpc>
                          <a:spcPts val="1055"/>
                        </a:lnSpc>
                      </a:pPr>
                      <a:r>
                        <a:rPr sz="900" b="1" dirty="0">
                          <a:latin typeface="Arial"/>
                          <a:cs typeface="Arial"/>
                        </a:rPr>
                        <a:t>Brep</a:t>
                      </a:r>
                      <a:r>
                        <a:rPr sz="900" dirty="0">
                          <a:latin typeface="Arial"/>
                          <a:cs typeface="Arial"/>
                        </a:rPr>
                        <a:t>[</a:t>
                      </a:r>
                      <a:r>
                        <a:rPr sz="900" spc="35" dirty="0">
                          <a:latin typeface="Arial"/>
                          <a:cs typeface="Arial"/>
                        </a:rPr>
                        <a:t> </a:t>
                      </a:r>
                      <a:r>
                        <a:rPr sz="900" dirty="0">
                          <a:latin typeface="Arial"/>
                          <a:cs typeface="Arial"/>
                        </a:rPr>
                        <a:t>]</a:t>
                      </a:r>
                      <a:r>
                        <a:rPr sz="900" spc="40" dirty="0">
                          <a:latin typeface="Arial"/>
                          <a:cs typeface="Arial"/>
                        </a:rPr>
                        <a:t> </a:t>
                      </a:r>
                      <a:r>
                        <a:rPr sz="900" dirty="0">
                          <a:latin typeface="Arial"/>
                          <a:cs typeface="Arial"/>
                        </a:rPr>
                        <a:t>unionBrep</a:t>
                      </a:r>
                      <a:r>
                        <a:rPr sz="900" spc="40" dirty="0">
                          <a:latin typeface="Arial"/>
                          <a:cs typeface="Arial"/>
                        </a:rPr>
                        <a:t> </a:t>
                      </a:r>
                      <a:r>
                        <a:rPr sz="900" dirty="0">
                          <a:latin typeface="Arial"/>
                          <a:cs typeface="Arial"/>
                        </a:rPr>
                        <a:t>=</a:t>
                      </a:r>
                      <a:r>
                        <a:rPr sz="900" spc="35" dirty="0">
                          <a:latin typeface="Arial"/>
                          <a:cs typeface="Arial"/>
                        </a:rPr>
                        <a:t> </a:t>
                      </a:r>
                      <a:r>
                        <a:rPr sz="900" spc="-10" dirty="0">
                          <a:latin typeface="Arial"/>
                          <a:cs typeface="Arial"/>
                        </a:rPr>
                        <a:t>Brep.CreateBooleanUnion(breps,</a:t>
                      </a:r>
                      <a:r>
                        <a:rPr sz="900" spc="40" dirty="0">
                          <a:latin typeface="Arial"/>
                          <a:cs typeface="Arial"/>
                        </a:rPr>
                        <a:t> </a:t>
                      </a:r>
                      <a:r>
                        <a:rPr sz="900" spc="-20" dirty="0">
                          <a:latin typeface="Arial"/>
                          <a:cs typeface="Arial"/>
                        </a:rPr>
                        <a:t>tol);</a:t>
                      </a:r>
                      <a:endParaRPr sz="900">
                        <a:latin typeface="Arial"/>
                        <a:cs typeface="Arial"/>
                      </a:endParaRPr>
                    </a:p>
                  </a:txBody>
                  <a:tcPr marL="0" marR="0" marT="139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pic>
        <p:nvPicPr>
          <p:cNvPr id="4" name="object 4"/>
          <p:cNvPicPr/>
          <p:nvPr/>
        </p:nvPicPr>
        <p:blipFill>
          <a:blip r:embed="rId2" cstate="print"/>
          <a:stretch>
            <a:fillRect/>
          </a:stretch>
        </p:blipFill>
        <p:spPr>
          <a:xfrm>
            <a:off x="5231129" y="1746885"/>
            <a:ext cx="1610101" cy="1464049"/>
          </a:xfrm>
          <a:prstGeom prst="rect">
            <a:avLst/>
          </a:prstGeom>
        </p:spPr>
      </p:pic>
      <p:pic>
        <p:nvPicPr>
          <p:cNvPr id="5" name="object 5"/>
          <p:cNvPicPr/>
          <p:nvPr/>
        </p:nvPicPr>
        <p:blipFill>
          <a:blip r:embed="rId3" cstate="print"/>
          <a:stretch>
            <a:fillRect/>
          </a:stretch>
        </p:blipFill>
        <p:spPr>
          <a:xfrm>
            <a:off x="5231129" y="3496055"/>
            <a:ext cx="1619250" cy="1803019"/>
          </a:xfrm>
          <a:prstGeom prst="rect">
            <a:avLst/>
          </a:prstGeom>
        </p:spPr>
      </p:pic>
      <p:pic>
        <p:nvPicPr>
          <p:cNvPr id="6" name="object 6"/>
          <p:cNvPicPr/>
          <p:nvPr/>
        </p:nvPicPr>
        <p:blipFill>
          <a:blip r:embed="rId4" cstate="print"/>
          <a:stretch>
            <a:fillRect/>
          </a:stretch>
        </p:blipFill>
        <p:spPr>
          <a:xfrm>
            <a:off x="5413148" y="5765613"/>
            <a:ext cx="1236889" cy="1393971"/>
          </a:xfrm>
          <a:prstGeom prst="rect">
            <a:avLst/>
          </a:prstGeom>
        </p:spPr>
      </p:pic>
      <p:pic>
        <p:nvPicPr>
          <p:cNvPr id="7" name="object 7"/>
          <p:cNvPicPr/>
          <p:nvPr/>
        </p:nvPicPr>
        <p:blipFill>
          <a:blip r:embed="rId5" cstate="print"/>
          <a:stretch>
            <a:fillRect/>
          </a:stretch>
        </p:blipFill>
        <p:spPr>
          <a:xfrm>
            <a:off x="5326379" y="7449311"/>
            <a:ext cx="1424304" cy="1244960"/>
          </a:xfrm>
          <a:prstGeom prst="rect">
            <a:avLst/>
          </a:prstGeom>
        </p:spPr>
      </p:pic>
      <p:sp>
        <p:nvSpPr>
          <p:cNvPr id="11" name="Title 10"/>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90</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0_02_2 Make a 2D Array of points</a:t>
            </a:r>
          </a:p>
        </p:txBody>
      </p:sp>
      <p:pic>
        <p:nvPicPr>
          <p:cNvPr id="3" name="Picture 2"/>
          <p:cNvPicPr>
            <a:picLocks noChangeAspect="1"/>
          </p:cNvPicPr>
          <p:nvPr/>
        </p:nvPicPr>
        <p:blipFill>
          <a:blip r:embed="rId2"/>
          <a:stretch>
            <a:fillRect/>
          </a:stretch>
        </p:blipFill>
        <p:spPr>
          <a:xfrm>
            <a:off x="506982" y="1219200"/>
            <a:ext cx="6910836" cy="6787340"/>
          </a:xfrm>
          <a:prstGeom prst="rect">
            <a:avLst/>
          </a:prstGeom>
        </p:spPr>
      </p:pic>
      <p:sp>
        <p:nvSpPr>
          <p:cNvPr id="5" name="TextBox 4">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98969906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1068069"/>
            <a:ext cx="5897880" cy="117221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3_3_5:</a:t>
            </a:r>
            <a:r>
              <a:rPr sz="1200" b="1" spc="-35" dirty="0">
                <a:latin typeface="Arial"/>
                <a:cs typeface="Arial"/>
              </a:rPr>
              <a:t> </a:t>
            </a:r>
            <a:r>
              <a:rPr sz="1200" b="1" dirty="0">
                <a:latin typeface="Arial"/>
                <a:cs typeface="Arial"/>
              </a:rPr>
              <a:t>Other</a:t>
            </a:r>
            <a:r>
              <a:rPr sz="1200" b="1" spc="-35" dirty="0">
                <a:latin typeface="Arial"/>
                <a:cs typeface="Arial"/>
              </a:rPr>
              <a:t> </a:t>
            </a:r>
            <a:r>
              <a:rPr sz="1200" b="1" dirty="0">
                <a:latin typeface="Arial"/>
                <a:cs typeface="Arial"/>
              </a:rPr>
              <a:t>geometry</a:t>
            </a:r>
            <a:r>
              <a:rPr sz="1200" b="1" spc="-30" dirty="0">
                <a:latin typeface="Arial"/>
                <a:cs typeface="Arial"/>
              </a:rPr>
              <a:t> </a:t>
            </a:r>
            <a:r>
              <a:rPr sz="1200" b="1" spc="-10" dirty="0">
                <a:latin typeface="Arial"/>
                <a:cs typeface="Arial"/>
              </a:rPr>
              <a:t>classes</a:t>
            </a:r>
            <a:endParaRPr sz="1200">
              <a:latin typeface="Arial"/>
              <a:cs typeface="Arial"/>
            </a:endParaRPr>
          </a:p>
          <a:p>
            <a:pPr>
              <a:lnSpc>
                <a:spcPct val="100000"/>
              </a:lnSpc>
              <a:spcBef>
                <a:spcPts val="50"/>
              </a:spcBef>
            </a:pPr>
            <a:endParaRPr sz="1050">
              <a:latin typeface="Arial"/>
              <a:cs typeface="Arial"/>
            </a:endParaRPr>
          </a:p>
          <a:p>
            <a:pPr marL="12700" marR="5080">
              <a:lnSpc>
                <a:spcPct val="95900"/>
              </a:lnSpc>
            </a:pPr>
            <a:r>
              <a:rPr sz="1100" dirty="0">
                <a:latin typeface="Arial"/>
                <a:cs typeface="Arial"/>
              </a:rPr>
              <a:t>There</a:t>
            </a:r>
            <a:r>
              <a:rPr sz="1100" spc="-25" dirty="0">
                <a:latin typeface="Arial"/>
                <a:cs typeface="Arial"/>
              </a:rPr>
              <a:t> </a:t>
            </a:r>
            <a:r>
              <a:rPr sz="1100" dirty="0">
                <a:latin typeface="Arial"/>
                <a:cs typeface="Arial"/>
              </a:rPr>
              <a:t>are</a:t>
            </a:r>
            <a:r>
              <a:rPr sz="1100" spc="-40" dirty="0">
                <a:latin typeface="Arial"/>
                <a:cs typeface="Arial"/>
              </a:rPr>
              <a:t> </a:t>
            </a:r>
            <a:r>
              <a:rPr sz="1100" dirty="0">
                <a:latin typeface="Arial"/>
                <a:cs typeface="Arial"/>
              </a:rPr>
              <a:t>many</a:t>
            </a:r>
            <a:r>
              <a:rPr sz="1100" spc="-25" dirty="0">
                <a:latin typeface="Arial"/>
                <a:cs typeface="Arial"/>
              </a:rPr>
              <a:t> </a:t>
            </a:r>
            <a:r>
              <a:rPr sz="1100" dirty="0">
                <a:latin typeface="Arial"/>
                <a:cs typeface="Arial"/>
              </a:rPr>
              <a:t>important</a:t>
            </a:r>
            <a:r>
              <a:rPr sz="1100" spc="-25" dirty="0">
                <a:latin typeface="Arial"/>
                <a:cs typeface="Arial"/>
              </a:rPr>
              <a:t> </a:t>
            </a:r>
            <a:r>
              <a:rPr sz="1100" dirty="0">
                <a:latin typeface="Arial"/>
                <a:cs typeface="Arial"/>
              </a:rPr>
              <a:t>classes</a:t>
            </a:r>
            <a:r>
              <a:rPr sz="1100" spc="-35" dirty="0">
                <a:latin typeface="Arial"/>
                <a:cs typeface="Arial"/>
              </a:rPr>
              <a:t> </a:t>
            </a:r>
            <a:r>
              <a:rPr sz="1100" dirty="0">
                <a:latin typeface="Arial"/>
                <a:cs typeface="Arial"/>
              </a:rPr>
              <a:t>under</a:t>
            </a:r>
            <a:r>
              <a:rPr sz="1100" spc="-4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Rhino.Geometry</a:t>
            </a:r>
            <a:r>
              <a:rPr sz="1100" b="1" i="1" spc="-20" dirty="0">
                <a:latin typeface="Arial"/>
                <a:cs typeface="Arial"/>
              </a:rPr>
              <a:t> </a:t>
            </a:r>
            <a:r>
              <a:rPr sz="1100" dirty="0">
                <a:latin typeface="Arial"/>
                <a:cs typeface="Arial"/>
              </a:rPr>
              <a:t>namespace</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not</a:t>
            </a:r>
            <a:r>
              <a:rPr sz="1100" spc="-20" dirty="0">
                <a:latin typeface="Arial"/>
                <a:cs typeface="Arial"/>
              </a:rPr>
              <a:t> </a:t>
            </a:r>
            <a:r>
              <a:rPr sz="1100" spc="-10" dirty="0">
                <a:latin typeface="Arial"/>
                <a:cs typeface="Arial"/>
              </a:rPr>
              <a:t>derived </a:t>
            </a:r>
            <a:r>
              <a:rPr sz="1100" dirty="0">
                <a:latin typeface="Arial"/>
                <a:cs typeface="Arial"/>
              </a:rPr>
              <a:t>from</a:t>
            </a:r>
            <a:r>
              <a:rPr sz="1100" spc="-35" dirty="0">
                <a:latin typeface="Arial"/>
                <a:cs typeface="Arial"/>
              </a:rPr>
              <a:t> </a:t>
            </a:r>
            <a:r>
              <a:rPr sz="1100" b="1" i="1" dirty="0">
                <a:latin typeface="Arial"/>
                <a:cs typeface="Arial"/>
              </a:rPr>
              <a:t>GeometryBase</a:t>
            </a:r>
            <a:r>
              <a:rPr sz="1100" dirty="0">
                <a:latin typeface="Arial"/>
                <a:cs typeface="Arial"/>
              </a:rPr>
              <a:t>.</a:t>
            </a:r>
            <a:r>
              <a:rPr sz="1100" spc="-20" dirty="0">
                <a:latin typeface="Arial"/>
                <a:cs typeface="Arial"/>
              </a:rPr>
              <a:t> </a:t>
            </a:r>
            <a:r>
              <a:rPr sz="1100" dirty="0">
                <a:latin typeface="Arial"/>
                <a:cs typeface="Arial"/>
              </a:rPr>
              <a:t>Those</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commonly</a:t>
            </a:r>
            <a:r>
              <a:rPr sz="1100" spc="-35" dirty="0">
                <a:latin typeface="Arial"/>
                <a:cs typeface="Arial"/>
              </a:rPr>
              <a:t> </a:t>
            </a:r>
            <a:r>
              <a:rPr sz="1100" dirty="0">
                <a:latin typeface="Arial"/>
                <a:cs typeface="Arial"/>
              </a:rPr>
              <a:t>used</a:t>
            </a:r>
            <a:r>
              <a:rPr sz="1100" spc="-35" dirty="0">
                <a:latin typeface="Arial"/>
                <a:cs typeface="Arial"/>
              </a:rPr>
              <a:t> </a:t>
            </a:r>
            <a:r>
              <a:rPr sz="1100" dirty="0">
                <a:latin typeface="Arial"/>
                <a:cs typeface="Arial"/>
              </a:rPr>
              <a:t>when</a:t>
            </a:r>
            <a:r>
              <a:rPr sz="1100" spc="-10" dirty="0">
                <a:latin typeface="Arial"/>
                <a:cs typeface="Arial"/>
              </a:rPr>
              <a:t> </a:t>
            </a:r>
            <a:r>
              <a:rPr sz="1100" dirty="0">
                <a:latin typeface="Arial"/>
                <a:cs typeface="Arial"/>
              </a:rPr>
              <a:t>writing</a:t>
            </a:r>
            <a:r>
              <a:rPr sz="1100" spc="-25" dirty="0">
                <a:latin typeface="Arial"/>
                <a:cs typeface="Arial"/>
              </a:rPr>
              <a:t> </a:t>
            </a:r>
            <a:r>
              <a:rPr sz="1100" dirty="0">
                <a:latin typeface="Arial"/>
                <a:cs typeface="Arial"/>
              </a:rPr>
              <a:t>scripts</a:t>
            </a:r>
            <a:r>
              <a:rPr sz="1100" spc="-3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and</a:t>
            </a:r>
            <a:r>
              <a:rPr sz="1100" spc="-30" dirty="0">
                <a:latin typeface="Arial"/>
                <a:cs typeface="Arial"/>
              </a:rPr>
              <a:t> </a:t>
            </a:r>
            <a:r>
              <a:rPr sz="1100" spc="-10" dirty="0">
                <a:latin typeface="Arial"/>
                <a:cs typeface="Arial"/>
              </a:rPr>
              <a:t>manipulate </a:t>
            </a:r>
            <a:r>
              <a:rPr sz="1100" dirty="0">
                <a:latin typeface="Arial"/>
                <a:cs typeface="Arial"/>
              </a:rPr>
              <a:t>geometry.</a:t>
            </a:r>
            <a:r>
              <a:rPr sz="1100" spc="-35"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used</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couple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them</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examples.</a:t>
            </a:r>
            <a:r>
              <a:rPr sz="1100" spc="-1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40" dirty="0">
                <a:latin typeface="Arial"/>
                <a:cs typeface="Arial"/>
              </a:rPr>
              <a:t> </a:t>
            </a:r>
            <a:r>
              <a:rPr sz="1100" dirty="0">
                <a:latin typeface="Arial"/>
                <a:cs typeface="Arial"/>
              </a:rPr>
              <a:t>find</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full</a:t>
            </a:r>
            <a:r>
              <a:rPr sz="1100" spc="-15" dirty="0">
                <a:latin typeface="Arial"/>
                <a:cs typeface="Arial"/>
              </a:rPr>
              <a:t> </a:t>
            </a:r>
            <a:r>
              <a:rPr sz="1100" dirty="0">
                <a:latin typeface="Arial"/>
                <a:cs typeface="Arial"/>
              </a:rPr>
              <a:t>list</a:t>
            </a:r>
            <a:r>
              <a:rPr sz="1100" spc="-5" dirty="0">
                <a:latin typeface="Arial"/>
                <a:cs typeface="Arial"/>
              </a:rPr>
              <a:t> </a:t>
            </a:r>
            <a:r>
              <a:rPr sz="1100" spc="-25" dirty="0">
                <a:latin typeface="Arial"/>
                <a:cs typeface="Arial"/>
              </a:rPr>
              <a:t>of </a:t>
            </a:r>
            <a:r>
              <a:rPr sz="1100" b="1" i="1" dirty="0">
                <a:latin typeface="Arial"/>
                <a:cs typeface="Arial"/>
              </a:rPr>
              <a:t>RhinoCommon</a:t>
            </a:r>
            <a:r>
              <a:rPr sz="1100" b="1" i="1" spc="-35"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10" dirty="0">
                <a:latin typeface="Arial"/>
                <a:cs typeface="Arial"/>
              </a:rPr>
              <a:t> documentation.</a:t>
            </a:r>
            <a:r>
              <a:rPr sz="1100" spc="-30" dirty="0">
                <a:latin typeface="Arial"/>
                <a:cs typeface="Arial"/>
              </a:rPr>
              <a:t> </a:t>
            </a:r>
            <a:r>
              <a:rPr sz="1100" dirty="0">
                <a:latin typeface="Arial"/>
                <a:cs typeface="Arial"/>
              </a:rPr>
              <a:t>Most</a:t>
            </a:r>
            <a:r>
              <a:rPr sz="1100" spc="-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these</a:t>
            </a:r>
            <a:r>
              <a:rPr sz="1100" spc="-20" dirty="0">
                <a:latin typeface="Arial"/>
                <a:cs typeface="Arial"/>
              </a:rPr>
              <a:t> </a:t>
            </a:r>
            <a:r>
              <a:rPr sz="1100" dirty="0">
                <a:latin typeface="Arial"/>
                <a:cs typeface="Arial"/>
              </a:rPr>
              <a:t>classes</a:t>
            </a:r>
            <a:r>
              <a:rPr sz="1100" spc="-1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derived</a:t>
            </a:r>
            <a:r>
              <a:rPr sz="1100" spc="-15" dirty="0">
                <a:latin typeface="Arial"/>
                <a:cs typeface="Arial"/>
              </a:rPr>
              <a:t> </a:t>
            </a:r>
            <a:r>
              <a:rPr sz="1100" dirty="0">
                <a:latin typeface="Arial"/>
                <a:cs typeface="Arial"/>
              </a:rPr>
              <a:t>directly</a:t>
            </a:r>
            <a:r>
              <a:rPr sz="1100" spc="-20" dirty="0">
                <a:latin typeface="Arial"/>
                <a:cs typeface="Arial"/>
              </a:rPr>
              <a:t> from </a:t>
            </a:r>
            <a:r>
              <a:rPr sz="1100" dirty="0">
                <a:latin typeface="Arial"/>
                <a:cs typeface="Arial"/>
              </a:rPr>
              <a:t>the</a:t>
            </a:r>
            <a:r>
              <a:rPr sz="1100" spc="-25" dirty="0">
                <a:latin typeface="Arial"/>
                <a:cs typeface="Arial"/>
              </a:rPr>
              <a:t> </a:t>
            </a:r>
            <a:r>
              <a:rPr sz="1100" b="1" i="1" dirty="0">
                <a:latin typeface="Arial"/>
                <a:cs typeface="Arial"/>
              </a:rPr>
              <a:t>C#</a:t>
            </a:r>
            <a:r>
              <a:rPr sz="1100" b="1" i="1" spc="-25" dirty="0">
                <a:latin typeface="Arial"/>
                <a:cs typeface="Arial"/>
              </a:rPr>
              <a:t> </a:t>
            </a:r>
            <a:r>
              <a:rPr sz="1100" dirty="0">
                <a:latin typeface="Arial"/>
                <a:cs typeface="Arial"/>
              </a:rPr>
              <a:t>abstract</a:t>
            </a:r>
            <a:r>
              <a:rPr sz="1100" spc="-30" dirty="0">
                <a:latin typeface="Arial"/>
                <a:cs typeface="Arial"/>
              </a:rPr>
              <a:t> </a:t>
            </a:r>
            <a:r>
              <a:rPr sz="1100" dirty="0">
                <a:latin typeface="Arial"/>
                <a:cs typeface="Arial"/>
              </a:rPr>
              <a:t>class</a:t>
            </a:r>
            <a:r>
              <a:rPr sz="1100" spc="-30" dirty="0">
                <a:latin typeface="Arial"/>
                <a:cs typeface="Arial"/>
              </a:rPr>
              <a:t> </a:t>
            </a:r>
            <a:r>
              <a:rPr sz="1100" b="1" i="1" dirty="0">
                <a:latin typeface="Arial"/>
                <a:cs typeface="Arial"/>
              </a:rPr>
              <a:t>System.Object</a:t>
            </a:r>
            <a:r>
              <a:rPr sz="1100" dirty="0">
                <a:latin typeface="Arial"/>
                <a:cs typeface="Arial"/>
              </a:rPr>
              <a:t>.</a:t>
            </a:r>
            <a:r>
              <a:rPr sz="1100" spc="-15" dirty="0">
                <a:latin typeface="Arial"/>
                <a:cs typeface="Arial"/>
              </a:rPr>
              <a:t> </a:t>
            </a:r>
            <a:r>
              <a:rPr sz="1100" dirty="0">
                <a:latin typeface="Arial"/>
                <a:cs typeface="Arial"/>
              </a:rPr>
              <a:t>This</a:t>
            </a:r>
            <a:r>
              <a:rPr sz="1100" spc="-3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inheritance</a:t>
            </a:r>
            <a:r>
              <a:rPr sz="1100" spc="-25" dirty="0">
                <a:latin typeface="Arial"/>
                <a:cs typeface="Arial"/>
              </a:rPr>
              <a:t> </a:t>
            </a:r>
            <a:r>
              <a:rPr sz="1100" dirty="0">
                <a:latin typeface="Arial"/>
                <a:cs typeface="Arial"/>
              </a:rPr>
              <a:t>hierarchy</a:t>
            </a:r>
            <a:r>
              <a:rPr sz="1100" spc="-35" dirty="0">
                <a:latin typeface="Arial"/>
                <a:cs typeface="Arial"/>
              </a:rPr>
              <a:t> </a:t>
            </a:r>
            <a:r>
              <a:rPr sz="1100" dirty="0">
                <a:latin typeface="Arial"/>
                <a:cs typeface="Arial"/>
              </a:rPr>
              <a:t>for</a:t>
            </a:r>
            <a:r>
              <a:rPr sz="1100" spc="-30" dirty="0">
                <a:latin typeface="Arial"/>
                <a:cs typeface="Arial"/>
              </a:rPr>
              <a:t> </a:t>
            </a:r>
            <a:r>
              <a:rPr sz="1100" dirty="0">
                <a:latin typeface="Arial"/>
                <a:cs typeface="Arial"/>
              </a:rPr>
              <a:t>these</a:t>
            </a:r>
            <a:r>
              <a:rPr sz="1100" spc="-20" dirty="0">
                <a:latin typeface="Arial"/>
                <a:cs typeface="Arial"/>
              </a:rPr>
              <a:t> </a:t>
            </a:r>
            <a:r>
              <a:rPr sz="1100" spc="-10" dirty="0">
                <a:latin typeface="Arial"/>
                <a:cs typeface="Arial"/>
              </a:rPr>
              <a:t>classes.</a:t>
            </a:r>
            <a:endParaRPr sz="1100">
              <a:latin typeface="Arial"/>
              <a:cs typeface="Arial"/>
            </a:endParaRPr>
          </a:p>
        </p:txBody>
      </p:sp>
      <p:sp>
        <p:nvSpPr>
          <p:cNvPr id="3" name="object 3"/>
          <p:cNvSpPr/>
          <p:nvPr/>
        </p:nvSpPr>
        <p:spPr>
          <a:xfrm>
            <a:off x="923848" y="2755645"/>
            <a:ext cx="74930" cy="18415"/>
          </a:xfrm>
          <a:custGeom>
            <a:avLst/>
            <a:gdLst/>
            <a:ahLst/>
            <a:cxnLst/>
            <a:rect l="l" t="t" r="r" b="b"/>
            <a:pathLst>
              <a:path w="74930" h="18414">
                <a:moveTo>
                  <a:pt x="74675" y="0"/>
                </a:moveTo>
                <a:lnTo>
                  <a:pt x="0" y="0"/>
                </a:lnTo>
                <a:lnTo>
                  <a:pt x="0" y="18288"/>
                </a:lnTo>
                <a:lnTo>
                  <a:pt x="74675" y="18288"/>
                </a:lnTo>
                <a:lnTo>
                  <a:pt x="74675" y="0"/>
                </a:lnTo>
                <a:close/>
              </a:path>
            </a:pathLst>
          </a:custGeom>
          <a:solidFill>
            <a:srgbClr val="999999"/>
          </a:solidFill>
        </p:spPr>
        <p:txBody>
          <a:bodyPr wrap="square" lIns="0" tIns="0" rIns="0" bIns="0" rtlCol="0"/>
          <a:lstStyle/>
          <a:p>
            <a:endParaRPr/>
          </a:p>
        </p:txBody>
      </p:sp>
      <p:sp>
        <p:nvSpPr>
          <p:cNvPr id="4" name="object 4"/>
          <p:cNvSpPr/>
          <p:nvPr/>
        </p:nvSpPr>
        <p:spPr>
          <a:xfrm>
            <a:off x="932992" y="2792222"/>
            <a:ext cx="56515" cy="18415"/>
          </a:xfrm>
          <a:custGeom>
            <a:avLst/>
            <a:gdLst/>
            <a:ahLst/>
            <a:cxnLst/>
            <a:rect l="l" t="t" r="r" b="b"/>
            <a:pathLst>
              <a:path w="56515" h="18414">
                <a:moveTo>
                  <a:pt x="56387" y="0"/>
                </a:moveTo>
                <a:lnTo>
                  <a:pt x="0" y="0"/>
                </a:lnTo>
                <a:lnTo>
                  <a:pt x="0" y="18288"/>
                </a:lnTo>
                <a:lnTo>
                  <a:pt x="56387" y="18288"/>
                </a:lnTo>
                <a:lnTo>
                  <a:pt x="56387" y="0"/>
                </a:lnTo>
                <a:close/>
              </a:path>
            </a:pathLst>
          </a:custGeom>
          <a:solidFill>
            <a:srgbClr val="999999"/>
          </a:solidFill>
        </p:spPr>
        <p:txBody>
          <a:bodyPr wrap="square" lIns="0" tIns="0" rIns="0" bIns="0" rtlCol="0"/>
          <a:lstStyle/>
          <a:p>
            <a:endParaRPr/>
          </a:p>
        </p:txBody>
      </p:sp>
      <p:sp>
        <p:nvSpPr>
          <p:cNvPr id="5" name="object 5"/>
          <p:cNvSpPr/>
          <p:nvPr/>
        </p:nvSpPr>
        <p:spPr>
          <a:xfrm>
            <a:off x="923848" y="2950717"/>
            <a:ext cx="74930" cy="18415"/>
          </a:xfrm>
          <a:custGeom>
            <a:avLst/>
            <a:gdLst/>
            <a:ahLst/>
            <a:cxnLst/>
            <a:rect l="l" t="t" r="r" b="b"/>
            <a:pathLst>
              <a:path w="74930" h="18414">
                <a:moveTo>
                  <a:pt x="74675" y="0"/>
                </a:moveTo>
                <a:lnTo>
                  <a:pt x="0" y="0"/>
                </a:lnTo>
                <a:lnTo>
                  <a:pt x="0" y="18288"/>
                </a:lnTo>
                <a:lnTo>
                  <a:pt x="74675" y="18288"/>
                </a:lnTo>
                <a:lnTo>
                  <a:pt x="74675" y="0"/>
                </a:lnTo>
                <a:close/>
              </a:path>
            </a:pathLst>
          </a:custGeom>
          <a:solidFill>
            <a:srgbClr val="999999"/>
          </a:solidFill>
        </p:spPr>
        <p:txBody>
          <a:bodyPr wrap="square" lIns="0" tIns="0" rIns="0" bIns="0" rtlCol="0"/>
          <a:lstStyle/>
          <a:p>
            <a:endParaRPr/>
          </a:p>
        </p:txBody>
      </p:sp>
      <p:sp>
        <p:nvSpPr>
          <p:cNvPr id="6" name="object 6"/>
          <p:cNvSpPr/>
          <p:nvPr/>
        </p:nvSpPr>
        <p:spPr>
          <a:xfrm>
            <a:off x="923848" y="3144266"/>
            <a:ext cx="74930" cy="18415"/>
          </a:xfrm>
          <a:custGeom>
            <a:avLst/>
            <a:gdLst/>
            <a:ahLst/>
            <a:cxnLst/>
            <a:rect l="l" t="t" r="r" b="b"/>
            <a:pathLst>
              <a:path w="74930" h="18414">
                <a:moveTo>
                  <a:pt x="74675" y="0"/>
                </a:moveTo>
                <a:lnTo>
                  <a:pt x="0" y="0"/>
                </a:lnTo>
                <a:lnTo>
                  <a:pt x="0" y="18288"/>
                </a:lnTo>
                <a:lnTo>
                  <a:pt x="74675" y="18288"/>
                </a:lnTo>
                <a:lnTo>
                  <a:pt x="74675" y="0"/>
                </a:lnTo>
                <a:close/>
              </a:path>
            </a:pathLst>
          </a:custGeom>
          <a:solidFill>
            <a:srgbClr val="999999"/>
          </a:solidFill>
        </p:spPr>
        <p:txBody>
          <a:bodyPr wrap="square" lIns="0" tIns="0" rIns="0" bIns="0" rtlCol="0"/>
          <a:lstStyle/>
          <a:p>
            <a:endParaRPr/>
          </a:p>
        </p:txBody>
      </p:sp>
      <p:sp>
        <p:nvSpPr>
          <p:cNvPr id="7" name="object 7"/>
          <p:cNvSpPr/>
          <p:nvPr/>
        </p:nvSpPr>
        <p:spPr>
          <a:xfrm>
            <a:off x="923848" y="3339719"/>
            <a:ext cx="74930" cy="18415"/>
          </a:xfrm>
          <a:custGeom>
            <a:avLst/>
            <a:gdLst/>
            <a:ahLst/>
            <a:cxnLst/>
            <a:rect l="l" t="t" r="r" b="b"/>
            <a:pathLst>
              <a:path w="74930" h="18414">
                <a:moveTo>
                  <a:pt x="74675" y="0"/>
                </a:moveTo>
                <a:lnTo>
                  <a:pt x="0" y="0"/>
                </a:lnTo>
                <a:lnTo>
                  <a:pt x="0" y="18288"/>
                </a:lnTo>
                <a:lnTo>
                  <a:pt x="74675" y="18288"/>
                </a:lnTo>
                <a:lnTo>
                  <a:pt x="74675" y="0"/>
                </a:lnTo>
                <a:close/>
              </a:path>
            </a:pathLst>
          </a:custGeom>
          <a:solidFill>
            <a:srgbClr val="999999"/>
          </a:solidFill>
        </p:spPr>
        <p:txBody>
          <a:bodyPr wrap="square" lIns="0" tIns="0" rIns="0" bIns="0" rtlCol="0"/>
          <a:lstStyle/>
          <a:p>
            <a:endParaRPr/>
          </a:p>
        </p:txBody>
      </p:sp>
      <p:sp>
        <p:nvSpPr>
          <p:cNvPr id="8" name="object 8"/>
          <p:cNvSpPr/>
          <p:nvPr/>
        </p:nvSpPr>
        <p:spPr>
          <a:xfrm>
            <a:off x="923848" y="3533266"/>
            <a:ext cx="74930" cy="18415"/>
          </a:xfrm>
          <a:custGeom>
            <a:avLst/>
            <a:gdLst/>
            <a:ahLst/>
            <a:cxnLst/>
            <a:rect l="l" t="t" r="r" b="b"/>
            <a:pathLst>
              <a:path w="74930" h="18414">
                <a:moveTo>
                  <a:pt x="74675" y="0"/>
                </a:moveTo>
                <a:lnTo>
                  <a:pt x="0" y="0"/>
                </a:lnTo>
                <a:lnTo>
                  <a:pt x="0" y="18288"/>
                </a:lnTo>
                <a:lnTo>
                  <a:pt x="74675" y="18288"/>
                </a:lnTo>
                <a:lnTo>
                  <a:pt x="74675" y="0"/>
                </a:lnTo>
                <a:close/>
              </a:path>
            </a:pathLst>
          </a:custGeom>
          <a:solidFill>
            <a:srgbClr val="999999"/>
          </a:solidFill>
        </p:spPr>
        <p:txBody>
          <a:bodyPr wrap="square" lIns="0" tIns="0" rIns="0" bIns="0" rtlCol="0"/>
          <a:lstStyle/>
          <a:p>
            <a:endParaRPr/>
          </a:p>
        </p:txBody>
      </p:sp>
      <p:sp>
        <p:nvSpPr>
          <p:cNvPr id="9" name="object 9"/>
          <p:cNvSpPr/>
          <p:nvPr/>
        </p:nvSpPr>
        <p:spPr>
          <a:xfrm>
            <a:off x="923848" y="3728339"/>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10" name="object 10"/>
          <p:cNvSpPr/>
          <p:nvPr/>
        </p:nvSpPr>
        <p:spPr>
          <a:xfrm>
            <a:off x="923848" y="3921886"/>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D9EAD2"/>
          </a:solidFill>
        </p:spPr>
        <p:txBody>
          <a:bodyPr wrap="square" lIns="0" tIns="0" rIns="0" bIns="0" rtlCol="0"/>
          <a:lstStyle/>
          <a:p>
            <a:endParaRPr/>
          </a:p>
        </p:txBody>
      </p:sp>
      <p:sp>
        <p:nvSpPr>
          <p:cNvPr id="11" name="object 11"/>
          <p:cNvSpPr/>
          <p:nvPr/>
        </p:nvSpPr>
        <p:spPr>
          <a:xfrm>
            <a:off x="2995295" y="3921886"/>
            <a:ext cx="85725" cy="18415"/>
          </a:xfrm>
          <a:custGeom>
            <a:avLst/>
            <a:gdLst/>
            <a:ahLst/>
            <a:cxnLst/>
            <a:rect l="l" t="t" r="r" b="b"/>
            <a:pathLst>
              <a:path w="85725" h="18414">
                <a:moveTo>
                  <a:pt x="85343" y="0"/>
                </a:moveTo>
                <a:lnTo>
                  <a:pt x="0" y="0"/>
                </a:lnTo>
                <a:lnTo>
                  <a:pt x="0" y="18287"/>
                </a:lnTo>
                <a:lnTo>
                  <a:pt x="85343" y="18287"/>
                </a:lnTo>
                <a:lnTo>
                  <a:pt x="85343" y="0"/>
                </a:lnTo>
                <a:close/>
              </a:path>
            </a:pathLst>
          </a:custGeom>
          <a:solidFill>
            <a:srgbClr val="D9EAD2"/>
          </a:solidFill>
        </p:spPr>
        <p:txBody>
          <a:bodyPr wrap="square" lIns="0" tIns="0" rIns="0" bIns="0" rtlCol="0"/>
          <a:lstStyle/>
          <a:p>
            <a:endParaRPr/>
          </a:p>
        </p:txBody>
      </p:sp>
      <p:sp>
        <p:nvSpPr>
          <p:cNvPr id="12" name="object 12"/>
          <p:cNvSpPr/>
          <p:nvPr/>
        </p:nvSpPr>
        <p:spPr>
          <a:xfrm>
            <a:off x="3004439" y="3958463"/>
            <a:ext cx="67310" cy="18415"/>
          </a:xfrm>
          <a:custGeom>
            <a:avLst/>
            <a:gdLst/>
            <a:ahLst/>
            <a:cxnLst/>
            <a:rect l="l" t="t" r="r" b="b"/>
            <a:pathLst>
              <a:path w="67310" h="18414">
                <a:moveTo>
                  <a:pt x="67056" y="0"/>
                </a:moveTo>
                <a:lnTo>
                  <a:pt x="0" y="0"/>
                </a:lnTo>
                <a:lnTo>
                  <a:pt x="0" y="18287"/>
                </a:lnTo>
                <a:lnTo>
                  <a:pt x="67056" y="18287"/>
                </a:lnTo>
                <a:lnTo>
                  <a:pt x="67056" y="0"/>
                </a:lnTo>
                <a:close/>
              </a:path>
            </a:pathLst>
          </a:custGeom>
          <a:solidFill>
            <a:srgbClr val="D9EAD2"/>
          </a:solidFill>
        </p:spPr>
        <p:txBody>
          <a:bodyPr wrap="square" lIns="0" tIns="0" rIns="0" bIns="0" rtlCol="0"/>
          <a:lstStyle/>
          <a:p>
            <a:endParaRPr/>
          </a:p>
        </p:txBody>
      </p:sp>
      <p:sp>
        <p:nvSpPr>
          <p:cNvPr id="13" name="object 13"/>
          <p:cNvSpPr/>
          <p:nvPr/>
        </p:nvSpPr>
        <p:spPr>
          <a:xfrm>
            <a:off x="923848" y="4116959"/>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D9EAD2"/>
          </a:solidFill>
        </p:spPr>
        <p:txBody>
          <a:bodyPr wrap="square" lIns="0" tIns="0" rIns="0" bIns="0" rtlCol="0"/>
          <a:lstStyle/>
          <a:p>
            <a:endParaRPr/>
          </a:p>
        </p:txBody>
      </p:sp>
      <p:sp>
        <p:nvSpPr>
          <p:cNvPr id="14" name="object 14"/>
          <p:cNvSpPr/>
          <p:nvPr/>
        </p:nvSpPr>
        <p:spPr>
          <a:xfrm>
            <a:off x="923848" y="4310507"/>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D9EAD2"/>
          </a:solidFill>
        </p:spPr>
        <p:txBody>
          <a:bodyPr wrap="square" lIns="0" tIns="0" rIns="0" bIns="0" rtlCol="0"/>
          <a:lstStyle/>
          <a:p>
            <a:endParaRPr/>
          </a:p>
        </p:txBody>
      </p:sp>
      <p:sp>
        <p:nvSpPr>
          <p:cNvPr id="15" name="object 15"/>
          <p:cNvSpPr/>
          <p:nvPr/>
        </p:nvSpPr>
        <p:spPr>
          <a:xfrm>
            <a:off x="2995295" y="4310507"/>
            <a:ext cx="85725" cy="18415"/>
          </a:xfrm>
          <a:custGeom>
            <a:avLst/>
            <a:gdLst/>
            <a:ahLst/>
            <a:cxnLst/>
            <a:rect l="l" t="t" r="r" b="b"/>
            <a:pathLst>
              <a:path w="85725" h="18414">
                <a:moveTo>
                  <a:pt x="85343" y="0"/>
                </a:moveTo>
                <a:lnTo>
                  <a:pt x="0" y="0"/>
                </a:lnTo>
                <a:lnTo>
                  <a:pt x="0" y="18287"/>
                </a:lnTo>
                <a:lnTo>
                  <a:pt x="85343" y="18287"/>
                </a:lnTo>
                <a:lnTo>
                  <a:pt x="85343" y="0"/>
                </a:lnTo>
                <a:close/>
              </a:path>
            </a:pathLst>
          </a:custGeom>
          <a:solidFill>
            <a:srgbClr val="D9EAD2"/>
          </a:solidFill>
        </p:spPr>
        <p:txBody>
          <a:bodyPr wrap="square" lIns="0" tIns="0" rIns="0" bIns="0" rtlCol="0"/>
          <a:lstStyle/>
          <a:p>
            <a:endParaRPr/>
          </a:p>
        </p:txBody>
      </p:sp>
      <p:sp>
        <p:nvSpPr>
          <p:cNvPr id="16" name="object 16"/>
          <p:cNvSpPr/>
          <p:nvPr/>
        </p:nvSpPr>
        <p:spPr>
          <a:xfrm>
            <a:off x="923848" y="4505578"/>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D9EAD2"/>
          </a:solidFill>
        </p:spPr>
        <p:txBody>
          <a:bodyPr wrap="square" lIns="0" tIns="0" rIns="0" bIns="0" rtlCol="0"/>
          <a:lstStyle/>
          <a:p>
            <a:endParaRPr/>
          </a:p>
        </p:txBody>
      </p:sp>
      <p:sp>
        <p:nvSpPr>
          <p:cNvPr id="17" name="object 17"/>
          <p:cNvSpPr/>
          <p:nvPr/>
        </p:nvSpPr>
        <p:spPr>
          <a:xfrm>
            <a:off x="923848" y="4699127"/>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D9EAD2"/>
          </a:solidFill>
        </p:spPr>
        <p:txBody>
          <a:bodyPr wrap="square" lIns="0" tIns="0" rIns="0" bIns="0" rtlCol="0"/>
          <a:lstStyle/>
          <a:p>
            <a:endParaRPr/>
          </a:p>
        </p:txBody>
      </p:sp>
      <p:sp>
        <p:nvSpPr>
          <p:cNvPr id="18" name="object 18"/>
          <p:cNvSpPr/>
          <p:nvPr/>
        </p:nvSpPr>
        <p:spPr>
          <a:xfrm>
            <a:off x="2995295" y="4699127"/>
            <a:ext cx="85725" cy="18415"/>
          </a:xfrm>
          <a:custGeom>
            <a:avLst/>
            <a:gdLst/>
            <a:ahLst/>
            <a:cxnLst/>
            <a:rect l="l" t="t" r="r" b="b"/>
            <a:pathLst>
              <a:path w="85725" h="18414">
                <a:moveTo>
                  <a:pt x="85343" y="0"/>
                </a:moveTo>
                <a:lnTo>
                  <a:pt x="0" y="0"/>
                </a:lnTo>
                <a:lnTo>
                  <a:pt x="0" y="18287"/>
                </a:lnTo>
                <a:lnTo>
                  <a:pt x="85343" y="18287"/>
                </a:lnTo>
                <a:lnTo>
                  <a:pt x="85343" y="0"/>
                </a:lnTo>
                <a:close/>
              </a:path>
            </a:pathLst>
          </a:custGeom>
          <a:solidFill>
            <a:srgbClr val="D9EAD2"/>
          </a:solidFill>
        </p:spPr>
        <p:txBody>
          <a:bodyPr wrap="square" lIns="0" tIns="0" rIns="0" bIns="0" rtlCol="0"/>
          <a:lstStyle/>
          <a:p>
            <a:endParaRPr/>
          </a:p>
        </p:txBody>
      </p:sp>
      <p:sp>
        <p:nvSpPr>
          <p:cNvPr id="19" name="object 19"/>
          <p:cNvSpPr/>
          <p:nvPr/>
        </p:nvSpPr>
        <p:spPr>
          <a:xfrm>
            <a:off x="923848" y="4894198"/>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D9EAD2"/>
          </a:solidFill>
        </p:spPr>
        <p:txBody>
          <a:bodyPr wrap="square" lIns="0" tIns="0" rIns="0" bIns="0" rtlCol="0"/>
          <a:lstStyle/>
          <a:p>
            <a:endParaRPr/>
          </a:p>
        </p:txBody>
      </p:sp>
      <p:sp>
        <p:nvSpPr>
          <p:cNvPr id="20" name="object 20"/>
          <p:cNvSpPr/>
          <p:nvPr/>
        </p:nvSpPr>
        <p:spPr>
          <a:xfrm>
            <a:off x="923848" y="5087746"/>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21" name="object 21"/>
          <p:cNvSpPr/>
          <p:nvPr/>
        </p:nvSpPr>
        <p:spPr>
          <a:xfrm>
            <a:off x="923848" y="5282819"/>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22" name="object 22"/>
          <p:cNvSpPr/>
          <p:nvPr/>
        </p:nvSpPr>
        <p:spPr>
          <a:xfrm>
            <a:off x="923848" y="5476621"/>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23" name="object 23"/>
          <p:cNvSpPr/>
          <p:nvPr/>
        </p:nvSpPr>
        <p:spPr>
          <a:xfrm>
            <a:off x="923848" y="5671692"/>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24" name="object 24"/>
          <p:cNvSpPr/>
          <p:nvPr/>
        </p:nvSpPr>
        <p:spPr>
          <a:xfrm>
            <a:off x="923848" y="5865240"/>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25" name="object 25"/>
          <p:cNvSpPr/>
          <p:nvPr/>
        </p:nvSpPr>
        <p:spPr>
          <a:xfrm>
            <a:off x="923848" y="6060313"/>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graphicFrame>
        <p:nvGraphicFramePr>
          <p:cNvPr id="26" name="object 26"/>
          <p:cNvGraphicFramePr>
            <a:graphicFrameLocks noGrp="1"/>
          </p:cNvGraphicFramePr>
          <p:nvPr/>
        </p:nvGraphicFramePr>
        <p:xfrm>
          <a:off x="932992" y="2379217"/>
          <a:ext cx="5544820" cy="3891280"/>
        </p:xfrm>
        <a:graphic>
          <a:graphicData uri="http://schemas.openxmlformats.org/drawingml/2006/table">
            <a:tbl>
              <a:tblPr firstRow="1" bandRow="1">
                <a:tableStyleId>{2D5ABB26-0587-4C30-8999-92F81FD0307C}</a:tableStyleId>
              </a:tblPr>
              <a:tblGrid>
                <a:gridCol w="2077085">
                  <a:extLst>
                    <a:ext uri="{9D8B030D-6E8A-4147-A177-3AD203B41FA5}">
                      <a16:colId xmlns:a16="http://schemas.microsoft.com/office/drawing/2014/main" val="20000"/>
                    </a:ext>
                  </a:extLst>
                </a:gridCol>
                <a:gridCol w="3467735">
                  <a:extLst>
                    <a:ext uri="{9D8B030D-6E8A-4147-A177-3AD203B41FA5}">
                      <a16:colId xmlns:a16="http://schemas.microsoft.com/office/drawing/2014/main" val="20001"/>
                    </a:ext>
                  </a:extLst>
                </a:gridCol>
              </a:tblGrid>
              <a:tr h="191770">
                <a:tc>
                  <a:txBody>
                    <a:bodyPr/>
                    <a:lstStyle/>
                    <a:p>
                      <a:pPr>
                        <a:lnSpc>
                          <a:spcPct val="100000"/>
                        </a:lnSpc>
                        <a:spcBef>
                          <a:spcPts val="80"/>
                        </a:spcBef>
                      </a:pPr>
                      <a:r>
                        <a:rPr sz="900" b="1" u="sng" spc="-10" dirty="0">
                          <a:solidFill>
                            <a:srgbClr val="FF0000"/>
                          </a:solidFill>
                          <a:uFill>
                            <a:solidFill>
                              <a:srgbClr val="FF0000"/>
                            </a:solidFill>
                          </a:uFill>
                          <a:latin typeface="Arial"/>
                          <a:cs typeface="Arial"/>
                        </a:rPr>
                        <a:t>System.Object</a:t>
                      </a:r>
                      <a:endParaRPr sz="900">
                        <a:latin typeface="Arial"/>
                        <a:cs typeface="Arial"/>
                      </a:endParaRPr>
                    </a:p>
                  </a:txBody>
                  <a:tcPr marL="0" marR="0" marT="10160" marB="0">
                    <a:lnR w="76200">
                      <a:solidFill>
                        <a:srgbClr val="FF0000"/>
                      </a:solidFill>
                      <a:prstDash val="solid"/>
                    </a:lnR>
                  </a:tcPr>
                </a:tc>
                <a:tc>
                  <a:txBody>
                    <a:bodyPr/>
                    <a:lstStyle/>
                    <a:p>
                      <a:pPr marL="124460">
                        <a:lnSpc>
                          <a:spcPct val="100000"/>
                        </a:lnSpc>
                        <a:spcBef>
                          <a:spcPts val="215"/>
                        </a:spcBef>
                      </a:pPr>
                      <a:r>
                        <a:rPr sz="900" dirty="0">
                          <a:solidFill>
                            <a:srgbClr val="FF0000"/>
                          </a:solidFill>
                          <a:latin typeface="Arial"/>
                          <a:cs typeface="Arial"/>
                        </a:rPr>
                        <a:t>Abstract</a:t>
                      </a:r>
                      <a:r>
                        <a:rPr sz="900" spc="-10" dirty="0">
                          <a:solidFill>
                            <a:srgbClr val="FF0000"/>
                          </a:solidFill>
                          <a:latin typeface="Arial"/>
                          <a:cs typeface="Arial"/>
                        </a:rPr>
                        <a:t> </a:t>
                      </a:r>
                      <a:r>
                        <a:rPr sz="900" dirty="0">
                          <a:solidFill>
                            <a:srgbClr val="FF0000"/>
                          </a:solidFill>
                          <a:latin typeface="Arial"/>
                          <a:cs typeface="Arial"/>
                        </a:rPr>
                        <a:t>class</a:t>
                      </a:r>
                      <a:r>
                        <a:rPr sz="900" spc="-10" dirty="0">
                          <a:solidFill>
                            <a:srgbClr val="FF0000"/>
                          </a:solidFill>
                          <a:latin typeface="Arial"/>
                          <a:cs typeface="Arial"/>
                        </a:rPr>
                        <a:t> </a:t>
                      </a:r>
                      <a:r>
                        <a:rPr sz="900" dirty="0">
                          <a:solidFill>
                            <a:srgbClr val="FF0000"/>
                          </a:solidFill>
                          <a:latin typeface="Arial"/>
                          <a:cs typeface="Arial"/>
                        </a:rPr>
                        <a:t>in</a:t>
                      </a:r>
                      <a:r>
                        <a:rPr sz="900" spc="5" dirty="0">
                          <a:solidFill>
                            <a:srgbClr val="FF0000"/>
                          </a:solidFill>
                          <a:latin typeface="Arial"/>
                          <a:cs typeface="Arial"/>
                        </a:rPr>
                        <a:t> </a:t>
                      </a:r>
                      <a:r>
                        <a:rPr sz="900" spc="-10" dirty="0">
                          <a:solidFill>
                            <a:srgbClr val="FF0000"/>
                          </a:solidFill>
                          <a:latin typeface="Arial"/>
                          <a:cs typeface="Arial"/>
                        </a:rPr>
                        <a:t>DotNet</a:t>
                      </a:r>
                      <a:endParaRPr sz="900">
                        <a:latin typeface="Arial"/>
                        <a:cs typeface="Arial"/>
                      </a:endParaRPr>
                    </a:p>
                  </a:txBody>
                  <a:tcPr marL="0" marR="0" marT="27305" marB="0">
                    <a:lnL w="76200">
                      <a:solidFill>
                        <a:srgbClr val="FF0000"/>
                      </a:solidFill>
                      <a:prstDash val="solid"/>
                    </a:lnL>
                  </a:tcPr>
                </a:tc>
                <a:extLst>
                  <a:ext uri="{0D108BD9-81ED-4DB2-BD59-A6C34878D82A}">
                    <a16:rowId xmlns:a16="http://schemas.microsoft.com/office/drawing/2014/main" val="10000"/>
                  </a:ext>
                </a:extLst>
              </a:tr>
              <a:tr h="176530">
                <a:tc>
                  <a:txBody>
                    <a:bodyPr/>
                    <a:lstStyle/>
                    <a:p>
                      <a:pPr marL="54610">
                        <a:lnSpc>
                          <a:spcPts val="990"/>
                        </a:lnSpc>
                        <a:spcBef>
                          <a:spcPts val="300"/>
                        </a:spcBef>
                      </a:pPr>
                      <a:r>
                        <a:rPr sz="900" b="1" spc="-10" dirty="0">
                          <a:latin typeface="Arial"/>
                          <a:cs typeface="Arial"/>
                        </a:rPr>
                        <a:t>AreaMassProperties</a:t>
                      </a:r>
                      <a:endParaRPr sz="900">
                        <a:latin typeface="Arial"/>
                        <a:cs typeface="Arial"/>
                      </a:endParaRPr>
                    </a:p>
                  </a:txBody>
                  <a:tcPr marL="0" marR="0" marT="38100" marB="0">
                    <a:lnL w="57150">
                      <a:solidFill>
                        <a:srgbClr val="999999"/>
                      </a:solidFill>
                      <a:prstDash val="solid"/>
                    </a:lnL>
                  </a:tcPr>
                </a:tc>
                <a:tc>
                  <a:txBody>
                    <a:bodyPr/>
                    <a:lstStyle/>
                    <a:p>
                      <a:pPr marL="60960">
                        <a:lnSpc>
                          <a:spcPts val="990"/>
                        </a:lnSpc>
                        <a:spcBef>
                          <a:spcPts val="300"/>
                        </a:spcBef>
                      </a:pPr>
                      <a:r>
                        <a:rPr sz="900" dirty="0">
                          <a:latin typeface="Arial"/>
                          <a:cs typeface="Arial"/>
                        </a:rPr>
                        <a:t>To</a:t>
                      </a:r>
                      <a:r>
                        <a:rPr sz="900" spc="-15" dirty="0">
                          <a:latin typeface="Arial"/>
                          <a:cs typeface="Arial"/>
                        </a:rPr>
                        <a:t> </a:t>
                      </a:r>
                      <a:r>
                        <a:rPr sz="900" dirty="0">
                          <a:latin typeface="Arial"/>
                          <a:cs typeface="Arial"/>
                        </a:rPr>
                        <a:t>calculate</a:t>
                      </a:r>
                      <a:r>
                        <a:rPr sz="900" spc="-10" dirty="0">
                          <a:latin typeface="Arial"/>
                          <a:cs typeface="Arial"/>
                        </a:rPr>
                        <a:t> </a:t>
                      </a:r>
                      <a:r>
                        <a:rPr sz="900" dirty="0">
                          <a:latin typeface="Arial"/>
                          <a:cs typeface="Arial"/>
                        </a:rPr>
                        <a:t>area,</a:t>
                      </a:r>
                      <a:r>
                        <a:rPr sz="900" spc="-10" dirty="0">
                          <a:latin typeface="Arial"/>
                          <a:cs typeface="Arial"/>
                        </a:rPr>
                        <a:t> </a:t>
                      </a:r>
                      <a:r>
                        <a:rPr sz="900" dirty="0">
                          <a:latin typeface="Arial"/>
                          <a:cs typeface="Arial"/>
                        </a:rPr>
                        <a:t>volume</a:t>
                      </a:r>
                      <a:r>
                        <a:rPr sz="900" spc="-20" dirty="0">
                          <a:latin typeface="Arial"/>
                          <a:cs typeface="Arial"/>
                        </a:rPr>
                        <a:t> </a:t>
                      </a:r>
                      <a:r>
                        <a:rPr sz="900" dirty="0">
                          <a:latin typeface="Arial"/>
                          <a:cs typeface="Arial"/>
                        </a:rPr>
                        <a:t>and</a:t>
                      </a:r>
                      <a:r>
                        <a:rPr sz="900" spc="-15" dirty="0">
                          <a:latin typeface="Arial"/>
                          <a:cs typeface="Arial"/>
                        </a:rPr>
                        <a:t> </a:t>
                      </a:r>
                      <a:r>
                        <a:rPr sz="900" spc="-10" dirty="0">
                          <a:latin typeface="Arial"/>
                          <a:cs typeface="Arial"/>
                        </a:rPr>
                        <a:t>centroid</a:t>
                      </a:r>
                      <a:endParaRPr sz="900">
                        <a:latin typeface="Arial"/>
                        <a:cs typeface="Arial"/>
                      </a:endParaRPr>
                    </a:p>
                  </a:txBody>
                  <a:tcPr marL="0" marR="0" marT="38100" marB="0"/>
                </a:tc>
                <a:extLst>
                  <a:ext uri="{0D108BD9-81ED-4DB2-BD59-A6C34878D82A}">
                    <a16:rowId xmlns:a16="http://schemas.microsoft.com/office/drawing/2014/main" val="10001"/>
                  </a:ext>
                </a:extLst>
              </a:tr>
              <a:tr h="226695">
                <a:tc>
                  <a:txBody>
                    <a:bodyPr/>
                    <a:lstStyle/>
                    <a:p>
                      <a:pPr marL="54610">
                        <a:lnSpc>
                          <a:spcPct val="100000"/>
                        </a:lnSpc>
                        <a:spcBef>
                          <a:spcPts val="430"/>
                        </a:spcBef>
                      </a:pPr>
                      <a:r>
                        <a:rPr sz="900" b="1" spc="-10" dirty="0">
                          <a:latin typeface="Arial"/>
                          <a:cs typeface="Arial"/>
                        </a:rPr>
                        <a:t>Arrowhead</a:t>
                      </a:r>
                      <a:endParaRPr sz="900">
                        <a:latin typeface="Arial"/>
                        <a:cs typeface="Arial"/>
                      </a:endParaRPr>
                    </a:p>
                  </a:txBody>
                  <a:tcPr marL="0" marR="0" marT="54610" marB="0">
                    <a:lnL w="57150">
                      <a:solidFill>
                        <a:srgbClr val="999999"/>
                      </a:solidFill>
                      <a:prstDash val="solid"/>
                    </a:lnL>
                  </a:tcPr>
                </a:tc>
                <a:tc>
                  <a:txBody>
                    <a:bodyPr/>
                    <a:lstStyle/>
                    <a:p>
                      <a:pPr marL="60960">
                        <a:lnSpc>
                          <a:spcPct val="100000"/>
                        </a:lnSpc>
                        <a:spcBef>
                          <a:spcPts val="430"/>
                        </a:spcBef>
                      </a:pPr>
                      <a:r>
                        <a:rPr sz="900" dirty="0">
                          <a:latin typeface="Arial"/>
                          <a:cs typeface="Arial"/>
                        </a:rPr>
                        <a:t>Create</a:t>
                      </a:r>
                      <a:r>
                        <a:rPr sz="900" spc="-30" dirty="0">
                          <a:latin typeface="Arial"/>
                          <a:cs typeface="Arial"/>
                        </a:rPr>
                        <a:t> </a:t>
                      </a:r>
                      <a:r>
                        <a:rPr sz="900" spc="-10" dirty="0">
                          <a:latin typeface="Arial"/>
                          <a:cs typeface="Arial"/>
                        </a:rPr>
                        <a:t>arrowhead</a:t>
                      </a:r>
                      <a:endParaRPr sz="900">
                        <a:latin typeface="Arial"/>
                        <a:cs typeface="Arial"/>
                      </a:endParaRPr>
                    </a:p>
                  </a:txBody>
                  <a:tcPr marL="0" marR="0" marT="54610" marB="0"/>
                </a:tc>
                <a:extLst>
                  <a:ext uri="{0D108BD9-81ED-4DB2-BD59-A6C34878D82A}">
                    <a16:rowId xmlns:a16="http://schemas.microsoft.com/office/drawing/2014/main" val="10002"/>
                  </a:ext>
                </a:extLst>
              </a:tr>
              <a:tr h="194310">
                <a:tc>
                  <a:txBody>
                    <a:bodyPr/>
                    <a:lstStyle/>
                    <a:p>
                      <a:pPr marL="54610">
                        <a:lnSpc>
                          <a:spcPct val="100000"/>
                        </a:lnSpc>
                        <a:spcBef>
                          <a:spcPts val="180"/>
                        </a:spcBef>
                      </a:pPr>
                      <a:r>
                        <a:rPr sz="900" b="1" spc="-10" dirty="0">
                          <a:latin typeface="Arial"/>
                          <a:cs typeface="Arial"/>
                        </a:rPr>
                        <a:t>BezierCurve</a:t>
                      </a:r>
                      <a:endParaRPr sz="900">
                        <a:latin typeface="Arial"/>
                        <a:cs typeface="Arial"/>
                      </a:endParaRPr>
                    </a:p>
                  </a:txBody>
                  <a:tcPr marL="0" marR="0" marT="22860" marB="0">
                    <a:lnL w="57150">
                      <a:solidFill>
                        <a:srgbClr val="999999"/>
                      </a:solidFill>
                      <a:prstDash val="solid"/>
                    </a:lnL>
                  </a:tcPr>
                </a:tc>
                <a:tc>
                  <a:txBody>
                    <a:bodyPr/>
                    <a:lstStyle/>
                    <a:p>
                      <a:pPr marL="60960">
                        <a:lnSpc>
                          <a:spcPct val="100000"/>
                        </a:lnSpc>
                        <a:spcBef>
                          <a:spcPts val="180"/>
                        </a:spcBef>
                      </a:pPr>
                      <a:r>
                        <a:rPr sz="900" dirty="0">
                          <a:latin typeface="Arial"/>
                          <a:cs typeface="Arial"/>
                        </a:rPr>
                        <a:t>Create</a:t>
                      </a:r>
                      <a:r>
                        <a:rPr sz="900" spc="-25" dirty="0">
                          <a:latin typeface="Arial"/>
                          <a:cs typeface="Arial"/>
                        </a:rPr>
                        <a:t> </a:t>
                      </a:r>
                      <a:r>
                        <a:rPr sz="900" dirty="0">
                          <a:latin typeface="Arial"/>
                          <a:cs typeface="Arial"/>
                        </a:rPr>
                        <a:t>a</a:t>
                      </a:r>
                      <a:r>
                        <a:rPr sz="900" spc="-10" dirty="0">
                          <a:latin typeface="Arial"/>
                          <a:cs typeface="Arial"/>
                        </a:rPr>
                        <a:t> Bezier</a:t>
                      </a:r>
                      <a:r>
                        <a:rPr sz="900" spc="-15" dirty="0">
                          <a:latin typeface="Arial"/>
                          <a:cs typeface="Arial"/>
                        </a:rPr>
                        <a:t> </a:t>
                      </a:r>
                      <a:r>
                        <a:rPr sz="900" spc="-20" dirty="0">
                          <a:latin typeface="Arial"/>
                          <a:cs typeface="Arial"/>
                        </a:rPr>
                        <a:t>curve</a:t>
                      </a:r>
                      <a:endParaRPr sz="900">
                        <a:latin typeface="Arial"/>
                        <a:cs typeface="Arial"/>
                      </a:endParaRPr>
                    </a:p>
                  </a:txBody>
                  <a:tcPr marL="0" marR="0" marT="22860" marB="0"/>
                </a:tc>
                <a:extLst>
                  <a:ext uri="{0D108BD9-81ED-4DB2-BD59-A6C34878D82A}">
                    <a16:rowId xmlns:a16="http://schemas.microsoft.com/office/drawing/2014/main" val="10003"/>
                  </a:ext>
                </a:extLst>
              </a:tr>
              <a:tr h="194310">
                <a:tc>
                  <a:txBody>
                    <a:bodyPr/>
                    <a:lstStyle/>
                    <a:p>
                      <a:pPr marL="54610">
                        <a:lnSpc>
                          <a:spcPct val="100000"/>
                        </a:lnSpc>
                        <a:spcBef>
                          <a:spcPts val="175"/>
                        </a:spcBef>
                      </a:pPr>
                      <a:r>
                        <a:rPr sz="900" b="1" spc="-10" dirty="0">
                          <a:latin typeface="Arial"/>
                          <a:cs typeface="Arial"/>
                        </a:rPr>
                        <a:t>BrepRegion</a:t>
                      </a:r>
                      <a:endParaRPr sz="900">
                        <a:latin typeface="Arial"/>
                        <a:cs typeface="Arial"/>
                      </a:endParaRPr>
                    </a:p>
                  </a:txBody>
                  <a:tcPr marL="0" marR="0" marT="22225"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4"/>
                  </a:ext>
                </a:extLst>
              </a:tr>
              <a:tr h="194310">
                <a:tc>
                  <a:txBody>
                    <a:bodyPr/>
                    <a:lstStyle/>
                    <a:p>
                      <a:pPr marL="54610">
                        <a:lnSpc>
                          <a:spcPct val="100000"/>
                        </a:lnSpc>
                        <a:spcBef>
                          <a:spcPts val="180"/>
                        </a:spcBef>
                      </a:pPr>
                      <a:r>
                        <a:rPr sz="900" b="1" spc="-10" dirty="0">
                          <a:latin typeface="Arial"/>
                          <a:cs typeface="Arial"/>
                        </a:rPr>
                        <a:t>BrepRegionFaceSide</a:t>
                      </a:r>
                      <a:endParaRPr sz="900">
                        <a:latin typeface="Arial"/>
                        <a:cs typeface="Arial"/>
                      </a:endParaRPr>
                    </a:p>
                  </a:txBody>
                  <a:tcPr marL="0" marR="0" marT="22860"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05"/>
                  </a:ext>
                </a:extLst>
              </a:tr>
              <a:tr h="206375">
                <a:tc>
                  <a:txBody>
                    <a:bodyPr/>
                    <a:lstStyle/>
                    <a:p>
                      <a:pPr marL="54610">
                        <a:lnSpc>
                          <a:spcPct val="100000"/>
                        </a:lnSpc>
                        <a:spcBef>
                          <a:spcPts val="175"/>
                        </a:spcBef>
                      </a:pPr>
                      <a:r>
                        <a:rPr sz="900" b="1" spc="-10" dirty="0">
                          <a:latin typeface="Arial"/>
                          <a:cs typeface="Arial"/>
                        </a:rPr>
                        <a:t>DevelopableSrf</a:t>
                      </a:r>
                      <a:endParaRPr sz="900">
                        <a:latin typeface="Arial"/>
                        <a:cs typeface="Arial"/>
                      </a:endParaRPr>
                    </a:p>
                  </a:txBody>
                  <a:tcPr marL="0" marR="0" marT="22225" marB="0">
                    <a:lnL w="57150">
                      <a:solidFill>
                        <a:srgbClr val="999999"/>
                      </a:solidFill>
                      <a:prstDash val="solid"/>
                    </a:lnL>
                  </a:tcPr>
                </a:tc>
                <a:tc>
                  <a:txBody>
                    <a:bodyPr/>
                    <a:lstStyle/>
                    <a:p>
                      <a:pPr marL="60960">
                        <a:lnSpc>
                          <a:spcPct val="100000"/>
                        </a:lnSpc>
                        <a:spcBef>
                          <a:spcPts val="175"/>
                        </a:spcBef>
                      </a:pPr>
                      <a:r>
                        <a:rPr sz="900" dirty="0">
                          <a:latin typeface="Arial"/>
                          <a:cs typeface="Arial"/>
                        </a:rPr>
                        <a:t>Create</a:t>
                      </a:r>
                      <a:r>
                        <a:rPr sz="900" spc="-35" dirty="0">
                          <a:latin typeface="Arial"/>
                          <a:cs typeface="Arial"/>
                        </a:rPr>
                        <a:t> </a:t>
                      </a:r>
                      <a:r>
                        <a:rPr sz="900" dirty="0">
                          <a:latin typeface="Arial"/>
                          <a:cs typeface="Arial"/>
                        </a:rPr>
                        <a:t>a</a:t>
                      </a:r>
                      <a:r>
                        <a:rPr sz="900" spc="-40" dirty="0">
                          <a:latin typeface="Arial"/>
                          <a:cs typeface="Arial"/>
                        </a:rPr>
                        <a:t> </a:t>
                      </a:r>
                      <a:r>
                        <a:rPr sz="900" dirty="0">
                          <a:latin typeface="Arial"/>
                          <a:cs typeface="Arial"/>
                        </a:rPr>
                        <a:t>surface</a:t>
                      </a:r>
                      <a:r>
                        <a:rPr sz="900" spc="-30" dirty="0">
                          <a:latin typeface="Arial"/>
                          <a:cs typeface="Arial"/>
                        </a:rPr>
                        <a:t> </a:t>
                      </a:r>
                      <a:r>
                        <a:rPr sz="900" dirty="0">
                          <a:latin typeface="Arial"/>
                          <a:cs typeface="Arial"/>
                        </a:rPr>
                        <a:t>that</a:t>
                      </a:r>
                      <a:r>
                        <a:rPr sz="900" spc="-30" dirty="0">
                          <a:latin typeface="Arial"/>
                          <a:cs typeface="Arial"/>
                        </a:rPr>
                        <a:t> </a:t>
                      </a:r>
                      <a:r>
                        <a:rPr sz="900" dirty="0">
                          <a:latin typeface="Arial"/>
                          <a:cs typeface="Arial"/>
                        </a:rPr>
                        <a:t>can</a:t>
                      </a:r>
                      <a:r>
                        <a:rPr sz="900" spc="-30" dirty="0">
                          <a:latin typeface="Arial"/>
                          <a:cs typeface="Arial"/>
                        </a:rPr>
                        <a:t> </a:t>
                      </a:r>
                      <a:r>
                        <a:rPr sz="900" dirty="0">
                          <a:latin typeface="Arial"/>
                          <a:cs typeface="Arial"/>
                        </a:rPr>
                        <a:t>be</a:t>
                      </a:r>
                      <a:r>
                        <a:rPr sz="900" spc="-30" dirty="0">
                          <a:latin typeface="Arial"/>
                          <a:cs typeface="Arial"/>
                        </a:rPr>
                        <a:t> </a:t>
                      </a:r>
                      <a:r>
                        <a:rPr sz="900" dirty="0">
                          <a:latin typeface="Arial"/>
                          <a:cs typeface="Arial"/>
                        </a:rPr>
                        <a:t>unrolled</a:t>
                      </a:r>
                      <a:r>
                        <a:rPr sz="900" spc="-35" dirty="0">
                          <a:latin typeface="Arial"/>
                          <a:cs typeface="Arial"/>
                        </a:rPr>
                        <a:t> </a:t>
                      </a:r>
                      <a:r>
                        <a:rPr sz="900" spc="-20" dirty="0">
                          <a:latin typeface="Arial"/>
                          <a:cs typeface="Arial"/>
                        </a:rPr>
                        <a:t>flat</a:t>
                      </a:r>
                      <a:endParaRPr sz="900">
                        <a:latin typeface="Arial"/>
                        <a:cs typeface="Arial"/>
                      </a:endParaRPr>
                    </a:p>
                  </a:txBody>
                  <a:tcPr marL="0" marR="0" marT="22225" marB="0"/>
                </a:tc>
                <a:extLst>
                  <a:ext uri="{0D108BD9-81ED-4DB2-BD59-A6C34878D82A}">
                    <a16:rowId xmlns:a16="http://schemas.microsoft.com/office/drawing/2014/main" val="10006"/>
                  </a:ext>
                </a:extLst>
              </a:tr>
              <a:tr h="149225">
                <a:tc>
                  <a:txBody>
                    <a:bodyPr/>
                    <a:lstStyle/>
                    <a:p>
                      <a:pPr marL="54610">
                        <a:lnSpc>
                          <a:spcPts val="990"/>
                        </a:lnSpc>
                        <a:spcBef>
                          <a:spcPts val="85"/>
                        </a:spcBef>
                      </a:pPr>
                      <a:r>
                        <a:rPr sz="900" b="1" spc="-10" dirty="0">
                          <a:latin typeface="Arial"/>
                          <a:cs typeface="Arial"/>
                        </a:rPr>
                        <a:t>HiddenLineDrawing</a:t>
                      </a:r>
                      <a:endParaRPr sz="900">
                        <a:latin typeface="Arial"/>
                        <a:cs typeface="Arial"/>
                      </a:endParaRPr>
                    </a:p>
                  </a:txBody>
                  <a:tcPr marL="0" marR="0" marT="10795" marB="0">
                    <a:lnL w="57150">
                      <a:solidFill>
                        <a:srgbClr val="D9EAD2"/>
                      </a:solidFill>
                      <a:prstDash val="solid"/>
                    </a:lnL>
                    <a:lnR w="76200">
                      <a:solidFill>
                        <a:srgbClr val="D9EAD2"/>
                      </a:solidFill>
                      <a:prstDash val="solid"/>
                    </a:lnR>
                  </a:tcPr>
                </a:tc>
                <a:tc>
                  <a:txBody>
                    <a:bodyPr/>
                    <a:lstStyle/>
                    <a:p>
                      <a:pPr marL="60960">
                        <a:lnSpc>
                          <a:spcPts val="990"/>
                        </a:lnSpc>
                        <a:spcBef>
                          <a:spcPts val="85"/>
                        </a:spcBef>
                      </a:pPr>
                      <a:r>
                        <a:rPr sz="900" dirty="0">
                          <a:latin typeface="Arial"/>
                          <a:cs typeface="Arial"/>
                        </a:rPr>
                        <a:t>All</a:t>
                      </a:r>
                      <a:r>
                        <a:rPr sz="900" spc="-30" dirty="0">
                          <a:latin typeface="Arial"/>
                          <a:cs typeface="Arial"/>
                        </a:rPr>
                        <a:t> </a:t>
                      </a:r>
                      <a:r>
                        <a:rPr sz="900" dirty="0">
                          <a:latin typeface="Arial"/>
                          <a:cs typeface="Arial"/>
                        </a:rPr>
                        <a:t>HiddenLineDrawing</a:t>
                      </a:r>
                      <a:r>
                        <a:rPr sz="900" spc="-30" dirty="0">
                          <a:latin typeface="Arial"/>
                          <a:cs typeface="Arial"/>
                        </a:rPr>
                        <a:t> </a:t>
                      </a:r>
                      <a:r>
                        <a:rPr sz="900" dirty="0">
                          <a:latin typeface="Arial"/>
                          <a:cs typeface="Arial"/>
                        </a:rPr>
                        <a:t>classes</a:t>
                      </a:r>
                      <a:r>
                        <a:rPr sz="900" spc="-10" dirty="0">
                          <a:latin typeface="Arial"/>
                          <a:cs typeface="Arial"/>
                        </a:rPr>
                        <a:t> </a:t>
                      </a:r>
                      <a:r>
                        <a:rPr sz="900" dirty="0">
                          <a:latin typeface="Arial"/>
                          <a:cs typeface="Arial"/>
                        </a:rPr>
                        <a:t>are</a:t>
                      </a:r>
                      <a:r>
                        <a:rPr sz="900" spc="-20" dirty="0">
                          <a:latin typeface="Arial"/>
                          <a:cs typeface="Arial"/>
                        </a:rPr>
                        <a:t> </a:t>
                      </a:r>
                      <a:r>
                        <a:rPr sz="900" dirty="0">
                          <a:latin typeface="Arial"/>
                          <a:cs typeface="Arial"/>
                        </a:rPr>
                        <a:t>related</a:t>
                      </a:r>
                      <a:r>
                        <a:rPr sz="900" spc="-20" dirty="0">
                          <a:latin typeface="Arial"/>
                          <a:cs typeface="Arial"/>
                        </a:rPr>
                        <a:t> </a:t>
                      </a:r>
                      <a:r>
                        <a:rPr sz="900" dirty="0">
                          <a:latin typeface="Arial"/>
                          <a:cs typeface="Arial"/>
                        </a:rPr>
                        <a:t>to </a:t>
                      </a:r>
                      <a:r>
                        <a:rPr sz="900" b="1" i="1" dirty="0">
                          <a:latin typeface="Arial"/>
                          <a:cs typeface="Arial"/>
                        </a:rPr>
                        <a:t>Make2D</a:t>
                      </a:r>
                      <a:r>
                        <a:rPr sz="900" b="1" i="1" spc="-10" dirty="0">
                          <a:latin typeface="Arial"/>
                          <a:cs typeface="Arial"/>
                        </a:rPr>
                        <a:t> </a:t>
                      </a:r>
                      <a:r>
                        <a:rPr sz="900" spc="-10" dirty="0">
                          <a:latin typeface="Arial"/>
                          <a:cs typeface="Arial"/>
                        </a:rPr>
                        <a:t>functionality</a:t>
                      </a:r>
                      <a:endParaRPr sz="900">
                        <a:latin typeface="Arial"/>
                        <a:cs typeface="Arial"/>
                      </a:endParaRPr>
                    </a:p>
                  </a:txBody>
                  <a:tcPr marL="0" marR="0" marT="10795" marB="0">
                    <a:lnL w="76200">
                      <a:solidFill>
                        <a:srgbClr val="D9EAD2"/>
                      </a:solidFill>
                      <a:prstDash val="solid"/>
                    </a:lnL>
                  </a:tcPr>
                </a:tc>
                <a:extLst>
                  <a:ext uri="{0D108BD9-81ED-4DB2-BD59-A6C34878D82A}">
                    <a16:rowId xmlns:a16="http://schemas.microsoft.com/office/drawing/2014/main" val="10007"/>
                  </a:ext>
                </a:extLst>
              </a:tr>
              <a:tr h="226695">
                <a:tc>
                  <a:txBody>
                    <a:bodyPr/>
                    <a:lstStyle/>
                    <a:p>
                      <a:pPr marL="54610">
                        <a:lnSpc>
                          <a:spcPct val="100000"/>
                        </a:lnSpc>
                        <a:spcBef>
                          <a:spcPts val="430"/>
                        </a:spcBef>
                      </a:pPr>
                      <a:r>
                        <a:rPr sz="900" b="1" spc="-10" dirty="0">
                          <a:latin typeface="Arial"/>
                          <a:cs typeface="Arial"/>
                        </a:rPr>
                        <a:t>HiddenLineDrawingObject</a:t>
                      </a:r>
                      <a:endParaRPr sz="900">
                        <a:latin typeface="Arial"/>
                        <a:cs typeface="Arial"/>
                      </a:endParaRPr>
                    </a:p>
                  </a:txBody>
                  <a:tcPr marL="0" marR="0" marT="54610" marB="0">
                    <a:lnL w="57150">
                      <a:solidFill>
                        <a:srgbClr val="D9EAD2"/>
                      </a:solidFill>
                      <a:prstDash val="solid"/>
                    </a:lnL>
                    <a:lnR w="76200">
                      <a:solidFill>
                        <a:srgbClr val="D9EAD2"/>
                      </a:solidFill>
                      <a:prstDash val="solid"/>
                    </a:lnR>
                  </a:tcPr>
                </a:tc>
                <a:tc>
                  <a:txBody>
                    <a:bodyPr/>
                    <a:lstStyle/>
                    <a:p>
                      <a:pPr>
                        <a:lnSpc>
                          <a:spcPct val="100000"/>
                        </a:lnSpc>
                      </a:pPr>
                      <a:endParaRPr sz="1000">
                        <a:latin typeface="Times New Roman"/>
                        <a:cs typeface="Times New Roman"/>
                      </a:endParaRPr>
                    </a:p>
                  </a:txBody>
                  <a:tcPr marL="0" marR="0" marT="0" marB="0">
                    <a:lnL w="76200">
                      <a:solidFill>
                        <a:srgbClr val="D9EAD2"/>
                      </a:solidFill>
                      <a:prstDash val="solid"/>
                    </a:lnL>
                  </a:tcPr>
                </a:tc>
                <a:extLst>
                  <a:ext uri="{0D108BD9-81ED-4DB2-BD59-A6C34878D82A}">
                    <a16:rowId xmlns:a16="http://schemas.microsoft.com/office/drawing/2014/main" val="10008"/>
                  </a:ext>
                </a:extLst>
              </a:tr>
              <a:tr h="194310">
                <a:tc gridSpan="2">
                  <a:txBody>
                    <a:bodyPr/>
                    <a:lstStyle/>
                    <a:p>
                      <a:pPr marL="54610">
                        <a:lnSpc>
                          <a:spcPct val="100000"/>
                        </a:lnSpc>
                        <a:spcBef>
                          <a:spcPts val="180"/>
                        </a:spcBef>
                      </a:pPr>
                      <a:r>
                        <a:rPr sz="900" b="1" spc="-10" dirty="0">
                          <a:latin typeface="Arial"/>
                          <a:cs typeface="Arial"/>
                        </a:rPr>
                        <a:t>HiddenLineDrawingObjectCurve</a:t>
                      </a:r>
                      <a:endParaRPr sz="900">
                        <a:latin typeface="Arial"/>
                        <a:cs typeface="Arial"/>
                      </a:endParaRPr>
                    </a:p>
                  </a:txBody>
                  <a:tcPr marL="0" marR="0" marT="22860" marB="0">
                    <a:lnL w="57150">
                      <a:solidFill>
                        <a:srgbClr val="D9EAD2"/>
                      </a:solidFill>
                      <a:prstDash val="solid"/>
                    </a:lnL>
                  </a:tcPr>
                </a:tc>
                <a:tc hMerge="1">
                  <a:txBody>
                    <a:bodyPr/>
                    <a:lstStyle/>
                    <a:p>
                      <a:endParaRPr/>
                    </a:p>
                  </a:txBody>
                  <a:tcPr marL="0" marR="0" marT="0" marB="0"/>
                </a:tc>
                <a:extLst>
                  <a:ext uri="{0D108BD9-81ED-4DB2-BD59-A6C34878D82A}">
                    <a16:rowId xmlns:a16="http://schemas.microsoft.com/office/drawing/2014/main" val="10009"/>
                  </a:ext>
                </a:extLst>
              </a:tr>
              <a:tr h="194310">
                <a:tc gridSpan="2">
                  <a:txBody>
                    <a:bodyPr/>
                    <a:lstStyle/>
                    <a:p>
                      <a:pPr marL="54610">
                        <a:lnSpc>
                          <a:spcPct val="100000"/>
                        </a:lnSpc>
                        <a:spcBef>
                          <a:spcPts val="175"/>
                        </a:spcBef>
                      </a:pPr>
                      <a:r>
                        <a:rPr sz="900" b="1" spc="-10" dirty="0">
                          <a:latin typeface="Arial"/>
                          <a:cs typeface="Arial"/>
                        </a:rPr>
                        <a:t>HiddenLineDrawingParameter</a:t>
                      </a:r>
                      <a:endParaRPr sz="900">
                        <a:latin typeface="Arial"/>
                        <a:cs typeface="Arial"/>
                      </a:endParaRPr>
                    </a:p>
                  </a:txBody>
                  <a:tcPr marL="0" marR="0" marT="22225" marB="0">
                    <a:lnL w="57150">
                      <a:solidFill>
                        <a:srgbClr val="D9EAD2"/>
                      </a:solidFill>
                      <a:prstDash val="solid"/>
                    </a:lnL>
                  </a:tcPr>
                </a:tc>
                <a:tc hMerge="1">
                  <a:txBody>
                    <a:bodyPr/>
                    <a:lstStyle/>
                    <a:p>
                      <a:endParaRPr/>
                    </a:p>
                  </a:txBody>
                  <a:tcPr marL="0" marR="0" marT="0" marB="0"/>
                </a:tc>
                <a:extLst>
                  <a:ext uri="{0D108BD9-81ED-4DB2-BD59-A6C34878D82A}">
                    <a16:rowId xmlns:a16="http://schemas.microsoft.com/office/drawing/2014/main" val="10010"/>
                  </a:ext>
                </a:extLst>
              </a:tr>
              <a:tr h="194310">
                <a:tc>
                  <a:txBody>
                    <a:bodyPr/>
                    <a:lstStyle/>
                    <a:p>
                      <a:pPr marL="54610">
                        <a:lnSpc>
                          <a:spcPct val="100000"/>
                        </a:lnSpc>
                        <a:spcBef>
                          <a:spcPts val="180"/>
                        </a:spcBef>
                      </a:pPr>
                      <a:r>
                        <a:rPr sz="900" b="1" spc="-10" dirty="0">
                          <a:latin typeface="Arial"/>
                          <a:cs typeface="Arial"/>
                        </a:rPr>
                        <a:t>HiddenLineDrawingPoint</a:t>
                      </a:r>
                      <a:endParaRPr sz="900">
                        <a:latin typeface="Arial"/>
                        <a:cs typeface="Arial"/>
                      </a:endParaRPr>
                    </a:p>
                  </a:txBody>
                  <a:tcPr marL="0" marR="0" marT="22860" marB="0">
                    <a:lnL w="57150">
                      <a:solidFill>
                        <a:srgbClr val="D9EAD2"/>
                      </a:solidFill>
                      <a:prstDash val="solid"/>
                    </a:lnL>
                    <a:lnR w="76200">
                      <a:solidFill>
                        <a:srgbClr val="D9EAD2"/>
                      </a:solidFill>
                      <a:prstDash val="solid"/>
                    </a:lnR>
                  </a:tcPr>
                </a:tc>
                <a:tc>
                  <a:txBody>
                    <a:bodyPr/>
                    <a:lstStyle/>
                    <a:p>
                      <a:pPr>
                        <a:lnSpc>
                          <a:spcPct val="100000"/>
                        </a:lnSpc>
                      </a:pPr>
                      <a:endParaRPr sz="1000">
                        <a:latin typeface="Times New Roman"/>
                        <a:cs typeface="Times New Roman"/>
                      </a:endParaRPr>
                    </a:p>
                  </a:txBody>
                  <a:tcPr marL="0" marR="0" marT="0" marB="0">
                    <a:lnL w="76200">
                      <a:solidFill>
                        <a:srgbClr val="D9EAD2"/>
                      </a:solidFill>
                      <a:prstDash val="solid"/>
                    </a:lnL>
                  </a:tcPr>
                </a:tc>
                <a:extLst>
                  <a:ext uri="{0D108BD9-81ED-4DB2-BD59-A6C34878D82A}">
                    <a16:rowId xmlns:a16="http://schemas.microsoft.com/office/drawing/2014/main" val="10011"/>
                  </a:ext>
                </a:extLst>
              </a:tr>
              <a:tr h="179070">
                <a:tc>
                  <a:txBody>
                    <a:bodyPr/>
                    <a:lstStyle/>
                    <a:p>
                      <a:pPr marL="54610">
                        <a:lnSpc>
                          <a:spcPct val="100000"/>
                        </a:lnSpc>
                        <a:spcBef>
                          <a:spcPts val="175"/>
                        </a:spcBef>
                      </a:pPr>
                      <a:r>
                        <a:rPr sz="900" b="1" spc="-10" dirty="0">
                          <a:latin typeface="Arial"/>
                          <a:cs typeface="Arial"/>
                        </a:rPr>
                        <a:t>HiddenLineDrawingSegment</a:t>
                      </a:r>
                      <a:endParaRPr sz="900">
                        <a:latin typeface="Arial"/>
                        <a:cs typeface="Arial"/>
                      </a:endParaRPr>
                    </a:p>
                  </a:txBody>
                  <a:tcPr marL="0" marR="0" marT="22225" marB="0">
                    <a:lnL w="57150">
                      <a:solidFill>
                        <a:srgbClr val="D9EAD2"/>
                      </a:solidFill>
                      <a:prstDash val="solid"/>
                    </a:lnL>
                    <a:lnR w="76200">
                      <a:solidFill>
                        <a:srgbClr val="D9EAD2"/>
                      </a:solidFill>
                      <a:prstDash val="solid"/>
                    </a:lnR>
                  </a:tcPr>
                </a:tc>
                <a:tc>
                  <a:txBody>
                    <a:bodyPr/>
                    <a:lstStyle/>
                    <a:p>
                      <a:pPr>
                        <a:lnSpc>
                          <a:spcPct val="100000"/>
                        </a:lnSpc>
                      </a:pPr>
                      <a:endParaRPr sz="1000">
                        <a:latin typeface="Times New Roman"/>
                        <a:cs typeface="Times New Roman"/>
                      </a:endParaRPr>
                    </a:p>
                  </a:txBody>
                  <a:tcPr marL="0" marR="0" marT="0" marB="0">
                    <a:lnL w="76200">
                      <a:solidFill>
                        <a:srgbClr val="D9EAD2"/>
                      </a:solidFill>
                      <a:prstDash val="solid"/>
                    </a:lnL>
                  </a:tcPr>
                </a:tc>
                <a:extLst>
                  <a:ext uri="{0D108BD9-81ED-4DB2-BD59-A6C34878D82A}">
                    <a16:rowId xmlns:a16="http://schemas.microsoft.com/office/drawing/2014/main" val="10012"/>
                  </a:ext>
                </a:extLst>
              </a:tr>
              <a:tr h="208915">
                <a:tc>
                  <a:txBody>
                    <a:bodyPr/>
                    <a:lstStyle/>
                    <a:p>
                      <a:pPr marL="54610">
                        <a:lnSpc>
                          <a:spcPct val="100000"/>
                        </a:lnSpc>
                        <a:spcBef>
                          <a:spcPts val="300"/>
                        </a:spcBef>
                      </a:pPr>
                      <a:r>
                        <a:rPr sz="900" b="1" spc="-10" dirty="0">
                          <a:latin typeface="Arial"/>
                          <a:cs typeface="Arial"/>
                        </a:rPr>
                        <a:t>Matrix</a:t>
                      </a:r>
                      <a:endParaRPr sz="900">
                        <a:latin typeface="Arial"/>
                        <a:cs typeface="Arial"/>
                      </a:endParaRPr>
                    </a:p>
                  </a:txBody>
                  <a:tcPr marL="0" marR="0" marT="38100" marB="0">
                    <a:lnL w="57150">
                      <a:solidFill>
                        <a:srgbClr val="999999"/>
                      </a:solidFill>
                      <a:prstDash val="solid"/>
                    </a:lnL>
                  </a:tcPr>
                </a:tc>
                <a:tc>
                  <a:txBody>
                    <a:bodyPr/>
                    <a:lstStyle/>
                    <a:p>
                      <a:pPr marL="60960">
                        <a:lnSpc>
                          <a:spcPct val="100000"/>
                        </a:lnSpc>
                        <a:spcBef>
                          <a:spcPts val="300"/>
                        </a:spcBef>
                      </a:pPr>
                      <a:r>
                        <a:rPr sz="900" dirty="0">
                          <a:latin typeface="Arial"/>
                          <a:cs typeface="Arial"/>
                        </a:rPr>
                        <a:t>A</a:t>
                      </a:r>
                      <a:r>
                        <a:rPr sz="900" spc="-15"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structure</a:t>
                      </a:r>
                      <a:r>
                        <a:rPr sz="900" spc="-1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holds</a:t>
                      </a:r>
                      <a:r>
                        <a:rPr sz="900" spc="-20" dirty="0">
                          <a:latin typeface="Arial"/>
                          <a:cs typeface="Arial"/>
                        </a:rPr>
                        <a:t> </a:t>
                      </a:r>
                      <a:r>
                        <a:rPr sz="900" dirty="0">
                          <a:latin typeface="Arial"/>
                          <a:cs typeface="Arial"/>
                        </a:rPr>
                        <a:t>transformation</a:t>
                      </a:r>
                      <a:r>
                        <a:rPr sz="900" spc="-15" dirty="0">
                          <a:latin typeface="Arial"/>
                          <a:cs typeface="Arial"/>
                        </a:rPr>
                        <a:t> </a:t>
                      </a:r>
                      <a:r>
                        <a:rPr sz="900" spc="-10" dirty="0">
                          <a:latin typeface="Arial"/>
                          <a:cs typeface="Arial"/>
                        </a:rPr>
                        <a:t>information</a:t>
                      </a:r>
                      <a:endParaRPr sz="900">
                        <a:latin typeface="Arial"/>
                        <a:cs typeface="Arial"/>
                      </a:endParaRPr>
                    </a:p>
                  </a:txBody>
                  <a:tcPr marL="0" marR="0" marT="38100" marB="0"/>
                </a:tc>
                <a:extLst>
                  <a:ext uri="{0D108BD9-81ED-4DB2-BD59-A6C34878D82A}">
                    <a16:rowId xmlns:a16="http://schemas.microsoft.com/office/drawing/2014/main" val="10013"/>
                  </a:ext>
                </a:extLst>
              </a:tr>
              <a:tr h="194310">
                <a:tc>
                  <a:txBody>
                    <a:bodyPr/>
                    <a:lstStyle/>
                    <a:p>
                      <a:pPr marL="54610">
                        <a:lnSpc>
                          <a:spcPct val="100000"/>
                        </a:lnSpc>
                        <a:spcBef>
                          <a:spcPts val="175"/>
                        </a:spcBef>
                      </a:pPr>
                      <a:r>
                        <a:rPr sz="900" b="1" spc="-10" dirty="0">
                          <a:latin typeface="Arial"/>
                          <a:cs typeface="Arial"/>
                        </a:rPr>
                        <a:t>MeshDisplacementInfo</a:t>
                      </a:r>
                      <a:endParaRPr sz="900">
                        <a:latin typeface="Arial"/>
                        <a:cs typeface="Arial"/>
                      </a:endParaRPr>
                    </a:p>
                  </a:txBody>
                  <a:tcPr marL="0" marR="0" marT="22225"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4"/>
                  </a:ext>
                </a:extLst>
              </a:tr>
              <a:tr h="194310">
                <a:tc>
                  <a:txBody>
                    <a:bodyPr/>
                    <a:lstStyle/>
                    <a:p>
                      <a:pPr marL="54610">
                        <a:lnSpc>
                          <a:spcPct val="100000"/>
                        </a:lnSpc>
                        <a:spcBef>
                          <a:spcPts val="180"/>
                        </a:spcBef>
                      </a:pPr>
                      <a:r>
                        <a:rPr sz="900" b="1" spc="-10" dirty="0">
                          <a:latin typeface="Arial"/>
                          <a:cs typeface="Arial"/>
                        </a:rPr>
                        <a:t>MeshExtruder</a:t>
                      </a:r>
                      <a:endParaRPr sz="900">
                        <a:latin typeface="Arial"/>
                        <a:cs typeface="Arial"/>
                      </a:endParaRPr>
                    </a:p>
                  </a:txBody>
                  <a:tcPr marL="0" marR="0" marT="22860"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5"/>
                  </a:ext>
                </a:extLst>
              </a:tr>
              <a:tr h="194310">
                <a:tc>
                  <a:txBody>
                    <a:bodyPr/>
                    <a:lstStyle/>
                    <a:p>
                      <a:pPr marL="54610">
                        <a:lnSpc>
                          <a:spcPct val="100000"/>
                        </a:lnSpc>
                        <a:spcBef>
                          <a:spcPts val="175"/>
                        </a:spcBef>
                      </a:pPr>
                      <a:r>
                        <a:rPr sz="900" b="1" spc="-10" dirty="0">
                          <a:latin typeface="Arial"/>
                          <a:cs typeface="Arial"/>
                        </a:rPr>
                        <a:t>MeshParameters</a:t>
                      </a:r>
                      <a:endParaRPr sz="900">
                        <a:latin typeface="Arial"/>
                        <a:cs typeface="Arial"/>
                      </a:endParaRPr>
                    </a:p>
                  </a:txBody>
                  <a:tcPr marL="0" marR="0" marT="22225"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6"/>
                  </a:ext>
                </a:extLst>
              </a:tr>
              <a:tr h="194310">
                <a:tc>
                  <a:txBody>
                    <a:bodyPr/>
                    <a:lstStyle/>
                    <a:p>
                      <a:pPr marL="54610">
                        <a:lnSpc>
                          <a:spcPct val="100000"/>
                        </a:lnSpc>
                        <a:spcBef>
                          <a:spcPts val="180"/>
                        </a:spcBef>
                      </a:pPr>
                      <a:r>
                        <a:rPr sz="900" b="1" spc="-10" dirty="0">
                          <a:latin typeface="Arial"/>
                          <a:cs typeface="Arial"/>
                        </a:rPr>
                        <a:t>MeshNgon</a:t>
                      </a:r>
                      <a:endParaRPr sz="900">
                        <a:latin typeface="Arial"/>
                        <a:cs typeface="Arial"/>
                      </a:endParaRPr>
                    </a:p>
                  </a:txBody>
                  <a:tcPr marL="0" marR="0" marT="22860"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7"/>
                  </a:ext>
                </a:extLst>
              </a:tr>
              <a:tr h="194310">
                <a:tc>
                  <a:txBody>
                    <a:bodyPr/>
                    <a:lstStyle/>
                    <a:p>
                      <a:pPr marL="54610">
                        <a:lnSpc>
                          <a:spcPct val="100000"/>
                        </a:lnSpc>
                        <a:spcBef>
                          <a:spcPts val="175"/>
                        </a:spcBef>
                      </a:pPr>
                      <a:r>
                        <a:rPr sz="900" b="1" spc="-10" dirty="0">
                          <a:latin typeface="Arial"/>
                          <a:cs typeface="Arial"/>
                        </a:rPr>
                        <a:t>MeshPart</a:t>
                      </a:r>
                      <a:endParaRPr sz="900">
                        <a:latin typeface="Arial"/>
                        <a:cs typeface="Arial"/>
                      </a:endParaRPr>
                    </a:p>
                  </a:txBody>
                  <a:tcPr marL="0" marR="0" marT="22225"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8"/>
                  </a:ext>
                </a:extLst>
              </a:tr>
              <a:tr h="188595">
                <a:tc>
                  <a:txBody>
                    <a:bodyPr/>
                    <a:lstStyle/>
                    <a:p>
                      <a:pPr marL="54610">
                        <a:lnSpc>
                          <a:spcPct val="100000"/>
                        </a:lnSpc>
                        <a:spcBef>
                          <a:spcPts val="180"/>
                        </a:spcBef>
                      </a:pPr>
                      <a:r>
                        <a:rPr sz="900" b="1" spc="-10" dirty="0">
                          <a:latin typeface="Arial"/>
                          <a:cs typeface="Arial"/>
                        </a:rPr>
                        <a:t>MeshPoint</a:t>
                      </a:r>
                      <a:endParaRPr sz="900">
                        <a:latin typeface="Arial"/>
                        <a:cs typeface="Arial"/>
                      </a:endParaRPr>
                    </a:p>
                  </a:txBody>
                  <a:tcPr marL="0" marR="0" marT="22860" marB="0">
                    <a:lnL w="57150">
                      <a:solidFill>
                        <a:srgbClr val="999999"/>
                      </a:solidFill>
                      <a:prstDash val="solid"/>
                    </a:lnL>
                  </a:tcPr>
                </a:tc>
                <a:tc>
                  <a:txBody>
                    <a:bodyPr/>
                    <a:lstStyle/>
                    <a:p>
                      <a:pPr>
                        <a:lnSpc>
                          <a:spcPct val="100000"/>
                        </a:lnSpc>
                      </a:pPr>
                      <a:endParaRPr sz="1000">
                        <a:latin typeface="Times New Roman"/>
                        <a:cs typeface="Times New Roman"/>
                      </a:endParaRPr>
                    </a:p>
                  </a:txBody>
                  <a:tcPr marL="0" marR="0" marT="0" marB="0"/>
                </a:tc>
                <a:extLst>
                  <a:ext uri="{0D108BD9-81ED-4DB2-BD59-A6C34878D82A}">
                    <a16:rowId xmlns:a16="http://schemas.microsoft.com/office/drawing/2014/main" val="10019"/>
                  </a:ext>
                </a:extLst>
              </a:tr>
            </a:tbl>
          </a:graphicData>
        </a:graphic>
      </p:graphicFrame>
      <p:sp>
        <p:nvSpPr>
          <p:cNvPr id="27" name="object 27"/>
          <p:cNvSpPr/>
          <p:nvPr/>
        </p:nvSpPr>
        <p:spPr>
          <a:xfrm>
            <a:off x="2995295" y="2562098"/>
            <a:ext cx="85725" cy="18415"/>
          </a:xfrm>
          <a:custGeom>
            <a:avLst/>
            <a:gdLst/>
            <a:ahLst/>
            <a:cxnLst/>
            <a:rect l="l" t="t" r="r" b="b"/>
            <a:pathLst>
              <a:path w="85725" h="18414">
                <a:moveTo>
                  <a:pt x="85343" y="0"/>
                </a:moveTo>
                <a:lnTo>
                  <a:pt x="0" y="0"/>
                </a:lnTo>
                <a:lnTo>
                  <a:pt x="0" y="18288"/>
                </a:lnTo>
                <a:lnTo>
                  <a:pt x="85343" y="18288"/>
                </a:lnTo>
                <a:lnTo>
                  <a:pt x="85343" y="0"/>
                </a:lnTo>
                <a:close/>
              </a:path>
            </a:pathLst>
          </a:custGeom>
          <a:solidFill>
            <a:srgbClr val="FF0000"/>
          </a:solidFill>
        </p:spPr>
        <p:txBody>
          <a:bodyPr wrap="square" lIns="0" tIns="0" rIns="0" bIns="0" rtlCol="0"/>
          <a:lstStyle/>
          <a:p>
            <a:endParaRPr/>
          </a:p>
        </p:txBody>
      </p:sp>
      <p:sp>
        <p:nvSpPr>
          <p:cNvPr id="28" name="object 28"/>
          <p:cNvSpPr/>
          <p:nvPr/>
        </p:nvSpPr>
        <p:spPr>
          <a:xfrm>
            <a:off x="2995295" y="4894198"/>
            <a:ext cx="85725" cy="18415"/>
          </a:xfrm>
          <a:custGeom>
            <a:avLst/>
            <a:gdLst/>
            <a:ahLst/>
            <a:cxnLst/>
            <a:rect l="l" t="t" r="r" b="b"/>
            <a:pathLst>
              <a:path w="85725" h="18414">
                <a:moveTo>
                  <a:pt x="85343" y="0"/>
                </a:moveTo>
                <a:lnTo>
                  <a:pt x="0" y="0"/>
                </a:lnTo>
                <a:lnTo>
                  <a:pt x="0" y="18287"/>
                </a:lnTo>
                <a:lnTo>
                  <a:pt x="85343" y="18287"/>
                </a:lnTo>
                <a:lnTo>
                  <a:pt x="85343" y="0"/>
                </a:lnTo>
                <a:close/>
              </a:path>
            </a:pathLst>
          </a:custGeom>
          <a:solidFill>
            <a:srgbClr val="D9EAD2"/>
          </a:solidFill>
        </p:spPr>
        <p:txBody>
          <a:bodyPr wrap="square" lIns="0" tIns="0" rIns="0" bIns="0" rtlCol="0"/>
          <a:lstStyle/>
          <a:p>
            <a:endParaRPr/>
          </a:p>
        </p:txBody>
      </p:sp>
      <p:sp>
        <p:nvSpPr>
          <p:cNvPr id="29" name="object 29"/>
          <p:cNvSpPr/>
          <p:nvPr/>
        </p:nvSpPr>
        <p:spPr>
          <a:xfrm>
            <a:off x="923848" y="6255384"/>
            <a:ext cx="74930" cy="18415"/>
          </a:xfrm>
          <a:custGeom>
            <a:avLst/>
            <a:gdLst/>
            <a:ahLst/>
            <a:cxnLst/>
            <a:rect l="l" t="t" r="r" b="b"/>
            <a:pathLst>
              <a:path w="74930" h="18414">
                <a:moveTo>
                  <a:pt x="74675" y="0"/>
                </a:moveTo>
                <a:lnTo>
                  <a:pt x="0" y="0"/>
                </a:lnTo>
                <a:lnTo>
                  <a:pt x="0" y="18287"/>
                </a:lnTo>
                <a:lnTo>
                  <a:pt x="74675" y="18287"/>
                </a:lnTo>
                <a:lnTo>
                  <a:pt x="74675" y="0"/>
                </a:lnTo>
                <a:close/>
              </a:path>
            </a:pathLst>
          </a:custGeom>
          <a:solidFill>
            <a:srgbClr val="999999"/>
          </a:solidFill>
        </p:spPr>
        <p:txBody>
          <a:bodyPr wrap="square" lIns="0" tIns="0" rIns="0" bIns="0" rtlCol="0"/>
          <a:lstStyle/>
          <a:p>
            <a:endParaRPr/>
          </a:p>
        </p:txBody>
      </p:sp>
      <p:sp>
        <p:nvSpPr>
          <p:cNvPr id="30" name="object 30"/>
          <p:cNvSpPr txBox="1"/>
          <p:nvPr/>
        </p:nvSpPr>
        <p:spPr>
          <a:xfrm>
            <a:off x="902004" y="6430136"/>
            <a:ext cx="5965825"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One</a:t>
            </a:r>
            <a:r>
              <a:rPr sz="1100" spc="-35" dirty="0">
                <a:latin typeface="Arial"/>
                <a:cs typeface="Arial"/>
              </a:rPr>
              <a:t> </a:t>
            </a:r>
            <a:r>
              <a:rPr sz="1100" dirty="0">
                <a:latin typeface="Arial"/>
                <a:cs typeface="Arial"/>
              </a:rPr>
              <a:t>important</a:t>
            </a:r>
            <a:r>
              <a:rPr sz="1100" spc="-25" dirty="0">
                <a:latin typeface="Arial"/>
                <a:cs typeface="Arial"/>
              </a:rPr>
              <a:t> </a:t>
            </a:r>
            <a:r>
              <a:rPr sz="1100" dirty="0">
                <a:latin typeface="Arial"/>
                <a:cs typeface="Arial"/>
              </a:rPr>
              <a:t>cluster</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classes</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list has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do</a:t>
            </a:r>
            <a:r>
              <a:rPr sz="1100" spc="-20"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extracting</a:t>
            </a:r>
            <a:r>
              <a:rPr sz="1100" spc="-20" dirty="0">
                <a:latin typeface="Arial"/>
                <a:cs typeface="Arial"/>
              </a:rPr>
              <a:t> </a:t>
            </a:r>
            <a:r>
              <a:rPr sz="1100" dirty="0">
                <a:latin typeface="Arial"/>
                <a:cs typeface="Arial"/>
              </a:rPr>
              <a:t>2D</a:t>
            </a:r>
            <a:r>
              <a:rPr sz="1100" spc="-35" dirty="0">
                <a:latin typeface="Arial"/>
                <a:cs typeface="Arial"/>
              </a:rPr>
              <a:t> </a:t>
            </a:r>
            <a:r>
              <a:rPr sz="1100" dirty="0">
                <a:latin typeface="Arial"/>
                <a:cs typeface="Arial"/>
              </a:rPr>
              <a:t>outlines</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geometry, </a:t>
            </a:r>
            <a:r>
              <a:rPr sz="1100" dirty="0">
                <a:latin typeface="Arial"/>
                <a:cs typeface="Arial"/>
              </a:rPr>
              <a:t>(</a:t>
            </a:r>
            <a:r>
              <a:rPr sz="1100" b="1" i="1" dirty="0">
                <a:latin typeface="Arial"/>
                <a:cs typeface="Arial"/>
              </a:rPr>
              <a:t>Make2D)</a:t>
            </a:r>
            <a:r>
              <a:rPr sz="1100" dirty="0">
                <a:latin typeface="Arial"/>
                <a:cs typeface="Arial"/>
              </a:rPr>
              <a:t>.</a:t>
            </a:r>
            <a:r>
              <a:rPr sz="1100" spc="-15" dirty="0">
                <a:latin typeface="Arial"/>
                <a:cs typeface="Arial"/>
              </a:rPr>
              <a:t> </a:t>
            </a:r>
            <a:r>
              <a:rPr sz="1100" dirty="0">
                <a:latin typeface="Arial"/>
                <a:cs typeface="Arial"/>
              </a:rPr>
              <a:t>These</a:t>
            </a:r>
            <a:r>
              <a:rPr sz="1100" spc="-15" dirty="0">
                <a:latin typeface="Arial"/>
                <a:cs typeface="Arial"/>
              </a:rPr>
              <a:t> </a:t>
            </a:r>
            <a:r>
              <a:rPr sz="1100" dirty="0">
                <a:latin typeface="Arial"/>
                <a:cs typeface="Arial"/>
              </a:rPr>
              <a:t>classes</a:t>
            </a:r>
            <a:r>
              <a:rPr sz="1100" spc="-10" dirty="0">
                <a:latin typeface="Arial"/>
                <a:cs typeface="Arial"/>
              </a:rPr>
              <a:t> </a:t>
            </a:r>
            <a:r>
              <a:rPr sz="1100" dirty="0">
                <a:latin typeface="Arial"/>
                <a:cs typeface="Arial"/>
              </a:rPr>
              <a:t>start</a:t>
            </a:r>
            <a:r>
              <a:rPr sz="1100" spc="-20" dirty="0">
                <a:latin typeface="Arial"/>
                <a:cs typeface="Arial"/>
              </a:rPr>
              <a:t> </a:t>
            </a:r>
            <a:r>
              <a:rPr sz="1100" dirty="0">
                <a:latin typeface="Arial"/>
                <a:cs typeface="Arial"/>
              </a:rPr>
              <a:t>with</a:t>
            </a:r>
            <a:r>
              <a:rPr sz="1100" spc="-5" dirty="0">
                <a:latin typeface="Arial"/>
                <a:cs typeface="Arial"/>
              </a:rPr>
              <a:t> </a:t>
            </a:r>
            <a:r>
              <a:rPr sz="1100" b="1" i="1" spc="-10" dirty="0">
                <a:latin typeface="Arial"/>
                <a:cs typeface="Arial"/>
              </a:rPr>
              <a:t>HiddenLineDrawing</a:t>
            </a:r>
            <a:r>
              <a:rPr sz="1100" b="1" i="1" spc="-15" dirty="0">
                <a:latin typeface="Arial"/>
                <a:cs typeface="Arial"/>
              </a:rPr>
              <a:t> </a:t>
            </a:r>
            <a:r>
              <a:rPr sz="1100" dirty="0">
                <a:latin typeface="Arial"/>
                <a:cs typeface="Arial"/>
              </a:rPr>
              <a:t>keyword.</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10" dirty="0">
                <a:latin typeface="Arial"/>
                <a:cs typeface="Arial"/>
              </a:rPr>
              <a:t> diagram</a:t>
            </a:r>
            <a:r>
              <a:rPr sz="1100" spc="500" dirty="0">
                <a:latin typeface="Arial"/>
                <a:cs typeface="Arial"/>
              </a:rPr>
              <a:t> </a:t>
            </a:r>
            <a:r>
              <a:rPr sz="1100" dirty="0">
                <a:latin typeface="Arial"/>
                <a:cs typeface="Arial"/>
              </a:rPr>
              <a:t>shows</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sequence</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creating</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drawing</a:t>
            </a:r>
            <a:r>
              <a:rPr sz="1100" spc="-1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which</a:t>
            </a:r>
            <a:r>
              <a:rPr sz="1100" spc="-15" dirty="0">
                <a:latin typeface="Arial"/>
                <a:cs typeface="Arial"/>
              </a:rPr>
              <a:t> </a:t>
            </a:r>
            <a:r>
              <a:rPr sz="1100" dirty="0">
                <a:latin typeface="Arial"/>
                <a:cs typeface="Arial"/>
              </a:rPr>
              <a:t>classes</a:t>
            </a:r>
            <a:r>
              <a:rPr sz="1100" spc="-1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used</a:t>
            </a:r>
            <a:r>
              <a:rPr sz="1100" spc="-2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each</a:t>
            </a:r>
            <a:r>
              <a:rPr sz="1100" spc="-15" dirty="0">
                <a:latin typeface="Arial"/>
                <a:cs typeface="Arial"/>
              </a:rPr>
              <a:t> </a:t>
            </a:r>
            <a:r>
              <a:rPr sz="1100" spc="-10" dirty="0">
                <a:latin typeface="Arial"/>
                <a:cs typeface="Arial"/>
              </a:rPr>
              <a:t>step.</a:t>
            </a:r>
            <a:endParaRPr sz="1100">
              <a:latin typeface="Arial"/>
              <a:cs typeface="Arial"/>
            </a:endParaRPr>
          </a:p>
        </p:txBody>
      </p:sp>
      <p:sp>
        <p:nvSpPr>
          <p:cNvPr id="31" name="object 31"/>
          <p:cNvSpPr txBox="1"/>
          <p:nvPr/>
        </p:nvSpPr>
        <p:spPr>
          <a:xfrm>
            <a:off x="1916938" y="8894774"/>
            <a:ext cx="39382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Figure(29):</a:t>
            </a:r>
            <a:r>
              <a:rPr sz="900" spc="-20" dirty="0">
                <a:latin typeface="Arial"/>
                <a:cs typeface="Arial"/>
              </a:rPr>
              <a:t> </a:t>
            </a:r>
            <a:r>
              <a:rPr sz="900" dirty="0">
                <a:latin typeface="Arial"/>
                <a:cs typeface="Arial"/>
              </a:rPr>
              <a:t>Workflow</a:t>
            </a:r>
            <a:r>
              <a:rPr sz="900" spc="-1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classes</a:t>
            </a:r>
            <a:r>
              <a:rPr sz="900" spc="-10" dirty="0">
                <a:latin typeface="Arial"/>
                <a:cs typeface="Arial"/>
              </a:rPr>
              <a:t> </a:t>
            </a:r>
            <a:r>
              <a:rPr sz="900" dirty="0">
                <a:latin typeface="Arial"/>
                <a:cs typeface="Arial"/>
              </a:rPr>
              <a:t>used</a:t>
            </a:r>
            <a:r>
              <a:rPr sz="900" spc="-10" dirty="0">
                <a:latin typeface="Arial"/>
                <a:cs typeface="Arial"/>
              </a:rPr>
              <a:t> </a:t>
            </a:r>
            <a:r>
              <a:rPr sz="900" dirty="0">
                <a:latin typeface="Arial"/>
                <a:cs typeface="Arial"/>
              </a:rPr>
              <a:t>to</a:t>
            </a:r>
            <a:r>
              <a:rPr sz="900" spc="-20" dirty="0">
                <a:latin typeface="Arial"/>
                <a:cs typeface="Arial"/>
              </a:rPr>
              <a:t> </a:t>
            </a:r>
            <a:r>
              <a:rPr sz="900" dirty="0">
                <a:latin typeface="Arial"/>
                <a:cs typeface="Arial"/>
              </a:rPr>
              <a:t>extract</a:t>
            </a:r>
            <a:r>
              <a:rPr sz="900" spc="-20" dirty="0">
                <a:latin typeface="Arial"/>
                <a:cs typeface="Arial"/>
              </a:rPr>
              <a:t> </a:t>
            </a:r>
            <a:r>
              <a:rPr sz="900" dirty="0">
                <a:latin typeface="Arial"/>
                <a:cs typeface="Arial"/>
              </a:rPr>
              <a:t>2D</a:t>
            </a:r>
            <a:r>
              <a:rPr sz="900" spc="-5" dirty="0">
                <a:latin typeface="Arial"/>
                <a:cs typeface="Arial"/>
              </a:rPr>
              <a:t> </a:t>
            </a:r>
            <a:r>
              <a:rPr sz="900" dirty="0">
                <a:latin typeface="Arial"/>
                <a:cs typeface="Arial"/>
              </a:rPr>
              <a:t>drawing</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10" dirty="0">
                <a:latin typeface="Arial"/>
                <a:cs typeface="Arial"/>
              </a:rPr>
              <a:t> geometry</a:t>
            </a:r>
            <a:endParaRPr sz="900">
              <a:latin typeface="Arial"/>
              <a:cs typeface="Arial"/>
            </a:endParaRPr>
          </a:p>
        </p:txBody>
      </p:sp>
      <p:pic>
        <p:nvPicPr>
          <p:cNvPr id="32" name="object 32"/>
          <p:cNvPicPr/>
          <p:nvPr/>
        </p:nvPicPr>
        <p:blipFill>
          <a:blip r:embed="rId2" cstate="print"/>
          <a:stretch>
            <a:fillRect/>
          </a:stretch>
        </p:blipFill>
        <p:spPr>
          <a:xfrm>
            <a:off x="1519758" y="7024793"/>
            <a:ext cx="4708984" cy="1824579"/>
          </a:xfrm>
          <a:prstGeom prst="rect">
            <a:avLst/>
          </a:prstGeom>
        </p:spPr>
      </p:pic>
      <p:sp>
        <p:nvSpPr>
          <p:cNvPr id="36" name="Title 35"/>
          <p:cNvSpPr>
            <a:spLocks noGrp="1"/>
          </p:cNvSpPr>
          <p:nvPr>
            <p:ph type="title"/>
          </p:nvPr>
        </p:nvSpPr>
        <p:spPr/>
        <p:txBody>
          <a:bodyPr/>
          <a:lstStyle/>
          <a:p>
            <a:endParaRPr lang="en-US"/>
          </a:p>
        </p:txBody>
      </p:sp>
      <p:sp>
        <p:nvSpPr>
          <p:cNvPr id="33" name="object 3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91</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1052830"/>
            <a:ext cx="5803265" cy="676910"/>
          </a:xfrm>
          <a:prstGeom prst="rect">
            <a:avLst/>
          </a:prstGeom>
        </p:spPr>
        <p:txBody>
          <a:bodyPr vert="horz" wrap="square" lIns="0" tIns="19685" rIns="0" bIns="0" rtlCol="0">
            <a:spAutoFit/>
          </a:bodyPr>
          <a:lstStyle/>
          <a:p>
            <a:pPr marL="12700" marR="5080" algn="just">
              <a:lnSpc>
                <a:spcPct val="96100"/>
              </a:lnSpc>
              <a:spcBef>
                <a:spcPts val="155"/>
              </a:spcBef>
            </a:pPr>
            <a:r>
              <a:rPr sz="1100" dirty="0">
                <a:latin typeface="Arial"/>
                <a:cs typeface="Arial"/>
              </a:rPr>
              <a:t>The</a:t>
            </a:r>
            <a:r>
              <a:rPr sz="1100" spc="-35" dirty="0">
                <a:latin typeface="Arial"/>
                <a:cs typeface="Arial"/>
              </a:rPr>
              <a:t> </a:t>
            </a:r>
            <a:r>
              <a:rPr sz="1100" dirty="0">
                <a:latin typeface="Arial"/>
                <a:cs typeface="Arial"/>
              </a:rPr>
              <a:t>first</a:t>
            </a:r>
            <a:r>
              <a:rPr sz="1100" spc="-25" dirty="0">
                <a:latin typeface="Arial"/>
                <a:cs typeface="Arial"/>
              </a:rPr>
              <a:t> </a:t>
            </a:r>
            <a:r>
              <a:rPr sz="1100" dirty="0">
                <a:latin typeface="Arial"/>
                <a:cs typeface="Arial"/>
              </a:rPr>
              <a:t>step</a:t>
            </a:r>
            <a:r>
              <a:rPr sz="1100" spc="-25" dirty="0">
                <a:latin typeface="Arial"/>
                <a:cs typeface="Arial"/>
              </a:rPr>
              <a:t> </a:t>
            </a:r>
            <a:r>
              <a:rPr sz="1100" dirty="0">
                <a:latin typeface="Arial"/>
                <a:cs typeface="Arial"/>
              </a:rPr>
              <a:t>involves</a:t>
            </a:r>
            <a:r>
              <a:rPr sz="1100" spc="-20" dirty="0">
                <a:latin typeface="Arial"/>
                <a:cs typeface="Arial"/>
              </a:rPr>
              <a:t> </a:t>
            </a:r>
            <a:r>
              <a:rPr sz="1100" dirty="0">
                <a:latin typeface="Arial"/>
                <a:cs typeface="Arial"/>
              </a:rPr>
              <a:t>setting</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parameters</a:t>
            </a:r>
            <a:r>
              <a:rPr sz="1100" spc="-20" dirty="0">
                <a:latin typeface="Arial"/>
                <a:cs typeface="Arial"/>
              </a:rPr>
              <a:t> </a:t>
            </a:r>
            <a:r>
              <a:rPr sz="1100" dirty="0">
                <a:latin typeface="Arial"/>
                <a:cs typeface="Arial"/>
              </a:rPr>
              <a:t>such</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source</a:t>
            </a:r>
            <a:r>
              <a:rPr sz="1100" spc="-30" dirty="0">
                <a:latin typeface="Arial"/>
                <a:cs typeface="Arial"/>
              </a:rPr>
              <a:t> </a:t>
            </a:r>
            <a:r>
              <a:rPr sz="1100" dirty="0">
                <a:latin typeface="Arial"/>
                <a:cs typeface="Arial"/>
              </a:rPr>
              <a:t>geometry,</a:t>
            </a:r>
            <a:r>
              <a:rPr sz="1100" spc="-15" dirty="0">
                <a:latin typeface="Arial"/>
                <a:cs typeface="Arial"/>
              </a:rPr>
              <a:t> </a:t>
            </a:r>
            <a:r>
              <a:rPr sz="1100" dirty="0">
                <a:latin typeface="Arial"/>
                <a:cs typeface="Arial"/>
              </a:rPr>
              <a:t>view</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all</a:t>
            </a:r>
            <a:r>
              <a:rPr sz="1100" spc="-20" dirty="0">
                <a:latin typeface="Arial"/>
                <a:cs typeface="Arial"/>
              </a:rPr>
              <a:t> </a:t>
            </a:r>
            <a:r>
              <a:rPr sz="1100" spc="-10" dirty="0">
                <a:latin typeface="Arial"/>
                <a:cs typeface="Arial"/>
              </a:rPr>
              <a:t>other </a:t>
            </a:r>
            <a:r>
              <a:rPr sz="1100" dirty="0">
                <a:latin typeface="Arial"/>
                <a:cs typeface="Arial"/>
              </a:rPr>
              <a:t>options.</a:t>
            </a:r>
            <a:r>
              <a:rPr sz="1100" spc="-35" dirty="0">
                <a:latin typeface="Arial"/>
                <a:cs typeface="Arial"/>
              </a:rPr>
              <a:t> </a:t>
            </a:r>
            <a:r>
              <a:rPr sz="1100" dirty="0">
                <a:latin typeface="Arial"/>
                <a:cs typeface="Arial"/>
              </a:rPr>
              <a:t>Once</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parameters</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HLD</a:t>
            </a:r>
            <a:r>
              <a:rPr sz="1100" spc="-20" dirty="0">
                <a:latin typeface="Arial"/>
                <a:cs typeface="Arial"/>
              </a:rPr>
              <a:t> </a:t>
            </a:r>
            <a:r>
              <a:rPr sz="1100" dirty="0">
                <a:latin typeface="Arial"/>
                <a:cs typeface="Arial"/>
              </a:rPr>
              <a:t>core</a:t>
            </a:r>
            <a:r>
              <a:rPr sz="1100" spc="-15" dirty="0">
                <a:latin typeface="Arial"/>
                <a:cs typeface="Arial"/>
              </a:rPr>
              <a:t> </a:t>
            </a:r>
            <a:r>
              <a:rPr sz="1100" dirty="0">
                <a:latin typeface="Arial"/>
                <a:cs typeface="Arial"/>
              </a:rPr>
              <a:t>class</a:t>
            </a:r>
            <a:r>
              <a:rPr sz="1100" spc="-2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calculate</a:t>
            </a:r>
            <a:r>
              <a:rPr sz="1100" spc="-10" dirty="0">
                <a:latin typeface="Arial"/>
                <a:cs typeface="Arial"/>
              </a:rPr>
              <a:t> </a:t>
            </a:r>
            <a:r>
              <a:rPr sz="1100" dirty="0">
                <a:latin typeface="Arial"/>
                <a:cs typeface="Arial"/>
              </a:rPr>
              <a:t>all</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lines</a:t>
            </a:r>
            <a:r>
              <a:rPr sz="1100" spc="-15" dirty="0">
                <a:latin typeface="Arial"/>
                <a:cs typeface="Arial"/>
              </a:rPr>
              <a:t> </a:t>
            </a:r>
            <a:r>
              <a:rPr sz="1100" dirty="0">
                <a:latin typeface="Arial"/>
                <a:cs typeface="Arial"/>
              </a:rPr>
              <a:t>and</a:t>
            </a:r>
            <a:r>
              <a:rPr sz="1100" spc="-20" dirty="0">
                <a:latin typeface="Arial"/>
                <a:cs typeface="Arial"/>
              </a:rPr>
              <a:t> hand </a:t>
            </a:r>
            <a:r>
              <a:rPr sz="1100" dirty="0">
                <a:latin typeface="Arial"/>
                <a:cs typeface="Arial"/>
              </a:rPr>
              <a:t>back</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HLD</a:t>
            </a:r>
            <a:r>
              <a:rPr sz="1100" spc="-25" dirty="0">
                <a:latin typeface="Arial"/>
                <a:cs typeface="Arial"/>
              </a:rPr>
              <a:t> </a:t>
            </a:r>
            <a:r>
              <a:rPr sz="1100" dirty="0">
                <a:latin typeface="Arial"/>
                <a:cs typeface="Arial"/>
              </a:rPr>
              <a:t>Segment</a:t>
            </a:r>
            <a:r>
              <a:rPr sz="1100" spc="-15" dirty="0">
                <a:latin typeface="Arial"/>
                <a:cs typeface="Arial"/>
              </a:rPr>
              <a:t> </a:t>
            </a:r>
            <a:r>
              <a:rPr sz="1100" dirty="0">
                <a:latin typeface="Arial"/>
                <a:cs typeface="Arial"/>
              </a:rPr>
              <a:t>class</a:t>
            </a:r>
            <a:r>
              <a:rPr sz="1100" spc="-30"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all</a:t>
            </a:r>
            <a:r>
              <a:rPr sz="1100" spc="-25" dirty="0">
                <a:latin typeface="Arial"/>
                <a:cs typeface="Arial"/>
              </a:rPr>
              <a:t> </a:t>
            </a:r>
            <a:r>
              <a:rPr sz="1100" dirty="0">
                <a:latin typeface="Arial"/>
                <a:cs typeface="Arial"/>
              </a:rPr>
              <a:t>visibility</a:t>
            </a:r>
            <a:r>
              <a:rPr sz="1100" spc="-15" dirty="0">
                <a:latin typeface="Arial"/>
                <a:cs typeface="Arial"/>
              </a:rPr>
              <a:t> </a:t>
            </a:r>
            <a:r>
              <a:rPr sz="1100" dirty="0">
                <a:latin typeface="Arial"/>
                <a:cs typeface="Arial"/>
              </a:rPr>
              <a:t>information</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associated</a:t>
            </a:r>
            <a:r>
              <a:rPr sz="1100" spc="-25" dirty="0">
                <a:latin typeface="Arial"/>
                <a:cs typeface="Arial"/>
              </a:rPr>
              <a:t> </a:t>
            </a:r>
            <a:r>
              <a:rPr sz="1100" dirty="0">
                <a:latin typeface="Arial"/>
                <a:cs typeface="Arial"/>
              </a:rPr>
              <a:t>source.</a:t>
            </a:r>
            <a:r>
              <a:rPr sz="1100" spc="-10" dirty="0">
                <a:latin typeface="Arial"/>
                <a:cs typeface="Arial"/>
              </a:rPr>
              <a:t> </a:t>
            </a:r>
            <a:r>
              <a:rPr sz="1100" dirty="0">
                <a:latin typeface="Arial"/>
                <a:cs typeface="Arial"/>
              </a:rPr>
              <a:t>The</a:t>
            </a:r>
            <a:r>
              <a:rPr sz="1100" spc="-30" dirty="0">
                <a:latin typeface="Arial"/>
                <a:cs typeface="Arial"/>
              </a:rPr>
              <a:t> </a:t>
            </a:r>
            <a:r>
              <a:rPr sz="1100" spc="-20" dirty="0">
                <a:latin typeface="Arial"/>
                <a:cs typeface="Arial"/>
              </a:rPr>
              <a:t>user </a:t>
            </a:r>
            <a:r>
              <a:rPr sz="1100" dirty="0">
                <a:latin typeface="Arial"/>
                <a:cs typeface="Arial"/>
              </a:rPr>
              <a:t>can</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this</a:t>
            </a:r>
            <a:r>
              <a:rPr sz="1100" spc="-10" dirty="0">
                <a:latin typeface="Arial"/>
                <a:cs typeface="Arial"/>
              </a:rPr>
              <a:t> </a:t>
            </a:r>
            <a:r>
              <a:rPr sz="1100" dirty="0">
                <a:latin typeface="Arial"/>
                <a:cs typeface="Arial"/>
              </a:rPr>
              <a:t>information</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final</a:t>
            </a:r>
            <a:r>
              <a:rPr sz="1100" spc="-15" dirty="0">
                <a:latin typeface="Arial"/>
                <a:cs typeface="Arial"/>
              </a:rPr>
              <a:t> </a:t>
            </a:r>
            <a:r>
              <a:rPr sz="1100" spc="-10" dirty="0">
                <a:latin typeface="Arial"/>
                <a:cs typeface="Arial"/>
              </a:rPr>
              <a:t>drawing.</a:t>
            </a:r>
            <a:endParaRPr sz="1100">
              <a:latin typeface="Arial"/>
              <a:cs typeface="Arial"/>
            </a:endParaRPr>
          </a:p>
        </p:txBody>
      </p:sp>
      <p:graphicFrame>
        <p:nvGraphicFramePr>
          <p:cNvPr id="3" name="object 3"/>
          <p:cNvGraphicFramePr>
            <a:graphicFrameLocks noGrp="1"/>
          </p:cNvGraphicFramePr>
          <p:nvPr/>
        </p:nvGraphicFramePr>
        <p:xfrm>
          <a:off x="980236" y="2010410"/>
          <a:ext cx="5944870" cy="701167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4625">
                <a:tc>
                  <a:txBody>
                    <a:bodyPr/>
                    <a:lstStyle/>
                    <a:p>
                      <a:pPr marL="73025">
                        <a:lnSpc>
                          <a:spcPct val="100000"/>
                        </a:lnSpc>
                        <a:spcBef>
                          <a:spcPts val="35"/>
                        </a:spcBef>
                      </a:pPr>
                      <a:r>
                        <a:rPr sz="900" dirty="0">
                          <a:latin typeface="Arial"/>
                          <a:cs typeface="Arial"/>
                        </a:rPr>
                        <a:t>Create</a:t>
                      </a:r>
                      <a:r>
                        <a:rPr sz="900" spc="-25" dirty="0">
                          <a:latin typeface="Arial"/>
                          <a:cs typeface="Arial"/>
                        </a:rPr>
                        <a:t> </a:t>
                      </a:r>
                      <a:r>
                        <a:rPr sz="900" dirty="0">
                          <a:latin typeface="Arial"/>
                          <a:cs typeface="Arial"/>
                        </a:rPr>
                        <a:t>2D</a:t>
                      </a:r>
                      <a:r>
                        <a:rPr sz="900" spc="-30" dirty="0">
                          <a:latin typeface="Arial"/>
                          <a:cs typeface="Arial"/>
                        </a:rPr>
                        <a:t> </a:t>
                      </a:r>
                      <a:r>
                        <a:rPr sz="900" dirty="0">
                          <a:latin typeface="Arial"/>
                          <a:cs typeface="Arial"/>
                        </a:rPr>
                        <a:t>drawing</a:t>
                      </a:r>
                      <a:r>
                        <a:rPr sz="900" spc="-15" dirty="0">
                          <a:latin typeface="Arial"/>
                          <a:cs typeface="Arial"/>
                        </a:rPr>
                        <a:t> </a:t>
                      </a:r>
                      <a:r>
                        <a:rPr sz="900" dirty="0">
                          <a:latin typeface="Arial"/>
                          <a:cs typeface="Arial"/>
                        </a:rPr>
                        <a:t>from</a:t>
                      </a:r>
                      <a:r>
                        <a:rPr sz="900" spc="-10" dirty="0">
                          <a:latin typeface="Arial"/>
                          <a:cs typeface="Arial"/>
                        </a:rPr>
                        <a:t> </a:t>
                      </a:r>
                      <a:r>
                        <a:rPr sz="900" dirty="0">
                          <a:latin typeface="Arial"/>
                          <a:cs typeface="Arial"/>
                        </a:rPr>
                        <a:t>3D</a:t>
                      </a:r>
                      <a:r>
                        <a:rPr sz="900" spc="-30" dirty="0">
                          <a:latin typeface="Arial"/>
                          <a:cs typeface="Arial"/>
                        </a:rPr>
                        <a:t> </a:t>
                      </a:r>
                      <a:r>
                        <a:rPr sz="900" dirty="0">
                          <a:latin typeface="Arial"/>
                          <a:cs typeface="Arial"/>
                        </a:rPr>
                        <a:t>geometry</a:t>
                      </a:r>
                      <a:r>
                        <a:rPr sz="900" spc="-10" dirty="0">
                          <a:latin typeface="Arial"/>
                          <a:cs typeface="Arial"/>
                        </a:rPr>
                        <a:t> (Make2D)</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179832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5038725">
                <a:tc>
                  <a:txBody>
                    <a:bodyPr/>
                    <a:lstStyle/>
                    <a:p>
                      <a:pPr marL="73025" marR="3399790">
                        <a:lnSpc>
                          <a:spcPts val="1030"/>
                        </a:lnSpc>
                        <a:spcBef>
                          <a:spcPts val="195"/>
                        </a:spcBef>
                      </a:pPr>
                      <a:r>
                        <a:rPr sz="900" dirty="0">
                          <a:latin typeface="Arial"/>
                          <a:cs typeface="Arial"/>
                        </a:rPr>
                        <a:t>List&lt;</a:t>
                      </a:r>
                      <a:r>
                        <a:rPr sz="900" b="1" dirty="0">
                          <a:latin typeface="Arial"/>
                          <a:cs typeface="Arial"/>
                        </a:rPr>
                        <a:t>GeometryBase</a:t>
                      </a:r>
                      <a:r>
                        <a:rPr sz="900" dirty="0">
                          <a:latin typeface="Arial"/>
                          <a:cs typeface="Arial"/>
                        </a:rPr>
                        <a:t>&gt;</a:t>
                      </a:r>
                      <a:r>
                        <a:rPr sz="900" spc="-30" dirty="0">
                          <a:latin typeface="Arial"/>
                          <a:cs typeface="Arial"/>
                        </a:rPr>
                        <a:t> </a:t>
                      </a:r>
                      <a:r>
                        <a:rPr sz="900" dirty="0">
                          <a:latin typeface="Arial"/>
                          <a:cs typeface="Arial"/>
                        </a:rPr>
                        <a:t>geomList</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 </a:t>
                      </a:r>
                      <a:r>
                        <a:rPr sz="900" dirty="0">
                          <a:solidFill>
                            <a:srgbClr val="00AF50"/>
                          </a:solidFill>
                          <a:latin typeface="Arial"/>
                          <a:cs typeface="Arial"/>
                        </a:rPr>
                        <a:t>//from </a:t>
                      </a:r>
                      <a:r>
                        <a:rPr sz="900" spc="-10" dirty="0">
                          <a:solidFill>
                            <a:srgbClr val="00AF50"/>
                          </a:solidFill>
                          <a:latin typeface="Arial"/>
                          <a:cs typeface="Arial"/>
                        </a:rPr>
                        <a:t>input </a:t>
                      </a:r>
                      <a:r>
                        <a:rPr sz="900" dirty="0">
                          <a:latin typeface="Arial"/>
                          <a:cs typeface="Arial"/>
                        </a:rPr>
                        <a:t>List&lt;</a:t>
                      </a:r>
                      <a:r>
                        <a:rPr sz="900" b="1" dirty="0">
                          <a:latin typeface="Arial"/>
                          <a:cs typeface="Arial"/>
                        </a:rPr>
                        <a:t>Plane</a:t>
                      </a:r>
                      <a:r>
                        <a:rPr sz="900" dirty="0">
                          <a:latin typeface="Arial"/>
                          <a:cs typeface="Arial"/>
                        </a:rPr>
                        <a:t>&gt;</a:t>
                      </a:r>
                      <a:r>
                        <a:rPr sz="900" spc="-25" dirty="0">
                          <a:latin typeface="Arial"/>
                          <a:cs typeface="Arial"/>
                        </a:rPr>
                        <a:t> </a:t>
                      </a:r>
                      <a:r>
                        <a:rPr sz="900" dirty="0">
                          <a:latin typeface="Arial"/>
                          <a:cs typeface="Arial"/>
                        </a:rPr>
                        <a:t>cplaneList</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10" dirty="0">
                          <a:solidFill>
                            <a:srgbClr val="00AF50"/>
                          </a:solidFill>
                          <a:latin typeface="Arial"/>
                          <a:cs typeface="Arial"/>
                        </a:rPr>
                        <a:t>input</a:t>
                      </a:r>
                      <a:endParaRPr sz="900">
                        <a:latin typeface="Arial"/>
                        <a:cs typeface="Arial"/>
                      </a:endParaRPr>
                    </a:p>
                    <a:p>
                      <a:pPr>
                        <a:lnSpc>
                          <a:spcPct val="100000"/>
                        </a:lnSpc>
                        <a:spcBef>
                          <a:spcPts val="50"/>
                        </a:spcBef>
                      </a:pPr>
                      <a:endParaRPr sz="850">
                        <a:latin typeface="Times New Roman"/>
                        <a:cs typeface="Times New Roman"/>
                      </a:endParaRPr>
                    </a:p>
                    <a:p>
                      <a:pPr marL="73025" marR="3640454">
                        <a:lnSpc>
                          <a:spcPts val="1040"/>
                        </a:lnSpc>
                      </a:pPr>
                      <a:r>
                        <a:rPr sz="900" dirty="0">
                          <a:solidFill>
                            <a:srgbClr val="00AF50"/>
                          </a:solidFill>
                          <a:latin typeface="Arial"/>
                          <a:cs typeface="Arial"/>
                        </a:rPr>
                        <a:t>//Use</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active</a:t>
                      </a:r>
                      <a:r>
                        <a:rPr sz="900" spc="-15" dirty="0">
                          <a:solidFill>
                            <a:srgbClr val="00AF50"/>
                          </a:solidFill>
                          <a:latin typeface="Arial"/>
                          <a:cs typeface="Arial"/>
                        </a:rPr>
                        <a:t> </a:t>
                      </a:r>
                      <a:r>
                        <a:rPr sz="900" dirty="0">
                          <a:solidFill>
                            <a:srgbClr val="00AF50"/>
                          </a:solidFill>
                          <a:latin typeface="Arial"/>
                          <a:cs typeface="Arial"/>
                        </a:rPr>
                        <a:t>view</a:t>
                      </a:r>
                      <a:r>
                        <a:rPr sz="900" spc="-25" dirty="0">
                          <a:solidFill>
                            <a:srgbClr val="00AF50"/>
                          </a:solidFill>
                          <a:latin typeface="Arial"/>
                          <a:cs typeface="Arial"/>
                        </a:rPr>
                        <a:t> </a:t>
                      </a:r>
                      <a:r>
                        <a:rPr sz="900" dirty="0">
                          <a:solidFill>
                            <a:srgbClr val="00AF50"/>
                          </a:solidFill>
                          <a:latin typeface="Arial"/>
                          <a:cs typeface="Arial"/>
                        </a:rPr>
                        <a:t>in</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Rhino</a:t>
                      </a:r>
                      <a:r>
                        <a:rPr sz="900" spc="-10" dirty="0">
                          <a:solidFill>
                            <a:srgbClr val="00AF50"/>
                          </a:solidFill>
                          <a:latin typeface="Arial"/>
                          <a:cs typeface="Arial"/>
                        </a:rPr>
                        <a:t> document </a:t>
                      </a: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_view</a:t>
                      </a:r>
                      <a:r>
                        <a:rPr sz="900" spc="-15"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doc</a:t>
                      </a:r>
                      <a:r>
                        <a:rPr sz="900" spc="-10" dirty="0">
                          <a:latin typeface="Arial"/>
                          <a:cs typeface="Arial"/>
                        </a:rPr>
                        <a:t>.Views.ActiveView;</a:t>
                      </a:r>
                      <a:endParaRPr sz="900">
                        <a:latin typeface="Arial"/>
                        <a:cs typeface="Arial"/>
                      </a:endParaRPr>
                    </a:p>
                    <a:p>
                      <a:pPr marL="73025">
                        <a:lnSpc>
                          <a:spcPts val="985"/>
                        </a:lnSpc>
                      </a:pPr>
                      <a:r>
                        <a:rPr sz="900" dirty="0">
                          <a:solidFill>
                            <a:srgbClr val="00AF50"/>
                          </a:solidFill>
                          <a:latin typeface="Arial"/>
                          <a:cs typeface="Arial"/>
                        </a:rPr>
                        <a:t>//Set</a:t>
                      </a:r>
                      <a:r>
                        <a:rPr sz="900" spc="-15" dirty="0">
                          <a:solidFill>
                            <a:srgbClr val="00AF50"/>
                          </a:solidFill>
                          <a:latin typeface="Arial"/>
                          <a:cs typeface="Arial"/>
                        </a:rPr>
                        <a:t> </a:t>
                      </a:r>
                      <a:r>
                        <a:rPr sz="900" dirty="0">
                          <a:solidFill>
                            <a:srgbClr val="00AF50"/>
                          </a:solidFill>
                          <a:latin typeface="Arial"/>
                          <a:cs typeface="Arial"/>
                        </a:rPr>
                        <a:t>Make2D</a:t>
                      </a:r>
                      <a:r>
                        <a:rPr sz="900" spc="-15" dirty="0">
                          <a:solidFill>
                            <a:srgbClr val="00AF50"/>
                          </a:solidFill>
                          <a:latin typeface="Arial"/>
                          <a:cs typeface="Arial"/>
                        </a:rPr>
                        <a:t> </a:t>
                      </a:r>
                      <a:r>
                        <a:rPr sz="900" spc="-10" dirty="0">
                          <a:solidFill>
                            <a:srgbClr val="00AF50"/>
                          </a:solidFill>
                          <a:latin typeface="Arial"/>
                          <a:cs typeface="Arial"/>
                        </a:rPr>
                        <a:t>Parameters</a:t>
                      </a:r>
                      <a:endParaRPr sz="900">
                        <a:latin typeface="Arial"/>
                        <a:cs typeface="Arial"/>
                      </a:endParaRPr>
                    </a:p>
                    <a:p>
                      <a:pPr marL="73025">
                        <a:lnSpc>
                          <a:spcPts val="1030"/>
                        </a:lnSpc>
                      </a:pP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_hldParams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b="1" spc="-10" dirty="0">
                          <a:latin typeface="Arial"/>
                          <a:cs typeface="Arial"/>
                        </a:rPr>
                        <a:t>HiddenLineDrawingParameters</a:t>
                      </a:r>
                      <a:endParaRPr sz="900">
                        <a:latin typeface="Arial"/>
                        <a:cs typeface="Arial"/>
                      </a:endParaRPr>
                    </a:p>
                    <a:p>
                      <a:pPr marL="73025">
                        <a:lnSpc>
                          <a:spcPts val="1040"/>
                        </a:lnSpc>
                      </a:pPr>
                      <a:r>
                        <a:rPr sz="900" dirty="0">
                          <a:latin typeface="Arial"/>
                          <a:cs typeface="Arial"/>
                        </a:rPr>
                        <a:t>{</a:t>
                      </a:r>
                      <a:endParaRPr sz="900">
                        <a:latin typeface="Arial"/>
                        <a:cs typeface="Arial"/>
                      </a:endParaRPr>
                    </a:p>
                    <a:p>
                      <a:pPr marL="328930" marR="2994660">
                        <a:lnSpc>
                          <a:spcPts val="1030"/>
                        </a:lnSpc>
                        <a:spcBef>
                          <a:spcPts val="60"/>
                        </a:spcBef>
                      </a:pPr>
                      <a:r>
                        <a:rPr sz="900" dirty="0">
                          <a:latin typeface="Arial"/>
                          <a:cs typeface="Arial"/>
                        </a:rPr>
                        <a:t>AbsoluteTolerance</a:t>
                      </a:r>
                      <a:r>
                        <a:rPr sz="900" spc="-25" dirty="0">
                          <a:latin typeface="Arial"/>
                          <a:cs typeface="Arial"/>
                        </a:rPr>
                        <a:t> </a:t>
                      </a:r>
                      <a:r>
                        <a:rPr sz="900" dirty="0">
                          <a:latin typeface="Arial"/>
                          <a:cs typeface="Arial"/>
                        </a:rPr>
                        <a:t>=</a:t>
                      </a:r>
                      <a:r>
                        <a:rPr sz="900" spc="-20" dirty="0">
                          <a:latin typeface="Arial"/>
                          <a:cs typeface="Arial"/>
                        </a:rPr>
                        <a:t> </a:t>
                      </a:r>
                      <a:r>
                        <a:rPr sz="900" b="1" spc="-10" dirty="0">
                          <a:latin typeface="Arial"/>
                          <a:cs typeface="Arial"/>
                        </a:rPr>
                        <a:t>doc</a:t>
                      </a:r>
                      <a:r>
                        <a:rPr sz="900" spc="-10" dirty="0">
                          <a:latin typeface="Arial"/>
                          <a:cs typeface="Arial"/>
                        </a:rPr>
                        <a:t>.ModelAbsoluteTolerance, </a:t>
                      </a:r>
                      <a:r>
                        <a:rPr sz="900" dirty="0">
                          <a:latin typeface="Arial"/>
                          <a:cs typeface="Arial"/>
                        </a:rPr>
                        <a:t>IncludeTangentEdges</a:t>
                      </a:r>
                      <a:r>
                        <a:rPr sz="900" spc="-25" dirty="0">
                          <a:latin typeface="Arial"/>
                          <a:cs typeface="Arial"/>
                        </a:rPr>
                        <a:t> </a:t>
                      </a:r>
                      <a:r>
                        <a:rPr sz="900" dirty="0">
                          <a:latin typeface="Arial"/>
                          <a:cs typeface="Arial"/>
                        </a:rPr>
                        <a:t>=</a:t>
                      </a:r>
                      <a:r>
                        <a:rPr sz="900" spc="-15" dirty="0">
                          <a:latin typeface="Arial"/>
                          <a:cs typeface="Arial"/>
                        </a:rPr>
                        <a:t> </a:t>
                      </a:r>
                      <a:r>
                        <a:rPr sz="900" spc="-10" dirty="0">
                          <a:solidFill>
                            <a:srgbClr val="3333FF"/>
                          </a:solidFill>
                          <a:latin typeface="Arial"/>
                          <a:cs typeface="Arial"/>
                        </a:rPr>
                        <a:t>false</a:t>
                      </a:r>
                      <a:r>
                        <a:rPr sz="900" spc="-10" dirty="0">
                          <a:latin typeface="Arial"/>
                          <a:cs typeface="Arial"/>
                        </a:rPr>
                        <a:t>,</a:t>
                      </a:r>
                      <a:r>
                        <a:rPr sz="900" spc="500" dirty="0">
                          <a:latin typeface="Arial"/>
                          <a:cs typeface="Arial"/>
                        </a:rPr>
                        <a:t> </a:t>
                      </a:r>
                      <a:r>
                        <a:rPr sz="900" spc="-10" dirty="0">
                          <a:latin typeface="Arial"/>
                          <a:cs typeface="Arial"/>
                        </a:rPr>
                        <a:t>IncludeHiddenCurves</a:t>
                      </a:r>
                      <a:r>
                        <a:rPr sz="900" spc="55" dirty="0">
                          <a:latin typeface="Arial"/>
                          <a:cs typeface="Arial"/>
                        </a:rPr>
                        <a:t> </a:t>
                      </a:r>
                      <a:r>
                        <a:rPr sz="900" dirty="0">
                          <a:latin typeface="Arial"/>
                          <a:cs typeface="Arial"/>
                        </a:rPr>
                        <a:t>=</a:t>
                      </a:r>
                      <a:r>
                        <a:rPr sz="900" spc="75" dirty="0">
                          <a:latin typeface="Arial"/>
                          <a:cs typeface="Arial"/>
                        </a:rPr>
                        <a:t> </a:t>
                      </a:r>
                      <a:r>
                        <a:rPr sz="900" spc="-20" dirty="0">
                          <a:solidFill>
                            <a:srgbClr val="3333FF"/>
                          </a:solidFill>
                          <a:latin typeface="Arial"/>
                          <a:cs typeface="Arial"/>
                        </a:rPr>
                        <a:t>true</a:t>
                      </a:r>
                      <a:endParaRPr sz="900">
                        <a:latin typeface="Arial"/>
                        <a:cs typeface="Arial"/>
                      </a:endParaRPr>
                    </a:p>
                    <a:p>
                      <a:pPr marL="328930">
                        <a:lnSpc>
                          <a:spcPts val="994"/>
                        </a:lnSpc>
                      </a:pPr>
                      <a:r>
                        <a:rPr sz="900" spc="-25" dirty="0">
                          <a:latin typeface="Arial"/>
                          <a:cs typeface="Arial"/>
                        </a:rPr>
                        <a:t>};</a:t>
                      </a:r>
                      <a:endParaRPr sz="900">
                        <a:latin typeface="Arial"/>
                        <a:cs typeface="Arial"/>
                      </a:endParaRPr>
                    </a:p>
                    <a:p>
                      <a:pPr marL="200660">
                        <a:lnSpc>
                          <a:spcPts val="1060"/>
                        </a:lnSpc>
                      </a:pPr>
                      <a:r>
                        <a:rPr sz="900" spc="-10" dirty="0">
                          <a:latin typeface="Arial"/>
                          <a:cs typeface="Arial"/>
                        </a:rPr>
                        <a:t>_hldParams.SetViewport(_view.ActiveViewport);</a:t>
                      </a:r>
                      <a:endParaRPr sz="900">
                        <a:latin typeface="Arial"/>
                        <a:cs typeface="Arial"/>
                      </a:endParaRPr>
                    </a:p>
                    <a:p>
                      <a:pPr>
                        <a:lnSpc>
                          <a:spcPct val="100000"/>
                        </a:lnSpc>
                        <a:spcBef>
                          <a:spcPts val="20"/>
                        </a:spcBef>
                      </a:pPr>
                      <a:endParaRPr sz="900">
                        <a:latin typeface="Times New Roman"/>
                        <a:cs typeface="Times New Roman"/>
                      </a:endParaRPr>
                    </a:p>
                    <a:p>
                      <a:pPr marL="200660" marR="4116070">
                        <a:lnSpc>
                          <a:spcPts val="1030"/>
                        </a:lnSpc>
                        <a:spcBef>
                          <a:spcPts val="5"/>
                        </a:spcBef>
                      </a:pPr>
                      <a:r>
                        <a:rPr sz="900" dirty="0">
                          <a:solidFill>
                            <a:srgbClr val="00AF50"/>
                          </a:solidFill>
                          <a:latin typeface="Arial"/>
                          <a:cs typeface="Arial"/>
                        </a:rPr>
                        <a:t>//add</a:t>
                      </a:r>
                      <a:r>
                        <a:rPr sz="900" spc="-10" dirty="0">
                          <a:solidFill>
                            <a:srgbClr val="00AF50"/>
                          </a:solidFill>
                          <a:latin typeface="Arial"/>
                          <a:cs typeface="Arial"/>
                        </a:rPr>
                        <a:t> </a:t>
                      </a:r>
                      <a:r>
                        <a:rPr sz="900" dirty="0">
                          <a:solidFill>
                            <a:srgbClr val="00AF50"/>
                          </a:solidFill>
                          <a:latin typeface="Arial"/>
                          <a:cs typeface="Arial"/>
                        </a:rPr>
                        <a:t>objects</a:t>
                      </a:r>
                      <a:r>
                        <a:rPr sz="900" spc="-15"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spc="-10" dirty="0">
                          <a:solidFill>
                            <a:srgbClr val="00AF50"/>
                          </a:solidFill>
                          <a:latin typeface="Arial"/>
                          <a:cs typeface="Arial"/>
                        </a:rPr>
                        <a:t>hld_param </a:t>
                      </a:r>
                      <a:r>
                        <a:rPr sz="900" dirty="0">
                          <a:solidFill>
                            <a:srgbClr val="3333FF"/>
                          </a:solidFill>
                          <a:latin typeface="Arial"/>
                          <a:cs typeface="Arial"/>
                        </a:rPr>
                        <a:t>foreach</a:t>
                      </a:r>
                      <a:r>
                        <a:rPr sz="900" spc="-1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var</a:t>
                      </a:r>
                      <a:r>
                        <a:rPr sz="900" spc="-15" dirty="0">
                          <a:solidFill>
                            <a:srgbClr val="3333FF"/>
                          </a:solidFill>
                          <a:latin typeface="Arial"/>
                          <a:cs typeface="Arial"/>
                        </a:rPr>
                        <a:t> </a:t>
                      </a:r>
                      <a:r>
                        <a:rPr sz="900" dirty="0">
                          <a:latin typeface="Arial"/>
                          <a:cs typeface="Arial"/>
                        </a:rPr>
                        <a:t>geom </a:t>
                      </a:r>
                      <a:r>
                        <a:rPr sz="900" dirty="0">
                          <a:solidFill>
                            <a:srgbClr val="3333FF"/>
                          </a:solidFill>
                          <a:latin typeface="Arial"/>
                          <a:cs typeface="Arial"/>
                        </a:rPr>
                        <a:t>in </a:t>
                      </a:r>
                      <a:r>
                        <a:rPr sz="900" spc="-10" dirty="0">
                          <a:latin typeface="Arial"/>
                          <a:cs typeface="Arial"/>
                        </a:rPr>
                        <a:t>geomList){</a:t>
                      </a:r>
                      <a:endParaRPr sz="900">
                        <a:latin typeface="Arial"/>
                        <a:cs typeface="Arial"/>
                      </a:endParaRPr>
                    </a:p>
                    <a:p>
                      <a:pPr marL="264795">
                        <a:lnSpc>
                          <a:spcPts val="990"/>
                        </a:lnSpc>
                      </a:pPr>
                      <a:r>
                        <a:rPr sz="900" dirty="0">
                          <a:latin typeface="Arial"/>
                          <a:cs typeface="Arial"/>
                        </a:rPr>
                        <a:t>_hldParams.AddGeometry(geom,</a:t>
                      </a:r>
                      <a:r>
                        <a:rPr sz="900" spc="-50" dirty="0">
                          <a:latin typeface="Arial"/>
                          <a:cs typeface="Arial"/>
                        </a:rPr>
                        <a:t> </a:t>
                      </a:r>
                      <a:r>
                        <a:rPr sz="900" b="1" dirty="0">
                          <a:latin typeface="Arial"/>
                          <a:cs typeface="Arial"/>
                        </a:rPr>
                        <a:t>Transform</a:t>
                      </a:r>
                      <a:r>
                        <a:rPr sz="900" dirty="0">
                          <a:latin typeface="Arial"/>
                          <a:cs typeface="Arial"/>
                        </a:rPr>
                        <a:t>.Identity,</a:t>
                      </a:r>
                      <a:r>
                        <a:rPr sz="900" spc="-55" dirty="0">
                          <a:latin typeface="Arial"/>
                          <a:cs typeface="Arial"/>
                        </a:rPr>
                        <a:t> </a:t>
                      </a:r>
                      <a:r>
                        <a:rPr sz="900" spc="-10" dirty="0">
                          <a:solidFill>
                            <a:srgbClr val="3333FF"/>
                          </a:solidFill>
                          <a:latin typeface="Arial"/>
                          <a:cs typeface="Arial"/>
                        </a:rPr>
                        <a:t>null</a:t>
                      </a:r>
                      <a:r>
                        <a:rPr sz="900" spc="-10" dirty="0">
                          <a:latin typeface="Arial"/>
                          <a:cs typeface="Arial"/>
                        </a:rPr>
                        <a:t>);</a:t>
                      </a:r>
                      <a:endParaRPr sz="900">
                        <a:latin typeface="Arial"/>
                        <a:cs typeface="Arial"/>
                      </a:endParaRPr>
                    </a:p>
                    <a:p>
                      <a:pPr marL="73025">
                        <a:lnSpc>
                          <a:spcPts val="1060"/>
                        </a:lnSpc>
                      </a:pPr>
                      <a:r>
                        <a:rPr sz="900" dirty="0">
                          <a:latin typeface="Arial"/>
                          <a:cs typeface="Arial"/>
                        </a:rPr>
                        <a: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clipping</a:t>
                      </a:r>
                      <a:r>
                        <a:rPr sz="900" spc="-5" dirty="0">
                          <a:solidFill>
                            <a:srgbClr val="00AF50"/>
                          </a:solidFill>
                          <a:latin typeface="Arial"/>
                          <a:cs typeface="Arial"/>
                        </a:rPr>
                        <a:t> </a:t>
                      </a:r>
                      <a:r>
                        <a:rPr sz="900" spc="-10" dirty="0">
                          <a:solidFill>
                            <a:srgbClr val="00AF50"/>
                          </a:solidFill>
                          <a:latin typeface="Arial"/>
                          <a:cs typeface="Arial"/>
                        </a:rPr>
                        <a:t>planes</a:t>
                      </a:r>
                      <a:endParaRPr sz="900">
                        <a:latin typeface="Arial"/>
                        <a:cs typeface="Arial"/>
                      </a:endParaRPr>
                    </a:p>
                    <a:p>
                      <a:pPr marL="73025">
                        <a:lnSpc>
                          <a:spcPts val="1040"/>
                        </a:lnSpc>
                      </a:pPr>
                      <a:r>
                        <a:rPr sz="900" dirty="0">
                          <a:solidFill>
                            <a:srgbClr val="3333FF"/>
                          </a:solidFill>
                          <a:latin typeface="Arial"/>
                          <a:cs typeface="Arial"/>
                        </a:rPr>
                        <a:t>foreach</a:t>
                      </a:r>
                      <a:r>
                        <a:rPr sz="900" spc="-2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cplane</a:t>
                      </a:r>
                      <a:r>
                        <a:rPr sz="900" spc="-15" dirty="0">
                          <a:latin typeface="Arial"/>
                          <a:cs typeface="Arial"/>
                        </a:rPr>
                        <a:t> </a:t>
                      </a:r>
                      <a:r>
                        <a:rPr sz="900" dirty="0">
                          <a:solidFill>
                            <a:srgbClr val="3333FF"/>
                          </a:solidFill>
                          <a:latin typeface="Arial"/>
                          <a:cs typeface="Arial"/>
                        </a:rPr>
                        <a:t>in</a:t>
                      </a:r>
                      <a:r>
                        <a:rPr sz="900" spc="-10" dirty="0">
                          <a:solidFill>
                            <a:srgbClr val="3333FF"/>
                          </a:solidFill>
                          <a:latin typeface="Arial"/>
                          <a:cs typeface="Arial"/>
                        </a:rPr>
                        <a:t> </a:t>
                      </a:r>
                      <a:r>
                        <a:rPr sz="900" dirty="0">
                          <a:latin typeface="Arial"/>
                          <a:cs typeface="Arial"/>
                        </a:rPr>
                        <a:t>cplaneList</a:t>
                      </a:r>
                      <a:r>
                        <a:rPr sz="900" spc="-10" dirty="0">
                          <a:latin typeface="Arial"/>
                          <a:cs typeface="Arial"/>
                        </a:rPr>
                        <a:t> </a:t>
                      </a:r>
                      <a:r>
                        <a:rPr sz="900" spc="-25" dirty="0">
                          <a:latin typeface="Arial"/>
                          <a:cs typeface="Arial"/>
                        </a:rPr>
                        <a:t>){</a:t>
                      </a:r>
                      <a:endParaRPr sz="900">
                        <a:latin typeface="Arial"/>
                        <a:cs typeface="Arial"/>
                      </a:endParaRPr>
                    </a:p>
                    <a:p>
                      <a:pPr marL="264795">
                        <a:lnSpc>
                          <a:spcPts val="1040"/>
                        </a:lnSpc>
                      </a:pPr>
                      <a:r>
                        <a:rPr sz="900" spc="-10" dirty="0">
                          <a:latin typeface="Arial"/>
                          <a:cs typeface="Arial"/>
                        </a:rPr>
                        <a:t>_hldParams.AddClippingPlane(cplane);</a:t>
                      </a:r>
                      <a:endParaRPr sz="900">
                        <a:latin typeface="Arial"/>
                        <a:cs typeface="Arial"/>
                      </a:endParaRPr>
                    </a:p>
                    <a:p>
                      <a:pPr marL="73025">
                        <a:lnSpc>
                          <a:spcPts val="1055"/>
                        </a:lnSpc>
                      </a:pPr>
                      <a:r>
                        <a:rPr sz="900" dirty="0">
                          <a:latin typeface="Arial"/>
                          <a:cs typeface="Arial"/>
                        </a:rPr>
                        <a: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60"/>
                        </a:lnSpc>
                      </a:pPr>
                      <a:r>
                        <a:rPr sz="900" dirty="0">
                          <a:solidFill>
                            <a:srgbClr val="00AF50"/>
                          </a:solidFill>
                          <a:latin typeface="Arial"/>
                          <a:cs typeface="Arial"/>
                        </a:rPr>
                        <a:t>//perform</a:t>
                      </a:r>
                      <a:r>
                        <a:rPr sz="900" spc="-15" dirty="0">
                          <a:solidFill>
                            <a:srgbClr val="00AF50"/>
                          </a:solidFill>
                          <a:latin typeface="Arial"/>
                          <a:cs typeface="Arial"/>
                        </a:rPr>
                        <a:t> </a:t>
                      </a:r>
                      <a:r>
                        <a:rPr sz="900" dirty="0">
                          <a:solidFill>
                            <a:srgbClr val="00AF50"/>
                          </a:solidFill>
                          <a:latin typeface="Arial"/>
                          <a:cs typeface="Arial"/>
                        </a:rPr>
                        <a:t>HLD</a:t>
                      </a:r>
                      <a:r>
                        <a:rPr sz="900" spc="-30" dirty="0">
                          <a:solidFill>
                            <a:srgbClr val="00AF50"/>
                          </a:solidFill>
                          <a:latin typeface="Arial"/>
                          <a:cs typeface="Arial"/>
                        </a:rPr>
                        <a:t> </a:t>
                      </a:r>
                      <a:r>
                        <a:rPr sz="900" spc="-10" dirty="0">
                          <a:solidFill>
                            <a:srgbClr val="00AF50"/>
                          </a:solidFill>
                          <a:latin typeface="Arial"/>
                          <a:cs typeface="Arial"/>
                        </a:rPr>
                        <a:t>calculation</a:t>
                      </a:r>
                      <a:endParaRPr sz="900">
                        <a:latin typeface="Arial"/>
                        <a:cs typeface="Arial"/>
                      </a:endParaRPr>
                    </a:p>
                    <a:p>
                      <a:pPr marL="73025" marR="4004310">
                        <a:lnSpc>
                          <a:spcPts val="1030"/>
                        </a:lnSpc>
                        <a:spcBef>
                          <a:spcPts val="60"/>
                        </a:spcBef>
                      </a:pPr>
                      <a:r>
                        <a:rPr sz="900" dirty="0">
                          <a:solidFill>
                            <a:srgbClr val="3333FF"/>
                          </a:solidFill>
                          <a:latin typeface="Arial"/>
                          <a:cs typeface="Arial"/>
                        </a:rPr>
                        <a:t>var</a:t>
                      </a:r>
                      <a:r>
                        <a:rPr sz="900" spc="220" dirty="0">
                          <a:solidFill>
                            <a:srgbClr val="3333FF"/>
                          </a:solidFill>
                          <a:latin typeface="Arial"/>
                          <a:cs typeface="Arial"/>
                        </a:rPr>
                        <a:t> </a:t>
                      </a:r>
                      <a:r>
                        <a:rPr sz="900" dirty="0">
                          <a:latin typeface="Arial"/>
                          <a:cs typeface="Arial"/>
                        </a:rPr>
                        <a:t>visibleList</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 </a:t>
                      </a:r>
                      <a:r>
                        <a:rPr sz="900" spc="-10" dirty="0">
                          <a:latin typeface="Arial"/>
                          <a:cs typeface="Arial"/>
                        </a:rPr>
                        <a:t>List&lt;</a:t>
                      </a:r>
                      <a:r>
                        <a:rPr sz="900" b="1" spc="-10" dirty="0">
                          <a:latin typeface="Arial"/>
                          <a:cs typeface="Arial"/>
                        </a:rPr>
                        <a:t>Curve</a:t>
                      </a:r>
                      <a:r>
                        <a:rPr sz="900" spc="-10" dirty="0">
                          <a:latin typeface="Arial"/>
                          <a:cs typeface="Arial"/>
                        </a:rPr>
                        <a:t>&gt;(); </a:t>
                      </a:r>
                      <a:r>
                        <a:rPr sz="900" dirty="0">
                          <a:solidFill>
                            <a:srgbClr val="3333FF"/>
                          </a:solidFill>
                          <a:latin typeface="Arial"/>
                          <a:cs typeface="Arial"/>
                        </a:rPr>
                        <a:t>var</a:t>
                      </a:r>
                      <a:r>
                        <a:rPr sz="900" spc="229" dirty="0">
                          <a:solidFill>
                            <a:srgbClr val="3333FF"/>
                          </a:solidFill>
                          <a:latin typeface="Arial"/>
                          <a:cs typeface="Arial"/>
                        </a:rPr>
                        <a:t> </a:t>
                      </a:r>
                      <a:r>
                        <a:rPr sz="900" dirty="0">
                          <a:latin typeface="Arial"/>
                          <a:cs typeface="Arial"/>
                        </a:rPr>
                        <a:t>hiddenList</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a:t>
                      </a:r>
                      <a:r>
                        <a:rPr sz="900" b="1" spc="-10" dirty="0">
                          <a:latin typeface="Arial"/>
                          <a:cs typeface="Arial"/>
                        </a:rPr>
                        <a:t>Curve</a:t>
                      </a:r>
                      <a:r>
                        <a:rPr sz="900" spc="-10" dirty="0">
                          <a:latin typeface="Arial"/>
                          <a:cs typeface="Arial"/>
                        </a:rPr>
                        <a:t>&gt;();</a:t>
                      </a:r>
                      <a:endParaRPr sz="900">
                        <a:latin typeface="Arial"/>
                        <a:cs typeface="Arial"/>
                      </a:endParaRPr>
                    </a:p>
                    <a:p>
                      <a:pPr marL="73025" marR="3807460">
                        <a:lnSpc>
                          <a:spcPts val="1030"/>
                        </a:lnSpc>
                        <a:spcBef>
                          <a:spcPts val="5"/>
                        </a:spcBef>
                      </a:pPr>
                      <a:r>
                        <a:rPr sz="900" dirty="0">
                          <a:solidFill>
                            <a:srgbClr val="3333FF"/>
                          </a:solidFill>
                          <a:latin typeface="Arial"/>
                          <a:cs typeface="Arial"/>
                        </a:rPr>
                        <a:t>var</a:t>
                      </a:r>
                      <a:r>
                        <a:rPr sz="900" spc="215" dirty="0">
                          <a:solidFill>
                            <a:srgbClr val="3333FF"/>
                          </a:solidFill>
                          <a:latin typeface="Arial"/>
                          <a:cs typeface="Arial"/>
                        </a:rPr>
                        <a:t> </a:t>
                      </a:r>
                      <a:r>
                        <a:rPr sz="900" dirty="0">
                          <a:latin typeface="Arial"/>
                          <a:cs typeface="Arial"/>
                        </a:rPr>
                        <a:t>secVisibleList</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a:t>
                      </a:r>
                      <a:r>
                        <a:rPr sz="900" b="1" spc="-10" dirty="0">
                          <a:latin typeface="Arial"/>
                          <a:cs typeface="Arial"/>
                        </a:rPr>
                        <a:t>Curve</a:t>
                      </a:r>
                      <a:r>
                        <a:rPr sz="900" spc="-10" dirty="0">
                          <a:latin typeface="Arial"/>
                          <a:cs typeface="Arial"/>
                        </a:rPr>
                        <a:t>&gt;(); </a:t>
                      </a:r>
                      <a:r>
                        <a:rPr sz="900" dirty="0">
                          <a:solidFill>
                            <a:srgbClr val="3333FF"/>
                          </a:solidFill>
                          <a:latin typeface="Arial"/>
                          <a:cs typeface="Arial"/>
                        </a:rPr>
                        <a:t>var</a:t>
                      </a:r>
                      <a:r>
                        <a:rPr sz="900" spc="225" dirty="0">
                          <a:solidFill>
                            <a:srgbClr val="3333FF"/>
                          </a:solidFill>
                          <a:latin typeface="Arial"/>
                          <a:cs typeface="Arial"/>
                        </a:rPr>
                        <a:t> </a:t>
                      </a:r>
                      <a:r>
                        <a:rPr sz="900" dirty="0">
                          <a:latin typeface="Arial"/>
                          <a:cs typeface="Arial"/>
                        </a:rPr>
                        <a:t>secHiddenList</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a:t>
                      </a:r>
                      <a:r>
                        <a:rPr sz="900" b="1" spc="-10" dirty="0">
                          <a:latin typeface="Arial"/>
                          <a:cs typeface="Arial"/>
                        </a:rPr>
                        <a:t>Curve</a:t>
                      </a:r>
                      <a:r>
                        <a:rPr sz="900" spc="-10" dirty="0">
                          <a:latin typeface="Arial"/>
                          <a:cs typeface="Arial"/>
                        </a:rPr>
                        <a:t>&gt;();</a:t>
                      </a:r>
                      <a:endParaRPr sz="900">
                        <a:latin typeface="Arial"/>
                        <a:cs typeface="Arial"/>
                      </a:endParaRPr>
                    </a:p>
                    <a:p>
                      <a:pPr marL="73025" marR="2777490">
                        <a:lnSpc>
                          <a:spcPts val="1030"/>
                        </a:lnSpc>
                        <a:spcBef>
                          <a:spcPts val="15"/>
                        </a:spcBef>
                      </a:pPr>
                      <a:r>
                        <a:rPr sz="900" dirty="0">
                          <a:latin typeface="Arial"/>
                          <a:cs typeface="Arial"/>
                        </a:rPr>
                        <a:t>var</a:t>
                      </a:r>
                      <a:r>
                        <a:rPr sz="900" spc="70" dirty="0">
                          <a:latin typeface="Arial"/>
                          <a:cs typeface="Arial"/>
                        </a:rPr>
                        <a:t> </a:t>
                      </a:r>
                      <a:r>
                        <a:rPr sz="900" dirty="0">
                          <a:latin typeface="Arial"/>
                          <a:cs typeface="Arial"/>
                        </a:rPr>
                        <a:t>_hld</a:t>
                      </a:r>
                      <a:r>
                        <a:rPr sz="900" spc="55" dirty="0">
                          <a:latin typeface="Arial"/>
                          <a:cs typeface="Arial"/>
                        </a:rPr>
                        <a:t> </a:t>
                      </a:r>
                      <a:r>
                        <a:rPr sz="900" dirty="0">
                          <a:latin typeface="Arial"/>
                          <a:cs typeface="Arial"/>
                        </a:rPr>
                        <a:t>=</a:t>
                      </a:r>
                      <a:r>
                        <a:rPr sz="900" spc="75" dirty="0">
                          <a:latin typeface="Arial"/>
                          <a:cs typeface="Arial"/>
                        </a:rPr>
                        <a:t> </a:t>
                      </a:r>
                      <a:r>
                        <a:rPr sz="900" b="1" spc="-10" dirty="0">
                          <a:latin typeface="Arial"/>
                          <a:cs typeface="Arial"/>
                        </a:rPr>
                        <a:t>HiddenLineDrawing</a:t>
                      </a:r>
                      <a:r>
                        <a:rPr sz="900" spc="-10" dirty="0">
                          <a:latin typeface="Arial"/>
                          <a:cs typeface="Arial"/>
                        </a:rPr>
                        <a:t>.Compute(_hldParams,</a:t>
                      </a:r>
                      <a:r>
                        <a:rPr sz="900" spc="85" dirty="0">
                          <a:latin typeface="Arial"/>
                          <a:cs typeface="Arial"/>
                        </a:rPr>
                        <a:t> </a:t>
                      </a:r>
                      <a:r>
                        <a:rPr sz="900" spc="-10" dirty="0">
                          <a:solidFill>
                            <a:srgbClr val="3333FF"/>
                          </a:solidFill>
                          <a:latin typeface="Arial"/>
                          <a:cs typeface="Arial"/>
                        </a:rPr>
                        <a:t>true</a:t>
                      </a:r>
                      <a:r>
                        <a:rPr sz="900" spc="-10" dirty="0">
                          <a:latin typeface="Arial"/>
                          <a:cs typeface="Arial"/>
                        </a:rPr>
                        <a:t>); </a:t>
                      </a:r>
                      <a:r>
                        <a:rPr sz="900" dirty="0">
                          <a:latin typeface="Arial"/>
                          <a:cs typeface="Arial"/>
                        </a:rPr>
                        <a:t>if</a:t>
                      </a:r>
                      <a:r>
                        <a:rPr sz="900" spc="-10" dirty="0">
                          <a:latin typeface="Arial"/>
                          <a:cs typeface="Arial"/>
                        </a:rPr>
                        <a:t> </a:t>
                      </a:r>
                      <a:r>
                        <a:rPr sz="900" dirty="0">
                          <a:latin typeface="Arial"/>
                          <a:cs typeface="Arial"/>
                        </a:rPr>
                        <a:t>(_hld</a:t>
                      </a:r>
                      <a:r>
                        <a:rPr sz="900" spc="-5" dirty="0">
                          <a:latin typeface="Arial"/>
                          <a:cs typeface="Arial"/>
                        </a:rPr>
                        <a:t> </a:t>
                      </a:r>
                      <a:r>
                        <a:rPr sz="900" dirty="0">
                          <a:latin typeface="Arial"/>
                          <a:cs typeface="Arial"/>
                        </a:rPr>
                        <a:t>!=</a:t>
                      </a:r>
                      <a:r>
                        <a:rPr sz="900" spc="-10" dirty="0">
                          <a:latin typeface="Arial"/>
                          <a:cs typeface="Arial"/>
                        </a:rPr>
                        <a:t> </a:t>
                      </a:r>
                      <a:r>
                        <a:rPr sz="900" spc="-10" dirty="0">
                          <a:solidFill>
                            <a:srgbClr val="3333FF"/>
                          </a:solidFill>
                          <a:latin typeface="Arial"/>
                          <a:cs typeface="Arial"/>
                        </a:rPr>
                        <a:t>null</a:t>
                      </a:r>
                      <a:r>
                        <a:rPr sz="900" spc="-10" dirty="0">
                          <a:latin typeface="Arial"/>
                          <a:cs typeface="Arial"/>
                        </a:rPr>
                        <a:t>)</a:t>
                      </a:r>
                      <a:endParaRPr sz="900">
                        <a:latin typeface="Arial"/>
                        <a:cs typeface="Arial"/>
                      </a:endParaRPr>
                    </a:p>
                    <a:p>
                      <a:pPr marL="73025">
                        <a:lnSpc>
                          <a:spcPts val="985"/>
                        </a:lnSpc>
                      </a:pPr>
                      <a:r>
                        <a:rPr sz="900" dirty="0">
                          <a:latin typeface="Arial"/>
                          <a:cs typeface="Arial"/>
                        </a:rPr>
                        <a:t>{</a:t>
                      </a:r>
                      <a:endParaRPr sz="900">
                        <a:latin typeface="Arial"/>
                        <a:cs typeface="Arial"/>
                      </a:endParaRPr>
                    </a:p>
                    <a:p>
                      <a:pPr marL="200660">
                        <a:lnSpc>
                          <a:spcPts val="1040"/>
                        </a:lnSpc>
                      </a:pPr>
                      <a:r>
                        <a:rPr sz="900" spc="-10" dirty="0">
                          <a:solidFill>
                            <a:srgbClr val="00AF50"/>
                          </a:solidFill>
                          <a:latin typeface="Arial"/>
                          <a:cs typeface="Arial"/>
                        </a:rPr>
                        <a:t>//transform</a:t>
                      </a:r>
                      <a:endParaRPr sz="900">
                        <a:latin typeface="Arial"/>
                        <a:cs typeface="Arial"/>
                      </a:endParaRPr>
                    </a:p>
                    <a:p>
                      <a:pPr marL="200660" marR="2773045">
                        <a:lnSpc>
                          <a:spcPts val="1030"/>
                        </a:lnSpc>
                        <a:spcBef>
                          <a:spcPts val="60"/>
                        </a:spcBef>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flatten</a:t>
                      </a:r>
                      <a:r>
                        <a:rPr sz="900" spc="-10"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Transform</a:t>
                      </a:r>
                      <a:r>
                        <a:rPr sz="900" spc="-10" dirty="0">
                          <a:latin typeface="Arial"/>
                          <a:cs typeface="Arial"/>
                        </a:rPr>
                        <a:t>.PlanarProjection(</a:t>
                      </a:r>
                      <a:r>
                        <a:rPr sz="900" b="1" spc="-10" dirty="0">
                          <a:latin typeface="Arial"/>
                          <a:cs typeface="Arial"/>
                        </a:rPr>
                        <a:t>Plane</a:t>
                      </a:r>
                      <a:r>
                        <a:rPr sz="900" spc="-10" dirty="0">
                          <a:latin typeface="Arial"/>
                          <a:cs typeface="Arial"/>
                        </a:rPr>
                        <a:t>.WorldXY); </a:t>
                      </a:r>
                      <a:r>
                        <a:rPr sz="900" b="1" spc="-10" dirty="0">
                          <a:latin typeface="Arial"/>
                          <a:cs typeface="Arial"/>
                        </a:rPr>
                        <a:t>BoundingBox </a:t>
                      </a:r>
                      <a:r>
                        <a:rPr sz="900" dirty="0">
                          <a:latin typeface="Arial"/>
                          <a:cs typeface="Arial"/>
                        </a:rPr>
                        <a:t>pageBox</a:t>
                      </a:r>
                      <a:r>
                        <a:rPr sz="900" spc="-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_hld.BoundingBox(true);</a:t>
                      </a:r>
                      <a:endParaRPr sz="900">
                        <a:latin typeface="Arial"/>
                        <a:cs typeface="Arial"/>
                      </a:endParaRPr>
                    </a:p>
                    <a:p>
                      <a:pPr marL="200660">
                        <a:lnSpc>
                          <a:spcPts val="985"/>
                        </a:lnSpc>
                      </a:pPr>
                      <a:r>
                        <a:rPr sz="900" dirty="0">
                          <a:solidFill>
                            <a:srgbClr val="3333FF"/>
                          </a:solidFill>
                          <a:latin typeface="Arial"/>
                          <a:cs typeface="Arial"/>
                        </a:rPr>
                        <a:t>var</a:t>
                      </a:r>
                      <a:r>
                        <a:rPr sz="900" spc="-20" dirty="0">
                          <a:solidFill>
                            <a:srgbClr val="3333FF"/>
                          </a:solidFill>
                          <a:latin typeface="Arial"/>
                          <a:cs typeface="Arial"/>
                        </a:rPr>
                        <a:t> </a:t>
                      </a:r>
                      <a:r>
                        <a:rPr sz="900" dirty="0">
                          <a:latin typeface="Arial"/>
                          <a:cs typeface="Arial"/>
                        </a:rPr>
                        <a:t>delta2D</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Vector2d</a:t>
                      </a:r>
                      <a:r>
                        <a:rPr sz="900" dirty="0">
                          <a:latin typeface="Arial"/>
                          <a:cs typeface="Arial"/>
                        </a:rPr>
                        <a:t>(0,</a:t>
                      </a:r>
                      <a:r>
                        <a:rPr sz="900" spc="-5" dirty="0">
                          <a:latin typeface="Arial"/>
                          <a:cs typeface="Arial"/>
                        </a:rPr>
                        <a:t> </a:t>
                      </a:r>
                      <a:r>
                        <a:rPr sz="900" spc="-25" dirty="0">
                          <a:latin typeface="Arial"/>
                          <a:cs typeface="Arial"/>
                        </a:rPr>
                        <a:t>0);</a:t>
                      </a:r>
                      <a:endParaRPr sz="900">
                        <a:latin typeface="Arial"/>
                        <a:cs typeface="Arial"/>
                      </a:endParaRPr>
                    </a:p>
                    <a:p>
                      <a:pPr marL="200660">
                        <a:lnSpc>
                          <a:spcPts val="1040"/>
                        </a:lnSpc>
                      </a:pPr>
                      <a:r>
                        <a:rPr sz="900" dirty="0">
                          <a:latin typeface="Arial"/>
                          <a:cs typeface="Arial"/>
                        </a:rPr>
                        <a:t>delta2D</a:t>
                      </a:r>
                      <a:r>
                        <a:rPr sz="900" spc="-1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delta2D</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Vector2d</a:t>
                      </a:r>
                      <a:r>
                        <a:rPr sz="900" dirty="0">
                          <a:latin typeface="Arial"/>
                          <a:cs typeface="Arial"/>
                        </a:rPr>
                        <a:t>(pageBox.Min.X,</a:t>
                      </a:r>
                      <a:r>
                        <a:rPr sz="900" spc="-20" dirty="0">
                          <a:latin typeface="Arial"/>
                          <a:cs typeface="Arial"/>
                        </a:rPr>
                        <a:t> </a:t>
                      </a:r>
                      <a:r>
                        <a:rPr sz="900" spc="-10" dirty="0">
                          <a:latin typeface="Arial"/>
                          <a:cs typeface="Arial"/>
                        </a:rPr>
                        <a:t>pageBox.Min.Y);</a:t>
                      </a:r>
                      <a:endParaRPr sz="900">
                        <a:latin typeface="Arial"/>
                        <a:cs typeface="Arial"/>
                      </a:endParaRPr>
                    </a:p>
                    <a:p>
                      <a:pPr marL="200660">
                        <a:lnSpc>
                          <a:spcPts val="1060"/>
                        </a:lnSpc>
                      </a:pPr>
                      <a:r>
                        <a:rPr sz="900" dirty="0">
                          <a:solidFill>
                            <a:srgbClr val="3333FF"/>
                          </a:solidFill>
                          <a:latin typeface="Arial"/>
                          <a:cs typeface="Arial"/>
                        </a:rPr>
                        <a:t>var</a:t>
                      </a:r>
                      <a:r>
                        <a:rPr sz="900" spc="-30" dirty="0">
                          <a:solidFill>
                            <a:srgbClr val="3333FF"/>
                          </a:solidFill>
                          <a:latin typeface="Arial"/>
                          <a:cs typeface="Arial"/>
                        </a:rPr>
                        <a:t> </a:t>
                      </a:r>
                      <a:r>
                        <a:rPr sz="900" dirty="0">
                          <a:latin typeface="Arial"/>
                          <a:cs typeface="Arial"/>
                        </a:rPr>
                        <a:t>delta3D</a:t>
                      </a:r>
                      <a:r>
                        <a:rPr sz="900" spc="-2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Transform.Translation(</a:t>
                      </a:r>
                      <a:r>
                        <a:rPr sz="900" dirty="0">
                          <a:solidFill>
                            <a:srgbClr val="3333FF"/>
                          </a:solidFill>
                          <a:latin typeface="Arial"/>
                          <a:cs typeface="Arial"/>
                        </a:rPr>
                        <a:t>new</a:t>
                      </a:r>
                      <a:r>
                        <a:rPr sz="900" spc="-20" dirty="0">
                          <a:solidFill>
                            <a:srgbClr val="3333FF"/>
                          </a:solidFill>
                          <a:latin typeface="Arial"/>
                          <a:cs typeface="Arial"/>
                        </a:rPr>
                        <a:t> </a:t>
                      </a:r>
                      <a:r>
                        <a:rPr sz="900" b="1" dirty="0">
                          <a:latin typeface="Arial"/>
                          <a:cs typeface="Arial"/>
                        </a:rPr>
                        <a:t>Vector3d</a:t>
                      </a:r>
                      <a:r>
                        <a:rPr sz="900" dirty="0">
                          <a:latin typeface="Arial"/>
                          <a:cs typeface="Arial"/>
                        </a:rPr>
                        <a:t>(delta2D.X,</a:t>
                      </a:r>
                      <a:r>
                        <a:rPr sz="900" spc="-15" dirty="0">
                          <a:latin typeface="Arial"/>
                          <a:cs typeface="Arial"/>
                        </a:rPr>
                        <a:t> </a:t>
                      </a:r>
                      <a:r>
                        <a:rPr sz="900" dirty="0">
                          <a:latin typeface="Arial"/>
                          <a:cs typeface="Arial"/>
                        </a:rPr>
                        <a:t>delta2D.Y,</a:t>
                      </a:r>
                      <a:r>
                        <a:rPr sz="900" spc="-30" dirty="0">
                          <a:latin typeface="Arial"/>
                          <a:cs typeface="Arial"/>
                        </a:rPr>
                        <a:t> </a:t>
                      </a:r>
                      <a:r>
                        <a:rPr sz="900" spc="-10" dirty="0">
                          <a:latin typeface="Arial"/>
                          <a:cs typeface="Arial"/>
                        </a:rPr>
                        <a:t>0.0));</a:t>
                      </a:r>
                      <a:endParaRPr sz="90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4" name="object 4"/>
          <p:cNvPicPr/>
          <p:nvPr/>
        </p:nvPicPr>
        <p:blipFill>
          <a:blip r:embed="rId2" cstate="print"/>
          <a:stretch>
            <a:fillRect/>
          </a:stretch>
        </p:blipFill>
        <p:spPr>
          <a:xfrm>
            <a:off x="1099983" y="2272736"/>
            <a:ext cx="3833458" cy="1701855"/>
          </a:xfrm>
          <a:prstGeom prst="rect">
            <a:avLst/>
          </a:prstGeom>
        </p:spPr>
      </p:pic>
      <p:sp>
        <p:nvSpPr>
          <p:cNvPr id="8" name="Title 7"/>
          <p:cNvSpPr>
            <a:spLocks noGrp="1"/>
          </p:cNvSpPr>
          <p:nvPr>
            <p:ph type="title"/>
          </p:nvPr>
        </p:nvSpPr>
        <p:spPr/>
        <p:txBody>
          <a:bodyPr/>
          <a:lstStyle/>
          <a:p>
            <a:endParaRPr lang="en-US"/>
          </a:p>
        </p:txBody>
      </p:sp>
      <p:sp>
        <p:nvSpPr>
          <p:cNvPr id="5" name="object 5"/>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92</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284" y="917447"/>
            <a:ext cx="5944870" cy="3856354"/>
          </a:xfrm>
          <a:prstGeom prst="rect">
            <a:avLst/>
          </a:prstGeom>
          <a:ln w="6096">
            <a:solidFill>
              <a:srgbClr val="000000"/>
            </a:solidFill>
          </a:ln>
        </p:spPr>
        <p:txBody>
          <a:bodyPr vert="horz" wrap="square" lIns="0" tIns="13335" rIns="0" bIns="0" rtlCol="0">
            <a:spAutoFit/>
          </a:bodyPr>
          <a:lstStyle/>
          <a:p>
            <a:pPr marL="200660">
              <a:lnSpc>
                <a:spcPts val="1055"/>
              </a:lnSpc>
              <a:spcBef>
                <a:spcPts val="105"/>
              </a:spcBef>
            </a:pPr>
            <a:r>
              <a:rPr sz="900" dirty="0">
                <a:latin typeface="Arial"/>
                <a:cs typeface="Arial"/>
              </a:rPr>
              <a:t>flatten</a:t>
            </a:r>
            <a:r>
              <a:rPr sz="900" spc="-3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delta3D</a:t>
            </a:r>
            <a:r>
              <a:rPr sz="900" spc="-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flatten;</a:t>
            </a:r>
            <a:endParaRPr sz="900">
              <a:latin typeface="Arial"/>
              <a:cs typeface="Arial"/>
            </a:endParaRPr>
          </a:p>
          <a:p>
            <a:pPr marL="200660">
              <a:lnSpc>
                <a:spcPts val="1040"/>
              </a:lnSpc>
            </a:pPr>
            <a:r>
              <a:rPr sz="900" dirty="0">
                <a:solidFill>
                  <a:srgbClr val="00AF50"/>
                </a:solidFill>
                <a:latin typeface="Arial"/>
                <a:cs typeface="Arial"/>
              </a:rPr>
              <a:t>//add</a:t>
            </a:r>
            <a:r>
              <a:rPr sz="900" spc="-25" dirty="0">
                <a:solidFill>
                  <a:srgbClr val="00AF50"/>
                </a:solidFill>
                <a:latin typeface="Arial"/>
                <a:cs typeface="Arial"/>
              </a:rPr>
              <a:t> </a:t>
            </a:r>
            <a:r>
              <a:rPr sz="900" dirty="0">
                <a:solidFill>
                  <a:srgbClr val="00AF50"/>
                </a:solidFill>
                <a:latin typeface="Arial"/>
                <a:cs typeface="Arial"/>
              </a:rPr>
              <a:t>curves</a:t>
            </a:r>
            <a:r>
              <a:rPr sz="900" spc="-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spc="-20" dirty="0">
                <a:solidFill>
                  <a:srgbClr val="00AF50"/>
                </a:solidFill>
                <a:latin typeface="Arial"/>
                <a:cs typeface="Arial"/>
              </a:rPr>
              <a:t>lists</a:t>
            </a:r>
            <a:endParaRPr sz="900">
              <a:latin typeface="Arial"/>
              <a:cs typeface="Arial"/>
            </a:endParaRPr>
          </a:p>
          <a:p>
            <a:pPr marL="200660">
              <a:lnSpc>
                <a:spcPts val="1040"/>
              </a:lnSpc>
            </a:pPr>
            <a:r>
              <a:rPr sz="900" dirty="0">
                <a:solidFill>
                  <a:srgbClr val="3333FF"/>
                </a:solidFill>
                <a:latin typeface="Arial"/>
                <a:cs typeface="Arial"/>
              </a:rPr>
              <a:t>foreach</a:t>
            </a:r>
            <a:r>
              <a:rPr sz="900" spc="-30" dirty="0">
                <a:solidFill>
                  <a:srgbClr val="3333FF"/>
                </a:solidFill>
                <a:latin typeface="Arial"/>
                <a:cs typeface="Arial"/>
              </a:rPr>
              <a:t> </a:t>
            </a:r>
            <a:r>
              <a:rPr sz="900" dirty="0">
                <a:latin typeface="Arial"/>
                <a:cs typeface="Arial"/>
              </a:rPr>
              <a:t>(</a:t>
            </a:r>
            <a:r>
              <a:rPr sz="900" b="1" dirty="0">
                <a:latin typeface="Arial"/>
                <a:cs typeface="Arial"/>
              </a:rPr>
              <a:t>HiddenLineDrawingSegment</a:t>
            </a:r>
            <a:r>
              <a:rPr sz="900" b="1" spc="-10" dirty="0">
                <a:latin typeface="Arial"/>
                <a:cs typeface="Arial"/>
              </a:rPr>
              <a:t> </a:t>
            </a:r>
            <a:r>
              <a:rPr sz="900" dirty="0">
                <a:latin typeface="Arial"/>
                <a:cs typeface="Arial"/>
              </a:rPr>
              <a:t>hldCurve</a:t>
            </a:r>
            <a:r>
              <a:rPr sz="900" spc="-15" dirty="0">
                <a:latin typeface="Arial"/>
                <a:cs typeface="Arial"/>
              </a:rPr>
              <a:t> </a:t>
            </a:r>
            <a:r>
              <a:rPr sz="900" dirty="0">
                <a:latin typeface="Arial"/>
                <a:cs typeface="Arial"/>
              </a:rPr>
              <a:t>in</a:t>
            </a:r>
            <a:r>
              <a:rPr sz="900" spc="-20" dirty="0">
                <a:latin typeface="Arial"/>
                <a:cs typeface="Arial"/>
              </a:rPr>
              <a:t> </a:t>
            </a:r>
            <a:r>
              <a:rPr sz="900" spc="-10" dirty="0">
                <a:latin typeface="Arial"/>
                <a:cs typeface="Arial"/>
              </a:rPr>
              <a:t>_hld.Segments)</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455295" marR="3884929" indent="-128270">
              <a:lnSpc>
                <a:spcPts val="1030"/>
              </a:lnSpc>
              <a:spcBef>
                <a:spcPts val="55"/>
              </a:spcBef>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(hldCurve</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null</a:t>
            </a:r>
            <a:r>
              <a:rPr sz="900" spc="-5" dirty="0">
                <a:solidFill>
                  <a:srgbClr val="3333FF"/>
                </a:solidFill>
                <a:latin typeface="Arial"/>
                <a:cs typeface="Arial"/>
              </a:rPr>
              <a:t> </a:t>
            </a:r>
            <a:r>
              <a:rPr sz="900" spc="-25" dirty="0">
                <a:latin typeface="Arial"/>
                <a:cs typeface="Arial"/>
              </a:rPr>
              <a:t>|| </a:t>
            </a:r>
            <a:r>
              <a:rPr sz="900" dirty="0">
                <a:latin typeface="Arial"/>
                <a:cs typeface="Arial"/>
              </a:rPr>
              <a:t>hldCurve.ParentCurve</a:t>
            </a:r>
            <a:r>
              <a:rPr sz="900" spc="-3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null</a:t>
            </a:r>
            <a:r>
              <a:rPr sz="900" spc="-15" dirty="0">
                <a:solidFill>
                  <a:srgbClr val="3333FF"/>
                </a:solidFill>
                <a:latin typeface="Arial"/>
                <a:cs typeface="Arial"/>
              </a:rPr>
              <a:t> </a:t>
            </a:r>
            <a:r>
              <a:rPr sz="900" spc="-25" dirty="0">
                <a:latin typeface="Arial"/>
                <a:cs typeface="Arial"/>
              </a:rPr>
              <a:t>||</a:t>
            </a:r>
            <a:endParaRPr sz="900">
              <a:latin typeface="Arial"/>
              <a:cs typeface="Arial"/>
            </a:endParaRPr>
          </a:p>
          <a:p>
            <a:pPr marL="391160" marR="2196465" indent="63500">
              <a:lnSpc>
                <a:spcPts val="1030"/>
              </a:lnSpc>
              <a:spcBef>
                <a:spcPts val="15"/>
              </a:spcBef>
            </a:pPr>
            <a:r>
              <a:rPr sz="900" spc="-10" dirty="0">
                <a:latin typeface="Arial"/>
                <a:cs typeface="Arial"/>
              </a:rPr>
              <a:t>hldCurve.ParentCurve.SilhouetteType</a:t>
            </a:r>
            <a:r>
              <a:rPr sz="900" spc="150" dirty="0">
                <a:latin typeface="Arial"/>
                <a:cs typeface="Arial"/>
              </a:rPr>
              <a:t> </a:t>
            </a:r>
            <a:r>
              <a:rPr sz="900" dirty="0">
                <a:latin typeface="Arial"/>
                <a:cs typeface="Arial"/>
              </a:rPr>
              <a:t>==</a:t>
            </a:r>
            <a:r>
              <a:rPr sz="900" spc="130" dirty="0">
                <a:latin typeface="Arial"/>
                <a:cs typeface="Arial"/>
              </a:rPr>
              <a:t> </a:t>
            </a:r>
            <a:r>
              <a:rPr sz="900" b="1" spc="-10" dirty="0">
                <a:latin typeface="Arial"/>
                <a:cs typeface="Arial"/>
              </a:rPr>
              <a:t>SilhouetteType</a:t>
            </a:r>
            <a:r>
              <a:rPr sz="900" spc="-10" dirty="0">
                <a:latin typeface="Arial"/>
                <a:cs typeface="Arial"/>
              </a:rPr>
              <a:t>.None) </a:t>
            </a:r>
            <a:r>
              <a:rPr sz="900" spc="-10" dirty="0">
                <a:solidFill>
                  <a:srgbClr val="3333FF"/>
                </a:solidFill>
                <a:latin typeface="Arial"/>
                <a:cs typeface="Arial"/>
              </a:rPr>
              <a:t>continue;</a:t>
            </a:r>
            <a:endParaRPr sz="900">
              <a:latin typeface="Arial"/>
              <a:cs typeface="Arial"/>
            </a:endParaRPr>
          </a:p>
          <a:p>
            <a:pPr marL="327025" marR="2919730">
              <a:lnSpc>
                <a:spcPts val="1030"/>
              </a:lnSpc>
              <a:spcBef>
                <a:spcPts val="5"/>
              </a:spcBef>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crv =</a:t>
            </a:r>
            <a:r>
              <a:rPr sz="900" spc="5" dirty="0">
                <a:latin typeface="Arial"/>
                <a:cs typeface="Arial"/>
              </a:rPr>
              <a:t> </a:t>
            </a:r>
            <a:r>
              <a:rPr sz="900" spc="-10" dirty="0">
                <a:latin typeface="Arial"/>
                <a:cs typeface="Arial"/>
              </a:rPr>
              <a:t>hldCurve.CurveGeometry.DuplicateCurve(); </a:t>
            </a:r>
            <a:r>
              <a:rPr sz="900" dirty="0">
                <a:solidFill>
                  <a:srgbClr val="3333FF"/>
                </a:solidFill>
                <a:latin typeface="Arial"/>
                <a:cs typeface="Arial"/>
              </a:rPr>
              <a:t>if</a:t>
            </a:r>
            <a:r>
              <a:rPr sz="900" spc="-20" dirty="0">
                <a:solidFill>
                  <a:srgbClr val="3333FF"/>
                </a:solidFill>
                <a:latin typeface="Arial"/>
                <a:cs typeface="Arial"/>
              </a:rPr>
              <a:t> </a:t>
            </a:r>
            <a:r>
              <a:rPr sz="900" dirty="0">
                <a:latin typeface="Arial"/>
                <a:cs typeface="Arial"/>
              </a:rPr>
              <a:t>(crv !=</a:t>
            </a:r>
            <a:r>
              <a:rPr sz="900" spc="-5" dirty="0">
                <a:latin typeface="Arial"/>
                <a:cs typeface="Arial"/>
              </a:rPr>
              <a:t> </a:t>
            </a:r>
            <a:r>
              <a:rPr sz="900" spc="-10" dirty="0">
                <a:solidFill>
                  <a:srgbClr val="3333FF"/>
                </a:solidFill>
                <a:latin typeface="Arial"/>
                <a:cs typeface="Arial"/>
              </a:rPr>
              <a:t>null</a:t>
            </a:r>
            <a:r>
              <a:rPr sz="900" spc="-10" dirty="0">
                <a:latin typeface="Arial"/>
                <a:cs typeface="Arial"/>
              </a:rPr>
              <a:t>)</a:t>
            </a:r>
            <a:endParaRPr sz="900">
              <a:latin typeface="Arial"/>
              <a:cs typeface="Arial"/>
            </a:endParaRPr>
          </a:p>
          <a:p>
            <a:pPr marL="328930">
              <a:lnSpc>
                <a:spcPts val="994"/>
              </a:lnSpc>
            </a:pPr>
            <a:r>
              <a:rPr sz="900" dirty="0">
                <a:latin typeface="Arial"/>
                <a:cs typeface="Arial"/>
              </a:rPr>
              <a:t>{</a:t>
            </a:r>
            <a:endParaRPr sz="900">
              <a:latin typeface="Arial"/>
              <a:cs typeface="Arial"/>
            </a:endParaRPr>
          </a:p>
          <a:p>
            <a:pPr marL="391160">
              <a:lnSpc>
                <a:spcPts val="1030"/>
              </a:lnSpc>
            </a:pPr>
            <a:r>
              <a:rPr sz="900" spc="-10" dirty="0">
                <a:latin typeface="Arial"/>
                <a:cs typeface="Arial"/>
              </a:rPr>
              <a:t>crv.Transform(flatten);</a:t>
            </a:r>
            <a:endParaRPr sz="900">
              <a:latin typeface="Arial"/>
              <a:cs typeface="Arial"/>
            </a:endParaRPr>
          </a:p>
          <a:p>
            <a:pPr marL="391160">
              <a:lnSpc>
                <a:spcPts val="1030"/>
              </a:lnSpc>
            </a:pPr>
            <a:r>
              <a:rPr sz="900" dirty="0">
                <a:solidFill>
                  <a:srgbClr val="3333FF"/>
                </a:solidFill>
                <a:latin typeface="Arial"/>
                <a:cs typeface="Arial"/>
              </a:rPr>
              <a:t>if</a:t>
            </a:r>
            <a:r>
              <a:rPr sz="900" spc="55" dirty="0">
                <a:solidFill>
                  <a:srgbClr val="3333FF"/>
                </a:solidFill>
                <a:latin typeface="Arial"/>
                <a:cs typeface="Arial"/>
              </a:rPr>
              <a:t> </a:t>
            </a:r>
            <a:r>
              <a:rPr sz="900" spc="-10" dirty="0">
                <a:latin typeface="Arial"/>
                <a:cs typeface="Arial"/>
              </a:rPr>
              <a:t>(hldCurve.SegmentVisibility</a:t>
            </a:r>
            <a:r>
              <a:rPr sz="900" spc="55" dirty="0">
                <a:latin typeface="Arial"/>
                <a:cs typeface="Arial"/>
              </a:rPr>
              <a:t> </a:t>
            </a:r>
            <a:r>
              <a:rPr sz="900" dirty="0">
                <a:latin typeface="Arial"/>
                <a:cs typeface="Arial"/>
              </a:rPr>
              <a:t>==</a:t>
            </a:r>
            <a:r>
              <a:rPr sz="900" spc="85" dirty="0">
                <a:latin typeface="Arial"/>
                <a:cs typeface="Arial"/>
              </a:rPr>
              <a:t> </a:t>
            </a:r>
            <a:r>
              <a:rPr sz="900" b="1" spc="-10" dirty="0">
                <a:latin typeface="Arial"/>
                <a:cs typeface="Arial"/>
              </a:rPr>
              <a:t>HiddenLineDrawingSegment</a:t>
            </a:r>
            <a:r>
              <a:rPr sz="900" spc="-10" dirty="0">
                <a:latin typeface="Arial"/>
                <a:cs typeface="Arial"/>
              </a:rPr>
              <a:t>.Visibility.Visible)</a:t>
            </a:r>
            <a:endParaRPr sz="900">
              <a:latin typeface="Arial"/>
              <a:cs typeface="Arial"/>
            </a:endParaRPr>
          </a:p>
          <a:p>
            <a:pPr marL="391160">
              <a:lnSpc>
                <a:spcPts val="1040"/>
              </a:lnSpc>
            </a:pPr>
            <a:r>
              <a:rPr sz="900" dirty="0">
                <a:latin typeface="Arial"/>
                <a:cs typeface="Arial"/>
              </a:rPr>
              <a:t>{</a:t>
            </a:r>
            <a:endParaRPr sz="900">
              <a:latin typeface="Arial"/>
              <a:cs typeface="Arial"/>
            </a:endParaRPr>
          </a:p>
          <a:p>
            <a:pPr marL="517525" marR="1783714" indent="-62865">
              <a:lnSpc>
                <a:spcPts val="1030"/>
              </a:lnSpc>
              <a:spcBef>
                <a:spcPts val="55"/>
              </a:spcBef>
            </a:pPr>
            <a:r>
              <a:rPr sz="900" dirty="0">
                <a:solidFill>
                  <a:srgbClr val="3333FF"/>
                </a:solidFill>
                <a:latin typeface="Arial"/>
                <a:cs typeface="Arial"/>
              </a:rPr>
              <a:t>if</a:t>
            </a:r>
            <a:r>
              <a:rPr sz="900" spc="75" dirty="0">
                <a:solidFill>
                  <a:srgbClr val="3333FF"/>
                </a:solidFill>
                <a:latin typeface="Arial"/>
                <a:cs typeface="Arial"/>
              </a:rPr>
              <a:t> </a:t>
            </a:r>
            <a:r>
              <a:rPr sz="900" spc="-10" dirty="0">
                <a:latin typeface="Arial"/>
                <a:cs typeface="Arial"/>
              </a:rPr>
              <a:t>(hldCurve.ParentCurve.SilhouetteType</a:t>
            </a:r>
            <a:r>
              <a:rPr sz="900" spc="90" dirty="0">
                <a:latin typeface="Arial"/>
                <a:cs typeface="Arial"/>
              </a:rPr>
              <a:t> </a:t>
            </a:r>
            <a:r>
              <a:rPr sz="900" dirty="0">
                <a:latin typeface="Arial"/>
                <a:cs typeface="Arial"/>
              </a:rPr>
              <a:t>==</a:t>
            </a:r>
            <a:r>
              <a:rPr sz="900" spc="114" dirty="0">
                <a:latin typeface="Arial"/>
                <a:cs typeface="Arial"/>
              </a:rPr>
              <a:t> </a:t>
            </a:r>
            <a:r>
              <a:rPr sz="900" b="1" spc="-10" dirty="0">
                <a:latin typeface="Arial"/>
                <a:cs typeface="Arial"/>
              </a:rPr>
              <a:t>SilhouetteType</a:t>
            </a:r>
            <a:r>
              <a:rPr sz="900" spc="-10" dirty="0">
                <a:latin typeface="Arial"/>
                <a:cs typeface="Arial"/>
              </a:rPr>
              <a:t>.SectionCut) secVisibleList.Add(crv);</a:t>
            </a:r>
            <a:endParaRPr sz="900">
              <a:latin typeface="Arial"/>
              <a:cs typeface="Arial"/>
            </a:endParaRPr>
          </a:p>
          <a:p>
            <a:pPr marL="517525" marR="4427855" indent="-62865">
              <a:lnSpc>
                <a:spcPts val="1030"/>
              </a:lnSpc>
              <a:spcBef>
                <a:spcPts val="5"/>
              </a:spcBef>
            </a:pPr>
            <a:r>
              <a:rPr sz="900" spc="-20" dirty="0">
                <a:solidFill>
                  <a:srgbClr val="3333FF"/>
                </a:solidFill>
                <a:latin typeface="Arial"/>
                <a:cs typeface="Arial"/>
              </a:rPr>
              <a:t>else </a:t>
            </a:r>
            <a:r>
              <a:rPr sz="900" spc="-10" dirty="0">
                <a:latin typeface="Arial"/>
                <a:cs typeface="Arial"/>
              </a:rPr>
              <a:t>visibleList.Add(crv);</a:t>
            </a:r>
            <a:endParaRPr sz="900">
              <a:latin typeface="Arial"/>
              <a:cs typeface="Arial"/>
            </a:endParaRPr>
          </a:p>
          <a:p>
            <a:pPr marL="391160">
              <a:lnSpc>
                <a:spcPts val="1000"/>
              </a:lnSpc>
            </a:pPr>
            <a:r>
              <a:rPr sz="900" dirty="0">
                <a:latin typeface="Arial"/>
                <a:cs typeface="Arial"/>
              </a:rPr>
              <a:t>}</a:t>
            </a:r>
            <a:endParaRPr sz="900">
              <a:latin typeface="Arial"/>
              <a:cs typeface="Arial"/>
            </a:endParaRPr>
          </a:p>
          <a:p>
            <a:pPr marL="391160">
              <a:lnSpc>
                <a:spcPts val="1030"/>
              </a:lnSpc>
            </a:pPr>
            <a:r>
              <a:rPr sz="900" dirty="0">
                <a:solidFill>
                  <a:srgbClr val="3333FF"/>
                </a:solidFill>
                <a:latin typeface="Arial"/>
                <a:cs typeface="Arial"/>
              </a:rPr>
              <a:t>else</a:t>
            </a:r>
            <a:r>
              <a:rPr sz="900" spc="-40" dirty="0">
                <a:solidFill>
                  <a:srgbClr val="3333FF"/>
                </a:solidFill>
                <a:latin typeface="Arial"/>
                <a:cs typeface="Arial"/>
              </a:rPr>
              <a:t> </a:t>
            </a: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(hldCurve.SegmentVisibility</a:t>
            </a:r>
            <a:r>
              <a:rPr sz="900" spc="-10" dirty="0">
                <a:latin typeface="Arial"/>
                <a:cs typeface="Arial"/>
              </a:rPr>
              <a:t> </a:t>
            </a:r>
            <a:r>
              <a:rPr sz="900" dirty="0">
                <a:latin typeface="Arial"/>
                <a:cs typeface="Arial"/>
              </a:rPr>
              <a:t>== </a:t>
            </a:r>
            <a:r>
              <a:rPr sz="900" b="1" spc="-10" dirty="0">
                <a:latin typeface="Arial"/>
                <a:cs typeface="Arial"/>
              </a:rPr>
              <a:t>HiddenLineDrawingSegment</a:t>
            </a:r>
            <a:r>
              <a:rPr sz="900" spc="-10" dirty="0">
                <a:latin typeface="Arial"/>
                <a:cs typeface="Arial"/>
              </a:rPr>
              <a:t>.Visibility.Hidden)</a:t>
            </a:r>
            <a:endParaRPr sz="900">
              <a:latin typeface="Arial"/>
              <a:cs typeface="Arial"/>
            </a:endParaRPr>
          </a:p>
          <a:p>
            <a:pPr marL="391160">
              <a:lnSpc>
                <a:spcPts val="1030"/>
              </a:lnSpc>
            </a:pPr>
            <a:r>
              <a:rPr sz="900" dirty="0">
                <a:latin typeface="Arial"/>
                <a:cs typeface="Arial"/>
              </a:rPr>
              <a:t>{</a:t>
            </a:r>
            <a:endParaRPr sz="900">
              <a:latin typeface="Arial"/>
              <a:cs typeface="Arial"/>
            </a:endParaRPr>
          </a:p>
          <a:p>
            <a:pPr marL="517525" marR="1783714" indent="-62865">
              <a:lnSpc>
                <a:spcPts val="1040"/>
              </a:lnSpc>
              <a:spcBef>
                <a:spcPts val="45"/>
              </a:spcBef>
            </a:pPr>
            <a:r>
              <a:rPr sz="900" dirty="0">
                <a:solidFill>
                  <a:srgbClr val="3333FF"/>
                </a:solidFill>
                <a:latin typeface="Arial"/>
                <a:cs typeface="Arial"/>
              </a:rPr>
              <a:t>if</a:t>
            </a:r>
            <a:r>
              <a:rPr sz="900" spc="75" dirty="0">
                <a:solidFill>
                  <a:srgbClr val="3333FF"/>
                </a:solidFill>
                <a:latin typeface="Arial"/>
                <a:cs typeface="Arial"/>
              </a:rPr>
              <a:t> </a:t>
            </a:r>
            <a:r>
              <a:rPr sz="900" spc="-10" dirty="0">
                <a:latin typeface="Arial"/>
                <a:cs typeface="Arial"/>
              </a:rPr>
              <a:t>(hldCurve.ParentCurve.SilhouetteType</a:t>
            </a:r>
            <a:r>
              <a:rPr sz="900" spc="90" dirty="0">
                <a:latin typeface="Arial"/>
                <a:cs typeface="Arial"/>
              </a:rPr>
              <a:t> </a:t>
            </a:r>
            <a:r>
              <a:rPr sz="900" dirty="0">
                <a:latin typeface="Arial"/>
                <a:cs typeface="Arial"/>
              </a:rPr>
              <a:t>==</a:t>
            </a:r>
            <a:r>
              <a:rPr sz="900" spc="114" dirty="0">
                <a:latin typeface="Arial"/>
                <a:cs typeface="Arial"/>
              </a:rPr>
              <a:t> </a:t>
            </a:r>
            <a:r>
              <a:rPr sz="900" b="1" spc="-10" dirty="0">
                <a:latin typeface="Arial"/>
                <a:cs typeface="Arial"/>
              </a:rPr>
              <a:t>SilhouetteType</a:t>
            </a:r>
            <a:r>
              <a:rPr sz="900" spc="-10" dirty="0">
                <a:latin typeface="Arial"/>
                <a:cs typeface="Arial"/>
              </a:rPr>
              <a:t>.SectionCut) secHiddenList.Add(crv);</a:t>
            </a:r>
            <a:endParaRPr sz="900">
              <a:latin typeface="Arial"/>
              <a:cs typeface="Arial"/>
            </a:endParaRPr>
          </a:p>
          <a:p>
            <a:pPr marL="517525" marR="4401820" indent="-62865">
              <a:lnSpc>
                <a:spcPts val="1030"/>
              </a:lnSpc>
              <a:spcBef>
                <a:spcPts val="5"/>
              </a:spcBef>
            </a:pPr>
            <a:r>
              <a:rPr sz="900" spc="-20" dirty="0">
                <a:solidFill>
                  <a:srgbClr val="3333FF"/>
                </a:solidFill>
                <a:latin typeface="Arial"/>
                <a:cs typeface="Arial"/>
              </a:rPr>
              <a:t>else </a:t>
            </a:r>
            <a:r>
              <a:rPr sz="900" spc="-10" dirty="0">
                <a:latin typeface="Arial"/>
                <a:cs typeface="Arial"/>
              </a:rPr>
              <a:t>hiddenList.Add(crv);</a:t>
            </a:r>
            <a:endParaRPr sz="900">
              <a:latin typeface="Arial"/>
              <a:cs typeface="Arial"/>
            </a:endParaRPr>
          </a:p>
          <a:p>
            <a:pPr marL="391160">
              <a:lnSpc>
                <a:spcPts val="990"/>
              </a:lnSpc>
            </a:pPr>
            <a:r>
              <a:rPr sz="900" dirty="0">
                <a:latin typeface="Arial"/>
                <a:cs typeface="Arial"/>
              </a:rPr>
              <a:t>}</a:t>
            </a:r>
            <a:endParaRPr sz="900">
              <a:latin typeface="Arial"/>
              <a:cs typeface="Arial"/>
            </a:endParaRPr>
          </a:p>
          <a:p>
            <a:pPr marL="328930">
              <a:lnSpc>
                <a:spcPts val="1040"/>
              </a:lnSpc>
            </a:pPr>
            <a:r>
              <a:rPr sz="900" dirty="0">
                <a:latin typeface="Arial"/>
                <a:cs typeface="Arial"/>
              </a:rPr>
              <a:t>}</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p:txBody>
      </p:sp>
      <p:sp>
        <p:nvSpPr>
          <p:cNvPr id="3" name="object 3"/>
          <p:cNvSpPr txBox="1"/>
          <p:nvPr/>
        </p:nvSpPr>
        <p:spPr>
          <a:xfrm>
            <a:off x="902004" y="4911978"/>
            <a:ext cx="5951855" cy="120459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3_4:</a:t>
            </a:r>
            <a:r>
              <a:rPr sz="1400" b="1" spc="-25" dirty="0">
                <a:latin typeface="Arial"/>
                <a:cs typeface="Arial"/>
              </a:rPr>
              <a:t> </a:t>
            </a:r>
            <a:r>
              <a:rPr sz="1400" b="1" dirty="0">
                <a:latin typeface="Arial"/>
                <a:cs typeface="Arial"/>
              </a:rPr>
              <a:t>Geometry</a:t>
            </a:r>
            <a:r>
              <a:rPr sz="1400" b="1" spc="-25" dirty="0">
                <a:latin typeface="Arial"/>
                <a:cs typeface="Arial"/>
              </a:rPr>
              <a:t> </a:t>
            </a:r>
            <a:r>
              <a:rPr sz="1400" b="1" spc="-10" dirty="0">
                <a:latin typeface="Arial"/>
                <a:cs typeface="Arial"/>
              </a:rPr>
              <a:t>transformations</a:t>
            </a:r>
            <a:endParaRPr sz="1400">
              <a:latin typeface="Arial"/>
              <a:cs typeface="Arial"/>
            </a:endParaRPr>
          </a:p>
          <a:p>
            <a:pPr marL="12700" marR="5080">
              <a:lnSpc>
                <a:spcPct val="95700"/>
              </a:lnSpc>
              <a:spcBef>
                <a:spcPts val="1280"/>
              </a:spcBef>
            </a:pPr>
            <a:r>
              <a:rPr sz="1100" dirty="0">
                <a:latin typeface="Arial"/>
                <a:cs typeface="Arial"/>
              </a:rPr>
              <a:t>All</a:t>
            </a:r>
            <a:r>
              <a:rPr sz="1100" spc="-30"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derived</a:t>
            </a:r>
            <a:r>
              <a:rPr sz="1100" spc="-35" dirty="0">
                <a:latin typeface="Arial"/>
                <a:cs typeface="Arial"/>
              </a:rPr>
              <a:t> </a:t>
            </a:r>
            <a:r>
              <a:rPr sz="1100" dirty="0">
                <a:latin typeface="Arial"/>
                <a:cs typeface="Arial"/>
              </a:rPr>
              <a:t>from</a:t>
            </a:r>
            <a:r>
              <a:rPr sz="1100" spc="-35" dirty="0">
                <a:latin typeface="Arial"/>
                <a:cs typeface="Arial"/>
              </a:rPr>
              <a:t> </a:t>
            </a:r>
            <a:r>
              <a:rPr sz="1100" b="1" i="1" dirty="0">
                <a:latin typeface="Arial"/>
                <a:cs typeface="Arial"/>
              </a:rPr>
              <a:t>GeometryBase</a:t>
            </a:r>
            <a:r>
              <a:rPr sz="1100" b="1" i="1" spc="-20" dirty="0">
                <a:latin typeface="Arial"/>
                <a:cs typeface="Arial"/>
              </a:rPr>
              <a:t> </a:t>
            </a:r>
            <a:r>
              <a:rPr sz="1100" dirty="0">
                <a:latin typeface="Arial"/>
                <a:cs typeface="Arial"/>
              </a:rPr>
              <a:t>inherit</a:t>
            </a:r>
            <a:r>
              <a:rPr sz="1100" spc="-30" dirty="0">
                <a:latin typeface="Arial"/>
                <a:cs typeface="Arial"/>
              </a:rPr>
              <a:t> </a:t>
            </a:r>
            <a:r>
              <a:rPr sz="1100" dirty="0">
                <a:latin typeface="Arial"/>
                <a:cs typeface="Arial"/>
              </a:rPr>
              <a:t>four</a:t>
            </a:r>
            <a:r>
              <a:rPr sz="1100" spc="-30" dirty="0">
                <a:latin typeface="Arial"/>
                <a:cs typeface="Arial"/>
              </a:rPr>
              <a:t> </a:t>
            </a:r>
            <a:r>
              <a:rPr sz="1100" dirty="0">
                <a:latin typeface="Arial"/>
                <a:cs typeface="Arial"/>
              </a:rPr>
              <a:t>transformation</a:t>
            </a:r>
            <a:r>
              <a:rPr sz="1100" spc="-35" dirty="0">
                <a:latin typeface="Arial"/>
                <a:cs typeface="Arial"/>
              </a:rPr>
              <a:t> </a:t>
            </a:r>
            <a:r>
              <a:rPr sz="1100" dirty="0">
                <a:latin typeface="Arial"/>
                <a:cs typeface="Arial"/>
              </a:rPr>
              <a:t>methods.</a:t>
            </a:r>
            <a:r>
              <a:rPr sz="1100" spc="254"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first</a:t>
            </a:r>
            <a:r>
              <a:rPr sz="1100" spc="-30" dirty="0">
                <a:latin typeface="Arial"/>
                <a:cs typeface="Arial"/>
              </a:rPr>
              <a:t> </a:t>
            </a:r>
            <a:r>
              <a:rPr sz="1100" dirty="0">
                <a:latin typeface="Arial"/>
                <a:cs typeface="Arial"/>
              </a:rPr>
              <a:t>three</a:t>
            </a:r>
            <a:r>
              <a:rPr sz="1100" spc="-35" dirty="0">
                <a:latin typeface="Arial"/>
                <a:cs typeface="Arial"/>
              </a:rPr>
              <a:t> </a:t>
            </a:r>
            <a:r>
              <a:rPr sz="1100" spc="-25" dirty="0">
                <a:latin typeface="Arial"/>
                <a:cs typeface="Arial"/>
              </a:rPr>
              <a:t>are </a:t>
            </a:r>
            <a:r>
              <a:rPr sz="1100" dirty="0">
                <a:latin typeface="Arial"/>
                <a:cs typeface="Arial"/>
              </a:rPr>
              <a:t>probably</a:t>
            </a:r>
            <a:r>
              <a:rPr sz="1100" spc="-2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most</a:t>
            </a:r>
            <a:r>
              <a:rPr sz="1100" spc="-25" dirty="0">
                <a:latin typeface="Arial"/>
                <a:cs typeface="Arial"/>
              </a:rPr>
              <a:t> </a:t>
            </a:r>
            <a:r>
              <a:rPr sz="1100" dirty="0">
                <a:latin typeface="Arial"/>
                <a:cs typeface="Arial"/>
              </a:rPr>
              <a:t>commonly</a:t>
            </a:r>
            <a:r>
              <a:rPr sz="1100" spc="-15"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which</a:t>
            </a:r>
            <a:r>
              <a:rPr sz="1100" spc="-20" dirty="0">
                <a:latin typeface="Arial"/>
                <a:cs typeface="Arial"/>
              </a:rPr>
              <a:t> </a:t>
            </a:r>
            <a:r>
              <a:rPr sz="1100" dirty="0">
                <a:latin typeface="Arial"/>
                <a:cs typeface="Arial"/>
              </a:rPr>
              <a:t>are</a:t>
            </a:r>
            <a:r>
              <a:rPr sz="1100" spc="-15" dirty="0">
                <a:latin typeface="Arial"/>
                <a:cs typeface="Arial"/>
              </a:rPr>
              <a:t> </a:t>
            </a:r>
            <a:r>
              <a:rPr sz="1100" b="1" i="1" dirty="0">
                <a:latin typeface="Arial"/>
                <a:cs typeface="Arial"/>
              </a:rPr>
              <a:t>Rotate</a:t>
            </a:r>
            <a:r>
              <a:rPr sz="1100" dirty="0">
                <a:latin typeface="Arial"/>
                <a:cs typeface="Arial"/>
              </a:rPr>
              <a:t>,</a:t>
            </a:r>
            <a:r>
              <a:rPr sz="1100" spc="-25" dirty="0">
                <a:latin typeface="Arial"/>
                <a:cs typeface="Arial"/>
              </a:rPr>
              <a:t> </a:t>
            </a:r>
            <a:r>
              <a:rPr sz="1100" b="1" i="1" dirty="0">
                <a:latin typeface="Arial"/>
                <a:cs typeface="Arial"/>
              </a:rPr>
              <a:t>Scale</a:t>
            </a:r>
            <a:r>
              <a:rPr sz="1100" b="1" i="1" spc="-25" dirty="0">
                <a:latin typeface="Arial"/>
                <a:cs typeface="Arial"/>
              </a:rPr>
              <a:t> </a:t>
            </a:r>
            <a:r>
              <a:rPr sz="1100" dirty="0">
                <a:latin typeface="Arial"/>
                <a:cs typeface="Arial"/>
              </a:rPr>
              <a:t>and</a:t>
            </a:r>
            <a:r>
              <a:rPr sz="1100" spc="-20" dirty="0">
                <a:latin typeface="Arial"/>
                <a:cs typeface="Arial"/>
              </a:rPr>
              <a:t> </a:t>
            </a:r>
            <a:r>
              <a:rPr sz="1100" b="1" i="1" dirty="0">
                <a:latin typeface="Arial"/>
                <a:cs typeface="Arial"/>
              </a:rPr>
              <a:t>Translate</a:t>
            </a:r>
            <a:r>
              <a:rPr sz="1100" dirty="0">
                <a:latin typeface="Arial"/>
                <a:cs typeface="Arial"/>
              </a:rPr>
              <a:t>.</a:t>
            </a:r>
            <a:r>
              <a:rPr sz="1100" spc="265" dirty="0">
                <a:latin typeface="Arial"/>
                <a:cs typeface="Arial"/>
              </a:rPr>
              <a:t> </a:t>
            </a:r>
            <a:r>
              <a:rPr sz="1100" dirty="0">
                <a:latin typeface="Arial"/>
                <a:cs typeface="Arial"/>
              </a:rPr>
              <a:t>But</a:t>
            </a:r>
            <a:r>
              <a:rPr sz="1100" spc="-25"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also</a:t>
            </a:r>
            <a:r>
              <a:rPr sz="1100" spc="-30" dirty="0">
                <a:latin typeface="Arial"/>
                <a:cs typeface="Arial"/>
              </a:rPr>
              <a:t> </a:t>
            </a:r>
            <a:r>
              <a:rPr sz="1100" spc="-50" dirty="0">
                <a:latin typeface="Arial"/>
                <a:cs typeface="Arial"/>
              </a:rPr>
              <a:t>a </a:t>
            </a:r>
            <a:r>
              <a:rPr sz="1100" dirty="0">
                <a:latin typeface="Arial"/>
                <a:cs typeface="Arial"/>
              </a:rPr>
              <a:t>generic</a:t>
            </a:r>
            <a:r>
              <a:rPr sz="1100" spc="-30" dirty="0">
                <a:latin typeface="Arial"/>
                <a:cs typeface="Arial"/>
              </a:rPr>
              <a:t> </a:t>
            </a:r>
            <a:r>
              <a:rPr sz="1100" b="1" i="1" dirty="0">
                <a:latin typeface="Arial"/>
                <a:cs typeface="Arial"/>
              </a:rPr>
              <a:t>Transform</a:t>
            </a:r>
            <a:r>
              <a:rPr sz="1100" b="1" i="1" spc="-25" dirty="0">
                <a:latin typeface="Arial"/>
                <a:cs typeface="Arial"/>
              </a:rPr>
              <a:t> </a:t>
            </a:r>
            <a:r>
              <a:rPr sz="1100" dirty="0">
                <a:latin typeface="Arial"/>
                <a:cs typeface="Arial"/>
              </a:rPr>
              <a:t>method</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takes</a:t>
            </a:r>
            <a:r>
              <a:rPr sz="1100" spc="-30"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Transform</a:t>
            </a:r>
            <a:r>
              <a:rPr sz="1100" b="1" i="1" spc="-10"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set</a:t>
            </a:r>
            <a:r>
              <a:rPr sz="1100" spc="-25" dirty="0">
                <a:latin typeface="Arial"/>
                <a:cs typeface="Arial"/>
              </a:rPr>
              <a:t> </a:t>
            </a:r>
            <a:r>
              <a:rPr sz="1100" dirty="0">
                <a:latin typeface="Arial"/>
                <a:cs typeface="Arial"/>
              </a:rPr>
              <a:t>to</a:t>
            </a:r>
            <a:r>
              <a:rPr sz="1100" spc="-20" dirty="0">
                <a:latin typeface="Arial"/>
                <a:cs typeface="Arial"/>
              </a:rPr>
              <a:t> </a:t>
            </a:r>
            <a:r>
              <a:rPr sz="1100" spc="-25" dirty="0">
                <a:latin typeface="Arial"/>
                <a:cs typeface="Arial"/>
              </a:rPr>
              <a:t>any </a:t>
            </a:r>
            <a:r>
              <a:rPr sz="1100" dirty="0">
                <a:latin typeface="Arial"/>
                <a:cs typeface="Arial"/>
              </a:rPr>
              <a:t>transformation</a:t>
            </a:r>
            <a:r>
              <a:rPr sz="1100" spc="-45" dirty="0">
                <a:latin typeface="Arial"/>
                <a:cs typeface="Arial"/>
              </a:rPr>
              <a:t> </a:t>
            </a:r>
            <a:r>
              <a:rPr sz="1100" dirty="0">
                <a:latin typeface="Arial"/>
                <a:cs typeface="Arial"/>
              </a:rPr>
              <a:t>matrix.</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2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scale,</a:t>
            </a:r>
            <a:r>
              <a:rPr sz="1100" spc="-10" dirty="0">
                <a:latin typeface="Arial"/>
                <a:cs typeface="Arial"/>
              </a:rPr>
              <a:t> </a:t>
            </a:r>
            <a:r>
              <a:rPr sz="1100" dirty="0">
                <a:latin typeface="Arial"/>
                <a:cs typeface="Arial"/>
              </a:rPr>
              <a:t>rotate</a:t>
            </a:r>
            <a:r>
              <a:rPr sz="1100" spc="-35" dirty="0">
                <a:latin typeface="Arial"/>
                <a:cs typeface="Arial"/>
              </a:rPr>
              <a:t> </a:t>
            </a:r>
            <a:r>
              <a:rPr sz="1100" dirty="0">
                <a:latin typeface="Arial"/>
                <a:cs typeface="Arial"/>
              </a:rPr>
              <a:t>and</a:t>
            </a:r>
            <a:r>
              <a:rPr sz="1100" spc="-30" dirty="0">
                <a:latin typeface="Arial"/>
                <a:cs typeface="Arial"/>
              </a:rPr>
              <a:t> </a:t>
            </a:r>
            <a:r>
              <a:rPr sz="1100" spc="-10" dirty="0">
                <a:latin typeface="Arial"/>
                <a:cs typeface="Arial"/>
              </a:rPr>
              <a:t>translate </a:t>
            </a:r>
            <a:r>
              <a:rPr sz="1100" dirty="0">
                <a:latin typeface="Arial"/>
                <a:cs typeface="Arial"/>
              </a:rPr>
              <a:t>methods</a:t>
            </a:r>
            <a:r>
              <a:rPr sz="1100" spc="-30" dirty="0">
                <a:latin typeface="Arial"/>
                <a:cs typeface="Arial"/>
              </a:rPr>
              <a:t> </a:t>
            </a:r>
            <a:r>
              <a:rPr sz="1100" dirty="0">
                <a:latin typeface="Arial"/>
                <a:cs typeface="Arial"/>
              </a:rPr>
              <a:t>on</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geometry</a:t>
            </a:r>
            <a:r>
              <a:rPr sz="1100" spc="-10" dirty="0">
                <a:latin typeface="Arial"/>
                <a:cs typeface="Arial"/>
              </a:rPr>
              <a:t> objects.</a:t>
            </a:r>
            <a:endParaRPr sz="1100">
              <a:latin typeface="Arial"/>
              <a:cs typeface="Arial"/>
            </a:endParaRPr>
          </a:p>
        </p:txBody>
      </p:sp>
      <p:graphicFrame>
        <p:nvGraphicFramePr>
          <p:cNvPr id="4" name="object 4"/>
          <p:cNvGraphicFramePr>
            <a:graphicFrameLocks noGrp="1"/>
          </p:cNvGraphicFramePr>
          <p:nvPr/>
        </p:nvGraphicFramePr>
        <p:xfrm>
          <a:off x="980236" y="6237096"/>
          <a:ext cx="5944870" cy="2068195"/>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75260">
                <a:tc gridSpan="2">
                  <a:txBody>
                    <a:bodyPr/>
                    <a:lstStyle/>
                    <a:p>
                      <a:pPr marL="73025">
                        <a:lnSpc>
                          <a:spcPct val="100000"/>
                        </a:lnSpc>
                        <a:spcBef>
                          <a:spcPts val="35"/>
                        </a:spcBef>
                      </a:pPr>
                      <a:r>
                        <a:rPr sz="900" dirty="0">
                          <a:latin typeface="Arial"/>
                          <a:cs typeface="Arial"/>
                        </a:rPr>
                        <a:t>Use</a:t>
                      </a:r>
                      <a:r>
                        <a:rPr sz="900" spc="-25" dirty="0">
                          <a:latin typeface="Arial"/>
                          <a:cs typeface="Arial"/>
                        </a:rPr>
                        <a:t> </a:t>
                      </a:r>
                      <a:r>
                        <a:rPr sz="900" dirty="0">
                          <a:latin typeface="Arial"/>
                          <a:cs typeface="Arial"/>
                        </a:rPr>
                        <a:t>different</a:t>
                      </a:r>
                      <a:r>
                        <a:rPr sz="900" spc="-15" dirty="0">
                          <a:latin typeface="Arial"/>
                          <a:cs typeface="Arial"/>
                        </a:rPr>
                        <a:t> </a:t>
                      </a:r>
                      <a:r>
                        <a:rPr sz="900" dirty="0">
                          <a:latin typeface="Arial"/>
                          <a:cs typeface="Arial"/>
                        </a:rPr>
                        <a:t>transformation</a:t>
                      </a:r>
                      <a:r>
                        <a:rPr sz="900" spc="-15" dirty="0">
                          <a:latin typeface="Arial"/>
                          <a:cs typeface="Arial"/>
                        </a:rPr>
                        <a:t> </a:t>
                      </a:r>
                      <a:r>
                        <a:rPr sz="900" dirty="0">
                          <a:latin typeface="Arial"/>
                          <a:cs typeface="Arial"/>
                        </a:rPr>
                        <a:t>methods</a:t>
                      </a:r>
                      <a:r>
                        <a:rPr sz="900" spc="-10" dirty="0">
                          <a:latin typeface="Arial"/>
                          <a:cs typeface="Arial"/>
                        </a:rPr>
                        <a:t> </a:t>
                      </a:r>
                      <a:r>
                        <a:rPr sz="900" dirty="0">
                          <a:latin typeface="Arial"/>
                          <a:cs typeface="Arial"/>
                        </a:rPr>
                        <a:t>(scale,</a:t>
                      </a:r>
                      <a:r>
                        <a:rPr sz="900" spc="-15" dirty="0">
                          <a:latin typeface="Arial"/>
                          <a:cs typeface="Arial"/>
                        </a:rPr>
                        <a:t> </a:t>
                      </a:r>
                      <a:r>
                        <a:rPr sz="900" dirty="0">
                          <a:latin typeface="Arial"/>
                          <a:cs typeface="Arial"/>
                        </a:rPr>
                        <a:t>Rotate</a:t>
                      </a:r>
                      <a:r>
                        <a:rPr sz="900" spc="-25" dirty="0">
                          <a:latin typeface="Arial"/>
                          <a:cs typeface="Arial"/>
                        </a:rPr>
                        <a:t> </a:t>
                      </a:r>
                      <a:r>
                        <a:rPr sz="900" dirty="0">
                          <a:latin typeface="Arial"/>
                          <a:cs typeface="Arial"/>
                        </a:rPr>
                        <a:t>and</a:t>
                      </a:r>
                      <a:r>
                        <a:rPr sz="900" spc="-20" dirty="0">
                          <a:latin typeface="Arial"/>
                          <a:cs typeface="Arial"/>
                        </a:rPr>
                        <a:t> </a:t>
                      </a:r>
                      <a:r>
                        <a:rPr sz="900" spc="-10" dirty="0">
                          <a:latin typeface="Arial"/>
                          <a:cs typeface="Arial"/>
                        </a:rPr>
                        <a:t>Translate)</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892935">
                <a:tc>
                  <a:txBody>
                    <a:bodyPr/>
                    <a:lstStyle/>
                    <a:p>
                      <a:pPr marL="73025">
                        <a:lnSpc>
                          <a:spcPct val="100000"/>
                        </a:lnSpc>
                        <a:spcBef>
                          <a:spcPts val="190"/>
                        </a:spcBef>
                      </a:pPr>
                      <a:r>
                        <a:rPr sz="900" dirty="0">
                          <a:latin typeface="Arial"/>
                          <a:cs typeface="Arial"/>
                        </a:rPr>
                        <a:t>List&lt;</a:t>
                      </a:r>
                      <a:r>
                        <a:rPr sz="900" b="1" dirty="0">
                          <a:latin typeface="Arial"/>
                          <a:cs typeface="Arial"/>
                        </a:rPr>
                        <a:t>GeometryBase</a:t>
                      </a:r>
                      <a:r>
                        <a:rPr sz="900" dirty="0">
                          <a:latin typeface="Arial"/>
                          <a:cs typeface="Arial"/>
                        </a:rPr>
                        <a:t>&gt;</a:t>
                      </a:r>
                      <a:r>
                        <a:rPr sz="900" spc="-25" dirty="0">
                          <a:latin typeface="Arial"/>
                          <a:cs typeface="Arial"/>
                        </a:rPr>
                        <a:t> </a:t>
                      </a:r>
                      <a:r>
                        <a:rPr sz="900" dirty="0">
                          <a:latin typeface="Arial"/>
                          <a:cs typeface="Arial"/>
                        </a:rPr>
                        <a:t>objs</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input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new</a:t>
                      </a:r>
                      <a:r>
                        <a:rPr sz="900" spc="-25" dirty="0">
                          <a:solidFill>
                            <a:srgbClr val="00AF50"/>
                          </a:solidFill>
                          <a:latin typeface="Arial"/>
                          <a:cs typeface="Arial"/>
                        </a:rPr>
                        <a:t> </a:t>
                      </a:r>
                      <a:r>
                        <a:rPr sz="900" dirty="0">
                          <a:solidFill>
                            <a:srgbClr val="00AF50"/>
                          </a:solidFill>
                          <a:latin typeface="Arial"/>
                          <a:cs typeface="Arial"/>
                        </a:rPr>
                        <a:t>list</a:t>
                      </a:r>
                      <a:r>
                        <a:rPr sz="900" spc="-1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spc="-10" dirty="0">
                          <a:solidFill>
                            <a:srgbClr val="00AF50"/>
                          </a:solidFill>
                          <a:latin typeface="Arial"/>
                          <a:cs typeface="Arial"/>
                        </a:rPr>
                        <a:t>geometry</a:t>
                      </a:r>
                      <a:r>
                        <a:rPr sz="900" spc="-20" dirty="0">
                          <a:solidFill>
                            <a:srgbClr val="00AF50"/>
                          </a:solidFill>
                          <a:latin typeface="Arial"/>
                          <a:cs typeface="Arial"/>
                        </a:rPr>
                        <a:t> </a:t>
                      </a:r>
                      <a:r>
                        <a:rPr sz="900" spc="-10" dirty="0">
                          <a:solidFill>
                            <a:srgbClr val="00AF50"/>
                          </a:solidFill>
                          <a:latin typeface="Arial"/>
                          <a:cs typeface="Arial"/>
                        </a:rPr>
                        <a:t>objects</a:t>
                      </a:r>
                      <a:endParaRPr sz="900">
                        <a:latin typeface="Arial"/>
                        <a:cs typeface="Arial"/>
                      </a:endParaRPr>
                    </a:p>
                    <a:p>
                      <a:pPr marL="73025">
                        <a:lnSpc>
                          <a:spcPts val="1055"/>
                        </a:lnSpc>
                      </a:pPr>
                      <a:r>
                        <a:rPr sz="900" dirty="0">
                          <a:latin typeface="Arial"/>
                          <a:cs typeface="Arial"/>
                        </a:rPr>
                        <a:t>List&lt;</a:t>
                      </a:r>
                      <a:r>
                        <a:rPr sz="900" b="1" dirty="0">
                          <a:latin typeface="Arial"/>
                          <a:cs typeface="Arial"/>
                        </a:rPr>
                        <a:t>GeometryBase</a:t>
                      </a:r>
                      <a:r>
                        <a:rPr sz="900" dirty="0">
                          <a:latin typeface="Arial"/>
                          <a:cs typeface="Arial"/>
                        </a:rPr>
                        <a:t>&gt;</a:t>
                      </a:r>
                      <a:r>
                        <a:rPr sz="900" spc="-35" dirty="0">
                          <a:latin typeface="Arial"/>
                          <a:cs typeface="Arial"/>
                        </a:rPr>
                        <a:t> </a:t>
                      </a:r>
                      <a:r>
                        <a:rPr sz="900" dirty="0">
                          <a:latin typeface="Arial"/>
                          <a:cs typeface="Arial"/>
                        </a:rPr>
                        <a:t>newObjs</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a:t>
                      </a:r>
                      <a:r>
                        <a:rPr sz="900" b="1" spc="-10" dirty="0">
                          <a:latin typeface="Arial"/>
                          <a:cs typeface="Arial"/>
                        </a:rPr>
                        <a:t>GeometryBase</a:t>
                      </a:r>
                      <a:r>
                        <a:rPr sz="900" spc="-10" dirty="0">
                          <a:latin typeface="Arial"/>
                          <a:cs typeface="Arial"/>
                        </a:rPr>
                        <a:t>&gt;();</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3333FF"/>
                          </a:solidFill>
                          <a:latin typeface="Arial"/>
                          <a:cs typeface="Arial"/>
                        </a:rPr>
                        <a:t>foreach</a:t>
                      </a:r>
                      <a:r>
                        <a:rPr sz="900" spc="-10" dirty="0">
                          <a:solidFill>
                            <a:srgbClr val="3333FF"/>
                          </a:solidFill>
                          <a:latin typeface="Arial"/>
                          <a:cs typeface="Arial"/>
                        </a:rPr>
                        <a:t> </a:t>
                      </a:r>
                      <a:r>
                        <a:rPr sz="900" dirty="0">
                          <a:latin typeface="Arial"/>
                          <a:cs typeface="Arial"/>
                        </a:rPr>
                        <a:t>(</a:t>
                      </a:r>
                      <a:r>
                        <a:rPr sz="900" b="1" dirty="0">
                          <a:latin typeface="Arial"/>
                          <a:cs typeface="Arial"/>
                        </a:rPr>
                        <a:t>GeometryBase</a:t>
                      </a:r>
                      <a:r>
                        <a:rPr sz="900" b="1" spc="-5" dirty="0">
                          <a:latin typeface="Arial"/>
                          <a:cs typeface="Arial"/>
                        </a:rPr>
                        <a:t> </a:t>
                      </a:r>
                      <a:r>
                        <a:rPr sz="900" dirty="0">
                          <a:latin typeface="Arial"/>
                          <a:cs typeface="Arial"/>
                        </a:rPr>
                        <a:t>obj</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dirty="0">
                          <a:latin typeface="Arial"/>
                          <a:cs typeface="Arial"/>
                        </a:rPr>
                        <a:t>objs)</a:t>
                      </a:r>
                      <a:r>
                        <a:rPr sz="900" spc="-10" dirty="0">
                          <a:latin typeface="Arial"/>
                          <a:cs typeface="Arial"/>
                        </a:rPr>
                        <a:t> </a:t>
                      </a:r>
                      <a:r>
                        <a:rPr sz="900" spc="-50" dirty="0">
                          <a:latin typeface="Arial"/>
                          <a:cs typeface="Arial"/>
                        </a:rPr>
                        <a:t>{</a:t>
                      </a:r>
                      <a:endParaRPr sz="900">
                        <a:latin typeface="Arial"/>
                        <a:cs typeface="Arial"/>
                      </a:endParaRPr>
                    </a:p>
                    <a:p>
                      <a:pPr marL="200660" marR="2369820">
                        <a:lnSpc>
                          <a:spcPts val="1030"/>
                        </a:lnSpc>
                        <a:spcBef>
                          <a:spcPts val="55"/>
                        </a:spcBef>
                      </a:pPr>
                      <a:r>
                        <a:rPr sz="900" dirty="0">
                          <a:solidFill>
                            <a:srgbClr val="00AF50"/>
                          </a:solidFill>
                          <a:latin typeface="Arial"/>
                          <a:cs typeface="Arial"/>
                        </a:rPr>
                        <a:t>//scale,</a:t>
                      </a:r>
                      <a:r>
                        <a:rPr sz="900" spc="-10" dirty="0">
                          <a:solidFill>
                            <a:srgbClr val="00AF50"/>
                          </a:solidFill>
                          <a:latin typeface="Arial"/>
                          <a:cs typeface="Arial"/>
                        </a:rPr>
                        <a:t> </a:t>
                      </a:r>
                      <a:r>
                        <a:rPr sz="900" dirty="0">
                          <a:solidFill>
                            <a:srgbClr val="00AF50"/>
                          </a:solidFill>
                          <a:latin typeface="Arial"/>
                          <a:cs typeface="Arial"/>
                        </a:rPr>
                        <a:t>rotate</a:t>
                      </a:r>
                      <a:r>
                        <a:rPr sz="900" spc="-20"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spc="-20" dirty="0">
                          <a:solidFill>
                            <a:srgbClr val="00AF50"/>
                          </a:solidFill>
                          <a:latin typeface="Arial"/>
                          <a:cs typeface="Arial"/>
                        </a:rPr>
                        <a:t>move </a:t>
                      </a:r>
                      <a:r>
                        <a:rPr sz="900" spc="-10" dirty="0">
                          <a:latin typeface="Arial"/>
                          <a:cs typeface="Arial"/>
                        </a:rPr>
                        <a:t>obj.</a:t>
                      </a:r>
                      <a:r>
                        <a:rPr sz="900" b="1" spc="-10" dirty="0">
                          <a:latin typeface="Arial"/>
                          <a:cs typeface="Arial"/>
                        </a:rPr>
                        <a:t>Scale</a:t>
                      </a:r>
                      <a:r>
                        <a:rPr sz="900" spc="-10" dirty="0">
                          <a:latin typeface="Arial"/>
                          <a:cs typeface="Arial"/>
                        </a:rPr>
                        <a:t>(factor);</a:t>
                      </a:r>
                      <a:endParaRPr sz="900">
                        <a:latin typeface="Arial"/>
                        <a:cs typeface="Arial"/>
                      </a:endParaRPr>
                    </a:p>
                    <a:p>
                      <a:pPr marL="200660">
                        <a:lnSpc>
                          <a:spcPts val="994"/>
                        </a:lnSpc>
                      </a:pPr>
                      <a:r>
                        <a:rPr sz="900" spc="-10" dirty="0">
                          <a:latin typeface="Arial"/>
                          <a:cs typeface="Arial"/>
                        </a:rPr>
                        <a:t>obj.</a:t>
                      </a:r>
                      <a:r>
                        <a:rPr sz="900" b="1" spc="-10" dirty="0">
                          <a:latin typeface="Arial"/>
                          <a:cs typeface="Arial"/>
                        </a:rPr>
                        <a:t>Rotate</a:t>
                      </a:r>
                      <a:r>
                        <a:rPr sz="900" spc="-10" dirty="0">
                          <a:latin typeface="Arial"/>
                          <a:cs typeface="Arial"/>
                        </a:rPr>
                        <a:t>(angle,</a:t>
                      </a:r>
                      <a:r>
                        <a:rPr sz="900" spc="35" dirty="0">
                          <a:latin typeface="Arial"/>
                          <a:cs typeface="Arial"/>
                        </a:rPr>
                        <a:t> </a:t>
                      </a:r>
                      <a:r>
                        <a:rPr sz="900" b="1" dirty="0">
                          <a:latin typeface="Arial"/>
                          <a:cs typeface="Arial"/>
                        </a:rPr>
                        <a:t>Vector3d</a:t>
                      </a:r>
                      <a:r>
                        <a:rPr sz="900" dirty="0">
                          <a:latin typeface="Arial"/>
                          <a:cs typeface="Arial"/>
                        </a:rPr>
                        <a:t>.YAxis,</a:t>
                      </a:r>
                      <a:r>
                        <a:rPr sz="900" spc="35" dirty="0">
                          <a:latin typeface="Arial"/>
                          <a:cs typeface="Arial"/>
                        </a:rPr>
                        <a:t> </a:t>
                      </a:r>
                      <a:r>
                        <a:rPr sz="900" b="1" spc="-10" dirty="0">
                          <a:latin typeface="Arial"/>
                          <a:cs typeface="Arial"/>
                        </a:rPr>
                        <a:t>Point3d</a:t>
                      </a:r>
                      <a:r>
                        <a:rPr sz="900" spc="-10" dirty="0">
                          <a:latin typeface="Arial"/>
                          <a:cs typeface="Arial"/>
                        </a:rPr>
                        <a:t>.Origin);</a:t>
                      </a:r>
                      <a:endParaRPr sz="900">
                        <a:latin typeface="Arial"/>
                        <a:cs typeface="Arial"/>
                      </a:endParaRPr>
                    </a:p>
                    <a:p>
                      <a:pPr marL="200660">
                        <a:lnSpc>
                          <a:spcPts val="1060"/>
                        </a:lnSpc>
                      </a:pPr>
                      <a:r>
                        <a:rPr sz="900" spc="-10" dirty="0">
                          <a:latin typeface="Arial"/>
                          <a:cs typeface="Arial"/>
                        </a:rPr>
                        <a:t>obj.</a:t>
                      </a:r>
                      <a:r>
                        <a:rPr sz="900" b="1" spc="-10" dirty="0">
                          <a:latin typeface="Arial"/>
                          <a:cs typeface="Arial"/>
                        </a:rPr>
                        <a:t>Translate</a:t>
                      </a:r>
                      <a:r>
                        <a:rPr sz="900" spc="-10" dirty="0">
                          <a:latin typeface="Arial"/>
                          <a:cs typeface="Arial"/>
                        </a:rPr>
                        <a:t>(dir);</a:t>
                      </a:r>
                      <a:endParaRPr sz="900">
                        <a:latin typeface="Arial"/>
                        <a:cs typeface="Arial"/>
                      </a:endParaRPr>
                    </a:p>
                    <a:p>
                      <a:pPr>
                        <a:lnSpc>
                          <a:spcPct val="100000"/>
                        </a:lnSpc>
                        <a:spcBef>
                          <a:spcPts val="20"/>
                        </a:spcBef>
                      </a:pPr>
                      <a:endParaRPr sz="900">
                        <a:latin typeface="Times New Roman"/>
                        <a:cs typeface="Times New Roman"/>
                      </a:endParaRPr>
                    </a:p>
                    <a:p>
                      <a:pPr marL="200660" marR="2662555">
                        <a:lnSpc>
                          <a:spcPts val="1030"/>
                        </a:lnSpc>
                        <a:spcBef>
                          <a:spcPts val="5"/>
                        </a:spcBef>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newObjs.Add(obj);</a:t>
                      </a:r>
                      <a:endParaRPr sz="900">
                        <a:latin typeface="Arial"/>
                        <a:cs typeface="Arial"/>
                      </a:endParaRPr>
                    </a:p>
                    <a:p>
                      <a:pPr marL="73025">
                        <a:lnSpc>
                          <a:spcPts val="1019"/>
                        </a:lnSpc>
                      </a:pPr>
                      <a:r>
                        <a:rPr sz="900" dirty="0">
                          <a:latin typeface="Arial"/>
                          <a:cs typeface="Arial"/>
                        </a:rPr>
                        <a:t>}</a:t>
                      </a:r>
                      <a:endParaRPr sz="900">
                        <a:latin typeface="Arial"/>
                        <a:cs typeface="Arial"/>
                      </a:endParaRPr>
                    </a:p>
                  </a:txBody>
                  <a:tcPr marL="0" marR="0" marT="2413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
        <p:nvSpPr>
          <p:cNvPr id="5" name="object 5"/>
          <p:cNvSpPr txBox="1"/>
          <p:nvPr/>
        </p:nvSpPr>
        <p:spPr>
          <a:xfrm>
            <a:off x="902004" y="8620506"/>
            <a:ext cx="5843270"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The</a:t>
            </a:r>
            <a:r>
              <a:rPr sz="1100" spc="-35" dirty="0">
                <a:latin typeface="Arial"/>
                <a:cs typeface="Arial"/>
              </a:rPr>
              <a:t> </a:t>
            </a:r>
            <a:r>
              <a:rPr sz="1100" b="1" i="1" dirty="0">
                <a:latin typeface="Arial"/>
                <a:cs typeface="Arial"/>
              </a:rPr>
              <a:t>Transform</a:t>
            </a:r>
            <a:r>
              <a:rPr sz="1100" b="1" i="1" spc="-25"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4x4</a:t>
            </a:r>
            <a:r>
              <a:rPr sz="1100" spc="-30" dirty="0">
                <a:latin typeface="Arial"/>
                <a:cs typeface="Arial"/>
              </a:rPr>
              <a:t> </a:t>
            </a:r>
            <a:r>
              <a:rPr sz="1100" dirty="0">
                <a:latin typeface="Arial"/>
                <a:cs typeface="Arial"/>
              </a:rPr>
              <a:t>matrix</a:t>
            </a:r>
            <a:r>
              <a:rPr sz="1100" spc="-20"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several</a:t>
            </a:r>
            <a:r>
              <a:rPr sz="1100" spc="-20"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help</a:t>
            </a:r>
            <a:r>
              <a:rPr sz="1100" spc="-20" dirty="0">
                <a:latin typeface="Arial"/>
                <a:cs typeface="Arial"/>
              </a:rPr>
              <a:t> </a:t>
            </a:r>
            <a:r>
              <a:rPr sz="1100" dirty="0">
                <a:latin typeface="Arial"/>
                <a:cs typeface="Arial"/>
              </a:rPr>
              <a:t>create</a:t>
            </a:r>
            <a:r>
              <a:rPr sz="1100" spc="-15" dirty="0">
                <a:latin typeface="Arial"/>
                <a:cs typeface="Arial"/>
              </a:rPr>
              <a:t> </a:t>
            </a:r>
            <a:r>
              <a:rPr sz="1100" spc="-10" dirty="0">
                <a:latin typeface="Arial"/>
                <a:cs typeface="Arial"/>
              </a:rPr>
              <a:t>geometry </a:t>
            </a:r>
            <a:r>
              <a:rPr sz="1100" dirty="0">
                <a:latin typeface="Arial"/>
                <a:cs typeface="Arial"/>
              </a:rPr>
              <a:t>transformations.</a:t>
            </a:r>
            <a:r>
              <a:rPr sz="1100" spc="-40" dirty="0">
                <a:latin typeface="Arial"/>
                <a:cs typeface="Arial"/>
              </a:rPr>
              <a:t> </a:t>
            </a:r>
            <a:r>
              <a:rPr sz="1100" dirty="0">
                <a:latin typeface="Arial"/>
                <a:cs typeface="Arial"/>
              </a:rPr>
              <a:t>This</a:t>
            </a:r>
            <a:r>
              <a:rPr sz="1100" spc="-45" dirty="0">
                <a:latin typeface="Arial"/>
                <a:cs typeface="Arial"/>
              </a:rPr>
              <a:t> </a:t>
            </a:r>
            <a:r>
              <a:rPr sz="1100" dirty="0">
                <a:latin typeface="Arial"/>
                <a:cs typeface="Arial"/>
              </a:rPr>
              <a:t>includes</a:t>
            </a:r>
            <a:r>
              <a:rPr sz="1100" spc="-35" dirty="0">
                <a:latin typeface="Arial"/>
                <a:cs typeface="Arial"/>
              </a:rPr>
              <a:t> </a:t>
            </a:r>
            <a:r>
              <a:rPr sz="1100" dirty="0">
                <a:latin typeface="Arial"/>
                <a:cs typeface="Arial"/>
              </a:rPr>
              <a:t>defining</a:t>
            </a:r>
            <a:r>
              <a:rPr sz="1100" spc="-35" dirty="0">
                <a:latin typeface="Arial"/>
                <a:cs typeface="Arial"/>
              </a:rPr>
              <a:t> </a:t>
            </a:r>
            <a:r>
              <a:rPr sz="1100" dirty="0">
                <a:latin typeface="Arial"/>
                <a:cs typeface="Arial"/>
              </a:rPr>
              <a:t>a</a:t>
            </a:r>
            <a:r>
              <a:rPr sz="1100" spc="-45" dirty="0">
                <a:latin typeface="Arial"/>
                <a:cs typeface="Arial"/>
              </a:rPr>
              <a:t> </a:t>
            </a:r>
            <a:r>
              <a:rPr sz="1100" dirty="0">
                <a:latin typeface="Arial"/>
                <a:cs typeface="Arial"/>
              </a:rPr>
              <a:t>shear,</a:t>
            </a:r>
            <a:r>
              <a:rPr sz="1100" spc="-25" dirty="0">
                <a:latin typeface="Arial"/>
                <a:cs typeface="Arial"/>
              </a:rPr>
              <a:t> </a:t>
            </a:r>
            <a:r>
              <a:rPr sz="1100" dirty="0">
                <a:latin typeface="Arial"/>
                <a:cs typeface="Arial"/>
              </a:rPr>
              <a:t>projection,</a:t>
            </a:r>
            <a:r>
              <a:rPr sz="1100" spc="-40" dirty="0">
                <a:latin typeface="Arial"/>
                <a:cs typeface="Arial"/>
              </a:rPr>
              <a:t> </a:t>
            </a:r>
            <a:r>
              <a:rPr sz="1100" dirty="0">
                <a:latin typeface="Arial"/>
                <a:cs typeface="Arial"/>
              </a:rPr>
              <a:t>rotation,</a:t>
            </a:r>
            <a:r>
              <a:rPr sz="1100" spc="-40" dirty="0">
                <a:latin typeface="Arial"/>
                <a:cs typeface="Arial"/>
              </a:rPr>
              <a:t> </a:t>
            </a:r>
            <a:r>
              <a:rPr sz="1100" dirty="0">
                <a:latin typeface="Arial"/>
                <a:cs typeface="Arial"/>
              </a:rPr>
              <a:t>mirror</a:t>
            </a:r>
            <a:r>
              <a:rPr sz="1100" spc="-50" dirty="0">
                <a:latin typeface="Arial"/>
                <a:cs typeface="Arial"/>
              </a:rPr>
              <a:t> </a:t>
            </a:r>
            <a:r>
              <a:rPr sz="1100" dirty="0">
                <a:latin typeface="Arial"/>
                <a:cs typeface="Arial"/>
              </a:rPr>
              <a:t>and</a:t>
            </a:r>
            <a:r>
              <a:rPr sz="1100" spc="-40" dirty="0">
                <a:latin typeface="Arial"/>
                <a:cs typeface="Arial"/>
              </a:rPr>
              <a:t> </a:t>
            </a:r>
            <a:r>
              <a:rPr sz="1100" dirty="0">
                <a:latin typeface="Arial"/>
                <a:cs typeface="Arial"/>
              </a:rPr>
              <a:t>others.</a:t>
            </a:r>
            <a:r>
              <a:rPr sz="1100" spc="-35" dirty="0">
                <a:latin typeface="Arial"/>
                <a:cs typeface="Arial"/>
              </a:rPr>
              <a:t> </a:t>
            </a:r>
            <a:r>
              <a:rPr sz="1100" spc="-25" dirty="0">
                <a:latin typeface="Arial"/>
                <a:cs typeface="Arial"/>
              </a:rPr>
              <a:t>The </a:t>
            </a:r>
            <a:r>
              <a:rPr sz="1100" dirty="0">
                <a:latin typeface="Arial"/>
                <a:cs typeface="Arial"/>
              </a:rPr>
              <a:t>structure</a:t>
            </a:r>
            <a:r>
              <a:rPr sz="1100" spc="-50" dirty="0">
                <a:latin typeface="Arial"/>
                <a:cs typeface="Arial"/>
              </a:rPr>
              <a:t> </a:t>
            </a:r>
            <a:r>
              <a:rPr sz="1100" dirty="0">
                <a:latin typeface="Arial"/>
                <a:cs typeface="Arial"/>
              </a:rPr>
              <a:t>also</a:t>
            </a:r>
            <a:r>
              <a:rPr sz="1100" spc="-25" dirty="0">
                <a:latin typeface="Arial"/>
                <a:cs typeface="Arial"/>
              </a:rPr>
              <a:t> </a:t>
            </a:r>
            <a:r>
              <a:rPr sz="1100" dirty="0">
                <a:latin typeface="Arial"/>
                <a:cs typeface="Arial"/>
              </a:rPr>
              <a:t>has</a:t>
            </a:r>
            <a:r>
              <a:rPr sz="1100" spc="-45" dirty="0">
                <a:latin typeface="Arial"/>
                <a:cs typeface="Arial"/>
              </a:rPr>
              <a:t> </a:t>
            </a:r>
            <a:r>
              <a:rPr sz="1100" dirty="0">
                <a:latin typeface="Arial"/>
                <a:cs typeface="Arial"/>
              </a:rPr>
              <a:t>functions</a:t>
            </a:r>
            <a:r>
              <a:rPr sz="1100" spc="-2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support</a:t>
            </a:r>
            <a:r>
              <a:rPr sz="1100" spc="-20" dirty="0">
                <a:latin typeface="Arial"/>
                <a:cs typeface="Arial"/>
              </a:rPr>
              <a:t> </a:t>
            </a:r>
            <a:r>
              <a:rPr sz="1100" dirty="0">
                <a:latin typeface="Arial"/>
                <a:cs typeface="Arial"/>
              </a:rPr>
              <a:t>operations</a:t>
            </a:r>
            <a:r>
              <a:rPr sz="1100" spc="-20" dirty="0">
                <a:latin typeface="Arial"/>
                <a:cs typeface="Arial"/>
              </a:rPr>
              <a:t> </a:t>
            </a:r>
            <a:r>
              <a:rPr sz="1100" dirty="0">
                <a:latin typeface="Arial"/>
                <a:cs typeface="Arial"/>
              </a:rPr>
              <a:t>such</a:t>
            </a:r>
            <a:r>
              <a:rPr sz="1100" spc="-35" dirty="0">
                <a:latin typeface="Arial"/>
                <a:cs typeface="Arial"/>
              </a:rPr>
              <a:t> </a:t>
            </a:r>
            <a:r>
              <a:rPr sz="1100" dirty="0">
                <a:latin typeface="Arial"/>
                <a:cs typeface="Arial"/>
              </a:rPr>
              <a:t>as</a:t>
            </a:r>
            <a:r>
              <a:rPr sz="1100" spc="-35" dirty="0">
                <a:latin typeface="Arial"/>
                <a:cs typeface="Arial"/>
              </a:rPr>
              <a:t> </a:t>
            </a:r>
            <a:r>
              <a:rPr sz="1100" dirty="0">
                <a:latin typeface="Arial"/>
                <a:cs typeface="Arial"/>
              </a:rPr>
              <a:t>multiplications</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transpose.</a:t>
            </a:r>
            <a:r>
              <a:rPr sz="1100" spc="-15" dirty="0">
                <a:latin typeface="Arial"/>
                <a:cs typeface="Arial"/>
              </a:rPr>
              <a:t> </a:t>
            </a:r>
            <a:r>
              <a:rPr sz="1100" spc="-25" dirty="0">
                <a:latin typeface="Arial"/>
                <a:cs typeface="Arial"/>
              </a:rPr>
              <a:t>For</a:t>
            </a:r>
            <a:endParaRPr sz="1100">
              <a:latin typeface="Arial"/>
              <a:cs typeface="Arial"/>
            </a:endParaRPr>
          </a:p>
        </p:txBody>
      </p:sp>
      <p:pic>
        <p:nvPicPr>
          <p:cNvPr id="6" name="object 6"/>
          <p:cNvPicPr/>
          <p:nvPr/>
        </p:nvPicPr>
        <p:blipFill>
          <a:blip r:embed="rId2" cstate="print"/>
          <a:stretch>
            <a:fillRect/>
          </a:stretch>
        </p:blipFill>
        <p:spPr>
          <a:xfrm>
            <a:off x="4998273" y="6493402"/>
            <a:ext cx="1692915" cy="1728430"/>
          </a:xfrm>
          <a:prstGeom prst="rect">
            <a:avLst/>
          </a:prstGeom>
        </p:spPr>
      </p:pic>
      <p:sp>
        <p:nvSpPr>
          <p:cNvPr id="10" name="Title 9"/>
          <p:cNvSpPr>
            <a:spLocks noGrp="1"/>
          </p:cNvSpPr>
          <p:nvPr>
            <p:ph type="title"/>
          </p:nvPr>
        </p:nvSpPr>
        <p:spPr/>
        <p:txBody>
          <a:bodyPr/>
          <a:lstStyle/>
          <a:p>
            <a:endParaRPr lang="en-US"/>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93</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763895" cy="515620"/>
          </a:xfrm>
          <a:prstGeom prst="rect">
            <a:avLst/>
          </a:prstGeom>
        </p:spPr>
        <p:txBody>
          <a:bodyPr vert="horz" wrap="square" lIns="0" tIns="19685" rIns="0" bIns="0" rtlCol="0">
            <a:spAutoFit/>
          </a:bodyPr>
          <a:lstStyle/>
          <a:p>
            <a:pPr marL="12700" marR="5080">
              <a:lnSpc>
                <a:spcPct val="96000"/>
              </a:lnSpc>
              <a:spcBef>
                <a:spcPts val="155"/>
              </a:spcBef>
            </a:pPr>
            <a:r>
              <a:rPr sz="1100" dirty="0">
                <a:latin typeface="Arial"/>
                <a:cs typeface="Arial"/>
              </a:rPr>
              <a:t>more</a:t>
            </a:r>
            <a:r>
              <a:rPr sz="1100" spc="-50" dirty="0">
                <a:latin typeface="Arial"/>
                <a:cs typeface="Arial"/>
              </a:rPr>
              <a:t> </a:t>
            </a:r>
            <a:r>
              <a:rPr sz="1100" dirty="0">
                <a:latin typeface="Arial"/>
                <a:cs typeface="Arial"/>
              </a:rPr>
              <a:t>information</a:t>
            </a:r>
            <a:r>
              <a:rPr sz="1100" spc="-25" dirty="0">
                <a:latin typeface="Arial"/>
                <a:cs typeface="Arial"/>
              </a:rPr>
              <a:t> </a:t>
            </a:r>
            <a:r>
              <a:rPr sz="1100" dirty="0">
                <a:latin typeface="Arial"/>
                <a:cs typeface="Arial"/>
              </a:rPr>
              <a:t>about</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mathematics</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transformations,</a:t>
            </a:r>
            <a:r>
              <a:rPr sz="1100" spc="-30" dirty="0">
                <a:latin typeface="Arial"/>
                <a:cs typeface="Arial"/>
              </a:rPr>
              <a:t> </a:t>
            </a:r>
            <a:r>
              <a:rPr sz="1100" dirty="0">
                <a:latin typeface="Arial"/>
                <a:cs typeface="Arial"/>
              </a:rPr>
              <a:t>please</a:t>
            </a:r>
            <a:r>
              <a:rPr sz="1100" spc="-25" dirty="0">
                <a:latin typeface="Arial"/>
                <a:cs typeface="Arial"/>
              </a:rPr>
              <a:t> </a:t>
            </a:r>
            <a:r>
              <a:rPr sz="1100" dirty="0">
                <a:latin typeface="Arial"/>
                <a:cs typeface="Arial"/>
              </a:rPr>
              <a:t>refer</a:t>
            </a:r>
            <a:r>
              <a:rPr sz="1100" spc="-4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35" dirty="0">
                <a:latin typeface="Arial"/>
                <a:cs typeface="Arial"/>
              </a:rPr>
              <a:t> </a:t>
            </a:r>
            <a:r>
              <a:rPr sz="1100" spc="-10" dirty="0">
                <a:latin typeface="Arial"/>
                <a:cs typeface="Arial"/>
              </a:rPr>
              <a:t>Essential </a:t>
            </a:r>
            <a:r>
              <a:rPr sz="1100" dirty="0">
                <a:latin typeface="Arial"/>
                <a:cs typeface="Arial"/>
              </a:rPr>
              <a:t>Mathematics</a:t>
            </a:r>
            <a:r>
              <a:rPr sz="1100" spc="-5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Computational</a:t>
            </a:r>
            <a:r>
              <a:rPr sz="1100" spc="-30" dirty="0">
                <a:latin typeface="Arial"/>
                <a:cs typeface="Arial"/>
              </a:rPr>
              <a:t> </a:t>
            </a:r>
            <a:r>
              <a:rPr sz="1100" dirty="0">
                <a:latin typeface="Arial"/>
                <a:cs typeface="Arial"/>
              </a:rPr>
              <a:t>Design”.</a:t>
            </a:r>
            <a:r>
              <a:rPr sz="1100" spc="-3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examples</a:t>
            </a:r>
            <a:r>
              <a:rPr sz="1100" spc="-30" dirty="0">
                <a:latin typeface="Arial"/>
                <a:cs typeface="Arial"/>
              </a:rPr>
              <a:t> </a:t>
            </a:r>
            <a:r>
              <a:rPr sz="1100" dirty="0">
                <a:latin typeface="Arial"/>
                <a:cs typeface="Arial"/>
              </a:rPr>
              <a:t>show</a:t>
            </a:r>
            <a:r>
              <a:rPr sz="1100" spc="-40" dirty="0">
                <a:latin typeface="Arial"/>
                <a:cs typeface="Arial"/>
              </a:rPr>
              <a:t> </a:t>
            </a:r>
            <a:r>
              <a:rPr sz="1100" dirty="0">
                <a:latin typeface="Arial"/>
                <a:cs typeface="Arial"/>
              </a:rPr>
              <a:t>how</a:t>
            </a:r>
            <a:r>
              <a:rPr sz="1100" spc="-25" dirty="0">
                <a:latin typeface="Arial"/>
                <a:cs typeface="Arial"/>
              </a:rPr>
              <a:t> </a:t>
            </a:r>
            <a:r>
              <a:rPr sz="1100" dirty="0">
                <a:latin typeface="Arial"/>
                <a:cs typeface="Arial"/>
              </a:rPr>
              <a:t>to</a:t>
            </a:r>
            <a:r>
              <a:rPr sz="1100" spc="-4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a:t>
            </a:r>
            <a:r>
              <a:rPr sz="1100" spc="-35" dirty="0">
                <a:latin typeface="Arial"/>
                <a:cs typeface="Arial"/>
              </a:rPr>
              <a:t> </a:t>
            </a:r>
            <a:r>
              <a:rPr sz="1100" spc="-10" dirty="0">
                <a:latin typeface="Arial"/>
                <a:cs typeface="Arial"/>
              </a:rPr>
              <a:t>shear </a:t>
            </a:r>
            <a:r>
              <a:rPr sz="1100" dirty="0">
                <a:latin typeface="Arial"/>
                <a:cs typeface="Arial"/>
              </a:rPr>
              <a:t>transform</a:t>
            </a:r>
            <a:r>
              <a:rPr sz="1100" spc="-25" dirty="0">
                <a:latin typeface="Arial"/>
                <a:cs typeface="Arial"/>
              </a:rPr>
              <a:t> </a:t>
            </a:r>
            <a:r>
              <a:rPr sz="1100" dirty="0">
                <a:latin typeface="Arial"/>
                <a:cs typeface="Arial"/>
              </a:rPr>
              <a:t>and</a:t>
            </a:r>
            <a:r>
              <a:rPr sz="1100" spc="-40" dirty="0">
                <a:latin typeface="Arial"/>
                <a:cs typeface="Arial"/>
              </a:rPr>
              <a:t> </a:t>
            </a:r>
            <a:r>
              <a:rPr sz="1100" dirty="0">
                <a:latin typeface="Arial"/>
                <a:cs typeface="Arial"/>
              </a:rPr>
              <a:t>planar</a:t>
            </a:r>
            <a:r>
              <a:rPr sz="1100" spc="-30" dirty="0">
                <a:latin typeface="Arial"/>
                <a:cs typeface="Arial"/>
              </a:rPr>
              <a:t> </a:t>
            </a:r>
            <a:r>
              <a:rPr sz="1100" spc="-10" dirty="0">
                <a:latin typeface="Arial"/>
                <a:cs typeface="Arial"/>
              </a:rPr>
              <a:t>projection.</a:t>
            </a:r>
            <a:endParaRPr sz="1100">
              <a:latin typeface="Arial"/>
              <a:cs typeface="Arial"/>
            </a:endParaRPr>
          </a:p>
        </p:txBody>
      </p:sp>
      <p:graphicFrame>
        <p:nvGraphicFramePr>
          <p:cNvPr id="3" name="object 3"/>
          <p:cNvGraphicFramePr>
            <a:graphicFrameLocks noGrp="1"/>
          </p:cNvGraphicFramePr>
          <p:nvPr/>
        </p:nvGraphicFramePr>
        <p:xfrm>
          <a:off x="980236" y="1688845"/>
          <a:ext cx="5944870" cy="4121784"/>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3040">
                <a:tc gridSpan="2">
                  <a:txBody>
                    <a:bodyPr/>
                    <a:lstStyle/>
                    <a:p>
                      <a:pPr marL="73025">
                        <a:lnSpc>
                          <a:spcPct val="100000"/>
                        </a:lnSpc>
                        <a:spcBef>
                          <a:spcPts val="105"/>
                        </a:spcBef>
                      </a:pPr>
                      <a:r>
                        <a:rPr sz="900" dirty="0">
                          <a:latin typeface="Arial"/>
                          <a:cs typeface="Arial"/>
                        </a:rPr>
                        <a:t>Create</a:t>
                      </a:r>
                      <a:r>
                        <a:rPr sz="900" spc="-20" dirty="0">
                          <a:latin typeface="Arial"/>
                          <a:cs typeface="Arial"/>
                        </a:rPr>
                        <a:t> </a:t>
                      </a:r>
                      <a:r>
                        <a:rPr sz="900" dirty="0">
                          <a:latin typeface="Arial"/>
                          <a:cs typeface="Arial"/>
                        </a:rPr>
                        <a:t>shear</a:t>
                      </a:r>
                      <a:r>
                        <a:rPr sz="900" spc="-25" dirty="0">
                          <a:latin typeface="Arial"/>
                          <a:cs typeface="Arial"/>
                        </a:rPr>
                        <a:t> </a:t>
                      </a:r>
                      <a:r>
                        <a:rPr sz="900" spc="-10" dirty="0">
                          <a:latin typeface="Arial"/>
                          <a:cs typeface="Arial"/>
                        </a:rPr>
                        <a:t>transformation</a:t>
                      </a:r>
                      <a:r>
                        <a:rPr sz="900" spc="-2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output</a:t>
                      </a:r>
                      <a:r>
                        <a:rPr sz="900" spc="-20"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matrix</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2048510">
                <a:tc>
                  <a:txBody>
                    <a:bodyPr/>
                    <a:lstStyle/>
                    <a:p>
                      <a:pPr marL="73025">
                        <a:lnSpc>
                          <a:spcPct val="100000"/>
                        </a:lnSpc>
                        <a:spcBef>
                          <a:spcPts val="120"/>
                        </a:spcBef>
                      </a:pPr>
                      <a:r>
                        <a:rPr sz="900" b="1" dirty="0">
                          <a:latin typeface="Arial"/>
                          <a:cs typeface="Arial"/>
                        </a:rPr>
                        <a:t>Brep</a:t>
                      </a:r>
                      <a:r>
                        <a:rPr sz="900" b="1" spc="-15" dirty="0">
                          <a:latin typeface="Arial"/>
                          <a:cs typeface="Arial"/>
                        </a:rPr>
                        <a:t> </a:t>
                      </a:r>
                      <a:r>
                        <a:rPr sz="900" dirty="0">
                          <a:latin typeface="Arial"/>
                          <a:cs typeface="Arial"/>
                        </a:rPr>
                        <a:t>brep</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shear</a:t>
                      </a:r>
                      <a:r>
                        <a:rPr sz="900" spc="-35" dirty="0">
                          <a:solidFill>
                            <a:srgbClr val="00AF50"/>
                          </a:solidFill>
                          <a:latin typeface="Arial"/>
                          <a:cs typeface="Arial"/>
                        </a:rPr>
                        <a:t> </a:t>
                      </a:r>
                      <a:r>
                        <a:rPr sz="900" spc="-10" dirty="0">
                          <a:solidFill>
                            <a:srgbClr val="00AF50"/>
                          </a:solidFill>
                          <a:latin typeface="Arial"/>
                          <a:cs typeface="Arial"/>
                        </a:rPr>
                        <a:t>Transform</a:t>
                      </a:r>
                      <a:endParaRPr sz="900">
                        <a:latin typeface="Arial"/>
                        <a:cs typeface="Arial"/>
                      </a:endParaRPr>
                    </a:p>
                    <a:p>
                      <a:pPr marL="73025">
                        <a:lnSpc>
                          <a:spcPts val="1040"/>
                        </a:lnSpc>
                      </a:pPr>
                      <a:r>
                        <a:rPr sz="900" b="1" dirty="0">
                          <a:latin typeface="Arial"/>
                          <a:cs typeface="Arial"/>
                        </a:rPr>
                        <a:t>Plane</a:t>
                      </a:r>
                      <a:r>
                        <a:rPr sz="900" b="1" spc="5" dirty="0">
                          <a:latin typeface="Arial"/>
                          <a:cs typeface="Arial"/>
                        </a:rPr>
                        <a:t> </a:t>
                      </a:r>
                      <a:r>
                        <a:rPr sz="900" dirty="0">
                          <a:latin typeface="Arial"/>
                          <a:cs typeface="Arial"/>
                        </a:rPr>
                        <a:t>p</a:t>
                      </a:r>
                      <a:r>
                        <a:rPr sz="900" spc="-10"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Plane</a:t>
                      </a:r>
                      <a:r>
                        <a:rPr sz="900" spc="-10" dirty="0">
                          <a:latin typeface="Arial"/>
                          <a:cs typeface="Arial"/>
                        </a:rPr>
                        <a:t>.WorldXY;</a:t>
                      </a:r>
                      <a:endParaRPr sz="900">
                        <a:latin typeface="Arial"/>
                        <a:cs typeface="Arial"/>
                      </a:endParaRPr>
                    </a:p>
                    <a:p>
                      <a:pPr marL="73025" marR="2005330">
                        <a:lnSpc>
                          <a:spcPts val="1030"/>
                        </a:lnSpc>
                        <a:spcBef>
                          <a:spcPts val="60"/>
                        </a:spcBef>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v</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Vector3d</a:t>
                      </a:r>
                      <a:r>
                        <a:rPr sz="900" dirty="0">
                          <a:latin typeface="Arial"/>
                          <a:cs typeface="Arial"/>
                        </a:rPr>
                        <a:t>(0.5,</a:t>
                      </a:r>
                      <a:r>
                        <a:rPr sz="900" spc="-15" dirty="0">
                          <a:latin typeface="Arial"/>
                          <a:cs typeface="Arial"/>
                        </a:rPr>
                        <a:t> </a:t>
                      </a:r>
                      <a:r>
                        <a:rPr sz="900" dirty="0">
                          <a:latin typeface="Arial"/>
                          <a:cs typeface="Arial"/>
                        </a:rPr>
                        <a:t>0.5,</a:t>
                      </a:r>
                      <a:r>
                        <a:rPr sz="900" spc="-15" dirty="0">
                          <a:latin typeface="Arial"/>
                          <a:cs typeface="Arial"/>
                        </a:rPr>
                        <a:t> </a:t>
                      </a:r>
                      <a:r>
                        <a:rPr sz="900" spc="-25" dirty="0">
                          <a:latin typeface="Arial"/>
                          <a:cs typeface="Arial"/>
                        </a:rPr>
                        <a:t>0); </a:t>
                      </a:r>
                      <a:r>
                        <a:rPr sz="900" dirty="0">
                          <a:solidFill>
                            <a:srgbClr val="3333FF"/>
                          </a:solidFill>
                          <a:latin typeface="Arial"/>
                          <a:cs typeface="Arial"/>
                        </a:rPr>
                        <a:t>var </a:t>
                      </a:r>
                      <a:r>
                        <a:rPr sz="900" dirty="0">
                          <a:latin typeface="Arial"/>
                          <a:cs typeface="Arial"/>
                        </a:rPr>
                        <a:t>y</a:t>
                      </a:r>
                      <a:r>
                        <a:rPr sz="900" spc="-10" dirty="0">
                          <a:latin typeface="Arial"/>
                          <a:cs typeface="Arial"/>
                        </a:rPr>
                        <a:t> </a:t>
                      </a:r>
                      <a:r>
                        <a:rPr sz="900" dirty="0">
                          <a:latin typeface="Arial"/>
                          <a:cs typeface="Arial"/>
                        </a:rPr>
                        <a:t>=</a:t>
                      </a:r>
                      <a:r>
                        <a:rPr sz="900" spc="10" dirty="0">
                          <a:latin typeface="Arial"/>
                          <a:cs typeface="Arial"/>
                        </a:rPr>
                        <a:t> </a:t>
                      </a:r>
                      <a:r>
                        <a:rPr sz="900" b="1" spc="-10" dirty="0">
                          <a:latin typeface="Arial"/>
                          <a:cs typeface="Arial"/>
                        </a:rPr>
                        <a:t>Vector3d</a:t>
                      </a:r>
                      <a:r>
                        <a:rPr sz="900" spc="-10" dirty="0">
                          <a:latin typeface="Arial"/>
                          <a:cs typeface="Arial"/>
                        </a:rPr>
                        <a:t>.YAxis;</a:t>
                      </a:r>
                      <a:endParaRPr sz="900">
                        <a:latin typeface="Arial"/>
                        <a:cs typeface="Arial"/>
                      </a:endParaRPr>
                    </a:p>
                    <a:p>
                      <a:pPr marL="73025">
                        <a:lnSpc>
                          <a:spcPts val="1010"/>
                        </a:lnSpc>
                      </a:pPr>
                      <a:r>
                        <a:rPr sz="900" dirty="0">
                          <a:solidFill>
                            <a:srgbClr val="3333FF"/>
                          </a:solidFill>
                          <a:latin typeface="Arial"/>
                          <a:cs typeface="Arial"/>
                        </a:rPr>
                        <a:t>var </a:t>
                      </a:r>
                      <a:r>
                        <a:rPr sz="900" dirty="0">
                          <a:latin typeface="Arial"/>
                          <a:cs typeface="Arial"/>
                        </a:rPr>
                        <a:t>z</a:t>
                      </a:r>
                      <a:r>
                        <a:rPr sz="900" spc="-10" dirty="0">
                          <a:latin typeface="Arial"/>
                          <a:cs typeface="Arial"/>
                        </a:rPr>
                        <a:t> </a:t>
                      </a:r>
                      <a:r>
                        <a:rPr sz="900" dirty="0">
                          <a:latin typeface="Arial"/>
                          <a:cs typeface="Arial"/>
                        </a:rPr>
                        <a:t>=</a:t>
                      </a:r>
                      <a:r>
                        <a:rPr sz="900" spc="10" dirty="0">
                          <a:latin typeface="Arial"/>
                          <a:cs typeface="Arial"/>
                        </a:rPr>
                        <a:t> </a:t>
                      </a:r>
                      <a:r>
                        <a:rPr sz="900" b="1" spc="-10" dirty="0">
                          <a:latin typeface="Arial"/>
                          <a:cs typeface="Arial"/>
                        </a:rPr>
                        <a:t>Vector3d</a:t>
                      </a:r>
                      <a:r>
                        <a:rPr sz="900" spc="-10" dirty="0">
                          <a:latin typeface="Arial"/>
                          <a:cs typeface="Arial"/>
                        </a:rPr>
                        <a:t>.ZAxis;</a:t>
                      </a:r>
                      <a:endParaRPr sz="900">
                        <a:latin typeface="Arial"/>
                        <a:cs typeface="Arial"/>
                      </a:endParaRPr>
                    </a:p>
                    <a:p>
                      <a:pPr>
                        <a:lnSpc>
                          <a:spcPct val="100000"/>
                        </a:lnSpc>
                        <a:spcBef>
                          <a:spcPts val="15"/>
                        </a:spcBef>
                      </a:pPr>
                      <a:endParaRPr sz="850">
                        <a:latin typeface="Times New Roman"/>
                        <a:cs typeface="Times New Roman"/>
                      </a:endParaRPr>
                    </a:p>
                    <a:p>
                      <a:pPr marL="73025">
                        <a:lnSpc>
                          <a:spcPct val="100000"/>
                        </a:lnSpc>
                      </a:pPr>
                      <a:r>
                        <a:rPr sz="900" dirty="0">
                          <a:solidFill>
                            <a:srgbClr val="3333FF"/>
                          </a:solidFill>
                          <a:latin typeface="Arial"/>
                          <a:cs typeface="Arial"/>
                        </a:rPr>
                        <a:t>var</a:t>
                      </a:r>
                      <a:r>
                        <a:rPr sz="900" spc="-10" dirty="0">
                          <a:solidFill>
                            <a:srgbClr val="3333FF"/>
                          </a:solidFill>
                          <a:latin typeface="Arial"/>
                          <a:cs typeface="Arial"/>
                        </a:rPr>
                        <a:t> </a:t>
                      </a:r>
                      <a:r>
                        <a:rPr sz="900" dirty="0">
                          <a:latin typeface="Arial"/>
                          <a:cs typeface="Arial"/>
                        </a:rPr>
                        <a:t>xform</a:t>
                      </a:r>
                      <a:r>
                        <a:rPr sz="900" spc="-15" dirty="0">
                          <a:latin typeface="Arial"/>
                          <a:cs typeface="Arial"/>
                        </a:rPr>
                        <a:t> </a:t>
                      </a:r>
                      <a:r>
                        <a:rPr sz="900" dirty="0">
                          <a:latin typeface="Arial"/>
                          <a:cs typeface="Arial"/>
                        </a:rPr>
                        <a:t>= </a:t>
                      </a:r>
                      <a:r>
                        <a:rPr sz="900" b="1" dirty="0">
                          <a:latin typeface="Arial"/>
                          <a:cs typeface="Arial"/>
                        </a:rPr>
                        <a:t>Transform</a:t>
                      </a:r>
                      <a:r>
                        <a:rPr sz="900" dirty="0">
                          <a:latin typeface="Arial"/>
                          <a:cs typeface="Arial"/>
                        </a:rPr>
                        <a:t>.Shear(p,</a:t>
                      </a:r>
                      <a:r>
                        <a:rPr sz="900" spc="-5" dirty="0">
                          <a:latin typeface="Arial"/>
                          <a:cs typeface="Arial"/>
                        </a:rPr>
                        <a:t> </a:t>
                      </a:r>
                      <a:r>
                        <a:rPr sz="900" dirty="0">
                          <a:latin typeface="Arial"/>
                          <a:cs typeface="Arial"/>
                        </a:rPr>
                        <a:t>v,</a:t>
                      </a:r>
                      <a:r>
                        <a:rPr sz="900" spc="-20" dirty="0">
                          <a:latin typeface="Arial"/>
                          <a:cs typeface="Arial"/>
                        </a:rPr>
                        <a:t> </a:t>
                      </a:r>
                      <a:r>
                        <a:rPr sz="900" dirty="0">
                          <a:latin typeface="Arial"/>
                          <a:cs typeface="Arial"/>
                        </a:rPr>
                        <a:t>y,</a:t>
                      </a:r>
                      <a:r>
                        <a:rPr sz="900" spc="-15" dirty="0">
                          <a:latin typeface="Arial"/>
                          <a:cs typeface="Arial"/>
                        </a:rPr>
                        <a:t> </a:t>
                      </a:r>
                      <a:r>
                        <a:rPr sz="900" spc="-25" dirty="0">
                          <a:latin typeface="Arial"/>
                          <a:cs typeface="Arial"/>
                        </a:rPr>
                        <a:t>z);</a:t>
                      </a:r>
                      <a:endParaRPr sz="900">
                        <a:latin typeface="Arial"/>
                        <a:cs typeface="Arial"/>
                      </a:endParaRPr>
                    </a:p>
                    <a:p>
                      <a:pPr>
                        <a:lnSpc>
                          <a:spcPct val="100000"/>
                        </a:lnSpc>
                        <a:spcBef>
                          <a:spcPts val="30"/>
                        </a:spcBef>
                      </a:pPr>
                      <a:endParaRPr sz="900">
                        <a:latin typeface="Times New Roman"/>
                        <a:cs typeface="Times New Roman"/>
                      </a:endParaRPr>
                    </a:p>
                    <a:p>
                      <a:pPr marL="73025" marR="2554605">
                        <a:lnSpc>
                          <a:spcPts val="1030"/>
                        </a:lnSpc>
                      </a:pPr>
                      <a:r>
                        <a:rPr sz="900" dirty="0">
                          <a:solidFill>
                            <a:srgbClr val="00AF50"/>
                          </a:solidFill>
                          <a:latin typeface="Arial"/>
                          <a:cs typeface="Arial"/>
                        </a:rPr>
                        <a:t>//shear</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20" dirty="0">
                          <a:solidFill>
                            <a:srgbClr val="00AF50"/>
                          </a:solidFill>
                          <a:latin typeface="Arial"/>
                          <a:cs typeface="Arial"/>
                        </a:rPr>
                        <a:t>brep </a:t>
                      </a:r>
                      <a:r>
                        <a:rPr sz="900" spc="-10" dirty="0">
                          <a:latin typeface="Arial"/>
                          <a:cs typeface="Arial"/>
                        </a:rPr>
                        <a:t>brep.Transform(xform);</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3045">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planar</a:t>
                      </a:r>
                      <a:r>
                        <a:rPr sz="900" spc="-20" dirty="0">
                          <a:latin typeface="Arial"/>
                          <a:cs typeface="Arial"/>
                        </a:rPr>
                        <a:t> </a:t>
                      </a:r>
                      <a:r>
                        <a:rPr sz="900" spc="-10" dirty="0">
                          <a:latin typeface="Arial"/>
                          <a:cs typeface="Arial"/>
                        </a:rPr>
                        <a:t>projection</a:t>
                      </a:r>
                      <a:r>
                        <a:rPr sz="900" spc="-30" dirty="0">
                          <a:latin typeface="Arial"/>
                          <a:cs typeface="Arial"/>
                        </a:rPr>
                        <a:t> </a:t>
                      </a:r>
                      <a:r>
                        <a:rPr sz="900" dirty="0">
                          <a:latin typeface="Arial"/>
                          <a:cs typeface="Arial"/>
                        </a:rPr>
                        <a:t>transform</a:t>
                      </a:r>
                      <a:r>
                        <a:rPr sz="900" spc="-20" dirty="0">
                          <a:latin typeface="Arial"/>
                          <a:cs typeface="Arial"/>
                        </a:rPr>
                        <a:t> </a:t>
                      </a:r>
                      <a:r>
                        <a:rPr sz="900" dirty="0">
                          <a:latin typeface="Arial"/>
                          <a:cs typeface="Arial"/>
                        </a:rPr>
                        <a:t>to</a:t>
                      </a:r>
                      <a:r>
                        <a:rPr sz="900" spc="-30" dirty="0">
                          <a:latin typeface="Arial"/>
                          <a:cs typeface="Arial"/>
                        </a:rPr>
                        <a:t> </a:t>
                      </a:r>
                      <a:r>
                        <a:rPr sz="900" dirty="0">
                          <a:latin typeface="Arial"/>
                          <a:cs typeface="Arial"/>
                        </a:rPr>
                        <a:t>project</a:t>
                      </a:r>
                      <a:r>
                        <a:rPr sz="900" spc="-30" dirty="0">
                          <a:latin typeface="Arial"/>
                          <a:cs typeface="Arial"/>
                        </a:rPr>
                        <a:t> </a:t>
                      </a:r>
                      <a:r>
                        <a:rPr sz="900" spc="-10" dirty="0">
                          <a:latin typeface="Arial"/>
                          <a:cs typeface="Arial"/>
                        </a:rPr>
                        <a:t>curves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647189">
                <a:tc>
                  <a:txBody>
                    <a:bodyPr/>
                    <a:lstStyle/>
                    <a:p>
                      <a:pPr marL="73025">
                        <a:lnSpc>
                          <a:spcPct val="100000"/>
                        </a:lnSpc>
                        <a:spcBef>
                          <a:spcPts val="105"/>
                        </a:spcBef>
                      </a:pPr>
                      <a:r>
                        <a:rPr sz="900" dirty="0">
                          <a:latin typeface="Arial"/>
                          <a:cs typeface="Arial"/>
                        </a:rPr>
                        <a:t>List&lt;</a:t>
                      </a:r>
                      <a:r>
                        <a:rPr sz="900" b="1" dirty="0">
                          <a:latin typeface="Arial"/>
                          <a:cs typeface="Arial"/>
                        </a:rPr>
                        <a:t>GeometryBase</a:t>
                      </a:r>
                      <a:r>
                        <a:rPr sz="900" dirty="0">
                          <a:latin typeface="Arial"/>
                          <a:cs typeface="Arial"/>
                        </a:rPr>
                        <a:t>&gt;</a:t>
                      </a:r>
                      <a:r>
                        <a:rPr sz="900" spc="-25" dirty="0">
                          <a:latin typeface="Arial"/>
                          <a:cs typeface="Arial"/>
                        </a:rPr>
                        <a:t> </a:t>
                      </a:r>
                      <a:r>
                        <a:rPr sz="900" dirty="0">
                          <a:latin typeface="Arial"/>
                          <a:cs typeface="Arial"/>
                        </a:rPr>
                        <a:t>objs</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input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60"/>
                        </a:lnSpc>
                        <a:spcBef>
                          <a:spcPts val="5"/>
                        </a:spcBef>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new</a:t>
                      </a:r>
                      <a:r>
                        <a:rPr sz="900" spc="-25" dirty="0">
                          <a:solidFill>
                            <a:srgbClr val="00AF50"/>
                          </a:solidFill>
                          <a:latin typeface="Arial"/>
                          <a:cs typeface="Arial"/>
                        </a:rPr>
                        <a:t> </a:t>
                      </a:r>
                      <a:r>
                        <a:rPr sz="900" dirty="0">
                          <a:solidFill>
                            <a:srgbClr val="00AF50"/>
                          </a:solidFill>
                          <a:latin typeface="Arial"/>
                          <a:cs typeface="Arial"/>
                        </a:rPr>
                        <a:t>list</a:t>
                      </a:r>
                      <a:r>
                        <a:rPr sz="900" spc="-1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spc="-10" dirty="0">
                          <a:solidFill>
                            <a:srgbClr val="00AF50"/>
                          </a:solidFill>
                          <a:latin typeface="Arial"/>
                          <a:cs typeface="Arial"/>
                        </a:rPr>
                        <a:t>geometry</a:t>
                      </a:r>
                      <a:r>
                        <a:rPr sz="900" spc="-20" dirty="0">
                          <a:solidFill>
                            <a:srgbClr val="00AF50"/>
                          </a:solidFill>
                          <a:latin typeface="Arial"/>
                          <a:cs typeface="Arial"/>
                        </a:rPr>
                        <a:t> </a:t>
                      </a:r>
                      <a:r>
                        <a:rPr sz="900" spc="-10" dirty="0">
                          <a:solidFill>
                            <a:srgbClr val="00AF50"/>
                          </a:solidFill>
                          <a:latin typeface="Arial"/>
                          <a:cs typeface="Arial"/>
                        </a:rPr>
                        <a:t>objects</a:t>
                      </a:r>
                      <a:endParaRPr sz="900">
                        <a:latin typeface="Arial"/>
                        <a:cs typeface="Arial"/>
                      </a:endParaRPr>
                    </a:p>
                    <a:p>
                      <a:pPr marL="73025">
                        <a:lnSpc>
                          <a:spcPts val="1060"/>
                        </a:lnSpc>
                      </a:pPr>
                      <a:r>
                        <a:rPr sz="900" dirty="0">
                          <a:latin typeface="Arial"/>
                          <a:cs typeface="Arial"/>
                        </a:rPr>
                        <a:t>List&lt;</a:t>
                      </a:r>
                      <a:r>
                        <a:rPr sz="900" b="1" dirty="0">
                          <a:latin typeface="Arial"/>
                          <a:cs typeface="Arial"/>
                        </a:rPr>
                        <a:t>GeometryBase</a:t>
                      </a:r>
                      <a:r>
                        <a:rPr sz="900" dirty="0">
                          <a:latin typeface="Arial"/>
                          <a:cs typeface="Arial"/>
                        </a:rPr>
                        <a:t>&gt;</a:t>
                      </a:r>
                      <a:r>
                        <a:rPr sz="900" spc="-35" dirty="0">
                          <a:latin typeface="Arial"/>
                          <a:cs typeface="Arial"/>
                        </a:rPr>
                        <a:t> </a:t>
                      </a:r>
                      <a:r>
                        <a:rPr sz="900" dirty="0">
                          <a:latin typeface="Arial"/>
                          <a:cs typeface="Arial"/>
                        </a:rPr>
                        <a:t>newObjs</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a:t>
                      </a:r>
                      <a:r>
                        <a:rPr sz="900" b="1" spc="-10" dirty="0">
                          <a:latin typeface="Arial"/>
                          <a:cs typeface="Arial"/>
                        </a:rPr>
                        <a:t>GeometryBase</a:t>
                      </a:r>
                      <a:r>
                        <a:rPr sz="900" spc="-10" dirty="0">
                          <a:latin typeface="Arial"/>
                          <a:cs typeface="Arial"/>
                        </a:rPr>
                        <a:t>&gt;();</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55"/>
                        </a:lnSpc>
                      </a:pPr>
                      <a:r>
                        <a:rPr sz="900" dirty="0">
                          <a:solidFill>
                            <a:srgbClr val="3333FF"/>
                          </a:solidFill>
                          <a:latin typeface="Arial"/>
                          <a:cs typeface="Arial"/>
                        </a:rPr>
                        <a:t>foreach</a:t>
                      </a:r>
                      <a:r>
                        <a:rPr sz="900" spc="-10" dirty="0">
                          <a:solidFill>
                            <a:srgbClr val="3333FF"/>
                          </a:solidFill>
                          <a:latin typeface="Arial"/>
                          <a:cs typeface="Arial"/>
                        </a:rPr>
                        <a:t> </a:t>
                      </a:r>
                      <a:r>
                        <a:rPr sz="900" dirty="0">
                          <a:latin typeface="Arial"/>
                          <a:cs typeface="Arial"/>
                        </a:rPr>
                        <a:t>(</a:t>
                      </a:r>
                      <a:r>
                        <a:rPr sz="900" b="1" dirty="0">
                          <a:latin typeface="Arial"/>
                          <a:cs typeface="Arial"/>
                        </a:rPr>
                        <a:t>GeometryBase</a:t>
                      </a:r>
                      <a:r>
                        <a:rPr sz="900" b="1" spc="-5" dirty="0">
                          <a:latin typeface="Arial"/>
                          <a:cs typeface="Arial"/>
                        </a:rPr>
                        <a:t> </a:t>
                      </a:r>
                      <a:r>
                        <a:rPr sz="900" dirty="0">
                          <a:latin typeface="Arial"/>
                          <a:cs typeface="Arial"/>
                        </a:rPr>
                        <a:t>obj</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dirty="0">
                          <a:latin typeface="Arial"/>
                          <a:cs typeface="Arial"/>
                        </a:rPr>
                        <a:t>objs)</a:t>
                      </a:r>
                      <a:r>
                        <a:rPr sz="900" spc="-10" dirty="0">
                          <a:latin typeface="Arial"/>
                          <a:cs typeface="Arial"/>
                        </a:rPr>
                        <a:t> </a:t>
                      </a:r>
                      <a:r>
                        <a:rPr sz="900" spc="-50" dirty="0">
                          <a:latin typeface="Arial"/>
                          <a:cs typeface="Arial"/>
                        </a:rPr>
                        <a:t>{</a:t>
                      </a:r>
                      <a:endParaRPr sz="900">
                        <a:latin typeface="Arial"/>
                        <a:cs typeface="Arial"/>
                      </a:endParaRPr>
                    </a:p>
                    <a:p>
                      <a:pPr marL="200660" marR="502920">
                        <a:lnSpc>
                          <a:spcPts val="1040"/>
                        </a:lnSpc>
                        <a:spcBef>
                          <a:spcPts val="45"/>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project</a:t>
                      </a:r>
                      <a:r>
                        <a:rPr sz="900" spc="-40" dirty="0">
                          <a:solidFill>
                            <a:srgbClr val="00AF50"/>
                          </a:solidFill>
                          <a:latin typeface="Arial"/>
                          <a:cs typeface="Arial"/>
                        </a:rPr>
                        <a:t> </a:t>
                      </a:r>
                      <a:r>
                        <a:rPr sz="900" spc="-10" dirty="0">
                          <a:solidFill>
                            <a:srgbClr val="00AF50"/>
                          </a:solidFill>
                          <a:latin typeface="Arial"/>
                          <a:cs typeface="Arial"/>
                        </a:rPr>
                        <a:t>transform </a:t>
                      </a:r>
                      <a:r>
                        <a:rPr sz="900" spc="-10" dirty="0">
                          <a:latin typeface="Arial"/>
                          <a:cs typeface="Arial"/>
                        </a:rPr>
                        <a:t>obj.Transform(</a:t>
                      </a:r>
                      <a:r>
                        <a:rPr sz="900" b="1" spc="-10" dirty="0">
                          <a:latin typeface="Arial"/>
                          <a:cs typeface="Arial"/>
                        </a:rPr>
                        <a:t>Transform</a:t>
                      </a:r>
                      <a:r>
                        <a:rPr sz="900" spc="-10" dirty="0">
                          <a:latin typeface="Arial"/>
                          <a:cs typeface="Arial"/>
                        </a:rPr>
                        <a:t>.PlanarProjection(Plane.WorldXY));</a:t>
                      </a:r>
                      <a:endParaRPr sz="900">
                        <a:latin typeface="Arial"/>
                        <a:cs typeface="Arial"/>
                      </a:endParaRPr>
                    </a:p>
                    <a:p>
                      <a:pPr>
                        <a:lnSpc>
                          <a:spcPct val="100000"/>
                        </a:lnSpc>
                      </a:pPr>
                      <a:endParaRPr sz="900">
                        <a:latin typeface="Times New Roman"/>
                        <a:cs typeface="Times New Roman"/>
                      </a:endParaRPr>
                    </a:p>
                    <a:p>
                      <a:pPr marL="200660" marR="2662555">
                        <a:lnSpc>
                          <a:spcPts val="1030"/>
                        </a:lnSpc>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newObjs.Add(obj);</a:t>
                      </a:r>
                      <a:endParaRPr sz="900">
                        <a:latin typeface="Arial"/>
                        <a:cs typeface="Arial"/>
                      </a:endParaRPr>
                    </a:p>
                    <a:p>
                      <a:pPr marL="73025">
                        <a:lnSpc>
                          <a:spcPts val="1019"/>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4" name="object 4"/>
          <p:cNvPicPr/>
          <p:nvPr/>
        </p:nvPicPr>
        <p:blipFill>
          <a:blip r:embed="rId2" cstate="print"/>
          <a:stretch>
            <a:fillRect/>
          </a:stretch>
        </p:blipFill>
        <p:spPr>
          <a:xfrm>
            <a:off x="5231724" y="1925900"/>
            <a:ext cx="1260485" cy="1936986"/>
          </a:xfrm>
          <a:prstGeom prst="rect">
            <a:avLst/>
          </a:prstGeom>
        </p:spPr>
      </p:pic>
      <p:pic>
        <p:nvPicPr>
          <p:cNvPr id="5" name="object 5"/>
          <p:cNvPicPr/>
          <p:nvPr/>
        </p:nvPicPr>
        <p:blipFill>
          <a:blip r:embed="rId3" cstate="print"/>
          <a:stretch>
            <a:fillRect/>
          </a:stretch>
        </p:blipFill>
        <p:spPr>
          <a:xfrm>
            <a:off x="5156525" y="4194896"/>
            <a:ext cx="1406381" cy="1548582"/>
          </a:xfrm>
          <a:prstGeom prst="rect">
            <a:avLst/>
          </a:prstGeom>
        </p:spPr>
      </p:pic>
      <p:sp>
        <p:nvSpPr>
          <p:cNvPr id="9" name="Title 8"/>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94</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8238"/>
            <a:ext cx="5936615" cy="301371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Chapter</a:t>
            </a:r>
            <a:r>
              <a:rPr sz="1800" b="1" spc="-55" dirty="0">
                <a:latin typeface="Arial"/>
                <a:cs typeface="Arial"/>
              </a:rPr>
              <a:t> </a:t>
            </a:r>
            <a:r>
              <a:rPr sz="1800" b="1" dirty="0">
                <a:latin typeface="Arial"/>
                <a:cs typeface="Arial"/>
              </a:rPr>
              <a:t>Four:</a:t>
            </a:r>
            <a:r>
              <a:rPr sz="1800" b="1" spc="-40" dirty="0">
                <a:latin typeface="Arial"/>
                <a:cs typeface="Arial"/>
              </a:rPr>
              <a:t> </a:t>
            </a:r>
            <a:r>
              <a:rPr sz="1800" b="1" dirty="0">
                <a:latin typeface="Arial"/>
                <a:cs typeface="Arial"/>
              </a:rPr>
              <a:t>Design</a:t>
            </a:r>
            <a:r>
              <a:rPr sz="1800" b="1" spc="-35" dirty="0">
                <a:latin typeface="Arial"/>
                <a:cs typeface="Arial"/>
              </a:rPr>
              <a:t> </a:t>
            </a:r>
            <a:r>
              <a:rPr sz="1800" b="1" spc="-10" dirty="0">
                <a:latin typeface="Arial"/>
                <a:cs typeface="Arial"/>
              </a:rPr>
              <a:t>Algorithms</a:t>
            </a:r>
            <a:endParaRPr sz="1800">
              <a:latin typeface="Arial"/>
              <a:cs typeface="Arial"/>
            </a:endParaRPr>
          </a:p>
          <a:p>
            <a:pPr marL="12700">
              <a:lnSpc>
                <a:spcPct val="100000"/>
              </a:lnSpc>
              <a:spcBef>
                <a:spcPts val="1505"/>
              </a:spcBef>
            </a:pPr>
            <a:r>
              <a:rPr sz="1400" b="1" dirty="0">
                <a:latin typeface="Arial"/>
                <a:cs typeface="Arial"/>
              </a:rPr>
              <a:t>4_1:</a:t>
            </a:r>
            <a:r>
              <a:rPr sz="1400" b="1" spc="-10" dirty="0">
                <a:latin typeface="Arial"/>
                <a:cs typeface="Arial"/>
              </a:rPr>
              <a:t> Introduction</a:t>
            </a:r>
            <a:endParaRPr sz="1400">
              <a:latin typeface="Arial"/>
              <a:cs typeface="Arial"/>
            </a:endParaRPr>
          </a:p>
          <a:p>
            <a:pPr marL="12700" marR="151130">
              <a:lnSpc>
                <a:spcPts val="1270"/>
              </a:lnSpc>
              <a:spcBef>
                <a:spcPts val="1295"/>
              </a:spcBef>
            </a:pPr>
            <a:r>
              <a:rPr sz="1100" dirty="0">
                <a:latin typeface="Arial"/>
                <a:cs typeface="Arial"/>
              </a:rPr>
              <a:t>In</a:t>
            </a:r>
            <a:r>
              <a:rPr sz="1100" spc="-45" dirty="0">
                <a:latin typeface="Arial"/>
                <a:cs typeface="Arial"/>
              </a:rPr>
              <a:t> </a:t>
            </a:r>
            <a:r>
              <a:rPr sz="1100" dirty="0">
                <a:latin typeface="Arial"/>
                <a:cs typeface="Arial"/>
              </a:rPr>
              <a:t>this</a:t>
            </a:r>
            <a:r>
              <a:rPr sz="1100" spc="-20" dirty="0">
                <a:latin typeface="Arial"/>
                <a:cs typeface="Arial"/>
              </a:rPr>
              <a:t> </a:t>
            </a:r>
            <a:r>
              <a:rPr sz="1100" dirty="0">
                <a:latin typeface="Arial"/>
                <a:cs typeface="Arial"/>
              </a:rPr>
              <a:t>chapter</a:t>
            </a:r>
            <a:r>
              <a:rPr sz="1100" spc="-25"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implement</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few</a:t>
            </a:r>
            <a:r>
              <a:rPr sz="1100" spc="-40" dirty="0">
                <a:latin typeface="Arial"/>
                <a:cs typeface="Arial"/>
              </a:rPr>
              <a:t> </a:t>
            </a:r>
            <a:r>
              <a:rPr sz="1100" dirty="0">
                <a:latin typeface="Arial"/>
                <a:cs typeface="Arial"/>
              </a:rPr>
              <a:t>examples</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35" dirty="0">
                <a:latin typeface="Arial"/>
                <a:cs typeface="Arial"/>
              </a:rPr>
              <a:t> </a:t>
            </a:r>
            <a:r>
              <a:rPr sz="1100" dirty="0">
                <a:latin typeface="Arial"/>
                <a:cs typeface="Arial"/>
              </a:rPr>
              <a:t>mathematical</a:t>
            </a:r>
            <a:r>
              <a:rPr sz="1100" spc="-20" dirty="0">
                <a:latin typeface="Arial"/>
                <a:cs typeface="Arial"/>
              </a:rPr>
              <a:t> </a:t>
            </a:r>
            <a:r>
              <a:rPr sz="1100" dirty="0">
                <a:latin typeface="Arial"/>
                <a:cs typeface="Arial"/>
              </a:rPr>
              <a:t>curves</a:t>
            </a:r>
            <a:r>
              <a:rPr sz="1100" spc="-20" dirty="0">
                <a:latin typeface="Arial"/>
                <a:cs typeface="Arial"/>
              </a:rPr>
              <a:t> </a:t>
            </a:r>
            <a:r>
              <a:rPr sz="1100" dirty="0">
                <a:latin typeface="Arial"/>
                <a:cs typeface="Arial"/>
              </a:rPr>
              <a:t>and</a:t>
            </a:r>
            <a:r>
              <a:rPr sz="1100" spc="-30" dirty="0">
                <a:latin typeface="Arial"/>
                <a:cs typeface="Arial"/>
              </a:rPr>
              <a:t> </a:t>
            </a:r>
            <a:r>
              <a:rPr sz="1100" spc="-10" dirty="0">
                <a:latin typeface="Arial"/>
                <a:cs typeface="Arial"/>
              </a:rPr>
              <a:t>surfaces </a:t>
            </a:r>
            <a:r>
              <a:rPr sz="1100" dirty="0">
                <a:latin typeface="Arial"/>
                <a:cs typeface="Arial"/>
              </a:rPr>
              <a:t>and</a:t>
            </a:r>
            <a:r>
              <a:rPr sz="1100" spc="-30" dirty="0">
                <a:latin typeface="Arial"/>
                <a:cs typeface="Arial"/>
              </a:rPr>
              <a:t> </a:t>
            </a:r>
            <a:r>
              <a:rPr sz="1100" dirty="0">
                <a:latin typeface="Arial"/>
                <a:cs typeface="Arial"/>
              </a:rPr>
              <a:t>solve</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few</a:t>
            </a:r>
            <a:r>
              <a:rPr sz="1100" spc="-35" dirty="0">
                <a:latin typeface="Arial"/>
                <a:cs typeface="Arial"/>
              </a:rPr>
              <a:t> </a:t>
            </a:r>
            <a:r>
              <a:rPr sz="1100" dirty="0">
                <a:latin typeface="Arial"/>
                <a:cs typeface="Arial"/>
              </a:rPr>
              <a:t>generative</a:t>
            </a:r>
            <a:r>
              <a:rPr sz="1100" spc="-20" dirty="0">
                <a:latin typeface="Arial"/>
                <a:cs typeface="Arial"/>
              </a:rPr>
              <a:t> </a:t>
            </a:r>
            <a:r>
              <a:rPr sz="1100" dirty="0">
                <a:latin typeface="Arial"/>
                <a:cs typeface="Arial"/>
              </a:rPr>
              <a:t>algorithms</a:t>
            </a:r>
            <a:r>
              <a:rPr sz="1100" spc="-10"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C#</a:t>
            </a:r>
            <a:r>
              <a:rPr sz="1100" spc="-20" dirty="0">
                <a:latin typeface="Arial"/>
                <a:cs typeface="Arial"/>
              </a:rPr>
              <a:t> </a:t>
            </a:r>
            <a:r>
              <a:rPr sz="1100" dirty="0">
                <a:latin typeface="Arial"/>
                <a:cs typeface="Arial"/>
              </a:rPr>
              <a:t>in</a:t>
            </a:r>
            <a:r>
              <a:rPr sz="1100" spc="-15" dirty="0">
                <a:latin typeface="Arial"/>
                <a:cs typeface="Arial"/>
              </a:rPr>
              <a:t> </a:t>
            </a:r>
            <a:r>
              <a:rPr sz="1100" spc="-10" dirty="0">
                <a:latin typeface="Arial"/>
                <a:cs typeface="Arial"/>
              </a:rPr>
              <a:t>Grasshopper.</a:t>
            </a:r>
            <a:endParaRPr sz="1100">
              <a:latin typeface="Arial"/>
              <a:cs typeface="Arial"/>
            </a:endParaRPr>
          </a:p>
          <a:p>
            <a:pPr>
              <a:lnSpc>
                <a:spcPct val="100000"/>
              </a:lnSpc>
              <a:spcBef>
                <a:spcPts val="5"/>
              </a:spcBef>
            </a:pPr>
            <a:endParaRPr sz="1000">
              <a:latin typeface="Arial"/>
              <a:cs typeface="Arial"/>
            </a:endParaRPr>
          </a:p>
          <a:p>
            <a:pPr marL="12700">
              <a:lnSpc>
                <a:spcPct val="100000"/>
              </a:lnSpc>
            </a:pPr>
            <a:r>
              <a:rPr sz="1400" b="1" dirty="0">
                <a:latin typeface="Arial"/>
                <a:cs typeface="Arial"/>
              </a:rPr>
              <a:t>4_2:</a:t>
            </a:r>
            <a:r>
              <a:rPr sz="1400" b="1" spc="-25" dirty="0">
                <a:latin typeface="Arial"/>
                <a:cs typeface="Arial"/>
              </a:rPr>
              <a:t> </a:t>
            </a:r>
            <a:r>
              <a:rPr sz="1400" b="1" dirty="0">
                <a:latin typeface="Arial"/>
                <a:cs typeface="Arial"/>
              </a:rPr>
              <a:t>Geometry</a:t>
            </a:r>
            <a:r>
              <a:rPr sz="1400" b="1" spc="-25" dirty="0">
                <a:latin typeface="Arial"/>
                <a:cs typeface="Arial"/>
              </a:rPr>
              <a:t> </a:t>
            </a:r>
            <a:r>
              <a:rPr sz="1400" b="1" spc="-10" dirty="0">
                <a:latin typeface="Arial"/>
                <a:cs typeface="Arial"/>
              </a:rPr>
              <a:t>algorithms</a:t>
            </a:r>
            <a:endParaRPr sz="1400">
              <a:latin typeface="Arial"/>
              <a:cs typeface="Arial"/>
            </a:endParaRPr>
          </a:p>
          <a:p>
            <a:pPr marL="12700" marR="5080">
              <a:lnSpc>
                <a:spcPct val="95900"/>
              </a:lnSpc>
              <a:spcBef>
                <a:spcPts val="1265"/>
              </a:spcBef>
            </a:pPr>
            <a:r>
              <a:rPr sz="1100" dirty="0">
                <a:latin typeface="Arial"/>
                <a:cs typeface="Arial"/>
              </a:rPr>
              <a:t>Using</a:t>
            </a:r>
            <a:r>
              <a:rPr sz="1100" spc="-35" dirty="0">
                <a:latin typeface="Arial"/>
                <a:cs typeface="Arial"/>
              </a:rPr>
              <a:t> </a:t>
            </a:r>
            <a:r>
              <a:rPr sz="1100" dirty="0">
                <a:latin typeface="Arial"/>
                <a:cs typeface="Arial"/>
              </a:rPr>
              <a:t>scripting,</a:t>
            </a:r>
            <a:r>
              <a:rPr sz="1100" spc="-25" dirty="0">
                <a:latin typeface="Arial"/>
                <a:cs typeface="Arial"/>
              </a:rPr>
              <a:t> </a:t>
            </a:r>
            <a:r>
              <a:rPr sz="1100" dirty="0">
                <a:latin typeface="Arial"/>
                <a:cs typeface="Arial"/>
              </a:rPr>
              <a:t>it</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relatively</a:t>
            </a:r>
            <a:r>
              <a:rPr sz="1100" spc="-15" dirty="0">
                <a:latin typeface="Arial"/>
                <a:cs typeface="Arial"/>
              </a:rPr>
              <a:t> </a:t>
            </a:r>
            <a:r>
              <a:rPr sz="1100" dirty="0">
                <a:latin typeface="Arial"/>
                <a:cs typeface="Arial"/>
              </a:rPr>
              <a:t>easy</a:t>
            </a:r>
            <a:r>
              <a:rPr sz="1100"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curves</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surfaces</a:t>
            </a:r>
            <a:r>
              <a:rPr sz="1100" spc="-35"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follow</a:t>
            </a:r>
            <a:r>
              <a:rPr sz="1100" spc="-25" dirty="0">
                <a:latin typeface="Arial"/>
                <a:cs typeface="Arial"/>
              </a:rPr>
              <a:t> </a:t>
            </a:r>
            <a:r>
              <a:rPr sz="1100" spc="-10" dirty="0">
                <a:latin typeface="Arial"/>
                <a:cs typeface="Arial"/>
              </a:rPr>
              <a:t>certain </a:t>
            </a:r>
            <a:r>
              <a:rPr sz="1100" dirty="0">
                <a:latin typeface="Arial"/>
                <a:cs typeface="Arial"/>
              </a:rPr>
              <a:t>mathematical</a:t>
            </a:r>
            <a:r>
              <a:rPr sz="1100" spc="-40" dirty="0">
                <a:latin typeface="Arial"/>
                <a:cs typeface="Arial"/>
              </a:rPr>
              <a:t> </a:t>
            </a:r>
            <a:r>
              <a:rPr sz="1100" dirty="0">
                <a:latin typeface="Arial"/>
                <a:cs typeface="Arial"/>
              </a:rPr>
              <a:t>equations.</a:t>
            </a:r>
            <a:r>
              <a:rPr sz="1100" spc="-3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generate</a:t>
            </a:r>
            <a:r>
              <a:rPr sz="1100" spc="-35" dirty="0">
                <a:latin typeface="Arial"/>
                <a:cs typeface="Arial"/>
              </a:rPr>
              <a:t> </a:t>
            </a:r>
            <a:r>
              <a:rPr sz="1100" dirty="0">
                <a:latin typeface="Arial"/>
                <a:cs typeface="Arial"/>
              </a:rPr>
              <a:t>control</a:t>
            </a:r>
            <a:r>
              <a:rPr sz="1100" spc="-25" dirty="0">
                <a:latin typeface="Arial"/>
                <a:cs typeface="Arial"/>
              </a:rPr>
              <a:t> </a:t>
            </a:r>
            <a:r>
              <a:rPr sz="1100" dirty="0">
                <a:latin typeface="Arial"/>
                <a:cs typeface="Arial"/>
              </a:rPr>
              <a:t>points</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35" dirty="0">
                <a:latin typeface="Arial"/>
                <a:cs typeface="Arial"/>
              </a:rPr>
              <a:t> </a:t>
            </a:r>
            <a:r>
              <a:rPr sz="1100" dirty="0">
                <a:latin typeface="Arial"/>
                <a:cs typeface="Arial"/>
              </a:rPr>
              <a:t>smooth</a:t>
            </a:r>
            <a:r>
              <a:rPr sz="1100" spc="-35" dirty="0">
                <a:latin typeface="Arial"/>
                <a:cs typeface="Arial"/>
              </a:rPr>
              <a:t> </a:t>
            </a:r>
            <a:r>
              <a:rPr sz="1100" dirty="0">
                <a:latin typeface="Arial"/>
                <a:cs typeface="Arial"/>
              </a:rPr>
              <a:t>Nurbs,</a:t>
            </a:r>
            <a:r>
              <a:rPr sz="1100" spc="-15" dirty="0">
                <a:latin typeface="Arial"/>
                <a:cs typeface="Arial"/>
              </a:rPr>
              <a:t> </a:t>
            </a:r>
            <a:r>
              <a:rPr sz="1100" dirty="0">
                <a:latin typeface="Arial"/>
                <a:cs typeface="Arial"/>
              </a:rPr>
              <a:t>or</a:t>
            </a:r>
            <a:r>
              <a:rPr sz="1100" spc="-20" dirty="0">
                <a:latin typeface="Arial"/>
                <a:cs typeface="Arial"/>
              </a:rPr>
              <a:t> </a:t>
            </a:r>
            <a:r>
              <a:rPr sz="1100" spc="-10" dirty="0">
                <a:latin typeface="Arial"/>
                <a:cs typeface="Arial"/>
              </a:rPr>
              <a:t>interpolate </a:t>
            </a:r>
            <a:r>
              <a:rPr sz="1100" dirty="0">
                <a:latin typeface="Arial"/>
                <a:cs typeface="Arial"/>
              </a:rPr>
              <a:t>points</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connect</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geometry.</a:t>
            </a:r>
            <a:endParaRPr sz="1100">
              <a:latin typeface="Arial"/>
              <a:cs typeface="Arial"/>
            </a:endParaRPr>
          </a:p>
          <a:p>
            <a:pPr>
              <a:lnSpc>
                <a:spcPct val="100000"/>
              </a:lnSpc>
              <a:spcBef>
                <a:spcPts val="5"/>
              </a:spcBef>
            </a:pPr>
            <a:endParaRPr sz="1050">
              <a:latin typeface="Arial"/>
              <a:cs typeface="Arial"/>
            </a:endParaRPr>
          </a:p>
          <a:p>
            <a:pPr marL="12700">
              <a:lnSpc>
                <a:spcPct val="100000"/>
              </a:lnSpc>
            </a:pPr>
            <a:r>
              <a:rPr sz="1200" b="1" dirty="0">
                <a:latin typeface="Arial"/>
                <a:cs typeface="Arial"/>
              </a:rPr>
              <a:t>4_2_1:</a:t>
            </a:r>
            <a:r>
              <a:rPr sz="1200" b="1" spc="-45" dirty="0">
                <a:latin typeface="Arial"/>
                <a:cs typeface="Arial"/>
              </a:rPr>
              <a:t> </a:t>
            </a:r>
            <a:r>
              <a:rPr sz="1200" b="1" dirty="0">
                <a:latin typeface="Arial"/>
                <a:cs typeface="Arial"/>
              </a:rPr>
              <a:t>Sine</a:t>
            </a:r>
            <a:r>
              <a:rPr sz="1200" b="1" spc="-45" dirty="0">
                <a:latin typeface="Arial"/>
                <a:cs typeface="Arial"/>
              </a:rPr>
              <a:t> </a:t>
            </a:r>
            <a:r>
              <a:rPr sz="1200" b="1" dirty="0">
                <a:latin typeface="Arial"/>
                <a:cs typeface="Arial"/>
              </a:rPr>
              <a:t>curves</a:t>
            </a:r>
            <a:r>
              <a:rPr sz="1200" b="1" spc="-55" dirty="0">
                <a:latin typeface="Arial"/>
                <a:cs typeface="Arial"/>
              </a:rPr>
              <a:t> </a:t>
            </a:r>
            <a:r>
              <a:rPr sz="1200" b="1" dirty="0">
                <a:latin typeface="Arial"/>
                <a:cs typeface="Arial"/>
              </a:rPr>
              <a:t>and</a:t>
            </a:r>
            <a:r>
              <a:rPr sz="1200" b="1" spc="-45" dirty="0">
                <a:latin typeface="Arial"/>
                <a:cs typeface="Arial"/>
              </a:rPr>
              <a:t> </a:t>
            </a:r>
            <a:r>
              <a:rPr sz="1200" b="1" spc="-10" dirty="0">
                <a:latin typeface="Arial"/>
                <a:cs typeface="Arial"/>
              </a:rPr>
              <a:t>surface</a:t>
            </a:r>
            <a:endParaRPr sz="1200">
              <a:latin typeface="Arial"/>
              <a:cs typeface="Arial"/>
            </a:endParaRPr>
          </a:p>
          <a:p>
            <a:pPr>
              <a:lnSpc>
                <a:spcPct val="100000"/>
              </a:lnSpc>
              <a:spcBef>
                <a:spcPts val="20"/>
              </a:spcBef>
            </a:pPr>
            <a:endParaRPr sz="1100">
              <a:latin typeface="Arial"/>
              <a:cs typeface="Arial"/>
            </a:endParaRPr>
          </a:p>
          <a:p>
            <a:pPr marL="12700" marR="20320">
              <a:lnSpc>
                <a:spcPts val="1270"/>
              </a:lnSpc>
            </a:pPr>
            <a:r>
              <a:rPr sz="1100" dirty="0">
                <a:latin typeface="Arial"/>
                <a:cs typeface="Arial"/>
              </a:rPr>
              <a:t>The</a:t>
            </a:r>
            <a:r>
              <a:rPr sz="1100" spc="-2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example</a:t>
            </a:r>
            <a:r>
              <a:rPr sz="1100" spc="-35"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2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35" dirty="0">
                <a:latin typeface="Arial"/>
                <a:cs typeface="Arial"/>
              </a:rPr>
              <a:t> </a:t>
            </a:r>
            <a:r>
              <a:rPr sz="1100" dirty="0">
                <a:latin typeface="Arial"/>
                <a:cs typeface="Arial"/>
              </a:rPr>
              <a:t>NurbsCurves</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NurbsSurfaces</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lofted</a:t>
            </a:r>
            <a:r>
              <a:rPr sz="1100" spc="-20" dirty="0">
                <a:latin typeface="Arial"/>
                <a:cs typeface="Arial"/>
              </a:rPr>
              <a:t> Brep </a:t>
            </a:r>
            <a:r>
              <a:rPr sz="1100" dirty="0">
                <a:latin typeface="Arial"/>
                <a:cs typeface="Arial"/>
              </a:rPr>
              <a:t>using</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sine</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an</a:t>
            </a:r>
            <a:r>
              <a:rPr sz="1100" spc="-10" dirty="0">
                <a:latin typeface="Arial"/>
                <a:cs typeface="Arial"/>
              </a:rPr>
              <a:t> angle.</a:t>
            </a:r>
            <a:endParaRPr sz="1100">
              <a:latin typeface="Arial"/>
              <a:cs typeface="Arial"/>
            </a:endParaRPr>
          </a:p>
        </p:txBody>
      </p:sp>
      <p:graphicFrame>
        <p:nvGraphicFramePr>
          <p:cNvPr id="3" name="object 3"/>
          <p:cNvGraphicFramePr>
            <a:graphicFrameLocks noGrp="1"/>
          </p:cNvGraphicFramePr>
          <p:nvPr/>
        </p:nvGraphicFramePr>
        <p:xfrm>
          <a:off x="980236" y="4020946"/>
          <a:ext cx="5944870" cy="505587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6530">
                <a:tc>
                  <a:txBody>
                    <a:bodyPr/>
                    <a:lstStyle/>
                    <a:p>
                      <a:pPr marL="73025">
                        <a:lnSpc>
                          <a:spcPct val="100000"/>
                        </a:lnSpc>
                        <a:spcBef>
                          <a:spcPts val="35"/>
                        </a:spcBef>
                      </a:pPr>
                      <a:r>
                        <a:rPr sz="900" dirty="0">
                          <a:latin typeface="Arial"/>
                          <a:cs typeface="Arial"/>
                        </a:rPr>
                        <a:t>Create</a:t>
                      </a:r>
                      <a:r>
                        <a:rPr sz="900" spc="-40" dirty="0">
                          <a:latin typeface="Arial"/>
                          <a:cs typeface="Arial"/>
                        </a:rPr>
                        <a:t> </a:t>
                      </a:r>
                      <a:r>
                        <a:rPr sz="900" dirty="0">
                          <a:latin typeface="Arial"/>
                          <a:cs typeface="Arial"/>
                        </a:rPr>
                        <a:t>curves</a:t>
                      </a:r>
                      <a:r>
                        <a:rPr sz="900" spc="-3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surface</a:t>
                      </a:r>
                      <a:r>
                        <a:rPr sz="900" spc="-40" dirty="0">
                          <a:latin typeface="Arial"/>
                          <a:cs typeface="Arial"/>
                        </a:rPr>
                        <a:t> </a:t>
                      </a:r>
                      <a:r>
                        <a:rPr sz="900" dirty="0">
                          <a:latin typeface="Arial"/>
                          <a:cs typeface="Arial"/>
                        </a:rPr>
                        <a:t>using</a:t>
                      </a:r>
                      <a:r>
                        <a:rPr sz="900" spc="-25" dirty="0">
                          <a:latin typeface="Arial"/>
                          <a:cs typeface="Arial"/>
                        </a:rPr>
                        <a:t> </a:t>
                      </a:r>
                      <a:r>
                        <a:rPr sz="900" dirty="0">
                          <a:latin typeface="Arial"/>
                          <a:cs typeface="Arial"/>
                        </a:rPr>
                        <a:t>the</a:t>
                      </a:r>
                      <a:r>
                        <a:rPr sz="900" spc="-40" dirty="0">
                          <a:latin typeface="Arial"/>
                          <a:cs typeface="Arial"/>
                        </a:rPr>
                        <a:t> </a:t>
                      </a:r>
                      <a:r>
                        <a:rPr sz="900" dirty="0">
                          <a:latin typeface="Arial"/>
                          <a:cs typeface="Arial"/>
                        </a:rPr>
                        <a:t>sine</a:t>
                      </a:r>
                      <a:r>
                        <a:rPr sz="900" spc="-10" dirty="0">
                          <a:latin typeface="Arial"/>
                          <a:cs typeface="Arial"/>
                        </a:rPr>
                        <a:t> equation</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1944370">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2934970">
                <a:tc>
                  <a:txBody>
                    <a:bodyPr/>
                    <a:lstStyle/>
                    <a:p>
                      <a:pPr marL="73025">
                        <a:lnSpc>
                          <a:spcPts val="1055"/>
                        </a:lnSpc>
                        <a:spcBef>
                          <a:spcPts val="105"/>
                        </a:spcBef>
                      </a:pPr>
                      <a:r>
                        <a:rPr sz="900" dirty="0">
                          <a:solidFill>
                            <a:srgbClr val="0000FF"/>
                          </a:solidFill>
                          <a:latin typeface="Arial"/>
                          <a:cs typeface="Arial"/>
                        </a:rPr>
                        <a:t>private</a:t>
                      </a:r>
                      <a:r>
                        <a:rPr sz="900" spc="-25" dirty="0">
                          <a:solidFill>
                            <a:srgbClr val="0000FF"/>
                          </a:solidFill>
                          <a:latin typeface="Arial"/>
                          <a:cs typeface="Arial"/>
                        </a:rPr>
                        <a:t> </a:t>
                      </a:r>
                      <a:r>
                        <a:rPr sz="900" dirty="0">
                          <a:solidFill>
                            <a:srgbClr val="0000FF"/>
                          </a:solidFill>
                          <a:latin typeface="Arial"/>
                          <a:cs typeface="Arial"/>
                        </a:rPr>
                        <a:t>void</a:t>
                      </a:r>
                      <a:r>
                        <a:rPr sz="900" spc="-15" dirty="0">
                          <a:solidFill>
                            <a:srgbClr val="0000FF"/>
                          </a:solidFill>
                          <a:latin typeface="Arial"/>
                          <a:cs typeface="Arial"/>
                        </a:rPr>
                        <a:t> </a:t>
                      </a:r>
                      <a:r>
                        <a:rPr sz="900" b="1" dirty="0">
                          <a:latin typeface="Arial"/>
                          <a:cs typeface="Arial"/>
                        </a:rPr>
                        <a:t>RunScript</a:t>
                      </a:r>
                      <a:r>
                        <a:rPr sz="900" dirty="0">
                          <a:latin typeface="Arial"/>
                          <a:cs typeface="Arial"/>
                        </a:rPr>
                        <a:t>(</a:t>
                      </a:r>
                      <a:r>
                        <a:rPr sz="900" dirty="0">
                          <a:solidFill>
                            <a:srgbClr val="0000FF"/>
                          </a:solidFill>
                          <a:latin typeface="Arial"/>
                          <a:cs typeface="Arial"/>
                        </a:rPr>
                        <a:t>int</a:t>
                      </a:r>
                      <a:r>
                        <a:rPr sz="900" spc="-10" dirty="0">
                          <a:solidFill>
                            <a:srgbClr val="0000FF"/>
                          </a:solidFill>
                          <a:latin typeface="Arial"/>
                          <a:cs typeface="Arial"/>
                        </a:rPr>
                        <a:t> </a:t>
                      </a:r>
                      <a:r>
                        <a:rPr sz="900" dirty="0">
                          <a:latin typeface="Arial"/>
                          <a:cs typeface="Arial"/>
                        </a:rPr>
                        <a:t>num,</a:t>
                      </a:r>
                      <a:r>
                        <a:rPr sz="900" spc="-5" dirty="0">
                          <a:latin typeface="Arial"/>
                          <a:cs typeface="Arial"/>
                        </a:rPr>
                        <a:t> </a:t>
                      </a:r>
                      <a:r>
                        <a:rPr sz="900" dirty="0">
                          <a:solidFill>
                            <a:srgbClr val="0000FF"/>
                          </a:solidFill>
                          <a:latin typeface="Arial"/>
                          <a:cs typeface="Arial"/>
                        </a:rPr>
                        <a:t>ref</a:t>
                      </a:r>
                      <a:r>
                        <a:rPr sz="900" spc="-25" dirty="0">
                          <a:solidFill>
                            <a:srgbClr val="0000FF"/>
                          </a:solidFill>
                          <a:latin typeface="Arial"/>
                          <a:cs typeface="Arial"/>
                        </a:rPr>
                        <a:t> </a:t>
                      </a:r>
                      <a:r>
                        <a:rPr sz="900" dirty="0">
                          <a:solidFill>
                            <a:srgbClr val="0000FF"/>
                          </a:solidFill>
                          <a:latin typeface="Arial"/>
                          <a:cs typeface="Arial"/>
                        </a:rPr>
                        <a:t>object</a:t>
                      </a:r>
                      <a:r>
                        <a:rPr sz="900" spc="-5" dirty="0">
                          <a:solidFill>
                            <a:srgbClr val="0000FF"/>
                          </a:solidFill>
                          <a:latin typeface="Arial"/>
                          <a:cs typeface="Arial"/>
                        </a:rPr>
                        <a:t> </a:t>
                      </a:r>
                      <a:r>
                        <a:rPr sz="900" dirty="0">
                          <a:latin typeface="Arial"/>
                          <a:cs typeface="Arial"/>
                        </a:rPr>
                        <a:t>OutCurves,</a:t>
                      </a:r>
                      <a:r>
                        <a:rPr sz="900" spc="-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dirty="0">
                          <a:latin typeface="Arial"/>
                          <a:cs typeface="Arial"/>
                        </a:rPr>
                        <a:t>OutSurface,</a:t>
                      </a:r>
                      <a:r>
                        <a:rPr sz="900" spc="-1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OutLoft)</a:t>
                      </a:r>
                      <a:endParaRPr sz="900">
                        <a:latin typeface="Arial"/>
                        <a:cs typeface="Arial"/>
                      </a:endParaRPr>
                    </a:p>
                    <a:p>
                      <a:pPr marL="73025">
                        <a:lnSpc>
                          <a:spcPts val="1030"/>
                        </a:lnSpc>
                      </a:pPr>
                      <a:r>
                        <a:rPr sz="900" dirty="0">
                          <a:latin typeface="Arial"/>
                          <a:cs typeface="Arial"/>
                        </a:rPr>
                        <a:t>{</a:t>
                      </a:r>
                      <a:endParaRPr sz="900">
                        <a:latin typeface="Arial"/>
                        <a:cs typeface="Arial"/>
                      </a:endParaRPr>
                    </a:p>
                    <a:p>
                      <a:pPr marL="136525">
                        <a:lnSpc>
                          <a:spcPts val="1040"/>
                        </a:lnSpc>
                      </a:pPr>
                      <a:r>
                        <a:rPr sz="900" dirty="0">
                          <a:solidFill>
                            <a:srgbClr val="00AF50"/>
                          </a:solidFill>
                          <a:latin typeface="Arial"/>
                          <a:cs typeface="Arial"/>
                        </a:rPr>
                        <a:t>//list</a:t>
                      </a:r>
                      <a:r>
                        <a:rPr sz="900" spc="-20"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all</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136525">
                        <a:lnSpc>
                          <a:spcPts val="1040"/>
                        </a:lnSpc>
                      </a:pPr>
                      <a:r>
                        <a:rPr sz="900" dirty="0">
                          <a:latin typeface="Arial"/>
                          <a:cs typeface="Arial"/>
                        </a:rPr>
                        <a:t>List&lt;</a:t>
                      </a:r>
                      <a:r>
                        <a:rPr sz="900" b="1" dirty="0">
                          <a:latin typeface="Arial"/>
                          <a:cs typeface="Arial"/>
                        </a:rPr>
                        <a:t>Point3d</a:t>
                      </a:r>
                      <a:r>
                        <a:rPr sz="900" dirty="0">
                          <a:latin typeface="Arial"/>
                          <a:cs typeface="Arial"/>
                        </a:rPr>
                        <a:t>&gt;</a:t>
                      </a:r>
                      <a:r>
                        <a:rPr sz="900" spc="-30" dirty="0">
                          <a:latin typeface="Arial"/>
                          <a:cs typeface="Arial"/>
                        </a:rPr>
                        <a:t> </a:t>
                      </a:r>
                      <a:r>
                        <a:rPr sz="900" dirty="0">
                          <a:latin typeface="Arial"/>
                          <a:cs typeface="Arial"/>
                        </a:rPr>
                        <a:t>allPoints</a:t>
                      </a:r>
                      <a:r>
                        <a:rPr sz="900" spc="-15" dirty="0">
                          <a:latin typeface="Arial"/>
                          <a:cs typeface="Arial"/>
                        </a:rPr>
                        <a:t> </a:t>
                      </a:r>
                      <a:r>
                        <a:rPr sz="900" dirty="0">
                          <a:latin typeface="Arial"/>
                          <a:cs typeface="Arial"/>
                        </a:rPr>
                        <a:t>=</a:t>
                      </a:r>
                      <a:r>
                        <a:rPr sz="900" spc="-15" dirty="0">
                          <a:latin typeface="Arial"/>
                          <a:cs typeface="Arial"/>
                        </a:rPr>
                        <a:t> </a:t>
                      </a:r>
                      <a:r>
                        <a:rPr sz="900" dirty="0">
                          <a:solidFill>
                            <a:srgbClr val="0000FF"/>
                          </a:solidFill>
                          <a:latin typeface="Arial"/>
                          <a:cs typeface="Arial"/>
                        </a:rPr>
                        <a:t>new</a:t>
                      </a:r>
                      <a:r>
                        <a:rPr sz="900" spc="-15" dirty="0">
                          <a:solidFill>
                            <a:srgbClr val="0000FF"/>
                          </a:solidFill>
                          <a:latin typeface="Arial"/>
                          <a:cs typeface="Arial"/>
                        </a:rPr>
                        <a:t> </a:t>
                      </a:r>
                      <a:r>
                        <a:rPr sz="900" spc="-10" dirty="0">
                          <a:latin typeface="Arial"/>
                          <a:cs typeface="Arial"/>
                        </a:rPr>
                        <a:t>List&lt;</a:t>
                      </a:r>
                      <a:r>
                        <a:rPr sz="900" b="1" spc="-10" dirty="0">
                          <a:latin typeface="Arial"/>
                          <a:cs typeface="Arial"/>
                        </a:rPr>
                        <a:t>Point3d</a:t>
                      </a:r>
                      <a:r>
                        <a:rPr sz="900" spc="-10" dirty="0">
                          <a:latin typeface="Arial"/>
                          <a:cs typeface="Arial"/>
                        </a:rPr>
                        <a:t>&gt;();</a:t>
                      </a:r>
                      <a:endParaRPr sz="900">
                        <a:latin typeface="Arial"/>
                        <a:cs typeface="Arial"/>
                      </a:endParaRPr>
                    </a:p>
                    <a:p>
                      <a:pPr marL="136525">
                        <a:lnSpc>
                          <a:spcPts val="1030"/>
                        </a:lnSpc>
                      </a:pPr>
                      <a:r>
                        <a:rPr sz="900" dirty="0">
                          <a:solidFill>
                            <a:srgbClr val="00AF50"/>
                          </a:solidFill>
                          <a:latin typeface="Arial"/>
                          <a:cs typeface="Arial"/>
                        </a:rPr>
                        <a:t>//list</a:t>
                      </a:r>
                      <a:r>
                        <a:rPr sz="900" spc="-1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spc="-10" dirty="0">
                          <a:solidFill>
                            <a:srgbClr val="00AF50"/>
                          </a:solidFill>
                          <a:latin typeface="Arial"/>
                          <a:cs typeface="Arial"/>
                        </a:rPr>
                        <a:t>curves</a:t>
                      </a:r>
                      <a:endParaRPr sz="900">
                        <a:latin typeface="Arial"/>
                        <a:cs typeface="Arial"/>
                      </a:endParaRPr>
                    </a:p>
                    <a:p>
                      <a:pPr marL="136525">
                        <a:lnSpc>
                          <a:spcPts val="1055"/>
                        </a:lnSpc>
                      </a:pPr>
                      <a:r>
                        <a:rPr sz="900" dirty="0">
                          <a:latin typeface="Arial"/>
                          <a:cs typeface="Arial"/>
                        </a:rPr>
                        <a:t>List&lt;</a:t>
                      </a:r>
                      <a:r>
                        <a:rPr sz="900" b="1" dirty="0">
                          <a:latin typeface="Arial"/>
                          <a:cs typeface="Arial"/>
                        </a:rPr>
                        <a:t>Curve</a:t>
                      </a:r>
                      <a:r>
                        <a:rPr sz="900" dirty="0">
                          <a:latin typeface="Arial"/>
                          <a:cs typeface="Arial"/>
                        </a:rPr>
                        <a:t>&gt;</a:t>
                      </a:r>
                      <a:r>
                        <a:rPr sz="900" spc="-30" dirty="0">
                          <a:latin typeface="Arial"/>
                          <a:cs typeface="Arial"/>
                        </a:rPr>
                        <a:t> </a:t>
                      </a:r>
                      <a:r>
                        <a:rPr sz="900" dirty="0">
                          <a:latin typeface="Arial"/>
                          <a:cs typeface="Arial"/>
                        </a:rPr>
                        <a:t>curves =</a:t>
                      </a:r>
                      <a:r>
                        <a:rPr sz="900" spc="-5" dirty="0">
                          <a:latin typeface="Arial"/>
                          <a:cs typeface="Arial"/>
                        </a:rPr>
                        <a:t> </a:t>
                      </a:r>
                      <a:r>
                        <a:rPr sz="900" dirty="0">
                          <a:solidFill>
                            <a:srgbClr val="0000FF"/>
                          </a:solidFill>
                          <a:latin typeface="Arial"/>
                          <a:cs typeface="Arial"/>
                        </a:rPr>
                        <a:t>new</a:t>
                      </a:r>
                      <a:r>
                        <a:rPr sz="900" spc="-5" dirty="0">
                          <a:solidFill>
                            <a:srgbClr val="0000FF"/>
                          </a:solidFill>
                          <a:latin typeface="Arial"/>
                          <a:cs typeface="Arial"/>
                        </a:rPr>
                        <a:t> </a:t>
                      </a:r>
                      <a:r>
                        <a:rPr sz="900" spc="-10" dirty="0">
                          <a:latin typeface="Arial"/>
                          <a:cs typeface="Arial"/>
                        </a:rPr>
                        <a:t>List&lt;</a:t>
                      </a:r>
                      <a:r>
                        <a:rPr sz="900" b="1" spc="-10" dirty="0">
                          <a:latin typeface="Arial"/>
                          <a:cs typeface="Arial"/>
                        </a:rPr>
                        <a:t>Curve</a:t>
                      </a:r>
                      <a:r>
                        <a:rPr sz="900" spc="-10" dirty="0">
                          <a:latin typeface="Arial"/>
                          <a:cs typeface="Arial"/>
                        </a:rPr>
                        <a:t>&gt;();</a:t>
                      </a:r>
                      <a:endParaRPr sz="900">
                        <a:latin typeface="Arial"/>
                        <a:cs typeface="Arial"/>
                      </a:endParaRPr>
                    </a:p>
                    <a:p>
                      <a:pPr>
                        <a:lnSpc>
                          <a:spcPct val="100000"/>
                        </a:lnSpc>
                        <a:spcBef>
                          <a:spcPts val="20"/>
                        </a:spcBef>
                      </a:pPr>
                      <a:endParaRPr sz="850">
                        <a:latin typeface="Times New Roman"/>
                        <a:cs typeface="Times New Roman"/>
                      </a:endParaRPr>
                    </a:p>
                    <a:p>
                      <a:pPr marL="136525">
                        <a:lnSpc>
                          <a:spcPts val="1055"/>
                        </a:lnSpc>
                      </a:pPr>
                      <a:r>
                        <a:rPr sz="900" dirty="0">
                          <a:solidFill>
                            <a:srgbClr val="0000FF"/>
                          </a:solidFill>
                          <a:latin typeface="Arial"/>
                          <a:cs typeface="Arial"/>
                        </a:rPr>
                        <a:t>for</a:t>
                      </a:r>
                      <a:r>
                        <a:rPr sz="900" dirty="0">
                          <a:latin typeface="Arial"/>
                          <a:cs typeface="Arial"/>
                        </a:rPr>
                        <a:t>(</a:t>
                      </a:r>
                      <a:r>
                        <a:rPr sz="900" dirty="0">
                          <a:solidFill>
                            <a:srgbClr val="0000FF"/>
                          </a:solidFill>
                          <a:latin typeface="Arial"/>
                          <a:cs typeface="Arial"/>
                        </a:rPr>
                        <a:t>int</a:t>
                      </a:r>
                      <a:r>
                        <a:rPr sz="900" spc="-15" dirty="0">
                          <a:solidFill>
                            <a:srgbClr val="0000FF"/>
                          </a:solidFill>
                          <a:latin typeface="Arial"/>
                          <a:cs typeface="Arial"/>
                        </a:rPr>
                        <a:t> </a:t>
                      </a:r>
                      <a:r>
                        <a:rPr sz="900" dirty="0">
                          <a:latin typeface="Arial"/>
                          <a:cs typeface="Arial"/>
                        </a:rPr>
                        <a:t>y</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y &lt;</a:t>
                      </a:r>
                      <a:r>
                        <a:rPr sz="900" spc="-15" dirty="0">
                          <a:latin typeface="Arial"/>
                          <a:cs typeface="Arial"/>
                        </a:rPr>
                        <a:t> </a:t>
                      </a:r>
                      <a:r>
                        <a:rPr sz="900" dirty="0">
                          <a:latin typeface="Arial"/>
                          <a:cs typeface="Arial"/>
                        </a:rPr>
                        <a:t>num; </a:t>
                      </a:r>
                      <a:r>
                        <a:rPr sz="900" spc="-20" dirty="0">
                          <a:latin typeface="Arial"/>
                          <a:cs typeface="Arial"/>
                        </a:rPr>
                        <a:t>y++)</a:t>
                      </a:r>
                      <a:endParaRPr sz="900">
                        <a:latin typeface="Arial"/>
                        <a:cs typeface="Arial"/>
                      </a:endParaRPr>
                    </a:p>
                    <a:p>
                      <a:pPr marL="136525">
                        <a:lnSpc>
                          <a:spcPts val="1035"/>
                        </a:lnSpc>
                      </a:pPr>
                      <a:r>
                        <a:rPr sz="900" dirty="0">
                          <a:latin typeface="Arial"/>
                          <a:cs typeface="Arial"/>
                        </a:rPr>
                        <a:t>{</a:t>
                      </a:r>
                      <a:endParaRPr sz="900">
                        <a:latin typeface="Arial"/>
                        <a:cs typeface="Arial"/>
                      </a:endParaRPr>
                    </a:p>
                    <a:p>
                      <a:pPr marL="264795">
                        <a:lnSpc>
                          <a:spcPts val="1035"/>
                        </a:lnSpc>
                      </a:pPr>
                      <a:r>
                        <a:rPr sz="900" dirty="0">
                          <a:solidFill>
                            <a:srgbClr val="00AF50"/>
                          </a:solidFill>
                          <a:latin typeface="Arial"/>
                          <a:cs typeface="Arial"/>
                        </a:rPr>
                        <a:t>//curve</a:t>
                      </a:r>
                      <a:r>
                        <a:rPr sz="900" spc="-1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64795" marR="3260725">
                        <a:lnSpc>
                          <a:spcPts val="1040"/>
                        </a:lnSpc>
                        <a:spcBef>
                          <a:spcPts val="45"/>
                        </a:spcBef>
                      </a:pP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crvPoints=</a:t>
                      </a:r>
                      <a:r>
                        <a:rPr sz="900" spc="-30" dirty="0">
                          <a:latin typeface="Arial"/>
                          <a:cs typeface="Arial"/>
                        </a:rPr>
                        <a:t> </a:t>
                      </a:r>
                      <a:r>
                        <a:rPr sz="900" dirty="0">
                          <a:latin typeface="Arial"/>
                          <a:cs typeface="Arial"/>
                        </a:rPr>
                        <a:t>new</a:t>
                      </a:r>
                      <a:r>
                        <a:rPr sz="900" spc="-25" dirty="0">
                          <a:latin typeface="Arial"/>
                          <a:cs typeface="Arial"/>
                        </a:rPr>
                        <a:t> </a:t>
                      </a:r>
                      <a:r>
                        <a:rPr sz="900" spc="-10" dirty="0">
                          <a:latin typeface="Arial"/>
                          <a:cs typeface="Arial"/>
                        </a:rPr>
                        <a:t>List&lt;</a:t>
                      </a:r>
                      <a:r>
                        <a:rPr sz="900" b="1" spc="-10" dirty="0">
                          <a:latin typeface="Arial"/>
                          <a:cs typeface="Arial"/>
                        </a:rPr>
                        <a:t>Point3d</a:t>
                      </a:r>
                      <a:r>
                        <a:rPr sz="900" spc="-10" dirty="0">
                          <a:latin typeface="Arial"/>
                          <a:cs typeface="Arial"/>
                        </a:rPr>
                        <a:t>&gt;(); </a:t>
                      </a:r>
                      <a:r>
                        <a:rPr sz="900" dirty="0">
                          <a:solidFill>
                            <a:srgbClr val="0000FF"/>
                          </a:solidFill>
                          <a:latin typeface="Arial"/>
                          <a:cs typeface="Arial"/>
                        </a:rPr>
                        <a:t>for</a:t>
                      </a:r>
                      <a:r>
                        <a:rPr sz="900" dirty="0">
                          <a:latin typeface="Arial"/>
                          <a:cs typeface="Arial"/>
                        </a:rPr>
                        <a:t>(</a:t>
                      </a:r>
                      <a:r>
                        <a:rPr sz="900" dirty="0">
                          <a:solidFill>
                            <a:srgbClr val="0000FF"/>
                          </a:solidFill>
                          <a:latin typeface="Arial"/>
                          <a:cs typeface="Arial"/>
                        </a:rPr>
                        <a:t>int</a:t>
                      </a:r>
                      <a:r>
                        <a:rPr sz="900" spc="-25" dirty="0">
                          <a:solidFill>
                            <a:srgbClr val="0000FF"/>
                          </a:solidFill>
                          <a:latin typeface="Arial"/>
                          <a:cs typeface="Arial"/>
                        </a:rPr>
                        <a:t> </a:t>
                      </a:r>
                      <a:r>
                        <a:rPr sz="900" dirty="0">
                          <a:latin typeface="Arial"/>
                          <a:cs typeface="Arial"/>
                        </a:rPr>
                        <a:t>x =</a:t>
                      </a:r>
                      <a:r>
                        <a:rPr sz="900" spc="-1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x &lt;</a:t>
                      </a:r>
                      <a:r>
                        <a:rPr sz="900" spc="-5" dirty="0">
                          <a:latin typeface="Arial"/>
                          <a:cs typeface="Arial"/>
                        </a:rPr>
                        <a:t> </a:t>
                      </a:r>
                      <a:r>
                        <a:rPr sz="900" dirty="0">
                          <a:latin typeface="Arial"/>
                          <a:cs typeface="Arial"/>
                        </a:rPr>
                        <a:t>num;</a:t>
                      </a:r>
                      <a:r>
                        <a:rPr sz="900" spc="-10" dirty="0">
                          <a:latin typeface="Arial"/>
                          <a:cs typeface="Arial"/>
                        </a:rPr>
                        <a:t> </a:t>
                      </a:r>
                      <a:r>
                        <a:rPr sz="900" spc="-20" dirty="0">
                          <a:latin typeface="Arial"/>
                          <a:cs typeface="Arial"/>
                        </a:rPr>
                        <a:t>x++)</a:t>
                      </a:r>
                      <a:endParaRPr sz="900">
                        <a:latin typeface="Arial"/>
                        <a:cs typeface="Arial"/>
                      </a:endParaRPr>
                    </a:p>
                    <a:p>
                      <a:pPr marL="264795">
                        <a:lnSpc>
                          <a:spcPts val="985"/>
                        </a:lnSpc>
                      </a:pPr>
                      <a:r>
                        <a:rPr sz="900" dirty="0">
                          <a:latin typeface="Arial"/>
                          <a:cs typeface="Arial"/>
                        </a:rPr>
                        <a:t>{</a:t>
                      </a:r>
                      <a:endParaRPr sz="900">
                        <a:latin typeface="Arial"/>
                        <a:cs typeface="Arial"/>
                      </a:endParaRPr>
                    </a:p>
                    <a:p>
                      <a:pPr marL="327025" marR="3357879">
                        <a:lnSpc>
                          <a:spcPct val="96100"/>
                        </a:lnSpc>
                        <a:spcBef>
                          <a:spcPts val="15"/>
                        </a:spcBef>
                      </a:pPr>
                      <a:r>
                        <a:rPr sz="900" dirty="0">
                          <a:solidFill>
                            <a:srgbClr val="0000FF"/>
                          </a:solidFill>
                          <a:latin typeface="Arial"/>
                          <a:cs typeface="Arial"/>
                        </a:rPr>
                        <a:t>double</a:t>
                      </a:r>
                      <a:r>
                        <a:rPr sz="900" spc="-25" dirty="0">
                          <a:solidFill>
                            <a:srgbClr val="0000FF"/>
                          </a:solidFill>
                          <a:latin typeface="Arial"/>
                          <a:cs typeface="Arial"/>
                        </a:rPr>
                        <a:t> </a:t>
                      </a:r>
                      <a:r>
                        <a:rPr sz="900" dirty="0">
                          <a:latin typeface="Arial"/>
                          <a:cs typeface="Arial"/>
                        </a:rPr>
                        <a:t>z</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Math.Sin(Math.PI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180</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15" dirty="0">
                          <a:latin typeface="Arial"/>
                          <a:cs typeface="Arial"/>
                        </a:rPr>
                        <a:t> </a:t>
                      </a:r>
                      <a:r>
                        <a:rPr sz="900" spc="-20" dirty="0">
                          <a:latin typeface="Arial"/>
                          <a:cs typeface="Arial"/>
                        </a:rPr>
                        <a:t>y)); </a:t>
                      </a:r>
                      <a:r>
                        <a:rPr sz="900" b="1" dirty="0">
                          <a:latin typeface="Arial"/>
                          <a:cs typeface="Arial"/>
                        </a:rPr>
                        <a:t>Point3d</a:t>
                      </a:r>
                      <a:r>
                        <a:rPr sz="900" b="1" spc="-20" dirty="0">
                          <a:latin typeface="Arial"/>
                          <a:cs typeface="Arial"/>
                        </a:rPr>
                        <a:t> </a:t>
                      </a:r>
                      <a:r>
                        <a:rPr sz="900" dirty="0">
                          <a:latin typeface="Arial"/>
                          <a:cs typeface="Arial"/>
                        </a:rPr>
                        <a:t>pt</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new</a:t>
                      </a:r>
                      <a:r>
                        <a:rPr sz="900" spc="-15" dirty="0">
                          <a:latin typeface="Arial"/>
                          <a:cs typeface="Arial"/>
                        </a:rPr>
                        <a:t> </a:t>
                      </a:r>
                      <a:r>
                        <a:rPr sz="900" dirty="0">
                          <a:latin typeface="Arial"/>
                          <a:cs typeface="Arial"/>
                        </a:rPr>
                        <a:t>Point3d(x,</a:t>
                      </a:r>
                      <a:r>
                        <a:rPr sz="900" spc="-5" dirty="0">
                          <a:latin typeface="Arial"/>
                          <a:cs typeface="Arial"/>
                        </a:rPr>
                        <a:t> </a:t>
                      </a:r>
                      <a:r>
                        <a:rPr sz="900" dirty="0">
                          <a:latin typeface="Arial"/>
                          <a:cs typeface="Arial"/>
                        </a:rPr>
                        <a:t>y,</a:t>
                      </a:r>
                      <a:r>
                        <a:rPr sz="900" spc="-20" dirty="0">
                          <a:latin typeface="Arial"/>
                          <a:cs typeface="Arial"/>
                        </a:rPr>
                        <a:t> </a:t>
                      </a:r>
                      <a:r>
                        <a:rPr sz="900" spc="-25" dirty="0">
                          <a:latin typeface="Arial"/>
                          <a:cs typeface="Arial"/>
                        </a:rPr>
                        <a:t>z); </a:t>
                      </a:r>
                      <a:r>
                        <a:rPr sz="900" spc="-10" dirty="0">
                          <a:latin typeface="Arial"/>
                          <a:cs typeface="Arial"/>
                        </a:rPr>
                        <a:t>crvPoints.Add(pt);</a:t>
                      </a:r>
                      <a:endParaRPr sz="900">
                        <a:latin typeface="Arial"/>
                        <a:cs typeface="Arial"/>
                      </a:endParaRPr>
                    </a:p>
                    <a:p>
                      <a:pPr marL="327025">
                        <a:lnSpc>
                          <a:spcPts val="1010"/>
                        </a:lnSpc>
                      </a:pPr>
                      <a:r>
                        <a:rPr sz="900" spc="-10" dirty="0">
                          <a:latin typeface="Arial"/>
                          <a:cs typeface="Arial"/>
                        </a:rPr>
                        <a:t>allPoints.Add(pt);</a:t>
                      </a:r>
                      <a:endParaRPr sz="900">
                        <a:latin typeface="Arial"/>
                        <a:cs typeface="Arial"/>
                      </a:endParaRPr>
                    </a:p>
                    <a:p>
                      <a:pPr marL="264795">
                        <a:lnSpc>
                          <a:spcPts val="1030"/>
                        </a:lnSpc>
                      </a:pPr>
                      <a:r>
                        <a:rPr sz="900" dirty="0">
                          <a:latin typeface="Arial"/>
                          <a:cs typeface="Arial"/>
                        </a:rPr>
                        <a:t>}</a:t>
                      </a:r>
                      <a:endParaRPr sz="900">
                        <a:latin typeface="Arial"/>
                        <a:cs typeface="Arial"/>
                      </a:endParaRPr>
                    </a:p>
                    <a:p>
                      <a:pPr marL="264795">
                        <a:lnSpc>
                          <a:spcPts val="1040"/>
                        </a:lnSpc>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degree</a:t>
                      </a:r>
                      <a:r>
                        <a:rPr sz="900" spc="-10" dirty="0">
                          <a:solidFill>
                            <a:srgbClr val="00AF50"/>
                          </a:solidFill>
                          <a:latin typeface="Arial"/>
                          <a:cs typeface="Arial"/>
                        </a:rPr>
                        <a:t> </a:t>
                      </a:r>
                      <a:r>
                        <a:rPr sz="900" dirty="0">
                          <a:solidFill>
                            <a:srgbClr val="00AF50"/>
                          </a:solidFill>
                          <a:latin typeface="Arial"/>
                          <a:cs typeface="Arial"/>
                        </a:rPr>
                        <a:t>3</a:t>
                      </a:r>
                      <a:r>
                        <a:rPr sz="900" spc="-15" dirty="0">
                          <a:solidFill>
                            <a:srgbClr val="00AF50"/>
                          </a:solidFill>
                          <a:latin typeface="Arial"/>
                          <a:cs typeface="Arial"/>
                        </a:rPr>
                        <a:t> </a:t>
                      </a:r>
                      <a:r>
                        <a:rPr sz="900" dirty="0">
                          <a:solidFill>
                            <a:srgbClr val="00AF50"/>
                          </a:solidFill>
                          <a:latin typeface="Arial"/>
                          <a:cs typeface="Arial"/>
                        </a:rPr>
                        <a:t>nurbs</a:t>
                      </a:r>
                      <a:r>
                        <a:rPr sz="900" spc="-15" dirty="0">
                          <a:solidFill>
                            <a:srgbClr val="00AF50"/>
                          </a:solidFill>
                          <a:latin typeface="Arial"/>
                          <a:cs typeface="Arial"/>
                        </a:rPr>
                        <a:t> </a:t>
                      </a:r>
                      <a:r>
                        <a:rPr sz="900" dirty="0">
                          <a:solidFill>
                            <a:srgbClr val="00AF50"/>
                          </a:solidFill>
                          <a:latin typeface="Arial"/>
                          <a:cs typeface="Arial"/>
                        </a:rPr>
                        <a:t>curve</a:t>
                      </a:r>
                      <a:r>
                        <a:rPr sz="900" spc="-1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dirty="0">
                          <a:solidFill>
                            <a:srgbClr val="00AF50"/>
                          </a:solidFill>
                          <a:latin typeface="Arial"/>
                          <a:cs typeface="Arial"/>
                        </a:rPr>
                        <a:t>control</a:t>
                      </a:r>
                      <a:r>
                        <a:rPr sz="900" spc="-1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64795" marR="2385060">
                        <a:lnSpc>
                          <a:spcPts val="1030"/>
                        </a:lnSpc>
                        <a:spcBef>
                          <a:spcPts val="60"/>
                        </a:spcBef>
                      </a:pPr>
                      <a:r>
                        <a:rPr sz="900" b="1" dirty="0">
                          <a:latin typeface="Arial"/>
                          <a:cs typeface="Arial"/>
                        </a:rPr>
                        <a:t>NurbsCurve</a:t>
                      </a:r>
                      <a:r>
                        <a:rPr sz="900" b="1" spc="35" dirty="0">
                          <a:latin typeface="Arial"/>
                          <a:cs typeface="Arial"/>
                        </a:rPr>
                        <a:t> </a:t>
                      </a:r>
                      <a:r>
                        <a:rPr sz="900" dirty="0">
                          <a:latin typeface="Arial"/>
                          <a:cs typeface="Arial"/>
                        </a:rPr>
                        <a:t>crv</a:t>
                      </a:r>
                      <a:r>
                        <a:rPr sz="900" spc="40"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Curve.CreateControlPointCurve(crvPoints,</a:t>
                      </a:r>
                      <a:r>
                        <a:rPr sz="900" spc="35" dirty="0">
                          <a:latin typeface="Arial"/>
                          <a:cs typeface="Arial"/>
                        </a:rPr>
                        <a:t> </a:t>
                      </a:r>
                      <a:r>
                        <a:rPr sz="900" spc="-25" dirty="0">
                          <a:latin typeface="Arial"/>
                          <a:cs typeface="Arial"/>
                        </a:rPr>
                        <a:t>3); </a:t>
                      </a:r>
                      <a:r>
                        <a:rPr sz="900" spc="-10" dirty="0">
                          <a:latin typeface="Arial"/>
                          <a:cs typeface="Arial"/>
                        </a:rPr>
                        <a:t>curves.Add(crv);</a:t>
                      </a:r>
                      <a:endParaRPr sz="900">
                        <a:latin typeface="Arial"/>
                        <a:cs typeface="Arial"/>
                      </a:endParaRPr>
                    </a:p>
                    <a:p>
                      <a:pPr marL="136525">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4" name="object 4"/>
          <p:cNvPicPr/>
          <p:nvPr/>
        </p:nvPicPr>
        <p:blipFill>
          <a:blip r:embed="rId2" cstate="print"/>
          <a:stretch>
            <a:fillRect/>
          </a:stretch>
        </p:blipFill>
        <p:spPr>
          <a:xfrm>
            <a:off x="1126762" y="4267032"/>
            <a:ext cx="5666014" cy="1815831"/>
          </a:xfrm>
          <a:prstGeom prst="rect">
            <a:avLst/>
          </a:prstGeom>
        </p:spPr>
      </p:pic>
      <p:sp>
        <p:nvSpPr>
          <p:cNvPr id="8" name="Title 7"/>
          <p:cNvSpPr>
            <a:spLocks noGrp="1"/>
          </p:cNvSpPr>
          <p:nvPr>
            <p:ph type="title"/>
          </p:nvPr>
        </p:nvSpPr>
        <p:spPr/>
        <p:txBody>
          <a:bodyPr/>
          <a:lstStyle/>
          <a:p>
            <a:endParaRPr lang="en-US"/>
          </a:p>
        </p:txBody>
      </p:sp>
      <p:sp>
        <p:nvSpPr>
          <p:cNvPr id="5" name="object 5"/>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95</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284" y="917447"/>
            <a:ext cx="5944870" cy="1489710"/>
          </a:xfrm>
          <a:prstGeom prst="rect">
            <a:avLst/>
          </a:prstGeom>
          <a:ln w="6096">
            <a:solidFill>
              <a:srgbClr val="000000"/>
            </a:solidFill>
          </a:ln>
        </p:spPr>
        <p:txBody>
          <a:bodyPr vert="horz" wrap="square" lIns="0" tIns="13335" rIns="0" bIns="0" rtlCol="0">
            <a:spAutoFit/>
          </a:bodyPr>
          <a:lstStyle/>
          <a:p>
            <a:pPr marL="136525">
              <a:lnSpc>
                <a:spcPts val="1055"/>
              </a:lnSpc>
              <a:spcBef>
                <a:spcPts val="105"/>
              </a:spcBef>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nurbs</a:t>
            </a:r>
            <a:r>
              <a:rPr sz="900" spc="-10" dirty="0">
                <a:solidFill>
                  <a:srgbClr val="00AF50"/>
                </a:solidFill>
                <a:latin typeface="Arial"/>
                <a:cs typeface="Arial"/>
              </a:rPr>
              <a:t> </a:t>
            </a:r>
            <a:r>
              <a:rPr sz="900" dirty="0">
                <a:solidFill>
                  <a:srgbClr val="00AF50"/>
                </a:solidFill>
                <a:latin typeface="Arial"/>
                <a:cs typeface="Arial"/>
              </a:rPr>
              <a:t>surface</a:t>
            </a:r>
            <a:r>
              <a:rPr sz="900" spc="-15" dirty="0">
                <a:solidFill>
                  <a:srgbClr val="00AF50"/>
                </a:solidFill>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a:t>
            </a:r>
            <a:r>
              <a:rPr sz="900" dirty="0">
                <a:solidFill>
                  <a:srgbClr val="00AF50"/>
                </a:solidFill>
                <a:latin typeface="Arial"/>
                <a:cs typeface="Arial"/>
              </a:rPr>
              <a:t>control</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136525">
              <a:lnSpc>
                <a:spcPts val="1055"/>
              </a:lnSpc>
            </a:pPr>
            <a:r>
              <a:rPr sz="900" b="1" spc="-10" dirty="0">
                <a:latin typeface="Arial"/>
                <a:cs typeface="Arial"/>
              </a:rPr>
              <a:t>NurbsSurface</a:t>
            </a:r>
            <a:r>
              <a:rPr sz="900" b="1" spc="20" dirty="0">
                <a:latin typeface="Arial"/>
                <a:cs typeface="Arial"/>
              </a:rPr>
              <a:t> </a:t>
            </a:r>
            <a:r>
              <a:rPr sz="900" dirty="0">
                <a:latin typeface="Arial"/>
                <a:cs typeface="Arial"/>
              </a:rPr>
              <a:t>srf</a:t>
            </a:r>
            <a:r>
              <a:rPr sz="900" spc="25" dirty="0">
                <a:latin typeface="Arial"/>
                <a:cs typeface="Arial"/>
              </a:rPr>
              <a:t> </a:t>
            </a:r>
            <a:r>
              <a:rPr sz="900" dirty="0">
                <a:latin typeface="Arial"/>
                <a:cs typeface="Arial"/>
              </a:rPr>
              <a:t>=</a:t>
            </a:r>
            <a:r>
              <a:rPr sz="900" spc="35" dirty="0">
                <a:latin typeface="Arial"/>
                <a:cs typeface="Arial"/>
              </a:rPr>
              <a:t> </a:t>
            </a:r>
            <a:r>
              <a:rPr sz="900" spc="-10" dirty="0">
                <a:latin typeface="Arial"/>
                <a:cs typeface="Arial"/>
              </a:rPr>
              <a:t>NurbsSurface.CreateFromPoints(allPoints,</a:t>
            </a:r>
            <a:r>
              <a:rPr sz="900" spc="30" dirty="0">
                <a:latin typeface="Arial"/>
                <a:cs typeface="Arial"/>
              </a:rPr>
              <a:t> </a:t>
            </a:r>
            <a:r>
              <a:rPr sz="900" dirty="0">
                <a:latin typeface="Arial"/>
                <a:cs typeface="Arial"/>
              </a:rPr>
              <a:t>num,</a:t>
            </a:r>
            <a:r>
              <a:rPr sz="900" spc="40" dirty="0">
                <a:latin typeface="Arial"/>
                <a:cs typeface="Arial"/>
              </a:rPr>
              <a:t> </a:t>
            </a:r>
            <a:r>
              <a:rPr sz="900" dirty="0">
                <a:latin typeface="Arial"/>
                <a:cs typeface="Arial"/>
              </a:rPr>
              <a:t>num,</a:t>
            </a:r>
            <a:r>
              <a:rPr sz="900" spc="40" dirty="0">
                <a:latin typeface="Arial"/>
                <a:cs typeface="Arial"/>
              </a:rPr>
              <a:t> </a:t>
            </a:r>
            <a:r>
              <a:rPr sz="900" dirty="0">
                <a:latin typeface="Arial"/>
                <a:cs typeface="Arial"/>
              </a:rPr>
              <a:t>3,</a:t>
            </a:r>
            <a:r>
              <a:rPr sz="900" spc="40" dirty="0">
                <a:latin typeface="Arial"/>
                <a:cs typeface="Arial"/>
              </a:rPr>
              <a:t> </a:t>
            </a:r>
            <a:r>
              <a:rPr sz="900" spc="-25" dirty="0">
                <a:latin typeface="Arial"/>
                <a:cs typeface="Arial"/>
              </a:rPr>
              <a:t>3);</a:t>
            </a:r>
            <a:endParaRPr sz="900">
              <a:latin typeface="Arial"/>
              <a:cs typeface="Arial"/>
            </a:endParaRPr>
          </a:p>
          <a:p>
            <a:pPr>
              <a:lnSpc>
                <a:spcPct val="100000"/>
              </a:lnSpc>
              <a:spcBef>
                <a:spcPts val="20"/>
              </a:spcBef>
            </a:pPr>
            <a:endParaRPr sz="850">
              <a:latin typeface="Arial"/>
              <a:cs typeface="Arial"/>
            </a:endParaRPr>
          </a:p>
          <a:p>
            <a:pPr marL="136525">
              <a:lnSpc>
                <a:spcPts val="1055"/>
              </a:lnSpc>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loft</a:t>
            </a:r>
            <a:r>
              <a:rPr sz="900" spc="-5" dirty="0">
                <a:solidFill>
                  <a:srgbClr val="00AF50"/>
                </a:solidFill>
                <a:latin typeface="Arial"/>
                <a:cs typeface="Arial"/>
              </a:rPr>
              <a:t> </a:t>
            </a:r>
            <a:r>
              <a:rPr sz="900" dirty="0">
                <a:solidFill>
                  <a:srgbClr val="00AF50"/>
                </a:solidFill>
                <a:latin typeface="Arial"/>
                <a:cs typeface="Arial"/>
              </a:rPr>
              <a:t>brep</a:t>
            </a:r>
            <a:r>
              <a:rPr sz="900" spc="-5" dirty="0">
                <a:solidFill>
                  <a:srgbClr val="00AF50"/>
                </a:solidFill>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curves</a:t>
            </a:r>
            <a:endParaRPr sz="900">
              <a:latin typeface="Arial"/>
              <a:cs typeface="Arial"/>
            </a:endParaRPr>
          </a:p>
          <a:p>
            <a:pPr marL="136525">
              <a:lnSpc>
                <a:spcPts val="1055"/>
              </a:lnSpc>
            </a:pPr>
            <a:r>
              <a:rPr sz="900" b="1" dirty="0">
                <a:latin typeface="Arial"/>
                <a:cs typeface="Arial"/>
              </a:rPr>
              <a:t>Brep</a:t>
            </a:r>
            <a:r>
              <a:rPr sz="900" dirty="0">
                <a:latin typeface="Arial"/>
                <a:cs typeface="Arial"/>
              </a:rPr>
              <a:t>[</a:t>
            </a:r>
            <a:r>
              <a:rPr sz="900" spc="-2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breps</a:t>
            </a:r>
            <a:r>
              <a:rPr sz="900" spc="-3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Brep.CreateFromLoft(curves,</a:t>
            </a:r>
            <a:r>
              <a:rPr sz="900" spc="-10" dirty="0">
                <a:latin typeface="Arial"/>
                <a:cs typeface="Arial"/>
              </a:rPr>
              <a:t> </a:t>
            </a:r>
            <a:r>
              <a:rPr sz="900" b="1" dirty="0">
                <a:latin typeface="Arial"/>
                <a:cs typeface="Arial"/>
              </a:rPr>
              <a:t>Point3d</a:t>
            </a:r>
            <a:r>
              <a:rPr sz="900" dirty="0">
                <a:latin typeface="Arial"/>
                <a:cs typeface="Arial"/>
              </a:rPr>
              <a:t>.Unset,</a:t>
            </a:r>
            <a:r>
              <a:rPr sz="900" spc="-15" dirty="0">
                <a:latin typeface="Arial"/>
                <a:cs typeface="Arial"/>
              </a:rPr>
              <a:t> </a:t>
            </a:r>
            <a:r>
              <a:rPr sz="900" b="1" dirty="0">
                <a:latin typeface="Arial"/>
                <a:cs typeface="Arial"/>
              </a:rPr>
              <a:t>Point3d</a:t>
            </a:r>
            <a:r>
              <a:rPr sz="900" dirty="0">
                <a:latin typeface="Arial"/>
                <a:cs typeface="Arial"/>
              </a:rPr>
              <a:t>.Unset,</a:t>
            </a:r>
            <a:r>
              <a:rPr sz="900" spc="-15" dirty="0">
                <a:latin typeface="Arial"/>
                <a:cs typeface="Arial"/>
              </a:rPr>
              <a:t> </a:t>
            </a:r>
            <a:r>
              <a:rPr sz="900" b="1" dirty="0">
                <a:latin typeface="Arial"/>
                <a:cs typeface="Arial"/>
              </a:rPr>
              <a:t>LoftType</a:t>
            </a:r>
            <a:r>
              <a:rPr sz="900" dirty="0">
                <a:latin typeface="Arial"/>
                <a:cs typeface="Arial"/>
              </a:rPr>
              <a:t>.Tight,</a:t>
            </a:r>
            <a:r>
              <a:rPr sz="900" spc="-15" dirty="0">
                <a:latin typeface="Arial"/>
                <a:cs typeface="Arial"/>
              </a:rPr>
              <a:t> </a:t>
            </a:r>
            <a:r>
              <a:rPr sz="900" spc="-10" dirty="0">
                <a:solidFill>
                  <a:srgbClr val="0000FF"/>
                </a:solidFill>
                <a:latin typeface="Arial"/>
                <a:cs typeface="Arial"/>
              </a:rPr>
              <a:t>false</a:t>
            </a:r>
            <a:r>
              <a:rPr sz="900" spc="-10" dirty="0">
                <a:latin typeface="Arial"/>
                <a:cs typeface="Arial"/>
              </a:rPr>
              <a:t>);</a:t>
            </a:r>
            <a:endParaRPr sz="900">
              <a:latin typeface="Arial"/>
              <a:cs typeface="Arial"/>
            </a:endParaRPr>
          </a:p>
          <a:p>
            <a:pPr>
              <a:lnSpc>
                <a:spcPct val="100000"/>
              </a:lnSpc>
              <a:spcBef>
                <a:spcPts val="35"/>
              </a:spcBef>
            </a:pPr>
            <a:endParaRPr sz="900">
              <a:latin typeface="Arial"/>
              <a:cs typeface="Arial"/>
            </a:endParaRPr>
          </a:p>
          <a:p>
            <a:pPr marL="136525" marR="4754880">
              <a:lnSpc>
                <a:spcPts val="1030"/>
              </a:lnSpc>
            </a:pPr>
            <a:r>
              <a:rPr sz="900" dirty="0">
                <a:solidFill>
                  <a:srgbClr val="00AF50"/>
                </a:solidFill>
                <a:latin typeface="Arial"/>
                <a:cs typeface="Arial"/>
              </a:rPr>
              <a:t>//Assign</a:t>
            </a:r>
            <a:r>
              <a:rPr sz="900" spc="-1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OutCurves</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curves; </a:t>
            </a:r>
            <a:r>
              <a:rPr sz="900" dirty="0">
                <a:latin typeface="Arial"/>
                <a:cs typeface="Arial"/>
              </a:rPr>
              <a:t>OutSurface</a:t>
            </a:r>
            <a:r>
              <a:rPr sz="900" spc="-15" dirty="0">
                <a:latin typeface="Arial"/>
                <a:cs typeface="Arial"/>
              </a:rPr>
              <a:t> </a:t>
            </a:r>
            <a:r>
              <a:rPr sz="900" dirty="0">
                <a:latin typeface="Arial"/>
                <a:cs typeface="Arial"/>
              </a:rPr>
              <a:t>=</a:t>
            </a:r>
            <a:r>
              <a:rPr sz="900" spc="-10" dirty="0">
                <a:latin typeface="Arial"/>
                <a:cs typeface="Arial"/>
              </a:rPr>
              <a:t> </a:t>
            </a:r>
            <a:r>
              <a:rPr sz="900" spc="-20" dirty="0">
                <a:latin typeface="Arial"/>
                <a:cs typeface="Arial"/>
              </a:rPr>
              <a:t>srf; </a:t>
            </a:r>
            <a:r>
              <a:rPr sz="900" dirty="0">
                <a:latin typeface="Arial"/>
                <a:cs typeface="Arial"/>
              </a:rPr>
              <a:t>OutLoft</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breps;</a:t>
            </a:r>
            <a:endParaRPr sz="900">
              <a:latin typeface="Arial"/>
              <a:cs typeface="Arial"/>
            </a:endParaRPr>
          </a:p>
          <a:p>
            <a:pPr marL="73025">
              <a:lnSpc>
                <a:spcPts val="1025"/>
              </a:lnSpc>
            </a:pPr>
            <a:r>
              <a:rPr sz="900" dirty="0">
                <a:latin typeface="Arial"/>
                <a:cs typeface="Arial"/>
              </a:rPr>
              <a:t>}</a:t>
            </a:r>
            <a:endParaRPr sz="900">
              <a:latin typeface="Arial"/>
              <a:cs typeface="Arial"/>
            </a:endParaRPr>
          </a:p>
        </p:txBody>
      </p:sp>
      <p:sp>
        <p:nvSpPr>
          <p:cNvPr id="3" name="object 3"/>
          <p:cNvSpPr txBox="1"/>
          <p:nvPr/>
        </p:nvSpPr>
        <p:spPr>
          <a:xfrm>
            <a:off x="902004" y="2549397"/>
            <a:ext cx="5788025" cy="101091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4_2_2:</a:t>
            </a:r>
            <a:r>
              <a:rPr sz="1200" b="1" spc="-35" dirty="0">
                <a:latin typeface="Arial"/>
                <a:cs typeface="Arial"/>
              </a:rPr>
              <a:t> </a:t>
            </a:r>
            <a:r>
              <a:rPr sz="1200" b="1" dirty="0">
                <a:latin typeface="Arial"/>
                <a:cs typeface="Arial"/>
              </a:rPr>
              <a:t>De</a:t>
            </a:r>
            <a:r>
              <a:rPr sz="1200" b="1" spc="-20" dirty="0">
                <a:latin typeface="Arial"/>
                <a:cs typeface="Arial"/>
              </a:rPr>
              <a:t> </a:t>
            </a:r>
            <a:r>
              <a:rPr sz="1200" b="1" dirty="0">
                <a:latin typeface="Arial"/>
                <a:cs typeface="Arial"/>
              </a:rPr>
              <a:t>Casteljau</a:t>
            </a:r>
            <a:r>
              <a:rPr sz="1200" b="1" spc="-25" dirty="0">
                <a:latin typeface="Arial"/>
                <a:cs typeface="Arial"/>
              </a:rPr>
              <a:t> </a:t>
            </a:r>
            <a:r>
              <a:rPr sz="1200" b="1" dirty="0">
                <a:latin typeface="Arial"/>
                <a:cs typeface="Arial"/>
              </a:rPr>
              <a:t>algorithm</a:t>
            </a:r>
            <a:r>
              <a:rPr sz="1200" b="1" spc="-20" dirty="0">
                <a:latin typeface="Arial"/>
                <a:cs typeface="Arial"/>
              </a:rPr>
              <a:t> </a:t>
            </a:r>
            <a:r>
              <a:rPr sz="1200" b="1" dirty="0">
                <a:latin typeface="Arial"/>
                <a:cs typeface="Arial"/>
              </a:rPr>
              <a:t>to</a:t>
            </a:r>
            <a:r>
              <a:rPr sz="1200" b="1" spc="-20" dirty="0">
                <a:latin typeface="Arial"/>
                <a:cs typeface="Arial"/>
              </a:rPr>
              <a:t> </a:t>
            </a:r>
            <a:r>
              <a:rPr sz="1200" b="1" dirty="0">
                <a:latin typeface="Arial"/>
                <a:cs typeface="Arial"/>
              </a:rPr>
              <a:t>interpolate</a:t>
            </a:r>
            <a:r>
              <a:rPr sz="1200" b="1" spc="-25" dirty="0">
                <a:latin typeface="Arial"/>
                <a:cs typeface="Arial"/>
              </a:rPr>
              <a:t> </a:t>
            </a:r>
            <a:r>
              <a:rPr sz="1200" b="1" dirty="0">
                <a:latin typeface="Arial"/>
                <a:cs typeface="Arial"/>
              </a:rPr>
              <a:t>a</a:t>
            </a:r>
            <a:r>
              <a:rPr sz="1200" b="1" spc="-15" dirty="0">
                <a:latin typeface="Arial"/>
                <a:cs typeface="Arial"/>
              </a:rPr>
              <a:t> </a:t>
            </a:r>
            <a:r>
              <a:rPr sz="1200" b="1" dirty="0">
                <a:latin typeface="Arial"/>
                <a:cs typeface="Arial"/>
              </a:rPr>
              <a:t>Bezier</a:t>
            </a:r>
            <a:r>
              <a:rPr sz="1200" b="1" spc="-25" dirty="0">
                <a:latin typeface="Arial"/>
                <a:cs typeface="Arial"/>
              </a:rPr>
              <a:t> </a:t>
            </a:r>
            <a:r>
              <a:rPr sz="1200" b="1" spc="-10" dirty="0">
                <a:latin typeface="Arial"/>
                <a:cs typeface="Arial"/>
              </a:rPr>
              <a:t>curve</a:t>
            </a:r>
            <a:endParaRPr sz="1200">
              <a:latin typeface="Arial"/>
              <a:cs typeface="Arial"/>
            </a:endParaRPr>
          </a:p>
          <a:p>
            <a:pPr>
              <a:lnSpc>
                <a:spcPct val="100000"/>
              </a:lnSpc>
              <a:spcBef>
                <a:spcPts val="50"/>
              </a:spcBef>
            </a:pPr>
            <a:endParaRPr sz="1050">
              <a:latin typeface="Arial"/>
              <a:cs typeface="Arial"/>
            </a:endParaRPr>
          </a:p>
          <a:p>
            <a:pPr marL="12700" marR="5080">
              <a:lnSpc>
                <a:spcPct val="95800"/>
              </a:lnSpc>
            </a:pPr>
            <a:r>
              <a:rPr sz="1100" dirty="0">
                <a:latin typeface="Arial"/>
                <a:cs typeface="Arial"/>
              </a:rPr>
              <a:t>You</a:t>
            </a:r>
            <a:r>
              <a:rPr sz="1100" spc="-3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cubic</a:t>
            </a:r>
            <a:r>
              <a:rPr sz="1100" spc="-15" dirty="0">
                <a:latin typeface="Arial"/>
                <a:cs typeface="Arial"/>
              </a:rPr>
              <a:t> </a:t>
            </a:r>
            <a:r>
              <a:rPr sz="1100" dirty="0">
                <a:latin typeface="Arial"/>
                <a:cs typeface="Arial"/>
              </a:rPr>
              <a:t>Bezier</a:t>
            </a:r>
            <a:r>
              <a:rPr sz="1100" spc="-15" dirty="0">
                <a:latin typeface="Arial"/>
                <a:cs typeface="Arial"/>
              </a:rPr>
              <a:t> </a:t>
            </a:r>
            <a:r>
              <a:rPr sz="1100" dirty="0">
                <a:latin typeface="Arial"/>
                <a:cs typeface="Arial"/>
              </a:rPr>
              <a:t>curve</a:t>
            </a:r>
            <a:r>
              <a:rPr sz="1100" spc="-30"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four</a:t>
            </a:r>
            <a:r>
              <a:rPr sz="1100" spc="-25" dirty="0">
                <a:latin typeface="Arial"/>
                <a:cs typeface="Arial"/>
              </a:rPr>
              <a:t> </a:t>
            </a:r>
            <a:r>
              <a:rPr sz="1100" dirty="0">
                <a:latin typeface="Arial"/>
                <a:cs typeface="Arial"/>
              </a:rPr>
              <a:t>input</a:t>
            </a:r>
            <a:r>
              <a:rPr sz="1100" spc="-15" dirty="0">
                <a:latin typeface="Arial"/>
                <a:cs typeface="Arial"/>
              </a:rPr>
              <a:t> </a:t>
            </a:r>
            <a:r>
              <a:rPr sz="1100" dirty="0">
                <a:latin typeface="Arial"/>
                <a:cs typeface="Arial"/>
              </a:rPr>
              <a:t>points.</a:t>
            </a:r>
            <a:r>
              <a:rPr sz="1100" spc="-25" dirty="0">
                <a:latin typeface="Arial"/>
                <a:cs typeface="Arial"/>
              </a:rPr>
              <a:t> </a:t>
            </a:r>
            <a:r>
              <a:rPr sz="1100" dirty="0">
                <a:latin typeface="Arial"/>
                <a:cs typeface="Arial"/>
              </a:rPr>
              <a:t>De</a:t>
            </a:r>
            <a:r>
              <a:rPr sz="1100" spc="-20" dirty="0">
                <a:latin typeface="Arial"/>
                <a:cs typeface="Arial"/>
              </a:rPr>
              <a:t> </a:t>
            </a:r>
            <a:r>
              <a:rPr sz="1100" dirty="0">
                <a:latin typeface="Arial"/>
                <a:cs typeface="Arial"/>
              </a:rPr>
              <a:t>Casteljau</a:t>
            </a:r>
            <a:r>
              <a:rPr sz="1100" spc="-20" dirty="0">
                <a:latin typeface="Arial"/>
                <a:cs typeface="Arial"/>
              </a:rPr>
              <a:t> </a:t>
            </a:r>
            <a:r>
              <a:rPr sz="1100" dirty="0">
                <a:latin typeface="Arial"/>
                <a:cs typeface="Arial"/>
              </a:rPr>
              <a:t>algorithm</a:t>
            </a:r>
            <a:r>
              <a:rPr sz="1100" spc="-2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used</a:t>
            </a:r>
            <a:r>
              <a:rPr sz="1100" spc="-25" dirty="0">
                <a:latin typeface="Arial"/>
                <a:cs typeface="Arial"/>
              </a:rPr>
              <a:t> in </a:t>
            </a:r>
            <a:r>
              <a:rPr sz="1100" dirty="0">
                <a:latin typeface="Arial"/>
                <a:cs typeface="Arial"/>
              </a:rPr>
              <a:t>computer</a:t>
            </a:r>
            <a:r>
              <a:rPr sz="1100" spc="-25" dirty="0">
                <a:latin typeface="Arial"/>
                <a:cs typeface="Arial"/>
              </a:rPr>
              <a:t> </a:t>
            </a:r>
            <a:r>
              <a:rPr sz="1100" dirty="0">
                <a:latin typeface="Arial"/>
                <a:cs typeface="Arial"/>
              </a:rPr>
              <a:t>graphics</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evaluate</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Bezier</a:t>
            </a:r>
            <a:r>
              <a:rPr sz="1100" spc="-20" dirty="0">
                <a:latin typeface="Arial"/>
                <a:cs typeface="Arial"/>
              </a:rPr>
              <a:t> </a:t>
            </a:r>
            <a:r>
              <a:rPr sz="1100" dirty="0">
                <a:latin typeface="Arial"/>
                <a:cs typeface="Arial"/>
              </a:rPr>
              <a:t>curve</a:t>
            </a:r>
            <a:r>
              <a:rPr sz="1100" spc="-30" dirty="0">
                <a:latin typeface="Arial"/>
                <a:cs typeface="Arial"/>
              </a:rPr>
              <a:t> </a:t>
            </a:r>
            <a:r>
              <a:rPr sz="1100" dirty="0">
                <a:latin typeface="Arial"/>
                <a:cs typeface="Arial"/>
              </a:rPr>
              <a:t>at</a:t>
            </a:r>
            <a:r>
              <a:rPr sz="1100" spc="-10" dirty="0">
                <a:latin typeface="Arial"/>
                <a:cs typeface="Arial"/>
              </a:rPr>
              <a:t> </a:t>
            </a:r>
            <a:r>
              <a:rPr sz="1100" dirty="0">
                <a:latin typeface="Arial"/>
                <a:cs typeface="Arial"/>
              </a:rPr>
              <a:t>any</a:t>
            </a:r>
            <a:r>
              <a:rPr sz="1100" spc="-25" dirty="0">
                <a:latin typeface="Arial"/>
                <a:cs typeface="Arial"/>
              </a:rPr>
              <a:t> </a:t>
            </a:r>
            <a:r>
              <a:rPr sz="1100" dirty="0">
                <a:latin typeface="Arial"/>
                <a:cs typeface="Arial"/>
              </a:rPr>
              <a:t>parameter.</a:t>
            </a:r>
            <a:r>
              <a:rPr sz="1100" spc="-3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evaluated</a:t>
            </a:r>
            <a:r>
              <a:rPr sz="1100" spc="-20" dirty="0">
                <a:latin typeface="Arial"/>
                <a:cs typeface="Arial"/>
              </a:rPr>
              <a:t> </a:t>
            </a:r>
            <a:r>
              <a:rPr sz="1100" dirty="0">
                <a:latin typeface="Arial"/>
                <a:cs typeface="Arial"/>
              </a:rPr>
              <a:t>at</a:t>
            </a:r>
            <a:r>
              <a:rPr sz="1100" spc="-20" dirty="0">
                <a:latin typeface="Arial"/>
                <a:cs typeface="Arial"/>
              </a:rPr>
              <a:t> </a:t>
            </a:r>
            <a:r>
              <a:rPr sz="1100" spc="-10" dirty="0">
                <a:latin typeface="Arial"/>
                <a:cs typeface="Arial"/>
              </a:rPr>
              <a:t>multiple </a:t>
            </a:r>
            <a:r>
              <a:rPr sz="1100" dirty="0">
                <a:latin typeface="Arial"/>
                <a:cs typeface="Arial"/>
              </a:rPr>
              <a:t>parameters,</a:t>
            </a:r>
            <a:r>
              <a:rPr sz="1100" spc="-3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points</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connected</a:t>
            </a:r>
            <a:r>
              <a:rPr sz="1100" spc="-4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draw</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curve</a:t>
            </a:r>
            <a:r>
              <a:rPr sz="1100" spc="-20" dirty="0">
                <a:latin typeface="Arial"/>
                <a:cs typeface="Arial"/>
              </a:rPr>
              <a:t> </a:t>
            </a:r>
            <a:r>
              <a:rPr sz="1100" dirty="0">
                <a:latin typeface="Arial"/>
                <a:cs typeface="Arial"/>
              </a:rPr>
              <a:t>any</a:t>
            </a:r>
            <a:r>
              <a:rPr sz="1100" spc="-25" dirty="0">
                <a:latin typeface="Arial"/>
                <a:cs typeface="Arial"/>
              </a:rPr>
              <a:t> </a:t>
            </a:r>
            <a:r>
              <a:rPr sz="1100" dirty="0">
                <a:latin typeface="Arial"/>
                <a:cs typeface="Arial"/>
              </a:rPr>
              <a:t>resolution.</a:t>
            </a:r>
            <a:r>
              <a:rPr sz="1100" spc="-1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 </a:t>
            </a:r>
            <a:r>
              <a:rPr sz="1100" dirty="0">
                <a:latin typeface="Arial"/>
                <a:cs typeface="Arial"/>
              </a:rPr>
              <a:t>example</a:t>
            </a:r>
            <a:r>
              <a:rPr sz="1100" spc="-25" dirty="0">
                <a:latin typeface="Arial"/>
                <a:cs typeface="Arial"/>
              </a:rPr>
              <a:t> </a:t>
            </a:r>
            <a:r>
              <a:rPr sz="1100" dirty="0">
                <a:latin typeface="Arial"/>
                <a:cs typeface="Arial"/>
              </a:rPr>
              <a:t>shows</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recursive</a:t>
            </a:r>
            <a:r>
              <a:rPr sz="1100" spc="-10" dirty="0">
                <a:latin typeface="Arial"/>
                <a:cs typeface="Arial"/>
              </a:rPr>
              <a:t> </a:t>
            </a:r>
            <a:r>
              <a:rPr sz="1100" dirty="0">
                <a:latin typeface="Arial"/>
                <a:cs typeface="Arial"/>
              </a:rPr>
              <a:t>function</a:t>
            </a:r>
            <a:r>
              <a:rPr sz="1100" spc="-15" dirty="0">
                <a:latin typeface="Arial"/>
                <a:cs typeface="Arial"/>
              </a:rPr>
              <a:t> </a:t>
            </a:r>
            <a:r>
              <a:rPr sz="1100" spc="-10" dirty="0">
                <a:latin typeface="Arial"/>
                <a:cs typeface="Arial"/>
              </a:rPr>
              <a:t>implementation</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interpolate</a:t>
            </a:r>
            <a:r>
              <a:rPr sz="1100" spc="-20" dirty="0">
                <a:latin typeface="Arial"/>
                <a:cs typeface="Arial"/>
              </a:rPr>
              <a:t> </a:t>
            </a:r>
            <a:r>
              <a:rPr sz="1100" dirty="0">
                <a:latin typeface="Arial"/>
                <a:cs typeface="Arial"/>
              </a:rPr>
              <a:t>through</a:t>
            </a:r>
            <a:r>
              <a:rPr sz="1100" spc="-4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Bezier</a:t>
            </a:r>
            <a:r>
              <a:rPr sz="1100" spc="-5" dirty="0">
                <a:latin typeface="Arial"/>
                <a:cs typeface="Arial"/>
              </a:rPr>
              <a:t> </a:t>
            </a:r>
            <a:r>
              <a:rPr sz="1100" spc="-10" dirty="0">
                <a:latin typeface="Arial"/>
                <a:cs typeface="Arial"/>
              </a:rPr>
              <a:t>curve.</a:t>
            </a:r>
            <a:endParaRPr sz="1100">
              <a:latin typeface="Arial"/>
              <a:cs typeface="Arial"/>
            </a:endParaRPr>
          </a:p>
        </p:txBody>
      </p:sp>
      <p:graphicFrame>
        <p:nvGraphicFramePr>
          <p:cNvPr id="4" name="object 4"/>
          <p:cNvGraphicFramePr>
            <a:graphicFrameLocks noGrp="1"/>
          </p:cNvGraphicFramePr>
          <p:nvPr/>
        </p:nvGraphicFramePr>
        <p:xfrm>
          <a:off x="980236" y="3681094"/>
          <a:ext cx="5951220" cy="535813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5260">
                <a:tc>
                  <a:txBody>
                    <a:bodyPr/>
                    <a:lstStyle/>
                    <a:p>
                      <a:pPr marL="73025">
                        <a:lnSpc>
                          <a:spcPct val="100000"/>
                        </a:lnSpc>
                        <a:spcBef>
                          <a:spcPts val="35"/>
                        </a:spcBef>
                      </a:pPr>
                      <a:r>
                        <a:rPr sz="900" dirty="0">
                          <a:latin typeface="Arial"/>
                          <a:cs typeface="Arial"/>
                        </a:rPr>
                        <a:t>De</a:t>
                      </a:r>
                      <a:r>
                        <a:rPr sz="900" spc="-10" dirty="0">
                          <a:latin typeface="Arial"/>
                          <a:cs typeface="Arial"/>
                        </a:rPr>
                        <a:t> </a:t>
                      </a:r>
                      <a:r>
                        <a:rPr sz="900" dirty="0">
                          <a:latin typeface="Arial"/>
                          <a:cs typeface="Arial"/>
                        </a:rPr>
                        <a:t>Casteljau</a:t>
                      </a:r>
                      <a:r>
                        <a:rPr sz="900" spc="-10" dirty="0">
                          <a:latin typeface="Arial"/>
                          <a:cs typeface="Arial"/>
                        </a:rPr>
                        <a:t> </a:t>
                      </a:r>
                      <a:r>
                        <a:rPr sz="900" dirty="0">
                          <a:latin typeface="Arial"/>
                          <a:cs typeface="Arial"/>
                        </a:rPr>
                        <a:t>algorithm</a:t>
                      </a:r>
                      <a:r>
                        <a:rPr sz="900" spc="-1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draw</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Bezier</a:t>
                      </a:r>
                      <a:r>
                        <a:rPr sz="900" spc="-10" dirty="0">
                          <a:latin typeface="Arial"/>
                          <a:cs typeface="Arial"/>
                        </a:rPr>
                        <a:t> </a:t>
                      </a:r>
                      <a:r>
                        <a:rPr sz="900" dirty="0">
                          <a:latin typeface="Arial"/>
                          <a:cs typeface="Arial"/>
                        </a:rPr>
                        <a:t>curve</a:t>
                      </a:r>
                      <a:r>
                        <a:rPr sz="900" spc="-10" dirty="0">
                          <a:latin typeface="Arial"/>
                          <a:cs typeface="Arial"/>
                        </a:rPr>
                        <a:t> </a:t>
                      </a:r>
                      <a:r>
                        <a:rPr sz="900" dirty="0">
                          <a:latin typeface="Arial"/>
                          <a:cs typeface="Arial"/>
                        </a:rPr>
                        <a:t>with</a:t>
                      </a:r>
                      <a:r>
                        <a:rPr sz="900" spc="-20" dirty="0">
                          <a:latin typeface="Arial"/>
                          <a:cs typeface="Arial"/>
                        </a:rPr>
                        <a:t> </a:t>
                      </a:r>
                      <a:r>
                        <a:rPr sz="900" dirty="0">
                          <a:latin typeface="Arial"/>
                          <a:cs typeface="Arial"/>
                        </a:rPr>
                        <a:t>2,</a:t>
                      </a:r>
                      <a:r>
                        <a:rPr sz="900" spc="-10" dirty="0">
                          <a:latin typeface="Arial"/>
                          <a:cs typeface="Arial"/>
                        </a:rPr>
                        <a:t> </a:t>
                      </a:r>
                      <a:r>
                        <a:rPr sz="900" dirty="0">
                          <a:latin typeface="Arial"/>
                          <a:cs typeface="Arial"/>
                        </a:rPr>
                        <a:t>4,</a:t>
                      </a:r>
                      <a:r>
                        <a:rPr sz="900" spc="-5" dirty="0">
                          <a:latin typeface="Arial"/>
                          <a:cs typeface="Arial"/>
                        </a:rPr>
                        <a:t> </a:t>
                      </a:r>
                      <a:r>
                        <a:rPr sz="900" dirty="0">
                          <a:latin typeface="Arial"/>
                          <a:cs typeface="Arial"/>
                        </a:rPr>
                        <a:t>8</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16</a:t>
                      </a:r>
                      <a:r>
                        <a:rPr sz="900" spc="-20" dirty="0">
                          <a:latin typeface="Arial"/>
                          <a:cs typeface="Arial"/>
                        </a:rPr>
                        <a:t> </a:t>
                      </a:r>
                      <a:r>
                        <a:rPr sz="900" spc="-10" dirty="0">
                          <a:latin typeface="Arial"/>
                          <a:cs typeface="Arial"/>
                        </a:rPr>
                        <a:t>segments</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89090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3197860">
                <a:tc>
                  <a:txBody>
                    <a:bodyPr/>
                    <a:lstStyle/>
                    <a:p>
                      <a:pPr marL="73025">
                        <a:lnSpc>
                          <a:spcPts val="1055"/>
                        </a:lnSpc>
                        <a:spcBef>
                          <a:spcPts val="105"/>
                        </a:spcBef>
                      </a:pPr>
                      <a:r>
                        <a:rPr sz="900" dirty="0">
                          <a:solidFill>
                            <a:srgbClr val="3333FF"/>
                          </a:solidFill>
                          <a:latin typeface="Arial"/>
                          <a:cs typeface="Arial"/>
                        </a:rPr>
                        <a:t>private</a:t>
                      </a:r>
                      <a:r>
                        <a:rPr sz="900" spc="-25" dirty="0">
                          <a:solidFill>
                            <a:srgbClr val="3333FF"/>
                          </a:solidFill>
                          <a:latin typeface="Arial"/>
                          <a:cs typeface="Arial"/>
                        </a:rPr>
                        <a:t> </a:t>
                      </a:r>
                      <a:r>
                        <a:rPr sz="900" dirty="0">
                          <a:solidFill>
                            <a:srgbClr val="3333FF"/>
                          </a:solidFill>
                          <a:latin typeface="Arial"/>
                          <a:cs typeface="Arial"/>
                        </a:rPr>
                        <a:t>void</a:t>
                      </a:r>
                      <a:r>
                        <a:rPr sz="900" spc="-20"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Point3d</a:t>
                      </a:r>
                      <a:r>
                        <a:rPr sz="900" b="1" spc="-15" dirty="0">
                          <a:latin typeface="Arial"/>
                          <a:cs typeface="Arial"/>
                        </a:rPr>
                        <a:t> </a:t>
                      </a:r>
                      <a:r>
                        <a:rPr sz="900" dirty="0">
                          <a:latin typeface="Arial"/>
                          <a:cs typeface="Arial"/>
                        </a:rPr>
                        <a:t>pt0,</a:t>
                      </a:r>
                      <a:r>
                        <a:rPr sz="900" spc="-10" dirty="0">
                          <a:latin typeface="Arial"/>
                          <a:cs typeface="Arial"/>
                        </a:rPr>
                        <a:t> </a:t>
                      </a:r>
                      <a:r>
                        <a:rPr sz="900" b="1" dirty="0">
                          <a:latin typeface="Arial"/>
                          <a:cs typeface="Arial"/>
                        </a:rPr>
                        <a:t>Point3d</a:t>
                      </a:r>
                      <a:r>
                        <a:rPr sz="900" b="1" spc="-25" dirty="0">
                          <a:latin typeface="Arial"/>
                          <a:cs typeface="Arial"/>
                        </a:rPr>
                        <a:t> </a:t>
                      </a:r>
                      <a:r>
                        <a:rPr sz="900" dirty="0">
                          <a:latin typeface="Arial"/>
                          <a:cs typeface="Arial"/>
                        </a:rPr>
                        <a:t>pt1,</a:t>
                      </a:r>
                      <a:r>
                        <a:rPr sz="900" spc="-25" dirty="0">
                          <a:latin typeface="Arial"/>
                          <a:cs typeface="Arial"/>
                        </a:rPr>
                        <a:t> </a:t>
                      </a:r>
                      <a:r>
                        <a:rPr sz="900" b="1" dirty="0">
                          <a:latin typeface="Arial"/>
                          <a:cs typeface="Arial"/>
                        </a:rPr>
                        <a:t>Point3d</a:t>
                      </a:r>
                      <a:r>
                        <a:rPr sz="900" b="1" spc="-10" dirty="0">
                          <a:latin typeface="Arial"/>
                          <a:cs typeface="Arial"/>
                        </a:rPr>
                        <a:t> </a:t>
                      </a:r>
                      <a:r>
                        <a:rPr sz="900" dirty="0">
                          <a:latin typeface="Arial"/>
                          <a:cs typeface="Arial"/>
                        </a:rPr>
                        <a:t>pt2,</a:t>
                      </a:r>
                      <a:r>
                        <a:rPr sz="900" spc="-10" dirty="0">
                          <a:latin typeface="Arial"/>
                          <a:cs typeface="Arial"/>
                        </a:rPr>
                        <a:t> </a:t>
                      </a:r>
                      <a:r>
                        <a:rPr sz="900" b="1" dirty="0">
                          <a:latin typeface="Arial"/>
                          <a:cs typeface="Arial"/>
                        </a:rPr>
                        <a:t>Point3d</a:t>
                      </a:r>
                      <a:r>
                        <a:rPr sz="900" b="1" spc="-10" dirty="0">
                          <a:latin typeface="Arial"/>
                          <a:cs typeface="Arial"/>
                        </a:rPr>
                        <a:t> </a:t>
                      </a:r>
                      <a:r>
                        <a:rPr sz="900" dirty="0">
                          <a:latin typeface="Arial"/>
                          <a:cs typeface="Arial"/>
                        </a:rPr>
                        <a:t>pt3,</a:t>
                      </a:r>
                      <a:r>
                        <a:rPr sz="900" spc="-15" dirty="0">
                          <a:latin typeface="Arial"/>
                          <a:cs typeface="Arial"/>
                        </a:rPr>
                        <a:t> </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segments,</a:t>
                      </a:r>
                      <a:r>
                        <a:rPr sz="900" spc="-1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solidFill>
                            <a:srgbClr val="3333FF"/>
                          </a:solidFill>
                          <a:latin typeface="Arial"/>
                          <a:cs typeface="Arial"/>
                        </a:rPr>
                        <a:t>object</a:t>
                      </a:r>
                      <a:r>
                        <a:rPr sz="900" spc="-20" dirty="0">
                          <a:solidFill>
                            <a:srgbClr val="3333FF"/>
                          </a:solidFill>
                          <a:latin typeface="Arial"/>
                          <a:cs typeface="Arial"/>
                        </a:rPr>
                        <a:t> </a:t>
                      </a:r>
                      <a:r>
                        <a:rPr sz="900" spc="-10" dirty="0">
                          <a:latin typeface="Arial"/>
                          <a:cs typeface="Arial"/>
                        </a:rPr>
                        <a:t>BezierCrv)</a:t>
                      </a:r>
                      <a:endParaRPr sz="900">
                        <a:latin typeface="Arial"/>
                        <a:cs typeface="Arial"/>
                      </a:endParaRPr>
                    </a:p>
                    <a:p>
                      <a:pPr marL="73025">
                        <a:lnSpc>
                          <a:spcPts val="1030"/>
                        </a:lnSpc>
                      </a:pPr>
                      <a:r>
                        <a:rPr sz="900" dirty="0">
                          <a:latin typeface="Arial"/>
                          <a:cs typeface="Arial"/>
                        </a:rPr>
                        <a:t>{</a:t>
                      </a:r>
                      <a:endParaRPr sz="900">
                        <a:latin typeface="Arial"/>
                        <a:cs typeface="Arial"/>
                      </a:endParaRPr>
                    </a:p>
                    <a:p>
                      <a:pPr marR="4712335" algn="ctr">
                        <a:lnSpc>
                          <a:spcPts val="1040"/>
                        </a:lnSpc>
                      </a:pPr>
                      <a:r>
                        <a:rPr sz="900" dirty="0">
                          <a:solidFill>
                            <a:srgbClr val="3333FF"/>
                          </a:solidFill>
                          <a:latin typeface="Arial"/>
                          <a:cs typeface="Arial"/>
                        </a:rPr>
                        <a:t>if</a:t>
                      </a:r>
                      <a:r>
                        <a:rPr sz="900" dirty="0">
                          <a:latin typeface="Arial"/>
                          <a:cs typeface="Arial"/>
                        </a:rPr>
                        <a:t>(segments</a:t>
                      </a:r>
                      <a:r>
                        <a:rPr sz="900" spc="-20" dirty="0">
                          <a:latin typeface="Arial"/>
                          <a:cs typeface="Arial"/>
                        </a:rPr>
                        <a:t> </a:t>
                      </a:r>
                      <a:r>
                        <a:rPr sz="900" dirty="0">
                          <a:latin typeface="Arial"/>
                          <a:cs typeface="Arial"/>
                        </a:rPr>
                        <a:t>&lt;</a:t>
                      </a:r>
                      <a:r>
                        <a:rPr sz="900" spc="-20" dirty="0">
                          <a:latin typeface="Arial"/>
                          <a:cs typeface="Arial"/>
                        </a:rPr>
                        <a:t> </a:t>
                      </a:r>
                      <a:r>
                        <a:rPr sz="900" spc="-25" dirty="0">
                          <a:latin typeface="Arial"/>
                          <a:cs typeface="Arial"/>
                        </a:rPr>
                        <a:t>2)</a:t>
                      </a:r>
                      <a:endParaRPr sz="900">
                        <a:latin typeface="Arial"/>
                        <a:cs typeface="Arial"/>
                      </a:endParaRPr>
                    </a:p>
                    <a:p>
                      <a:pPr marR="4686300" algn="ctr">
                        <a:lnSpc>
                          <a:spcPts val="1060"/>
                        </a:lnSpc>
                      </a:pPr>
                      <a:r>
                        <a:rPr sz="900" dirty="0">
                          <a:latin typeface="Arial"/>
                          <a:cs typeface="Arial"/>
                        </a:rPr>
                        <a:t>segments</a:t>
                      </a:r>
                      <a:r>
                        <a:rPr sz="900" spc="-10"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2;</a:t>
                      </a:r>
                      <a:endParaRPr sz="900">
                        <a:latin typeface="Arial"/>
                        <a:cs typeface="Arial"/>
                      </a:endParaRPr>
                    </a:p>
                    <a:p>
                      <a:pPr>
                        <a:lnSpc>
                          <a:spcPct val="100000"/>
                        </a:lnSpc>
                        <a:spcBef>
                          <a:spcPts val="30"/>
                        </a:spcBef>
                      </a:pPr>
                      <a:endParaRPr sz="900">
                        <a:latin typeface="Times New Roman"/>
                        <a:cs typeface="Times New Roman"/>
                      </a:endParaRPr>
                    </a:p>
                    <a:p>
                      <a:pPr marL="200660" marR="3319145" algn="just">
                        <a:lnSpc>
                          <a:spcPts val="1030"/>
                        </a:lnSpc>
                      </a:pP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bezierPts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 bezierPts.Add(pt0);</a:t>
                      </a:r>
                      <a:endParaRPr sz="900">
                        <a:latin typeface="Arial"/>
                        <a:cs typeface="Arial"/>
                      </a:endParaRPr>
                    </a:p>
                    <a:p>
                      <a:pPr marL="200660" marR="4757420" algn="just">
                        <a:lnSpc>
                          <a:spcPts val="1030"/>
                        </a:lnSpc>
                        <a:spcBef>
                          <a:spcPts val="15"/>
                        </a:spcBef>
                      </a:pPr>
                      <a:r>
                        <a:rPr sz="900" spc="-10" dirty="0">
                          <a:latin typeface="Arial"/>
                          <a:cs typeface="Arial"/>
                        </a:rPr>
                        <a:t>bezierPts.Add(pt1); bezierPts.Add(pt2); bezierPts.Add(pt3);</a:t>
                      </a:r>
                      <a:endParaRPr sz="900">
                        <a:latin typeface="Arial"/>
                        <a:cs typeface="Arial"/>
                      </a:endParaRPr>
                    </a:p>
                    <a:p>
                      <a:pPr>
                        <a:lnSpc>
                          <a:spcPct val="100000"/>
                        </a:lnSpc>
                        <a:spcBef>
                          <a:spcPts val="15"/>
                        </a:spcBef>
                      </a:pPr>
                      <a:endParaRPr sz="900">
                        <a:latin typeface="Times New Roman"/>
                        <a:cs typeface="Times New Roman"/>
                      </a:endParaRPr>
                    </a:p>
                    <a:p>
                      <a:pPr marL="200660" marR="3419475">
                        <a:lnSpc>
                          <a:spcPts val="1030"/>
                        </a:lnSpc>
                      </a:pPr>
                      <a:r>
                        <a:rPr sz="900" dirty="0">
                          <a:latin typeface="Arial"/>
                          <a:cs typeface="Arial"/>
                        </a:rPr>
                        <a:t>List&lt;</a:t>
                      </a:r>
                      <a:r>
                        <a:rPr sz="900" b="1" dirty="0">
                          <a:latin typeface="Arial"/>
                          <a:cs typeface="Arial"/>
                        </a:rPr>
                        <a:t>Point3d</a:t>
                      </a:r>
                      <a:r>
                        <a:rPr sz="900" dirty="0">
                          <a:latin typeface="Arial"/>
                          <a:cs typeface="Arial"/>
                        </a:rPr>
                        <a:t>&gt;</a:t>
                      </a:r>
                      <a:r>
                        <a:rPr sz="900" spc="-30" dirty="0">
                          <a:latin typeface="Arial"/>
                          <a:cs typeface="Arial"/>
                        </a:rPr>
                        <a:t> </a:t>
                      </a:r>
                      <a:r>
                        <a:rPr sz="900" dirty="0">
                          <a:latin typeface="Arial"/>
                          <a:cs typeface="Arial"/>
                        </a:rPr>
                        <a:t>evalPts</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List&lt;Point3d&gt;();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step</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t>
                      </a:r>
                      <a:r>
                        <a:rPr sz="900" dirty="0">
                          <a:solidFill>
                            <a:srgbClr val="3333FF"/>
                          </a:solidFill>
                          <a:latin typeface="Arial"/>
                          <a:cs typeface="Arial"/>
                        </a:rPr>
                        <a:t>double</a:t>
                      </a:r>
                      <a:r>
                        <a:rPr sz="900" dirty="0">
                          <a:latin typeface="Arial"/>
                          <a:cs typeface="Arial"/>
                        </a:rPr>
                        <a:t>)</a:t>
                      </a:r>
                      <a:r>
                        <a:rPr sz="900" spc="-10" dirty="0">
                          <a:latin typeface="Arial"/>
                          <a:cs typeface="Arial"/>
                        </a:rPr>
                        <a:t> segments;</a:t>
                      </a:r>
                      <a:endParaRPr sz="900">
                        <a:latin typeface="Arial"/>
                        <a:cs typeface="Arial"/>
                      </a:endParaRPr>
                    </a:p>
                    <a:p>
                      <a:pPr marL="200660">
                        <a:lnSpc>
                          <a:spcPts val="985"/>
                        </a:lnSpc>
                      </a:pP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i &lt;=</a:t>
                      </a:r>
                      <a:r>
                        <a:rPr sz="900" spc="-15" dirty="0">
                          <a:latin typeface="Arial"/>
                          <a:cs typeface="Arial"/>
                        </a:rPr>
                        <a:t> </a:t>
                      </a:r>
                      <a:r>
                        <a:rPr sz="900" dirty="0">
                          <a:latin typeface="Arial"/>
                          <a:cs typeface="Arial"/>
                        </a:rPr>
                        <a:t>segments; </a:t>
                      </a:r>
                      <a:r>
                        <a:rPr sz="900" spc="-20" dirty="0">
                          <a:latin typeface="Arial"/>
                          <a:cs typeface="Arial"/>
                        </a:rPr>
                        <a:t>i++)</a:t>
                      </a:r>
                      <a:endParaRPr sz="900">
                        <a:latin typeface="Arial"/>
                        <a:cs typeface="Arial"/>
                      </a:endParaRPr>
                    </a:p>
                    <a:p>
                      <a:pPr marL="200660">
                        <a:lnSpc>
                          <a:spcPts val="1040"/>
                        </a:lnSpc>
                      </a:pPr>
                      <a:r>
                        <a:rPr sz="900" dirty="0">
                          <a:latin typeface="Arial"/>
                          <a:cs typeface="Arial"/>
                        </a:rPr>
                        <a:t>{</a:t>
                      </a:r>
                      <a:endParaRPr sz="900">
                        <a:latin typeface="Arial"/>
                        <a:cs typeface="Arial"/>
                      </a:endParaRPr>
                    </a:p>
                    <a:p>
                      <a:pPr marL="264795">
                        <a:lnSpc>
                          <a:spcPts val="1040"/>
                        </a:lnSpc>
                      </a:pPr>
                      <a:r>
                        <a:rPr sz="900" dirty="0">
                          <a:solidFill>
                            <a:srgbClr val="3333FF"/>
                          </a:solidFill>
                          <a:latin typeface="Arial"/>
                          <a:cs typeface="Arial"/>
                        </a:rPr>
                        <a:t>double </a:t>
                      </a:r>
                      <a:r>
                        <a:rPr sz="900" dirty="0">
                          <a:latin typeface="Arial"/>
                          <a:cs typeface="Arial"/>
                        </a:rPr>
                        <a:t>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i *</a:t>
                      </a:r>
                      <a:r>
                        <a:rPr sz="900" spc="-20" dirty="0">
                          <a:latin typeface="Arial"/>
                          <a:cs typeface="Arial"/>
                        </a:rPr>
                        <a:t> </a:t>
                      </a:r>
                      <a:r>
                        <a:rPr sz="900" spc="-10" dirty="0">
                          <a:latin typeface="Arial"/>
                          <a:cs typeface="Arial"/>
                        </a:rPr>
                        <a:t>step;</a:t>
                      </a:r>
                      <a:endParaRPr sz="900">
                        <a:latin typeface="Arial"/>
                        <a:cs typeface="Arial"/>
                      </a:endParaRPr>
                    </a:p>
                    <a:p>
                      <a:pPr marL="264795" marR="4147820">
                        <a:lnSpc>
                          <a:spcPts val="1030"/>
                        </a:lnSpc>
                        <a:spcBef>
                          <a:spcPts val="50"/>
                        </a:spcBef>
                      </a:pPr>
                      <a:r>
                        <a:rPr sz="900" b="1" dirty="0">
                          <a:latin typeface="Arial"/>
                          <a:cs typeface="Arial"/>
                        </a:rPr>
                        <a:t>Point3d</a:t>
                      </a:r>
                      <a:r>
                        <a:rPr sz="900" b="1" spc="-15" dirty="0">
                          <a:latin typeface="Arial"/>
                          <a:cs typeface="Arial"/>
                        </a:rPr>
                        <a:t> </a:t>
                      </a:r>
                      <a:r>
                        <a:rPr sz="900" dirty="0">
                          <a:latin typeface="Arial"/>
                          <a:cs typeface="Arial"/>
                        </a:rPr>
                        <a:t>pt</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Point3d.Unset; </a:t>
                      </a:r>
                      <a:r>
                        <a:rPr sz="900" b="1" dirty="0">
                          <a:latin typeface="Arial"/>
                          <a:cs typeface="Arial"/>
                        </a:rPr>
                        <a:t>EvalPoint</a:t>
                      </a:r>
                      <a:r>
                        <a:rPr sz="900" dirty="0">
                          <a:latin typeface="Arial"/>
                          <a:cs typeface="Arial"/>
                        </a:rPr>
                        <a:t>(bezierPts,</a:t>
                      </a:r>
                      <a:r>
                        <a:rPr sz="900" spc="-20" dirty="0">
                          <a:latin typeface="Arial"/>
                          <a:cs typeface="Arial"/>
                        </a:rPr>
                        <a:t> </a:t>
                      </a:r>
                      <a:r>
                        <a:rPr sz="900" dirty="0">
                          <a:latin typeface="Arial"/>
                          <a:cs typeface="Arial"/>
                        </a:rPr>
                        <a:t>t,</a:t>
                      </a:r>
                      <a:r>
                        <a:rPr sz="900" spc="-1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spc="-20" dirty="0">
                          <a:latin typeface="Arial"/>
                          <a:cs typeface="Arial"/>
                        </a:rPr>
                        <a:t>pt); </a:t>
                      </a:r>
                      <a:r>
                        <a:rPr sz="900" spc="-10" dirty="0">
                          <a:solidFill>
                            <a:srgbClr val="3333FF"/>
                          </a:solidFill>
                          <a:latin typeface="Arial"/>
                          <a:cs typeface="Arial"/>
                        </a:rPr>
                        <a:t>if</a:t>
                      </a:r>
                      <a:r>
                        <a:rPr sz="900" spc="-10" dirty="0">
                          <a:latin typeface="Arial"/>
                          <a:cs typeface="Arial"/>
                        </a:rPr>
                        <a:t>(pt.IsValid)</a:t>
                      </a:r>
                      <a:endParaRPr sz="900">
                        <a:latin typeface="Arial"/>
                        <a:cs typeface="Arial"/>
                      </a:endParaRPr>
                    </a:p>
                    <a:p>
                      <a:pPr marL="327025">
                        <a:lnSpc>
                          <a:spcPts val="1000"/>
                        </a:lnSpc>
                      </a:pPr>
                      <a:r>
                        <a:rPr sz="900" spc="-10" dirty="0">
                          <a:latin typeface="Arial"/>
                          <a:cs typeface="Arial"/>
                        </a:rPr>
                        <a:t>evalPts.Add(pt);</a:t>
                      </a:r>
                      <a:endParaRPr sz="900">
                        <a:latin typeface="Arial"/>
                        <a:cs typeface="Arial"/>
                      </a:endParaRPr>
                    </a:p>
                    <a:p>
                      <a:pPr marL="200660">
                        <a:lnSpc>
                          <a:spcPts val="1035"/>
                        </a:lnSpc>
                      </a:pPr>
                      <a:r>
                        <a:rPr sz="900" dirty="0">
                          <a:latin typeface="Arial"/>
                          <a:cs typeface="Arial"/>
                        </a:rPr>
                        <a:t>}</a:t>
                      </a:r>
                      <a:endParaRPr sz="900">
                        <a:latin typeface="Arial"/>
                        <a:cs typeface="Arial"/>
                      </a:endParaRPr>
                    </a:p>
                    <a:p>
                      <a:pPr marL="200660" marR="3770629">
                        <a:lnSpc>
                          <a:spcPts val="1030"/>
                        </a:lnSpc>
                        <a:spcBef>
                          <a:spcPts val="55"/>
                        </a:spcBef>
                      </a:pPr>
                      <a:r>
                        <a:rPr sz="900" b="1" dirty="0">
                          <a:latin typeface="Arial"/>
                          <a:cs typeface="Arial"/>
                        </a:rPr>
                        <a:t>Polyline</a:t>
                      </a:r>
                      <a:r>
                        <a:rPr sz="900" b="1" spc="-5" dirty="0">
                          <a:latin typeface="Arial"/>
                          <a:cs typeface="Arial"/>
                        </a:rPr>
                        <a:t> </a:t>
                      </a:r>
                      <a:r>
                        <a:rPr sz="900" dirty="0">
                          <a:latin typeface="Arial"/>
                          <a:cs typeface="Arial"/>
                        </a:rPr>
                        <a:t>pline</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Polyline(evalPts); </a:t>
                      </a:r>
                      <a:r>
                        <a:rPr sz="900" dirty="0">
                          <a:latin typeface="Arial"/>
                          <a:cs typeface="Arial"/>
                        </a:rPr>
                        <a:t>BezierCrv</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pline;</a:t>
                      </a:r>
                      <a:endParaRPr sz="900">
                        <a:latin typeface="Arial"/>
                        <a:cs typeface="Arial"/>
                      </a:endParaRPr>
                    </a:p>
                    <a:p>
                      <a:pPr marL="73025">
                        <a:lnSpc>
                          <a:spcPts val="1019"/>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094105">
                <a:tc>
                  <a:txBody>
                    <a:bodyPr/>
                    <a:lstStyle/>
                    <a:p>
                      <a:pPr marL="73025">
                        <a:lnSpc>
                          <a:spcPts val="1055"/>
                        </a:lnSpc>
                        <a:spcBef>
                          <a:spcPts val="105"/>
                        </a:spcBef>
                      </a:pPr>
                      <a:r>
                        <a:rPr sz="900" dirty="0">
                          <a:latin typeface="Arial"/>
                          <a:cs typeface="Arial"/>
                        </a:rPr>
                        <a:t>void</a:t>
                      </a:r>
                      <a:r>
                        <a:rPr sz="900" spc="-20" dirty="0">
                          <a:latin typeface="Arial"/>
                          <a:cs typeface="Arial"/>
                        </a:rPr>
                        <a:t> </a:t>
                      </a:r>
                      <a:r>
                        <a:rPr sz="900" b="1" dirty="0">
                          <a:latin typeface="Arial"/>
                          <a:cs typeface="Arial"/>
                        </a:rPr>
                        <a:t>EvalPoint</a:t>
                      </a:r>
                      <a:r>
                        <a:rPr sz="900" dirty="0">
                          <a:latin typeface="Arial"/>
                          <a:cs typeface="Arial"/>
                        </a:rPr>
                        <a:t>(List&lt;</a:t>
                      </a:r>
                      <a:r>
                        <a:rPr sz="900" b="1" dirty="0">
                          <a:latin typeface="Arial"/>
                          <a:cs typeface="Arial"/>
                        </a:rPr>
                        <a:t>Point3d</a:t>
                      </a:r>
                      <a:r>
                        <a:rPr sz="900" dirty="0">
                          <a:latin typeface="Arial"/>
                          <a:cs typeface="Arial"/>
                        </a:rPr>
                        <a:t>&gt;</a:t>
                      </a:r>
                      <a:r>
                        <a:rPr sz="900" spc="-20" dirty="0">
                          <a:latin typeface="Arial"/>
                          <a:cs typeface="Arial"/>
                        </a:rPr>
                        <a:t> </a:t>
                      </a:r>
                      <a:r>
                        <a:rPr sz="900" dirty="0">
                          <a:latin typeface="Arial"/>
                          <a:cs typeface="Arial"/>
                        </a:rPr>
                        <a:t>points,</a:t>
                      </a:r>
                      <a:r>
                        <a:rPr sz="900" spc="-2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t,</a:t>
                      </a:r>
                      <a:r>
                        <a:rPr sz="900" spc="-10" dirty="0">
                          <a:latin typeface="Arial"/>
                          <a:cs typeface="Arial"/>
                        </a:rPr>
                        <a:t> </a:t>
                      </a:r>
                      <a:r>
                        <a:rPr sz="900" dirty="0">
                          <a:latin typeface="Arial"/>
                          <a:cs typeface="Arial"/>
                        </a:rPr>
                        <a:t>ref</a:t>
                      </a:r>
                      <a:r>
                        <a:rPr sz="900" spc="-5" dirty="0">
                          <a:latin typeface="Arial"/>
                          <a:cs typeface="Arial"/>
                        </a:rPr>
                        <a:t> </a:t>
                      </a:r>
                      <a:r>
                        <a:rPr sz="900" b="1" dirty="0">
                          <a:latin typeface="Arial"/>
                          <a:cs typeface="Arial"/>
                        </a:rPr>
                        <a:t>Point3d</a:t>
                      </a:r>
                      <a:r>
                        <a:rPr sz="900" b="1" spc="-20" dirty="0">
                          <a:latin typeface="Arial"/>
                          <a:cs typeface="Arial"/>
                        </a:rPr>
                        <a:t> </a:t>
                      </a:r>
                      <a:r>
                        <a:rPr sz="900" spc="-10" dirty="0">
                          <a:latin typeface="Arial"/>
                          <a:cs typeface="Arial"/>
                        </a:rPr>
                        <a:t>evalPt)</a:t>
                      </a:r>
                      <a:endParaRPr sz="900">
                        <a:latin typeface="Arial"/>
                        <a:cs typeface="Arial"/>
                      </a:endParaRPr>
                    </a:p>
                    <a:p>
                      <a:pPr marL="73025">
                        <a:lnSpc>
                          <a:spcPts val="1040"/>
                        </a:lnSpc>
                      </a:pPr>
                      <a:r>
                        <a:rPr sz="900" dirty="0">
                          <a:latin typeface="Arial"/>
                          <a:cs typeface="Arial"/>
                        </a:rPr>
                        <a:t>{</a:t>
                      </a:r>
                      <a:endParaRPr sz="900">
                        <a:latin typeface="Arial"/>
                        <a:cs typeface="Arial"/>
                      </a:endParaRPr>
                    </a:p>
                    <a:p>
                      <a:pPr marL="200660" marR="3225800">
                        <a:lnSpc>
                          <a:spcPts val="1030"/>
                        </a:lnSpc>
                        <a:spcBef>
                          <a:spcPts val="60"/>
                        </a:spcBef>
                      </a:pPr>
                      <a:r>
                        <a:rPr sz="900" dirty="0">
                          <a:solidFill>
                            <a:srgbClr val="00AF50"/>
                          </a:solidFill>
                          <a:latin typeface="Arial"/>
                          <a:cs typeface="Arial"/>
                        </a:rPr>
                        <a:t>//stopping</a:t>
                      </a:r>
                      <a:r>
                        <a:rPr sz="900" spc="-20" dirty="0">
                          <a:solidFill>
                            <a:srgbClr val="00AF50"/>
                          </a:solidFill>
                          <a:latin typeface="Arial"/>
                          <a:cs typeface="Arial"/>
                        </a:rPr>
                        <a:t> </a:t>
                      </a:r>
                      <a:r>
                        <a:rPr sz="900" dirty="0">
                          <a:solidFill>
                            <a:srgbClr val="00AF50"/>
                          </a:solidFill>
                          <a:latin typeface="Arial"/>
                          <a:cs typeface="Arial"/>
                        </a:rPr>
                        <a:t>condition -</a:t>
                      </a:r>
                      <a:r>
                        <a:rPr sz="900" spc="-20" dirty="0">
                          <a:solidFill>
                            <a:srgbClr val="00AF50"/>
                          </a:solidFill>
                          <a:latin typeface="Arial"/>
                          <a:cs typeface="Arial"/>
                        </a:rPr>
                        <a:t> </a:t>
                      </a:r>
                      <a:r>
                        <a:rPr sz="900" dirty="0">
                          <a:solidFill>
                            <a:srgbClr val="00AF50"/>
                          </a:solidFill>
                          <a:latin typeface="Arial"/>
                          <a:cs typeface="Arial"/>
                        </a:rPr>
                        <a:t>point</a:t>
                      </a:r>
                      <a:r>
                        <a:rPr sz="900" spc="-5" dirty="0">
                          <a:solidFill>
                            <a:srgbClr val="00AF50"/>
                          </a:solidFill>
                          <a:latin typeface="Arial"/>
                          <a:cs typeface="Arial"/>
                        </a:rPr>
                        <a:t> </a:t>
                      </a:r>
                      <a:r>
                        <a:rPr sz="900" dirty="0">
                          <a:solidFill>
                            <a:srgbClr val="00AF50"/>
                          </a:solidFill>
                          <a:latin typeface="Arial"/>
                          <a:cs typeface="Arial"/>
                        </a:rPr>
                        <a:t>at</a:t>
                      </a:r>
                      <a:r>
                        <a:rPr sz="900" spc="-10" dirty="0">
                          <a:solidFill>
                            <a:srgbClr val="00AF50"/>
                          </a:solidFill>
                          <a:latin typeface="Arial"/>
                          <a:cs typeface="Arial"/>
                        </a:rPr>
                        <a:t> </a:t>
                      </a:r>
                      <a:r>
                        <a:rPr sz="900" dirty="0">
                          <a:solidFill>
                            <a:srgbClr val="00AF50"/>
                          </a:solidFill>
                          <a:latin typeface="Arial"/>
                          <a:cs typeface="Arial"/>
                        </a:rPr>
                        <a:t>parameter</a:t>
                      </a:r>
                      <a:r>
                        <a:rPr sz="900" spc="-25" dirty="0">
                          <a:solidFill>
                            <a:srgbClr val="00AF50"/>
                          </a:solidFill>
                          <a:latin typeface="Arial"/>
                          <a:cs typeface="Arial"/>
                        </a:rPr>
                        <a:t> </a:t>
                      </a:r>
                      <a:r>
                        <a:rPr sz="900" dirty="0">
                          <a:solidFill>
                            <a:srgbClr val="00AF50"/>
                          </a:solidFill>
                          <a:latin typeface="Arial"/>
                          <a:cs typeface="Arial"/>
                        </a:rPr>
                        <a:t>t</a:t>
                      </a:r>
                      <a:r>
                        <a:rPr sz="900" spc="-10" dirty="0">
                          <a:solidFill>
                            <a:srgbClr val="00AF50"/>
                          </a:solidFill>
                          <a:latin typeface="Arial"/>
                          <a:cs typeface="Arial"/>
                        </a:rPr>
                        <a:t> </a:t>
                      </a:r>
                      <a:r>
                        <a:rPr sz="900" dirty="0">
                          <a:solidFill>
                            <a:srgbClr val="00AF50"/>
                          </a:solidFill>
                          <a:latin typeface="Arial"/>
                          <a:cs typeface="Arial"/>
                        </a:rPr>
                        <a:t>is </a:t>
                      </a:r>
                      <a:r>
                        <a:rPr sz="900" spc="-10" dirty="0">
                          <a:solidFill>
                            <a:srgbClr val="00AF50"/>
                          </a:solidFill>
                          <a:latin typeface="Arial"/>
                          <a:cs typeface="Arial"/>
                        </a:rPr>
                        <a:t>found </a:t>
                      </a:r>
                      <a:r>
                        <a:rPr sz="900" dirty="0">
                          <a:solidFill>
                            <a:srgbClr val="3333FF"/>
                          </a:solidFill>
                          <a:latin typeface="Arial"/>
                          <a:cs typeface="Arial"/>
                        </a:rPr>
                        <a:t>if</a:t>
                      </a:r>
                      <a:r>
                        <a:rPr sz="900" dirty="0">
                          <a:latin typeface="Arial"/>
                          <a:cs typeface="Arial"/>
                        </a:rPr>
                        <a:t>(points.Count</a:t>
                      </a:r>
                      <a:r>
                        <a:rPr sz="900" spc="-15" dirty="0">
                          <a:latin typeface="Arial"/>
                          <a:cs typeface="Arial"/>
                        </a:rPr>
                        <a:t> </a:t>
                      </a:r>
                      <a:r>
                        <a:rPr sz="900" dirty="0">
                          <a:latin typeface="Arial"/>
                          <a:cs typeface="Arial"/>
                        </a:rPr>
                        <a:t>&lt;</a:t>
                      </a:r>
                      <a:r>
                        <a:rPr sz="900" spc="-20" dirty="0">
                          <a:latin typeface="Arial"/>
                          <a:cs typeface="Arial"/>
                        </a:rPr>
                        <a:t> </a:t>
                      </a:r>
                      <a:r>
                        <a:rPr sz="900" spc="-25" dirty="0">
                          <a:latin typeface="Arial"/>
                          <a:cs typeface="Arial"/>
                        </a:rPr>
                        <a:t>2)</a:t>
                      </a:r>
                      <a:endParaRPr sz="900">
                        <a:latin typeface="Arial"/>
                        <a:cs typeface="Arial"/>
                      </a:endParaRPr>
                    </a:p>
                    <a:p>
                      <a:pPr marL="264795">
                        <a:lnSpc>
                          <a:spcPts val="985"/>
                        </a:lnSpc>
                      </a:pPr>
                      <a:r>
                        <a:rPr sz="900" spc="-10" dirty="0">
                          <a:solidFill>
                            <a:srgbClr val="3333FF"/>
                          </a:solidFill>
                          <a:latin typeface="Arial"/>
                          <a:cs typeface="Arial"/>
                        </a:rPr>
                        <a:t>return</a:t>
                      </a:r>
                      <a:r>
                        <a:rPr sz="900" spc="-10" dirty="0">
                          <a:latin typeface="Arial"/>
                          <a:cs typeface="Arial"/>
                        </a:rPr>
                        <a:t>;</a:t>
                      </a:r>
                      <a:endParaRPr sz="900">
                        <a:latin typeface="Arial"/>
                        <a:cs typeface="Arial"/>
                      </a:endParaRPr>
                    </a:p>
                    <a:p>
                      <a:pPr marL="200660" marR="3444240">
                        <a:lnSpc>
                          <a:spcPts val="1040"/>
                        </a:lnSpc>
                        <a:spcBef>
                          <a:spcPts val="45"/>
                        </a:spcBef>
                      </a:pP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tPoints</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20" dirty="0">
                          <a:latin typeface="Arial"/>
                          <a:cs typeface="Arial"/>
                        </a:rPr>
                        <a:t> </a:t>
                      </a:r>
                      <a:r>
                        <a:rPr sz="900" dirty="0">
                          <a:latin typeface="Arial"/>
                          <a:cs typeface="Arial"/>
                        </a:rPr>
                        <a:t>i &lt;</a:t>
                      </a:r>
                      <a:r>
                        <a:rPr sz="900" spc="-15" dirty="0">
                          <a:latin typeface="Arial"/>
                          <a:cs typeface="Arial"/>
                        </a:rPr>
                        <a:t> </a:t>
                      </a:r>
                      <a:r>
                        <a:rPr sz="900" dirty="0">
                          <a:latin typeface="Arial"/>
                          <a:cs typeface="Arial"/>
                        </a:rPr>
                        <a:t>points.Count;</a:t>
                      </a:r>
                      <a:r>
                        <a:rPr sz="900" spc="-5" dirty="0">
                          <a:latin typeface="Arial"/>
                          <a:cs typeface="Arial"/>
                        </a:rPr>
                        <a:t> </a:t>
                      </a:r>
                      <a:r>
                        <a:rPr sz="900" spc="-20" dirty="0">
                          <a:latin typeface="Arial"/>
                          <a:cs typeface="Arial"/>
                        </a:rPr>
                        <a:t>i++)</a:t>
                      </a:r>
                      <a:endParaRPr sz="900">
                        <a:latin typeface="Arial"/>
                        <a:cs typeface="Arial"/>
                      </a:endParaRPr>
                    </a:p>
                    <a:p>
                      <a:pPr marL="200660">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5" name="object 5"/>
          <p:cNvPicPr/>
          <p:nvPr/>
        </p:nvPicPr>
        <p:blipFill>
          <a:blip r:embed="rId2" cstate="print"/>
          <a:stretch>
            <a:fillRect/>
          </a:stretch>
        </p:blipFill>
        <p:spPr>
          <a:xfrm>
            <a:off x="1097608" y="3941794"/>
            <a:ext cx="5699672" cy="724493"/>
          </a:xfrm>
          <a:prstGeom prst="rect">
            <a:avLst/>
          </a:prstGeom>
        </p:spPr>
      </p:pic>
      <p:sp>
        <p:nvSpPr>
          <p:cNvPr id="9" name="Title 8"/>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96</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284" y="917447"/>
            <a:ext cx="5944870" cy="1094740"/>
          </a:xfrm>
          <a:prstGeom prst="rect">
            <a:avLst/>
          </a:prstGeom>
          <a:ln w="6096">
            <a:solidFill>
              <a:srgbClr val="000000"/>
            </a:solidFill>
          </a:ln>
        </p:spPr>
        <p:txBody>
          <a:bodyPr vert="horz" wrap="square" lIns="0" tIns="19050" rIns="0" bIns="0" rtlCol="0">
            <a:spAutoFit/>
          </a:bodyPr>
          <a:lstStyle/>
          <a:p>
            <a:pPr marL="264795" marR="3515995">
              <a:lnSpc>
                <a:spcPct val="96200"/>
              </a:lnSpc>
              <a:spcBef>
                <a:spcPts val="150"/>
              </a:spcBef>
            </a:pPr>
            <a:r>
              <a:rPr sz="900" b="1" dirty="0">
                <a:latin typeface="Arial"/>
                <a:cs typeface="Arial"/>
              </a:rPr>
              <a:t>Line</a:t>
            </a:r>
            <a:r>
              <a:rPr sz="900" b="1" spc="-15" dirty="0">
                <a:latin typeface="Arial"/>
                <a:cs typeface="Arial"/>
              </a:rPr>
              <a:t> </a:t>
            </a:r>
            <a:r>
              <a:rPr sz="900" dirty="0">
                <a:latin typeface="Arial"/>
                <a:cs typeface="Arial"/>
              </a:rPr>
              <a:t>line</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Line(points[i</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1],</a:t>
            </a:r>
            <a:r>
              <a:rPr sz="900" spc="-5" dirty="0">
                <a:latin typeface="Arial"/>
                <a:cs typeface="Arial"/>
              </a:rPr>
              <a:t> </a:t>
            </a:r>
            <a:r>
              <a:rPr sz="900" spc="-10" dirty="0">
                <a:latin typeface="Arial"/>
                <a:cs typeface="Arial"/>
              </a:rPr>
              <a:t>points[i]); </a:t>
            </a:r>
            <a:r>
              <a:rPr sz="900" b="1" dirty="0">
                <a:latin typeface="Arial"/>
                <a:cs typeface="Arial"/>
              </a:rPr>
              <a:t>Point3d</a:t>
            </a:r>
            <a:r>
              <a:rPr sz="900" b="1" spc="-15" dirty="0">
                <a:latin typeface="Arial"/>
                <a:cs typeface="Arial"/>
              </a:rPr>
              <a:t> </a:t>
            </a:r>
            <a:r>
              <a:rPr sz="900" dirty="0">
                <a:latin typeface="Arial"/>
                <a:cs typeface="Arial"/>
              </a:rPr>
              <a:t>pt</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line.PointAt(t);</a:t>
            </a:r>
            <a:r>
              <a:rPr sz="900" spc="500" dirty="0">
                <a:latin typeface="Arial"/>
                <a:cs typeface="Arial"/>
              </a:rPr>
              <a:t> </a:t>
            </a:r>
            <a:r>
              <a:rPr sz="900" spc="-10" dirty="0">
                <a:latin typeface="Arial"/>
                <a:cs typeface="Arial"/>
              </a:rPr>
              <a:t>tPoints.Add(pt);</a:t>
            </a:r>
            <a:endParaRPr sz="900">
              <a:latin typeface="Arial"/>
              <a:cs typeface="Arial"/>
            </a:endParaRPr>
          </a:p>
          <a:p>
            <a:pPr marL="200660">
              <a:lnSpc>
                <a:spcPts val="1010"/>
              </a:lnSpc>
            </a:pPr>
            <a:r>
              <a:rPr sz="900" dirty="0">
                <a:latin typeface="Arial"/>
                <a:cs typeface="Arial"/>
              </a:rPr>
              <a:t>}</a:t>
            </a:r>
            <a:endParaRPr sz="900">
              <a:latin typeface="Arial"/>
              <a:cs typeface="Arial"/>
            </a:endParaRPr>
          </a:p>
          <a:p>
            <a:pPr marL="264795" marR="4655820" indent="-64135">
              <a:lnSpc>
                <a:spcPts val="1030"/>
              </a:lnSpc>
              <a:spcBef>
                <a:spcPts val="50"/>
              </a:spcBef>
            </a:pPr>
            <a:r>
              <a:rPr sz="900" dirty="0">
                <a:solidFill>
                  <a:srgbClr val="3333FF"/>
                </a:solidFill>
                <a:latin typeface="Arial"/>
                <a:cs typeface="Arial"/>
              </a:rPr>
              <a:t>if</a:t>
            </a:r>
            <a:r>
              <a:rPr sz="900" dirty="0">
                <a:latin typeface="Arial"/>
                <a:cs typeface="Arial"/>
              </a:rPr>
              <a:t>(tPoints.Count</a:t>
            </a:r>
            <a:r>
              <a:rPr sz="900" spc="-15"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1) </a:t>
            </a:r>
            <a:r>
              <a:rPr sz="900" dirty="0">
                <a:latin typeface="Arial"/>
                <a:cs typeface="Arial"/>
              </a:rPr>
              <a:t>evalPt</a:t>
            </a:r>
            <a:r>
              <a:rPr sz="900" spc="-30"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tPoints[0];</a:t>
            </a:r>
            <a:endParaRPr sz="900">
              <a:latin typeface="Arial"/>
              <a:cs typeface="Arial"/>
            </a:endParaRPr>
          </a:p>
          <a:p>
            <a:pPr marL="200660">
              <a:lnSpc>
                <a:spcPts val="994"/>
              </a:lnSpc>
            </a:pPr>
            <a:r>
              <a:rPr sz="900" b="1" dirty="0">
                <a:latin typeface="Arial"/>
                <a:cs typeface="Arial"/>
              </a:rPr>
              <a:t>EvalPoint</a:t>
            </a:r>
            <a:r>
              <a:rPr sz="900" dirty="0">
                <a:latin typeface="Arial"/>
                <a:cs typeface="Arial"/>
              </a:rPr>
              <a:t>(tPoints,</a:t>
            </a:r>
            <a:r>
              <a:rPr sz="900" spc="-15" dirty="0">
                <a:latin typeface="Arial"/>
                <a:cs typeface="Arial"/>
              </a:rPr>
              <a:t> </a:t>
            </a:r>
            <a:r>
              <a:rPr sz="900" dirty="0">
                <a:latin typeface="Arial"/>
                <a:cs typeface="Arial"/>
              </a:rPr>
              <a:t>t,</a:t>
            </a:r>
            <a:r>
              <a:rPr sz="900" spc="-15" dirty="0">
                <a:latin typeface="Arial"/>
                <a:cs typeface="Arial"/>
              </a:rPr>
              <a:t> </a:t>
            </a:r>
            <a:r>
              <a:rPr sz="900" dirty="0">
                <a:latin typeface="Arial"/>
                <a:cs typeface="Arial"/>
              </a:rPr>
              <a:t>ref</a:t>
            </a:r>
            <a:r>
              <a:rPr sz="900" spc="-10" dirty="0">
                <a:latin typeface="Arial"/>
                <a:cs typeface="Arial"/>
              </a:rPr>
              <a:t> evalPt);</a:t>
            </a:r>
            <a:endParaRPr sz="900">
              <a:latin typeface="Arial"/>
              <a:cs typeface="Arial"/>
            </a:endParaRPr>
          </a:p>
          <a:p>
            <a:pPr marL="73025">
              <a:lnSpc>
                <a:spcPts val="1055"/>
              </a:lnSpc>
            </a:pPr>
            <a:r>
              <a:rPr sz="900" dirty="0">
                <a:latin typeface="Arial"/>
                <a:cs typeface="Arial"/>
              </a:rPr>
              <a:t>}</a:t>
            </a:r>
            <a:endParaRPr sz="900">
              <a:latin typeface="Arial"/>
              <a:cs typeface="Arial"/>
            </a:endParaRPr>
          </a:p>
        </p:txBody>
      </p:sp>
      <p:sp>
        <p:nvSpPr>
          <p:cNvPr id="3" name="object 3"/>
          <p:cNvSpPr txBox="1"/>
          <p:nvPr/>
        </p:nvSpPr>
        <p:spPr>
          <a:xfrm>
            <a:off x="902004" y="2154681"/>
            <a:ext cx="5859780" cy="69088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4_2_3:</a:t>
            </a:r>
            <a:r>
              <a:rPr sz="1200" b="1" spc="-65" dirty="0">
                <a:latin typeface="Arial"/>
                <a:cs typeface="Arial"/>
              </a:rPr>
              <a:t> </a:t>
            </a:r>
            <a:r>
              <a:rPr sz="1200" b="1" dirty="0">
                <a:latin typeface="Arial"/>
                <a:cs typeface="Arial"/>
              </a:rPr>
              <a:t>Simple</a:t>
            </a:r>
            <a:r>
              <a:rPr sz="1200" b="1" spc="-70" dirty="0">
                <a:latin typeface="Arial"/>
                <a:cs typeface="Arial"/>
              </a:rPr>
              <a:t> </a:t>
            </a:r>
            <a:r>
              <a:rPr sz="1200" b="1" dirty="0">
                <a:latin typeface="Arial"/>
                <a:cs typeface="Arial"/>
              </a:rPr>
              <a:t>subdivision</a:t>
            </a:r>
            <a:r>
              <a:rPr sz="1200" b="1" spc="-60" dirty="0">
                <a:latin typeface="Arial"/>
                <a:cs typeface="Arial"/>
              </a:rPr>
              <a:t> </a:t>
            </a:r>
            <a:r>
              <a:rPr sz="1200" b="1" spc="-20" dirty="0">
                <a:latin typeface="Arial"/>
                <a:cs typeface="Arial"/>
              </a:rPr>
              <a:t>mesh</a:t>
            </a:r>
            <a:endParaRPr sz="1200">
              <a:latin typeface="Arial"/>
              <a:cs typeface="Arial"/>
            </a:endParaRPr>
          </a:p>
          <a:p>
            <a:pPr>
              <a:lnSpc>
                <a:spcPct val="100000"/>
              </a:lnSpc>
              <a:spcBef>
                <a:spcPts val="20"/>
              </a:spcBef>
            </a:pPr>
            <a:endParaRPr sz="1100">
              <a:latin typeface="Arial"/>
              <a:cs typeface="Arial"/>
            </a:endParaRPr>
          </a:p>
          <a:p>
            <a:pPr marL="12700" marR="5080">
              <a:lnSpc>
                <a:spcPts val="1270"/>
              </a:lnSpc>
            </a:pPr>
            <a:r>
              <a:rPr sz="1100" dirty="0">
                <a:latin typeface="Arial"/>
                <a:cs typeface="Arial"/>
              </a:rPr>
              <a:t>The</a:t>
            </a:r>
            <a:r>
              <a:rPr sz="1100" spc="-3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takes</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surface</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closed</a:t>
            </a:r>
            <a:r>
              <a:rPr sz="1100" spc="-30" dirty="0">
                <a:latin typeface="Arial"/>
                <a:cs typeface="Arial"/>
              </a:rPr>
              <a:t> </a:t>
            </a:r>
            <a:r>
              <a:rPr sz="1100" dirty="0">
                <a:latin typeface="Arial"/>
                <a:cs typeface="Arial"/>
              </a:rPr>
              <a:t>polyline,</a:t>
            </a:r>
            <a:r>
              <a:rPr sz="1100" spc="-1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creates</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subdivision</a:t>
            </a:r>
            <a:r>
              <a:rPr sz="1100" spc="-20" dirty="0">
                <a:latin typeface="Arial"/>
                <a:cs typeface="Arial"/>
              </a:rPr>
              <a:t> </a:t>
            </a:r>
            <a:r>
              <a:rPr sz="1100" dirty="0">
                <a:latin typeface="Arial"/>
                <a:cs typeface="Arial"/>
              </a:rPr>
              <a:t>mesh.</a:t>
            </a:r>
            <a:r>
              <a:rPr sz="1100" spc="-25" dirty="0">
                <a:latin typeface="Arial"/>
                <a:cs typeface="Arial"/>
              </a:rPr>
              <a:t> It </a:t>
            </a:r>
            <a:r>
              <a:rPr sz="1100" dirty="0">
                <a:latin typeface="Arial"/>
                <a:cs typeface="Arial"/>
              </a:rPr>
              <a:t>pulls</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mid</a:t>
            </a:r>
            <a:r>
              <a:rPr sz="1100" spc="-20" dirty="0">
                <a:latin typeface="Arial"/>
                <a:cs typeface="Arial"/>
              </a:rPr>
              <a:t> </a:t>
            </a:r>
            <a:r>
              <a:rPr sz="1100" dirty="0">
                <a:latin typeface="Arial"/>
                <a:cs typeface="Arial"/>
              </a:rPr>
              <a:t>points</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polyline</a:t>
            </a:r>
            <a:r>
              <a:rPr sz="1100" spc="-15" dirty="0">
                <a:latin typeface="Arial"/>
                <a:cs typeface="Arial"/>
              </a:rPr>
              <a:t> </a:t>
            </a:r>
            <a:r>
              <a:rPr sz="1100" dirty="0">
                <a:latin typeface="Arial"/>
                <a:cs typeface="Arial"/>
              </a:rPr>
              <a:t>edges</a:t>
            </a:r>
            <a:r>
              <a:rPr sz="1100" spc="-1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surface</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subdivide</a:t>
            </a:r>
            <a:r>
              <a:rPr sz="1100" spc="-3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pull</a:t>
            </a:r>
            <a:r>
              <a:rPr sz="1100" spc="-15" dirty="0">
                <a:latin typeface="Arial"/>
                <a:cs typeface="Arial"/>
              </a:rPr>
              <a:t> </a:t>
            </a:r>
            <a:r>
              <a:rPr sz="1100" spc="-10" dirty="0">
                <a:latin typeface="Arial"/>
                <a:cs typeface="Arial"/>
              </a:rPr>
              <a:t>again.</a:t>
            </a:r>
            <a:endParaRPr sz="1100">
              <a:latin typeface="Arial"/>
              <a:cs typeface="Arial"/>
            </a:endParaRPr>
          </a:p>
        </p:txBody>
      </p:sp>
      <p:graphicFrame>
        <p:nvGraphicFramePr>
          <p:cNvPr id="4" name="object 4"/>
          <p:cNvGraphicFramePr>
            <a:graphicFrameLocks noGrp="1"/>
          </p:cNvGraphicFramePr>
          <p:nvPr/>
        </p:nvGraphicFramePr>
        <p:xfrm>
          <a:off x="980236" y="2964433"/>
          <a:ext cx="5951220" cy="616331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653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147383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4512945">
                <a:tc>
                  <a:txBody>
                    <a:bodyPr/>
                    <a:lstStyle/>
                    <a:p>
                      <a:pPr marL="73025" marR="379730">
                        <a:lnSpc>
                          <a:spcPts val="1030"/>
                        </a:lnSpc>
                        <a:spcBef>
                          <a:spcPts val="195"/>
                        </a:spcBef>
                      </a:pPr>
                      <a:r>
                        <a:rPr sz="900" dirty="0">
                          <a:solidFill>
                            <a:srgbClr val="3333FF"/>
                          </a:solidFill>
                          <a:latin typeface="Arial"/>
                          <a:cs typeface="Arial"/>
                        </a:rPr>
                        <a:t>private</a:t>
                      </a:r>
                      <a:r>
                        <a:rPr sz="900" spc="-35" dirty="0">
                          <a:solidFill>
                            <a:srgbClr val="3333FF"/>
                          </a:solidFill>
                          <a:latin typeface="Arial"/>
                          <a:cs typeface="Arial"/>
                        </a:rPr>
                        <a:t> </a:t>
                      </a:r>
                      <a:r>
                        <a:rPr sz="900" dirty="0">
                          <a:solidFill>
                            <a:srgbClr val="3333FF"/>
                          </a:solidFill>
                          <a:latin typeface="Arial"/>
                          <a:cs typeface="Arial"/>
                        </a:rPr>
                        <a:t>void</a:t>
                      </a:r>
                      <a:r>
                        <a:rPr sz="900" spc="-20"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Surface</a:t>
                      </a:r>
                      <a:r>
                        <a:rPr sz="900" b="1" spc="-5" dirty="0">
                          <a:latin typeface="Arial"/>
                          <a:cs typeface="Arial"/>
                        </a:rPr>
                        <a:t> </a:t>
                      </a:r>
                      <a:r>
                        <a:rPr sz="900" dirty="0">
                          <a:latin typeface="Arial"/>
                          <a:cs typeface="Arial"/>
                        </a:rPr>
                        <a:t>srf,</a:t>
                      </a:r>
                      <a:r>
                        <a:rPr sz="900" spc="-25" dirty="0">
                          <a:latin typeface="Arial"/>
                          <a:cs typeface="Arial"/>
                        </a:rPr>
                        <a:t> </a:t>
                      </a:r>
                      <a:r>
                        <a:rPr sz="900" dirty="0">
                          <a:latin typeface="Arial"/>
                          <a:cs typeface="Arial"/>
                        </a:rPr>
                        <a:t>List&lt;</a:t>
                      </a:r>
                      <a:r>
                        <a:rPr sz="900" b="1" dirty="0">
                          <a:latin typeface="Arial"/>
                          <a:cs typeface="Arial"/>
                        </a:rPr>
                        <a:t>Polyline</a:t>
                      </a:r>
                      <a:r>
                        <a:rPr sz="900" dirty="0">
                          <a:latin typeface="Arial"/>
                          <a:cs typeface="Arial"/>
                        </a:rPr>
                        <a:t>&gt;</a:t>
                      </a:r>
                      <a:r>
                        <a:rPr sz="900" spc="-15" dirty="0">
                          <a:latin typeface="Arial"/>
                          <a:cs typeface="Arial"/>
                        </a:rPr>
                        <a:t> </a:t>
                      </a:r>
                      <a:r>
                        <a:rPr sz="900" dirty="0">
                          <a:latin typeface="Arial"/>
                          <a:cs typeface="Arial"/>
                        </a:rPr>
                        <a:t>inPolylines, </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degree,</a:t>
                      </a:r>
                      <a:r>
                        <a:rPr sz="900" spc="-2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dirty="0">
                          <a:latin typeface="Arial"/>
                          <a:cs typeface="Arial"/>
                        </a:rPr>
                        <a:t>OutPolylines,</a:t>
                      </a:r>
                      <a:r>
                        <a:rPr sz="900" spc="-1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object </a:t>
                      </a:r>
                      <a:r>
                        <a:rPr sz="900" spc="-10" dirty="0">
                          <a:latin typeface="Arial"/>
                          <a:cs typeface="Arial"/>
                        </a:rPr>
                        <a:t>OutMesh)</a:t>
                      </a:r>
                      <a:endParaRPr sz="900">
                        <a:latin typeface="Arial"/>
                        <a:cs typeface="Arial"/>
                      </a:endParaRPr>
                    </a:p>
                    <a:p>
                      <a:pPr marL="73025">
                        <a:lnSpc>
                          <a:spcPts val="985"/>
                        </a:lnSpc>
                      </a:pPr>
                      <a:r>
                        <a:rPr sz="900" dirty="0">
                          <a:latin typeface="Arial"/>
                          <a:cs typeface="Arial"/>
                        </a:rPr>
                        <a:t>{</a:t>
                      </a:r>
                      <a:endParaRPr sz="900">
                        <a:latin typeface="Arial"/>
                        <a:cs typeface="Arial"/>
                      </a:endParaRPr>
                    </a:p>
                    <a:p>
                      <a:pPr marL="200660" marR="3255010">
                        <a:lnSpc>
                          <a:spcPts val="1040"/>
                        </a:lnSpc>
                        <a:spcBef>
                          <a:spcPts val="45"/>
                        </a:spcBef>
                      </a:pPr>
                      <a:r>
                        <a:rPr sz="900" dirty="0">
                          <a:solidFill>
                            <a:srgbClr val="00AF50"/>
                          </a:solidFill>
                          <a:latin typeface="Arial"/>
                          <a:cs typeface="Arial"/>
                        </a:rPr>
                        <a:t>//instantiate</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collection</a:t>
                      </a:r>
                      <a:r>
                        <a:rPr sz="900" spc="-2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all</a:t>
                      </a:r>
                      <a:r>
                        <a:rPr sz="900" spc="-15" dirty="0">
                          <a:solidFill>
                            <a:srgbClr val="00AF50"/>
                          </a:solidFill>
                          <a:latin typeface="Arial"/>
                          <a:cs typeface="Arial"/>
                        </a:rPr>
                        <a:t> </a:t>
                      </a:r>
                      <a:r>
                        <a:rPr sz="900" spc="-10" dirty="0">
                          <a:solidFill>
                            <a:srgbClr val="00AF50"/>
                          </a:solidFill>
                          <a:latin typeface="Arial"/>
                          <a:cs typeface="Arial"/>
                        </a:rPr>
                        <a:t>panels </a:t>
                      </a:r>
                      <a:r>
                        <a:rPr sz="900" dirty="0">
                          <a:latin typeface="Arial"/>
                          <a:cs typeface="Arial"/>
                        </a:rPr>
                        <a:t>List&lt;</a:t>
                      </a:r>
                      <a:r>
                        <a:rPr sz="900" b="1" dirty="0">
                          <a:latin typeface="Arial"/>
                          <a:cs typeface="Arial"/>
                        </a:rPr>
                        <a:t>Polyline</a:t>
                      </a:r>
                      <a:r>
                        <a:rPr sz="900" dirty="0">
                          <a:latin typeface="Arial"/>
                          <a:cs typeface="Arial"/>
                        </a:rPr>
                        <a:t>&gt;</a:t>
                      </a:r>
                      <a:r>
                        <a:rPr sz="900" spc="-25" dirty="0">
                          <a:latin typeface="Arial"/>
                          <a:cs typeface="Arial"/>
                        </a:rPr>
                        <a:t> </a:t>
                      </a:r>
                      <a:r>
                        <a:rPr sz="900" dirty="0">
                          <a:latin typeface="Arial"/>
                          <a:cs typeface="Arial"/>
                        </a:rPr>
                        <a:t>outPanels</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List&lt;Polyline&gt;();</a:t>
                      </a:r>
                      <a:endParaRPr sz="900">
                        <a:latin typeface="Arial"/>
                        <a:cs typeface="Arial"/>
                      </a:endParaRPr>
                    </a:p>
                    <a:p>
                      <a:pPr marL="200660" marR="4592955">
                        <a:lnSpc>
                          <a:spcPts val="1030"/>
                        </a:lnSpc>
                        <a:spcBef>
                          <a:spcPts val="5"/>
                        </a:spcBef>
                      </a:pPr>
                      <a:r>
                        <a:rPr sz="900" dirty="0">
                          <a:solidFill>
                            <a:srgbClr val="00AF50"/>
                          </a:solidFill>
                          <a:latin typeface="Arial"/>
                          <a:cs typeface="Arial"/>
                        </a:rPr>
                        <a:t>//limit</a:t>
                      </a:r>
                      <a:r>
                        <a:rPr sz="900" spc="-2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6</a:t>
                      </a:r>
                      <a:r>
                        <a:rPr sz="900" spc="-5" dirty="0">
                          <a:solidFill>
                            <a:srgbClr val="00AF50"/>
                          </a:solidFill>
                          <a:latin typeface="Arial"/>
                          <a:cs typeface="Arial"/>
                        </a:rPr>
                        <a:t> </a:t>
                      </a:r>
                      <a:r>
                        <a:rPr sz="900" spc="-10" dirty="0">
                          <a:solidFill>
                            <a:srgbClr val="00AF50"/>
                          </a:solidFill>
                          <a:latin typeface="Arial"/>
                          <a:cs typeface="Arial"/>
                        </a:rPr>
                        <a:t>subdivisions </a:t>
                      </a:r>
                      <a:r>
                        <a:rPr sz="900" dirty="0">
                          <a:solidFill>
                            <a:srgbClr val="3333FF"/>
                          </a:solidFill>
                          <a:latin typeface="Arial"/>
                          <a:cs typeface="Arial"/>
                        </a:rPr>
                        <a:t>if</a:t>
                      </a:r>
                      <a:r>
                        <a:rPr sz="900" dirty="0">
                          <a:latin typeface="Arial"/>
                          <a:cs typeface="Arial"/>
                        </a:rPr>
                        <a:t>(</a:t>
                      </a:r>
                      <a:r>
                        <a:rPr sz="900" spc="-25" dirty="0">
                          <a:latin typeface="Arial"/>
                          <a:cs typeface="Arial"/>
                        </a:rPr>
                        <a:t> </a:t>
                      </a:r>
                      <a:r>
                        <a:rPr sz="900" dirty="0">
                          <a:latin typeface="Arial"/>
                          <a:cs typeface="Arial"/>
                        </a:rPr>
                        <a:t>degree</a:t>
                      </a:r>
                      <a:r>
                        <a:rPr sz="900" spc="-5" dirty="0">
                          <a:latin typeface="Arial"/>
                          <a:cs typeface="Arial"/>
                        </a:rPr>
                        <a:t> </a:t>
                      </a:r>
                      <a:r>
                        <a:rPr sz="900" dirty="0">
                          <a:latin typeface="Arial"/>
                          <a:cs typeface="Arial"/>
                        </a:rPr>
                        <a:t>&gt;</a:t>
                      </a:r>
                      <a:r>
                        <a:rPr sz="900" spc="-10" dirty="0">
                          <a:latin typeface="Arial"/>
                          <a:cs typeface="Arial"/>
                        </a:rPr>
                        <a:t> </a:t>
                      </a:r>
                      <a:r>
                        <a:rPr sz="900" spc="-25" dirty="0">
                          <a:latin typeface="Arial"/>
                          <a:cs typeface="Arial"/>
                        </a:rPr>
                        <a:t>6)</a:t>
                      </a:r>
                      <a:endParaRPr sz="900">
                        <a:latin typeface="Arial"/>
                        <a:cs typeface="Arial"/>
                      </a:endParaRPr>
                    </a:p>
                    <a:p>
                      <a:pPr marL="264795">
                        <a:lnSpc>
                          <a:spcPts val="990"/>
                        </a:lnSpc>
                      </a:pPr>
                      <a:r>
                        <a:rPr sz="900" dirty="0">
                          <a:latin typeface="Arial"/>
                          <a:cs typeface="Arial"/>
                        </a:rPr>
                        <a:t>degree</a:t>
                      </a:r>
                      <a:r>
                        <a:rPr sz="900" spc="-2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6;</a:t>
                      </a:r>
                      <a:endParaRPr sz="900">
                        <a:latin typeface="Arial"/>
                        <a:cs typeface="Arial"/>
                      </a:endParaRPr>
                    </a:p>
                    <a:p>
                      <a:pPr marL="200660">
                        <a:lnSpc>
                          <a:spcPts val="1040"/>
                        </a:lnSpc>
                      </a:pP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i &lt;</a:t>
                      </a:r>
                      <a:r>
                        <a:rPr sz="900" spc="-15" dirty="0">
                          <a:latin typeface="Arial"/>
                          <a:cs typeface="Arial"/>
                        </a:rPr>
                        <a:t> </a:t>
                      </a:r>
                      <a:r>
                        <a:rPr sz="900" dirty="0">
                          <a:latin typeface="Arial"/>
                          <a:cs typeface="Arial"/>
                        </a:rPr>
                        <a:t>degree;</a:t>
                      </a:r>
                      <a:r>
                        <a:rPr sz="900" spc="-10" dirty="0">
                          <a:latin typeface="Arial"/>
                          <a:cs typeface="Arial"/>
                        </a:rPr>
                        <a:t> </a:t>
                      </a:r>
                      <a:r>
                        <a:rPr sz="900" spc="-20" dirty="0">
                          <a:latin typeface="Arial"/>
                          <a:cs typeface="Arial"/>
                        </a:rPr>
                        <a:t>i++)</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264795">
                        <a:lnSpc>
                          <a:spcPts val="1030"/>
                        </a:lnSpc>
                      </a:pPr>
                      <a:r>
                        <a:rPr sz="900" dirty="0">
                          <a:solidFill>
                            <a:srgbClr val="00AF50"/>
                          </a:solidFill>
                          <a:latin typeface="Arial"/>
                          <a:cs typeface="Arial"/>
                        </a:rPr>
                        <a:t>//outer</a:t>
                      </a:r>
                      <a:r>
                        <a:rPr sz="900" spc="-30" dirty="0">
                          <a:solidFill>
                            <a:srgbClr val="00AF50"/>
                          </a:solidFill>
                          <a:latin typeface="Arial"/>
                          <a:cs typeface="Arial"/>
                        </a:rPr>
                        <a:t> </a:t>
                      </a:r>
                      <a:r>
                        <a:rPr sz="900" spc="-10" dirty="0">
                          <a:solidFill>
                            <a:srgbClr val="00AF50"/>
                          </a:solidFill>
                          <a:latin typeface="Arial"/>
                          <a:cs typeface="Arial"/>
                        </a:rPr>
                        <a:t>polylines</a:t>
                      </a:r>
                      <a:endParaRPr sz="900">
                        <a:latin typeface="Arial"/>
                        <a:cs typeface="Arial"/>
                      </a:endParaRPr>
                    </a:p>
                    <a:p>
                      <a:pPr marL="264795">
                        <a:lnSpc>
                          <a:spcPts val="1040"/>
                        </a:lnSpc>
                      </a:pPr>
                      <a:r>
                        <a:rPr sz="900" dirty="0">
                          <a:latin typeface="Arial"/>
                          <a:cs typeface="Arial"/>
                        </a:rPr>
                        <a:t>List&lt;</a:t>
                      </a:r>
                      <a:r>
                        <a:rPr sz="900" b="1" dirty="0">
                          <a:latin typeface="Arial"/>
                          <a:cs typeface="Arial"/>
                        </a:rPr>
                        <a:t>Polyline</a:t>
                      </a:r>
                      <a:r>
                        <a:rPr sz="900" dirty="0">
                          <a:latin typeface="Arial"/>
                          <a:cs typeface="Arial"/>
                        </a:rPr>
                        <a:t>&gt;</a:t>
                      </a:r>
                      <a:r>
                        <a:rPr sz="900" spc="-25" dirty="0">
                          <a:latin typeface="Arial"/>
                          <a:cs typeface="Arial"/>
                        </a:rPr>
                        <a:t> </a:t>
                      </a:r>
                      <a:r>
                        <a:rPr sz="900" dirty="0">
                          <a:latin typeface="Arial"/>
                          <a:cs typeface="Arial"/>
                        </a:rPr>
                        <a:t>plines</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List&lt;Polyline&gt;();</a:t>
                      </a:r>
                      <a:endParaRPr sz="900">
                        <a:latin typeface="Arial"/>
                        <a:cs typeface="Arial"/>
                      </a:endParaRPr>
                    </a:p>
                    <a:p>
                      <a:pPr marL="264795">
                        <a:lnSpc>
                          <a:spcPts val="1040"/>
                        </a:lnSpc>
                      </a:pPr>
                      <a:r>
                        <a:rPr sz="900" dirty="0">
                          <a:solidFill>
                            <a:srgbClr val="00AF50"/>
                          </a:solidFill>
                          <a:latin typeface="Arial"/>
                          <a:cs typeface="Arial"/>
                        </a:rPr>
                        <a:t>//mid</a:t>
                      </a:r>
                      <a:r>
                        <a:rPr sz="900" spc="-25" dirty="0">
                          <a:solidFill>
                            <a:srgbClr val="00AF50"/>
                          </a:solidFill>
                          <a:latin typeface="Arial"/>
                          <a:cs typeface="Arial"/>
                        </a:rPr>
                        <a:t> </a:t>
                      </a:r>
                      <a:r>
                        <a:rPr sz="900" spc="-10" dirty="0">
                          <a:solidFill>
                            <a:srgbClr val="00AF50"/>
                          </a:solidFill>
                          <a:latin typeface="Arial"/>
                          <a:cs typeface="Arial"/>
                        </a:rPr>
                        <a:t>polylines</a:t>
                      </a:r>
                      <a:endParaRPr sz="900">
                        <a:latin typeface="Arial"/>
                        <a:cs typeface="Arial"/>
                      </a:endParaRPr>
                    </a:p>
                    <a:p>
                      <a:pPr marL="264795">
                        <a:lnSpc>
                          <a:spcPts val="1030"/>
                        </a:lnSpc>
                      </a:pPr>
                      <a:r>
                        <a:rPr sz="900" dirty="0">
                          <a:latin typeface="Arial"/>
                          <a:cs typeface="Arial"/>
                        </a:rPr>
                        <a:t>List&lt;</a:t>
                      </a:r>
                      <a:r>
                        <a:rPr sz="900" b="1" dirty="0">
                          <a:latin typeface="Arial"/>
                          <a:cs typeface="Arial"/>
                        </a:rPr>
                        <a:t>Polyline</a:t>
                      </a:r>
                      <a:r>
                        <a:rPr sz="900" dirty="0">
                          <a:latin typeface="Arial"/>
                          <a:cs typeface="Arial"/>
                        </a:rPr>
                        <a:t>&gt;</a:t>
                      </a:r>
                      <a:r>
                        <a:rPr sz="900" spc="-35" dirty="0">
                          <a:latin typeface="Arial"/>
                          <a:cs typeface="Arial"/>
                        </a:rPr>
                        <a:t> </a:t>
                      </a:r>
                      <a:r>
                        <a:rPr sz="900" dirty="0">
                          <a:latin typeface="Arial"/>
                          <a:cs typeface="Arial"/>
                        </a:rPr>
                        <a:t>midPlines</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List&lt;Polyline&gt;();</a:t>
                      </a:r>
                      <a:endParaRPr sz="900">
                        <a:latin typeface="Arial"/>
                        <a:cs typeface="Arial"/>
                      </a:endParaRPr>
                    </a:p>
                    <a:p>
                      <a:pPr marL="264795">
                        <a:lnSpc>
                          <a:spcPts val="1030"/>
                        </a:lnSpc>
                      </a:pPr>
                      <a:r>
                        <a:rPr sz="900" dirty="0">
                          <a:solidFill>
                            <a:srgbClr val="00AF50"/>
                          </a:solidFill>
                          <a:latin typeface="Arial"/>
                          <a:cs typeface="Arial"/>
                        </a:rPr>
                        <a:t>//generate</a:t>
                      </a:r>
                      <a:r>
                        <a:rPr sz="900" spc="-35" dirty="0">
                          <a:solidFill>
                            <a:srgbClr val="00AF50"/>
                          </a:solidFill>
                          <a:latin typeface="Arial"/>
                          <a:cs typeface="Arial"/>
                        </a:rPr>
                        <a:t> </a:t>
                      </a:r>
                      <a:r>
                        <a:rPr sz="900" dirty="0">
                          <a:solidFill>
                            <a:srgbClr val="00AF50"/>
                          </a:solidFill>
                          <a:latin typeface="Arial"/>
                          <a:cs typeface="Arial"/>
                        </a:rPr>
                        <a:t>subdivided</a:t>
                      </a:r>
                      <a:r>
                        <a:rPr sz="900" spc="-20" dirty="0">
                          <a:solidFill>
                            <a:srgbClr val="00AF50"/>
                          </a:solidFill>
                          <a:latin typeface="Arial"/>
                          <a:cs typeface="Arial"/>
                        </a:rPr>
                        <a:t> </a:t>
                      </a:r>
                      <a:r>
                        <a:rPr sz="900" spc="-10" dirty="0">
                          <a:solidFill>
                            <a:srgbClr val="00AF50"/>
                          </a:solidFill>
                          <a:latin typeface="Arial"/>
                          <a:cs typeface="Arial"/>
                        </a:rPr>
                        <a:t>panels</a:t>
                      </a:r>
                      <a:endParaRPr sz="900">
                        <a:latin typeface="Arial"/>
                        <a:cs typeface="Arial"/>
                      </a:endParaRPr>
                    </a:p>
                    <a:p>
                      <a:pPr marL="264795" marR="1303655">
                        <a:lnSpc>
                          <a:spcPts val="1040"/>
                        </a:lnSpc>
                        <a:spcBef>
                          <a:spcPts val="45"/>
                        </a:spcBef>
                      </a:pPr>
                      <a:r>
                        <a:rPr sz="900" dirty="0">
                          <a:solidFill>
                            <a:srgbClr val="3333FF"/>
                          </a:solidFill>
                          <a:latin typeface="Arial"/>
                          <a:cs typeface="Arial"/>
                        </a:rPr>
                        <a:t>bool</a:t>
                      </a:r>
                      <a:r>
                        <a:rPr sz="900" spc="-15" dirty="0">
                          <a:solidFill>
                            <a:srgbClr val="3333FF"/>
                          </a:solidFill>
                          <a:latin typeface="Arial"/>
                          <a:cs typeface="Arial"/>
                        </a:rPr>
                        <a:t> </a:t>
                      </a:r>
                      <a:r>
                        <a:rPr sz="900" dirty="0">
                          <a:latin typeface="Arial"/>
                          <a:cs typeface="Arial"/>
                        </a:rPr>
                        <a:t>result</a:t>
                      </a:r>
                      <a:r>
                        <a:rPr sz="900" spc="-15" dirty="0">
                          <a:latin typeface="Arial"/>
                          <a:cs typeface="Arial"/>
                        </a:rPr>
                        <a:t> </a:t>
                      </a:r>
                      <a:r>
                        <a:rPr sz="900" dirty="0">
                          <a:latin typeface="Arial"/>
                          <a:cs typeface="Arial"/>
                        </a:rPr>
                        <a:t>=</a:t>
                      </a:r>
                      <a:r>
                        <a:rPr sz="900" spc="-15" dirty="0">
                          <a:latin typeface="Arial"/>
                          <a:cs typeface="Arial"/>
                        </a:rPr>
                        <a:t> </a:t>
                      </a:r>
                      <a:r>
                        <a:rPr sz="900" b="1" dirty="0">
                          <a:latin typeface="Arial"/>
                          <a:cs typeface="Arial"/>
                        </a:rPr>
                        <a:t>SubPanelOnSurface</a:t>
                      </a:r>
                      <a:r>
                        <a:rPr sz="900" dirty="0">
                          <a:latin typeface="Arial"/>
                          <a:cs typeface="Arial"/>
                        </a:rPr>
                        <a:t>(srf,</a:t>
                      </a:r>
                      <a:r>
                        <a:rPr sz="900" spc="-15" dirty="0">
                          <a:latin typeface="Arial"/>
                          <a:cs typeface="Arial"/>
                        </a:rPr>
                        <a:t> </a:t>
                      </a:r>
                      <a:r>
                        <a:rPr sz="900" dirty="0">
                          <a:latin typeface="Arial"/>
                          <a:cs typeface="Arial"/>
                        </a:rPr>
                        <a:t>inPolylines.ToArray(), </a:t>
                      </a:r>
                      <a:r>
                        <a:rPr sz="900" dirty="0">
                          <a:solidFill>
                            <a:srgbClr val="3333FF"/>
                          </a:solidFill>
                          <a:latin typeface="Arial"/>
                          <a:cs typeface="Arial"/>
                        </a:rPr>
                        <a:t>ref</a:t>
                      </a:r>
                      <a:r>
                        <a:rPr sz="900" spc="-20" dirty="0">
                          <a:solidFill>
                            <a:srgbClr val="3333FF"/>
                          </a:solidFill>
                          <a:latin typeface="Arial"/>
                          <a:cs typeface="Arial"/>
                        </a:rPr>
                        <a:t> </a:t>
                      </a:r>
                      <a:r>
                        <a:rPr sz="900" dirty="0">
                          <a:latin typeface="Arial"/>
                          <a:cs typeface="Arial"/>
                        </a:rPr>
                        <a:t>plines,</a:t>
                      </a:r>
                      <a:r>
                        <a:rPr sz="900" spc="-10"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spc="-10" dirty="0">
                          <a:latin typeface="Arial"/>
                          <a:cs typeface="Arial"/>
                        </a:rPr>
                        <a:t>midPlines); </a:t>
                      </a:r>
                      <a:r>
                        <a:rPr sz="900" dirty="0">
                          <a:solidFill>
                            <a:srgbClr val="3333FF"/>
                          </a:solidFill>
                          <a:latin typeface="Arial"/>
                          <a:cs typeface="Arial"/>
                        </a:rPr>
                        <a:t>if</a:t>
                      </a:r>
                      <a:r>
                        <a:rPr sz="900" dirty="0">
                          <a:latin typeface="Arial"/>
                          <a:cs typeface="Arial"/>
                        </a:rPr>
                        <a:t>(</a:t>
                      </a:r>
                      <a:r>
                        <a:rPr sz="900" spc="-20" dirty="0">
                          <a:latin typeface="Arial"/>
                          <a:cs typeface="Arial"/>
                        </a:rPr>
                        <a:t> </a:t>
                      </a:r>
                      <a:r>
                        <a:rPr sz="900" dirty="0">
                          <a:latin typeface="Arial"/>
                          <a:cs typeface="Arial"/>
                        </a:rPr>
                        <a:t>result</a:t>
                      </a:r>
                      <a:r>
                        <a:rPr sz="900" spc="-15" dirty="0">
                          <a:latin typeface="Arial"/>
                          <a:cs typeface="Arial"/>
                        </a:rPr>
                        <a:t> </a:t>
                      </a:r>
                      <a:r>
                        <a:rPr sz="900" dirty="0">
                          <a:latin typeface="Arial"/>
                          <a:cs typeface="Arial"/>
                        </a:rPr>
                        <a:t>==</a:t>
                      </a:r>
                      <a:r>
                        <a:rPr sz="900" spc="5" dirty="0">
                          <a:latin typeface="Arial"/>
                          <a:cs typeface="Arial"/>
                        </a:rPr>
                        <a:t> </a:t>
                      </a:r>
                      <a:r>
                        <a:rPr sz="900" spc="-10" dirty="0">
                          <a:solidFill>
                            <a:srgbClr val="3333FF"/>
                          </a:solidFill>
                          <a:latin typeface="Arial"/>
                          <a:cs typeface="Arial"/>
                        </a:rPr>
                        <a:t>false</a:t>
                      </a:r>
                      <a:r>
                        <a:rPr sz="900" spc="-10" dirty="0">
                          <a:latin typeface="Arial"/>
                          <a:cs typeface="Arial"/>
                        </a:rPr>
                        <a:t>)</a:t>
                      </a:r>
                      <a:endParaRPr sz="900">
                        <a:latin typeface="Arial"/>
                        <a:cs typeface="Arial"/>
                      </a:endParaRPr>
                    </a:p>
                    <a:p>
                      <a:pPr marL="327025">
                        <a:lnSpc>
                          <a:spcPts val="985"/>
                        </a:lnSpc>
                      </a:pPr>
                      <a:r>
                        <a:rPr sz="900" spc="-10" dirty="0">
                          <a:solidFill>
                            <a:srgbClr val="3333FF"/>
                          </a:solidFill>
                          <a:latin typeface="Arial"/>
                          <a:cs typeface="Arial"/>
                        </a:rPr>
                        <a:t>break</a:t>
                      </a:r>
                      <a:r>
                        <a:rPr sz="900" spc="-10" dirty="0">
                          <a:latin typeface="Arial"/>
                          <a:cs typeface="Arial"/>
                        </a:rPr>
                        <a:t>;</a:t>
                      </a:r>
                      <a:endParaRPr sz="900">
                        <a:latin typeface="Arial"/>
                        <a:cs typeface="Arial"/>
                      </a:endParaRPr>
                    </a:p>
                    <a:p>
                      <a:pPr marL="264795" marR="4186554">
                        <a:lnSpc>
                          <a:spcPts val="1030"/>
                        </a:lnSpc>
                        <a:spcBef>
                          <a:spcPts val="50"/>
                        </a:spcBef>
                      </a:pPr>
                      <a:r>
                        <a:rPr sz="900" dirty="0">
                          <a:solidFill>
                            <a:srgbClr val="00AF50"/>
                          </a:solidFill>
                          <a:latin typeface="Arial"/>
                          <a:cs typeface="Arial"/>
                        </a:rPr>
                        <a:t>//add</a:t>
                      </a:r>
                      <a:r>
                        <a:rPr sz="900" spc="-30" dirty="0">
                          <a:solidFill>
                            <a:srgbClr val="00AF50"/>
                          </a:solidFill>
                          <a:latin typeface="Arial"/>
                          <a:cs typeface="Arial"/>
                        </a:rPr>
                        <a:t> </a:t>
                      </a:r>
                      <a:r>
                        <a:rPr sz="900" dirty="0">
                          <a:solidFill>
                            <a:srgbClr val="00AF50"/>
                          </a:solidFill>
                          <a:latin typeface="Arial"/>
                          <a:cs typeface="Arial"/>
                        </a:rPr>
                        <a:t>outer</a:t>
                      </a:r>
                      <a:r>
                        <a:rPr sz="900" spc="-15" dirty="0">
                          <a:solidFill>
                            <a:srgbClr val="00AF50"/>
                          </a:solidFill>
                          <a:latin typeface="Arial"/>
                          <a:cs typeface="Arial"/>
                        </a:rPr>
                        <a:t> </a:t>
                      </a:r>
                      <a:r>
                        <a:rPr sz="900" spc="-10" dirty="0">
                          <a:solidFill>
                            <a:srgbClr val="00AF50"/>
                          </a:solidFill>
                          <a:latin typeface="Arial"/>
                          <a:cs typeface="Arial"/>
                        </a:rPr>
                        <a:t>panels </a:t>
                      </a:r>
                      <a:r>
                        <a:rPr sz="900" spc="-10" dirty="0">
                          <a:latin typeface="Arial"/>
                          <a:cs typeface="Arial"/>
                        </a:rPr>
                        <a:t>outPanels.AddRange(plines);</a:t>
                      </a:r>
                      <a:endParaRPr sz="900">
                        <a:latin typeface="Arial"/>
                        <a:cs typeface="Arial"/>
                      </a:endParaRPr>
                    </a:p>
                    <a:p>
                      <a:pPr marL="264795">
                        <a:lnSpc>
                          <a:spcPts val="994"/>
                        </a:lnSpc>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mid</a:t>
                      </a:r>
                      <a:r>
                        <a:rPr sz="900" spc="-20" dirty="0">
                          <a:solidFill>
                            <a:srgbClr val="00AF50"/>
                          </a:solidFill>
                          <a:latin typeface="Arial"/>
                          <a:cs typeface="Arial"/>
                        </a:rPr>
                        <a:t> </a:t>
                      </a:r>
                      <a:r>
                        <a:rPr sz="900" dirty="0">
                          <a:solidFill>
                            <a:srgbClr val="00AF50"/>
                          </a:solidFill>
                          <a:latin typeface="Arial"/>
                          <a:cs typeface="Arial"/>
                        </a:rPr>
                        <a:t>panels only</a:t>
                      </a:r>
                      <a:r>
                        <a:rPr sz="900" spc="-15" dirty="0">
                          <a:solidFill>
                            <a:srgbClr val="00AF50"/>
                          </a:solidFill>
                          <a:latin typeface="Arial"/>
                          <a:cs typeface="Arial"/>
                        </a:rPr>
                        <a:t> </a:t>
                      </a:r>
                      <a:r>
                        <a:rPr sz="900" dirty="0">
                          <a:solidFill>
                            <a:srgbClr val="00AF50"/>
                          </a:solidFill>
                          <a:latin typeface="Arial"/>
                          <a:cs typeface="Arial"/>
                        </a:rPr>
                        <a:t>in</a:t>
                      </a:r>
                      <a:r>
                        <a:rPr sz="900" spc="-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last</a:t>
                      </a:r>
                      <a:r>
                        <a:rPr sz="900" spc="-5" dirty="0">
                          <a:solidFill>
                            <a:srgbClr val="00AF50"/>
                          </a:solidFill>
                          <a:latin typeface="Arial"/>
                          <a:cs typeface="Arial"/>
                        </a:rPr>
                        <a:t> </a:t>
                      </a:r>
                      <a:r>
                        <a:rPr sz="900" spc="-10" dirty="0">
                          <a:solidFill>
                            <a:srgbClr val="00AF50"/>
                          </a:solidFill>
                          <a:latin typeface="Arial"/>
                          <a:cs typeface="Arial"/>
                        </a:rPr>
                        <a:t>iteration</a:t>
                      </a:r>
                      <a:endParaRPr sz="900">
                        <a:latin typeface="Arial"/>
                        <a:cs typeface="Arial"/>
                      </a:endParaRPr>
                    </a:p>
                    <a:p>
                      <a:pPr marL="264795" marR="3926840">
                        <a:lnSpc>
                          <a:spcPct val="95900"/>
                        </a:lnSpc>
                        <a:spcBef>
                          <a:spcPts val="20"/>
                        </a:spcBef>
                      </a:pPr>
                      <a:r>
                        <a:rPr sz="900" dirty="0">
                          <a:solidFill>
                            <a:srgbClr val="3333FF"/>
                          </a:solidFill>
                          <a:latin typeface="Arial"/>
                          <a:cs typeface="Arial"/>
                        </a:rPr>
                        <a:t>if</a:t>
                      </a:r>
                      <a:r>
                        <a:rPr sz="900" dirty="0">
                          <a:latin typeface="Arial"/>
                          <a:cs typeface="Arial"/>
                        </a:rPr>
                        <a:t>(i</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degree -</a:t>
                      </a:r>
                      <a:r>
                        <a:rPr sz="900" spc="-15" dirty="0">
                          <a:latin typeface="Arial"/>
                          <a:cs typeface="Arial"/>
                        </a:rPr>
                        <a:t> </a:t>
                      </a:r>
                      <a:r>
                        <a:rPr sz="900" spc="-25" dirty="0">
                          <a:latin typeface="Arial"/>
                          <a:cs typeface="Arial"/>
                        </a:rPr>
                        <a:t>1) </a:t>
                      </a:r>
                      <a:r>
                        <a:rPr sz="900" spc="-10" dirty="0">
                          <a:latin typeface="Arial"/>
                          <a:cs typeface="Arial"/>
                        </a:rPr>
                        <a:t>outPanels.AddRange(midPlines); </a:t>
                      </a:r>
                      <a:r>
                        <a:rPr sz="900" dirty="0">
                          <a:solidFill>
                            <a:srgbClr val="3333FF"/>
                          </a:solidFill>
                          <a:latin typeface="Arial"/>
                          <a:cs typeface="Arial"/>
                        </a:rPr>
                        <a:t>else</a:t>
                      </a:r>
                      <a:r>
                        <a:rPr sz="900" spc="-25" dirty="0">
                          <a:solidFill>
                            <a:srgbClr val="3333FF"/>
                          </a:solidFill>
                          <a:latin typeface="Arial"/>
                          <a:cs typeface="Arial"/>
                        </a:rPr>
                        <a:t> </a:t>
                      </a:r>
                      <a:r>
                        <a:rPr sz="900" dirty="0">
                          <a:solidFill>
                            <a:srgbClr val="00AF50"/>
                          </a:solidFill>
                          <a:latin typeface="Arial"/>
                          <a:cs typeface="Arial"/>
                        </a:rPr>
                        <a:t>//subdivide</a:t>
                      </a:r>
                      <a:r>
                        <a:rPr sz="900" spc="-20" dirty="0">
                          <a:solidFill>
                            <a:srgbClr val="00AF50"/>
                          </a:solidFill>
                          <a:latin typeface="Arial"/>
                          <a:cs typeface="Arial"/>
                        </a:rPr>
                        <a:t> </a:t>
                      </a:r>
                      <a:r>
                        <a:rPr sz="900" dirty="0">
                          <a:solidFill>
                            <a:srgbClr val="00AF50"/>
                          </a:solidFill>
                          <a:latin typeface="Arial"/>
                          <a:cs typeface="Arial"/>
                        </a:rPr>
                        <a:t>mid</a:t>
                      </a:r>
                      <a:r>
                        <a:rPr sz="900" spc="-20" dirty="0">
                          <a:solidFill>
                            <a:srgbClr val="00AF50"/>
                          </a:solidFill>
                          <a:latin typeface="Arial"/>
                          <a:cs typeface="Arial"/>
                        </a:rPr>
                        <a:t> </a:t>
                      </a:r>
                      <a:r>
                        <a:rPr sz="900" dirty="0">
                          <a:solidFill>
                            <a:srgbClr val="00AF50"/>
                          </a:solidFill>
                          <a:latin typeface="Arial"/>
                          <a:cs typeface="Arial"/>
                        </a:rPr>
                        <a:t>panels</a:t>
                      </a:r>
                      <a:r>
                        <a:rPr sz="900" spc="-5" dirty="0">
                          <a:solidFill>
                            <a:srgbClr val="00AF50"/>
                          </a:solidFill>
                          <a:latin typeface="Arial"/>
                          <a:cs typeface="Arial"/>
                        </a:rPr>
                        <a:t> </a:t>
                      </a:r>
                      <a:r>
                        <a:rPr sz="900" spc="-20" dirty="0">
                          <a:solidFill>
                            <a:srgbClr val="00AF50"/>
                          </a:solidFill>
                          <a:latin typeface="Arial"/>
                          <a:cs typeface="Arial"/>
                        </a:rPr>
                        <a:t>only </a:t>
                      </a:r>
                      <a:r>
                        <a:rPr sz="900" dirty="0">
                          <a:latin typeface="Arial"/>
                          <a:cs typeface="Arial"/>
                        </a:rPr>
                        <a:t>inPolylines</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midPlines;</a:t>
                      </a:r>
                      <a:endParaRPr sz="900">
                        <a:latin typeface="Arial"/>
                        <a:cs typeface="Arial"/>
                      </a:endParaRPr>
                    </a:p>
                    <a:p>
                      <a:pPr marL="200660">
                        <a:lnSpc>
                          <a:spcPts val="1010"/>
                        </a:lnSpc>
                      </a:pPr>
                      <a:r>
                        <a:rPr sz="900" dirty="0">
                          <a:latin typeface="Arial"/>
                          <a:cs typeface="Arial"/>
                        </a:rPr>
                        <a:t>}</a:t>
                      </a:r>
                      <a:endParaRPr sz="900">
                        <a:latin typeface="Arial"/>
                        <a:cs typeface="Arial"/>
                      </a:endParaRPr>
                    </a:p>
                    <a:p>
                      <a:pPr marL="200660" marR="3868420">
                        <a:lnSpc>
                          <a:spcPct val="96100"/>
                        </a:lnSpc>
                        <a:spcBef>
                          <a:spcPts val="20"/>
                        </a:spcBef>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mesh</a:t>
                      </a:r>
                      <a:r>
                        <a:rPr sz="900" spc="-25" dirty="0">
                          <a:solidFill>
                            <a:srgbClr val="00AF50"/>
                          </a:solidFill>
                          <a:latin typeface="Arial"/>
                          <a:cs typeface="Arial"/>
                        </a:rPr>
                        <a:t> </a:t>
                      </a:r>
                      <a:r>
                        <a:rPr sz="900" dirty="0">
                          <a:solidFill>
                            <a:srgbClr val="00AF50"/>
                          </a:solidFill>
                          <a:latin typeface="Arial"/>
                          <a:cs typeface="Arial"/>
                        </a:rPr>
                        <a:t>from</a:t>
                      </a:r>
                      <a:r>
                        <a:rPr sz="900" spc="-30" dirty="0">
                          <a:solidFill>
                            <a:srgbClr val="00AF50"/>
                          </a:solidFill>
                          <a:latin typeface="Arial"/>
                          <a:cs typeface="Arial"/>
                        </a:rPr>
                        <a:t> </a:t>
                      </a:r>
                      <a:r>
                        <a:rPr sz="900" dirty="0">
                          <a:solidFill>
                            <a:srgbClr val="00AF50"/>
                          </a:solidFill>
                          <a:latin typeface="Arial"/>
                          <a:cs typeface="Arial"/>
                        </a:rPr>
                        <a:t>all</a:t>
                      </a:r>
                      <a:r>
                        <a:rPr sz="900" spc="-30" dirty="0">
                          <a:solidFill>
                            <a:srgbClr val="00AF50"/>
                          </a:solidFill>
                          <a:latin typeface="Arial"/>
                          <a:cs typeface="Arial"/>
                        </a:rPr>
                        <a:t> </a:t>
                      </a:r>
                      <a:r>
                        <a:rPr sz="900" spc="-10" dirty="0">
                          <a:solidFill>
                            <a:srgbClr val="00AF50"/>
                          </a:solidFill>
                          <a:latin typeface="Arial"/>
                          <a:cs typeface="Arial"/>
                        </a:rPr>
                        <a:t>polylines </a:t>
                      </a:r>
                      <a:r>
                        <a:rPr sz="900" b="1" dirty="0">
                          <a:latin typeface="Arial"/>
                          <a:cs typeface="Arial"/>
                        </a:rPr>
                        <a:t>Mesh</a:t>
                      </a:r>
                      <a:r>
                        <a:rPr sz="900" b="1" spc="-5" dirty="0">
                          <a:latin typeface="Arial"/>
                          <a:cs typeface="Arial"/>
                        </a:rPr>
                        <a:t> </a:t>
                      </a:r>
                      <a:r>
                        <a:rPr sz="900" spc="-10" dirty="0">
                          <a:latin typeface="Arial"/>
                          <a:cs typeface="Arial"/>
                        </a:rPr>
                        <a:t>joinedMesh</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 </a:t>
                      </a:r>
                      <a:r>
                        <a:rPr sz="900" spc="-10" dirty="0">
                          <a:latin typeface="Arial"/>
                          <a:cs typeface="Arial"/>
                        </a:rPr>
                        <a:t>Mesh();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20" dirty="0">
                          <a:latin typeface="Arial"/>
                          <a:cs typeface="Arial"/>
                        </a:rPr>
                        <a:t> </a:t>
                      </a:r>
                      <a:r>
                        <a:rPr sz="900" dirty="0">
                          <a:latin typeface="Arial"/>
                          <a:cs typeface="Arial"/>
                        </a:rPr>
                        <a:t>i &lt;</a:t>
                      </a:r>
                      <a:r>
                        <a:rPr sz="900" spc="-15" dirty="0">
                          <a:latin typeface="Arial"/>
                          <a:cs typeface="Arial"/>
                        </a:rPr>
                        <a:t> </a:t>
                      </a:r>
                      <a:r>
                        <a:rPr sz="900" dirty="0">
                          <a:latin typeface="Arial"/>
                          <a:cs typeface="Arial"/>
                        </a:rPr>
                        <a:t>outPanels.Count;</a:t>
                      </a:r>
                      <a:r>
                        <a:rPr sz="900" spc="-15" dirty="0">
                          <a:latin typeface="Arial"/>
                          <a:cs typeface="Arial"/>
                        </a:rPr>
                        <a:t> </a:t>
                      </a:r>
                      <a:r>
                        <a:rPr sz="900" spc="-20" dirty="0">
                          <a:latin typeface="Arial"/>
                          <a:cs typeface="Arial"/>
                        </a:rPr>
                        <a:t>i++)</a:t>
                      </a:r>
                      <a:endParaRPr sz="900">
                        <a:latin typeface="Arial"/>
                        <a:cs typeface="Arial"/>
                      </a:endParaRPr>
                    </a:p>
                    <a:p>
                      <a:pPr marL="200660">
                        <a:lnSpc>
                          <a:spcPts val="1010"/>
                        </a:lnSpc>
                      </a:pPr>
                      <a:r>
                        <a:rPr sz="900" dirty="0">
                          <a:latin typeface="Arial"/>
                          <a:cs typeface="Arial"/>
                        </a:rPr>
                        <a:t>{</a:t>
                      </a:r>
                      <a:endParaRPr sz="900">
                        <a:latin typeface="Arial"/>
                        <a:cs typeface="Arial"/>
                      </a:endParaRPr>
                    </a:p>
                    <a:p>
                      <a:pPr marL="264795" marR="2559050">
                        <a:lnSpc>
                          <a:spcPts val="1030"/>
                        </a:lnSpc>
                        <a:spcBef>
                          <a:spcPts val="50"/>
                        </a:spcBef>
                      </a:pPr>
                      <a:r>
                        <a:rPr sz="900" b="1" dirty="0">
                          <a:latin typeface="Arial"/>
                          <a:cs typeface="Arial"/>
                        </a:rPr>
                        <a:t>Mesh</a:t>
                      </a:r>
                      <a:r>
                        <a:rPr sz="900" b="1" spc="-35" dirty="0">
                          <a:latin typeface="Arial"/>
                          <a:cs typeface="Arial"/>
                        </a:rPr>
                        <a:t> </a:t>
                      </a:r>
                      <a:r>
                        <a:rPr sz="900" dirty="0">
                          <a:latin typeface="Arial"/>
                          <a:cs typeface="Arial"/>
                        </a:rPr>
                        <a:t>mesh</a:t>
                      </a:r>
                      <a:r>
                        <a:rPr sz="900" spc="-25" dirty="0">
                          <a:latin typeface="Arial"/>
                          <a:cs typeface="Arial"/>
                        </a:rPr>
                        <a:t> </a:t>
                      </a:r>
                      <a:r>
                        <a:rPr sz="900" dirty="0">
                          <a:latin typeface="Arial"/>
                          <a:cs typeface="Arial"/>
                        </a:rPr>
                        <a:t>=</a:t>
                      </a:r>
                      <a:r>
                        <a:rPr sz="900" spc="-30" dirty="0">
                          <a:latin typeface="Arial"/>
                          <a:cs typeface="Arial"/>
                        </a:rPr>
                        <a:t> </a:t>
                      </a:r>
                      <a:r>
                        <a:rPr sz="900" spc="-10" dirty="0">
                          <a:latin typeface="Arial"/>
                          <a:cs typeface="Arial"/>
                        </a:rPr>
                        <a:t>Mesh.CreateFromClosedPolyline(outPanels[i]); joinedMesh.Append(mesh);</a:t>
                      </a:r>
                      <a:endParaRPr sz="900">
                        <a:latin typeface="Arial"/>
                        <a:cs typeface="Arial"/>
                      </a:endParaRPr>
                    </a:p>
                    <a:p>
                      <a:pPr marL="200660">
                        <a:lnSpc>
                          <a:spcPts val="990"/>
                        </a:lnSpc>
                      </a:pPr>
                      <a:r>
                        <a:rPr sz="900" dirty="0">
                          <a:latin typeface="Arial"/>
                          <a:cs typeface="Arial"/>
                        </a:rPr>
                        <a:t>}</a:t>
                      </a:r>
                      <a:endParaRPr sz="900">
                        <a:latin typeface="Arial"/>
                        <a:cs typeface="Arial"/>
                      </a:endParaRPr>
                    </a:p>
                    <a:p>
                      <a:pPr marL="200660">
                        <a:lnSpc>
                          <a:spcPts val="1060"/>
                        </a:lnSpc>
                      </a:pPr>
                      <a:r>
                        <a:rPr sz="900" dirty="0">
                          <a:solidFill>
                            <a:srgbClr val="00AF50"/>
                          </a:solidFill>
                          <a:latin typeface="Arial"/>
                          <a:cs typeface="Arial"/>
                        </a:rPr>
                        <a:t>//make</a:t>
                      </a:r>
                      <a:r>
                        <a:rPr sz="900" spc="-10" dirty="0">
                          <a:solidFill>
                            <a:srgbClr val="00AF50"/>
                          </a:solidFill>
                          <a:latin typeface="Arial"/>
                          <a:cs typeface="Arial"/>
                        </a:rPr>
                        <a:t> </a:t>
                      </a:r>
                      <a:r>
                        <a:rPr sz="900" dirty="0">
                          <a:solidFill>
                            <a:srgbClr val="00AF50"/>
                          </a:solidFill>
                          <a:latin typeface="Arial"/>
                          <a:cs typeface="Arial"/>
                        </a:rPr>
                        <a:t>sure</a:t>
                      </a:r>
                      <a:r>
                        <a:rPr sz="900" spc="-10" dirty="0">
                          <a:solidFill>
                            <a:srgbClr val="00AF50"/>
                          </a:solidFill>
                          <a:latin typeface="Arial"/>
                          <a:cs typeface="Arial"/>
                        </a:rPr>
                        <a:t> </a:t>
                      </a:r>
                      <a:r>
                        <a:rPr sz="900" dirty="0">
                          <a:solidFill>
                            <a:srgbClr val="00AF50"/>
                          </a:solidFill>
                          <a:latin typeface="Arial"/>
                          <a:cs typeface="Arial"/>
                        </a:rPr>
                        <a:t>all</a:t>
                      </a:r>
                      <a:r>
                        <a:rPr sz="900" spc="-20" dirty="0">
                          <a:solidFill>
                            <a:srgbClr val="00AF50"/>
                          </a:solidFill>
                          <a:latin typeface="Arial"/>
                          <a:cs typeface="Arial"/>
                        </a:rPr>
                        <a:t> </a:t>
                      </a:r>
                      <a:r>
                        <a:rPr sz="900" dirty="0">
                          <a:solidFill>
                            <a:srgbClr val="00AF50"/>
                          </a:solidFill>
                          <a:latin typeface="Arial"/>
                          <a:cs typeface="Arial"/>
                        </a:rPr>
                        <a:t>mesh</a:t>
                      </a:r>
                      <a:r>
                        <a:rPr sz="900" spc="-5" dirty="0">
                          <a:solidFill>
                            <a:srgbClr val="00AF50"/>
                          </a:solidFill>
                          <a:latin typeface="Arial"/>
                          <a:cs typeface="Arial"/>
                        </a:rPr>
                        <a:t> </a:t>
                      </a:r>
                      <a:r>
                        <a:rPr sz="900" dirty="0">
                          <a:solidFill>
                            <a:srgbClr val="00AF50"/>
                          </a:solidFill>
                          <a:latin typeface="Arial"/>
                          <a:cs typeface="Arial"/>
                        </a:rPr>
                        <a:t>faces</a:t>
                      </a:r>
                      <a:r>
                        <a:rPr sz="900" spc="-15" dirty="0">
                          <a:solidFill>
                            <a:srgbClr val="00AF50"/>
                          </a:solidFill>
                          <a:latin typeface="Arial"/>
                          <a:cs typeface="Arial"/>
                        </a:rPr>
                        <a:t> </a:t>
                      </a:r>
                      <a:r>
                        <a:rPr sz="900" dirty="0">
                          <a:solidFill>
                            <a:srgbClr val="00AF50"/>
                          </a:solidFill>
                          <a:latin typeface="Arial"/>
                          <a:cs typeface="Arial"/>
                        </a:rPr>
                        <a:t>normals</a:t>
                      </a:r>
                      <a:r>
                        <a:rPr sz="900" spc="-15" dirty="0">
                          <a:solidFill>
                            <a:srgbClr val="00AF50"/>
                          </a:solidFill>
                          <a:latin typeface="Arial"/>
                          <a:cs typeface="Arial"/>
                        </a:rPr>
                        <a:t> </a:t>
                      </a:r>
                      <a:r>
                        <a:rPr sz="900" dirty="0">
                          <a:solidFill>
                            <a:srgbClr val="00AF50"/>
                          </a:solidFill>
                          <a:latin typeface="Arial"/>
                          <a:cs typeface="Arial"/>
                        </a:rPr>
                        <a:t>are</a:t>
                      </a:r>
                      <a:r>
                        <a:rPr sz="900" spc="-10" dirty="0">
                          <a:solidFill>
                            <a:srgbClr val="00AF50"/>
                          </a:solidFill>
                          <a:latin typeface="Arial"/>
                          <a:cs typeface="Arial"/>
                        </a:rPr>
                        <a:t> </a:t>
                      </a:r>
                      <a:r>
                        <a:rPr sz="900" dirty="0">
                          <a:solidFill>
                            <a:srgbClr val="00AF50"/>
                          </a:solidFill>
                          <a:latin typeface="Arial"/>
                          <a:cs typeface="Arial"/>
                        </a:rPr>
                        <a:t>in</a:t>
                      </a:r>
                      <a:r>
                        <a:rPr sz="900" spc="-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same</a:t>
                      </a:r>
                      <a:r>
                        <a:rPr sz="900" spc="-20" dirty="0">
                          <a:solidFill>
                            <a:srgbClr val="00AF50"/>
                          </a:solidFill>
                          <a:latin typeface="Arial"/>
                          <a:cs typeface="Arial"/>
                        </a:rPr>
                        <a:t> </a:t>
                      </a:r>
                      <a:r>
                        <a:rPr sz="900" dirty="0">
                          <a:solidFill>
                            <a:srgbClr val="00AF50"/>
                          </a:solidFill>
                          <a:latin typeface="Arial"/>
                          <a:cs typeface="Arial"/>
                        </a:rPr>
                        <a:t>general</a:t>
                      </a:r>
                      <a:r>
                        <a:rPr sz="900" spc="-5" dirty="0">
                          <a:solidFill>
                            <a:srgbClr val="00AF50"/>
                          </a:solidFill>
                          <a:latin typeface="Arial"/>
                          <a:cs typeface="Arial"/>
                        </a:rPr>
                        <a:t> </a:t>
                      </a:r>
                      <a:r>
                        <a:rPr sz="900" spc="-10" dirty="0">
                          <a:solidFill>
                            <a:srgbClr val="00AF50"/>
                          </a:solidFill>
                          <a:latin typeface="Arial"/>
                          <a:cs typeface="Arial"/>
                        </a:rPr>
                        <a:t>direction</a:t>
                      </a:r>
                      <a:endParaRPr sz="90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5" name="object 5"/>
          <p:cNvPicPr/>
          <p:nvPr/>
        </p:nvPicPr>
        <p:blipFill>
          <a:blip r:embed="rId2" cstate="print"/>
          <a:stretch>
            <a:fillRect/>
          </a:stretch>
        </p:blipFill>
        <p:spPr>
          <a:xfrm>
            <a:off x="1077296" y="3201446"/>
            <a:ext cx="5741520" cy="1375787"/>
          </a:xfrm>
          <a:prstGeom prst="rect">
            <a:avLst/>
          </a:prstGeom>
        </p:spPr>
      </p:pic>
      <p:sp>
        <p:nvSpPr>
          <p:cNvPr id="9" name="Title 8"/>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97</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98</a:t>
            </a:r>
          </a:p>
        </p:txBody>
      </p:sp>
      <p:graphicFrame>
        <p:nvGraphicFramePr>
          <p:cNvPr id="2" name="object 2"/>
          <p:cNvGraphicFramePr>
            <a:graphicFrameLocks noGrp="1"/>
          </p:cNvGraphicFramePr>
          <p:nvPr/>
        </p:nvGraphicFramePr>
        <p:xfrm>
          <a:off x="980236" y="914399"/>
          <a:ext cx="5951220" cy="6658609"/>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831850">
                <a:tc>
                  <a:txBody>
                    <a:bodyPr/>
                    <a:lstStyle/>
                    <a:p>
                      <a:pPr marL="200660">
                        <a:lnSpc>
                          <a:spcPct val="100000"/>
                        </a:lnSpc>
                        <a:spcBef>
                          <a:spcPts val="105"/>
                        </a:spcBef>
                      </a:pPr>
                      <a:r>
                        <a:rPr sz="900" spc="-10" dirty="0">
                          <a:latin typeface="Arial"/>
                          <a:cs typeface="Arial"/>
                        </a:rPr>
                        <a:t>joinedMesh.UnifyNormals();</a:t>
                      </a:r>
                      <a:endParaRPr sz="900">
                        <a:latin typeface="Arial"/>
                        <a:cs typeface="Arial"/>
                      </a:endParaRPr>
                    </a:p>
                    <a:p>
                      <a:pPr>
                        <a:lnSpc>
                          <a:spcPct val="100000"/>
                        </a:lnSpc>
                        <a:spcBef>
                          <a:spcPts val="40"/>
                        </a:spcBef>
                      </a:pPr>
                      <a:endParaRPr sz="900">
                        <a:latin typeface="Times New Roman"/>
                        <a:cs typeface="Times New Roman"/>
                      </a:endParaRPr>
                    </a:p>
                    <a:p>
                      <a:pPr marL="200660" marR="4423410">
                        <a:lnSpc>
                          <a:spcPts val="1030"/>
                        </a:lnSpc>
                      </a:pPr>
                      <a:r>
                        <a:rPr sz="900" dirty="0">
                          <a:solidFill>
                            <a:srgbClr val="00AF50"/>
                          </a:solidFill>
                          <a:latin typeface="Arial"/>
                          <a:cs typeface="Arial"/>
                        </a:rPr>
                        <a:t>//Assign</a:t>
                      </a:r>
                      <a:r>
                        <a:rPr sz="900" spc="-2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OutPolylines</a:t>
                      </a:r>
                      <a:r>
                        <a:rPr sz="900" spc="-15" dirty="0">
                          <a:latin typeface="Arial"/>
                          <a:cs typeface="Arial"/>
                        </a:rPr>
                        <a:t> </a:t>
                      </a:r>
                      <a:r>
                        <a:rPr sz="900" dirty="0">
                          <a:latin typeface="Arial"/>
                          <a:cs typeface="Arial"/>
                        </a:rPr>
                        <a:t>=</a:t>
                      </a:r>
                      <a:r>
                        <a:rPr sz="900" spc="-10" dirty="0">
                          <a:latin typeface="Arial"/>
                          <a:cs typeface="Arial"/>
                        </a:rPr>
                        <a:t> outPanels; </a:t>
                      </a:r>
                      <a:r>
                        <a:rPr sz="900" dirty="0">
                          <a:latin typeface="Arial"/>
                          <a:cs typeface="Arial"/>
                        </a:rPr>
                        <a:t>OutMesh</a:t>
                      </a:r>
                      <a:r>
                        <a:rPr sz="900" spc="-15" dirty="0">
                          <a:latin typeface="Arial"/>
                          <a:cs typeface="Arial"/>
                        </a:rPr>
                        <a:t> </a:t>
                      </a:r>
                      <a:r>
                        <a:rPr sz="900" dirty="0">
                          <a:latin typeface="Arial"/>
                          <a:cs typeface="Arial"/>
                        </a:rPr>
                        <a:t>= </a:t>
                      </a:r>
                      <a:r>
                        <a:rPr sz="900" spc="-10" dirty="0">
                          <a:latin typeface="Arial"/>
                          <a:cs typeface="Arial"/>
                        </a:rPr>
                        <a:t>joinedMesh;</a:t>
                      </a:r>
                      <a:endParaRPr sz="900">
                        <a:latin typeface="Arial"/>
                        <a:cs typeface="Arial"/>
                      </a:endParaRPr>
                    </a:p>
                    <a:p>
                      <a:pPr marL="73025">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5826760">
                <a:tc>
                  <a:txBody>
                    <a:bodyPr/>
                    <a:lstStyle/>
                    <a:p>
                      <a:pPr marL="73025" marR="175260">
                        <a:lnSpc>
                          <a:spcPts val="1030"/>
                        </a:lnSpc>
                        <a:spcBef>
                          <a:spcPts val="180"/>
                        </a:spcBef>
                      </a:pPr>
                      <a:r>
                        <a:rPr sz="900" dirty="0">
                          <a:solidFill>
                            <a:srgbClr val="3333FF"/>
                          </a:solidFill>
                          <a:latin typeface="Arial"/>
                          <a:cs typeface="Arial"/>
                        </a:rPr>
                        <a:t>bool</a:t>
                      </a:r>
                      <a:r>
                        <a:rPr sz="900" spc="-20" dirty="0">
                          <a:solidFill>
                            <a:srgbClr val="3333FF"/>
                          </a:solidFill>
                          <a:latin typeface="Arial"/>
                          <a:cs typeface="Arial"/>
                        </a:rPr>
                        <a:t> </a:t>
                      </a:r>
                      <a:r>
                        <a:rPr sz="900" b="1" dirty="0">
                          <a:latin typeface="Arial"/>
                          <a:cs typeface="Arial"/>
                        </a:rPr>
                        <a:t>SubPanelOnSurface</a:t>
                      </a:r>
                      <a:r>
                        <a:rPr sz="900" dirty="0">
                          <a:latin typeface="Arial"/>
                          <a:cs typeface="Arial"/>
                        </a:rPr>
                        <a:t>(</a:t>
                      </a:r>
                      <a:r>
                        <a:rPr sz="900" spc="-10" dirty="0">
                          <a:latin typeface="Arial"/>
                          <a:cs typeface="Arial"/>
                        </a:rPr>
                        <a:t> </a:t>
                      </a:r>
                      <a:r>
                        <a:rPr sz="900" b="1" dirty="0">
                          <a:latin typeface="Arial"/>
                          <a:cs typeface="Arial"/>
                        </a:rPr>
                        <a:t>Surface</a:t>
                      </a:r>
                      <a:r>
                        <a:rPr sz="900" b="1" spc="-20" dirty="0">
                          <a:latin typeface="Arial"/>
                          <a:cs typeface="Arial"/>
                        </a:rPr>
                        <a:t> </a:t>
                      </a:r>
                      <a:r>
                        <a:rPr sz="900" dirty="0">
                          <a:latin typeface="Arial"/>
                          <a:cs typeface="Arial"/>
                        </a:rPr>
                        <a:t>srf,</a:t>
                      </a:r>
                      <a:r>
                        <a:rPr sz="900" spc="-10" dirty="0">
                          <a:latin typeface="Arial"/>
                          <a:cs typeface="Arial"/>
                        </a:rPr>
                        <a:t> </a:t>
                      </a:r>
                      <a:r>
                        <a:rPr sz="900" b="1" dirty="0">
                          <a:latin typeface="Arial"/>
                          <a:cs typeface="Arial"/>
                        </a:rPr>
                        <a:t>Polyline</a:t>
                      </a:r>
                      <a:r>
                        <a:rPr sz="900" dirty="0">
                          <a:latin typeface="Arial"/>
                          <a:cs typeface="Arial"/>
                        </a:rPr>
                        <a:t>[]</a:t>
                      </a:r>
                      <a:r>
                        <a:rPr sz="900" spc="-15" dirty="0">
                          <a:latin typeface="Arial"/>
                          <a:cs typeface="Arial"/>
                        </a:rPr>
                        <a:t> </a:t>
                      </a:r>
                      <a:r>
                        <a:rPr sz="900" dirty="0">
                          <a:latin typeface="Arial"/>
                          <a:cs typeface="Arial"/>
                        </a:rPr>
                        <a:t>inputPanels,</a:t>
                      </a:r>
                      <a:r>
                        <a:rPr sz="900" spc="-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latin typeface="Arial"/>
                          <a:cs typeface="Arial"/>
                        </a:rPr>
                        <a:t>List&lt;</a:t>
                      </a:r>
                      <a:r>
                        <a:rPr sz="900" b="1" dirty="0">
                          <a:latin typeface="Arial"/>
                          <a:cs typeface="Arial"/>
                        </a:rPr>
                        <a:t>Polyline</a:t>
                      </a:r>
                      <a:r>
                        <a:rPr sz="900" dirty="0">
                          <a:latin typeface="Arial"/>
                          <a:cs typeface="Arial"/>
                        </a:rPr>
                        <a:t>&gt;</a:t>
                      </a:r>
                      <a:r>
                        <a:rPr sz="900" spc="-25" dirty="0">
                          <a:latin typeface="Arial"/>
                          <a:cs typeface="Arial"/>
                        </a:rPr>
                        <a:t> </a:t>
                      </a:r>
                      <a:r>
                        <a:rPr sz="900" dirty="0">
                          <a:latin typeface="Arial"/>
                          <a:cs typeface="Arial"/>
                        </a:rPr>
                        <a:t>outPanels,</a:t>
                      </a:r>
                      <a:r>
                        <a:rPr sz="900" spc="-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spc="-10" dirty="0">
                          <a:latin typeface="Arial"/>
                          <a:cs typeface="Arial"/>
                        </a:rPr>
                        <a:t>List&lt;</a:t>
                      </a:r>
                      <a:r>
                        <a:rPr sz="900" b="1" spc="-10" dirty="0">
                          <a:latin typeface="Arial"/>
                          <a:cs typeface="Arial"/>
                        </a:rPr>
                        <a:t>Polyline</a:t>
                      </a:r>
                      <a:r>
                        <a:rPr sz="900" spc="-10" dirty="0">
                          <a:latin typeface="Arial"/>
                          <a:cs typeface="Arial"/>
                        </a:rPr>
                        <a:t>&gt; midPanels)</a:t>
                      </a:r>
                      <a:endParaRPr sz="900">
                        <a:latin typeface="Arial"/>
                        <a:cs typeface="Arial"/>
                      </a:endParaRPr>
                    </a:p>
                    <a:p>
                      <a:pPr marL="73025">
                        <a:lnSpc>
                          <a:spcPts val="994"/>
                        </a:lnSpc>
                      </a:pPr>
                      <a:r>
                        <a:rPr sz="900" dirty="0">
                          <a:latin typeface="Arial"/>
                          <a:cs typeface="Arial"/>
                        </a:rPr>
                        <a:t>{</a:t>
                      </a:r>
                      <a:endParaRPr sz="900">
                        <a:latin typeface="Arial"/>
                        <a:cs typeface="Arial"/>
                      </a:endParaRPr>
                    </a:p>
                    <a:p>
                      <a:pPr marL="200660">
                        <a:lnSpc>
                          <a:spcPts val="1030"/>
                        </a:lnSpc>
                      </a:pPr>
                      <a:r>
                        <a:rPr sz="900" dirty="0">
                          <a:solidFill>
                            <a:srgbClr val="00AF50"/>
                          </a:solidFill>
                          <a:latin typeface="Arial"/>
                          <a:cs typeface="Arial"/>
                        </a:rPr>
                        <a:t>//check</a:t>
                      </a:r>
                      <a:r>
                        <a:rPr sz="900" spc="-5" dirty="0">
                          <a:solidFill>
                            <a:srgbClr val="00AF50"/>
                          </a:solidFill>
                          <a:latin typeface="Arial"/>
                          <a:cs typeface="Arial"/>
                        </a:rPr>
                        <a:t> </a:t>
                      </a:r>
                      <a:r>
                        <a:rPr sz="900" dirty="0">
                          <a:solidFill>
                            <a:srgbClr val="00AF50"/>
                          </a:solidFill>
                          <a:latin typeface="Arial"/>
                          <a:cs typeface="Arial"/>
                        </a:rPr>
                        <a:t>for</a:t>
                      </a:r>
                      <a:r>
                        <a:rPr sz="900" spc="-1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valid</a:t>
                      </a:r>
                      <a:r>
                        <a:rPr sz="900" spc="-15" dirty="0">
                          <a:solidFill>
                            <a:srgbClr val="00AF50"/>
                          </a:solidFill>
                          <a:latin typeface="Arial"/>
                          <a:cs typeface="Arial"/>
                        </a:rPr>
                        <a:t> </a:t>
                      </a:r>
                      <a:r>
                        <a:rPr sz="900" spc="-20" dirty="0">
                          <a:solidFill>
                            <a:srgbClr val="00AF50"/>
                          </a:solidFill>
                          <a:latin typeface="Arial"/>
                          <a:cs typeface="Arial"/>
                        </a:rPr>
                        <a:t>input</a:t>
                      </a:r>
                      <a:endParaRPr sz="900">
                        <a:latin typeface="Arial"/>
                        <a:cs typeface="Arial"/>
                      </a:endParaRPr>
                    </a:p>
                    <a:p>
                      <a:pPr marL="264795" marR="3705860" indent="-64135">
                        <a:lnSpc>
                          <a:spcPts val="1030"/>
                        </a:lnSpc>
                        <a:spcBef>
                          <a:spcPts val="55"/>
                        </a:spcBef>
                      </a:pP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(inputPanels.Length</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null</a:t>
                      </a:r>
                      <a:r>
                        <a:rPr sz="900" spc="-10" dirty="0">
                          <a:solidFill>
                            <a:srgbClr val="3333FF"/>
                          </a:solidFill>
                          <a:latin typeface="Arial"/>
                          <a:cs typeface="Arial"/>
                        </a:rPr>
                        <a:t> </a:t>
                      </a:r>
                      <a:r>
                        <a:rPr sz="900" dirty="0">
                          <a:latin typeface="Arial"/>
                          <a:cs typeface="Arial"/>
                        </a:rPr>
                        <a:t>==</a:t>
                      </a:r>
                      <a:r>
                        <a:rPr sz="900" spc="-20" dirty="0">
                          <a:latin typeface="Arial"/>
                          <a:cs typeface="Arial"/>
                        </a:rPr>
                        <a:t> srf) </a:t>
                      </a:r>
                      <a:r>
                        <a:rPr sz="900" dirty="0">
                          <a:solidFill>
                            <a:srgbClr val="3333FF"/>
                          </a:solidFill>
                          <a:latin typeface="Arial"/>
                          <a:cs typeface="Arial"/>
                        </a:rPr>
                        <a:t>return</a:t>
                      </a:r>
                      <a:r>
                        <a:rPr sz="900" spc="-10" dirty="0">
                          <a:solidFill>
                            <a:srgbClr val="3333FF"/>
                          </a:solidFill>
                          <a:latin typeface="Arial"/>
                          <a:cs typeface="Arial"/>
                        </a:rPr>
                        <a:t> false</a:t>
                      </a:r>
                      <a:r>
                        <a:rPr sz="900" spc="-10" dirty="0">
                          <a:latin typeface="Arial"/>
                          <a:cs typeface="Arial"/>
                        </a:rPr>
                        <a:t>;</a:t>
                      </a:r>
                      <a:endParaRPr sz="900">
                        <a:latin typeface="Arial"/>
                        <a:cs typeface="Arial"/>
                      </a:endParaRPr>
                    </a:p>
                    <a:p>
                      <a:pPr marL="200660">
                        <a:lnSpc>
                          <a:spcPts val="990"/>
                        </a:lnSpc>
                      </a:pP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20"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20" dirty="0">
                          <a:latin typeface="Arial"/>
                          <a:cs typeface="Arial"/>
                        </a:rPr>
                        <a:t> </a:t>
                      </a:r>
                      <a:r>
                        <a:rPr sz="900" dirty="0">
                          <a:latin typeface="Arial"/>
                          <a:cs typeface="Arial"/>
                        </a:rPr>
                        <a:t>inputPanels.Length;</a:t>
                      </a:r>
                      <a:r>
                        <a:rPr sz="900" spc="-5" dirty="0">
                          <a:latin typeface="Arial"/>
                          <a:cs typeface="Arial"/>
                        </a:rPr>
                        <a:t> </a:t>
                      </a:r>
                      <a:r>
                        <a:rPr sz="900" spc="-20" dirty="0">
                          <a:latin typeface="Arial"/>
                          <a:cs typeface="Arial"/>
                        </a:rPr>
                        <a:t>i++)</a:t>
                      </a:r>
                      <a:endParaRPr sz="900">
                        <a:latin typeface="Arial"/>
                        <a:cs typeface="Arial"/>
                      </a:endParaRPr>
                    </a:p>
                    <a:p>
                      <a:pPr marL="200660">
                        <a:lnSpc>
                          <a:spcPts val="1040"/>
                        </a:lnSpc>
                      </a:pPr>
                      <a:r>
                        <a:rPr sz="900" dirty="0">
                          <a:latin typeface="Arial"/>
                          <a:cs typeface="Arial"/>
                        </a:rPr>
                        <a:t>{</a:t>
                      </a:r>
                      <a:endParaRPr sz="900">
                        <a:latin typeface="Arial"/>
                        <a:cs typeface="Arial"/>
                      </a:endParaRPr>
                    </a:p>
                    <a:p>
                      <a:pPr marL="264795">
                        <a:lnSpc>
                          <a:spcPts val="1030"/>
                        </a:lnSpc>
                      </a:pPr>
                      <a:r>
                        <a:rPr sz="900" b="1" dirty="0">
                          <a:latin typeface="Arial"/>
                          <a:cs typeface="Arial"/>
                        </a:rPr>
                        <a:t>Polyline</a:t>
                      </a:r>
                      <a:r>
                        <a:rPr sz="900" b="1" spc="-15" dirty="0">
                          <a:latin typeface="Arial"/>
                          <a:cs typeface="Arial"/>
                        </a:rPr>
                        <a:t> </a:t>
                      </a:r>
                      <a:r>
                        <a:rPr sz="900" dirty="0">
                          <a:latin typeface="Arial"/>
                          <a:cs typeface="Arial"/>
                        </a:rPr>
                        <a:t>ipline</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inputPanels[i];</a:t>
                      </a:r>
                      <a:endParaRPr sz="900">
                        <a:latin typeface="Arial"/>
                        <a:cs typeface="Arial"/>
                      </a:endParaRPr>
                    </a:p>
                    <a:p>
                      <a:pPr marL="327025" marR="3937635" indent="-62865">
                        <a:lnSpc>
                          <a:spcPts val="1040"/>
                        </a:lnSpc>
                        <a:spcBef>
                          <a:spcPts val="45"/>
                        </a:spcBef>
                      </a:pP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(!ipline.IsValid</a:t>
                      </a:r>
                      <a:r>
                        <a:rPr sz="900" spc="-1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!ipline.IsClosed) </a:t>
                      </a:r>
                      <a:r>
                        <a:rPr sz="900" spc="-10" dirty="0">
                          <a:solidFill>
                            <a:srgbClr val="3333FF"/>
                          </a:solidFill>
                          <a:latin typeface="Arial"/>
                          <a:cs typeface="Arial"/>
                        </a:rPr>
                        <a:t>continue</a:t>
                      </a:r>
                      <a:r>
                        <a:rPr sz="900" spc="-10" dirty="0">
                          <a:latin typeface="Arial"/>
                          <a:cs typeface="Arial"/>
                        </a:rPr>
                        <a:t>;</a:t>
                      </a:r>
                      <a:endParaRPr sz="900">
                        <a:latin typeface="Arial"/>
                        <a:cs typeface="Arial"/>
                      </a:endParaRPr>
                    </a:p>
                    <a:p>
                      <a:pPr marL="264795">
                        <a:lnSpc>
                          <a:spcPts val="985"/>
                        </a:lnSpc>
                      </a:pPr>
                      <a:r>
                        <a:rPr sz="900" dirty="0">
                          <a:solidFill>
                            <a:srgbClr val="00AF50"/>
                          </a:solidFill>
                          <a:latin typeface="Arial"/>
                          <a:cs typeface="Arial"/>
                        </a:rPr>
                        <a:t>//stack</a:t>
                      </a:r>
                      <a:r>
                        <a:rPr sz="900" spc="-1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64795">
                        <a:lnSpc>
                          <a:spcPts val="1030"/>
                        </a:lnSpc>
                      </a:pPr>
                      <a:r>
                        <a:rPr sz="900" dirty="0">
                          <a:latin typeface="Arial"/>
                          <a:cs typeface="Arial"/>
                        </a:rPr>
                        <a:t>List&lt;</a:t>
                      </a:r>
                      <a:r>
                        <a:rPr sz="900" b="1" dirty="0">
                          <a:latin typeface="Arial"/>
                          <a:cs typeface="Arial"/>
                        </a:rPr>
                        <a:t>Point3d</a:t>
                      </a:r>
                      <a:r>
                        <a:rPr sz="900" dirty="0">
                          <a:latin typeface="Arial"/>
                          <a:cs typeface="Arial"/>
                        </a:rPr>
                        <a:t>&gt;</a:t>
                      </a:r>
                      <a:r>
                        <a:rPr sz="900" spc="-15" dirty="0">
                          <a:latin typeface="Arial"/>
                          <a:cs typeface="Arial"/>
                        </a:rPr>
                        <a:t> </a:t>
                      </a:r>
                      <a:r>
                        <a:rPr sz="900" dirty="0">
                          <a:latin typeface="Arial"/>
                          <a:cs typeface="Arial"/>
                        </a:rPr>
                        <a:t>stack</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5" dirty="0">
                          <a:solidFill>
                            <a:srgbClr val="3333FF"/>
                          </a:solidFill>
                          <a:latin typeface="Arial"/>
                          <a:cs typeface="Arial"/>
                        </a:rPr>
                        <a:t> </a:t>
                      </a:r>
                      <a:r>
                        <a:rPr sz="900" spc="-10" dirty="0">
                          <a:latin typeface="Arial"/>
                          <a:cs typeface="Arial"/>
                        </a:rPr>
                        <a:t>List&lt;</a:t>
                      </a:r>
                      <a:r>
                        <a:rPr sz="900" b="1" spc="-10" dirty="0">
                          <a:latin typeface="Arial"/>
                          <a:cs typeface="Arial"/>
                        </a:rPr>
                        <a:t>Point3d</a:t>
                      </a:r>
                      <a:r>
                        <a:rPr sz="900" spc="-10" dirty="0">
                          <a:latin typeface="Arial"/>
                          <a:cs typeface="Arial"/>
                        </a:rPr>
                        <a:t>&gt;();</a:t>
                      </a:r>
                      <a:endParaRPr sz="900">
                        <a:latin typeface="Arial"/>
                        <a:cs typeface="Arial"/>
                      </a:endParaRPr>
                    </a:p>
                    <a:p>
                      <a:pPr marL="264795" marR="3858260">
                        <a:lnSpc>
                          <a:spcPts val="1030"/>
                        </a:lnSpc>
                        <a:spcBef>
                          <a:spcPts val="50"/>
                        </a:spcBef>
                      </a:pPr>
                      <a:r>
                        <a:rPr sz="900" b="1" dirty="0">
                          <a:latin typeface="Arial"/>
                          <a:cs typeface="Arial"/>
                        </a:rPr>
                        <a:t>Polyline</a:t>
                      </a:r>
                      <a:r>
                        <a:rPr sz="900" b="1" spc="-15" dirty="0">
                          <a:latin typeface="Arial"/>
                          <a:cs typeface="Arial"/>
                        </a:rPr>
                        <a:t> </a:t>
                      </a:r>
                      <a:r>
                        <a:rPr sz="900" dirty="0">
                          <a:latin typeface="Arial"/>
                          <a:cs typeface="Arial"/>
                        </a:rPr>
                        <a:t>newPline</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Polyline(); </a:t>
                      </a:r>
                      <a:r>
                        <a:rPr sz="900" dirty="0">
                          <a:solidFill>
                            <a:srgbClr val="3333FF"/>
                          </a:solidFill>
                          <a:latin typeface="Arial"/>
                          <a:cs typeface="Arial"/>
                        </a:rPr>
                        <a:t>for</a:t>
                      </a:r>
                      <a:r>
                        <a:rPr sz="900" spc="-3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j</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j</a:t>
                      </a:r>
                      <a:r>
                        <a:rPr sz="900" spc="-1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ipline.Count;</a:t>
                      </a:r>
                      <a:r>
                        <a:rPr sz="900" spc="-5" dirty="0">
                          <a:latin typeface="Arial"/>
                          <a:cs typeface="Arial"/>
                        </a:rPr>
                        <a:t> </a:t>
                      </a:r>
                      <a:r>
                        <a:rPr sz="900" spc="-20" dirty="0">
                          <a:latin typeface="Arial"/>
                          <a:cs typeface="Arial"/>
                        </a:rPr>
                        <a:t>j++)</a:t>
                      </a:r>
                      <a:endParaRPr sz="900">
                        <a:latin typeface="Arial"/>
                        <a:cs typeface="Arial"/>
                      </a:endParaRPr>
                    </a:p>
                    <a:p>
                      <a:pPr marL="264795">
                        <a:lnSpc>
                          <a:spcPts val="994"/>
                        </a:lnSpc>
                      </a:pPr>
                      <a:r>
                        <a:rPr sz="900" dirty="0">
                          <a:latin typeface="Arial"/>
                          <a:cs typeface="Arial"/>
                        </a:rPr>
                        <a:t>{</a:t>
                      </a:r>
                      <a:endParaRPr sz="900">
                        <a:latin typeface="Arial"/>
                        <a:cs typeface="Arial"/>
                      </a:endParaRPr>
                    </a:p>
                    <a:p>
                      <a:pPr marL="327025" marR="3527425" indent="1270">
                        <a:lnSpc>
                          <a:spcPts val="1030"/>
                        </a:lnSpc>
                        <a:spcBef>
                          <a:spcPts val="50"/>
                        </a:spcBef>
                      </a:pPr>
                      <a:r>
                        <a:rPr sz="900" b="1" dirty="0">
                          <a:latin typeface="Arial"/>
                          <a:cs typeface="Arial"/>
                        </a:rPr>
                        <a:t>Line</a:t>
                      </a:r>
                      <a:r>
                        <a:rPr sz="900" b="1" spc="-35" dirty="0">
                          <a:latin typeface="Arial"/>
                          <a:cs typeface="Arial"/>
                        </a:rPr>
                        <a:t> </a:t>
                      </a:r>
                      <a:r>
                        <a:rPr sz="900" dirty="0">
                          <a:latin typeface="Arial"/>
                          <a:cs typeface="Arial"/>
                        </a:rPr>
                        <a:t>line</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dirty="0">
                          <a:latin typeface="Arial"/>
                          <a:cs typeface="Arial"/>
                        </a:rPr>
                        <a:t>Line(ipline[j</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a:t>
                      </a:r>
                      <a:r>
                        <a:rPr sz="900" spc="-10" dirty="0">
                          <a:latin typeface="Arial"/>
                          <a:cs typeface="Arial"/>
                        </a:rPr>
                        <a:t> ipline[j]); </a:t>
                      </a:r>
                      <a:r>
                        <a:rPr sz="900" dirty="0">
                          <a:solidFill>
                            <a:srgbClr val="3333FF"/>
                          </a:solidFill>
                          <a:latin typeface="Arial"/>
                          <a:cs typeface="Arial"/>
                        </a:rPr>
                        <a:t>if </a:t>
                      </a:r>
                      <a:r>
                        <a:rPr sz="900" spc="-10" dirty="0">
                          <a:latin typeface="Arial"/>
                          <a:cs typeface="Arial"/>
                        </a:rPr>
                        <a:t>(line.IsValid)</a:t>
                      </a:r>
                      <a:endParaRPr sz="900">
                        <a:latin typeface="Arial"/>
                        <a:cs typeface="Arial"/>
                      </a:endParaRPr>
                    </a:p>
                    <a:p>
                      <a:pPr marL="328930">
                        <a:lnSpc>
                          <a:spcPts val="990"/>
                        </a:lnSpc>
                      </a:pPr>
                      <a:r>
                        <a:rPr sz="900" dirty="0">
                          <a:latin typeface="Arial"/>
                          <a:cs typeface="Arial"/>
                        </a:rPr>
                        <a:t>{</a:t>
                      </a:r>
                      <a:endParaRPr sz="900">
                        <a:latin typeface="Arial"/>
                        <a:cs typeface="Arial"/>
                      </a:endParaRPr>
                    </a:p>
                    <a:p>
                      <a:pPr marL="391160" marR="3935095">
                        <a:lnSpc>
                          <a:spcPts val="1030"/>
                        </a:lnSpc>
                        <a:spcBef>
                          <a:spcPts val="60"/>
                        </a:spcBef>
                      </a:pPr>
                      <a:r>
                        <a:rPr sz="900" b="1" dirty="0">
                          <a:latin typeface="Arial"/>
                          <a:cs typeface="Arial"/>
                        </a:rPr>
                        <a:t>Point3d</a:t>
                      </a:r>
                      <a:r>
                        <a:rPr sz="900" b="1" spc="-10" dirty="0">
                          <a:latin typeface="Arial"/>
                          <a:cs typeface="Arial"/>
                        </a:rPr>
                        <a:t> </a:t>
                      </a:r>
                      <a:r>
                        <a:rPr sz="900" dirty="0">
                          <a:latin typeface="Arial"/>
                          <a:cs typeface="Arial"/>
                        </a:rPr>
                        <a:t>mid</a:t>
                      </a:r>
                      <a:r>
                        <a:rPr sz="900" spc="-1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line.PointAt(0.5);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s,</a:t>
                      </a:r>
                      <a:r>
                        <a:rPr sz="900" spc="-10" dirty="0">
                          <a:latin typeface="Arial"/>
                          <a:cs typeface="Arial"/>
                        </a:rPr>
                        <a:t> </a:t>
                      </a:r>
                      <a:r>
                        <a:rPr sz="900" spc="-25" dirty="0">
                          <a:latin typeface="Arial"/>
                          <a:cs typeface="Arial"/>
                        </a:rPr>
                        <a:t>t;</a:t>
                      </a:r>
                      <a:endParaRPr sz="900">
                        <a:latin typeface="Arial"/>
                        <a:cs typeface="Arial"/>
                      </a:endParaRPr>
                    </a:p>
                    <a:p>
                      <a:pPr marL="391160" marR="3853179">
                        <a:lnSpc>
                          <a:spcPts val="1030"/>
                        </a:lnSpc>
                        <a:spcBef>
                          <a:spcPts val="5"/>
                        </a:spcBef>
                      </a:pPr>
                      <a:r>
                        <a:rPr sz="900" dirty="0">
                          <a:latin typeface="Arial"/>
                          <a:cs typeface="Arial"/>
                        </a:rPr>
                        <a:t>srf.ClosestPoint(mid,</a:t>
                      </a:r>
                      <a:r>
                        <a:rPr sz="900" spc="-10" dirty="0">
                          <a:latin typeface="Arial"/>
                          <a:cs typeface="Arial"/>
                        </a:rPr>
                        <a:t> </a:t>
                      </a:r>
                      <a:r>
                        <a:rPr sz="900" dirty="0">
                          <a:solidFill>
                            <a:srgbClr val="3333FF"/>
                          </a:solidFill>
                          <a:latin typeface="Arial"/>
                          <a:cs typeface="Arial"/>
                        </a:rPr>
                        <a:t>out</a:t>
                      </a:r>
                      <a:r>
                        <a:rPr sz="900" spc="-10" dirty="0">
                          <a:solidFill>
                            <a:srgbClr val="3333FF"/>
                          </a:solidFill>
                          <a:latin typeface="Arial"/>
                          <a:cs typeface="Arial"/>
                        </a:rPr>
                        <a:t> </a:t>
                      </a:r>
                      <a:r>
                        <a:rPr sz="900" dirty="0">
                          <a:latin typeface="Arial"/>
                          <a:cs typeface="Arial"/>
                        </a:rPr>
                        <a:t>s,</a:t>
                      </a:r>
                      <a:r>
                        <a:rPr sz="900" spc="-20" dirty="0">
                          <a:latin typeface="Arial"/>
                          <a:cs typeface="Arial"/>
                        </a:rPr>
                        <a:t> </a:t>
                      </a:r>
                      <a:r>
                        <a:rPr sz="900" dirty="0">
                          <a:solidFill>
                            <a:srgbClr val="3333FF"/>
                          </a:solidFill>
                          <a:latin typeface="Arial"/>
                          <a:cs typeface="Arial"/>
                        </a:rPr>
                        <a:t>out</a:t>
                      </a:r>
                      <a:r>
                        <a:rPr sz="900" spc="-15" dirty="0">
                          <a:solidFill>
                            <a:srgbClr val="3333FF"/>
                          </a:solidFill>
                          <a:latin typeface="Arial"/>
                          <a:cs typeface="Arial"/>
                        </a:rPr>
                        <a:t> </a:t>
                      </a:r>
                      <a:r>
                        <a:rPr sz="900" spc="-25" dirty="0">
                          <a:latin typeface="Arial"/>
                          <a:cs typeface="Arial"/>
                        </a:rPr>
                        <a:t>t); </a:t>
                      </a:r>
                      <a:r>
                        <a:rPr sz="900" dirty="0">
                          <a:latin typeface="Arial"/>
                          <a:cs typeface="Arial"/>
                        </a:rPr>
                        <a:t>mid</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srf.PointAt(s,</a:t>
                      </a:r>
                      <a:r>
                        <a:rPr sz="900" spc="-5" dirty="0">
                          <a:latin typeface="Arial"/>
                          <a:cs typeface="Arial"/>
                        </a:rPr>
                        <a:t> </a:t>
                      </a:r>
                      <a:r>
                        <a:rPr sz="900" spc="-25" dirty="0">
                          <a:latin typeface="Arial"/>
                          <a:cs typeface="Arial"/>
                        </a:rPr>
                        <a:t>t);</a:t>
                      </a:r>
                      <a:endParaRPr sz="900">
                        <a:latin typeface="Arial"/>
                        <a:cs typeface="Arial"/>
                      </a:endParaRPr>
                    </a:p>
                    <a:p>
                      <a:pPr marL="391160" marR="4414520">
                        <a:lnSpc>
                          <a:spcPts val="1030"/>
                        </a:lnSpc>
                        <a:spcBef>
                          <a:spcPts val="15"/>
                        </a:spcBef>
                      </a:pPr>
                      <a:r>
                        <a:rPr sz="900" spc="-10" dirty="0">
                          <a:latin typeface="Arial"/>
                          <a:cs typeface="Arial"/>
                        </a:rPr>
                        <a:t>newPline.Add(mid); </a:t>
                      </a:r>
                      <a:r>
                        <a:rPr sz="900" dirty="0">
                          <a:latin typeface="Arial"/>
                          <a:cs typeface="Arial"/>
                        </a:rPr>
                        <a:t>stack.Add(ipline[j</a:t>
                      </a:r>
                      <a:r>
                        <a:rPr sz="900" spc="-15" dirty="0">
                          <a:latin typeface="Arial"/>
                          <a:cs typeface="Arial"/>
                        </a:rPr>
                        <a:t> </a:t>
                      </a:r>
                      <a:r>
                        <a:rPr sz="900" dirty="0">
                          <a:latin typeface="Arial"/>
                          <a:cs typeface="Arial"/>
                        </a:rPr>
                        <a:t>-</a:t>
                      </a:r>
                      <a:r>
                        <a:rPr sz="900" spc="-20" dirty="0">
                          <a:latin typeface="Arial"/>
                          <a:cs typeface="Arial"/>
                        </a:rPr>
                        <a:t> 1]); </a:t>
                      </a:r>
                      <a:r>
                        <a:rPr sz="900" spc="-10" dirty="0">
                          <a:latin typeface="Arial"/>
                          <a:cs typeface="Arial"/>
                        </a:rPr>
                        <a:t>stack.Add(mid);</a:t>
                      </a:r>
                      <a:endParaRPr sz="900">
                        <a:latin typeface="Arial"/>
                        <a:cs typeface="Arial"/>
                      </a:endParaRPr>
                    </a:p>
                    <a:p>
                      <a:pPr marL="328930">
                        <a:lnSpc>
                          <a:spcPts val="994"/>
                        </a:lnSpc>
                      </a:pPr>
                      <a:r>
                        <a:rPr sz="900" dirty="0">
                          <a:latin typeface="Arial"/>
                          <a:cs typeface="Arial"/>
                        </a:rPr>
                        <a:t>}</a:t>
                      </a:r>
                      <a:endParaRPr sz="900">
                        <a:latin typeface="Arial"/>
                        <a:cs typeface="Arial"/>
                      </a:endParaRPr>
                    </a:p>
                    <a:p>
                      <a:pPr marL="264795">
                        <a:lnSpc>
                          <a:spcPts val="1040"/>
                        </a:lnSpc>
                      </a:pPr>
                      <a:r>
                        <a:rPr sz="900" dirty="0">
                          <a:latin typeface="Arial"/>
                          <a:cs typeface="Arial"/>
                        </a:rPr>
                        <a:t>}</a:t>
                      </a:r>
                      <a:endParaRPr sz="900">
                        <a:latin typeface="Arial"/>
                        <a:cs typeface="Arial"/>
                      </a:endParaRPr>
                    </a:p>
                    <a:p>
                      <a:pPr marL="264795" marR="3594735">
                        <a:lnSpc>
                          <a:spcPts val="1030"/>
                        </a:lnSpc>
                        <a:spcBef>
                          <a:spcPts val="50"/>
                        </a:spcBef>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first</a:t>
                      </a:r>
                      <a:r>
                        <a:rPr sz="900" spc="-15" dirty="0">
                          <a:solidFill>
                            <a:srgbClr val="00AF50"/>
                          </a:solidFill>
                          <a:latin typeface="Arial"/>
                          <a:cs typeface="Arial"/>
                        </a:rPr>
                        <a:t> </a:t>
                      </a:r>
                      <a:r>
                        <a:rPr sz="900" dirty="0">
                          <a:solidFill>
                            <a:srgbClr val="00AF50"/>
                          </a:solidFill>
                          <a:latin typeface="Arial"/>
                          <a:cs typeface="Arial"/>
                        </a:rPr>
                        <a:t>2</a:t>
                      </a:r>
                      <a:r>
                        <a:rPr sz="900" spc="-5" dirty="0">
                          <a:solidFill>
                            <a:srgbClr val="00AF50"/>
                          </a:solidFill>
                          <a:latin typeface="Arial"/>
                          <a:cs typeface="Arial"/>
                        </a:rPr>
                        <a:t> </a:t>
                      </a:r>
                      <a:r>
                        <a:rPr sz="900" dirty="0">
                          <a:solidFill>
                            <a:srgbClr val="00AF50"/>
                          </a:solidFill>
                          <a:latin typeface="Arial"/>
                          <a:cs typeface="Arial"/>
                        </a:rPr>
                        <a:t>point</a:t>
                      </a:r>
                      <a:r>
                        <a:rPr sz="900" spc="-1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close</a:t>
                      </a:r>
                      <a:r>
                        <a:rPr sz="900" spc="-5" dirty="0">
                          <a:solidFill>
                            <a:srgbClr val="00AF50"/>
                          </a:solidFill>
                          <a:latin typeface="Arial"/>
                          <a:cs typeface="Arial"/>
                        </a:rPr>
                        <a:t> </a:t>
                      </a:r>
                      <a:r>
                        <a:rPr sz="900" dirty="0">
                          <a:solidFill>
                            <a:srgbClr val="00AF50"/>
                          </a:solidFill>
                          <a:latin typeface="Arial"/>
                          <a:cs typeface="Arial"/>
                        </a:rPr>
                        <a:t>last</a:t>
                      </a:r>
                      <a:r>
                        <a:rPr sz="900" spc="-15" dirty="0">
                          <a:solidFill>
                            <a:srgbClr val="00AF50"/>
                          </a:solidFill>
                          <a:latin typeface="Arial"/>
                          <a:cs typeface="Arial"/>
                        </a:rPr>
                        <a:t> </a:t>
                      </a:r>
                      <a:r>
                        <a:rPr sz="900" spc="-10" dirty="0">
                          <a:solidFill>
                            <a:srgbClr val="00AF50"/>
                          </a:solidFill>
                          <a:latin typeface="Arial"/>
                          <a:cs typeface="Arial"/>
                        </a:rPr>
                        <a:t>triangle </a:t>
                      </a:r>
                      <a:r>
                        <a:rPr sz="900" spc="-10" dirty="0">
                          <a:latin typeface="Arial"/>
                          <a:cs typeface="Arial"/>
                        </a:rPr>
                        <a:t>stack.Add(stack[0]);</a:t>
                      </a:r>
                      <a:endParaRPr sz="900">
                        <a:latin typeface="Arial"/>
                        <a:cs typeface="Arial"/>
                      </a:endParaRPr>
                    </a:p>
                    <a:p>
                      <a:pPr marL="264795">
                        <a:lnSpc>
                          <a:spcPts val="990"/>
                        </a:lnSpc>
                      </a:pPr>
                      <a:r>
                        <a:rPr sz="900" spc="-10" dirty="0">
                          <a:latin typeface="Arial"/>
                          <a:cs typeface="Arial"/>
                        </a:rPr>
                        <a:t>stack.Add(stack[1]);</a:t>
                      </a:r>
                      <a:endParaRPr sz="900">
                        <a:latin typeface="Arial"/>
                        <a:cs typeface="Arial"/>
                      </a:endParaRPr>
                    </a:p>
                    <a:p>
                      <a:pPr marL="264795" marR="4276725">
                        <a:lnSpc>
                          <a:spcPts val="1030"/>
                        </a:lnSpc>
                        <a:spcBef>
                          <a:spcPts val="60"/>
                        </a:spcBef>
                      </a:pPr>
                      <a:r>
                        <a:rPr sz="900" spc="-10" dirty="0">
                          <a:solidFill>
                            <a:srgbClr val="00AF50"/>
                          </a:solidFill>
                          <a:latin typeface="Arial"/>
                          <a:cs typeface="Arial"/>
                        </a:rPr>
                        <a:t>//close </a:t>
                      </a:r>
                      <a:r>
                        <a:rPr sz="900" spc="-10" dirty="0">
                          <a:latin typeface="Arial"/>
                          <a:cs typeface="Arial"/>
                        </a:rPr>
                        <a:t>newPline.Add(newPline[0]); midPanels.Add(newPline);</a:t>
                      </a:r>
                      <a:endParaRPr sz="900">
                        <a:latin typeface="Arial"/>
                        <a:cs typeface="Arial"/>
                      </a:endParaRPr>
                    </a:p>
                    <a:p>
                      <a:pPr>
                        <a:lnSpc>
                          <a:spcPct val="100000"/>
                        </a:lnSpc>
                        <a:spcBef>
                          <a:spcPts val="55"/>
                        </a:spcBef>
                      </a:pPr>
                      <a:endParaRPr sz="800">
                        <a:latin typeface="Times New Roman"/>
                        <a:cs typeface="Times New Roman"/>
                      </a:endParaRPr>
                    </a:p>
                    <a:p>
                      <a:pPr marL="264795">
                        <a:lnSpc>
                          <a:spcPts val="1055"/>
                        </a:lnSpc>
                      </a:pPr>
                      <a:r>
                        <a:rPr sz="900" dirty="0">
                          <a:solidFill>
                            <a:srgbClr val="3333FF"/>
                          </a:solidFill>
                          <a:latin typeface="Arial"/>
                          <a:cs typeface="Arial"/>
                        </a:rPr>
                        <a:t>for</a:t>
                      </a:r>
                      <a:r>
                        <a:rPr sz="900" spc="-2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j =</a:t>
                      </a:r>
                      <a:r>
                        <a:rPr sz="900" spc="-15" dirty="0">
                          <a:latin typeface="Arial"/>
                          <a:cs typeface="Arial"/>
                        </a:rPr>
                        <a:t> </a:t>
                      </a:r>
                      <a:r>
                        <a:rPr sz="900" dirty="0">
                          <a:latin typeface="Arial"/>
                          <a:cs typeface="Arial"/>
                        </a:rPr>
                        <a:t>2; j</a:t>
                      </a:r>
                      <a:r>
                        <a:rPr sz="900" spc="-1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stack.Count; j =</a:t>
                      </a:r>
                      <a:r>
                        <a:rPr sz="900" spc="-10" dirty="0">
                          <a:latin typeface="Arial"/>
                          <a:cs typeface="Arial"/>
                        </a:rPr>
                        <a:t> </a:t>
                      </a:r>
                      <a:r>
                        <a:rPr sz="900" dirty="0">
                          <a:latin typeface="Arial"/>
                          <a:cs typeface="Arial"/>
                        </a:rPr>
                        <a:t>j</a:t>
                      </a:r>
                      <a:r>
                        <a:rPr sz="900" spc="-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1)</a:t>
                      </a:r>
                      <a:endParaRPr sz="900">
                        <a:latin typeface="Arial"/>
                        <a:cs typeface="Arial"/>
                      </a:endParaRPr>
                    </a:p>
                    <a:p>
                      <a:pPr marL="264795">
                        <a:lnSpc>
                          <a:spcPts val="1030"/>
                        </a:lnSpc>
                      </a:pPr>
                      <a:r>
                        <a:rPr sz="900" dirty="0">
                          <a:latin typeface="Arial"/>
                          <a:cs typeface="Arial"/>
                        </a:rPr>
                        <a:t>{</a:t>
                      </a:r>
                      <a:endParaRPr sz="900">
                        <a:latin typeface="Arial"/>
                        <a:cs typeface="Arial"/>
                      </a:endParaRPr>
                    </a:p>
                    <a:p>
                      <a:pPr marL="327025" marR="1964689" indent="1270">
                        <a:lnSpc>
                          <a:spcPts val="1030"/>
                        </a:lnSpc>
                        <a:spcBef>
                          <a:spcPts val="50"/>
                        </a:spcBef>
                      </a:pPr>
                      <a:r>
                        <a:rPr sz="900" b="1" dirty="0">
                          <a:latin typeface="Arial"/>
                          <a:cs typeface="Arial"/>
                        </a:rPr>
                        <a:t>Polyline</a:t>
                      </a:r>
                      <a:r>
                        <a:rPr sz="900" b="1" spc="-15" dirty="0">
                          <a:latin typeface="Arial"/>
                          <a:cs typeface="Arial"/>
                        </a:rPr>
                        <a:t> </a:t>
                      </a:r>
                      <a:r>
                        <a:rPr sz="900" dirty="0">
                          <a:latin typeface="Arial"/>
                          <a:cs typeface="Arial"/>
                        </a:rPr>
                        <a:t>pl</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Polyline</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stack[j</a:t>
                      </a:r>
                      <a:r>
                        <a:rPr sz="900" spc="1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2],</a:t>
                      </a:r>
                      <a:r>
                        <a:rPr sz="900" spc="-15" dirty="0">
                          <a:latin typeface="Arial"/>
                          <a:cs typeface="Arial"/>
                        </a:rPr>
                        <a:t> </a:t>
                      </a:r>
                      <a:r>
                        <a:rPr sz="900" dirty="0">
                          <a:latin typeface="Arial"/>
                          <a:cs typeface="Arial"/>
                        </a:rPr>
                        <a:t>stack[j -</a:t>
                      </a:r>
                      <a:r>
                        <a:rPr sz="900" spc="-5" dirty="0">
                          <a:latin typeface="Arial"/>
                          <a:cs typeface="Arial"/>
                        </a:rPr>
                        <a:t> </a:t>
                      </a:r>
                      <a:r>
                        <a:rPr sz="900" dirty="0">
                          <a:latin typeface="Arial"/>
                          <a:cs typeface="Arial"/>
                        </a:rPr>
                        <a:t>1],</a:t>
                      </a:r>
                      <a:r>
                        <a:rPr sz="900" spc="-20" dirty="0">
                          <a:latin typeface="Arial"/>
                          <a:cs typeface="Arial"/>
                        </a:rPr>
                        <a:t> </a:t>
                      </a:r>
                      <a:r>
                        <a:rPr sz="900" dirty="0">
                          <a:latin typeface="Arial"/>
                          <a:cs typeface="Arial"/>
                        </a:rPr>
                        <a:t>stack[j],</a:t>
                      </a:r>
                      <a:r>
                        <a:rPr sz="900" spc="-15" dirty="0">
                          <a:latin typeface="Arial"/>
                          <a:cs typeface="Arial"/>
                        </a:rPr>
                        <a:t> </a:t>
                      </a:r>
                      <a:r>
                        <a:rPr sz="900" dirty="0">
                          <a:latin typeface="Arial"/>
                          <a:cs typeface="Arial"/>
                        </a:rPr>
                        <a:t>stack[j</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2]</a:t>
                      </a:r>
                      <a:r>
                        <a:rPr sz="900" spc="-5" dirty="0">
                          <a:latin typeface="Arial"/>
                          <a:cs typeface="Arial"/>
                        </a:rPr>
                        <a:t> </a:t>
                      </a:r>
                      <a:r>
                        <a:rPr sz="900" spc="-25" dirty="0">
                          <a:latin typeface="Arial"/>
                          <a:cs typeface="Arial"/>
                        </a:rPr>
                        <a:t>}; </a:t>
                      </a:r>
                      <a:r>
                        <a:rPr sz="900" spc="-10" dirty="0">
                          <a:latin typeface="Arial"/>
                          <a:cs typeface="Arial"/>
                        </a:rPr>
                        <a:t>outPanels.Add(pl);</a:t>
                      </a:r>
                      <a:endParaRPr sz="900">
                        <a:latin typeface="Arial"/>
                        <a:cs typeface="Arial"/>
                      </a:endParaRPr>
                    </a:p>
                    <a:p>
                      <a:pPr marL="264795">
                        <a:lnSpc>
                          <a:spcPts val="994"/>
                        </a:lnSpc>
                      </a:pPr>
                      <a:r>
                        <a:rPr sz="900" dirty="0">
                          <a:latin typeface="Arial"/>
                          <a:cs typeface="Arial"/>
                        </a:rPr>
                        <a:t>}</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200660">
                        <a:lnSpc>
                          <a:spcPts val="1030"/>
                        </a:lnSpc>
                      </a:pPr>
                      <a:r>
                        <a:rPr sz="900" dirty="0">
                          <a:solidFill>
                            <a:srgbClr val="3333FF"/>
                          </a:solidFill>
                          <a:latin typeface="Arial"/>
                          <a:cs typeface="Arial"/>
                        </a:rPr>
                        <a:t>return</a:t>
                      </a:r>
                      <a:r>
                        <a:rPr sz="900" spc="-15" dirty="0">
                          <a:solidFill>
                            <a:srgbClr val="3333FF"/>
                          </a:solidFill>
                          <a:latin typeface="Arial"/>
                          <a:cs typeface="Arial"/>
                        </a:rPr>
                        <a:t> </a:t>
                      </a:r>
                      <a:r>
                        <a:rPr sz="900" spc="-10" dirty="0">
                          <a:solidFill>
                            <a:srgbClr val="3333FF"/>
                          </a:solidFill>
                          <a:latin typeface="Arial"/>
                          <a:cs typeface="Arial"/>
                        </a:rPr>
                        <a:t>true</a:t>
                      </a:r>
                      <a:r>
                        <a:rPr sz="900" spc="-1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9761"/>
            <a:ext cx="5778500" cy="121920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4_3:</a:t>
            </a:r>
            <a:r>
              <a:rPr sz="1400" b="1" spc="-30" dirty="0">
                <a:latin typeface="Arial"/>
                <a:cs typeface="Arial"/>
              </a:rPr>
              <a:t> </a:t>
            </a:r>
            <a:r>
              <a:rPr sz="1400" b="1" dirty="0">
                <a:latin typeface="Arial"/>
                <a:cs typeface="Arial"/>
              </a:rPr>
              <a:t>Generative</a:t>
            </a:r>
            <a:r>
              <a:rPr sz="1400" b="1" spc="-35" dirty="0">
                <a:latin typeface="Arial"/>
                <a:cs typeface="Arial"/>
              </a:rPr>
              <a:t> </a:t>
            </a:r>
            <a:r>
              <a:rPr sz="1400" b="1" spc="-10" dirty="0">
                <a:latin typeface="Arial"/>
                <a:cs typeface="Arial"/>
              </a:rPr>
              <a:t>algorithms</a:t>
            </a:r>
            <a:endParaRPr sz="1400">
              <a:latin typeface="Arial"/>
              <a:cs typeface="Arial"/>
            </a:endParaRPr>
          </a:p>
          <a:p>
            <a:pPr marL="12700" marR="5080">
              <a:lnSpc>
                <a:spcPts val="1260"/>
              </a:lnSpc>
              <a:spcBef>
                <a:spcPts val="1320"/>
              </a:spcBef>
            </a:pPr>
            <a:r>
              <a:rPr sz="1100" dirty="0">
                <a:latin typeface="Arial"/>
                <a:cs typeface="Arial"/>
              </a:rPr>
              <a:t>Most</a:t>
            </a:r>
            <a:r>
              <a:rPr sz="1100" spc="-4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generative</a:t>
            </a:r>
            <a:r>
              <a:rPr sz="1100" spc="-30" dirty="0">
                <a:latin typeface="Arial"/>
                <a:cs typeface="Arial"/>
              </a:rPr>
              <a:t> </a:t>
            </a:r>
            <a:r>
              <a:rPr sz="1100" dirty="0">
                <a:latin typeface="Arial"/>
                <a:cs typeface="Arial"/>
              </a:rPr>
              <a:t>algorithms</a:t>
            </a:r>
            <a:r>
              <a:rPr sz="1100" spc="-30" dirty="0">
                <a:latin typeface="Arial"/>
                <a:cs typeface="Arial"/>
              </a:rPr>
              <a:t> </a:t>
            </a:r>
            <a:r>
              <a:rPr sz="1100" dirty="0">
                <a:latin typeface="Arial"/>
                <a:cs typeface="Arial"/>
              </a:rPr>
              <a:t>require</a:t>
            </a:r>
            <a:r>
              <a:rPr sz="1100" spc="-35" dirty="0">
                <a:latin typeface="Arial"/>
                <a:cs typeface="Arial"/>
              </a:rPr>
              <a:t> </a:t>
            </a:r>
            <a:r>
              <a:rPr sz="1100" dirty="0">
                <a:latin typeface="Arial"/>
                <a:cs typeface="Arial"/>
              </a:rPr>
              <a:t>recursive</a:t>
            </a:r>
            <a:r>
              <a:rPr sz="1100" spc="-30" dirty="0">
                <a:latin typeface="Arial"/>
                <a:cs typeface="Arial"/>
              </a:rPr>
              <a:t> </a:t>
            </a:r>
            <a:r>
              <a:rPr sz="1100" dirty="0">
                <a:latin typeface="Arial"/>
                <a:cs typeface="Arial"/>
              </a:rPr>
              <a:t>functions</a:t>
            </a:r>
            <a:r>
              <a:rPr sz="1100" spc="-15"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are</a:t>
            </a:r>
            <a:r>
              <a:rPr sz="1100" spc="-40" dirty="0">
                <a:latin typeface="Arial"/>
                <a:cs typeface="Arial"/>
              </a:rPr>
              <a:t> </a:t>
            </a:r>
            <a:r>
              <a:rPr sz="1100" dirty="0">
                <a:latin typeface="Arial"/>
                <a:cs typeface="Arial"/>
              </a:rPr>
              <a:t>only</a:t>
            </a:r>
            <a:r>
              <a:rPr sz="1100" spc="-35" dirty="0">
                <a:latin typeface="Arial"/>
                <a:cs typeface="Arial"/>
              </a:rPr>
              <a:t> </a:t>
            </a:r>
            <a:r>
              <a:rPr sz="1100" dirty="0">
                <a:latin typeface="Arial"/>
                <a:cs typeface="Arial"/>
              </a:rPr>
              <a:t>possible</a:t>
            </a:r>
            <a:r>
              <a:rPr sz="1100" spc="-25" dirty="0">
                <a:latin typeface="Arial"/>
                <a:cs typeface="Arial"/>
              </a:rPr>
              <a:t> </a:t>
            </a:r>
            <a:r>
              <a:rPr sz="1100" spc="-10" dirty="0">
                <a:latin typeface="Arial"/>
                <a:cs typeface="Arial"/>
              </a:rPr>
              <a:t>through </a:t>
            </a:r>
            <a:r>
              <a:rPr sz="1100" dirty="0">
                <a:latin typeface="Arial"/>
                <a:cs typeface="Arial"/>
              </a:rPr>
              <a:t>scripting</a:t>
            </a:r>
            <a:r>
              <a:rPr sz="1100" spc="-30" dirty="0">
                <a:latin typeface="Arial"/>
                <a:cs typeface="Arial"/>
              </a:rPr>
              <a:t> </a:t>
            </a:r>
            <a:r>
              <a:rPr sz="1100" dirty="0">
                <a:latin typeface="Arial"/>
                <a:cs typeface="Arial"/>
              </a:rPr>
              <a:t>in</a:t>
            </a:r>
            <a:r>
              <a:rPr sz="1100" spc="-35" dirty="0">
                <a:latin typeface="Arial"/>
                <a:cs typeface="Arial"/>
              </a:rPr>
              <a:t> </a:t>
            </a:r>
            <a:r>
              <a:rPr sz="1100" dirty="0">
                <a:latin typeface="Arial"/>
                <a:cs typeface="Arial"/>
              </a:rPr>
              <a:t>Grasshopper.</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four</a:t>
            </a:r>
            <a:r>
              <a:rPr sz="1100" spc="-30" dirty="0">
                <a:latin typeface="Arial"/>
                <a:cs typeface="Arial"/>
              </a:rPr>
              <a:t> </a:t>
            </a:r>
            <a:r>
              <a:rPr sz="1100" dirty="0">
                <a:latin typeface="Arial"/>
                <a:cs typeface="Arial"/>
              </a:rPr>
              <a:t>examples</a:t>
            </a:r>
            <a:r>
              <a:rPr sz="1100" spc="-3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generative</a:t>
            </a:r>
            <a:r>
              <a:rPr sz="1100" spc="-40" dirty="0">
                <a:latin typeface="Arial"/>
                <a:cs typeface="Arial"/>
              </a:rPr>
              <a:t> </a:t>
            </a:r>
            <a:r>
              <a:rPr sz="1100" dirty="0">
                <a:latin typeface="Arial"/>
                <a:cs typeface="Arial"/>
              </a:rPr>
              <a:t>solutions</a:t>
            </a:r>
            <a:r>
              <a:rPr sz="1100" spc="-25" dirty="0">
                <a:latin typeface="Arial"/>
                <a:cs typeface="Arial"/>
              </a:rPr>
              <a:t> </a:t>
            </a:r>
            <a:r>
              <a:rPr sz="1100" dirty="0">
                <a:latin typeface="Arial"/>
                <a:cs typeface="Arial"/>
              </a:rPr>
              <a:t>to</a:t>
            </a:r>
            <a:r>
              <a:rPr sz="1100" spc="-35" dirty="0">
                <a:latin typeface="Arial"/>
                <a:cs typeface="Arial"/>
              </a:rPr>
              <a:t> </a:t>
            </a:r>
            <a:r>
              <a:rPr sz="1100" spc="-10" dirty="0">
                <a:latin typeface="Arial"/>
                <a:cs typeface="Arial"/>
              </a:rPr>
              <a:t>generate </a:t>
            </a:r>
            <a:r>
              <a:rPr sz="1100" dirty="0">
                <a:latin typeface="Arial"/>
                <a:cs typeface="Arial"/>
              </a:rPr>
              <a:t>the</a:t>
            </a:r>
            <a:r>
              <a:rPr sz="1100" spc="-25" dirty="0">
                <a:latin typeface="Arial"/>
                <a:cs typeface="Arial"/>
              </a:rPr>
              <a:t> </a:t>
            </a:r>
            <a:r>
              <a:rPr sz="1100" dirty="0">
                <a:latin typeface="Arial"/>
                <a:cs typeface="Arial"/>
              </a:rPr>
              <a:t>dragon</a:t>
            </a:r>
            <a:r>
              <a:rPr sz="1100" spc="-25" dirty="0">
                <a:latin typeface="Arial"/>
                <a:cs typeface="Arial"/>
              </a:rPr>
              <a:t> </a:t>
            </a:r>
            <a:r>
              <a:rPr sz="1100" dirty="0">
                <a:latin typeface="Arial"/>
                <a:cs typeface="Arial"/>
              </a:rPr>
              <a:t>curve,</a:t>
            </a:r>
            <a:r>
              <a:rPr sz="1100" spc="-30" dirty="0">
                <a:latin typeface="Arial"/>
                <a:cs typeface="Arial"/>
              </a:rPr>
              <a:t> </a:t>
            </a:r>
            <a:r>
              <a:rPr sz="1100" dirty="0">
                <a:latin typeface="Arial"/>
                <a:cs typeface="Arial"/>
              </a:rPr>
              <a:t>fractals,</a:t>
            </a:r>
            <a:r>
              <a:rPr sz="1100" spc="-15" dirty="0">
                <a:latin typeface="Arial"/>
                <a:cs typeface="Arial"/>
              </a:rPr>
              <a:t> </a:t>
            </a:r>
            <a:r>
              <a:rPr sz="1100" dirty="0">
                <a:latin typeface="Arial"/>
                <a:cs typeface="Arial"/>
              </a:rPr>
              <a:t>penrose</a:t>
            </a:r>
            <a:r>
              <a:rPr sz="1100" spc="-30" dirty="0">
                <a:latin typeface="Arial"/>
                <a:cs typeface="Arial"/>
              </a:rPr>
              <a:t> </a:t>
            </a:r>
            <a:r>
              <a:rPr sz="1100" dirty="0">
                <a:latin typeface="Arial"/>
                <a:cs typeface="Arial"/>
              </a:rPr>
              <a:t>tiling</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game</a:t>
            </a:r>
            <a:r>
              <a:rPr sz="1100" spc="-25" dirty="0">
                <a:latin typeface="Arial"/>
                <a:cs typeface="Arial"/>
              </a:rPr>
              <a:t> </a:t>
            </a:r>
            <a:r>
              <a:rPr sz="1100" dirty="0">
                <a:latin typeface="Arial"/>
                <a:cs typeface="Arial"/>
              </a:rPr>
              <a:t>of</a:t>
            </a:r>
            <a:r>
              <a:rPr sz="1100" spc="-10" dirty="0">
                <a:latin typeface="Arial"/>
                <a:cs typeface="Arial"/>
              </a:rPr>
              <a:t> live.</a:t>
            </a:r>
            <a:endParaRPr sz="1100">
              <a:latin typeface="Arial"/>
              <a:cs typeface="Arial"/>
            </a:endParaRPr>
          </a:p>
          <a:p>
            <a:pPr>
              <a:lnSpc>
                <a:spcPct val="100000"/>
              </a:lnSpc>
              <a:spcBef>
                <a:spcPts val="25"/>
              </a:spcBef>
            </a:pPr>
            <a:endParaRPr sz="1000">
              <a:latin typeface="Arial"/>
              <a:cs typeface="Arial"/>
            </a:endParaRPr>
          </a:p>
          <a:p>
            <a:pPr marL="12700">
              <a:lnSpc>
                <a:spcPct val="100000"/>
              </a:lnSpc>
            </a:pPr>
            <a:r>
              <a:rPr sz="1200" b="1" dirty="0">
                <a:latin typeface="Arial"/>
                <a:cs typeface="Arial"/>
              </a:rPr>
              <a:t>4_3_1:</a:t>
            </a:r>
            <a:r>
              <a:rPr sz="1200" b="1" spc="-40" dirty="0">
                <a:latin typeface="Arial"/>
                <a:cs typeface="Arial"/>
              </a:rPr>
              <a:t> </a:t>
            </a:r>
            <a:r>
              <a:rPr sz="1200" b="1" dirty="0">
                <a:latin typeface="Arial"/>
                <a:cs typeface="Arial"/>
              </a:rPr>
              <a:t>Dragon</a:t>
            </a:r>
            <a:r>
              <a:rPr sz="1200" b="1" spc="-30" dirty="0">
                <a:latin typeface="Arial"/>
                <a:cs typeface="Arial"/>
              </a:rPr>
              <a:t> </a:t>
            </a:r>
            <a:r>
              <a:rPr sz="1200" b="1" spc="-10" dirty="0">
                <a:latin typeface="Arial"/>
                <a:cs typeface="Arial"/>
              </a:rPr>
              <a:t>curve</a:t>
            </a:r>
            <a:endParaRPr sz="1200">
              <a:latin typeface="Arial"/>
              <a:cs typeface="Arial"/>
            </a:endParaRPr>
          </a:p>
        </p:txBody>
      </p:sp>
      <p:graphicFrame>
        <p:nvGraphicFramePr>
          <p:cNvPr id="3" name="object 3"/>
          <p:cNvGraphicFramePr>
            <a:graphicFrameLocks noGrp="1"/>
          </p:cNvGraphicFramePr>
          <p:nvPr/>
        </p:nvGraphicFramePr>
        <p:xfrm>
          <a:off x="980236" y="2228342"/>
          <a:ext cx="5951220" cy="677672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6530">
                <a:tc>
                  <a:txBody>
                    <a:bodyPr/>
                    <a:lstStyle/>
                    <a:p>
                      <a:pPr marL="73025">
                        <a:lnSpc>
                          <a:spcPct val="100000"/>
                        </a:lnSpc>
                        <a:spcBef>
                          <a:spcPts val="45"/>
                        </a:spcBef>
                      </a:pPr>
                      <a:r>
                        <a:rPr sz="900" b="1" dirty="0">
                          <a:latin typeface="Arial"/>
                          <a:cs typeface="Arial"/>
                        </a:rPr>
                        <a:t>Dragon</a:t>
                      </a:r>
                      <a:r>
                        <a:rPr sz="900" b="1" spc="-25" dirty="0">
                          <a:latin typeface="Arial"/>
                          <a:cs typeface="Arial"/>
                        </a:rPr>
                        <a:t> </a:t>
                      </a:r>
                      <a:r>
                        <a:rPr sz="900" b="1" spc="-10" dirty="0">
                          <a:latin typeface="Arial"/>
                          <a:cs typeface="Arial"/>
                        </a:rPr>
                        <a:t>curve</a:t>
                      </a:r>
                      <a:endParaRPr sz="900">
                        <a:latin typeface="Arial"/>
                        <a:cs typeface="Arial"/>
                      </a:endParaRPr>
                    </a:p>
                  </a:txBody>
                  <a:tcPr marL="0" marR="0" marT="571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289560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23177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14855">
                <a:tc>
                  <a:txBody>
                    <a:bodyPr/>
                    <a:lstStyle/>
                    <a:p>
                      <a:pPr marL="73025" marR="767715">
                        <a:lnSpc>
                          <a:spcPts val="1040"/>
                        </a:lnSpc>
                        <a:spcBef>
                          <a:spcPts val="175"/>
                        </a:spcBef>
                      </a:pPr>
                      <a:r>
                        <a:rPr sz="900" dirty="0">
                          <a:latin typeface="Arial"/>
                          <a:cs typeface="Arial"/>
                        </a:rPr>
                        <a:t>private</a:t>
                      </a:r>
                      <a:r>
                        <a:rPr sz="900" spc="-20" dirty="0">
                          <a:latin typeface="Arial"/>
                          <a:cs typeface="Arial"/>
                        </a:rPr>
                        <a:t> </a:t>
                      </a:r>
                      <a:r>
                        <a:rPr sz="900" dirty="0">
                          <a:latin typeface="Arial"/>
                          <a:cs typeface="Arial"/>
                        </a:rPr>
                        <a:t>void</a:t>
                      </a:r>
                      <a:r>
                        <a:rPr sz="900" spc="-15" dirty="0">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startString,</a:t>
                      </a:r>
                      <a:r>
                        <a:rPr sz="900" spc="-15" dirty="0">
                          <a:latin typeface="Arial"/>
                          <a:cs typeface="Arial"/>
                        </a:rPr>
                        <a:t> </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ruleX,</a:t>
                      </a:r>
                      <a:r>
                        <a:rPr sz="900" spc="-20" dirty="0">
                          <a:latin typeface="Arial"/>
                          <a:cs typeface="Arial"/>
                        </a:rPr>
                        <a:t> </a:t>
                      </a:r>
                      <a:r>
                        <a:rPr sz="900" dirty="0">
                          <a:solidFill>
                            <a:srgbClr val="3333FF"/>
                          </a:solidFill>
                          <a:latin typeface="Arial"/>
                          <a:cs typeface="Arial"/>
                        </a:rPr>
                        <a:t>string</a:t>
                      </a:r>
                      <a:r>
                        <a:rPr sz="900" spc="-20" dirty="0">
                          <a:solidFill>
                            <a:srgbClr val="3333FF"/>
                          </a:solidFill>
                          <a:latin typeface="Arial"/>
                          <a:cs typeface="Arial"/>
                        </a:rPr>
                        <a:t> </a:t>
                      </a:r>
                      <a:r>
                        <a:rPr sz="900" dirty="0">
                          <a:latin typeface="Arial"/>
                          <a:cs typeface="Arial"/>
                        </a:rPr>
                        <a:t>ruleY,</a:t>
                      </a:r>
                      <a:r>
                        <a:rPr sz="900" spc="-15" dirty="0">
                          <a:latin typeface="Arial"/>
                          <a:cs typeface="Arial"/>
                        </a:rPr>
                        <a:t> </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1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Length,</a:t>
                      </a:r>
                      <a:r>
                        <a:rPr sz="900" spc="-2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object </a:t>
                      </a:r>
                      <a:r>
                        <a:rPr sz="900" spc="-10" dirty="0">
                          <a:latin typeface="Arial"/>
                          <a:cs typeface="Arial"/>
                        </a:rPr>
                        <a:t>DragonCurve)</a:t>
                      </a:r>
                      <a:endParaRPr sz="900">
                        <a:latin typeface="Arial"/>
                        <a:cs typeface="Arial"/>
                      </a:endParaRPr>
                    </a:p>
                    <a:p>
                      <a:pPr marL="73025">
                        <a:lnSpc>
                          <a:spcPts val="985"/>
                        </a:lnSpc>
                      </a:pPr>
                      <a:r>
                        <a:rPr sz="900" dirty="0">
                          <a:latin typeface="Arial"/>
                          <a:cs typeface="Arial"/>
                        </a:rPr>
                        <a:t>{</a:t>
                      </a:r>
                      <a:endParaRPr sz="900">
                        <a:latin typeface="Arial"/>
                        <a:cs typeface="Arial"/>
                      </a:endParaRPr>
                    </a:p>
                    <a:p>
                      <a:pPr marL="200660">
                        <a:lnSpc>
                          <a:spcPts val="1030"/>
                        </a:lnSpc>
                      </a:pPr>
                      <a:r>
                        <a:rPr sz="900" dirty="0">
                          <a:solidFill>
                            <a:srgbClr val="00AF50"/>
                          </a:solidFill>
                          <a:latin typeface="Arial"/>
                          <a:cs typeface="Arial"/>
                        </a:rPr>
                        <a:t>//</a:t>
                      </a:r>
                      <a:r>
                        <a:rPr sz="900" spc="-25" dirty="0">
                          <a:solidFill>
                            <a:srgbClr val="00AF50"/>
                          </a:solidFill>
                          <a:latin typeface="Arial"/>
                          <a:cs typeface="Arial"/>
                        </a:rPr>
                        <a:t> </a:t>
                      </a:r>
                      <a:r>
                        <a:rPr sz="900" dirty="0">
                          <a:solidFill>
                            <a:srgbClr val="00AF50"/>
                          </a:solidFill>
                          <a:latin typeface="Arial"/>
                          <a:cs typeface="Arial"/>
                        </a:rPr>
                        <a:t>declare</a:t>
                      </a:r>
                      <a:r>
                        <a:rPr sz="900" spc="-15" dirty="0">
                          <a:solidFill>
                            <a:srgbClr val="00AF50"/>
                          </a:solidFill>
                          <a:latin typeface="Arial"/>
                          <a:cs typeface="Arial"/>
                        </a:rPr>
                        <a:t> </a:t>
                      </a:r>
                      <a:r>
                        <a:rPr sz="900" spc="-10" dirty="0">
                          <a:solidFill>
                            <a:srgbClr val="00AF50"/>
                          </a:solidFill>
                          <a:latin typeface="Arial"/>
                          <a:cs typeface="Arial"/>
                        </a:rPr>
                        <a:t>string</a:t>
                      </a:r>
                      <a:endParaRPr sz="900">
                        <a:latin typeface="Arial"/>
                        <a:cs typeface="Arial"/>
                      </a:endParaRPr>
                    </a:p>
                    <a:p>
                      <a:pPr marL="200660">
                        <a:lnSpc>
                          <a:spcPts val="1040"/>
                        </a:lnSpc>
                      </a:pP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dragonString</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startString;</a:t>
                      </a:r>
                      <a:endParaRPr sz="900">
                        <a:latin typeface="Arial"/>
                        <a:cs typeface="Arial"/>
                      </a:endParaRPr>
                    </a:p>
                    <a:p>
                      <a:pPr marL="200660">
                        <a:lnSpc>
                          <a:spcPts val="1040"/>
                        </a:lnSpc>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generate</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spc="-10" dirty="0">
                          <a:solidFill>
                            <a:srgbClr val="00AF50"/>
                          </a:solidFill>
                          <a:latin typeface="Arial"/>
                          <a:cs typeface="Arial"/>
                        </a:rPr>
                        <a:t>string</a:t>
                      </a:r>
                      <a:endParaRPr sz="900">
                        <a:latin typeface="Arial"/>
                        <a:cs typeface="Arial"/>
                      </a:endParaRPr>
                    </a:p>
                    <a:p>
                      <a:pPr marL="200660">
                        <a:lnSpc>
                          <a:spcPts val="1030"/>
                        </a:lnSpc>
                      </a:pPr>
                      <a:r>
                        <a:rPr sz="900" dirty="0">
                          <a:latin typeface="Arial"/>
                          <a:cs typeface="Arial"/>
                        </a:rPr>
                        <a:t>GrowString(</a:t>
                      </a:r>
                      <a:r>
                        <a:rPr sz="900" dirty="0">
                          <a:solidFill>
                            <a:srgbClr val="3333FF"/>
                          </a:solidFill>
                          <a:latin typeface="Arial"/>
                          <a:cs typeface="Arial"/>
                        </a:rPr>
                        <a:t>ref</a:t>
                      </a:r>
                      <a:r>
                        <a:rPr sz="900" spc="-15" dirty="0">
                          <a:solidFill>
                            <a:srgbClr val="3333FF"/>
                          </a:solidFill>
                          <a:latin typeface="Arial"/>
                          <a:cs typeface="Arial"/>
                        </a:rPr>
                        <a:t> </a:t>
                      </a:r>
                      <a:r>
                        <a:rPr sz="900" dirty="0">
                          <a:latin typeface="Arial"/>
                          <a:cs typeface="Arial"/>
                        </a:rPr>
                        <a:t>Num,</a:t>
                      </a:r>
                      <a:r>
                        <a:rPr sz="900" spc="-15" dirty="0">
                          <a:latin typeface="Arial"/>
                          <a:cs typeface="Arial"/>
                        </a:rPr>
                        <a:t> </a:t>
                      </a:r>
                      <a:r>
                        <a:rPr sz="900" dirty="0">
                          <a:latin typeface="Arial"/>
                          <a:cs typeface="Arial"/>
                        </a:rPr>
                        <a:t>ref</a:t>
                      </a:r>
                      <a:r>
                        <a:rPr sz="900" spc="-15" dirty="0">
                          <a:latin typeface="Arial"/>
                          <a:cs typeface="Arial"/>
                        </a:rPr>
                        <a:t> </a:t>
                      </a:r>
                      <a:r>
                        <a:rPr sz="900" dirty="0">
                          <a:latin typeface="Arial"/>
                          <a:cs typeface="Arial"/>
                        </a:rPr>
                        <a:t>dragonString</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ruleX,</a:t>
                      </a:r>
                      <a:r>
                        <a:rPr sz="900" spc="-30" dirty="0">
                          <a:latin typeface="Arial"/>
                          <a:cs typeface="Arial"/>
                        </a:rPr>
                        <a:t> </a:t>
                      </a:r>
                      <a:r>
                        <a:rPr sz="900" spc="-10" dirty="0">
                          <a:latin typeface="Arial"/>
                          <a:cs typeface="Arial"/>
                        </a:rPr>
                        <a:t>ruleY);</a:t>
                      </a:r>
                      <a:endParaRPr sz="900">
                        <a:latin typeface="Arial"/>
                        <a:cs typeface="Arial"/>
                      </a:endParaRPr>
                    </a:p>
                    <a:p>
                      <a:pPr marL="200660">
                        <a:lnSpc>
                          <a:spcPts val="1030"/>
                        </a:lnSpc>
                      </a:pPr>
                      <a:r>
                        <a:rPr sz="900" dirty="0">
                          <a:solidFill>
                            <a:srgbClr val="00AF50"/>
                          </a:solidFill>
                          <a:latin typeface="Arial"/>
                          <a:cs typeface="Arial"/>
                        </a:rPr>
                        <a:t>//generate</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points</a:t>
                      </a:r>
                      <a:endParaRPr sz="900">
                        <a:latin typeface="Arial"/>
                        <a:cs typeface="Arial"/>
                      </a:endParaRPr>
                    </a:p>
                    <a:p>
                      <a:pPr marL="200660" marR="2659380">
                        <a:lnSpc>
                          <a:spcPts val="1040"/>
                        </a:lnSpc>
                        <a:spcBef>
                          <a:spcPts val="45"/>
                        </a:spcBef>
                      </a:pPr>
                      <a:r>
                        <a:rPr sz="900" dirty="0">
                          <a:latin typeface="Arial"/>
                          <a:cs typeface="Arial"/>
                        </a:rPr>
                        <a:t>List&lt;</a:t>
                      </a:r>
                      <a:r>
                        <a:rPr sz="900" b="1" dirty="0">
                          <a:latin typeface="Arial"/>
                          <a:cs typeface="Arial"/>
                        </a:rPr>
                        <a:t>Point3d</a:t>
                      </a:r>
                      <a:r>
                        <a:rPr sz="900" dirty="0">
                          <a:latin typeface="Arial"/>
                          <a:cs typeface="Arial"/>
                        </a:rPr>
                        <a:t>&gt;</a:t>
                      </a:r>
                      <a:r>
                        <a:rPr sz="900" spc="-30" dirty="0">
                          <a:latin typeface="Arial"/>
                          <a:cs typeface="Arial"/>
                        </a:rPr>
                        <a:t> </a:t>
                      </a:r>
                      <a:r>
                        <a:rPr sz="900" dirty="0">
                          <a:latin typeface="Arial"/>
                          <a:cs typeface="Arial"/>
                        </a:rPr>
                        <a:t>dragonPoints</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a:t>
                      </a:r>
                      <a:r>
                        <a:rPr sz="900" b="1" spc="-10" dirty="0">
                          <a:latin typeface="Arial"/>
                          <a:cs typeface="Arial"/>
                        </a:rPr>
                        <a:t>Point3d</a:t>
                      </a:r>
                      <a:r>
                        <a:rPr sz="900" spc="-10" dirty="0">
                          <a:latin typeface="Arial"/>
                          <a:cs typeface="Arial"/>
                        </a:rPr>
                        <a:t>&gt;();; ParseDeagonString(dragonString,</a:t>
                      </a:r>
                      <a:r>
                        <a:rPr sz="900" spc="25" dirty="0">
                          <a:latin typeface="Arial"/>
                          <a:cs typeface="Arial"/>
                        </a:rPr>
                        <a:t> </a:t>
                      </a:r>
                      <a:r>
                        <a:rPr sz="900" dirty="0">
                          <a:latin typeface="Arial"/>
                          <a:cs typeface="Arial"/>
                        </a:rPr>
                        <a:t>Length,</a:t>
                      </a:r>
                      <a:r>
                        <a:rPr sz="900" spc="65" dirty="0">
                          <a:latin typeface="Arial"/>
                          <a:cs typeface="Arial"/>
                        </a:rPr>
                        <a:t> </a:t>
                      </a:r>
                      <a:r>
                        <a:rPr sz="900" dirty="0">
                          <a:solidFill>
                            <a:srgbClr val="3333FF"/>
                          </a:solidFill>
                          <a:latin typeface="Arial"/>
                          <a:cs typeface="Arial"/>
                        </a:rPr>
                        <a:t>ref</a:t>
                      </a:r>
                      <a:r>
                        <a:rPr sz="900" spc="40" dirty="0">
                          <a:solidFill>
                            <a:srgbClr val="3333FF"/>
                          </a:solidFill>
                          <a:latin typeface="Arial"/>
                          <a:cs typeface="Arial"/>
                        </a:rPr>
                        <a:t> </a:t>
                      </a:r>
                      <a:r>
                        <a:rPr sz="900" spc="-10" dirty="0">
                          <a:latin typeface="Arial"/>
                          <a:cs typeface="Arial"/>
                        </a:rPr>
                        <a:t>dragonPoints);</a:t>
                      </a:r>
                      <a:endParaRPr sz="900">
                        <a:latin typeface="Arial"/>
                        <a:cs typeface="Arial"/>
                      </a:endParaRPr>
                    </a:p>
                    <a:p>
                      <a:pPr marL="200660">
                        <a:lnSpc>
                          <a:spcPts val="985"/>
                        </a:lnSpc>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create</a:t>
                      </a:r>
                      <a:r>
                        <a:rPr sz="900" spc="-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10" dirty="0">
                          <a:solidFill>
                            <a:srgbClr val="00AF50"/>
                          </a:solidFill>
                          <a:latin typeface="Arial"/>
                          <a:cs typeface="Arial"/>
                        </a:rPr>
                        <a:t>curve</a:t>
                      </a:r>
                      <a:endParaRPr sz="900">
                        <a:latin typeface="Arial"/>
                        <a:cs typeface="Arial"/>
                      </a:endParaRPr>
                    </a:p>
                    <a:p>
                      <a:pPr marL="200660">
                        <a:lnSpc>
                          <a:spcPts val="1030"/>
                        </a:lnSpc>
                      </a:pPr>
                      <a:r>
                        <a:rPr sz="900" b="1" dirty="0">
                          <a:latin typeface="Arial"/>
                          <a:cs typeface="Arial"/>
                        </a:rPr>
                        <a:t>PolylineCurve</a:t>
                      </a:r>
                      <a:r>
                        <a:rPr sz="900" b="1" spc="-20" dirty="0">
                          <a:latin typeface="Arial"/>
                          <a:cs typeface="Arial"/>
                        </a:rPr>
                        <a:t> </a:t>
                      </a:r>
                      <a:r>
                        <a:rPr sz="900" dirty="0">
                          <a:latin typeface="Arial"/>
                          <a:cs typeface="Arial"/>
                        </a:rPr>
                        <a:t>dragonCrv=</a:t>
                      </a:r>
                      <a:r>
                        <a:rPr sz="900" spc="-2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b="1" spc="-10" dirty="0">
                          <a:latin typeface="Arial"/>
                          <a:cs typeface="Arial"/>
                        </a:rPr>
                        <a:t>PolylineCurve</a:t>
                      </a:r>
                      <a:r>
                        <a:rPr sz="900" spc="-10" dirty="0">
                          <a:latin typeface="Arial"/>
                          <a:cs typeface="Arial"/>
                        </a:rPr>
                        <a:t>(dragonPoints);</a:t>
                      </a:r>
                      <a:endParaRPr sz="900">
                        <a:latin typeface="Arial"/>
                        <a:cs typeface="Arial"/>
                      </a:endParaRPr>
                    </a:p>
                    <a:p>
                      <a:pPr marL="200660" marR="4359910">
                        <a:lnSpc>
                          <a:spcPts val="1040"/>
                        </a:lnSpc>
                        <a:spcBef>
                          <a:spcPts val="45"/>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assign</a:t>
                      </a:r>
                      <a:r>
                        <a:rPr sz="900" spc="-1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DragonCurve</a:t>
                      </a:r>
                      <a:r>
                        <a:rPr sz="900" spc="-10" dirty="0">
                          <a:latin typeface="Arial"/>
                          <a:cs typeface="Arial"/>
                        </a:rPr>
                        <a:t> </a:t>
                      </a:r>
                      <a:r>
                        <a:rPr sz="900" dirty="0">
                          <a:latin typeface="Arial"/>
                          <a:cs typeface="Arial"/>
                        </a:rPr>
                        <a:t>= </a:t>
                      </a:r>
                      <a:r>
                        <a:rPr sz="900" spc="-10" dirty="0">
                          <a:latin typeface="Arial"/>
                          <a:cs typeface="Arial"/>
                        </a:rPr>
                        <a:t>dragonCrv;</a:t>
                      </a:r>
                      <a:endParaRPr sz="900">
                        <a:latin typeface="Arial"/>
                        <a:cs typeface="Arial"/>
                      </a:endParaRPr>
                    </a:p>
                    <a:p>
                      <a:pPr marL="73025">
                        <a:lnSpc>
                          <a:spcPts val="1010"/>
                        </a:lnSpc>
                      </a:pPr>
                      <a:r>
                        <a:rPr sz="900" dirty="0">
                          <a:latin typeface="Arial"/>
                          <a:cs typeface="Arial"/>
                        </a:rPr>
                        <a:t>}</a:t>
                      </a:r>
                      <a:endParaRPr sz="900">
                        <a:latin typeface="Arial"/>
                        <a:cs typeface="Arial"/>
                      </a:endParaRPr>
                    </a:p>
                  </a:txBody>
                  <a:tcPr marL="0" marR="0" marT="222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304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224915">
                <a:tc>
                  <a:txBody>
                    <a:bodyPr/>
                    <a:lstStyle/>
                    <a:p>
                      <a:pPr marL="73025">
                        <a:lnSpc>
                          <a:spcPts val="1055"/>
                        </a:lnSpc>
                        <a:spcBef>
                          <a:spcPts val="105"/>
                        </a:spcBef>
                      </a:pPr>
                      <a:r>
                        <a:rPr sz="900" dirty="0">
                          <a:latin typeface="Arial"/>
                          <a:cs typeface="Arial"/>
                        </a:rPr>
                        <a:t>void</a:t>
                      </a:r>
                      <a:r>
                        <a:rPr sz="900" spc="-15" dirty="0">
                          <a:latin typeface="Arial"/>
                          <a:cs typeface="Arial"/>
                        </a:rPr>
                        <a:t> </a:t>
                      </a:r>
                      <a:r>
                        <a:rPr sz="900" b="1" dirty="0">
                          <a:latin typeface="Arial"/>
                          <a:cs typeface="Arial"/>
                        </a:rPr>
                        <a:t>GrowString</a:t>
                      </a:r>
                      <a:r>
                        <a:rPr sz="900" dirty="0">
                          <a:latin typeface="Arial"/>
                          <a:cs typeface="Arial"/>
                        </a:rPr>
                        <a:t>(</a:t>
                      </a:r>
                      <a:r>
                        <a:rPr sz="900" dirty="0">
                          <a:solidFill>
                            <a:srgbClr val="3333FF"/>
                          </a:solidFill>
                          <a:latin typeface="Arial"/>
                          <a:cs typeface="Arial"/>
                        </a:rPr>
                        <a:t>ref</a:t>
                      </a:r>
                      <a:r>
                        <a:rPr sz="900" spc="-5" dirty="0">
                          <a:solidFill>
                            <a:srgbClr val="3333FF"/>
                          </a:solidFill>
                          <a:latin typeface="Arial"/>
                          <a:cs typeface="Arial"/>
                        </a:rPr>
                        <a:t> </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1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finalString,</a:t>
                      </a:r>
                      <a:r>
                        <a:rPr sz="900" spc="-15" dirty="0">
                          <a:latin typeface="Arial"/>
                          <a:cs typeface="Arial"/>
                        </a:rPr>
                        <a:t> </a:t>
                      </a:r>
                      <a:r>
                        <a:rPr sz="900" dirty="0">
                          <a:solidFill>
                            <a:srgbClr val="3333FF"/>
                          </a:solidFill>
                          <a:latin typeface="Arial"/>
                          <a:cs typeface="Arial"/>
                        </a:rPr>
                        <a:t>string </a:t>
                      </a:r>
                      <a:r>
                        <a:rPr sz="900" dirty="0">
                          <a:latin typeface="Arial"/>
                          <a:cs typeface="Arial"/>
                        </a:rPr>
                        <a:t>ruleX,</a:t>
                      </a:r>
                      <a:r>
                        <a:rPr sz="900" spc="-5" dirty="0">
                          <a:latin typeface="Arial"/>
                          <a:cs typeface="Arial"/>
                        </a:rPr>
                        <a:t> </a:t>
                      </a:r>
                      <a:r>
                        <a:rPr sz="900" dirty="0">
                          <a:solidFill>
                            <a:srgbClr val="3333FF"/>
                          </a:solidFill>
                          <a:latin typeface="Arial"/>
                          <a:cs typeface="Arial"/>
                        </a:rPr>
                        <a:t>string </a:t>
                      </a:r>
                      <a:r>
                        <a:rPr sz="900" spc="-10" dirty="0">
                          <a:latin typeface="Arial"/>
                          <a:cs typeface="Arial"/>
                        </a:rPr>
                        <a:t>ruleY)</a:t>
                      </a:r>
                      <a:endParaRPr sz="900">
                        <a:latin typeface="Arial"/>
                        <a:cs typeface="Arial"/>
                      </a:endParaRPr>
                    </a:p>
                    <a:p>
                      <a:pPr marL="136525">
                        <a:lnSpc>
                          <a:spcPts val="1030"/>
                        </a:lnSpc>
                      </a:pPr>
                      <a:r>
                        <a:rPr sz="900" dirty="0">
                          <a:latin typeface="Arial"/>
                          <a:cs typeface="Arial"/>
                        </a:rPr>
                        <a:t>{</a:t>
                      </a:r>
                      <a:endParaRPr sz="900">
                        <a:latin typeface="Arial"/>
                        <a:cs typeface="Arial"/>
                      </a:endParaRPr>
                    </a:p>
                    <a:p>
                      <a:pPr marL="200660" marR="2290445">
                        <a:lnSpc>
                          <a:spcPts val="1040"/>
                        </a:lnSpc>
                        <a:spcBef>
                          <a:spcPts val="45"/>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decrement</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count</a:t>
                      </a:r>
                      <a:r>
                        <a:rPr sz="900" spc="-10" dirty="0">
                          <a:solidFill>
                            <a:srgbClr val="00AF50"/>
                          </a:solidFill>
                          <a:latin typeface="Arial"/>
                          <a:cs typeface="Arial"/>
                        </a:rPr>
                        <a:t> </a:t>
                      </a:r>
                      <a:r>
                        <a:rPr sz="900" dirty="0">
                          <a:solidFill>
                            <a:srgbClr val="00AF50"/>
                          </a:solidFill>
                          <a:latin typeface="Arial"/>
                          <a:cs typeface="Arial"/>
                        </a:rPr>
                        <a:t>with</a:t>
                      </a:r>
                      <a:r>
                        <a:rPr sz="900" spc="-20" dirty="0">
                          <a:solidFill>
                            <a:srgbClr val="00AF50"/>
                          </a:solidFill>
                          <a:latin typeface="Arial"/>
                          <a:cs typeface="Arial"/>
                        </a:rPr>
                        <a:t> </a:t>
                      </a:r>
                      <a:r>
                        <a:rPr sz="900" dirty="0">
                          <a:solidFill>
                            <a:srgbClr val="00AF50"/>
                          </a:solidFill>
                          <a:latin typeface="Arial"/>
                          <a:cs typeface="Arial"/>
                        </a:rPr>
                        <a:t>each</a:t>
                      </a:r>
                      <a:r>
                        <a:rPr sz="900" spc="-15" dirty="0">
                          <a:solidFill>
                            <a:srgbClr val="00AF50"/>
                          </a:solidFill>
                          <a:latin typeface="Arial"/>
                          <a:cs typeface="Arial"/>
                        </a:rPr>
                        <a:t> </a:t>
                      </a:r>
                      <a:r>
                        <a:rPr sz="900" dirty="0">
                          <a:solidFill>
                            <a:srgbClr val="00AF50"/>
                          </a:solidFill>
                          <a:latin typeface="Arial"/>
                          <a:cs typeface="Arial"/>
                        </a:rPr>
                        <a:t>new</a:t>
                      </a:r>
                      <a:r>
                        <a:rPr sz="900" spc="-15" dirty="0">
                          <a:solidFill>
                            <a:srgbClr val="00AF50"/>
                          </a:solidFill>
                          <a:latin typeface="Arial"/>
                          <a:cs typeface="Arial"/>
                        </a:rPr>
                        <a:t> </a:t>
                      </a:r>
                      <a:r>
                        <a:rPr sz="900" dirty="0">
                          <a:solidFill>
                            <a:srgbClr val="00AF50"/>
                          </a:solidFill>
                          <a:latin typeface="Arial"/>
                          <a:cs typeface="Arial"/>
                        </a:rPr>
                        <a:t>execution</a:t>
                      </a:r>
                      <a:r>
                        <a:rPr sz="900" spc="-10"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grow</a:t>
                      </a:r>
                      <a:r>
                        <a:rPr sz="900" spc="-10" dirty="0">
                          <a:solidFill>
                            <a:srgbClr val="00AF50"/>
                          </a:solidFill>
                          <a:latin typeface="Arial"/>
                          <a:cs typeface="Arial"/>
                        </a:rPr>
                        <a:t> function </a:t>
                      </a:r>
                      <a:r>
                        <a:rPr sz="900" dirty="0">
                          <a:latin typeface="Arial"/>
                          <a:cs typeface="Arial"/>
                        </a:rPr>
                        <a:t>Num</a:t>
                      </a:r>
                      <a:r>
                        <a:rPr sz="900" spc="-5" dirty="0">
                          <a:latin typeface="Arial"/>
                          <a:cs typeface="Arial"/>
                        </a:rPr>
                        <a:t> </a:t>
                      </a:r>
                      <a:r>
                        <a:rPr sz="900" dirty="0">
                          <a:latin typeface="Arial"/>
                          <a:cs typeface="Arial"/>
                        </a:rPr>
                        <a:t>= Num</a:t>
                      </a:r>
                      <a:r>
                        <a:rPr sz="900" spc="-5" dirty="0">
                          <a:latin typeface="Arial"/>
                          <a:cs typeface="Arial"/>
                        </a:rPr>
                        <a:t> </a:t>
                      </a:r>
                      <a:r>
                        <a:rPr sz="900" dirty="0">
                          <a:latin typeface="Arial"/>
                          <a:cs typeface="Arial"/>
                        </a:rPr>
                        <a:t>- </a:t>
                      </a:r>
                      <a:r>
                        <a:rPr sz="900" spc="-25" dirty="0">
                          <a:latin typeface="Arial"/>
                          <a:cs typeface="Arial"/>
                        </a:rPr>
                        <a:t>1;</a:t>
                      </a:r>
                      <a:endParaRPr sz="900">
                        <a:latin typeface="Arial"/>
                        <a:cs typeface="Arial"/>
                      </a:endParaRPr>
                    </a:p>
                    <a:p>
                      <a:pPr marL="200660">
                        <a:lnSpc>
                          <a:spcPts val="985"/>
                        </a:lnSpc>
                      </a:pPr>
                      <a:r>
                        <a:rPr sz="900" dirty="0">
                          <a:solidFill>
                            <a:srgbClr val="3333FF"/>
                          </a:solidFill>
                          <a:latin typeface="Arial"/>
                          <a:cs typeface="Arial"/>
                        </a:rPr>
                        <a:t>char</a:t>
                      </a:r>
                      <a:r>
                        <a:rPr sz="900" spc="-15" dirty="0">
                          <a:solidFill>
                            <a:srgbClr val="3333FF"/>
                          </a:solidFill>
                          <a:latin typeface="Arial"/>
                          <a:cs typeface="Arial"/>
                        </a:rPr>
                        <a:t> </a:t>
                      </a:r>
                      <a:r>
                        <a:rPr sz="900" spc="-10" dirty="0">
                          <a:latin typeface="Arial"/>
                          <a:cs typeface="Arial"/>
                        </a:rPr>
                        <a:t>rule;</a:t>
                      </a:r>
                      <a:endParaRPr sz="900">
                        <a:latin typeface="Arial"/>
                        <a:cs typeface="Arial"/>
                      </a:endParaRPr>
                    </a:p>
                    <a:p>
                      <a:pPr marL="200660" marR="4671695">
                        <a:lnSpc>
                          <a:spcPts val="1030"/>
                        </a:lnSpc>
                        <a:spcBef>
                          <a:spcPts val="50"/>
                        </a:spcBef>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create new</a:t>
                      </a:r>
                      <a:r>
                        <a:rPr sz="900" spc="-15" dirty="0">
                          <a:solidFill>
                            <a:srgbClr val="00AF50"/>
                          </a:solidFill>
                          <a:latin typeface="Arial"/>
                          <a:cs typeface="Arial"/>
                        </a:rPr>
                        <a:t> </a:t>
                      </a:r>
                      <a:r>
                        <a:rPr sz="900" spc="-10" dirty="0">
                          <a:solidFill>
                            <a:srgbClr val="00AF50"/>
                          </a:solidFill>
                          <a:latin typeface="Arial"/>
                          <a:cs typeface="Arial"/>
                        </a:rPr>
                        <a:t>string </a:t>
                      </a:r>
                      <a:r>
                        <a:rPr sz="900" dirty="0">
                          <a:solidFill>
                            <a:srgbClr val="3333FF"/>
                          </a:solidFill>
                          <a:latin typeface="Arial"/>
                          <a:cs typeface="Arial"/>
                        </a:rPr>
                        <a:t>string</a:t>
                      </a:r>
                      <a:r>
                        <a:rPr sz="900" spc="-20" dirty="0">
                          <a:solidFill>
                            <a:srgbClr val="3333FF"/>
                          </a:solidFill>
                          <a:latin typeface="Arial"/>
                          <a:cs typeface="Arial"/>
                        </a:rPr>
                        <a:t> </a:t>
                      </a:r>
                      <a:r>
                        <a:rPr sz="900" dirty="0">
                          <a:latin typeface="Arial"/>
                          <a:cs typeface="Arial"/>
                        </a:rPr>
                        <a:t>newString</a:t>
                      </a:r>
                      <a:r>
                        <a:rPr sz="900" spc="-10" dirty="0">
                          <a:latin typeface="Arial"/>
                          <a:cs typeface="Arial"/>
                        </a:rPr>
                        <a:t> </a:t>
                      </a:r>
                      <a:r>
                        <a:rPr sz="900" dirty="0">
                          <a:latin typeface="Arial"/>
                          <a:cs typeface="Arial"/>
                        </a:rPr>
                        <a:t>=</a:t>
                      </a:r>
                      <a:r>
                        <a:rPr sz="900" spc="-15" dirty="0">
                          <a:latin typeface="Arial"/>
                          <a:cs typeface="Arial"/>
                        </a:rPr>
                        <a:t> </a:t>
                      </a:r>
                      <a:r>
                        <a:rPr sz="900" spc="-25" dirty="0">
                          <a:solidFill>
                            <a:srgbClr val="990000"/>
                          </a:solidFill>
                          <a:latin typeface="Arial"/>
                          <a:cs typeface="Arial"/>
                        </a:rPr>
                        <a:t>""</a:t>
                      </a:r>
                      <a:r>
                        <a:rPr sz="900" spc="-25" dirty="0">
                          <a:latin typeface="Arial"/>
                          <a:cs typeface="Arial"/>
                        </a:rPr>
                        <a:t>;</a:t>
                      </a:r>
                      <a:endParaRPr sz="900">
                        <a:latin typeface="Arial"/>
                        <a:cs typeface="Arial"/>
                      </a:endParaRPr>
                    </a:p>
                    <a:p>
                      <a:pPr marL="200660">
                        <a:lnSpc>
                          <a:spcPts val="994"/>
                        </a:lnSpc>
                      </a:pP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finalString.Length</a:t>
                      </a:r>
                      <a:r>
                        <a:rPr sz="900" spc="-1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i++)</a:t>
                      </a:r>
                      <a:endParaRPr sz="900">
                        <a:latin typeface="Arial"/>
                        <a:cs typeface="Arial"/>
                      </a:endParaRPr>
                    </a:p>
                    <a:p>
                      <a:pPr marL="200660">
                        <a:lnSpc>
                          <a:spcPts val="1055"/>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4" name="object 4"/>
          <p:cNvPicPr/>
          <p:nvPr/>
        </p:nvPicPr>
        <p:blipFill>
          <a:blip r:embed="rId2" cstate="print"/>
          <a:stretch>
            <a:fillRect/>
          </a:stretch>
        </p:blipFill>
        <p:spPr>
          <a:xfrm>
            <a:off x="1082940" y="2481432"/>
            <a:ext cx="1289537" cy="2781590"/>
          </a:xfrm>
          <a:prstGeom prst="rect">
            <a:avLst/>
          </a:prstGeom>
        </p:spPr>
      </p:pic>
      <p:pic>
        <p:nvPicPr>
          <p:cNvPr id="5" name="object 5"/>
          <p:cNvPicPr/>
          <p:nvPr/>
        </p:nvPicPr>
        <p:blipFill>
          <a:blip r:embed="rId3" cstate="print"/>
          <a:stretch>
            <a:fillRect/>
          </a:stretch>
        </p:blipFill>
        <p:spPr>
          <a:xfrm>
            <a:off x="2475033" y="2503687"/>
            <a:ext cx="4171282" cy="2772712"/>
          </a:xfrm>
          <a:prstGeom prst="rect">
            <a:avLst/>
          </a:prstGeom>
        </p:spPr>
      </p:pic>
      <p:sp>
        <p:nvSpPr>
          <p:cNvPr id="9" name="Title 8"/>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99</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100</a:t>
            </a:r>
          </a:p>
        </p:txBody>
      </p:sp>
      <p:graphicFrame>
        <p:nvGraphicFramePr>
          <p:cNvPr id="2" name="object 2"/>
          <p:cNvGraphicFramePr>
            <a:graphicFrameLocks noGrp="1"/>
          </p:cNvGraphicFramePr>
          <p:nvPr/>
        </p:nvGraphicFramePr>
        <p:xfrm>
          <a:off x="980236" y="914400"/>
          <a:ext cx="5951220" cy="6233159"/>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2014855">
                <a:tc>
                  <a:txBody>
                    <a:bodyPr/>
                    <a:lstStyle/>
                    <a:p>
                      <a:pPr marL="264795" marR="4723130">
                        <a:lnSpc>
                          <a:spcPts val="1030"/>
                        </a:lnSpc>
                        <a:spcBef>
                          <a:spcPts val="185"/>
                        </a:spcBef>
                      </a:pPr>
                      <a:r>
                        <a:rPr sz="900" dirty="0">
                          <a:latin typeface="Arial"/>
                          <a:cs typeface="Arial"/>
                        </a:rPr>
                        <a:t>rule</a:t>
                      </a:r>
                      <a:r>
                        <a:rPr sz="900" spc="-10" dirty="0">
                          <a:latin typeface="Arial"/>
                          <a:cs typeface="Arial"/>
                        </a:rPr>
                        <a:t> </a:t>
                      </a:r>
                      <a:r>
                        <a:rPr sz="900" dirty="0">
                          <a:latin typeface="Arial"/>
                          <a:cs typeface="Arial"/>
                        </a:rPr>
                        <a:t>=</a:t>
                      </a:r>
                      <a:r>
                        <a:rPr sz="900" spc="-10" dirty="0">
                          <a:latin typeface="Arial"/>
                          <a:cs typeface="Arial"/>
                        </a:rPr>
                        <a:t> finalString[i];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'X')</a:t>
                      </a:r>
                      <a:endParaRPr sz="900">
                        <a:latin typeface="Arial"/>
                        <a:cs typeface="Arial"/>
                      </a:endParaRPr>
                    </a:p>
                    <a:p>
                      <a:pPr marL="264795" marR="4032885" indent="62230">
                        <a:lnSpc>
                          <a:spcPts val="1030"/>
                        </a:lnSpc>
                        <a:spcBef>
                          <a:spcPts val="15"/>
                        </a:spcBef>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ruleX;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'Y')</a:t>
                      </a:r>
                      <a:endParaRPr sz="900">
                        <a:latin typeface="Arial"/>
                        <a:cs typeface="Arial"/>
                      </a:endParaRPr>
                    </a:p>
                    <a:p>
                      <a:pPr marL="327025">
                        <a:lnSpc>
                          <a:spcPts val="985"/>
                        </a:lnSpc>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ruleY;</a:t>
                      </a:r>
                      <a:endParaRPr sz="900">
                        <a:latin typeface="Arial"/>
                        <a:cs typeface="Arial"/>
                      </a:endParaRPr>
                    </a:p>
                    <a:p>
                      <a:pPr marL="327025" marR="3853815" indent="-62865">
                        <a:lnSpc>
                          <a:spcPts val="1040"/>
                        </a:lnSpc>
                        <a:spcBef>
                          <a:spcPts val="45"/>
                        </a:spcBef>
                      </a:pP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(rule == 'F' |</a:t>
                      </a:r>
                      <a:r>
                        <a:rPr sz="900" spc="-15" dirty="0">
                          <a:latin typeface="Arial"/>
                          <a:cs typeface="Arial"/>
                        </a:rPr>
                        <a:t> </a:t>
                      </a:r>
                      <a:r>
                        <a:rPr sz="900" dirty="0">
                          <a:latin typeface="Arial"/>
                          <a:cs typeface="Arial"/>
                        </a:rPr>
                        <a:t>rule == '+' |</a:t>
                      </a:r>
                      <a:r>
                        <a:rPr sz="900" spc="-15" dirty="0">
                          <a:latin typeface="Arial"/>
                          <a:cs typeface="Arial"/>
                        </a:rPr>
                        <a:t> </a:t>
                      </a:r>
                      <a:r>
                        <a:rPr sz="900" dirty="0">
                          <a:latin typeface="Arial"/>
                          <a:cs typeface="Arial"/>
                        </a:rPr>
                        <a:t>rule ==</a:t>
                      </a:r>
                      <a:r>
                        <a:rPr sz="900" spc="-10" dirty="0">
                          <a:latin typeface="Arial"/>
                          <a:cs typeface="Arial"/>
                        </a:rPr>
                        <a:t> '-</a:t>
                      </a:r>
                      <a:r>
                        <a:rPr sz="900" spc="-25"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a:t>
                      </a:r>
                      <a:endParaRPr sz="900">
                        <a:latin typeface="Arial"/>
                        <a:cs typeface="Arial"/>
                      </a:endParaRPr>
                    </a:p>
                    <a:p>
                      <a:pPr marL="200660">
                        <a:lnSpc>
                          <a:spcPts val="985"/>
                        </a:lnSpc>
                      </a:pPr>
                      <a:r>
                        <a:rPr sz="900" dirty="0">
                          <a:latin typeface="Arial"/>
                          <a:cs typeface="Arial"/>
                        </a:rPr>
                        <a:t>}</a:t>
                      </a:r>
                      <a:endParaRPr sz="900">
                        <a:latin typeface="Arial"/>
                        <a:cs typeface="Arial"/>
                      </a:endParaRPr>
                    </a:p>
                    <a:p>
                      <a:pPr marL="200660">
                        <a:lnSpc>
                          <a:spcPts val="1030"/>
                        </a:lnSpc>
                      </a:pPr>
                      <a:r>
                        <a:rPr sz="900" dirty="0">
                          <a:latin typeface="Arial"/>
                          <a:cs typeface="Arial"/>
                        </a:rPr>
                        <a:t>finalString</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newString;</a:t>
                      </a:r>
                      <a:endParaRPr sz="900">
                        <a:latin typeface="Arial"/>
                        <a:cs typeface="Arial"/>
                      </a:endParaRPr>
                    </a:p>
                    <a:p>
                      <a:pPr marL="200660" marR="4770755">
                        <a:lnSpc>
                          <a:spcPct val="96100"/>
                        </a:lnSpc>
                        <a:spcBef>
                          <a:spcPts val="20"/>
                        </a:spcBef>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stopper</a:t>
                      </a:r>
                      <a:r>
                        <a:rPr sz="900" spc="-10" dirty="0">
                          <a:solidFill>
                            <a:srgbClr val="00AF50"/>
                          </a:solidFill>
                          <a:latin typeface="Arial"/>
                          <a:cs typeface="Arial"/>
                        </a:rPr>
                        <a:t> condition </a:t>
                      </a: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(Num</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0) </a:t>
                      </a:r>
                      <a:r>
                        <a:rPr sz="900" spc="-10" dirty="0">
                          <a:solidFill>
                            <a:srgbClr val="3333FF"/>
                          </a:solidFill>
                          <a:latin typeface="Arial"/>
                          <a:cs typeface="Arial"/>
                        </a:rPr>
                        <a:t>return</a:t>
                      </a:r>
                      <a:r>
                        <a:rPr sz="900" spc="-10" dirty="0">
                          <a:latin typeface="Arial"/>
                          <a:cs typeface="Arial"/>
                        </a:rPr>
                        <a:t>;</a:t>
                      </a:r>
                      <a:endParaRPr sz="900">
                        <a:latin typeface="Arial"/>
                        <a:cs typeface="Arial"/>
                      </a:endParaRPr>
                    </a:p>
                    <a:p>
                      <a:pPr marL="200660">
                        <a:lnSpc>
                          <a:spcPts val="1010"/>
                        </a:lnSpc>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grow</a:t>
                      </a:r>
                      <a:r>
                        <a:rPr sz="900" spc="-10" dirty="0">
                          <a:solidFill>
                            <a:srgbClr val="00AF50"/>
                          </a:solidFill>
                          <a:latin typeface="Arial"/>
                          <a:cs typeface="Arial"/>
                        </a:rPr>
                        <a:t> again</a:t>
                      </a:r>
                      <a:endParaRPr sz="900">
                        <a:latin typeface="Arial"/>
                        <a:cs typeface="Arial"/>
                      </a:endParaRPr>
                    </a:p>
                    <a:p>
                      <a:pPr marL="200660">
                        <a:lnSpc>
                          <a:spcPts val="1040"/>
                        </a:lnSpc>
                      </a:pPr>
                      <a:r>
                        <a:rPr sz="900" dirty="0">
                          <a:latin typeface="Arial"/>
                          <a:cs typeface="Arial"/>
                        </a:rPr>
                        <a:t>GrowString(</a:t>
                      </a:r>
                      <a:r>
                        <a:rPr sz="900" dirty="0">
                          <a:solidFill>
                            <a:srgbClr val="3333FF"/>
                          </a:solidFill>
                          <a:latin typeface="Arial"/>
                          <a:cs typeface="Arial"/>
                        </a:rPr>
                        <a:t>ref</a:t>
                      </a:r>
                      <a:r>
                        <a:rPr sz="900" spc="-15" dirty="0">
                          <a:solidFill>
                            <a:srgbClr val="3333FF"/>
                          </a:solidFill>
                          <a:latin typeface="Arial"/>
                          <a:cs typeface="Arial"/>
                        </a:rPr>
                        <a:t> </a:t>
                      </a:r>
                      <a:r>
                        <a:rPr sz="900" dirty="0">
                          <a:latin typeface="Arial"/>
                          <a:cs typeface="Arial"/>
                        </a:rPr>
                        <a:t>Num,</a:t>
                      </a:r>
                      <a:r>
                        <a:rPr sz="900" spc="-20"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latin typeface="Arial"/>
                          <a:cs typeface="Arial"/>
                        </a:rPr>
                        <a:t>finalString,</a:t>
                      </a:r>
                      <a:r>
                        <a:rPr sz="900" spc="-20" dirty="0">
                          <a:latin typeface="Arial"/>
                          <a:cs typeface="Arial"/>
                        </a:rPr>
                        <a:t> </a:t>
                      </a:r>
                      <a:r>
                        <a:rPr sz="900" dirty="0">
                          <a:latin typeface="Arial"/>
                          <a:cs typeface="Arial"/>
                        </a:rPr>
                        <a:t>ruleX,</a:t>
                      </a:r>
                      <a:r>
                        <a:rPr sz="900" spc="-20" dirty="0">
                          <a:latin typeface="Arial"/>
                          <a:cs typeface="Arial"/>
                        </a:rPr>
                        <a:t> </a:t>
                      </a:r>
                      <a:r>
                        <a:rPr sz="900" spc="-10" dirty="0">
                          <a:latin typeface="Arial"/>
                          <a:cs typeface="Arial"/>
                        </a:rPr>
                        <a:t>ruleY);</a:t>
                      </a:r>
                      <a:endParaRPr sz="900">
                        <a:latin typeface="Arial"/>
                        <a:cs typeface="Arial"/>
                      </a:endParaRPr>
                    </a:p>
                    <a:p>
                      <a:pPr marL="73025">
                        <a:lnSpc>
                          <a:spcPts val="1060"/>
                        </a:lnSpc>
                      </a:pPr>
                      <a:r>
                        <a:rPr sz="900" dirty="0">
                          <a:latin typeface="Arial"/>
                          <a:cs typeface="Arial"/>
                        </a:rPr>
                        <a:t>}</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987165">
                <a:tc>
                  <a:txBody>
                    <a:bodyPr/>
                    <a:lstStyle/>
                    <a:p>
                      <a:pPr marL="73025">
                        <a:lnSpc>
                          <a:spcPts val="1055"/>
                        </a:lnSpc>
                        <a:spcBef>
                          <a:spcPts val="120"/>
                        </a:spcBef>
                      </a:pPr>
                      <a:r>
                        <a:rPr sz="900" dirty="0">
                          <a:solidFill>
                            <a:srgbClr val="3333FF"/>
                          </a:solidFill>
                          <a:latin typeface="Arial"/>
                          <a:cs typeface="Arial"/>
                        </a:rPr>
                        <a:t>void</a:t>
                      </a:r>
                      <a:r>
                        <a:rPr sz="900" spc="-40" dirty="0">
                          <a:solidFill>
                            <a:srgbClr val="3333FF"/>
                          </a:solidFill>
                          <a:latin typeface="Arial"/>
                          <a:cs typeface="Arial"/>
                        </a:rPr>
                        <a:t> </a:t>
                      </a:r>
                      <a:r>
                        <a:rPr sz="900" b="1" dirty="0">
                          <a:latin typeface="Arial"/>
                          <a:cs typeface="Arial"/>
                        </a:rPr>
                        <a:t>ParseDeagonString</a:t>
                      </a:r>
                      <a:r>
                        <a:rPr sz="900" dirty="0">
                          <a:latin typeface="Arial"/>
                          <a:cs typeface="Arial"/>
                        </a:rPr>
                        <a:t>(</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dragonString,</a:t>
                      </a:r>
                      <a:r>
                        <a:rPr sz="900" spc="-30" dirty="0">
                          <a:latin typeface="Arial"/>
                          <a:cs typeface="Arial"/>
                        </a:rPr>
                        <a:t>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Length,</a:t>
                      </a:r>
                      <a:r>
                        <a:rPr sz="900" spc="-1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latin typeface="Arial"/>
                          <a:cs typeface="Arial"/>
                        </a:rPr>
                        <a:t>List&lt;</a:t>
                      </a:r>
                      <a:r>
                        <a:rPr sz="900" b="1" dirty="0">
                          <a:latin typeface="Arial"/>
                          <a:cs typeface="Arial"/>
                        </a:rPr>
                        <a:t>Point3d</a:t>
                      </a:r>
                      <a:r>
                        <a:rPr sz="900" dirty="0">
                          <a:latin typeface="Arial"/>
                          <a:cs typeface="Arial"/>
                        </a:rPr>
                        <a:t>&gt;</a:t>
                      </a:r>
                      <a:r>
                        <a:rPr sz="900" spc="-20" dirty="0">
                          <a:latin typeface="Arial"/>
                          <a:cs typeface="Arial"/>
                        </a:rPr>
                        <a:t> </a:t>
                      </a:r>
                      <a:r>
                        <a:rPr sz="900" spc="-10" dirty="0">
                          <a:latin typeface="Arial"/>
                          <a:cs typeface="Arial"/>
                        </a:rPr>
                        <a:t>dragonPoints)</a:t>
                      </a:r>
                      <a:endParaRPr sz="900">
                        <a:latin typeface="Arial"/>
                        <a:cs typeface="Arial"/>
                      </a:endParaRPr>
                    </a:p>
                    <a:p>
                      <a:pPr marL="73025">
                        <a:lnSpc>
                          <a:spcPts val="1030"/>
                        </a:lnSpc>
                      </a:pPr>
                      <a:r>
                        <a:rPr sz="900" dirty="0">
                          <a:latin typeface="Arial"/>
                          <a:cs typeface="Arial"/>
                        </a:rPr>
                        <a:t>{</a:t>
                      </a:r>
                      <a:endParaRPr sz="900">
                        <a:latin typeface="Arial"/>
                        <a:cs typeface="Arial"/>
                      </a:endParaRPr>
                    </a:p>
                    <a:p>
                      <a:pPr marL="200660">
                        <a:lnSpc>
                          <a:spcPts val="1030"/>
                        </a:lnSpc>
                      </a:pPr>
                      <a:r>
                        <a:rPr sz="900" dirty="0">
                          <a:solidFill>
                            <a:srgbClr val="00AF50"/>
                          </a:solidFill>
                          <a:latin typeface="Arial"/>
                          <a:cs typeface="Arial"/>
                        </a:rPr>
                        <a:t>//parse</a:t>
                      </a:r>
                      <a:r>
                        <a:rPr sz="900" spc="-20" dirty="0">
                          <a:solidFill>
                            <a:srgbClr val="00AF50"/>
                          </a:solidFill>
                          <a:latin typeface="Arial"/>
                          <a:cs typeface="Arial"/>
                        </a:rPr>
                        <a:t> </a:t>
                      </a:r>
                      <a:r>
                        <a:rPr sz="900" dirty="0">
                          <a:solidFill>
                            <a:srgbClr val="00AF50"/>
                          </a:solidFill>
                          <a:latin typeface="Arial"/>
                          <a:cs typeface="Arial"/>
                        </a:rPr>
                        <a:t>instruction</a:t>
                      </a:r>
                      <a:r>
                        <a:rPr sz="900" spc="-5" dirty="0">
                          <a:solidFill>
                            <a:srgbClr val="00AF50"/>
                          </a:solidFill>
                          <a:latin typeface="Arial"/>
                          <a:cs typeface="Arial"/>
                        </a:rPr>
                        <a:t> </a:t>
                      </a:r>
                      <a:r>
                        <a:rPr sz="900" dirty="0">
                          <a:solidFill>
                            <a:srgbClr val="00AF50"/>
                          </a:solidFill>
                          <a:latin typeface="Arial"/>
                          <a:cs typeface="Arial"/>
                        </a:rPr>
                        <a:t>string</a:t>
                      </a:r>
                      <a:r>
                        <a:rPr sz="900" spc="-1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generate</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0660" marR="4219575">
                        <a:lnSpc>
                          <a:spcPct val="96100"/>
                        </a:lnSpc>
                        <a:spcBef>
                          <a:spcPts val="20"/>
                        </a:spcBef>
                      </a:pPr>
                      <a:r>
                        <a:rPr sz="900" dirty="0">
                          <a:solidFill>
                            <a:srgbClr val="00AF50"/>
                          </a:solidFill>
                          <a:latin typeface="Arial"/>
                          <a:cs typeface="Arial"/>
                        </a:rPr>
                        <a:t>//let</a:t>
                      </a:r>
                      <a:r>
                        <a:rPr sz="900" spc="-20" dirty="0">
                          <a:solidFill>
                            <a:srgbClr val="00AF50"/>
                          </a:solidFill>
                          <a:latin typeface="Arial"/>
                          <a:cs typeface="Arial"/>
                        </a:rPr>
                        <a:t> </a:t>
                      </a:r>
                      <a:r>
                        <a:rPr sz="900" dirty="0">
                          <a:solidFill>
                            <a:srgbClr val="00AF50"/>
                          </a:solidFill>
                          <a:latin typeface="Arial"/>
                          <a:cs typeface="Arial"/>
                        </a:rPr>
                        <a:t>base</a:t>
                      </a:r>
                      <a:r>
                        <a:rPr sz="900" spc="-20" dirty="0">
                          <a:solidFill>
                            <a:srgbClr val="00AF50"/>
                          </a:solidFill>
                          <a:latin typeface="Arial"/>
                          <a:cs typeface="Arial"/>
                        </a:rPr>
                        <a:t> </a:t>
                      </a:r>
                      <a:r>
                        <a:rPr sz="900" dirty="0">
                          <a:solidFill>
                            <a:srgbClr val="00AF50"/>
                          </a:solidFill>
                          <a:latin typeface="Arial"/>
                          <a:cs typeface="Arial"/>
                        </a:rPr>
                        <a:t>point</a:t>
                      </a:r>
                      <a:r>
                        <a:rPr sz="900" spc="-5" dirty="0">
                          <a:solidFill>
                            <a:srgbClr val="00AF50"/>
                          </a:solidFill>
                          <a:latin typeface="Arial"/>
                          <a:cs typeface="Arial"/>
                        </a:rPr>
                        <a:t> </a:t>
                      </a:r>
                      <a:r>
                        <a:rPr sz="900" dirty="0">
                          <a:solidFill>
                            <a:srgbClr val="00AF50"/>
                          </a:solidFill>
                          <a:latin typeface="Arial"/>
                          <a:cs typeface="Arial"/>
                        </a:rPr>
                        <a:t>be</a:t>
                      </a:r>
                      <a:r>
                        <a:rPr sz="900" spc="-10" dirty="0">
                          <a:solidFill>
                            <a:srgbClr val="00AF50"/>
                          </a:solidFill>
                          <a:latin typeface="Arial"/>
                          <a:cs typeface="Arial"/>
                        </a:rPr>
                        <a:t> </a:t>
                      </a:r>
                      <a:r>
                        <a:rPr sz="900" dirty="0">
                          <a:solidFill>
                            <a:srgbClr val="00AF50"/>
                          </a:solidFill>
                          <a:latin typeface="Arial"/>
                          <a:cs typeface="Arial"/>
                        </a:rPr>
                        <a:t>world</a:t>
                      </a:r>
                      <a:r>
                        <a:rPr sz="900" spc="-15" dirty="0">
                          <a:solidFill>
                            <a:srgbClr val="00AF50"/>
                          </a:solidFill>
                          <a:latin typeface="Arial"/>
                          <a:cs typeface="Arial"/>
                        </a:rPr>
                        <a:t> </a:t>
                      </a:r>
                      <a:r>
                        <a:rPr sz="900" spc="-10" dirty="0">
                          <a:solidFill>
                            <a:srgbClr val="00AF50"/>
                          </a:solidFill>
                          <a:latin typeface="Arial"/>
                          <a:cs typeface="Arial"/>
                        </a:rPr>
                        <a:t>origin </a:t>
                      </a:r>
                      <a:r>
                        <a:rPr sz="900" b="1" dirty="0">
                          <a:latin typeface="Arial"/>
                          <a:cs typeface="Arial"/>
                        </a:rPr>
                        <a:t>Point3d</a:t>
                      </a:r>
                      <a:r>
                        <a:rPr sz="900" b="1"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Point3d.Origin; </a:t>
                      </a:r>
                      <a:r>
                        <a:rPr sz="900" dirty="0">
                          <a:latin typeface="Arial"/>
                          <a:cs typeface="Arial"/>
                        </a:rPr>
                        <a:t>dragonPoints</a:t>
                      </a:r>
                      <a:r>
                        <a:rPr sz="900" spc="-25" dirty="0">
                          <a:latin typeface="Arial"/>
                          <a:cs typeface="Arial"/>
                        </a:rPr>
                        <a:t> </a:t>
                      </a:r>
                      <a:r>
                        <a:rPr sz="900" spc="-10" dirty="0">
                          <a:latin typeface="Arial"/>
                          <a:cs typeface="Arial"/>
                        </a:rPr>
                        <a:t>.Add(pt);</a:t>
                      </a:r>
                      <a:endParaRPr sz="900">
                        <a:latin typeface="Arial"/>
                        <a:cs typeface="Arial"/>
                      </a:endParaRPr>
                    </a:p>
                    <a:p>
                      <a:pPr>
                        <a:lnSpc>
                          <a:spcPct val="100000"/>
                        </a:lnSpc>
                        <a:spcBef>
                          <a:spcPts val="5"/>
                        </a:spcBef>
                      </a:pPr>
                      <a:endParaRPr sz="850">
                        <a:latin typeface="Times New Roman"/>
                        <a:cs typeface="Times New Roman"/>
                      </a:endParaRPr>
                    </a:p>
                    <a:p>
                      <a:pPr marL="200660">
                        <a:lnSpc>
                          <a:spcPts val="1060"/>
                        </a:lnSpc>
                      </a:pPr>
                      <a:r>
                        <a:rPr sz="900" dirty="0">
                          <a:solidFill>
                            <a:srgbClr val="00AF50"/>
                          </a:solidFill>
                          <a:latin typeface="Arial"/>
                          <a:cs typeface="Arial"/>
                        </a:rPr>
                        <a:t>//drawing</a:t>
                      </a:r>
                      <a:r>
                        <a:rPr sz="900" spc="-20" dirty="0">
                          <a:solidFill>
                            <a:srgbClr val="00AF50"/>
                          </a:solidFill>
                          <a:latin typeface="Arial"/>
                          <a:cs typeface="Arial"/>
                        </a:rPr>
                        <a:t> </a:t>
                      </a:r>
                      <a:r>
                        <a:rPr sz="900" dirty="0">
                          <a:solidFill>
                            <a:srgbClr val="00AF50"/>
                          </a:solidFill>
                          <a:latin typeface="Arial"/>
                          <a:cs typeface="Arial"/>
                        </a:rPr>
                        <a:t>direction</a:t>
                      </a:r>
                      <a:r>
                        <a:rPr sz="900" spc="-15" dirty="0">
                          <a:solidFill>
                            <a:srgbClr val="00AF50"/>
                          </a:solidFill>
                          <a:latin typeface="Arial"/>
                          <a:cs typeface="Arial"/>
                        </a:rPr>
                        <a:t> </a:t>
                      </a:r>
                      <a:r>
                        <a:rPr sz="900" dirty="0">
                          <a:solidFill>
                            <a:srgbClr val="00AF50"/>
                          </a:solidFill>
                          <a:latin typeface="Arial"/>
                          <a:cs typeface="Arial"/>
                        </a:rPr>
                        <a:t>vector -</a:t>
                      </a:r>
                      <a:r>
                        <a:rPr sz="900" spc="-15" dirty="0">
                          <a:solidFill>
                            <a:srgbClr val="00AF50"/>
                          </a:solidFill>
                          <a:latin typeface="Arial"/>
                          <a:cs typeface="Arial"/>
                        </a:rPr>
                        <a:t> </a:t>
                      </a:r>
                      <a:r>
                        <a:rPr sz="900" dirty="0">
                          <a:solidFill>
                            <a:srgbClr val="00AF50"/>
                          </a:solidFill>
                          <a:latin typeface="Arial"/>
                          <a:cs typeface="Arial"/>
                        </a:rPr>
                        <a:t>strat</a:t>
                      </a:r>
                      <a:r>
                        <a:rPr sz="900" spc="-10" dirty="0">
                          <a:solidFill>
                            <a:srgbClr val="00AF50"/>
                          </a:solidFill>
                          <a:latin typeface="Arial"/>
                          <a:cs typeface="Arial"/>
                        </a:rPr>
                        <a:t> </a:t>
                      </a:r>
                      <a:r>
                        <a:rPr sz="900" dirty="0">
                          <a:solidFill>
                            <a:srgbClr val="00AF50"/>
                          </a:solidFill>
                          <a:latin typeface="Arial"/>
                          <a:cs typeface="Arial"/>
                        </a:rPr>
                        <a:t>along</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x-</a:t>
                      </a:r>
                      <a:r>
                        <a:rPr sz="900" spc="-20" dirty="0">
                          <a:solidFill>
                            <a:srgbClr val="00AF50"/>
                          </a:solidFill>
                          <a:latin typeface="Arial"/>
                          <a:cs typeface="Arial"/>
                        </a:rPr>
                        <a:t>axis</a:t>
                      </a:r>
                      <a:endParaRPr sz="900">
                        <a:latin typeface="Arial"/>
                        <a:cs typeface="Arial"/>
                      </a:endParaRPr>
                    </a:p>
                    <a:p>
                      <a:pPr marL="200660">
                        <a:lnSpc>
                          <a:spcPts val="1040"/>
                        </a:lnSpc>
                      </a:pPr>
                      <a:r>
                        <a:rPr sz="900" dirty="0">
                          <a:solidFill>
                            <a:srgbClr val="00AF50"/>
                          </a:solidFill>
                          <a:latin typeface="Arial"/>
                          <a:cs typeface="Arial"/>
                        </a:rPr>
                        <a:t>//vector</a:t>
                      </a:r>
                      <a:r>
                        <a:rPr sz="900" spc="-10" dirty="0">
                          <a:solidFill>
                            <a:srgbClr val="00AF50"/>
                          </a:solidFill>
                          <a:latin typeface="Arial"/>
                          <a:cs typeface="Arial"/>
                        </a:rPr>
                        <a:t> </a:t>
                      </a:r>
                      <a:r>
                        <a:rPr sz="900" dirty="0">
                          <a:solidFill>
                            <a:srgbClr val="00AF50"/>
                          </a:solidFill>
                          <a:latin typeface="Arial"/>
                          <a:cs typeface="Arial"/>
                        </a:rPr>
                        <a:t>direction</a:t>
                      </a:r>
                      <a:r>
                        <a:rPr sz="900" spc="-20" dirty="0">
                          <a:solidFill>
                            <a:srgbClr val="00AF50"/>
                          </a:solidFill>
                          <a:latin typeface="Arial"/>
                          <a:cs typeface="Arial"/>
                        </a:rPr>
                        <a:t> </a:t>
                      </a:r>
                      <a:r>
                        <a:rPr sz="900" dirty="0">
                          <a:solidFill>
                            <a:srgbClr val="00AF50"/>
                          </a:solidFill>
                          <a:latin typeface="Arial"/>
                          <a:cs typeface="Arial"/>
                        </a:rPr>
                        <a:t>will</a:t>
                      </a:r>
                      <a:r>
                        <a:rPr sz="900" spc="-15" dirty="0">
                          <a:solidFill>
                            <a:srgbClr val="00AF50"/>
                          </a:solidFill>
                          <a:latin typeface="Arial"/>
                          <a:cs typeface="Arial"/>
                        </a:rPr>
                        <a:t> </a:t>
                      </a:r>
                      <a:r>
                        <a:rPr sz="900" dirty="0">
                          <a:solidFill>
                            <a:srgbClr val="00AF50"/>
                          </a:solidFill>
                          <a:latin typeface="Arial"/>
                          <a:cs typeface="Arial"/>
                        </a:rPr>
                        <a:t>be</a:t>
                      </a:r>
                      <a:r>
                        <a:rPr sz="900" spc="-10" dirty="0">
                          <a:solidFill>
                            <a:srgbClr val="00AF50"/>
                          </a:solidFill>
                          <a:latin typeface="Arial"/>
                          <a:cs typeface="Arial"/>
                        </a:rPr>
                        <a:t> </a:t>
                      </a:r>
                      <a:r>
                        <a:rPr sz="900" dirty="0">
                          <a:solidFill>
                            <a:srgbClr val="00AF50"/>
                          </a:solidFill>
                          <a:latin typeface="Arial"/>
                          <a:cs typeface="Arial"/>
                        </a:rPr>
                        <a:t>rotated</a:t>
                      </a:r>
                      <a:r>
                        <a:rPr sz="900" spc="-5" dirty="0">
                          <a:solidFill>
                            <a:srgbClr val="00AF50"/>
                          </a:solidFill>
                          <a:latin typeface="Arial"/>
                          <a:cs typeface="Arial"/>
                        </a:rPr>
                        <a:t> </a:t>
                      </a:r>
                      <a:r>
                        <a:rPr sz="900" dirty="0">
                          <a:solidFill>
                            <a:srgbClr val="00AF50"/>
                          </a:solidFill>
                          <a:latin typeface="Arial"/>
                          <a:cs typeface="Arial"/>
                        </a:rPr>
                        <a:t>depending</a:t>
                      </a:r>
                      <a:r>
                        <a:rPr sz="900" spc="-10" dirty="0">
                          <a:solidFill>
                            <a:srgbClr val="00AF50"/>
                          </a:solidFill>
                          <a:latin typeface="Arial"/>
                          <a:cs typeface="Arial"/>
                        </a:rPr>
                        <a:t> </a:t>
                      </a:r>
                      <a:r>
                        <a:rPr sz="900" dirty="0">
                          <a:solidFill>
                            <a:srgbClr val="00AF50"/>
                          </a:solidFill>
                          <a:latin typeface="Arial"/>
                          <a:cs typeface="Arial"/>
                        </a:rPr>
                        <a:t>on</a:t>
                      </a:r>
                      <a:r>
                        <a:rPr sz="900" spc="15" dirty="0">
                          <a:solidFill>
                            <a:srgbClr val="00AF50"/>
                          </a:solidFill>
                          <a:latin typeface="Arial"/>
                          <a:cs typeface="Arial"/>
                        </a:rPr>
                        <a:t> </a:t>
                      </a:r>
                      <a:r>
                        <a:rPr sz="900" spc="-10" dirty="0">
                          <a:solidFill>
                            <a:srgbClr val="00AF50"/>
                          </a:solidFill>
                          <a:latin typeface="Arial"/>
                          <a:cs typeface="Arial"/>
                        </a:rPr>
                        <a:t>(+,-</a:t>
                      </a:r>
                      <a:r>
                        <a:rPr sz="900" dirty="0">
                          <a:solidFill>
                            <a:srgbClr val="00AF50"/>
                          </a:solidFill>
                          <a:latin typeface="Arial"/>
                          <a:cs typeface="Arial"/>
                        </a:rPr>
                        <a:t>)</a:t>
                      </a:r>
                      <a:r>
                        <a:rPr sz="900" spc="-10" dirty="0">
                          <a:solidFill>
                            <a:srgbClr val="00AF50"/>
                          </a:solidFill>
                          <a:latin typeface="Arial"/>
                          <a:cs typeface="Arial"/>
                        </a:rPr>
                        <a:t> instructions</a:t>
                      </a:r>
                      <a:endParaRPr sz="900">
                        <a:latin typeface="Arial"/>
                        <a:cs typeface="Arial"/>
                      </a:endParaRPr>
                    </a:p>
                    <a:p>
                      <a:pPr marL="200660">
                        <a:lnSpc>
                          <a:spcPts val="1055"/>
                        </a:lnSpc>
                      </a:pPr>
                      <a:r>
                        <a:rPr sz="900" b="1" dirty="0">
                          <a:latin typeface="Arial"/>
                          <a:cs typeface="Arial"/>
                        </a:rPr>
                        <a:t>Vector3d</a:t>
                      </a:r>
                      <a:r>
                        <a:rPr sz="900" b="1" spc="-10" dirty="0">
                          <a:latin typeface="Arial"/>
                          <a:cs typeface="Arial"/>
                        </a:rPr>
                        <a:t> </a:t>
                      </a:r>
                      <a:r>
                        <a:rPr sz="900" dirty="0">
                          <a:latin typeface="Arial"/>
                          <a:cs typeface="Arial"/>
                        </a:rPr>
                        <a:t>V</a:t>
                      </a:r>
                      <a:r>
                        <a:rPr sz="900" spc="-1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a:t>
                      </a:r>
                      <a:r>
                        <a:rPr sz="900" spc="-15" dirty="0">
                          <a:latin typeface="Arial"/>
                          <a:cs typeface="Arial"/>
                        </a:rPr>
                        <a:t> </a:t>
                      </a:r>
                      <a:r>
                        <a:rPr sz="900" dirty="0">
                          <a:latin typeface="Arial"/>
                          <a:cs typeface="Arial"/>
                        </a:rPr>
                        <a:t>Vector3d(1.0,</a:t>
                      </a:r>
                      <a:r>
                        <a:rPr sz="900" spc="-10" dirty="0">
                          <a:latin typeface="Arial"/>
                          <a:cs typeface="Arial"/>
                        </a:rPr>
                        <a:t> </a:t>
                      </a:r>
                      <a:r>
                        <a:rPr sz="900" dirty="0">
                          <a:latin typeface="Arial"/>
                          <a:cs typeface="Arial"/>
                        </a:rPr>
                        <a:t>0.0,</a:t>
                      </a:r>
                      <a:r>
                        <a:rPr sz="900" spc="-15" dirty="0">
                          <a:latin typeface="Arial"/>
                          <a:cs typeface="Arial"/>
                        </a:rPr>
                        <a:t> </a:t>
                      </a:r>
                      <a:r>
                        <a:rPr sz="900" spc="-20" dirty="0">
                          <a:latin typeface="Arial"/>
                          <a:cs typeface="Arial"/>
                        </a:rPr>
                        <a:t>0.0);</a:t>
                      </a:r>
                      <a:endParaRPr sz="900">
                        <a:latin typeface="Arial"/>
                        <a:cs typeface="Arial"/>
                      </a:endParaRPr>
                    </a:p>
                    <a:p>
                      <a:pPr>
                        <a:lnSpc>
                          <a:spcPct val="100000"/>
                        </a:lnSpc>
                        <a:spcBef>
                          <a:spcPts val="5"/>
                        </a:spcBef>
                      </a:pPr>
                      <a:endParaRPr sz="850">
                        <a:latin typeface="Times New Roman"/>
                        <a:cs typeface="Times New Roman"/>
                      </a:endParaRPr>
                    </a:p>
                    <a:p>
                      <a:pPr marL="200660">
                        <a:lnSpc>
                          <a:spcPts val="1060"/>
                        </a:lnSpc>
                        <a:spcBef>
                          <a:spcPts val="5"/>
                        </a:spcBef>
                      </a:pPr>
                      <a:r>
                        <a:rPr sz="900" dirty="0">
                          <a:solidFill>
                            <a:srgbClr val="3333FF"/>
                          </a:solidFill>
                          <a:latin typeface="Arial"/>
                          <a:cs typeface="Arial"/>
                        </a:rPr>
                        <a:t>char</a:t>
                      </a:r>
                      <a:r>
                        <a:rPr sz="900" spc="-15" dirty="0">
                          <a:solidFill>
                            <a:srgbClr val="3333FF"/>
                          </a:solidFill>
                          <a:latin typeface="Arial"/>
                          <a:cs typeface="Arial"/>
                        </a:rPr>
                        <a:t> </a:t>
                      </a:r>
                      <a:r>
                        <a:rPr sz="900" spc="-10" dirty="0">
                          <a:latin typeface="Arial"/>
                          <a:cs typeface="Arial"/>
                        </a:rPr>
                        <a:t>rule;</a:t>
                      </a:r>
                      <a:endParaRPr sz="900">
                        <a:latin typeface="Arial"/>
                        <a:cs typeface="Arial"/>
                      </a:endParaRPr>
                    </a:p>
                    <a:p>
                      <a:pPr marL="200660">
                        <a:lnSpc>
                          <a:spcPts val="1040"/>
                        </a:lnSpc>
                      </a:pP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 &lt;</a:t>
                      </a:r>
                      <a:r>
                        <a:rPr sz="900" spc="-10" dirty="0">
                          <a:latin typeface="Arial"/>
                          <a:cs typeface="Arial"/>
                        </a:rPr>
                        <a:t> dragonString.Length;i++)</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264795" marR="2819400">
                        <a:lnSpc>
                          <a:spcPts val="1030"/>
                        </a:lnSpc>
                        <a:spcBef>
                          <a:spcPts val="50"/>
                        </a:spcBef>
                      </a:pPr>
                      <a:r>
                        <a:rPr sz="900" dirty="0">
                          <a:solidFill>
                            <a:srgbClr val="00AF50"/>
                          </a:solidFill>
                          <a:latin typeface="Arial"/>
                          <a:cs typeface="Arial"/>
                        </a:rPr>
                        <a:t>//always</a:t>
                      </a:r>
                      <a:r>
                        <a:rPr sz="900" spc="-25" dirty="0">
                          <a:solidFill>
                            <a:srgbClr val="00AF50"/>
                          </a:solidFill>
                          <a:latin typeface="Arial"/>
                          <a:cs typeface="Arial"/>
                        </a:rPr>
                        <a:t> </a:t>
                      </a:r>
                      <a:r>
                        <a:rPr sz="900" dirty="0">
                          <a:solidFill>
                            <a:srgbClr val="00AF50"/>
                          </a:solidFill>
                          <a:latin typeface="Arial"/>
                          <a:cs typeface="Arial"/>
                        </a:rPr>
                        <a:t>start</a:t>
                      </a:r>
                      <a:r>
                        <a:rPr sz="900" spc="-15" dirty="0">
                          <a:solidFill>
                            <a:srgbClr val="00AF50"/>
                          </a:solidFill>
                          <a:latin typeface="Arial"/>
                          <a:cs typeface="Arial"/>
                        </a:rPr>
                        <a:t> </a:t>
                      </a:r>
                      <a:r>
                        <a:rPr sz="900" dirty="0">
                          <a:solidFill>
                            <a:srgbClr val="00AF50"/>
                          </a:solidFill>
                          <a:latin typeface="Arial"/>
                          <a:cs typeface="Arial"/>
                        </a:rPr>
                        <a:t>for</a:t>
                      </a:r>
                      <a:r>
                        <a:rPr sz="900" spc="-5" dirty="0">
                          <a:solidFill>
                            <a:srgbClr val="00AF50"/>
                          </a:solidFill>
                          <a:latin typeface="Arial"/>
                          <a:cs typeface="Arial"/>
                        </a:rPr>
                        <a:t> </a:t>
                      </a:r>
                      <a:r>
                        <a:rPr sz="900" dirty="0">
                          <a:solidFill>
                            <a:srgbClr val="00AF50"/>
                          </a:solidFill>
                          <a:latin typeface="Arial"/>
                          <a:cs typeface="Arial"/>
                        </a:rPr>
                        <a:t>1</a:t>
                      </a:r>
                      <a:r>
                        <a:rPr sz="900" spc="-1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dirty="0">
                          <a:solidFill>
                            <a:srgbClr val="00AF50"/>
                          </a:solidFill>
                          <a:latin typeface="Arial"/>
                          <a:cs typeface="Arial"/>
                        </a:rPr>
                        <a:t>length</a:t>
                      </a:r>
                      <a:r>
                        <a:rPr sz="900" spc="-5" dirty="0">
                          <a:solidFill>
                            <a:srgbClr val="00AF50"/>
                          </a:solidFill>
                          <a:latin typeface="Arial"/>
                          <a:cs typeface="Arial"/>
                        </a:rPr>
                        <a:t> </a:t>
                      </a:r>
                      <a:r>
                        <a:rPr sz="900" dirty="0">
                          <a:solidFill>
                            <a:srgbClr val="00AF50"/>
                          </a:solidFill>
                          <a:latin typeface="Arial"/>
                          <a:cs typeface="Arial"/>
                        </a:rPr>
                        <a:t>1</a:t>
                      </a:r>
                      <a:r>
                        <a:rPr sz="900" spc="-5"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one</a:t>
                      </a:r>
                      <a:r>
                        <a:rPr sz="900" spc="-5" dirty="0">
                          <a:solidFill>
                            <a:srgbClr val="00AF50"/>
                          </a:solidFill>
                          <a:latin typeface="Arial"/>
                          <a:cs typeface="Arial"/>
                        </a:rPr>
                        <a:t> </a:t>
                      </a:r>
                      <a:r>
                        <a:rPr sz="900" dirty="0">
                          <a:solidFill>
                            <a:srgbClr val="00AF50"/>
                          </a:solidFill>
                          <a:latin typeface="Arial"/>
                          <a:cs typeface="Arial"/>
                        </a:rPr>
                        <a:t>char</a:t>
                      </a:r>
                      <a:r>
                        <a:rPr sz="900" spc="-5" dirty="0">
                          <a:solidFill>
                            <a:srgbClr val="00AF50"/>
                          </a:solidFill>
                          <a:latin typeface="Arial"/>
                          <a:cs typeface="Arial"/>
                        </a:rPr>
                        <a:t> </a:t>
                      </a:r>
                      <a:r>
                        <a:rPr sz="900" dirty="0">
                          <a:solidFill>
                            <a:srgbClr val="00AF50"/>
                          </a:solidFill>
                          <a:latin typeface="Arial"/>
                          <a:cs typeface="Arial"/>
                        </a:rPr>
                        <a:t>at</a:t>
                      </a:r>
                      <a:r>
                        <a:rPr sz="900" spc="-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spc="-20" dirty="0">
                          <a:solidFill>
                            <a:srgbClr val="00AF50"/>
                          </a:solidFill>
                          <a:latin typeface="Arial"/>
                          <a:cs typeface="Arial"/>
                        </a:rPr>
                        <a:t>time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DragonString[i];</a:t>
                      </a:r>
                      <a:endParaRPr sz="900">
                        <a:latin typeface="Arial"/>
                        <a:cs typeface="Arial"/>
                      </a:endParaRPr>
                    </a:p>
                    <a:p>
                      <a:pPr marL="264795" marR="3766185">
                        <a:lnSpc>
                          <a:spcPts val="1030"/>
                        </a:lnSpc>
                        <a:spcBef>
                          <a:spcPts val="20"/>
                        </a:spcBef>
                      </a:pPr>
                      <a:r>
                        <a:rPr sz="900" dirty="0">
                          <a:solidFill>
                            <a:srgbClr val="00AF50"/>
                          </a:solidFill>
                          <a:latin typeface="Arial"/>
                          <a:cs typeface="Arial"/>
                        </a:rPr>
                        <a:t>//move</a:t>
                      </a:r>
                      <a:r>
                        <a:rPr sz="900" spc="-15" dirty="0">
                          <a:solidFill>
                            <a:srgbClr val="00AF50"/>
                          </a:solidFill>
                          <a:latin typeface="Arial"/>
                          <a:cs typeface="Arial"/>
                        </a:rPr>
                        <a:t> </a:t>
                      </a:r>
                      <a:r>
                        <a:rPr sz="900" dirty="0">
                          <a:solidFill>
                            <a:srgbClr val="00AF50"/>
                          </a:solidFill>
                          <a:latin typeface="Arial"/>
                          <a:cs typeface="Arial"/>
                        </a:rPr>
                        <a:t>Forward</a:t>
                      </a:r>
                      <a:r>
                        <a:rPr sz="900" spc="-10" dirty="0">
                          <a:solidFill>
                            <a:srgbClr val="00AF50"/>
                          </a:solidFill>
                          <a:latin typeface="Arial"/>
                          <a:cs typeface="Arial"/>
                        </a:rPr>
                        <a:t> </a:t>
                      </a:r>
                      <a:r>
                        <a:rPr sz="900" dirty="0">
                          <a:solidFill>
                            <a:srgbClr val="00AF50"/>
                          </a:solidFill>
                          <a:latin typeface="Arial"/>
                          <a:cs typeface="Arial"/>
                        </a:rPr>
                        <a:t>using</a:t>
                      </a:r>
                      <a:r>
                        <a:rPr sz="900" spc="-15" dirty="0">
                          <a:solidFill>
                            <a:srgbClr val="00AF50"/>
                          </a:solidFill>
                          <a:latin typeface="Arial"/>
                          <a:cs typeface="Arial"/>
                        </a:rPr>
                        <a:t> </a:t>
                      </a:r>
                      <a:r>
                        <a:rPr sz="900" dirty="0">
                          <a:solidFill>
                            <a:srgbClr val="00AF50"/>
                          </a:solidFill>
                          <a:latin typeface="Arial"/>
                          <a:cs typeface="Arial"/>
                        </a:rPr>
                        <a:t>direction</a:t>
                      </a:r>
                      <a:r>
                        <a:rPr sz="900" spc="-10" dirty="0">
                          <a:solidFill>
                            <a:srgbClr val="00AF50"/>
                          </a:solidFill>
                          <a:latin typeface="Arial"/>
                          <a:cs typeface="Arial"/>
                        </a:rPr>
                        <a:t> vector </a:t>
                      </a: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'F')</a:t>
                      </a:r>
                      <a:endParaRPr sz="900">
                        <a:latin typeface="Arial"/>
                        <a:cs typeface="Arial"/>
                      </a:endParaRPr>
                    </a:p>
                    <a:p>
                      <a:pPr marL="264795">
                        <a:lnSpc>
                          <a:spcPts val="985"/>
                        </a:lnSpc>
                      </a:pPr>
                      <a:r>
                        <a:rPr sz="900" dirty="0">
                          <a:latin typeface="Arial"/>
                          <a:cs typeface="Arial"/>
                        </a:rPr>
                        <a:t>{</a:t>
                      </a:r>
                      <a:endParaRPr sz="900">
                        <a:latin typeface="Arial"/>
                        <a:cs typeface="Arial"/>
                      </a:endParaRPr>
                    </a:p>
                    <a:p>
                      <a:pPr marL="327025" marR="4497705">
                        <a:lnSpc>
                          <a:spcPts val="1040"/>
                        </a:lnSpc>
                        <a:spcBef>
                          <a:spcPts val="40"/>
                        </a:spcBef>
                      </a:pPr>
                      <a:r>
                        <a:rPr sz="900" dirty="0">
                          <a:latin typeface="Arial"/>
                          <a:cs typeface="Arial"/>
                        </a:rPr>
                        <a:t>pt</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pt + (V *</a:t>
                      </a:r>
                      <a:r>
                        <a:rPr sz="900" spc="-15" dirty="0">
                          <a:latin typeface="Arial"/>
                          <a:cs typeface="Arial"/>
                        </a:rPr>
                        <a:t> </a:t>
                      </a:r>
                      <a:r>
                        <a:rPr sz="900" spc="-10" dirty="0">
                          <a:latin typeface="Arial"/>
                          <a:cs typeface="Arial"/>
                        </a:rPr>
                        <a:t>Length); dragonPoints.Add(pt);</a:t>
                      </a:r>
                      <a:endParaRPr sz="900">
                        <a:latin typeface="Arial"/>
                        <a:cs typeface="Arial"/>
                      </a:endParaRPr>
                    </a:p>
                    <a:p>
                      <a:pPr marL="264795">
                        <a:lnSpc>
                          <a:spcPts val="985"/>
                        </a:lnSpc>
                      </a:pPr>
                      <a:r>
                        <a:rPr sz="900" dirty="0">
                          <a:latin typeface="Arial"/>
                          <a:cs typeface="Arial"/>
                        </a:rPr>
                        <a:t>}</a:t>
                      </a:r>
                      <a:endParaRPr sz="900">
                        <a:latin typeface="Arial"/>
                        <a:cs typeface="Arial"/>
                      </a:endParaRPr>
                    </a:p>
                    <a:p>
                      <a:pPr marL="264795" marR="5008880">
                        <a:lnSpc>
                          <a:spcPts val="1030"/>
                        </a:lnSpc>
                        <a:spcBef>
                          <a:spcPts val="55"/>
                        </a:spcBef>
                      </a:pPr>
                      <a:r>
                        <a:rPr sz="900" dirty="0">
                          <a:solidFill>
                            <a:srgbClr val="00AF50"/>
                          </a:solidFill>
                          <a:latin typeface="Arial"/>
                          <a:cs typeface="Arial"/>
                        </a:rPr>
                        <a:t>//rotate</a:t>
                      </a:r>
                      <a:r>
                        <a:rPr sz="900" spc="-35" dirty="0">
                          <a:solidFill>
                            <a:srgbClr val="00AF50"/>
                          </a:solidFill>
                          <a:latin typeface="Arial"/>
                          <a:cs typeface="Arial"/>
                        </a:rPr>
                        <a:t> </a:t>
                      </a:r>
                      <a:r>
                        <a:rPr sz="900" spc="-20" dirty="0">
                          <a:solidFill>
                            <a:srgbClr val="00AF50"/>
                          </a:solidFill>
                          <a:latin typeface="Arial"/>
                          <a:cs typeface="Arial"/>
                        </a:rPr>
                        <a:t>Left</a:t>
                      </a:r>
                      <a:r>
                        <a:rPr sz="900" dirty="0">
                          <a:solidFill>
                            <a:srgbClr val="00AF50"/>
                          </a:solidFill>
                          <a:latin typeface="Arial"/>
                          <a:cs typeface="Arial"/>
                        </a:rPr>
                        <a:t> </a:t>
                      </a: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a:t>
                      </a:r>
                      <a:endParaRPr sz="900">
                        <a:latin typeface="Arial"/>
                        <a:cs typeface="Arial"/>
                      </a:endParaRPr>
                    </a:p>
                    <a:p>
                      <a:pPr marL="328930">
                        <a:lnSpc>
                          <a:spcPts val="994"/>
                        </a:lnSpc>
                      </a:pPr>
                      <a:r>
                        <a:rPr sz="900" dirty="0">
                          <a:latin typeface="Arial"/>
                          <a:cs typeface="Arial"/>
                        </a:rPr>
                        <a:t>V.Rotate(Math.PI</a:t>
                      </a:r>
                      <a:r>
                        <a:rPr sz="900" spc="-2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2,</a:t>
                      </a:r>
                      <a:r>
                        <a:rPr sz="900" spc="-15" dirty="0">
                          <a:latin typeface="Arial"/>
                          <a:cs typeface="Arial"/>
                        </a:rPr>
                        <a:t> </a:t>
                      </a:r>
                      <a:r>
                        <a:rPr sz="900" spc="-10" dirty="0">
                          <a:latin typeface="Arial"/>
                          <a:cs typeface="Arial"/>
                        </a:rPr>
                        <a:t>Vector3d.ZAxis);</a:t>
                      </a:r>
                      <a:endParaRPr sz="900">
                        <a:latin typeface="Arial"/>
                        <a:cs typeface="Arial"/>
                      </a:endParaRPr>
                    </a:p>
                    <a:p>
                      <a:pPr marL="264795" marR="5018405">
                        <a:lnSpc>
                          <a:spcPts val="1030"/>
                        </a:lnSpc>
                        <a:spcBef>
                          <a:spcPts val="50"/>
                        </a:spcBef>
                      </a:pPr>
                      <a:r>
                        <a:rPr sz="900" dirty="0">
                          <a:solidFill>
                            <a:srgbClr val="00AF50"/>
                          </a:solidFill>
                          <a:latin typeface="Arial"/>
                          <a:cs typeface="Arial"/>
                        </a:rPr>
                        <a:t>//rotate</a:t>
                      </a:r>
                      <a:r>
                        <a:rPr sz="900" spc="-35" dirty="0">
                          <a:solidFill>
                            <a:srgbClr val="00AF50"/>
                          </a:solidFill>
                          <a:latin typeface="Arial"/>
                          <a:cs typeface="Arial"/>
                        </a:rPr>
                        <a:t> </a:t>
                      </a:r>
                      <a:r>
                        <a:rPr sz="900" spc="-10" dirty="0">
                          <a:solidFill>
                            <a:srgbClr val="00AF50"/>
                          </a:solidFill>
                          <a:latin typeface="Arial"/>
                          <a:cs typeface="Arial"/>
                        </a:rPr>
                        <a:t>Right </a:t>
                      </a:r>
                      <a:r>
                        <a:rPr sz="900" dirty="0">
                          <a:solidFill>
                            <a:srgbClr val="3333FF"/>
                          </a:solidFill>
                          <a:latin typeface="Arial"/>
                          <a:cs typeface="Arial"/>
                        </a:rPr>
                        <a:t>if</a:t>
                      </a:r>
                      <a:r>
                        <a:rPr sz="900" dirty="0">
                          <a:latin typeface="Arial"/>
                          <a:cs typeface="Arial"/>
                        </a:rPr>
                        <a:t>(</a:t>
                      </a:r>
                      <a:r>
                        <a:rPr sz="900" spc="-15" dirty="0">
                          <a:latin typeface="Arial"/>
                          <a:cs typeface="Arial"/>
                        </a:rPr>
                        <a:t> </a:t>
                      </a:r>
                      <a:r>
                        <a:rPr sz="900" dirty="0">
                          <a:latin typeface="Arial"/>
                          <a:cs typeface="Arial"/>
                        </a:rPr>
                        <a:t>rule == </a:t>
                      </a:r>
                      <a:r>
                        <a:rPr sz="900" spc="-10" dirty="0">
                          <a:latin typeface="Arial"/>
                          <a:cs typeface="Arial"/>
                        </a:rPr>
                        <a:t>'-</a:t>
                      </a:r>
                      <a:r>
                        <a:rPr sz="900" spc="-25" dirty="0">
                          <a:latin typeface="Arial"/>
                          <a:cs typeface="Arial"/>
                        </a:rPr>
                        <a:t>')</a:t>
                      </a:r>
                      <a:endParaRPr sz="900">
                        <a:latin typeface="Arial"/>
                        <a:cs typeface="Arial"/>
                      </a:endParaRPr>
                    </a:p>
                    <a:p>
                      <a:pPr marL="328930">
                        <a:lnSpc>
                          <a:spcPts val="990"/>
                        </a:lnSpc>
                      </a:pPr>
                      <a:r>
                        <a:rPr sz="900" spc="-10" dirty="0">
                          <a:latin typeface="Arial"/>
                          <a:cs typeface="Arial"/>
                        </a:rPr>
                        <a:t>V.Rotate(-</a:t>
                      </a:r>
                      <a:r>
                        <a:rPr sz="900" dirty="0">
                          <a:latin typeface="Arial"/>
                          <a:cs typeface="Arial"/>
                        </a:rPr>
                        <a:t>Math.PI</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2,</a:t>
                      </a:r>
                      <a:r>
                        <a:rPr sz="900" spc="15" dirty="0">
                          <a:latin typeface="Arial"/>
                          <a:cs typeface="Arial"/>
                        </a:rPr>
                        <a:t> </a:t>
                      </a:r>
                      <a:r>
                        <a:rPr sz="900" spc="-10" dirty="0">
                          <a:latin typeface="Arial"/>
                          <a:cs typeface="Arial"/>
                        </a:rPr>
                        <a:t>Vector3d.ZAxis);</a:t>
                      </a:r>
                      <a:endParaRPr sz="900">
                        <a:latin typeface="Arial"/>
                        <a:cs typeface="Arial"/>
                      </a:endParaRPr>
                    </a:p>
                    <a:p>
                      <a:pPr marL="200660">
                        <a:lnSpc>
                          <a:spcPts val="1040"/>
                        </a:lnSpc>
                      </a:pPr>
                      <a:r>
                        <a:rPr sz="90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8238"/>
            <a:ext cx="5943600" cy="1830629"/>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Chapter</a:t>
            </a:r>
            <a:r>
              <a:rPr sz="1800" b="1" spc="-50" dirty="0">
                <a:latin typeface="Arial"/>
                <a:cs typeface="Arial"/>
              </a:rPr>
              <a:t> </a:t>
            </a:r>
            <a:r>
              <a:rPr sz="1800" b="1" dirty="0">
                <a:latin typeface="Arial"/>
                <a:cs typeface="Arial"/>
              </a:rPr>
              <a:t>One:</a:t>
            </a:r>
            <a:r>
              <a:rPr sz="1800" b="1" spc="-40" dirty="0">
                <a:latin typeface="Arial"/>
                <a:cs typeface="Arial"/>
              </a:rPr>
              <a:t> </a:t>
            </a:r>
            <a:r>
              <a:rPr sz="1800" b="1" dirty="0">
                <a:latin typeface="Arial"/>
                <a:cs typeface="Arial"/>
              </a:rPr>
              <a:t>Grasshopper</a:t>
            </a:r>
            <a:r>
              <a:rPr sz="1800" b="1" spc="-40" dirty="0">
                <a:latin typeface="Arial"/>
                <a:cs typeface="Arial"/>
              </a:rPr>
              <a:t> </a:t>
            </a:r>
            <a:r>
              <a:rPr sz="1800" b="1" dirty="0">
                <a:latin typeface="Arial"/>
                <a:cs typeface="Arial"/>
              </a:rPr>
              <a:t>C#</a:t>
            </a:r>
            <a:r>
              <a:rPr sz="1800" b="1" spc="-35" dirty="0">
                <a:latin typeface="Arial"/>
                <a:cs typeface="Arial"/>
              </a:rPr>
              <a:t> </a:t>
            </a:r>
            <a:r>
              <a:rPr sz="1800" b="1" spc="-10" dirty="0">
                <a:latin typeface="Arial"/>
                <a:cs typeface="Arial"/>
              </a:rPr>
              <a:t>Component</a:t>
            </a:r>
            <a:endParaRPr sz="1800" dirty="0">
              <a:latin typeface="Arial"/>
              <a:cs typeface="Arial"/>
            </a:endParaRPr>
          </a:p>
          <a:p>
            <a:pPr marL="12700">
              <a:lnSpc>
                <a:spcPct val="100000"/>
              </a:lnSpc>
              <a:spcBef>
                <a:spcPts val="1505"/>
              </a:spcBef>
            </a:pPr>
            <a:r>
              <a:rPr sz="1400" b="1" dirty="0">
                <a:latin typeface="Arial"/>
                <a:cs typeface="Arial"/>
              </a:rPr>
              <a:t>1_1:</a:t>
            </a:r>
            <a:r>
              <a:rPr sz="1400" b="1" spc="-10" dirty="0">
                <a:latin typeface="Arial"/>
                <a:cs typeface="Arial"/>
              </a:rPr>
              <a:t> Introduction</a:t>
            </a:r>
            <a:endParaRPr sz="1400" dirty="0">
              <a:latin typeface="Arial"/>
              <a:cs typeface="Arial"/>
            </a:endParaRPr>
          </a:p>
          <a:p>
            <a:pPr marL="12700" marR="167640">
              <a:lnSpc>
                <a:spcPct val="95900"/>
              </a:lnSpc>
              <a:spcBef>
                <a:spcPts val="1265"/>
              </a:spcBef>
            </a:pPr>
            <a:r>
              <a:rPr sz="1100" dirty="0">
                <a:latin typeface="Arial"/>
                <a:cs typeface="Arial"/>
              </a:rPr>
              <a:t>Grasshopper</a:t>
            </a:r>
            <a:r>
              <a:rPr sz="1100" spc="-30" dirty="0">
                <a:latin typeface="Arial"/>
                <a:cs typeface="Arial"/>
              </a:rPr>
              <a:t> </a:t>
            </a:r>
            <a:r>
              <a:rPr sz="1100" dirty="0">
                <a:latin typeface="Arial"/>
                <a:cs typeface="Arial"/>
              </a:rPr>
              <a:t>supports</a:t>
            </a:r>
            <a:r>
              <a:rPr sz="1100" spc="-35" dirty="0">
                <a:latin typeface="Arial"/>
                <a:cs typeface="Arial"/>
              </a:rPr>
              <a:t> </a:t>
            </a:r>
            <a:r>
              <a:rPr sz="1100" dirty="0">
                <a:latin typeface="Arial"/>
                <a:cs typeface="Arial"/>
              </a:rPr>
              <a:t>multiple</a:t>
            </a:r>
            <a:r>
              <a:rPr sz="1100" spc="-25" dirty="0">
                <a:latin typeface="Arial"/>
                <a:cs typeface="Arial"/>
              </a:rPr>
              <a:t> </a:t>
            </a:r>
            <a:r>
              <a:rPr sz="1100" dirty="0">
                <a:latin typeface="Arial"/>
                <a:cs typeface="Arial"/>
              </a:rPr>
              <a:t>scripting</a:t>
            </a:r>
            <a:r>
              <a:rPr sz="1100" spc="-25" dirty="0">
                <a:latin typeface="Arial"/>
                <a:cs typeface="Arial"/>
              </a:rPr>
              <a:t> </a:t>
            </a:r>
            <a:r>
              <a:rPr sz="1100" dirty="0">
                <a:latin typeface="Arial"/>
                <a:cs typeface="Arial"/>
              </a:rPr>
              <a:t>languages</a:t>
            </a:r>
            <a:r>
              <a:rPr sz="1100" spc="-25" dirty="0">
                <a:latin typeface="Arial"/>
                <a:cs typeface="Arial"/>
              </a:rPr>
              <a:t> </a:t>
            </a:r>
            <a:r>
              <a:rPr sz="1100" dirty="0">
                <a:latin typeface="Arial"/>
                <a:cs typeface="Arial"/>
              </a:rPr>
              <a:t>such</a:t>
            </a:r>
            <a:r>
              <a:rPr sz="1100" spc="-30" dirty="0">
                <a:latin typeface="Arial"/>
                <a:cs typeface="Arial"/>
              </a:rPr>
              <a:t> </a:t>
            </a:r>
            <a:r>
              <a:rPr sz="1100" dirty="0">
                <a:latin typeface="Arial"/>
                <a:cs typeface="Arial"/>
              </a:rPr>
              <a:t>as</a:t>
            </a:r>
            <a:r>
              <a:rPr sz="1100" spc="-20" dirty="0">
                <a:latin typeface="Arial"/>
                <a:cs typeface="Arial"/>
              </a:rPr>
              <a:t> </a:t>
            </a:r>
            <a:r>
              <a:rPr sz="1100" b="1" i="1" dirty="0">
                <a:latin typeface="Arial"/>
                <a:cs typeface="Arial"/>
              </a:rPr>
              <a:t>VB.NET</a:t>
            </a:r>
            <a:r>
              <a:rPr sz="1100" dirty="0">
                <a:latin typeface="Arial"/>
                <a:cs typeface="Arial"/>
              </a:rPr>
              <a:t>,</a:t>
            </a:r>
            <a:r>
              <a:rPr sz="1100" spc="-15" dirty="0">
                <a:latin typeface="Arial"/>
                <a:cs typeface="Arial"/>
              </a:rPr>
              <a:t> </a:t>
            </a:r>
            <a:r>
              <a:rPr sz="1100" b="1" i="1" dirty="0">
                <a:latin typeface="Arial"/>
                <a:cs typeface="Arial"/>
              </a:rPr>
              <a:t>C</a:t>
            </a:r>
            <a:r>
              <a:rPr sz="1100" dirty="0">
                <a:latin typeface="Arial"/>
                <a:cs typeface="Arial"/>
              </a:rPr>
              <a:t>#</a:t>
            </a:r>
            <a:r>
              <a:rPr sz="1100" spc="-35" dirty="0">
                <a:latin typeface="Arial"/>
                <a:cs typeface="Arial"/>
              </a:rPr>
              <a:t> </a:t>
            </a:r>
            <a:r>
              <a:rPr sz="1100" dirty="0">
                <a:latin typeface="Arial"/>
                <a:cs typeface="Arial"/>
              </a:rPr>
              <a:t>and</a:t>
            </a:r>
            <a:r>
              <a:rPr sz="1100" spc="-25" dirty="0">
                <a:latin typeface="Arial"/>
                <a:cs typeface="Arial"/>
              </a:rPr>
              <a:t> </a:t>
            </a:r>
            <a:r>
              <a:rPr sz="1100" b="1" i="1" dirty="0">
                <a:latin typeface="Arial"/>
                <a:cs typeface="Arial"/>
              </a:rPr>
              <a:t>Python</a:t>
            </a:r>
            <a:r>
              <a:rPr sz="1100" b="1" i="1" spc="-35" dirty="0">
                <a:latin typeface="Arial"/>
                <a:cs typeface="Arial"/>
              </a:rPr>
              <a:t> </a:t>
            </a:r>
            <a:r>
              <a:rPr sz="1100" dirty="0">
                <a:latin typeface="Arial"/>
                <a:cs typeface="Arial"/>
              </a:rPr>
              <a:t>to</a:t>
            </a:r>
            <a:r>
              <a:rPr sz="1100" spc="-30" dirty="0">
                <a:latin typeface="Arial"/>
                <a:cs typeface="Arial"/>
              </a:rPr>
              <a:t> </a:t>
            </a:r>
            <a:r>
              <a:rPr sz="1100" spc="-20" dirty="0">
                <a:latin typeface="Arial"/>
                <a:cs typeface="Arial"/>
              </a:rPr>
              <a:t>help </a:t>
            </a:r>
            <a:r>
              <a:rPr sz="1100" dirty="0">
                <a:latin typeface="Arial"/>
                <a:cs typeface="Arial"/>
              </a:rPr>
              <a:t>develop</a:t>
            </a:r>
            <a:r>
              <a:rPr sz="1100" spc="-40" dirty="0">
                <a:latin typeface="Arial"/>
                <a:cs typeface="Arial"/>
              </a:rPr>
              <a:t> </a:t>
            </a:r>
            <a:r>
              <a:rPr sz="1100" dirty="0">
                <a:latin typeface="Arial"/>
                <a:cs typeface="Arial"/>
              </a:rPr>
              <a:t>custom</a:t>
            </a:r>
            <a:r>
              <a:rPr sz="1100" spc="-30" dirty="0">
                <a:latin typeface="Arial"/>
                <a:cs typeface="Arial"/>
              </a:rPr>
              <a:t> </a:t>
            </a:r>
            <a:r>
              <a:rPr sz="1100" dirty="0">
                <a:latin typeface="Arial"/>
                <a:cs typeface="Arial"/>
              </a:rPr>
              <a:t>components</a:t>
            </a:r>
            <a:r>
              <a:rPr sz="1100" spc="-20" dirty="0">
                <a:latin typeface="Arial"/>
                <a:cs typeface="Arial"/>
              </a:rPr>
              <a:t> </a:t>
            </a:r>
            <a:r>
              <a:rPr sz="1100" dirty="0">
                <a:latin typeface="Arial"/>
                <a:cs typeface="Arial"/>
              </a:rPr>
              <a:t>using</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Rhino</a:t>
            </a:r>
            <a:r>
              <a:rPr sz="1100" spc="-3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Grasshopper</a:t>
            </a:r>
            <a:r>
              <a:rPr sz="1100" spc="-20" dirty="0">
                <a:latin typeface="Arial"/>
                <a:cs typeface="Arial"/>
              </a:rPr>
              <a:t> </a:t>
            </a:r>
            <a:r>
              <a:rPr sz="1100" dirty="0">
                <a:latin typeface="Arial"/>
                <a:cs typeface="Arial"/>
              </a:rPr>
              <a:t>SDKs</a:t>
            </a:r>
            <a:r>
              <a:rPr sz="1100" spc="-35" dirty="0">
                <a:latin typeface="Arial"/>
                <a:cs typeface="Arial"/>
              </a:rPr>
              <a:t> </a:t>
            </a:r>
            <a:r>
              <a:rPr sz="1100" dirty="0">
                <a:latin typeface="Arial"/>
                <a:cs typeface="Arial"/>
              </a:rPr>
              <a:t>(software</a:t>
            </a:r>
            <a:r>
              <a:rPr sz="1100" spc="-20" dirty="0">
                <a:latin typeface="Arial"/>
                <a:cs typeface="Arial"/>
              </a:rPr>
              <a:t> </a:t>
            </a:r>
            <a:r>
              <a:rPr sz="1100" spc="-10" dirty="0">
                <a:latin typeface="Arial"/>
                <a:cs typeface="Arial"/>
              </a:rPr>
              <a:t>development </a:t>
            </a:r>
            <a:r>
              <a:rPr sz="1100" dirty="0">
                <a:latin typeface="Arial"/>
                <a:cs typeface="Arial"/>
              </a:rPr>
              <a:t>kit).</a:t>
            </a:r>
            <a:r>
              <a:rPr sz="1100" spc="-40" dirty="0">
                <a:latin typeface="Arial"/>
                <a:cs typeface="Arial"/>
              </a:rPr>
              <a:t> </a:t>
            </a:r>
            <a:r>
              <a:rPr sz="1100" dirty="0">
                <a:latin typeface="Arial"/>
                <a:cs typeface="Arial"/>
              </a:rPr>
              <a:t>Rhino</a:t>
            </a:r>
            <a:r>
              <a:rPr sz="1100" spc="-20" dirty="0">
                <a:latin typeface="Arial"/>
                <a:cs typeface="Arial"/>
              </a:rPr>
              <a:t> </a:t>
            </a:r>
            <a:r>
              <a:rPr sz="1100" dirty="0">
                <a:latin typeface="Arial"/>
                <a:cs typeface="Arial"/>
              </a:rPr>
              <a:t>publishes</a:t>
            </a:r>
            <a:r>
              <a:rPr sz="1100" spc="-15" dirty="0">
                <a:latin typeface="Arial"/>
                <a:cs typeface="Arial"/>
              </a:rPr>
              <a:t> </a:t>
            </a:r>
            <a:r>
              <a:rPr sz="1100" dirty="0">
                <a:latin typeface="Arial"/>
                <a:cs typeface="Arial"/>
              </a:rPr>
              <a:t>a</a:t>
            </a:r>
            <a:r>
              <a:rPr sz="1100" spc="-35" dirty="0">
                <a:latin typeface="Arial"/>
                <a:cs typeface="Arial"/>
              </a:rPr>
              <a:t> </a:t>
            </a:r>
            <a:r>
              <a:rPr sz="1100" spc="-10" dirty="0">
                <a:latin typeface="Arial"/>
                <a:cs typeface="Arial"/>
              </a:rPr>
              <a:t>cross-</a:t>
            </a:r>
            <a:r>
              <a:rPr sz="1100" dirty="0">
                <a:latin typeface="Arial"/>
                <a:cs typeface="Arial"/>
              </a:rPr>
              <a:t>platform</a:t>
            </a:r>
            <a:r>
              <a:rPr sz="1100" spc="-10" dirty="0">
                <a:latin typeface="Arial"/>
                <a:cs typeface="Arial"/>
              </a:rPr>
              <a:t> </a:t>
            </a:r>
            <a:r>
              <a:rPr sz="1100" b="1" i="1" dirty="0">
                <a:latin typeface="Arial"/>
                <a:cs typeface="Arial"/>
              </a:rPr>
              <a:t>SDK</a:t>
            </a:r>
            <a:r>
              <a:rPr sz="1100" b="1" i="1" spc="-35" dirty="0">
                <a:latin typeface="Arial"/>
                <a:cs typeface="Arial"/>
              </a:rPr>
              <a:t> </a:t>
            </a:r>
            <a:r>
              <a:rPr sz="1100" dirty="0">
                <a:latin typeface="Arial"/>
                <a:cs typeface="Arial"/>
              </a:rPr>
              <a:t>for</a:t>
            </a:r>
            <a:r>
              <a:rPr sz="1100" spc="-25" dirty="0">
                <a:latin typeface="Arial"/>
                <a:cs typeface="Arial"/>
              </a:rPr>
              <a:t> </a:t>
            </a:r>
            <a:r>
              <a:rPr sz="1100" b="1" i="1" dirty="0">
                <a:latin typeface="Arial"/>
                <a:cs typeface="Arial"/>
              </a:rPr>
              <a:t>.NET</a:t>
            </a:r>
            <a:r>
              <a:rPr sz="1100" b="1" i="1" spc="-20" dirty="0">
                <a:latin typeface="Arial"/>
                <a:cs typeface="Arial"/>
              </a:rPr>
              <a:t> </a:t>
            </a:r>
            <a:r>
              <a:rPr sz="1100" dirty="0">
                <a:latin typeface="Arial"/>
                <a:cs typeface="Arial"/>
              </a:rPr>
              <a:t>languages</a:t>
            </a:r>
            <a:r>
              <a:rPr sz="1100" spc="-20" dirty="0">
                <a:latin typeface="Arial"/>
                <a:cs typeface="Arial"/>
              </a:rPr>
              <a:t> </a:t>
            </a:r>
            <a:r>
              <a:rPr sz="1100" dirty="0">
                <a:latin typeface="Arial"/>
                <a:cs typeface="Arial"/>
              </a:rPr>
              <a:t>called</a:t>
            </a:r>
            <a:r>
              <a:rPr sz="1100" spc="-20" dirty="0">
                <a:latin typeface="Arial"/>
                <a:cs typeface="Arial"/>
              </a:rPr>
              <a:t> </a:t>
            </a:r>
            <a:r>
              <a:rPr sz="1100" b="1" i="1" dirty="0">
                <a:latin typeface="Arial"/>
                <a:cs typeface="Arial"/>
              </a:rPr>
              <a:t>RhinoCommon</a:t>
            </a:r>
            <a:r>
              <a:rPr sz="1100" dirty="0">
                <a:latin typeface="Arial"/>
                <a:cs typeface="Arial"/>
              </a:rPr>
              <a:t>.</a:t>
            </a:r>
            <a:r>
              <a:rPr sz="1100" spc="-25" dirty="0">
                <a:latin typeface="Arial"/>
                <a:cs typeface="Arial"/>
              </a:rPr>
              <a:t> The </a:t>
            </a:r>
            <a:r>
              <a:rPr sz="1100" dirty="0">
                <a:latin typeface="Arial"/>
                <a:cs typeface="Arial"/>
              </a:rPr>
              <a:t>documentation</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SDK</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developer</a:t>
            </a:r>
            <a:r>
              <a:rPr sz="1100" spc="-30" dirty="0">
                <a:latin typeface="Arial"/>
                <a:cs typeface="Arial"/>
              </a:rPr>
              <a:t> </a:t>
            </a:r>
            <a:r>
              <a:rPr sz="1100" dirty="0">
                <a:latin typeface="Arial"/>
                <a:cs typeface="Arial"/>
              </a:rPr>
              <a:t>resources</a:t>
            </a:r>
            <a:r>
              <a:rPr sz="1100" spc="-3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available</a:t>
            </a:r>
            <a:r>
              <a:rPr sz="1100" spc="-20" dirty="0">
                <a:latin typeface="Arial"/>
                <a:cs typeface="Arial"/>
              </a:rPr>
              <a:t> </a:t>
            </a:r>
            <a:r>
              <a:rPr sz="1100" spc="-25" dirty="0">
                <a:latin typeface="Arial"/>
                <a:cs typeface="Arial"/>
              </a:rPr>
              <a:t>at </a:t>
            </a:r>
            <a:r>
              <a:rPr sz="1100" u="sng" spc="-10" dirty="0">
                <a:solidFill>
                  <a:srgbClr val="1154CC"/>
                </a:solidFill>
                <a:uFill>
                  <a:solidFill>
                    <a:srgbClr val="1154CC"/>
                  </a:solidFill>
                </a:uFill>
                <a:latin typeface="Arial"/>
                <a:cs typeface="Arial"/>
                <a:hlinkClick r:id="rId2"/>
              </a:rPr>
              <a:t>http://developer.rhino3d.com/</a:t>
            </a:r>
            <a:endParaRPr sz="1100" dirty="0">
              <a:latin typeface="Arial"/>
              <a:cs typeface="Arial"/>
            </a:endParaRPr>
          </a:p>
          <a:p>
            <a:pPr>
              <a:lnSpc>
                <a:spcPct val="100000"/>
              </a:lnSpc>
              <a:spcBef>
                <a:spcPts val="35"/>
              </a:spcBef>
            </a:pPr>
            <a:endParaRPr sz="1000" dirty="0">
              <a:latin typeface="Arial"/>
              <a:cs typeface="Arial"/>
            </a:endParaRPr>
          </a:p>
        </p:txBody>
      </p:sp>
      <p:sp>
        <p:nvSpPr>
          <p:cNvPr id="13" name="Title 12"/>
          <p:cNvSpPr>
            <a:spLocks noGrp="1"/>
          </p:cNvSpPr>
          <p:nvPr>
            <p:ph type="title"/>
          </p:nvPr>
        </p:nvSpPr>
        <p:spPr/>
        <p:txBody>
          <a:bodyPr/>
          <a:lstStyle/>
          <a:p>
            <a:endParaRPr lang="en-US"/>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6</a:t>
            </a:r>
          </a:p>
        </p:txBody>
      </p:sp>
    </p:spTree>
    <p:extLst>
      <p:ext uri="{BB962C8B-B14F-4D97-AF65-F5344CB8AC3E}">
        <p14:creationId xmlns:p14="http://schemas.microsoft.com/office/powerpoint/2010/main" val="2750319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0.03 Make a 3D Array of </a:t>
            </a:r>
            <a:r>
              <a:rPr lang="en-US" dirty="0" smtClean="0"/>
              <a:t>Spheres</a:t>
            </a:r>
            <a:endParaRPr lang="en-US" dirty="0"/>
          </a:p>
        </p:txBody>
      </p:sp>
      <p:pic>
        <p:nvPicPr>
          <p:cNvPr id="3" name="Picture 2"/>
          <p:cNvPicPr>
            <a:picLocks noChangeAspect="1"/>
          </p:cNvPicPr>
          <p:nvPr/>
        </p:nvPicPr>
        <p:blipFill>
          <a:blip r:embed="rId2"/>
          <a:stretch>
            <a:fillRect/>
          </a:stretch>
        </p:blipFill>
        <p:spPr>
          <a:xfrm>
            <a:off x="48885" y="1292581"/>
            <a:ext cx="7674629" cy="7473238"/>
          </a:xfrm>
          <a:prstGeom prst="rect">
            <a:avLst/>
          </a:prstGeom>
        </p:spPr>
      </p:pic>
      <p:sp>
        <p:nvSpPr>
          <p:cNvPr id="5" name="TextBox 4">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103829432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136398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4_3_2:</a:t>
            </a:r>
            <a:r>
              <a:rPr sz="1200" b="1" spc="-35" dirty="0">
                <a:latin typeface="Arial"/>
                <a:cs typeface="Arial"/>
              </a:rPr>
              <a:t> </a:t>
            </a:r>
            <a:r>
              <a:rPr sz="1200" b="1" dirty="0">
                <a:latin typeface="Arial"/>
                <a:cs typeface="Arial"/>
              </a:rPr>
              <a:t>Fractal</a:t>
            </a:r>
            <a:r>
              <a:rPr sz="1200" b="1" spc="-25" dirty="0">
                <a:latin typeface="Arial"/>
                <a:cs typeface="Arial"/>
              </a:rPr>
              <a:t> </a:t>
            </a:r>
            <a:r>
              <a:rPr sz="1200" b="1" spc="-20" dirty="0">
                <a:latin typeface="Arial"/>
                <a:cs typeface="Arial"/>
              </a:rPr>
              <a:t>tree</a:t>
            </a:r>
            <a:endParaRPr sz="1200">
              <a:latin typeface="Arial"/>
              <a:cs typeface="Arial"/>
            </a:endParaRPr>
          </a:p>
        </p:txBody>
      </p:sp>
      <p:graphicFrame>
        <p:nvGraphicFramePr>
          <p:cNvPr id="3" name="object 3"/>
          <p:cNvGraphicFramePr>
            <a:graphicFrameLocks noGrp="1"/>
          </p:cNvGraphicFramePr>
          <p:nvPr/>
        </p:nvGraphicFramePr>
        <p:xfrm>
          <a:off x="980236" y="1220977"/>
          <a:ext cx="5951220" cy="7896859"/>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6530">
                <a:tc>
                  <a:txBody>
                    <a:bodyPr/>
                    <a:lstStyle/>
                    <a:p>
                      <a:pPr marL="73025">
                        <a:lnSpc>
                          <a:spcPct val="100000"/>
                        </a:lnSpc>
                        <a:spcBef>
                          <a:spcPts val="35"/>
                        </a:spcBef>
                      </a:pPr>
                      <a:r>
                        <a:rPr sz="900" b="1" dirty="0">
                          <a:latin typeface="Arial"/>
                          <a:cs typeface="Arial"/>
                        </a:rPr>
                        <a:t>Fractal</a:t>
                      </a:r>
                      <a:r>
                        <a:rPr sz="900" b="1" spc="-10" dirty="0">
                          <a:latin typeface="Arial"/>
                          <a:cs typeface="Arial"/>
                        </a:rPr>
                        <a:t> </a:t>
                      </a:r>
                      <a:r>
                        <a:rPr sz="900" b="1" spc="-20" dirty="0">
                          <a:latin typeface="Arial"/>
                          <a:cs typeface="Arial"/>
                        </a:rPr>
                        <a:t>tree</a:t>
                      </a:r>
                      <a:endParaRPr sz="900">
                        <a:latin typeface="Arial"/>
                        <a:cs typeface="Arial"/>
                      </a:endParaRPr>
                    </a:p>
                  </a:txBody>
                  <a:tcPr marL="0" marR="0" marT="444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30956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619885">
                <a:tc>
                  <a:txBody>
                    <a:bodyPr/>
                    <a:lstStyle/>
                    <a:p>
                      <a:pPr marL="73025">
                        <a:lnSpc>
                          <a:spcPts val="1060"/>
                        </a:lnSpc>
                        <a:spcBef>
                          <a:spcPts val="105"/>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startString,</a:t>
                      </a:r>
                      <a:r>
                        <a:rPr sz="900" spc="-15" dirty="0">
                          <a:latin typeface="Arial"/>
                          <a:cs typeface="Arial"/>
                        </a:rPr>
                        <a:t> </a:t>
                      </a:r>
                      <a:r>
                        <a:rPr sz="900" dirty="0">
                          <a:solidFill>
                            <a:srgbClr val="3333FF"/>
                          </a:solidFill>
                          <a:latin typeface="Arial"/>
                          <a:cs typeface="Arial"/>
                        </a:rPr>
                        <a:t>string </a:t>
                      </a:r>
                      <a:r>
                        <a:rPr sz="900" dirty="0">
                          <a:latin typeface="Arial"/>
                          <a:cs typeface="Arial"/>
                        </a:rPr>
                        <a:t>ruleX,</a:t>
                      </a:r>
                      <a:r>
                        <a:rPr sz="900" spc="-20" dirty="0">
                          <a:latin typeface="Arial"/>
                          <a:cs typeface="Arial"/>
                        </a:rPr>
                        <a:t> </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ruleY,</a:t>
                      </a:r>
                      <a:r>
                        <a:rPr sz="900" spc="-15" dirty="0">
                          <a:latin typeface="Arial"/>
                          <a:cs typeface="Arial"/>
                        </a:rPr>
                        <a:t> </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15"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length,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5" dirty="0">
                          <a:solidFill>
                            <a:srgbClr val="3333FF"/>
                          </a:solidFill>
                          <a:latin typeface="Arial"/>
                          <a:cs typeface="Arial"/>
                        </a:rPr>
                        <a:t> </a:t>
                      </a:r>
                      <a:r>
                        <a:rPr sz="900" spc="-10" dirty="0">
                          <a:latin typeface="Arial"/>
                          <a:cs typeface="Arial"/>
                        </a:rPr>
                        <a:t>FractalLines)</a:t>
                      </a:r>
                      <a:endParaRPr sz="900">
                        <a:latin typeface="Arial"/>
                        <a:cs typeface="Arial"/>
                      </a:endParaRPr>
                    </a:p>
                    <a:p>
                      <a:pPr marL="73025">
                        <a:lnSpc>
                          <a:spcPts val="1040"/>
                        </a:lnSpc>
                      </a:pPr>
                      <a:r>
                        <a:rPr sz="900" dirty="0">
                          <a:latin typeface="Arial"/>
                          <a:cs typeface="Arial"/>
                        </a:rPr>
                        <a:t>{</a:t>
                      </a:r>
                      <a:endParaRPr sz="900">
                        <a:latin typeface="Arial"/>
                        <a:cs typeface="Arial"/>
                      </a:endParaRPr>
                    </a:p>
                    <a:p>
                      <a:pPr marL="200660">
                        <a:lnSpc>
                          <a:spcPts val="1030"/>
                        </a:lnSpc>
                      </a:pPr>
                      <a:r>
                        <a:rPr sz="900" dirty="0">
                          <a:solidFill>
                            <a:srgbClr val="00AF50"/>
                          </a:solidFill>
                          <a:latin typeface="Arial"/>
                          <a:cs typeface="Arial"/>
                        </a:rPr>
                        <a:t>//</a:t>
                      </a:r>
                      <a:r>
                        <a:rPr sz="900" spc="-25" dirty="0">
                          <a:solidFill>
                            <a:srgbClr val="00AF50"/>
                          </a:solidFill>
                          <a:latin typeface="Arial"/>
                          <a:cs typeface="Arial"/>
                        </a:rPr>
                        <a:t> </a:t>
                      </a:r>
                      <a:r>
                        <a:rPr sz="900" dirty="0">
                          <a:solidFill>
                            <a:srgbClr val="00AF50"/>
                          </a:solidFill>
                          <a:latin typeface="Arial"/>
                          <a:cs typeface="Arial"/>
                        </a:rPr>
                        <a:t>declare</a:t>
                      </a:r>
                      <a:r>
                        <a:rPr sz="900" spc="-15" dirty="0">
                          <a:solidFill>
                            <a:srgbClr val="00AF50"/>
                          </a:solidFill>
                          <a:latin typeface="Arial"/>
                          <a:cs typeface="Arial"/>
                        </a:rPr>
                        <a:t> </a:t>
                      </a:r>
                      <a:r>
                        <a:rPr sz="900" spc="-10" dirty="0">
                          <a:solidFill>
                            <a:srgbClr val="00AF50"/>
                          </a:solidFill>
                          <a:latin typeface="Arial"/>
                          <a:cs typeface="Arial"/>
                        </a:rPr>
                        <a:t>string</a:t>
                      </a:r>
                      <a:endParaRPr sz="900">
                        <a:latin typeface="Arial"/>
                        <a:cs typeface="Arial"/>
                      </a:endParaRPr>
                    </a:p>
                    <a:p>
                      <a:pPr marL="200660">
                        <a:lnSpc>
                          <a:spcPts val="1035"/>
                        </a:lnSpc>
                      </a:pP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fractalString</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startString;</a:t>
                      </a:r>
                      <a:endParaRPr sz="900">
                        <a:latin typeface="Arial"/>
                        <a:cs typeface="Arial"/>
                      </a:endParaRPr>
                    </a:p>
                    <a:p>
                      <a:pPr marL="200660">
                        <a:lnSpc>
                          <a:spcPts val="1040"/>
                        </a:lnSpc>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generate</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spc="-10" dirty="0">
                          <a:solidFill>
                            <a:srgbClr val="00AF50"/>
                          </a:solidFill>
                          <a:latin typeface="Arial"/>
                          <a:cs typeface="Arial"/>
                        </a:rPr>
                        <a:t>string</a:t>
                      </a:r>
                      <a:endParaRPr sz="900">
                        <a:latin typeface="Arial"/>
                        <a:cs typeface="Arial"/>
                      </a:endParaRPr>
                    </a:p>
                    <a:p>
                      <a:pPr marL="200660">
                        <a:lnSpc>
                          <a:spcPts val="1040"/>
                        </a:lnSpc>
                      </a:pPr>
                      <a:r>
                        <a:rPr sz="900" dirty="0">
                          <a:latin typeface="Arial"/>
                          <a:cs typeface="Arial"/>
                        </a:rPr>
                        <a:t>GrowString(</a:t>
                      </a:r>
                      <a:r>
                        <a:rPr sz="900" dirty="0">
                          <a:solidFill>
                            <a:srgbClr val="3333FF"/>
                          </a:solidFill>
                          <a:latin typeface="Arial"/>
                          <a:cs typeface="Arial"/>
                        </a:rPr>
                        <a:t>ref</a:t>
                      </a:r>
                      <a:r>
                        <a:rPr sz="900" spc="-10" dirty="0">
                          <a:solidFill>
                            <a:srgbClr val="3333FF"/>
                          </a:solidFill>
                          <a:latin typeface="Arial"/>
                          <a:cs typeface="Arial"/>
                        </a:rPr>
                        <a:t> </a:t>
                      </a:r>
                      <a:r>
                        <a:rPr sz="900" dirty="0">
                          <a:latin typeface="Arial"/>
                          <a:cs typeface="Arial"/>
                        </a:rPr>
                        <a:t>num,</a:t>
                      </a:r>
                      <a:r>
                        <a:rPr sz="900" spc="-2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latin typeface="Arial"/>
                          <a:cs typeface="Arial"/>
                        </a:rPr>
                        <a:t>dragonString</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ruleX,</a:t>
                      </a:r>
                      <a:r>
                        <a:rPr sz="900" spc="-25" dirty="0">
                          <a:latin typeface="Arial"/>
                          <a:cs typeface="Arial"/>
                        </a:rPr>
                        <a:t> </a:t>
                      </a:r>
                      <a:r>
                        <a:rPr sz="900" spc="-10" dirty="0">
                          <a:latin typeface="Arial"/>
                          <a:cs typeface="Arial"/>
                        </a:rPr>
                        <a:t>ruleY);</a:t>
                      </a:r>
                      <a:endParaRPr sz="900">
                        <a:latin typeface="Arial"/>
                        <a:cs typeface="Arial"/>
                      </a:endParaRPr>
                    </a:p>
                    <a:p>
                      <a:pPr marL="200660">
                        <a:lnSpc>
                          <a:spcPts val="1030"/>
                        </a:lnSpc>
                      </a:pPr>
                      <a:r>
                        <a:rPr sz="900" dirty="0">
                          <a:solidFill>
                            <a:srgbClr val="00AF50"/>
                          </a:solidFill>
                          <a:latin typeface="Arial"/>
                          <a:cs typeface="Arial"/>
                        </a:rPr>
                        <a:t>//generate</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0660" marR="2889250">
                        <a:lnSpc>
                          <a:spcPts val="1030"/>
                        </a:lnSpc>
                        <a:spcBef>
                          <a:spcPts val="55"/>
                        </a:spcBef>
                      </a:pPr>
                      <a:r>
                        <a:rPr sz="900" dirty="0">
                          <a:latin typeface="Arial"/>
                          <a:cs typeface="Arial"/>
                        </a:rPr>
                        <a:t>List&lt;</a:t>
                      </a:r>
                      <a:r>
                        <a:rPr sz="900" b="1" dirty="0">
                          <a:latin typeface="Arial"/>
                          <a:cs typeface="Arial"/>
                        </a:rPr>
                        <a:t>Line</a:t>
                      </a:r>
                      <a:r>
                        <a:rPr sz="900" dirty="0">
                          <a:latin typeface="Arial"/>
                          <a:cs typeface="Arial"/>
                        </a:rPr>
                        <a:t>&gt;</a:t>
                      </a:r>
                      <a:r>
                        <a:rPr sz="900" spc="-25" dirty="0">
                          <a:latin typeface="Arial"/>
                          <a:cs typeface="Arial"/>
                        </a:rPr>
                        <a:t> </a:t>
                      </a:r>
                      <a:r>
                        <a:rPr sz="900" dirty="0">
                          <a:latin typeface="Arial"/>
                          <a:cs typeface="Arial"/>
                        </a:rPr>
                        <a:t>fractalLines</a:t>
                      </a:r>
                      <a:r>
                        <a:rPr sz="900" spc="-1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a:t>
                      </a:r>
                      <a:r>
                        <a:rPr sz="900" b="1" spc="-10" dirty="0">
                          <a:latin typeface="Arial"/>
                          <a:cs typeface="Arial"/>
                        </a:rPr>
                        <a:t>Line</a:t>
                      </a:r>
                      <a:r>
                        <a:rPr sz="900" spc="-10" dirty="0">
                          <a:latin typeface="Arial"/>
                          <a:cs typeface="Arial"/>
                        </a:rPr>
                        <a:t>&gt;();; </a:t>
                      </a:r>
                      <a:r>
                        <a:rPr sz="900" dirty="0">
                          <a:latin typeface="Arial"/>
                          <a:cs typeface="Arial"/>
                        </a:rPr>
                        <a:t>ParsefractalString(fractalString,</a:t>
                      </a:r>
                      <a:r>
                        <a:rPr sz="900" spc="-40" dirty="0">
                          <a:latin typeface="Arial"/>
                          <a:cs typeface="Arial"/>
                        </a:rPr>
                        <a:t> </a:t>
                      </a:r>
                      <a:r>
                        <a:rPr sz="900" dirty="0">
                          <a:latin typeface="Arial"/>
                          <a:cs typeface="Arial"/>
                        </a:rPr>
                        <a:t>length,</a:t>
                      </a:r>
                      <a:r>
                        <a:rPr sz="900" spc="-20" dirty="0">
                          <a:latin typeface="Arial"/>
                          <a:cs typeface="Arial"/>
                        </a:rPr>
                        <a:t> </a:t>
                      </a:r>
                      <a:r>
                        <a:rPr sz="900" dirty="0">
                          <a:solidFill>
                            <a:srgbClr val="3333FF"/>
                          </a:solidFill>
                          <a:latin typeface="Arial"/>
                          <a:cs typeface="Arial"/>
                        </a:rPr>
                        <a:t>ref</a:t>
                      </a:r>
                      <a:r>
                        <a:rPr sz="900" spc="-35" dirty="0">
                          <a:solidFill>
                            <a:srgbClr val="3333FF"/>
                          </a:solidFill>
                          <a:latin typeface="Arial"/>
                          <a:cs typeface="Arial"/>
                        </a:rPr>
                        <a:t> </a:t>
                      </a:r>
                      <a:r>
                        <a:rPr sz="900" dirty="0">
                          <a:latin typeface="Arial"/>
                          <a:cs typeface="Arial"/>
                        </a:rPr>
                        <a:t>fractalLines</a:t>
                      </a:r>
                      <a:r>
                        <a:rPr sz="900" spc="-20" dirty="0">
                          <a:latin typeface="Arial"/>
                          <a:cs typeface="Arial"/>
                        </a:rPr>
                        <a:t> </a:t>
                      </a:r>
                      <a:r>
                        <a:rPr sz="900" spc="-25" dirty="0">
                          <a:latin typeface="Arial"/>
                          <a:cs typeface="Arial"/>
                        </a:rPr>
                        <a:t>);</a:t>
                      </a:r>
                      <a:endParaRPr sz="900">
                        <a:latin typeface="Arial"/>
                        <a:cs typeface="Arial"/>
                      </a:endParaRPr>
                    </a:p>
                    <a:p>
                      <a:pPr marL="200660" marR="4335145">
                        <a:lnSpc>
                          <a:spcPts val="1030"/>
                        </a:lnSpc>
                        <a:spcBef>
                          <a:spcPts val="15"/>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assign</a:t>
                      </a:r>
                      <a:r>
                        <a:rPr sz="900" spc="-15" dirty="0">
                          <a:solidFill>
                            <a:srgbClr val="00AF50"/>
                          </a:solidFill>
                          <a:latin typeface="Arial"/>
                          <a:cs typeface="Arial"/>
                        </a:rPr>
                        <a:t> </a:t>
                      </a:r>
                      <a:r>
                        <a:rPr sz="900" spc="-10" dirty="0">
                          <a:solidFill>
                            <a:srgbClr val="00AF50"/>
                          </a:solidFill>
                          <a:latin typeface="Arial"/>
                          <a:cs typeface="Arial"/>
                        </a:rPr>
                        <a:t>output</a:t>
                      </a:r>
                      <a:r>
                        <a:rPr sz="900" spc="500" dirty="0">
                          <a:solidFill>
                            <a:srgbClr val="00AF50"/>
                          </a:solidFill>
                          <a:latin typeface="Arial"/>
                          <a:cs typeface="Arial"/>
                        </a:rPr>
                        <a:t> </a:t>
                      </a:r>
                      <a:r>
                        <a:rPr sz="900" dirty="0">
                          <a:latin typeface="Arial"/>
                          <a:cs typeface="Arial"/>
                        </a:rPr>
                        <a:t>FractalLines</a:t>
                      </a:r>
                      <a:r>
                        <a:rPr sz="900" spc="-3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fractalLines</a:t>
                      </a:r>
                      <a:r>
                        <a:rPr sz="900" spc="-15" dirty="0">
                          <a:latin typeface="Arial"/>
                          <a:cs typeface="Arial"/>
                        </a:rPr>
                        <a:t> </a:t>
                      </a:r>
                      <a:r>
                        <a:rPr sz="900" spc="-50" dirty="0">
                          <a:latin typeface="Arial"/>
                          <a:cs typeface="Arial"/>
                        </a:rPr>
                        <a:t>;</a:t>
                      </a:r>
                      <a:endParaRPr sz="900">
                        <a:latin typeface="Arial"/>
                        <a:cs typeface="Arial"/>
                      </a:endParaRPr>
                    </a:p>
                    <a:p>
                      <a:pPr marL="73025">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304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540635">
                <a:tc>
                  <a:txBody>
                    <a:bodyPr/>
                    <a:lstStyle/>
                    <a:p>
                      <a:pPr marL="73025">
                        <a:lnSpc>
                          <a:spcPts val="1055"/>
                        </a:lnSpc>
                        <a:spcBef>
                          <a:spcPts val="105"/>
                        </a:spcBef>
                      </a:pP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GrowString</a:t>
                      </a:r>
                      <a:r>
                        <a:rPr sz="900" dirty="0">
                          <a:latin typeface="Arial"/>
                          <a:cs typeface="Arial"/>
                        </a:rPr>
                        <a:t>(</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5" dirty="0">
                          <a:latin typeface="Arial"/>
                          <a:cs typeface="Arial"/>
                        </a:rPr>
                        <a:t> </a:t>
                      </a:r>
                      <a:r>
                        <a:rPr sz="900" dirty="0">
                          <a:solidFill>
                            <a:srgbClr val="3333FF"/>
                          </a:solidFill>
                          <a:latin typeface="Arial"/>
                          <a:cs typeface="Arial"/>
                        </a:rPr>
                        <a:t>ref</a:t>
                      </a:r>
                      <a:r>
                        <a:rPr sz="900" spc="-5" dirty="0">
                          <a:solidFill>
                            <a:srgbClr val="3333FF"/>
                          </a:solidFill>
                          <a:latin typeface="Arial"/>
                          <a:cs typeface="Arial"/>
                        </a:rPr>
                        <a:t> </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finalString,</a:t>
                      </a:r>
                      <a:r>
                        <a:rPr sz="900" spc="-15"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dirty="0">
                          <a:latin typeface="Arial"/>
                          <a:cs typeface="Arial"/>
                        </a:rPr>
                        <a:t>ruleX,</a:t>
                      </a:r>
                      <a:r>
                        <a:rPr sz="900" spc="-5" dirty="0">
                          <a:latin typeface="Arial"/>
                          <a:cs typeface="Arial"/>
                        </a:rPr>
                        <a:t> </a:t>
                      </a:r>
                      <a:r>
                        <a:rPr sz="900" dirty="0">
                          <a:solidFill>
                            <a:srgbClr val="3333FF"/>
                          </a:solidFill>
                          <a:latin typeface="Arial"/>
                          <a:cs typeface="Arial"/>
                        </a:rPr>
                        <a:t>string </a:t>
                      </a:r>
                      <a:r>
                        <a:rPr sz="900" spc="-10" dirty="0">
                          <a:latin typeface="Arial"/>
                          <a:cs typeface="Arial"/>
                        </a:rPr>
                        <a:t>ruleF)</a:t>
                      </a:r>
                      <a:endParaRPr sz="900">
                        <a:latin typeface="Arial"/>
                        <a:cs typeface="Arial"/>
                      </a:endParaRPr>
                    </a:p>
                    <a:p>
                      <a:pPr marL="73025">
                        <a:lnSpc>
                          <a:spcPts val="1040"/>
                        </a:lnSpc>
                      </a:pPr>
                      <a:r>
                        <a:rPr sz="900" dirty="0">
                          <a:latin typeface="Arial"/>
                          <a:cs typeface="Arial"/>
                        </a:rPr>
                        <a:t>{</a:t>
                      </a:r>
                      <a:endParaRPr sz="900">
                        <a:latin typeface="Arial"/>
                        <a:cs typeface="Arial"/>
                      </a:endParaRPr>
                    </a:p>
                    <a:p>
                      <a:pPr marL="200660" marR="2271395">
                        <a:lnSpc>
                          <a:spcPts val="1030"/>
                        </a:lnSpc>
                        <a:spcBef>
                          <a:spcPts val="60"/>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Decrement</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count</a:t>
                      </a:r>
                      <a:r>
                        <a:rPr sz="900" spc="-5" dirty="0">
                          <a:solidFill>
                            <a:srgbClr val="00AF50"/>
                          </a:solidFill>
                          <a:latin typeface="Arial"/>
                          <a:cs typeface="Arial"/>
                        </a:rPr>
                        <a:t> </a:t>
                      </a:r>
                      <a:r>
                        <a:rPr sz="900" dirty="0">
                          <a:solidFill>
                            <a:srgbClr val="00AF50"/>
                          </a:solidFill>
                          <a:latin typeface="Arial"/>
                          <a:cs typeface="Arial"/>
                        </a:rPr>
                        <a:t>with</a:t>
                      </a:r>
                      <a:r>
                        <a:rPr sz="900" spc="-15" dirty="0">
                          <a:solidFill>
                            <a:srgbClr val="00AF50"/>
                          </a:solidFill>
                          <a:latin typeface="Arial"/>
                          <a:cs typeface="Arial"/>
                        </a:rPr>
                        <a:t> </a:t>
                      </a:r>
                      <a:r>
                        <a:rPr sz="900" dirty="0">
                          <a:solidFill>
                            <a:srgbClr val="00AF50"/>
                          </a:solidFill>
                          <a:latin typeface="Arial"/>
                          <a:cs typeface="Arial"/>
                        </a:rPr>
                        <a:t>each</a:t>
                      </a:r>
                      <a:r>
                        <a:rPr sz="900" spc="-15" dirty="0">
                          <a:solidFill>
                            <a:srgbClr val="00AF50"/>
                          </a:solidFill>
                          <a:latin typeface="Arial"/>
                          <a:cs typeface="Arial"/>
                        </a:rPr>
                        <a:t> </a:t>
                      </a:r>
                      <a:r>
                        <a:rPr sz="900" dirty="0">
                          <a:solidFill>
                            <a:srgbClr val="00AF50"/>
                          </a:solidFill>
                          <a:latin typeface="Arial"/>
                          <a:cs typeface="Arial"/>
                        </a:rPr>
                        <a:t>new</a:t>
                      </a:r>
                      <a:r>
                        <a:rPr sz="900" spc="-10" dirty="0">
                          <a:solidFill>
                            <a:srgbClr val="00AF50"/>
                          </a:solidFill>
                          <a:latin typeface="Arial"/>
                          <a:cs typeface="Arial"/>
                        </a:rPr>
                        <a:t> </a:t>
                      </a:r>
                      <a:r>
                        <a:rPr sz="900" dirty="0">
                          <a:solidFill>
                            <a:srgbClr val="00AF50"/>
                          </a:solidFill>
                          <a:latin typeface="Arial"/>
                          <a:cs typeface="Arial"/>
                        </a:rPr>
                        <a:t>execution</a:t>
                      </a:r>
                      <a:r>
                        <a:rPr sz="900" spc="-5"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grow</a:t>
                      </a:r>
                      <a:r>
                        <a:rPr sz="900" spc="-10" dirty="0">
                          <a:solidFill>
                            <a:srgbClr val="00AF50"/>
                          </a:solidFill>
                          <a:latin typeface="Arial"/>
                          <a:cs typeface="Arial"/>
                        </a:rPr>
                        <a:t> function </a:t>
                      </a:r>
                      <a:r>
                        <a:rPr sz="900" dirty="0">
                          <a:latin typeface="Arial"/>
                          <a:cs typeface="Arial"/>
                        </a:rPr>
                        <a:t>num =</a:t>
                      </a:r>
                      <a:r>
                        <a:rPr sz="900" spc="-10" dirty="0">
                          <a:latin typeface="Arial"/>
                          <a:cs typeface="Arial"/>
                        </a:rPr>
                        <a:t> </a:t>
                      </a:r>
                      <a:r>
                        <a:rPr sz="900" dirty="0">
                          <a:latin typeface="Arial"/>
                          <a:cs typeface="Arial"/>
                        </a:rPr>
                        <a:t>num</a:t>
                      </a:r>
                      <a:r>
                        <a:rPr sz="900" spc="-10" dirty="0">
                          <a:latin typeface="Arial"/>
                          <a:cs typeface="Arial"/>
                        </a:rPr>
                        <a:t> </a:t>
                      </a:r>
                      <a:r>
                        <a:rPr sz="900" dirty="0">
                          <a:latin typeface="Arial"/>
                          <a:cs typeface="Arial"/>
                        </a:rPr>
                        <a:t>- </a:t>
                      </a:r>
                      <a:r>
                        <a:rPr sz="900" spc="-25" dirty="0">
                          <a:latin typeface="Arial"/>
                          <a:cs typeface="Arial"/>
                        </a:rPr>
                        <a:t>1;</a:t>
                      </a:r>
                      <a:endParaRPr sz="900">
                        <a:latin typeface="Arial"/>
                        <a:cs typeface="Arial"/>
                      </a:endParaRPr>
                    </a:p>
                    <a:p>
                      <a:pPr marL="200660">
                        <a:lnSpc>
                          <a:spcPts val="985"/>
                        </a:lnSpc>
                      </a:pPr>
                      <a:r>
                        <a:rPr sz="900" dirty="0">
                          <a:solidFill>
                            <a:srgbClr val="3333FF"/>
                          </a:solidFill>
                          <a:latin typeface="Arial"/>
                          <a:cs typeface="Arial"/>
                        </a:rPr>
                        <a:t>char</a:t>
                      </a:r>
                      <a:r>
                        <a:rPr sz="900" spc="-15" dirty="0">
                          <a:solidFill>
                            <a:srgbClr val="3333FF"/>
                          </a:solidFill>
                          <a:latin typeface="Arial"/>
                          <a:cs typeface="Arial"/>
                        </a:rPr>
                        <a:t> </a:t>
                      </a:r>
                      <a:r>
                        <a:rPr sz="900" spc="-10" dirty="0">
                          <a:latin typeface="Arial"/>
                          <a:cs typeface="Arial"/>
                        </a:rPr>
                        <a:t>rule;</a:t>
                      </a:r>
                      <a:endParaRPr sz="900">
                        <a:latin typeface="Arial"/>
                        <a:cs typeface="Arial"/>
                      </a:endParaRPr>
                    </a:p>
                    <a:p>
                      <a:pPr marL="200660" marR="4671695">
                        <a:lnSpc>
                          <a:spcPts val="1050"/>
                        </a:lnSpc>
                        <a:spcBef>
                          <a:spcPts val="35"/>
                        </a:spcBef>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Create</a:t>
                      </a:r>
                      <a:r>
                        <a:rPr sz="900" spc="-10" dirty="0">
                          <a:solidFill>
                            <a:srgbClr val="00AF50"/>
                          </a:solidFill>
                          <a:latin typeface="Arial"/>
                          <a:cs typeface="Arial"/>
                        </a:rPr>
                        <a:t> </a:t>
                      </a:r>
                      <a:r>
                        <a:rPr sz="900" dirty="0">
                          <a:solidFill>
                            <a:srgbClr val="00AF50"/>
                          </a:solidFill>
                          <a:latin typeface="Arial"/>
                          <a:cs typeface="Arial"/>
                        </a:rPr>
                        <a:t>new</a:t>
                      </a:r>
                      <a:r>
                        <a:rPr sz="900" spc="-15" dirty="0">
                          <a:solidFill>
                            <a:srgbClr val="00AF50"/>
                          </a:solidFill>
                          <a:latin typeface="Arial"/>
                          <a:cs typeface="Arial"/>
                        </a:rPr>
                        <a:t> </a:t>
                      </a:r>
                      <a:r>
                        <a:rPr sz="900" spc="-10" dirty="0">
                          <a:solidFill>
                            <a:srgbClr val="00AF50"/>
                          </a:solidFill>
                          <a:latin typeface="Arial"/>
                          <a:cs typeface="Arial"/>
                        </a:rPr>
                        <a:t>string </a:t>
                      </a:r>
                      <a:r>
                        <a:rPr sz="900" dirty="0">
                          <a:solidFill>
                            <a:srgbClr val="3333FF"/>
                          </a:solidFill>
                          <a:latin typeface="Arial"/>
                          <a:cs typeface="Arial"/>
                        </a:rPr>
                        <a:t>string</a:t>
                      </a:r>
                      <a:r>
                        <a:rPr sz="900" spc="-20" dirty="0">
                          <a:solidFill>
                            <a:srgbClr val="3333FF"/>
                          </a:solidFill>
                          <a:latin typeface="Arial"/>
                          <a:cs typeface="Arial"/>
                        </a:rPr>
                        <a:t> </a:t>
                      </a:r>
                      <a:r>
                        <a:rPr sz="900" dirty="0">
                          <a:latin typeface="Arial"/>
                          <a:cs typeface="Arial"/>
                        </a:rPr>
                        <a:t>newString</a:t>
                      </a:r>
                      <a:r>
                        <a:rPr sz="900" spc="-10" dirty="0">
                          <a:latin typeface="Arial"/>
                          <a:cs typeface="Arial"/>
                        </a:rPr>
                        <a:t> </a:t>
                      </a:r>
                      <a:r>
                        <a:rPr sz="900" dirty="0">
                          <a:latin typeface="Arial"/>
                          <a:cs typeface="Arial"/>
                        </a:rPr>
                        <a:t>=</a:t>
                      </a:r>
                      <a:r>
                        <a:rPr sz="900" spc="-15" dirty="0">
                          <a:latin typeface="Arial"/>
                          <a:cs typeface="Arial"/>
                        </a:rPr>
                        <a:t> </a:t>
                      </a:r>
                      <a:r>
                        <a:rPr sz="900" spc="-25" dirty="0">
                          <a:solidFill>
                            <a:srgbClr val="990000"/>
                          </a:solidFill>
                          <a:latin typeface="Arial"/>
                          <a:cs typeface="Arial"/>
                        </a:rPr>
                        <a:t>""</a:t>
                      </a:r>
                      <a:r>
                        <a:rPr sz="900" spc="-25" dirty="0">
                          <a:latin typeface="Arial"/>
                          <a:cs typeface="Arial"/>
                        </a:rPr>
                        <a:t>;</a:t>
                      </a:r>
                      <a:endParaRPr sz="900">
                        <a:latin typeface="Arial"/>
                        <a:cs typeface="Arial"/>
                      </a:endParaRPr>
                    </a:p>
                    <a:p>
                      <a:pPr marL="200660">
                        <a:lnSpc>
                          <a:spcPts val="975"/>
                        </a:lnSpc>
                      </a:pP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finalString.Length</a:t>
                      </a:r>
                      <a:r>
                        <a:rPr sz="900" spc="-1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i++)</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264795" marR="4723130">
                        <a:lnSpc>
                          <a:spcPts val="1040"/>
                        </a:lnSpc>
                        <a:spcBef>
                          <a:spcPts val="45"/>
                        </a:spcBef>
                      </a:pPr>
                      <a:r>
                        <a:rPr sz="900" dirty="0">
                          <a:latin typeface="Arial"/>
                          <a:cs typeface="Arial"/>
                        </a:rPr>
                        <a:t>rule</a:t>
                      </a:r>
                      <a:r>
                        <a:rPr sz="900" spc="-10" dirty="0">
                          <a:latin typeface="Arial"/>
                          <a:cs typeface="Arial"/>
                        </a:rPr>
                        <a:t> </a:t>
                      </a:r>
                      <a:r>
                        <a:rPr sz="900" dirty="0">
                          <a:latin typeface="Arial"/>
                          <a:cs typeface="Arial"/>
                        </a:rPr>
                        <a:t>=</a:t>
                      </a:r>
                      <a:r>
                        <a:rPr sz="900" spc="-10" dirty="0">
                          <a:latin typeface="Arial"/>
                          <a:cs typeface="Arial"/>
                        </a:rPr>
                        <a:t> finalString[i];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'X'</a:t>
                      </a:r>
                      <a:r>
                        <a:rPr sz="900" spc="-20" dirty="0">
                          <a:latin typeface="Arial"/>
                          <a:cs typeface="Arial"/>
                        </a:rPr>
                        <a:t>)</a:t>
                      </a:r>
                      <a:endParaRPr sz="900">
                        <a:latin typeface="Arial"/>
                        <a:cs typeface="Arial"/>
                      </a:endParaRPr>
                    </a:p>
                    <a:p>
                      <a:pPr marL="264795" marR="4032885" indent="62230">
                        <a:lnSpc>
                          <a:spcPts val="1030"/>
                        </a:lnSpc>
                        <a:spcBef>
                          <a:spcPts val="5"/>
                        </a:spcBef>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ruleX;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'F'</a:t>
                      </a:r>
                      <a:r>
                        <a:rPr sz="900" spc="-20" dirty="0">
                          <a:latin typeface="Arial"/>
                          <a:cs typeface="Arial"/>
                        </a:rPr>
                        <a:t>)</a:t>
                      </a:r>
                      <a:endParaRPr sz="900">
                        <a:latin typeface="Arial"/>
                        <a:cs typeface="Arial"/>
                      </a:endParaRPr>
                    </a:p>
                    <a:p>
                      <a:pPr marL="327025">
                        <a:lnSpc>
                          <a:spcPts val="990"/>
                        </a:lnSpc>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ruleF;</a:t>
                      </a:r>
                      <a:endParaRPr sz="900">
                        <a:latin typeface="Arial"/>
                        <a:cs typeface="Arial"/>
                      </a:endParaRPr>
                    </a:p>
                    <a:p>
                      <a:pPr marL="327025" marR="3244850" indent="-62865">
                        <a:lnSpc>
                          <a:spcPts val="1030"/>
                        </a:lnSpc>
                        <a:spcBef>
                          <a:spcPts val="55"/>
                        </a:spcBef>
                      </a:pP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rule == </a:t>
                      </a:r>
                      <a:r>
                        <a:rPr sz="900" spc="-10" dirty="0">
                          <a:solidFill>
                            <a:srgbClr val="990000"/>
                          </a:solidFill>
                          <a:latin typeface="Arial"/>
                          <a:cs typeface="Arial"/>
                        </a:rPr>
                        <a:t>'-</a:t>
                      </a:r>
                      <a:r>
                        <a:rPr sz="900" spc="-25" dirty="0">
                          <a:solidFill>
                            <a:srgbClr val="990000"/>
                          </a:solidFill>
                          <a:latin typeface="Arial"/>
                          <a:cs typeface="Arial"/>
                        </a:rPr>
                        <a:t>'</a:t>
                      </a:r>
                      <a:r>
                        <a:rPr sz="900" spc="-25" dirty="0">
                          <a:latin typeface="Arial"/>
                          <a:cs typeface="Arial"/>
                        </a:rPr>
                        <a:t>) </a:t>
                      </a:r>
                      <a:r>
                        <a:rPr sz="900" spc="-10" dirty="0">
                          <a:latin typeface="Arial"/>
                          <a:cs typeface="Arial"/>
                        </a:rPr>
                        <a:t>newString</a:t>
                      </a:r>
                      <a:r>
                        <a:rPr sz="900" spc="5" dirty="0">
                          <a:latin typeface="Arial"/>
                          <a:cs typeface="Arial"/>
                        </a:rPr>
                        <a:t> </a:t>
                      </a:r>
                      <a:r>
                        <a:rPr sz="900" dirty="0">
                          <a:latin typeface="Arial"/>
                          <a:cs typeface="Arial"/>
                        </a:rPr>
                        <a:t>=</a:t>
                      </a:r>
                      <a:r>
                        <a:rPr sz="900" spc="-10" dirty="0">
                          <a:latin typeface="Arial"/>
                          <a:cs typeface="Arial"/>
                        </a:rPr>
                        <a:t> newString</a:t>
                      </a:r>
                      <a:r>
                        <a:rPr sz="900" spc="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rule;</a:t>
                      </a:r>
                      <a:endParaRPr sz="900">
                        <a:latin typeface="Arial"/>
                        <a:cs typeface="Arial"/>
                      </a:endParaRPr>
                    </a:p>
                    <a:p>
                      <a:pPr marL="200660">
                        <a:lnSpc>
                          <a:spcPts val="985"/>
                        </a:lnSpc>
                      </a:pPr>
                      <a:r>
                        <a:rPr sz="900" dirty="0">
                          <a:latin typeface="Arial"/>
                          <a:cs typeface="Arial"/>
                        </a:rPr>
                        <a:t>}</a:t>
                      </a:r>
                      <a:endParaRPr sz="900">
                        <a:latin typeface="Arial"/>
                        <a:cs typeface="Arial"/>
                      </a:endParaRPr>
                    </a:p>
                    <a:p>
                      <a:pPr marL="200660">
                        <a:lnSpc>
                          <a:spcPts val="1040"/>
                        </a:lnSpc>
                      </a:pPr>
                      <a:r>
                        <a:rPr sz="900" dirty="0">
                          <a:latin typeface="Arial"/>
                          <a:cs typeface="Arial"/>
                        </a:rPr>
                        <a:t>finalString</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newString;</a:t>
                      </a:r>
                      <a:endParaRPr sz="900">
                        <a:latin typeface="Arial"/>
                        <a:cs typeface="Arial"/>
                      </a:endParaRPr>
                    </a:p>
                    <a:p>
                      <a:pPr marL="200660">
                        <a:lnSpc>
                          <a:spcPts val="1060"/>
                        </a:lnSpc>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Stopper</a:t>
                      </a:r>
                      <a:r>
                        <a:rPr sz="900" spc="-10" dirty="0">
                          <a:solidFill>
                            <a:srgbClr val="00AF50"/>
                          </a:solidFill>
                          <a:latin typeface="Arial"/>
                          <a:cs typeface="Arial"/>
                        </a:rPr>
                        <a:t> condition</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pic>
        <p:nvPicPr>
          <p:cNvPr id="4" name="object 4"/>
          <p:cNvPicPr/>
          <p:nvPr/>
        </p:nvPicPr>
        <p:blipFill>
          <a:blip r:embed="rId2" cstate="print"/>
          <a:stretch>
            <a:fillRect/>
          </a:stretch>
        </p:blipFill>
        <p:spPr>
          <a:xfrm>
            <a:off x="1074195" y="1473014"/>
            <a:ext cx="1706231" cy="2966052"/>
          </a:xfrm>
          <a:prstGeom prst="rect">
            <a:avLst/>
          </a:prstGeom>
        </p:spPr>
      </p:pic>
      <p:pic>
        <p:nvPicPr>
          <p:cNvPr id="5" name="object 5"/>
          <p:cNvPicPr/>
          <p:nvPr/>
        </p:nvPicPr>
        <p:blipFill>
          <a:blip r:embed="rId3" cstate="print"/>
          <a:stretch>
            <a:fillRect/>
          </a:stretch>
        </p:blipFill>
        <p:spPr>
          <a:xfrm>
            <a:off x="2911599" y="1695230"/>
            <a:ext cx="2312251" cy="2761419"/>
          </a:xfrm>
          <a:prstGeom prst="rect">
            <a:avLst/>
          </a:prstGeom>
        </p:spPr>
      </p:pic>
      <p:sp>
        <p:nvSpPr>
          <p:cNvPr id="9" name="Title 8"/>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101</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102</a:t>
            </a:r>
          </a:p>
        </p:txBody>
      </p:sp>
      <p:graphicFrame>
        <p:nvGraphicFramePr>
          <p:cNvPr id="2" name="object 2"/>
          <p:cNvGraphicFramePr>
            <a:graphicFrameLocks noGrp="1"/>
          </p:cNvGraphicFramePr>
          <p:nvPr/>
        </p:nvGraphicFramePr>
        <p:xfrm>
          <a:off x="980236" y="914400"/>
          <a:ext cx="5944870" cy="820547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701040">
                <a:tc>
                  <a:txBody>
                    <a:bodyPr/>
                    <a:lstStyle/>
                    <a:p>
                      <a:pPr marL="264795" marR="5086985" indent="-64135">
                        <a:lnSpc>
                          <a:spcPts val="1030"/>
                        </a:lnSpc>
                        <a:spcBef>
                          <a:spcPts val="185"/>
                        </a:spcBef>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(num</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0) </a:t>
                      </a:r>
                      <a:r>
                        <a:rPr sz="900" spc="-10" dirty="0">
                          <a:solidFill>
                            <a:srgbClr val="3333FF"/>
                          </a:solidFill>
                          <a:latin typeface="Arial"/>
                          <a:cs typeface="Arial"/>
                        </a:rPr>
                        <a:t>return</a:t>
                      </a:r>
                      <a:r>
                        <a:rPr sz="900" spc="-10" dirty="0">
                          <a:latin typeface="Arial"/>
                          <a:cs typeface="Arial"/>
                        </a:rPr>
                        <a:t>;</a:t>
                      </a:r>
                      <a:endParaRPr sz="900">
                        <a:latin typeface="Arial"/>
                        <a:cs typeface="Arial"/>
                      </a:endParaRPr>
                    </a:p>
                    <a:p>
                      <a:pPr marL="200660">
                        <a:lnSpc>
                          <a:spcPts val="1000"/>
                        </a:lnSpc>
                      </a:pP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Grow</a:t>
                      </a:r>
                      <a:r>
                        <a:rPr sz="900" spc="-5" dirty="0">
                          <a:solidFill>
                            <a:srgbClr val="00AF50"/>
                          </a:solidFill>
                          <a:latin typeface="Arial"/>
                          <a:cs typeface="Arial"/>
                        </a:rPr>
                        <a:t> </a:t>
                      </a:r>
                      <a:r>
                        <a:rPr sz="900" spc="-10" dirty="0">
                          <a:solidFill>
                            <a:srgbClr val="00AF50"/>
                          </a:solidFill>
                          <a:latin typeface="Arial"/>
                          <a:cs typeface="Arial"/>
                        </a:rPr>
                        <a:t>again</a:t>
                      </a:r>
                      <a:endParaRPr sz="900">
                        <a:latin typeface="Arial"/>
                        <a:cs typeface="Arial"/>
                      </a:endParaRPr>
                    </a:p>
                    <a:p>
                      <a:pPr marL="200660">
                        <a:lnSpc>
                          <a:spcPts val="1030"/>
                        </a:lnSpc>
                      </a:pPr>
                      <a:r>
                        <a:rPr sz="900" dirty="0">
                          <a:latin typeface="Arial"/>
                          <a:cs typeface="Arial"/>
                        </a:rPr>
                        <a:t>GrowString(</a:t>
                      </a:r>
                      <a:r>
                        <a:rPr sz="900" dirty="0">
                          <a:solidFill>
                            <a:srgbClr val="3333FF"/>
                          </a:solidFill>
                          <a:latin typeface="Arial"/>
                          <a:cs typeface="Arial"/>
                        </a:rPr>
                        <a:t>ref</a:t>
                      </a:r>
                      <a:r>
                        <a:rPr sz="900" spc="-15" dirty="0">
                          <a:solidFill>
                            <a:srgbClr val="3333FF"/>
                          </a:solidFill>
                          <a:latin typeface="Arial"/>
                          <a:cs typeface="Arial"/>
                        </a:rPr>
                        <a:t> </a:t>
                      </a:r>
                      <a:r>
                        <a:rPr sz="900" dirty="0">
                          <a:latin typeface="Arial"/>
                          <a:cs typeface="Arial"/>
                        </a:rPr>
                        <a:t>num,</a:t>
                      </a:r>
                      <a:r>
                        <a:rPr sz="900" spc="-2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latin typeface="Arial"/>
                          <a:cs typeface="Arial"/>
                        </a:rPr>
                        <a:t>finalString,</a:t>
                      </a:r>
                      <a:r>
                        <a:rPr sz="900" spc="-15" dirty="0">
                          <a:latin typeface="Arial"/>
                          <a:cs typeface="Arial"/>
                        </a:rPr>
                        <a:t> </a:t>
                      </a:r>
                      <a:r>
                        <a:rPr sz="900" dirty="0">
                          <a:latin typeface="Arial"/>
                          <a:cs typeface="Arial"/>
                        </a:rPr>
                        <a:t>ruleX,</a:t>
                      </a:r>
                      <a:r>
                        <a:rPr sz="900" spc="-15" dirty="0">
                          <a:latin typeface="Arial"/>
                          <a:cs typeface="Arial"/>
                        </a:rPr>
                        <a:t> </a:t>
                      </a:r>
                      <a:r>
                        <a:rPr sz="900" spc="-10" dirty="0">
                          <a:latin typeface="Arial"/>
                          <a:cs typeface="Arial"/>
                        </a:rPr>
                        <a:t>ruleF);</a:t>
                      </a:r>
                      <a:endParaRPr sz="900">
                        <a:latin typeface="Arial"/>
                        <a:cs typeface="Arial"/>
                      </a:endParaRPr>
                    </a:p>
                    <a:p>
                      <a:pPr marL="73025">
                        <a:lnSpc>
                          <a:spcPts val="1055"/>
                        </a:lnSpc>
                      </a:pPr>
                      <a:r>
                        <a:rPr sz="900" dirty="0">
                          <a:latin typeface="Arial"/>
                          <a:cs typeface="Arial"/>
                        </a:rPr>
                        <a:t>}</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7273290">
                <a:tc>
                  <a:txBody>
                    <a:bodyPr/>
                    <a:lstStyle/>
                    <a:p>
                      <a:pPr marL="73025">
                        <a:lnSpc>
                          <a:spcPts val="1060"/>
                        </a:lnSpc>
                        <a:spcBef>
                          <a:spcPts val="105"/>
                        </a:spcBef>
                      </a:pPr>
                      <a:r>
                        <a:rPr sz="900" dirty="0">
                          <a:solidFill>
                            <a:srgbClr val="3333FF"/>
                          </a:solidFill>
                          <a:latin typeface="Arial"/>
                          <a:cs typeface="Arial"/>
                        </a:rPr>
                        <a:t>void</a:t>
                      </a:r>
                      <a:r>
                        <a:rPr sz="900" spc="-30" dirty="0">
                          <a:solidFill>
                            <a:srgbClr val="3333FF"/>
                          </a:solidFill>
                          <a:latin typeface="Arial"/>
                          <a:cs typeface="Arial"/>
                        </a:rPr>
                        <a:t> </a:t>
                      </a:r>
                      <a:r>
                        <a:rPr sz="900" b="1" dirty="0">
                          <a:latin typeface="Arial"/>
                          <a:cs typeface="Arial"/>
                        </a:rPr>
                        <a:t>ParsefractalString</a:t>
                      </a:r>
                      <a:r>
                        <a:rPr sz="900" dirty="0">
                          <a:latin typeface="Arial"/>
                          <a:cs typeface="Arial"/>
                        </a:rPr>
                        <a:t>(</a:t>
                      </a:r>
                      <a:r>
                        <a:rPr sz="900" dirty="0">
                          <a:solidFill>
                            <a:srgbClr val="3333FF"/>
                          </a:solidFill>
                          <a:latin typeface="Arial"/>
                          <a:cs typeface="Arial"/>
                        </a:rPr>
                        <a:t>string</a:t>
                      </a:r>
                      <a:r>
                        <a:rPr sz="900" spc="-20" dirty="0">
                          <a:solidFill>
                            <a:srgbClr val="3333FF"/>
                          </a:solidFill>
                          <a:latin typeface="Arial"/>
                          <a:cs typeface="Arial"/>
                        </a:rPr>
                        <a:t> </a:t>
                      </a:r>
                      <a:r>
                        <a:rPr sz="900" dirty="0">
                          <a:latin typeface="Arial"/>
                          <a:cs typeface="Arial"/>
                        </a:rPr>
                        <a:t>fractalString,</a:t>
                      </a:r>
                      <a:r>
                        <a:rPr sz="900" spc="-2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length,</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latin typeface="Arial"/>
                          <a:cs typeface="Arial"/>
                        </a:rPr>
                        <a:t>List&lt;</a:t>
                      </a:r>
                      <a:r>
                        <a:rPr sz="900" b="1" dirty="0">
                          <a:latin typeface="Arial"/>
                          <a:cs typeface="Arial"/>
                        </a:rPr>
                        <a:t>Line</a:t>
                      </a:r>
                      <a:r>
                        <a:rPr sz="900" dirty="0">
                          <a:latin typeface="Arial"/>
                          <a:cs typeface="Arial"/>
                        </a:rPr>
                        <a:t>&gt;</a:t>
                      </a:r>
                      <a:r>
                        <a:rPr sz="900" spc="-10" dirty="0">
                          <a:latin typeface="Arial"/>
                          <a:cs typeface="Arial"/>
                        </a:rPr>
                        <a:t> fractalLines)</a:t>
                      </a:r>
                      <a:endParaRPr sz="900">
                        <a:latin typeface="Arial"/>
                        <a:cs typeface="Arial"/>
                      </a:endParaRPr>
                    </a:p>
                    <a:p>
                      <a:pPr marL="73025">
                        <a:lnSpc>
                          <a:spcPts val="1040"/>
                        </a:lnSpc>
                      </a:pPr>
                      <a:r>
                        <a:rPr sz="900" dirty="0">
                          <a:latin typeface="Arial"/>
                          <a:cs typeface="Arial"/>
                        </a:rPr>
                        <a:t>{</a:t>
                      </a:r>
                      <a:endParaRPr sz="900">
                        <a:latin typeface="Arial"/>
                        <a:cs typeface="Arial"/>
                      </a:endParaRPr>
                    </a:p>
                    <a:p>
                      <a:pPr marL="200660">
                        <a:lnSpc>
                          <a:spcPts val="1030"/>
                        </a:lnSpc>
                      </a:pPr>
                      <a:r>
                        <a:rPr sz="900" dirty="0">
                          <a:solidFill>
                            <a:srgbClr val="00AF50"/>
                          </a:solidFill>
                          <a:latin typeface="Arial"/>
                          <a:cs typeface="Arial"/>
                        </a:rPr>
                        <a:t>//Parse</a:t>
                      </a:r>
                      <a:r>
                        <a:rPr sz="900" spc="-20" dirty="0">
                          <a:solidFill>
                            <a:srgbClr val="00AF50"/>
                          </a:solidFill>
                          <a:latin typeface="Arial"/>
                          <a:cs typeface="Arial"/>
                        </a:rPr>
                        <a:t> </a:t>
                      </a:r>
                      <a:r>
                        <a:rPr sz="900" dirty="0">
                          <a:solidFill>
                            <a:srgbClr val="00AF50"/>
                          </a:solidFill>
                          <a:latin typeface="Arial"/>
                          <a:cs typeface="Arial"/>
                        </a:rPr>
                        <a:t>instruction</a:t>
                      </a:r>
                      <a:r>
                        <a:rPr sz="900" spc="-20" dirty="0">
                          <a:solidFill>
                            <a:srgbClr val="00AF50"/>
                          </a:solidFill>
                          <a:latin typeface="Arial"/>
                          <a:cs typeface="Arial"/>
                        </a:rPr>
                        <a:t> </a:t>
                      </a:r>
                      <a:r>
                        <a:rPr sz="900" dirty="0">
                          <a:solidFill>
                            <a:srgbClr val="00AF50"/>
                          </a:solidFill>
                          <a:latin typeface="Arial"/>
                          <a:cs typeface="Arial"/>
                        </a:rPr>
                        <a:t>string</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dirty="0">
                          <a:solidFill>
                            <a:srgbClr val="00AF50"/>
                          </a:solidFill>
                          <a:latin typeface="Arial"/>
                          <a:cs typeface="Arial"/>
                        </a:rPr>
                        <a:t>generate</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0660">
                        <a:lnSpc>
                          <a:spcPts val="1030"/>
                        </a:lnSpc>
                      </a:pPr>
                      <a:r>
                        <a:rPr sz="900" dirty="0">
                          <a:solidFill>
                            <a:srgbClr val="00AF50"/>
                          </a:solidFill>
                          <a:latin typeface="Arial"/>
                          <a:cs typeface="Arial"/>
                        </a:rPr>
                        <a:t>//Let</a:t>
                      </a:r>
                      <a:r>
                        <a:rPr sz="900" spc="-20" dirty="0">
                          <a:solidFill>
                            <a:srgbClr val="00AF50"/>
                          </a:solidFill>
                          <a:latin typeface="Arial"/>
                          <a:cs typeface="Arial"/>
                        </a:rPr>
                        <a:t> </a:t>
                      </a:r>
                      <a:r>
                        <a:rPr sz="900" dirty="0">
                          <a:solidFill>
                            <a:srgbClr val="00AF50"/>
                          </a:solidFill>
                          <a:latin typeface="Arial"/>
                          <a:cs typeface="Arial"/>
                        </a:rPr>
                        <a:t>base</a:t>
                      </a:r>
                      <a:r>
                        <a:rPr sz="900" spc="-15"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a:t>
                      </a:r>
                      <a:r>
                        <a:rPr sz="900" dirty="0">
                          <a:solidFill>
                            <a:srgbClr val="00AF50"/>
                          </a:solidFill>
                          <a:latin typeface="Arial"/>
                          <a:cs typeface="Arial"/>
                        </a:rPr>
                        <a:t>be</a:t>
                      </a:r>
                      <a:r>
                        <a:rPr sz="900" spc="-15" dirty="0">
                          <a:solidFill>
                            <a:srgbClr val="00AF50"/>
                          </a:solidFill>
                          <a:latin typeface="Arial"/>
                          <a:cs typeface="Arial"/>
                        </a:rPr>
                        <a:t> </a:t>
                      </a:r>
                      <a:r>
                        <a:rPr sz="900" dirty="0">
                          <a:solidFill>
                            <a:srgbClr val="00AF50"/>
                          </a:solidFill>
                          <a:latin typeface="Arial"/>
                          <a:cs typeface="Arial"/>
                        </a:rPr>
                        <a:t>world</a:t>
                      </a:r>
                      <a:r>
                        <a:rPr sz="900" spc="-15" dirty="0">
                          <a:solidFill>
                            <a:srgbClr val="00AF50"/>
                          </a:solidFill>
                          <a:latin typeface="Arial"/>
                          <a:cs typeface="Arial"/>
                        </a:rPr>
                        <a:t> </a:t>
                      </a:r>
                      <a:r>
                        <a:rPr sz="900" spc="-10" dirty="0">
                          <a:solidFill>
                            <a:srgbClr val="00AF50"/>
                          </a:solidFill>
                          <a:latin typeface="Arial"/>
                          <a:cs typeface="Arial"/>
                        </a:rPr>
                        <a:t>origin</a:t>
                      </a:r>
                      <a:endParaRPr sz="900">
                        <a:latin typeface="Arial"/>
                        <a:cs typeface="Arial"/>
                      </a:endParaRPr>
                    </a:p>
                    <a:p>
                      <a:pPr marL="200660">
                        <a:lnSpc>
                          <a:spcPts val="1055"/>
                        </a:lnSpc>
                      </a:pPr>
                      <a:r>
                        <a:rPr sz="900" b="1" dirty="0">
                          <a:latin typeface="Arial"/>
                          <a:cs typeface="Arial"/>
                        </a:rPr>
                        <a:t>Point3d</a:t>
                      </a:r>
                      <a:r>
                        <a:rPr sz="900" b="1"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Point3d</a:t>
                      </a:r>
                      <a:r>
                        <a:rPr sz="900" spc="-10" dirty="0">
                          <a:latin typeface="Arial"/>
                          <a:cs typeface="Arial"/>
                        </a:rPr>
                        <a:t>.Origin;</a:t>
                      </a:r>
                      <a:endParaRPr sz="900">
                        <a:latin typeface="Arial"/>
                        <a:cs typeface="Arial"/>
                      </a:endParaRPr>
                    </a:p>
                    <a:p>
                      <a:pPr>
                        <a:lnSpc>
                          <a:spcPct val="100000"/>
                        </a:lnSpc>
                        <a:spcBef>
                          <a:spcPts val="20"/>
                        </a:spcBef>
                      </a:pPr>
                      <a:endParaRPr sz="850">
                        <a:latin typeface="Times New Roman"/>
                        <a:cs typeface="Times New Roman"/>
                      </a:endParaRPr>
                    </a:p>
                    <a:p>
                      <a:pPr marL="200660">
                        <a:lnSpc>
                          <a:spcPts val="1055"/>
                        </a:lnSpc>
                      </a:pPr>
                      <a:r>
                        <a:rPr sz="900" dirty="0">
                          <a:solidFill>
                            <a:srgbClr val="00AF50"/>
                          </a:solidFill>
                          <a:latin typeface="Arial"/>
                          <a:cs typeface="Arial"/>
                        </a:rPr>
                        <a:t>//Declare</a:t>
                      </a:r>
                      <a:r>
                        <a:rPr sz="900" spc="-30" dirty="0">
                          <a:solidFill>
                            <a:srgbClr val="00AF50"/>
                          </a:solidFill>
                          <a:latin typeface="Arial"/>
                          <a:cs typeface="Arial"/>
                        </a:rPr>
                        <a:t> </a:t>
                      </a:r>
                      <a:r>
                        <a:rPr sz="900" dirty="0">
                          <a:solidFill>
                            <a:srgbClr val="00AF50"/>
                          </a:solidFill>
                          <a:latin typeface="Arial"/>
                          <a:cs typeface="Arial"/>
                        </a:rPr>
                        <a:t>points</a:t>
                      </a:r>
                      <a:r>
                        <a:rPr sz="900" spc="-20" dirty="0">
                          <a:solidFill>
                            <a:srgbClr val="00AF50"/>
                          </a:solidFill>
                          <a:latin typeface="Arial"/>
                          <a:cs typeface="Arial"/>
                        </a:rPr>
                        <a:t> array</a:t>
                      </a:r>
                      <a:endParaRPr sz="900">
                        <a:latin typeface="Arial"/>
                        <a:cs typeface="Arial"/>
                      </a:endParaRPr>
                    </a:p>
                    <a:p>
                      <a:pPr marL="200660" marR="3116580">
                        <a:lnSpc>
                          <a:spcPts val="1030"/>
                        </a:lnSpc>
                        <a:spcBef>
                          <a:spcPts val="50"/>
                        </a:spcBef>
                      </a:pPr>
                      <a:r>
                        <a:rPr sz="900" dirty="0">
                          <a:solidFill>
                            <a:srgbClr val="00AF50"/>
                          </a:solidFill>
                          <a:latin typeface="Arial"/>
                          <a:cs typeface="Arial"/>
                        </a:rPr>
                        <a:t>//Vector</a:t>
                      </a:r>
                      <a:r>
                        <a:rPr sz="900" spc="-5" dirty="0">
                          <a:solidFill>
                            <a:srgbClr val="00AF50"/>
                          </a:solidFill>
                          <a:latin typeface="Arial"/>
                          <a:cs typeface="Arial"/>
                        </a:rPr>
                        <a:t> </a:t>
                      </a:r>
                      <a:r>
                        <a:rPr sz="900" dirty="0">
                          <a:solidFill>
                            <a:srgbClr val="00AF50"/>
                          </a:solidFill>
                          <a:latin typeface="Arial"/>
                          <a:cs typeface="Arial"/>
                        </a:rPr>
                        <a:t>rotates</a:t>
                      </a:r>
                      <a:r>
                        <a:rPr sz="900" spc="5" dirty="0">
                          <a:solidFill>
                            <a:srgbClr val="00AF50"/>
                          </a:solidFill>
                          <a:latin typeface="Arial"/>
                          <a:cs typeface="Arial"/>
                        </a:rPr>
                        <a:t> </a:t>
                      </a:r>
                      <a:r>
                        <a:rPr sz="900" dirty="0">
                          <a:solidFill>
                            <a:srgbClr val="00AF50"/>
                          </a:solidFill>
                          <a:latin typeface="Arial"/>
                          <a:cs typeface="Arial"/>
                        </a:rPr>
                        <a:t>with (+,-)</a:t>
                      </a:r>
                      <a:r>
                        <a:rPr sz="900" spc="-20" dirty="0">
                          <a:solidFill>
                            <a:srgbClr val="00AF50"/>
                          </a:solidFill>
                          <a:latin typeface="Arial"/>
                          <a:cs typeface="Arial"/>
                        </a:rPr>
                        <a:t> </a:t>
                      </a:r>
                      <a:r>
                        <a:rPr sz="900" spc="-10" dirty="0">
                          <a:solidFill>
                            <a:srgbClr val="00AF50"/>
                          </a:solidFill>
                          <a:latin typeface="Arial"/>
                          <a:cs typeface="Arial"/>
                        </a:rPr>
                        <a:t>instructions</a:t>
                      </a:r>
                      <a:r>
                        <a:rPr sz="900" spc="-5" dirty="0">
                          <a:solidFill>
                            <a:srgbClr val="00AF50"/>
                          </a:solidFill>
                          <a:latin typeface="Arial"/>
                          <a:cs typeface="Arial"/>
                        </a:rPr>
                        <a:t> </a:t>
                      </a:r>
                      <a:r>
                        <a:rPr sz="900" dirty="0">
                          <a:solidFill>
                            <a:srgbClr val="00AF50"/>
                          </a:solidFill>
                          <a:latin typeface="Arial"/>
                          <a:cs typeface="Arial"/>
                        </a:rPr>
                        <a:t>by</a:t>
                      </a:r>
                      <a:r>
                        <a:rPr sz="900" spc="-15" dirty="0">
                          <a:solidFill>
                            <a:srgbClr val="00AF50"/>
                          </a:solidFill>
                          <a:latin typeface="Arial"/>
                          <a:cs typeface="Arial"/>
                        </a:rPr>
                        <a:t> </a:t>
                      </a:r>
                      <a:r>
                        <a:rPr sz="900" dirty="0">
                          <a:solidFill>
                            <a:srgbClr val="00AF50"/>
                          </a:solidFill>
                          <a:latin typeface="Arial"/>
                          <a:cs typeface="Arial"/>
                        </a:rPr>
                        <a:t>30</a:t>
                      </a:r>
                      <a:r>
                        <a:rPr sz="900" spc="-10" dirty="0">
                          <a:solidFill>
                            <a:srgbClr val="00AF50"/>
                          </a:solidFill>
                          <a:latin typeface="Arial"/>
                          <a:cs typeface="Arial"/>
                        </a:rPr>
                        <a:t> degrees </a:t>
                      </a: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arrPoints</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a:t>
                      </a:r>
                      <a:endParaRPr sz="900">
                        <a:latin typeface="Arial"/>
                        <a:cs typeface="Arial"/>
                      </a:endParaRPr>
                    </a:p>
                    <a:p>
                      <a:pPr>
                        <a:lnSpc>
                          <a:spcPct val="100000"/>
                        </a:lnSpc>
                      </a:pPr>
                      <a:endParaRPr sz="850">
                        <a:latin typeface="Times New Roman"/>
                        <a:cs typeface="Times New Roman"/>
                      </a:endParaRPr>
                    </a:p>
                    <a:p>
                      <a:pPr marL="200660">
                        <a:lnSpc>
                          <a:spcPts val="1055"/>
                        </a:lnSpc>
                      </a:pPr>
                      <a:r>
                        <a:rPr sz="900" dirty="0">
                          <a:solidFill>
                            <a:srgbClr val="00AF50"/>
                          </a:solidFill>
                          <a:latin typeface="Arial"/>
                          <a:cs typeface="Arial"/>
                        </a:rPr>
                        <a:t>//Draw</a:t>
                      </a:r>
                      <a:r>
                        <a:rPr sz="900" spc="-35" dirty="0">
                          <a:solidFill>
                            <a:srgbClr val="00AF50"/>
                          </a:solidFill>
                          <a:latin typeface="Arial"/>
                          <a:cs typeface="Arial"/>
                        </a:rPr>
                        <a:t> </a:t>
                      </a:r>
                      <a:r>
                        <a:rPr sz="900" dirty="0">
                          <a:solidFill>
                            <a:srgbClr val="00AF50"/>
                          </a:solidFill>
                          <a:latin typeface="Arial"/>
                          <a:cs typeface="Arial"/>
                        </a:rPr>
                        <a:t>forward</a:t>
                      </a:r>
                      <a:r>
                        <a:rPr sz="900" spc="-30" dirty="0">
                          <a:solidFill>
                            <a:srgbClr val="00AF50"/>
                          </a:solidFill>
                          <a:latin typeface="Arial"/>
                          <a:cs typeface="Arial"/>
                        </a:rPr>
                        <a:t> </a:t>
                      </a:r>
                      <a:r>
                        <a:rPr sz="900" spc="-10" dirty="0">
                          <a:solidFill>
                            <a:srgbClr val="00AF50"/>
                          </a:solidFill>
                          <a:latin typeface="Arial"/>
                          <a:cs typeface="Arial"/>
                        </a:rPr>
                        <a:t>direction</a:t>
                      </a:r>
                      <a:endParaRPr sz="900">
                        <a:latin typeface="Arial"/>
                        <a:cs typeface="Arial"/>
                      </a:endParaRPr>
                    </a:p>
                    <a:p>
                      <a:pPr marL="200660">
                        <a:lnSpc>
                          <a:spcPts val="1030"/>
                        </a:lnSpc>
                      </a:pPr>
                      <a:r>
                        <a:rPr sz="900" dirty="0">
                          <a:solidFill>
                            <a:srgbClr val="00AF50"/>
                          </a:solidFill>
                          <a:latin typeface="Arial"/>
                          <a:cs typeface="Arial"/>
                        </a:rPr>
                        <a:t>//Vector</a:t>
                      </a:r>
                      <a:r>
                        <a:rPr sz="900" spc="-20" dirty="0">
                          <a:solidFill>
                            <a:srgbClr val="00AF50"/>
                          </a:solidFill>
                          <a:latin typeface="Arial"/>
                          <a:cs typeface="Arial"/>
                        </a:rPr>
                        <a:t> </a:t>
                      </a:r>
                      <a:r>
                        <a:rPr sz="900" dirty="0">
                          <a:solidFill>
                            <a:srgbClr val="00AF50"/>
                          </a:solidFill>
                          <a:latin typeface="Arial"/>
                          <a:cs typeface="Arial"/>
                        </a:rPr>
                        <a:t>direction</a:t>
                      </a:r>
                      <a:r>
                        <a:rPr sz="900" spc="-10" dirty="0">
                          <a:solidFill>
                            <a:srgbClr val="00AF50"/>
                          </a:solidFill>
                          <a:latin typeface="Arial"/>
                          <a:cs typeface="Arial"/>
                        </a:rPr>
                        <a:t> </a:t>
                      </a:r>
                      <a:r>
                        <a:rPr sz="900" dirty="0">
                          <a:solidFill>
                            <a:srgbClr val="00AF50"/>
                          </a:solidFill>
                          <a:latin typeface="Arial"/>
                          <a:cs typeface="Arial"/>
                        </a:rPr>
                        <a:t>will</a:t>
                      </a:r>
                      <a:r>
                        <a:rPr sz="900" spc="-10" dirty="0">
                          <a:solidFill>
                            <a:srgbClr val="00AF50"/>
                          </a:solidFill>
                          <a:latin typeface="Arial"/>
                          <a:cs typeface="Arial"/>
                        </a:rPr>
                        <a:t> </a:t>
                      </a:r>
                      <a:r>
                        <a:rPr sz="900" dirty="0">
                          <a:solidFill>
                            <a:srgbClr val="00AF50"/>
                          </a:solidFill>
                          <a:latin typeface="Arial"/>
                          <a:cs typeface="Arial"/>
                        </a:rPr>
                        <a:t>be</a:t>
                      </a:r>
                      <a:r>
                        <a:rPr sz="900" spc="-10" dirty="0">
                          <a:solidFill>
                            <a:srgbClr val="00AF50"/>
                          </a:solidFill>
                          <a:latin typeface="Arial"/>
                          <a:cs typeface="Arial"/>
                        </a:rPr>
                        <a:t> </a:t>
                      </a:r>
                      <a:r>
                        <a:rPr sz="900" dirty="0">
                          <a:solidFill>
                            <a:srgbClr val="00AF50"/>
                          </a:solidFill>
                          <a:latin typeface="Arial"/>
                          <a:cs typeface="Arial"/>
                        </a:rPr>
                        <a:t>rotated</a:t>
                      </a:r>
                      <a:r>
                        <a:rPr sz="900" spc="-10" dirty="0">
                          <a:solidFill>
                            <a:srgbClr val="00AF50"/>
                          </a:solidFill>
                          <a:latin typeface="Arial"/>
                          <a:cs typeface="Arial"/>
                        </a:rPr>
                        <a:t> </a:t>
                      </a:r>
                      <a:r>
                        <a:rPr sz="900" dirty="0">
                          <a:solidFill>
                            <a:srgbClr val="00AF50"/>
                          </a:solidFill>
                          <a:latin typeface="Arial"/>
                          <a:cs typeface="Arial"/>
                        </a:rPr>
                        <a:t>depending</a:t>
                      </a:r>
                      <a:r>
                        <a:rPr sz="900" spc="-10" dirty="0">
                          <a:solidFill>
                            <a:srgbClr val="00AF50"/>
                          </a:solidFill>
                          <a:latin typeface="Arial"/>
                          <a:cs typeface="Arial"/>
                        </a:rPr>
                        <a:t> </a:t>
                      </a:r>
                      <a:r>
                        <a:rPr sz="900" dirty="0">
                          <a:solidFill>
                            <a:srgbClr val="00AF50"/>
                          </a:solidFill>
                          <a:latin typeface="Arial"/>
                          <a:cs typeface="Arial"/>
                        </a:rPr>
                        <a:t>on</a:t>
                      </a:r>
                      <a:r>
                        <a:rPr sz="900" spc="-10" dirty="0">
                          <a:solidFill>
                            <a:srgbClr val="00AF50"/>
                          </a:solidFill>
                          <a:latin typeface="Arial"/>
                          <a:cs typeface="Arial"/>
                        </a:rPr>
                        <a:t> </a:t>
                      </a:r>
                      <a:r>
                        <a:rPr sz="900" dirty="0">
                          <a:solidFill>
                            <a:srgbClr val="00AF50"/>
                          </a:solidFill>
                          <a:latin typeface="Arial"/>
                          <a:cs typeface="Arial"/>
                        </a:rPr>
                        <a:t>(+,-)</a:t>
                      </a:r>
                      <a:r>
                        <a:rPr sz="900" spc="-25" dirty="0">
                          <a:solidFill>
                            <a:srgbClr val="00AF50"/>
                          </a:solidFill>
                          <a:latin typeface="Arial"/>
                          <a:cs typeface="Arial"/>
                        </a:rPr>
                        <a:t> </a:t>
                      </a:r>
                      <a:r>
                        <a:rPr sz="900" spc="-10" dirty="0">
                          <a:solidFill>
                            <a:srgbClr val="00AF50"/>
                          </a:solidFill>
                          <a:latin typeface="Arial"/>
                          <a:cs typeface="Arial"/>
                        </a:rPr>
                        <a:t>instructions</a:t>
                      </a:r>
                      <a:endParaRPr sz="900">
                        <a:latin typeface="Arial"/>
                        <a:cs typeface="Arial"/>
                      </a:endParaRPr>
                    </a:p>
                    <a:p>
                      <a:pPr marL="200660">
                        <a:lnSpc>
                          <a:spcPts val="1055"/>
                        </a:lnSpc>
                      </a:pPr>
                      <a:r>
                        <a:rPr sz="900" b="1" dirty="0">
                          <a:latin typeface="Arial"/>
                          <a:cs typeface="Arial"/>
                        </a:rPr>
                        <a:t>Vector3d</a:t>
                      </a:r>
                      <a:r>
                        <a:rPr sz="900" b="1" spc="-10" dirty="0">
                          <a:latin typeface="Arial"/>
                          <a:cs typeface="Arial"/>
                        </a:rPr>
                        <a:t> </a:t>
                      </a:r>
                      <a:r>
                        <a:rPr sz="900" dirty="0">
                          <a:latin typeface="Arial"/>
                          <a:cs typeface="Arial"/>
                        </a:rPr>
                        <a:t>vec</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dirty="0">
                          <a:latin typeface="Arial"/>
                          <a:cs typeface="Arial"/>
                        </a:rPr>
                        <a:t>Vector3d(0.0,</a:t>
                      </a:r>
                      <a:r>
                        <a:rPr sz="900" spc="-20" dirty="0">
                          <a:latin typeface="Arial"/>
                          <a:cs typeface="Arial"/>
                        </a:rPr>
                        <a:t> </a:t>
                      </a:r>
                      <a:r>
                        <a:rPr sz="900" dirty="0">
                          <a:latin typeface="Arial"/>
                          <a:cs typeface="Arial"/>
                        </a:rPr>
                        <a:t>1.0,</a:t>
                      </a:r>
                      <a:r>
                        <a:rPr sz="900" spc="-10" dirty="0">
                          <a:latin typeface="Arial"/>
                          <a:cs typeface="Arial"/>
                        </a:rPr>
                        <a:t> </a:t>
                      </a:r>
                      <a:r>
                        <a:rPr sz="900" spc="-20" dirty="0">
                          <a:latin typeface="Arial"/>
                          <a:cs typeface="Arial"/>
                        </a:rPr>
                        <a:t>0.0);</a:t>
                      </a:r>
                      <a:endParaRPr sz="900">
                        <a:latin typeface="Arial"/>
                        <a:cs typeface="Arial"/>
                      </a:endParaRPr>
                    </a:p>
                    <a:p>
                      <a:pPr>
                        <a:lnSpc>
                          <a:spcPct val="100000"/>
                        </a:lnSpc>
                        <a:spcBef>
                          <a:spcPts val="15"/>
                        </a:spcBef>
                      </a:pPr>
                      <a:endParaRPr sz="850">
                        <a:latin typeface="Times New Roman"/>
                        <a:cs typeface="Times New Roman"/>
                      </a:endParaRPr>
                    </a:p>
                    <a:p>
                      <a:pPr marL="200660">
                        <a:lnSpc>
                          <a:spcPts val="1055"/>
                        </a:lnSpc>
                        <a:spcBef>
                          <a:spcPts val="5"/>
                        </a:spcBef>
                      </a:pPr>
                      <a:r>
                        <a:rPr sz="900" dirty="0">
                          <a:solidFill>
                            <a:srgbClr val="00AF50"/>
                          </a:solidFill>
                          <a:latin typeface="Arial"/>
                          <a:cs typeface="Arial"/>
                        </a:rPr>
                        <a:t>//Stacks</a:t>
                      </a:r>
                      <a:r>
                        <a:rPr sz="900" spc="-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points</a:t>
                      </a:r>
                      <a:r>
                        <a:rPr sz="900" spc="-15" dirty="0">
                          <a:solidFill>
                            <a:srgbClr val="00AF50"/>
                          </a:solidFill>
                          <a:latin typeface="Arial"/>
                          <a:cs typeface="Arial"/>
                        </a:rPr>
                        <a:t> </a:t>
                      </a:r>
                      <a:r>
                        <a:rPr sz="900" dirty="0">
                          <a:solidFill>
                            <a:srgbClr val="00AF50"/>
                          </a:solidFill>
                          <a:latin typeface="Arial"/>
                          <a:cs typeface="Arial"/>
                        </a:rPr>
                        <a:t>and</a:t>
                      </a:r>
                      <a:r>
                        <a:rPr sz="900" spc="-5" dirty="0">
                          <a:solidFill>
                            <a:srgbClr val="00AF50"/>
                          </a:solidFill>
                          <a:latin typeface="Arial"/>
                          <a:cs typeface="Arial"/>
                        </a:rPr>
                        <a:t> </a:t>
                      </a:r>
                      <a:r>
                        <a:rPr sz="900" spc="-10" dirty="0">
                          <a:solidFill>
                            <a:srgbClr val="00AF50"/>
                          </a:solidFill>
                          <a:latin typeface="Arial"/>
                          <a:cs typeface="Arial"/>
                        </a:rPr>
                        <a:t>vectors</a:t>
                      </a:r>
                      <a:endParaRPr sz="900">
                        <a:latin typeface="Arial"/>
                        <a:cs typeface="Arial"/>
                      </a:endParaRPr>
                    </a:p>
                    <a:p>
                      <a:pPr marL="200660" marR="3312795">
                        <a:lnSpc>
                          <a:spcPts val="1030"/>
                        </a:lnSpc>
                        <a:spcBef>
                          <a:spcPts val="50"/>
                        </a:spcBef>
                      </a:pPr>
                      <a:r>
                        <a:rPr sz="900" dirty="0">
                          <a:latin typeface="Arial"/>
                          <a:cs typeface="Arial"/>
                        </a:rPr>
                        <a:t>List&lt;</a:t>
                      </a:r>
                      <a:r>
                        <a:rPr sz="900" b="1" dirty="0">
                          <a:latin typeface="Arial"/>
                          <a:cs typeface="Arial"/>
                        </a:rPr>
                        <a:t>Point3d</a:t>
                      </a:r>
                      <a:r>
                        <a:rPr sz="900" dirty="0">
                          <a:latin typeface="Arial"/>
                          <a:cs typeface="Arial"/>
                        </a:rPr>
                        <a:t>&gt;</a:t>
                      </a:r>
                      <a:r>
                        <a:rPr sz="900" spc="-20" dirty="0">
                          <a:latin typeface="Arial"/>
                          <a:cs typeface="Arial"/>
                        </a:rPr>
                        <a:t> </a:t>
                      </a:r>
                      <a:r>
                        <a:rPr sz="900" dirty="0">
                          <a:latin typeface="Arial"/>
                          <a:cs typeface="Arial"/>
                        </a:rPr>
                        <a:t>ptStack</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 </a:t>
                      </a:r>
                      <a:r>
                        <a:rPr sz="900" dirty="0">
                          <a:latin typeface="Arial"/>
                          <a:cs typeface="Arial"/>
                        </a:rPr>
                        <a:t>List&lt;</a:t>
                      </a:r>
                      <a:r>
                        <a:rPr sz="900" b="1" dirty="0">
                          <a:latin typeface="Arial"/>
                          <a:cs typeface="Arial"/>
                        </a:rPr>
                        <a:t>Vector3d</a:t>
                      </a:r>
                      <a:r>
                        <a:rPr sz="900" dirty="0">
                          <a:latin typeface="Arial"/>
                          <a:cs typeface="Arial"/>
                        </a:rPr>
                        <a:t>&gt;</a:t>
                      </a:r>
                      <a:r>
                        <a:rPr sz="900" spc="-30" dirty="0">
                          <a:latin typeface="Arial"/>
                          <a:cs typeface="Arial"/>
                        </a:rPr>
                        <a:t> </a:t>
                      </a:r>
                      <a:r>
                        <a:rPr sz="900" dirty="0">
                          <a:latin typeface="Arial"/>
                          <a:cs typeface="Arial"/>
                        </a:rPr>
                        <a:t>vStack</a:t>
                      </a:r>
                      <a:r>
                        <a:rPr sz="900" spc="-20"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List&lt;Vector3d&gt;();</a:t>
                      </a:r>
                      <a:endParaRPr sz="900">
                        <a:latin typeface="Arial"/>
                        <a:cs typeface="Arial"/>
                      </a:endParaRPr>
                    </a:p>
                    <a:p>
                      <a:pPr>
                        <a:lnSpc>
                          <a:spcPct val="100000"/>
                        </a:lnSpc>
                        <a:spcBef>
                          <a:spcPts val="10"/>
                        </a:spcBef>
                      </a:pPr>
                      <a:endParaRPr sz="900">
                        <a:latin typeface="Times New Roman"/>
                        <a:cs typeface="Times New Roman"/>
                      </a:endParaRPr>
                    </a:p>
                    <a:p>
                      <a:pPr marL="200660" marR="4542790">
                        <a:lnSpc>
                          <a:spcPts val="1030"/>
                        </a:lnSpc>
                        <a:spcBef>
                          <a:spcPts val="5"/>
                        </a:spcBef>
                      </a:pPr>
                      <a:r>
                        <a:rPr sz="900" dirty="0">
                          <a:solidFill>
                            <a:srgbClr val="00AF50"/>
                          </a:solidFill>
                          <a:latin typeface="Arial"/>
                          <a:cs typeface="Arial"/>
                        </a:rPr>
                        <a:t>//Declare</a:t>
                      </a:r>
                      <a:r>
                        <a:rPr sz="900" spc="-20" dirty="0">
                          <a:solidFill>
                            <a:srgbClr val="00AF50"/>
                          </a:solidFill>
                          <a:latin typeface="Arial"/>
                          <a:cs typeface="Arial"/>
                        </a:rPr>
                        <a:t> </a:t>
                      </a:r>
                      <a:r>
                        <a:rPr sz="900" dirty="0">
                          <a:solidFill>
                            <a:srgbClr val="00AF50"/>
                          </a:solidFill>
                          <a:latin typeface="Arial"/>
                          <a:cs typeface="Arial"/>
                        </a:rPr>
                        <a:t>loop</a:t>
                      </a:r>
                      <a:r>
                        <a:rPr sz="900" spc="-30" dirty="0">
                          <a:solidFill>
                            <a:srgbClr val="00AF50"/>
                          </a:solidFill>
                          <a:latin typeface="Arial"/>
                          <a:cs typeface="Arial"/>
                        </a:rPr>
                        <a:t> </a:t>
                      </a:r>
                      <a:r>
                        <a:rPr sz="900" spc="-10" dirty="0">
                          <a:solidFill>
                            <a:srgbClr val="00AF50"/>
                          </a:solidFill>
                          <a:latin typeface="Arial"/>
                          <a:cs typeface="Arial"/>
                        </a:rPr>
                        <a:t>variables </a:t>
                      </a:r>
                      <a:r>
                        <a:rPr sz="900" dirty="0">
                          <a:solidFill>
                            <a:srgbClr val="3333FF"/>
                          </a:solidFill>
                          <a:latin typeface="Arial"/>
                          <a:cs typeface="Arial"/>
                        </a:rPr>
                        <a:t>char</a:t>
                      </a:r>
                      <a:r>
                        <a:rPr sz="900" spc="-15" dirty="0">
                          <a:solidFill>
                            <a:srgbClr val="3333FF"/>
                          </a:solidFill>
                          <a:latin typeface="Arial"/>
                          <a:cs typeface="Arial"/>
                        </a:rPr>
                        <a:t> </a:t>
                      </a:r>
                      <a:r>
                        <a:rPr sz="900" spc="-10" dirty="0">
                          <a:latin typeface="Arial"/>
                          <a:cs typeface="Arial"/>
                        </a:rPr>
                        <a:t>rule;</a:t>
                      </a:r>
                      <a:endParaRPr sz="900">
                        <a:latin typeface="Arial"/>
                        <a:cs typeface="Arial"/>
                      </a:endParaRPr>
                    </a:p>
                    <a:p>
                      <a:pPr marL="200660">
                        <a:lnSpc>
                          <a:spcPts val="985"/>
                        </a:lnSpc>
                      </a:pP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fractalString.Length;</a:t>
                      </a:r>
                      <a:r>
                        <a:rPr sz="900" spc="-5" dirty="0">
                          <a:latin typeface="Arial"/>
                          <a:cs typeface="Arial"/>
                        </a:rPr>
                        <a:t> </a:t>
                      </a:r>
                      <a:r>
                        <a:rPr sz="900" spc="-20" dirty="0">
                          <a:latin typeface="Arial"/>
                          <a:cs typeface="Arial"/>
                        </a:rPr>
                        <a:t>i++)</a:t>
                      </a:r>
                      <a:endParaRPr sz="900">
                        <a:latin typeface="Arial"/>
                        <a:cs typeface="Arial"/>
                      </a:endParaRPr>
                    </a:p>
                    <a:p>
                      <a:pPr marL="200660">
                        <a:lnSpc>
                          <a:spcPts val="1040"/>
                        </a:lnSpc>
                      </a:pPr>
                      <a:r>
                        <a:rPr sz="900" dirty="0">
                          <a:latin typeface="Arial"/>
                          <a:cs typeface="Arial"/>
                        </a:rPr>
                        <a:t>{</a:t>
                      </a:r>
                      <a:endParaRPr sz="900">
                        <a:latin typeface="Arial"/>
                        <a:cs typeface="Arial"/>
                      </a:endParaRPr>
                    </a:p>
                    <a:p>
                      <a:pPr marL="264795" marR="2807970">
                        <a:lnSpc>
                          <a:spcPts val="1030"/>
                        </a:lnSpc>
                        <a:spcBef>
                          <a:spcPts val="55"/>
                        </a:spcBef>
                      </a:pPr>
                      <a:r>
                        <a:rPr sz="900" dirty="0">
                          <a:solidFill>
                            <a:srgbClr val="00AF50"/>
                          </a:solidFill>
                          <a:latin typeface="Arial"/>
                          <a:cs typeface="Arial"/>
                        </a:rPr>
                        <a:t>//Always</a:t>
                      </a:r>
                      <a:r>
                        <a:rPr sz="900" spc="-15" dirty="0">
                          <a:solidFill>
                            <a:srgbClr val="00AF50"/>
                          </a:solidFill>
                          <a:latin typeface="Arial"/>
                          <a:cs typeface="Arial"/>
                        </a:rPr>
                        <a:t> </a:t>
                      </a:r>
                      <a:r>
                        <a:rPr sz="900" dirty="0">
                          <a:solidFill>
                            <a:srgbClr val="00AF50"/>
                          </a:solidFill>
                          <a:latin typeface="Arial"/>
                          <a:cs typeface="Arial"/>
                        </a:rPr>
                        <a:t>start</a:t>
                      </a:r>
                      <a:r>
                        <a:rPr sz="900" spc="-10" dirty="0">
                          <a:solidFill>
                            <a:srgbClr val="00AF50"/>
                          </a:solidFill>
                          <a:latin typeface="Arial"/>
                          <a:cs typeface="Arial"/>
                        </a:rPr>
                        <a:t> </a:t>
                      </a:r>
                      <a:r>
                        <a:rPr sz="900" dirty="0">
                          <a:solidFill>
                            <a:srgbClr val="00AF50"/>
                          </a:solidFill>
                          <a:latin typeface="Arial"/>
                          <a:cs typeface="Arial"/>
                        </a:rPr>
                        <a:t>for</a:t>
                      </a:r>
                      <a:r>
                        <a:rPr sz="900" spc="-10" dirty="0">
                          <a:solidFill>
                            <a:srgbClr val="00AF50"/>
                          </a:solidFill>
                          <a:latin typeface="Arial"/>
                          <a:cs typeface="Arial"/>
                        </a:rPr>
                        <a:t> </a:t>
                      </a:r>
                      <a:r>
                        <a:rPr sz="900" dirty="0">
                          <a:solidFill>
                            <a:srgbClr val="00AF50"/>
                          </a:solidFill>
                          <a:latin typeface="Arial"/>
                          <a:cs typeface="Arial"/>
                        </a:rPr>
                        <a:t>1</a:t>
                      </a:r>
                      <a:r>
                        <a:rPr sz="900" spc="-1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dirty="0">
                          <a:solidFill>
                            <a:srgbClr val="00AF50"/>
                          </a:solidFill>
                          <a:latin typeface="Arial"/>
                          <a:cs typeface="Arial"/>
                        </a:rPr>
                        <a:t>length</a:t>
                      </a:r>
                      <a:r>
                        <a:rPr sz="900" spc="-10" dirty="0">
                          <a:solidFill>
                            <a:srgbClr val="00AF50"/>
                          </a:solidFill>
                          <a:latin typeface="Arial"/>
                          <a:cs typeface="Arial"/>
                        </a:rPr>
                        <a:t> </a:t>
                      </a:r>
                      <a:r>
                        <a:rPr sz="900" dirty="0">
                          <a:solidFill>
                            <a:srgbClr val="00AF50"/>
                          </a:solidFill>
                          <a:latin typeface="Arial"/>
                          <a:cs typeface="Arial"/>
                        </a:rPr>
                        <a:t>1</a:t>
                      </a:r>
                      <a:r>
                        <a:rPr sz="900" spc="-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one</a:t>
                      </a:r>
                      <a:r>
                        <a:rPr sz="900" spc="-5" dirty="0">
                          <a:solidFill>
                            <a:srgbClr val="00AF50"/>
                          </a:solidFill>
                          <a:latin typeface="Arial"/>
                          <a:cs typeface="Arial"/>
                        </a:rPr>
                        <a:t> </a:t>
                      </a:r>
                      <a:r>
                        <a:rPr sz="900" dirty="0">
                          <a:solidFill>
                            <a:srgbClr val="00AF50"/>
                          </a:solidFill>
                          <a:latin typeface="Arial"/>
                          <a:cs typeface="Arial"/>
                        </a:rPr>
                        <a:t>char</a:t>
                      </a:r>
                      <a:r>
                        <a:rPr sz="900" spc="-10" dirty="0">
                          <a:solidFill>
                            <a:srgbClr val="00AF50"/>
                          </a:solidFill>
                          <a:latin typeface="Arial"/>
                          <a:cs typeface="Arial"/>
                        </a:rPr>
                        <a:t> </a:t>
                      </a:r>
                      <a:r>
                        <a:rPr sz="900" dirty="0">
                          <a:solidFill>
                            <a:srgbClr val="00AF50"/>
                          </a:solidFill>
                          <a:latin typeface="Arial"/>
                          <a:cs typeface="Arial"/>
                        </a:rPr>
                        <a:t>at</a:t>
                      </a:r>
                      <a:r>
                        <a:rPr sz="900" spc="-10"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spc="-20" dirty="0">
                          <a:solidFill>
                            <a:srgbClr val="00AF50"/>
                          </a:solidFill>
                          <a:latin typeface="Arial"/>
                          <a:cs typeface="Arial"/>
                        </a:rPr>
                        <a:t>time </a:t>
                      </a:r>
                      <a:r>
                        <a:rPr sz="900" dirty="0">
                          <a:latin typeface="Arial"/>
                          <a:cs typeface="Arial"/>
                        </a:rPr>
                        <a:t>rule</a:t>
                      </a:r>
                      <a:r>
                        <a:rPr sz="900" spc="-10" dirty="0">
                          <a:latin typeface="Arial"/>
                          <a:cs typeface="Arial"/>
                        </a:rPr>
                        <a:t> </a:t>
                      </a:r>
                      <a:r>
                        <a:rPr sz="900" dirty="0">
                          <a:latin typeface="Arial"/>
                          <a:cs typeface="Arial"/>
                        </a:rPr>
                        <a:t>=</a:t>
                      </a:r>
                      <a:r>
                        <a:rPr sz="900" spc="-10" dirty="0">
                          <a:latin typeface="Arial"/>
                          <a:cs typeface="Arial"/>
                        </a:rPr>
                        <a:t> fractalString[i];</a:t>
                      </a:r>
                      <a:endParaRPr sz="900">
                        <a:latin typeface="Arial"/>
                        <a:cs typeface="Arial"/>
                      </a:endParaRPr>
                    </a:p>
                    <a:p>
                      <a:pPr marL="264795" marR="5008880">
                        <a:lnSpc>
                          <a:spcPts val="1030"/>
                        </a:lnSpc>
                        <a:spcBef>
                          <a:spcPts val="5"/>
                        </a:spcBef>
                      </a:pPr>
                      <a:r>
                        <a:rPr sz="900" dirty="0">
                          <a:solidFill>
                            <a:srgbClr val="00AF50"/>
                          </a:solidFill>
                          <a:latin typeface="Arial"/>
                          <a:cs typeface="Arial"/>
                        </a:rPr>
                        <a:t>//Rotate</a:t>
                      </a:r>
                      <a:r>
                        <a:rPr sz="900" spc="-35" dirty="0">
                          <a:solidFill>
                            <a:srgbClr val="00AF50"/>
                          </a:solidFill>
                          <a:latin typeface="Arial"/>
                          <a:cs typeface="Arial"/>
                        </a:rPr>
                        <a:t> </a:t>
                      </a:r>
                      <a:r>
                        <a:rPr sz="900" spc="-20" dirty="0">
                          <a:solidFill>
                            <a:srgbClr val="00AF50"/>
                          </a:solidFill>
                          <a:latin typeface="Arial"/>
                          <a:cs typeface="Arial"/>
                        </a:rPr>
                        <a:t>Left </a:t>
                      </a: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a:t>
                      </a:r>
                      <a:endParaRPr sz="900">
                        <a:latin typeface="Arial"/>
                        <a:cs typeface="Arial"/>
                      </a:endParaRPr>
                    </a:p>
                    <a:p>
                      <a:pPr marL="327025">
                        <a:lnSpc>
                          <a:spcPts val="1000"/>
                        </a:lnSpc>
                      </a:pPr>
                      <a:r>
                        <a:rPr sz="900" dirty="0">
                          <a:latin typeface="Arial"/>
                          <a:cs typeface="Arial"/>
                        </a:rPr>
                        <a:t>vec.Rotate(Math.PI</a:t>
                      </a:r>
                      <a:r>
                        <a:rPr sz="900" spc="-3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6,</a:t>
                      </a:r>
                      <a:r>
                        <a:rPr sz="900" spc="-5" dirty="0">
                          <a:latin typeface="Arial"/>
                          <a:cs typeface="Arial"/>
                        </a:rPr>
                        <a:t> </a:t>
                      </a:r>
                      <a:r>
                        <a:rPr sz="900" spc="-10" dirty="0">
                          <a:latin typeface="Arial"/>
                          <a:cs typeface="Arial"/>
                        </a:rPr>
                        <a:t>Vector3d.ZAxis);</a:t>
                      </a:r>
                      <a:endParaRPr sz="900">
                        <a:latin typeface="Arial"/>
                        <a:cs typeface="Arial"/>
                      </a:endParaRPr>
                    </a:p>
                    <a:p>
                      <a:pPr marL="264795" marR="4972685">
                        <a:lnSpc>
                          <a:spcPts val="1030"/>
                        </a:lnSpc>
                        <a:spcBef>
                          <a:spcPts val="50"/>
                        </a:spcBef>
                      </a:pPr>
                      <a:r>
                        <a:rPr sz="900" dirty="0">
                          <a:solidFill>
                            <a:srgbClr val="00AF50"/>
                          </a:solidFill>
                          <a:latin typeface="Arial"/>
                          <a:cs typeface="Arial"/>
                        </a:rPr>
                        <a:t>//Rotate</a:t>
                      </a:r>
                      <a:r>
                        <a:rPr sz="900" spc="-25" dirty="0">
                          <a:solidFill>
                            <a:srgbClr val="00AF50"/>
                          </a:solidFill>
                          <a:latin typeface="Arial"/>
                          <a:cs typeface="Arial"/>
                        </a:rPr>
                        <a:t> </a:t>
                      </a:r>
                      <a:r>
                        <a:rPr sz="900" spc="-10" dirty="0">
                          <a:solidFill>
                            <a:srgbClr val="00AF50"/>
                          </a:solidFill>
                          <a:latin typeface="Arial"/>
                          <a:cs typeface="Arial"/>
                        </a:rPr>
                        <a:t>Right </a:t>
                      </a:r>
                      <a:r>
                        <a:rPr sz="900" dirty="0">
                          <a:solidFill>
                            <a:srgbClr val="3333FF"/>
                          </a:solidFill>
                          <a:latin typeface="Arial"/>
                          <a:cs typeface="Arial"/>
                        </a:rPr>
                        <a:t>if</a:t>
                      </a:r>
                      <a:r>
                        <a:rPr sz="900" dirty="0">
                          <a:latin typeface="Arial"/>
                          <a:cs typeface="Arial"/>
                        </a:rPr>
                        <a:t>(</a:t>
                      </a:r>
                      <a:r>
                        <a:rPr sz="900" spc="-15" dirty="0">
                          <a:latin typeface="Arial"/>
                          <a:cs typeface="Arial"/>
                        </a:rPr>
                        <a:t> </a:t>
                      </a:r>
                      <a:r>
                        <a:rPr sz="900" dirty="0">
                          <a:latin typeface="Arial"/>
                          <a:cs typeface="Arial"/>
                        </a:rPr>
                        <a:t>rule == </a:t>
                      </a:r>
                      <a:r>
                        <a:rPr sz="900" spc="-10" dirty="0">
                          <a:latin typeface="Arial"/>
                          <a:cs typeface="Arial"/>
                        </a:rPr>
                        <a:t>'-</a:t>
                      </a:r>
                      <a:r>
                        <a:rPr sz="900" spc="-25" dirty="0">
                          <a:latin typeface="Arial"/>
                          <a:cs typeface="Arial"/>
                        </a:rPr>
                        <a:t>')</a:t>
                      </a:r>
                      <a:endParaRPr sz="900">
                        <a:latin typeface="Arial"/>
                        <a:cs typeface="Arial"/>
                      </a:endParaRPr>
                    </a:p>
                    <a:p>
                      <a:pPr marL="327025">
                        <a:lnSpc>
                          <a:spcPts val="990"/>
                        </a:lnSpc>
                      </a:pPr>
                      <a:r>
                        <a:rPr sz="900" spc="-10" dirty="0">
                          <a:latin typeface="Arial"/>
                          <a:cs typeface="Arial"/>
                        </a:rPr>
                        <a:t>vec.Rotate(-</a:t>
                      </a:r>
                      <a:r>
                        <a:rPr sz="900" dirty="0">
                          <a:latin typeface="Arial"/>
                          <a:cs typeface="Arial"/>
                        </a:rPr>
                        <a:t>Math.PI</a:t>
                      </a:r>
                      <a:r>
                        <a:rPr sz="900" spc="10" dirty="0">
                          <a:latin typeface="Arial"/>
                          <a:cs typeface="Arial"/>
                        </a:rPr>
                        <a:t> </a:t>
                      </a:r>
                      <a:r>
                        <a:rPr sz="900" dirty="0">
                          <a:latin typeface="Arial"/>
                          <a:cs typeface="Arial"/>
                        </a:rPr>
                        <a:t>/</a:t>
                      </a:r>
                      <a:r>
                        <a:rPr sz="900" spc="30" dirty="0">
                          <a:latin typeface="Arial"/>
                          <a:cs typeface="Arial"/>
                        </a:rPr>
                        <a:t> </a:t>
                      </a:r>
                      <a:r>
                        <a:rPr sz="900" dirty="0">
                          <a:latin typeface="Arial"/>
                          <a:cs typeface="Arial"/>
                        </a:rPr>
                        <a:t>6,</a:t>
                      </a:r>
                      <a:r>
                        <a:rPr sz="900" spc="25" dirty="0">
                          <a:latin typeface="Arial"/>
                          <a:cs typeface="Arial"/>
                        </a:rPr>
                        <a:t> </a:t>
                      </a:r>
                      <a:r>
                        <a:rPr sz="900" spc="-10" dirty="0">
                          <a:latin typeface="Arial"/>
                          <a:cs typeface="Arial"/>
                        </a:rPr>
                        <a:t>Vector3d.ZAxis);</a:t>
                      </a:r>
                      <a:endParaRPr sz="900">
                        <a:latin typeface="Arial"/>
                        <a:cs typeface="Arial"/>
                      </a:endParaRPr>
                    </a:p>
                    <a:p>
                      <a:pPr marL="264795" marR="4276725">
                        <a:lnSpc>
                          <a:spcPts val="1030"/>
                        </a:lnSpc>
                        <a:spcBef>
                          <a:spcPts val="60"/>
                        </a:spcBef>
                      </a:pPr>
                      <a:r>
                        <a:rPr sz="900" dirty="0">
                          <a:solidFill>
                            <a:srgbClr val="00AF50"/>
                          </a:solidFill>
                          <a:latin typeface="Arial"/>
                          <a:cs typeface="Arial"/>
                        </a:rPr>
                        <a:t>//Draw</a:t>
                      </a:r>
                      <a:r>
                        <a:rPr sz="900" spc="-25" dirty="0">
                          <a:solidFill>
                            <a:srgbClr val="00AF50"/>
                          </a:solidFill>
                          <a:latin typeface="Arial"/>
                          <a:cs typeface="Arial"/>
                        </a:rPr>
                        <a:t> </a:t>
                      </a:r>
                      <a:r>
                        <a:rPr sz="900" dirty="0">
                          <a:solidFill>
                            <a:srgbClr val="00AF50"/>
                          </a:solidFill>
                          <a:latin typeface="Arial"/>
                          <a:cs typeface="Arial"/>
                        </a:rPr>
                        <a:t>Forward</a:t>
                      </a:r>
                      <a:r>
                        <a:rPr sz="900" spc="-15" dirty="0">
                          <a:solidFill>
                            <a:srgbClr val="00AF50"/>
                          </a:solidFill>
                          <a:latin typeface="Arial"/>
                          <a:cs typeface="Arial"/>
                        </a:rPr>
                        <a:t> </a:t>
                      </a:r>
                      <a:r>
                        <a:rPr sz="900" dirty="0">
                          <a:solidFill>
                            <a:srgbClr val="00AF50"/>
                          </a:solidFill>
                          <a:latin typeface="Arial"/>
                          <a:cs typeface="Arial"/>
                        </a:rPr>
                        <a:t>by</a:t>
                      </a:r>
                      <a:r>
                        <a:rPr sz="900" spc="-10" dirty="0">
                          <a:solidFill>
                            <a:srgbClr val="00AF50"/>
                          </a:solidFill>
                          <a:latin typeface="Arial"/>
                          <a:cs typeface="Arial"/>
                        </a:rPr>
                        <a:t> direction </a:t>
                      </a: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'F')</a:t>
                      </a:r>
                      <a:endParaRPr sz="900">
                        <a:latin typeface="Arial"/>
                        <a:cs typeface="Arial"/>
                      </a:endParaRPr>
                    </a:p>
                    <a:p>
                      <a:pPr marL="264795">
                        <a:lnSpc>
                          <a:spcPts val="985"/>
                        </a:lnSpc>
                      </a:pPr>
                      <a:r>
                        <a:rPr sz="900" dirty="0">
                          <a:latin typeface="Arial"/>
                          <a:cs typeface="Arial"/>
                        </a:rPr>
                        <a:t>{</a:t>
                      </a:r>
                      <a:endParaRPr sz="900">
                        <a:latin typeface="Arial"/>
                        <a:cs typeface="Arial"/>
                      </a:endParaRPr>
                    </a:p>
                    <a:p>
                      <a:pPr marL="328930">
                        <a:lnSpc>
                          <a:spcPts val="1040"/>
                        </a:lnSpc>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current</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327025" marR="3812540" indent="1270">
                        <a:lnSpc>
                          <a:spcPts val="1030"/>
                        </a:lnSpc>
                        <a:spcBef>
                          <a:spcPts val="60"/>
                        </a:spcBef>
                      </a:pPr>
                      <a:r>
                        <a:rPr sz="900" b="1" dirty="0">
                          <a:latin typeface="Arial"/>
                          <a:cs typeface="Arial"/>
                        </a:rPr>
                        <a:t>Point3d</a:t>
                      </a:r>
                      <a:r>
                        <a:rPr sz="900" b="1" spc="-20" dirty="0">
                          <a:latin typeface="Arial"/>
                          <a:cs typeface="Arial"/>
                        </a:rPr>
                        <a:t> </a:t>
                      </a:r>
                      <a:r>
                        <a:rPr sz="900" dirty="0">
                          <a:latin typeface="Arial"/>
                          <a:cs typeface="Arial"/>
                        </a:rPr>
                        <a:t>newPt1</a:t>
                      </a:r>
                      <a:r>
                        <a:rPr sz="900" spc="-20"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Point3d(pt); arrPoints.Add(newPt1);</a:t>
                      </a:r>
                      <a:endParaRPr sz="900">
                        <a:latin typeface="Arial"/>
                        <a:cs typeface="Arial"/>
                      </a:endParaRPr>
                    </a:p>
                    <a:p>
                      <a:pPr marL="328930">
                        <a:lnSpc>
                          <a:spcPts val="985"/>
                        </a:lnSpc>
                      </a:pPr>
                      <a:r>
                        <a:rPr sz="900" dirty="0">
                          <a:solidFill>
                            <a:srgbClr val="00AF50"/>
                          </a:solidFill>
                          <a:latin typeface="Arial"/>
                          <a:cs typeface="Arial"/>
                        </a:rPr>
                        <a:t>//Calculate</a:t>
                      </a:r>
                      <a:r>
                        <a:rPr sz="900" spc="-15" dirty="0">
                          <a:solidFill>
                            <a:srgbClr val="00AF50"/>
                          </a:solidFill>
                          <a:latin typeface="Arial"/>
                          <a:cs typeface="Arial"/>
                        </a:rPr>
                        <a:t> </a:t>
                      </a:r>
                      <a:r>
                        <a:rPr sz="900" dirty="0">
                          <a:solidFill>
                            <a:srgbClr val="00AF50"/>
                          </a:solidFill>
                          <a:latin typeface="Arial"/>
                          <a:cs typeface="Arial"/>
                        </a:rPr>
                        <a:t>next</a:t>
                      </a:r>
                      <a:r>
                        <a:rPr sz="900" spc="-20" dirty="0">
                          <a:solidFill>
                            <a:srgbClr val="00AF50"/>
                          </a:solidFill>
                          <a:latin typeface="Arial"/>
                          <a:cs typeface="Arial"/>
                        </a:rPr>
                        <a:t> </a:t>
                      </a:r>
                      <a:r>
                        <a:rPr sz="900" spc="-10" dirty="0">
                          <a:solidFill>
                            <a:srgbClr val="00AF50"/>
                          </a:solidFill>
                          <a:latin typeface="Arial"/>
                          <a:cs typeface="Arial"/>
                        </a:rPr>
                        <a:t>point</a:t>
                      </a:r>
                      <a:endParaRPr sz="900">
                        <a:latin typeface="Arial"/>
                        <a:cs typeface="Arial"/>
                      </a:endParaRPr>
                    </a:p>
                    <a:p>
                      <a:pPr marL="327025" marR="3812540" indent="1270">
                        <a:lnSpc>
                          <a:spcPts val="1040"/>
                        </a:lnSpc>
                        <a:spcBef>
                          <a:spcPts val="40"/>
                        </a:spcBef>
                      </a:pPr>
                      <a:r>
                        <a:rPr sz="900" b="1" dirty="0">
                          <a:latin typeface="Arial"/>
                          <a:cs typeface="Arial"/>
                        </a:rPr>
                        <a:t>Point3d</a:t>
                      </a:r>
                      <a:r>
                        <a:rPr sz="900" b="1" spc="-20" dirty="0">
                          <a:latin typeface="Arial"/>
                          <a:cs typeface="Arial"/>
                        </a:rPr>
                        <a:t> </a:t>
                      </a:r>
                      <a:r>
                        <a:rPr sz="900" dirty="0">
                          <a:latin typeface="Arial"/>
                          <a:cs typeface="Arial"/>
                        </a:rPr>
                        <a:t>newPt2</a:t>
                      </a:r>
                      <a:r>
                        <a:rPr sz="900" spc="-20"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Point3d(pt); </a:t>
                      </a:r>
                      <a:r>
                        <a:rPr sz="900" dirty="0">
                          <a:latin typeface="Arial"/>
                          <a:cs typeface="Arial"/>
                        </a:rPr>
                        <a:t>newPt2</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newPt2</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(vec</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length);</a:t>
                      </a:r>
                      <a:endParaRPr sz="900">
                        <a:latin typeface="Arial"/>
                        <a:cs typeface="Arial"/>
                      </a:endParaRPr>
                    </a:p>
                    <a:p>
                      <a:pPr marL="327025" marR="4427855" indent="1270">
                        <a:lnSpc>
                          <a:spcPts val="1030"/>
                        </a:lnSpc>
                        <a:spcBef>
                          <a:spcPts val="5"/>
                        </a:spcBef>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next</a:t>
                      </a:r>
                      <a:r>
                        <a:rPr sz="900" spc="-10" dirty="0">
                          <a:solidFill>
                            <a:srgbClr val="00AF50"/>
                          </a:solidFill>
                          <a:latin typeface="Arial"/>
                          <a:cs typeface="Arial"/>
                        </a:rPr>
                        <a:t> point </a:t>
                      </a:r>
                      <a:r>
                        <a:rPr sz="900" spc="-10" dirty="0">
                          <a:latin typeface="Arial"/>
                          <a:cs typeface="Arial"/>
                        </a:rPr>
                        <a:t>arrPoints.Add(newPt2);</a:t>
                      </a:r>
                      <a:endParaRPr sz="900">
                        <a:latin typeface="Arial"/>
                        <a:cs typeface="Arial"/>
                      </a:endParaRPr>
                    </a:p>
                    <a:p>
                      <a:pPr marL="328930">
                        <a:lnSpc>
                          <a:spcPts val="985"/>
                        </a:lnSpc>
                      </a:pPr>
                      <a:r>
                        <a:rPr sz="900" dirty="0">
                          <a:solidFill>
                            <a:srgbClr val="00AF50"/>
                          </a:solidFill>
                          <a:latin typeface="Arial"/>
                          <a:cs typeface="Arial"/>
                        </a:rPr>
                        <a:t>//Save</a:t>
                      </a:r>
                      <a:r>
                        <a:rPr sz="900" spc="-15"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a:t>
                      </a:r>
                      <a:r>
                        <a:rPr sz="900" spc="-10" dirty="0">
                          <a:solidFill>
                            <a:srgbClr val="00AF50"/>
                          </a:solidFill>
                          <a:latin typeface="Arial"/>
                          <a:cs typeface="Arial"/>
                        </a:rPr>
                        <a:t>location</a:t>
                      </a:r>
                      <a:endParaRPr sz="900">
                        <a:latin typeface="Arial"/>
                        <a:cs typeface="Arial"/>
                      </a:endParaRPr>
                    </a:p>
                    <a:p>
                      <a:pPr marL="327025">
                        <a:lnSpc>
                          <a:spcPts val="1040"/>
                        </a:lnSpc>
                      </a:pPr>
                      <a:r>
                        <a:rPr sz="900" dirty="0">
                          <a:latin typeface="Arial"/>
                          <a:cs typeface="Arial"/>
                        </a:rPr>
                        <a:t>pt =</a:t>
                      </a:r>
                      <a:r>
                        <a:rPr sz="900" spc="-10" dirty="0">
                          <a:latin typeface="Arial"/>
                          <a:cs typeface="Arial"/>
                        </a:rPr>
                        <a:t> newPt2;</a:t>
                      </a:r>
                      <a:endParaRPr sz="900">
                        <a:latin typeface="Arial"/>
                        <a:cs typeface="Arial"/>
                      </a:endParaRPr>
                    </a:p>
                    <a:p>
                      <a:pPr marL="264795">
                        <a:lnSpc>
                          <a:spcPts val="1040"/>
                        </a:lnSpc>
                      </a:pPr>
                      <a:r>
                        <a:rPr sz="900" dirty="0">
                          <a:latin typeface="Arial"/>
                          <a:cs typeface="Arial"/>
                        </a:rPr>
                        <a:t>}</a:t>
                      </a:r>
                      <a:endParaRPr sz="900">
                        <a:latin typeface="Arial"/>
                        <a:cs typeface="Arial"/>
                      </a:endParaRPr>
                    </a:p>
                    <a:p>
                      <a:pPr marL="264795" marR="4643120">
                        <a:lnSpc>
                          <a:spcPts val="1030"/>
                        </a:lnSpc>
                        <a:spcBef>
                          <a:spcPts val="55"/>
                        </a:spcBef>
                      </a:pPr>
                      <a:r>
                        <a:rPr sz="900" dirty="0">
                          <a:solidFill>
                            <a:srgbClr val="00AF50"/>
                          </a:solidFill>
                          <a:latin typeface="Arial"/>
                          <a:cs typeface="Arial"/>
                        </a:rPr>
                        <a:t>//Save</a:t>
                      </a:r>
                      <a:r>
                        <a:rPr sz="900" spc="-20"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location </a:t>
                      </a: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a:t>
                      </a:r>
                      <a:endParaRPr sz="900">
                        <a:latin typeface="Arial"/>
                        <a:cs typeface="Arial"/>
                      </a:endParaRPr>
                    </a:p>
                    <a:p>
                      <a:pPr marL="264795">
                        <a:lnSpc>
                          <a:spcPts val="990"/>
                        </a:lnSpc>
                      </a:pPr>
                      <a:r>
                        <a:rPr sz="900" dirty="0">
                          <a:latin typeface="Arial"/>
                          <a:cs typeface="Arial"/>
                        </a:rPr>
                        <a:t>{</a:t>
                      </a:r>
                      <a:endParaRPr sz="900">
                        <a:latin typeface="Arial"/>
                        <a:cs typeface="Arial"/>
                      </a:endParaRPr>
                    </a:p>
                    <a:p>
                      <a:pPr marL="327025" marR="3878579" indent="1270">
                        <a:lnSpc>
                          <a:spcPts val="1030"/>
                        </a:lnSpc>
                        <a:spcBef>
                          <a:spcPts val="55"/>
                        </a:spcBef>
                      </a:pPr>
                      <a:r>
                        <a:rPr sz="900" dirty="0">
                          <a:solidFill>
                            <a:srgbClr val="00AF50"/>
                          </a:solidFill>
                          <a:latin typeface="Arial"/>
                          <a:cs typeface="Arial"/>
                        </a:rPr>
                        <a:t>//Save</a:t>
                      </a:r>
                      <a:r>
                        <a:rPr sz="900" spc="-15" dirty="0">
                          <a:solidFill>
                            <a:srgbClr val="00AF50"/>
                          </a:solidFill>
                          <a:latin typeface="Arial"/>
                          <a:cs typeface="Arial"/>
                        </a:rPr>
                        <a:t> </a:t>
                      </a:r>
                      <a:r>
                        <a:rPr sz="900" dirty="0">
                          <a:solidFill>
                            <a:srgbClr val="00AF50"/>
                          </a:solidFill>
                          <a:latin typeface="Arial"/>
                          <a:cs typeface="Arial"/>
                        </a:rPr>
                        <a:t>current</a:t>
                      </a:r>
                      <a:r>
                        <a:rPr sz="900" spc="-20"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spc="-10" dirty="0">
                          <a:solidFill>
                            <a:srgbClr val="00AF50"/>
                          </a:solidFill>
                          <a:latin typeface="Arial"/>
                          <a:cs typeface="Arial"/>
                        </a:rPr>
                        <a:t>direction </a:t>
                      </a:r>
                      <a:r>
                        <a:rPr sz="900" b="1" dirty="0">
                          <a:latin typeface="Arial"/>
                          <a:cs typeface="Arial"/>
                        </a:rPr>
                        <a:t>Point3d</a:t>
                      </a:r>
                      <a:r>
                        <a:rPr sz="900" b="1" spc="-20" dirty="0">
                          <a:latin typeface="Arial"/>
                          <a:cs typeface="Arial"/>
                        </a:rPr>
                        <a:t> </a:t>
                      </a:r>
                      <a:r>
                        <a:rPr sz="900" dirty="0">
                          <a:latin typeface="Arial"/>
                          <a:cs typeface="Arial"/>
                        </a:rPr>
                        <a:t>newPt</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Point3d(pt); ptStack.Add(newPt);</a:t>
                      </a:r>
                      <a:endParaRPr sz="900">
                        <a:latin typeface="Arial"/>
                        <a:cs typeface="Arial"/>
                      </a:endParaRPr>
                    </a:p>
                    <a:p>
                      <a:pPr>
                        <a:lnSpc>
                          <a:spcPct val="100000"/>
                        </a:lnSpc>
                        <a:spcBef>
                          <a:spcPts val="15"/>
                        </a:spcBef>
                      </a:pPr>
                      <a:endParaRPr sz="900">
                        <a:latin typeface="Times New Roman"/>
                        <a:cs typeface="Times New Roman"/>
                      </a:endParaRPr>
                    </a:p>
                    <a:p>
                      <a:pPr marL="327025" marR="3686175" indent="1270">
                        <a:lnSpc>
                          <a:spcPts val="1030"/>
                        </a:lnSpc>
                      </a:pPr>
                      <a:r>
                        <a:rPr sz="900" b="1" dirty="0">
                          <a:latin typeface="Arial"/>
                          <a:cs typeface="Arial"/>
                        </a:rPr>
                        <a:t>Vector3d</a:t>
                      </a:r>
                      <a:r>
                        <a:rPr sz="900" b="1" spc="-10" dirty="0">
                          <a:latin typeface="Arial"/>
                          <a:cs typeface="Arial"/>
                        </a:rPr>
                        <a:t> </a:t>
                      </a:r>
                      <a:r>
                        <a:rPr sz="900" dirty="0">
                          <a:latin typeface="Arial"/>
                          <a:cs typeface="Arial"/>
                        </a:rPr>
                        <a:t>newV</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Vector3d(vec); vStack.Add(newV);</a:t>
                      </a:r>
                      <a:endParaRPr sz="900">
                        <a:latin typeface="Arial"/>
                        <a:cs typeface="Arial"/>
                      </a:endParaRPr>
                    </a:p>
                    <a:p>
                      <a:pPr marL="264795">
                        <a:lnSpc>
                          <a:spcPts val="985"/>
                        </a:lnSpc>
                      </a:pPr>
                      <a:r>
                        <a:rPr sz="900" dirty="0">
                          <a:latin typeface="Arial"/>
                          <a:cs typeface="Arial"/>
                        </a:rPr>
                        <a:t>}</a:t>
                      </a:r>
                      <a:endParaRPr sz="900">
                        <a:latin typeface="Arial"/>
                        <a:cs typeface="Arial"/>
                      </a:endParaRPr>
                    </a:p>
                    <a:p>
                      <a:pPr marL="264795">
                        <a:lnSpc>
                          <a:spcPts val="1055"/>
                        </a:lnSpc>
                      </a:pPr>
                      <a:r>
                        <a:rPr sz="900" dirty="0">
                          <a:solidFill>
                            <a:srgbClr val="00AF50"/>
                          </a:solidFill>
                          <a:latin typeface="Arial"/>
                          <a:cs typeface="Arial"/>
                        </a:rPr>
                        <a:t>//Retrieve</a:t>
                      </a:r>
                      <a:r>
                        <a:rPr sz="900" spc="-20" dirty="0">
                          <a:solidFill>
                            <a:srgbClr val="00AF50"/>
                          </a:solidFill>
                          <a:latin typeface="Arial"/>
                          <a:cs typeface="Arial"/>
                        </a:rPr>
                        <a:t> </a:t>
                      </a:r>
                      <a:r>
                        <a:rPr sz="900" dirty="0">
                          <a:solidFill>
                            <a:srgbClr val="00AF50"/>
                          </a:solidFill>
                          <a:latin typeface="Arial"/>
                          <a:cs typeface="Arial"/>
                        </a:rPr>
                        <a:t>point</a:t>
                      </a:r>
                      <a:r>
                        <a:rPr sz="900" spc="-1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spc="-10" dirty="0">
                          <a:solidFill>
                            <a:srgbClr val="00AF50"/>
                          </a:solidFill>
                          <a:latin typeface="Arial"/>
                          <a:cs typeface="Arial"/>
                        </a:rPr>
                        <a:t>direction</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3284" y="917447"/>
            <a:ext cx="5944870" cy="2279015"/>
          </a:xfrm>
          <a:prstGeom prst="rect">
            <a:avLst/>
          </a:prstGeom>
          <a:ln w="6096">
            <a:solidFill>
              <a:srgbClr val="000000"/>
            </a:solidFill>
          </a:ln>
        </p:spPr>
        <p:txBody>
          <a:bodyPr vert="horz" wrap="square" lIns="0" tIns="13335" rIns="0" bIns="0" rtlCol="0">
            <a:spAutoFit/>
          </a:bodyPr>
          <a:lstStyle/>
          <a:p>
            <a:pPr marL="264795">
              <a:lnSpc>
                <a:spcPts val="1055"/>
              </a:lnSpc>
              <a:spcBef>
                <a:spcPts val="105"/>
              </a:spcBef>
            </a:pP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spc="-20" dirty="0">
                <a:latin typeface="Arial"/>
                <a:cs typeface="Arial"/>
              </a:rPr>
              <a:t>']')</a:t>
            </a:r>
            <a:endParaRPr sz="900">
              <a:latin typeface="Arial"/>
              <a:cs typeface="Arial"/>
            </a:endParaRPr>
          </a:p>
          <a:p>
            <a:pPr marL="264795">
              <a:lnSpc>
                <a:spcPts val="1040"/>
              </a:lnSpc>
            </a:pPr>
            <a:r>
              <a:rPr sz="900" dirty="0">
                <a:latin typeface="Arial"/>
                <a:cs typeface="Arial"/>
              </a:rPr>
              <a:t>{</a:t>
            </a:r>
            <a:endParaRPr sz="900">
              <a:latin typeface="Arial"/>
              <a:cs typeface="Arial"/>
            </a:endParaRPr>
          </a:p>
          <a:p>
            <a:pPr marL="327025" marR="4016375">
              <a:lnSpc>
                <a:spcPts val="1030"/>
              </a:lnSpc>
              <a:spcBef>
                <a:spcPts val="60"/>
              </a:spcBef>
            </a:pPr>
            <a:r>
              <a:rPr sz="900" dirty="0">
                <a:latin typeface="Arial"/>
                <a:cs typeface="Arial"/>
              </a:rPr>
              <a:t>pt</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ptStack[ptStack.Count -</a:t>
            </a:r>
            <a:r>
              <a:rPr sz="900" spc="-5" dirty="0">
                <a:latin typeface="Arial"/>
                <a:cs typeface="Arial"/>
              </a:rPr>
              <a:t> </a:t>
            </a:r>
            <a:r>
              <a:rPr sz="900" spc="-25" dirty="0">
                <a:latin typeface="Arial"/>
                <a:cs typeface="Arial"/>
              </a:rPr>
              <a:t>1]; </a:t>
            </a:r>
            <a:r>
              <a:rPr sz="900" dirty="0">
                <a:latin typeface="Arial"/>
                <a:cs typeface="Arial"/>
              </a:rPr>
              <a:t>vec</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vStack[vStack.Count -</a:t>
            </a:r>
            <a:r>
              <a:rPr sz="900" spc="-5" dirty="0">
                <a:latin typeface="Arial"/>
                <a:cs typeface="Arial"/>
              </a:rPr>
              <a:t> </a:t>
            </a:r>
            <a:r>
              <a:rPr sz="900" spc="-25" dirty="0">
                <a:latin typeface="Arial"/>
                <a:cs typeface="Arial"/>
              </a:rPr>
              <a:t>1];</a:t>
            </a:r>
            <a:endParaRPr sz="900">
              <a:latin typeface="Arial"/>
              <a:cs typeface="Arial"/>
            </a:endParaRPr>
          </a:p>
          <a:p>
            <a:pPr marL="327025" marR="3670300" indent="1270">
              <a:lnSpc>
                <a:spcPts val="1030"/>
              </a:lnSpc>
              <a:spcBef>
                <a:spcPts val="5"/>
              </a:spcBef>
            </a:pPr>
            <a:r>
              <a:rPr sz="900" dirty="0">
                <a:solidFill>
                  <a:srgbClr val="00AF50"/>
                </a:solidFill>
                <a:latin typeface="Arial"/>
                <a:cs typeface="Arial"/>
              </a:rPr>
              <a:t>//Remove</a:t>
            </a:r>
            <a:r>
              <a:rPr sz="900" spc="-30" dirty="0">
                <a:solidFill>
                  <a:srgbClr val="00AF50"/>
                </a:solidFill>
                <a:latin typeface="Arial"/>
                <a:cs typeface="Arial"/>
              </a:rPr>
              <a:t> </a:t>
            </a:r>
            <a:r>
              <a:rPr sz="900" dirty="0">
                <a:solidFill>
                  <a:srgbClr val="00AF50"/>
                </a:solidFill>
                <a:latin typeface="Arial"/>
                <a:cs typeface="Arial"/>
              </a:rPr>
              <a:t>from</a:t>
            </a:r>
            <a:r>
              <a:rPr sz="900" spc="-15" dirty="0">
                <a:solidFill>
                  <a:srgbClr val="00AF50"/>
                </a:solidFill>
                <a:latin typeface="Arial"/>
                <a:cs typeface="Arial"/>
              </a:rPr>
              <a:t> </a:t>
            </a:r>
            <a:r>
              <a:rPr sz="900" spc="-20" dirty="0">
                <a:solidFill>
                  <a:srgbClr val="00AF50"/>
                </a:solidFill>
                <a:latin typeface="Arial"/>
                <a:cs typeface="Arial"/>
              </a:rPr>
              <a:t>stack </a:t>
            </a:r>
            <a:r>
              <a:rPr sz="900" dirty="0">
                <a:latin typeface="Arial"/>
                <a:cs typeface="Arial"/>
              </a:rPr>
              <a:t>ptStack.RemoveAt(ptStack.Count</a:t>
            </a:r>
            <a:r>
              <a:rPr sz="900" spc="-20"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1);</a:t>
            </a:r>
            <a:endParaRPr sz="900">
              <a:latin typeface="Arial"/>
              <a:cs typeface="Arial"/>
            </a:endParaRPr>
          </a:p>
          <a:p>
            <a:pPr marL="327025">
              <a:lnSpc>
                <a:spcPts val="994"/>
              </a:lnSpc>
            </a:pPr>
            <a:r>
              <a:rPr sz="900" dirty="0">
                <a:latin typeface="Arial"/>
                <a:cs typeface="Arial"/>
              </a:rPr>
              <a:t>vStack.RemoveAt(vStack.Count</a:t>
            </a:r>
            <a:r>
              <a:rPr sz="900" spc="-5"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1);</a:t>
            </a:r>
            <a:endParaRPr sz="900">
              <a:latin typeface="Arial"/>
              <a:cs typeface="Arial"/>
            </a:endParaRPr>
          </a:p>
          <a:p>
            <a:pPr marL="264795">
              <a:lnSpc>
                <a:spcPts val="1030"/>
              </a:lnSpc>
            </a:pPr>
            <a:r>
              <a:rPr sz="900" dirty="0">
                <a:latin typeface="Arial"/>
                <a:cs typeface="Arial"/>
              </a:rPr>
              <a:t>}</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200660">
              <a:lnSpc>
                <a:spcPts val="1040"/>
              </a:lnSpc>
            </a:pPr>
            <a:r>
              <a:rPr sz="900" dirty="0">
                <a:solidFill>
                  <a:srgbClr val="00AF50"/>
                </a:solidFill>
                <a:latin typeface="Arial"/>
                <a:cs typeface="Arial"/>
              </a:rPr>
              <a:t>//Generate</a:t>
            </a:r>
            <a:r>
              <a:rPr sz="900" spc="-25" dirty="0">
                <a:solidFill>
                  <a:srgbClr val="00AF50"/>
                </a:solidFill>
                <a:latin typeface="Arial"/>
                <a:cs typeface="Arial"/>
              </a:rPr>
              <a:t> </a:t>
            </a:r>
            <a:r>
              <a:rPr sz="900" spc="-10" dirty="0">
                <a:solidFill>
                  <a:srgbClr val="00AF50"/>
                </a:solidFill>
                <a:latin typeface="Arial"/>
                <a:cs typeface="Arial"/>
              </a:rPr>
              <a:t>lines</a:t>
            </a:r>
            <a:endParaRPr sz="900">
              <a:latin typeface="Arial"/>
              <a:cs typeface="Arial"/>
            </a:endParaRPr>
          </a:p>
          <a:p>
            <a:pPr marL="200660" marR="3703954">
              <a:lnSpc>
                <a:spcPts val="1030"/>
              </a:lnSpc>
              <a:spcBef>
                <a:spcPts val="55"/>
              </a:spcBef>
            </a:pPr>
            <a:r>
              <a:rPr sz="900" dirty="0">
                <a:latin typeface="Arial"/>
                <a:cs typeface="Arial"/>
              </a:rPr>
              <a:t>List&lt;</a:t>
            </a:r>
            <a:r>
              <a:rPr sz="900" b="1" dirty="0">
                <a:latin typeface="Arial"/>
                <a:cs typeface="Arial"/>
              </a:rPr>
              <a:t>Line</a:t>
            </a:r>
            <a:r>
              <a:rPr sz="900" dirty="0">
                <a:latin typeface="Arial"/>
                <a:cs typeface="Arial"/>
              </a:rPr>
              <a:t>&gt;</a:t>
            </a:r>
            <a:r>
              <a:rPr sz="900" spc="-30" dirty="0">
                <a:latin typeface="Arial"/>
                <a:cs typeface="Arial"/>
              </a:rPr>
              <a:t> </a:t>
            </a:r>
            <a:r>
              <a:rPr sz="900" dirty="0">
                <a:latin typeface="Arial"/>
                <a:cs typeface="Arial"/>
              </a:rPr>
              <a:t>allLines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List&lt;Line&gt;();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i &lt;</a:t>
            </a:r>
            <a:r>
              <a:rPr sz="900" spc="-10" dirty="0">
                <a:latin typeface="Arial"/>
                <a:cs typeface="Arial"/>
              </a:rPr>
              <a:t> </a:t>
            </a:r>
            <a:r>
              <a:rPr sz="900" dirty="0">
                <a:latin typeface="Arial"/>
                <a:cs typeface="Arial"/>
              </a:rPr>
              <a:t>arrPoints.Count;</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 </a:t>
            </a:r>
            <a:r>
              <a:rPr sz="900" spc="-25" dirty="0">
                <a:latin typeface="Arial"/>
                <a:cs typeface="Arial"/>
              </a:rPr>
              <a:t>2)</a:t>
            </a:r>
            <a:endParaRPr sz="900">
              <a:latin typeface="Arial"/>
              <a:cs typeface="Arial"/>
            </a:endParaRPr>
          </a:p>
          <a:p>
            <a:pPr marL="200660">
              <a:lnSpc>
                <a:spcPts val="985"/>
              </a:lnSpc>
            </a:pPr>
            <a:r>
              <a:rPr sz="900" dirty="0">
                <a:latin typeface="Arial"/>
                <a:cs typeface="Arial"/>
              </a:rPr>
              <a:t>{</a:t>
            </a:r>
            <a:endParaRPr sz="900">
              <a:latin typeface="Arial"/>
              <a:cs typeface="Arial"/>
            </a:endParaRPr>
          </a:p>
          <a:p>
            <a:pPr marL="264795" marR="3210560">
              <a:lnSpc>
                <a:spcPts val="1040"/>
              </a:lnSpc>
              <a:spcBef>
                <a:spcPts val="45"/>
              </a:spcBef>
            </a:pPr>
            <a:r>
              <a:rPr sz="900" b="1" dirty="0">
                <a:latin typeface="Arial"/>
                <a:cs typeface="Arial"/>
              </a:rPr>
              <a:t>Line</a:t>
            </a:r>
            <a:r>
              <a:rPr sz="900" b="1" spc="-20" dirty="0">
                <a:latin typeface="Arial"/>
                <a:cs typeface="Arial"/>
              </a:rPr>
              <a:t> </a:t>
            </a:r>
            <a:r>
              <a:rPr sz="900" dirty="0">
                <a:latin typeface="Arial"/>
                <a:cs typeface="Arial"/>
              </a:rPr>
              <a:t>line</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Line(arrPoints[i -</a:t>
            </a:r>
            <a:r>
              <a:rPr sz="900" spc="-10" dirty="0">
                <a:latin typeface="Arial"/>
                <a:cs typeface="Arial"/>
              </a:rPr>
              <a:t> </a:t>
            </a:r>
            <a:r>
              <a:rPr sz="900" dirty="0">
                <a:latin typeface="Arial"/>
                <a:cs typeface="Arial"/>
              </a:rPr>
              <a:t>1],</a:t>
            </a:r>
            <a:r>
              <a:rPr sz="900" spc="-10" dirty="0">
                <a:latin typeface="Arial"/>
                <a:cs typeface="Arial"/>
              </a:rPr>
              <a:t> arrPoints[i]); allLines.Add(line);</a:t>
            </a:r>
            <a:endParaRPr sz="900">
              <a:latin typeface="Arial"/>
              <a:cs typeface="Arial"/>
            </a:endParaRPr>
          </a:p>
          <a:p>
            <a:pPr marL="200660">
              <a:lnSpc>
                <a:spcPts val="985"/>
              </a:lnSpc>
            </a:pPr>
            <a:r>
              <a:rPr sz="900" dirty="0">
                <a:latin typeface="Arial"/>
                <a:cs typeface="Arial"/>
              </a:rPr>
              <a:t>}</a:t>
            </a:r>
            <a:endParaRPr sz="900">
              <a:latin typeface="Arial"/>
              <a:cs typeface="Arial"/>
            </a:endParaRPr>
          </a:p>
          <a:p>
            <a:pPr marL="73025">
              <a:lnSpc>
                <a:spcPts val="1055"/>
              </a:lnSpc>
            </a:pPr>
            <a:r>
              <a:rPr sz="900" dirty="0">
                <a:latin typeface="Arial"/>
                <a:cs typeface="Arial"/>
              </a:rPr>
              <a:t>}</a:t>
            </a:r>
            <a:endParaRPr sz="900">
              <a:latin typeface="Arial"/>
              <a:cs typeface="Arial"/>
            </a:endParaRPr>
          </a:p>
        </p:txBody>
      </p:sp>
      <p:sp>
        <p:nvSpPr>
          <p:cNvPr id="3" name="object 3"/>
          <p:cNvSpPr txBox="1"/>
          <p:nvPr/>
        </p:nvSpPr>
        <p:spPr>
          <a:xfrm>
            <a:off x="902004" y="3337686"/>
            <a:ext cx="155003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4_3_3:</a:t>
            </a:r>
            <a:r>
              <a:rPr sz="1200" b="1" spc="-60" dirty="0">
                <a:latin typeface="Arial"/>
                <a:cs typeface="Arial"/>
              </a:rPr>
              <a:t> </a:t>
            </a:r>
            <a:r>
              <a:rPr sz="1200" b="1" dirty="0">
                <a:latin typeface="Arial"/>
                <a:cs typeface="Arial"/>
              </a:rPr>
              <a:t>Penrose</a:t>
            </a:r>
            <a:r>
              <a:rPr sz="1200" b="1" spc="-55" dirty="0">
                <a:latin typeface="Arial"/>
                <a:cs typeface="Arial"/>
              </a:rPr>
              <a:t> </a:t>
            </a:r>
            <a:r>
              <a:rPr sz="1200" b="1" spc="-10" dirty="0">
                <a:latin typeface="Arial"/>
                <a:cs typeface="Arial"/>
              </a:rPr>
              <a:t>tiling</a:t>
            </a:r>
            <a:endParaRPr sz="1200">
              <a:latin typeface="Arial"/>
              <a:cs typeface="Arial"/>
            </a:endParaRPr>
          </a:p>
        </p:txBody>
      </p:sp>
      <p:graphicFrame>
        <p:nvGraphicFramePr>
          <p:cNvPr id="4" name="object 4"/>
          <p:cNvGraphicFramePr>
            <a:graphicFrameLocks noGrp="1"/>
          </p:cNvGraphicFramePr>
          <p:nvPr/>
        </p:nvGraphicFramePr>
        <p:xfrm>
          <a:off x="980236" y="3665855"/>
          <a:ext cx="5944870" cy="540194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6530">
                <a:tc>
                  <a:txBody>
                    <a:bodyPr/>
                    <a:lstStyle/>
                    <a:p>
                      <a:pPr marL="73025">
                        <a:lnSpc>
                          <a:spcPct val="100000"/>
                        </a:lnSpc>
                        <a:spcBef>
                          <a:spcPts val="45"/>
                        </a:spcBef>
                      </a:pPr>
                      <a:r>
                        <a:rPr sz="900" b="1" dirty="0">
                          <a:latin typeface="Arial"/>
                          <a:cs typeface="Arial"/>
                        </a:rPr>
                        <a:t>Penrose </a:t>
                      </a:r>
                      <a:r>
                        <a:rPr sz="900" b="1" spc="-10" dirty="0">
                          <a:latin typeface="Arial"/>
                          <a:cs typeface="Arial"/>
                        </a:rPr>
                        <a:t>tiling</a:t>
                      </a:r>
                      <a:endParaRPr sz="900">
                        <a:latin typeface="Arial"/>
                        <a:cs typeface="Arial"/>
                      </a:endParaRPr>
                    </a:p>
                  </a:txBody>
                  <a:tcPr marL="0" marR="0" marT="571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41624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831850">
                <a:tc>
                  <a:txBody>
                    <a:bodyPr/>
                    <a:lstStyle/>
                    <a:p>
                      <a:pPr marL="73025" marR="341630">
                        <a:lnSpc>
                          <a:spcPts val="1030"/>
                        </a:lnSpc>
                        <a:spcBef>
                          <a:spcPts val="195"/>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startString,</a:t>
                      </a:r>
                      <a:r>
                        <a:rPr sz="900" spc="-15"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dirty="0">
                          <a:latin typeface="Arial"/>
                          <a:cs typeface="Arial"/>
                        </a:rPr>
                        <a:t>rule6,</a:t>
                      </a:r>
                      <a:r>
                        <a:rPr sz="900" spc="-10" dirty="0">
                          <a:latin typeface="Arial"/>
                          <a:cs typeface="Arial"/>
                        </a:rPr>
                        <a:t> </a:t>
                      </a:r>
                      <a:r>
                        <a:rPr sz="900" dirty="0">
                          <a:solidFill>
                            <a:srgbClr val="3333FF"/>
                          </a:solidFill>
                          <a:latin typeface="Arial"/>
                          <a:cs typeface="Arial"/>
                        </a:rPr>
                        <a:t>string</a:t>
                      </a:r>
                      <a:r>
                        <a:rPr sz="900" spc="-25" dirty="0">
                          <a:solidFill>
                            <a:srgbClr val="3333FF"/>
                          </a:solidFill>
                          <a:latin typeface="Arial"/>
                          <a:cs typeface="Arial"/>
                        </a:rPr>
                        <a:t> </a:t>
                      </a:r>
                      <a:r>
                        <a:rPr sz="900" dirty="0">
                          <a:latin typeface="Arial"/>
                          <a:cs typeface="Arial"/>
                        </a:rPr>
                        <a:t>rule7,</a:t>
                      </a:r>
                      <a:r>
                        <a:rPr sz="900" spc="-15"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dirty="0">
                          <a:latin typeface="Arial"/>
                          <a:cs typeface="Arial"/>
                        </a:rPr>
                        <a:t>rule8,</a:t>
                      </a:r>
                      <a:r>
                        <a:rPr sz="900" spc="-10" dirty="0">
                          <a:latin typeface="Arial"/>
                          <a:cs typeface="Arial"/>
                        </a:rPr>
                        <a:t> </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rule9,</a:t>
                      </a:r>
                      <a:r>
                        <a:rPr sz="900" spc="-15" dirty="0">
                          <a:latin typeface="Arial"/>
                          <a:cs typeface="Arial"/>
                        </a:rPr>
                        <a:t> </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num,</a:t>
                      </a:r>
                      <a:r>
                        <a:rPr sz="900" spc="-1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object </a:t>
                      </a:r>
                      <a:r>
                        <a:rPr sz="900" spc="-10" dirty="0">
                          <a:latin typeface="Arial"/>
                          <a:cs typeface="Arial"/>
                        </a:rPr>
                        <a:t>PenroseString)</a:t>
                      </a:r>
                      <a:endParaRPr sz="900">
                        <a:latin typeface="Arial"/>
                        <a:cs typeface="Arial"/>
                      </a:endParaRPr>
                    </a:p>
                    <a:p>
                      <a:pPr marL="136525">
                        <a:lnSpc>
                          <a:spcPts val="985"/>
                        </a:lnSpc>
                      </a:pPr>
                      <a:r>
                        <a:rPr sz="900" dirty="0">
                          <a:latin typeface="Arial"/>
                          <a:cs typeface="Arial"/>
                        </a:rPr>
                        <a:t>{</a:t>
                      </a:r>
                      <a:endParaRPr sz="900">
                        <a:latin typeface="Arial"/>
                        <a:cs typeface="Arial"/>
                      </a:endParaRPr>
                    </a:p>
                    <a:p>
                      <a:pPr marL="200660" marR="4884420">
                        <a:lnSpc>
                          <a:spcPts val="1030"/>
                        </a:lnSpc>
                        <a:spcBef>
                          <a:spcPts val="50"/>
                        </a:spcBef>
                      </a:pPr>
                      <a:r>
                        <a:rPr sz="900" dirty="0">
                          <a:solidFill>
                            <a:srgbClr val="00AF50"/>
                          </a:solidFill>
                          <a:latin typeface="Arial"/>
                          <a:cs typeface="Arial"/>
                        </a:rPr>
                        <a:t>//</a:t>
                      </a:r>
                      <a:r>
                        <a:rPr sz="900" spc="-20" dirty="0">
                          <a:solidFill>
                            <a:srgbClr val="00AF50"/>
                          </a:solidFill>
                          <a:latin typeface="Arial"/>
                          <a:cs typeface="Arial"/>
                        </a:rPr>
                        <a:t> </a:t>
                      </a:r>
                      <a:r>
                        <a:rPr sz="900" dirty="0">
                          <a:solidFill>
                            <a:srgbClr val="00AF50"/>
                          </a:solidFill>
                          <a:latin typeface="Arial"/>
                          <a:cs typeface="Arial"/>
                        </a:rPr>
                        <a:t>Declare</a:t>
                      </a:r>
                      <a:r>
                        <a:rPr sz="900" spc="-15" dirty="0">
                          <a:solidFill>
                            <a:srgbClr val="00AF50"/>
                          </a:solidFill>
                          <a:latin typeface="Arial"/>
                          <a:cs typeface="Arial"/>
                        </a:rPr>
                        <a:t> </a:t>
                      </a:r>
                      <a:r>
                        <a:rPr sz="900" spc="-10" dirty="0">
                          <a:solidFill>
                            <a:srgbClr val="00AF50"/>
                          </a:solidFill>
                          <a:latin typeface="Arial"/>
                          <a:cs typeface="Arial"/>
                        </a:rPr>
                        <a:t>string </a:t>
                      </a:r>
                      <a:r>
                        <a:rPr sz="900" dirty="0">
                          <a:solidFill>
                            <a:srgbClr val="3333FF"/>
                          </a:solidFill>
                          <a:latin typeface="Arial"/>
                          <a:cs typeface="Arial"/>
                        </a:rPr>
                        <a:t>string</a:t>
                      </a:r>
                      <a:r>
                        <a:rPr sz="900" spc="-20" dirty="0">
                          <a:solidFill>
                            <a:srgbClr val="3333FF"/>
                          </a:solidFill>
                          <a:latin typeface="Arial"/>
                          <a:cs typeface="Arial"/>
                        </a:rPr>
                        <a:t> </a:t>
                      </a:r>
                      <a:r>
                        <a:rPr sz="900" spc="-10" dirty="0">
                          <a:latin typeface="Arial"/>
                          <a:cs typeface="Arial"/>
                        </a:rPr>
                        <a:t>finalString;</a:t>
                      </a:r>
                      <a:endParaRPr sz="900">
                        <a:latin typeface="Arial"/>
                        <a:cs typeface="Arial"/>
                      </a:endParaRPr>
                    </a:p>
                    <a:p>
                      <a:pPr marL="200660">
                        <a:lnSpc>
                          <a:spcPts val="1019"/>
                        </a:lnSpc>
                      </a:pPr>
                      <a:r>
                        <a:rPr sz="900" dirty="0">
                          <a:latin typeface="Arial"/>
                          <a:cs typeface="Arial"/>
                        </a:rPr>
                        <a:t>finalString</a:t>
                      </a:r>
                      <a:r>
                        <a:rPr sz="900" spc="-2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startString;</a:t>
                      </a:r>
                      <a:endParaRPr sz="90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5" name="object 5"/>
          <p:cNvPicPr/>
          <p:nvPr/>
        </p:nvPicPr>
        <p:blipFill>
          <a:blip r:embed="rId2" cstate="print"/>
          <a:stretch>
            <a:fillRect/>
          </a:stretch>
        </p:blipFill>
        <p:spPr>
          <a:xfrm>
            <a:off x="1082534" y="3911259"/>
            <a:ext cx="2217086" cy="4059715"/>
          </a:xfrm>
          <a:prstGeom prst="rect">
            <a:avLst/>
          </a:prstGeom>
        </p:spPr>
      </p:pic>
      <p:pic>
        <p:nvPicPr>
          <p:cNvPr id="6" name="object 6"/>
          <p:cNvPicPr/>
          <p:nvPr/>
        </p:nvPicPr>
        <p:blipFill>
          <a:blip r:embed="rId3" cstate="print"/>
          <a:stretch>
            <a:fillRect/>
          </a:stretch>
        </p:blipFill>
        <p:spPr>
          <a:xfrm>
            <a:off x="3447905" y="5201096"/>
            <a:ext cx="2641253" cy="2764562"/>
          </a:xfrm>
          <a:prstGeom prst="rect">
            <a:avLst/>
          </a:prstGeom>
        </p:spPr>
      </p:pic>
      <p:sp>
        <p:nvSpPr>
          <p:cNvPr id="10" name="Title 9"/>
          <p:cNvSpPr>
            <a:spLocks noGrp="1"/>
          </p:cNvSpPr>
          <p:nvPr>
            <p:ph type="title"/>
          </p:nvPr>
        </p:nvSpPr>
        <p:spPr/>
        <p:txBody>
          <a:bodyPr/>
          <a:lstStyle/>
          <a:p>
            <a:endParaRPr lang="en-US"/>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103</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104</a:t>
            </a:r>
          </a:p>
        </p:txBody>
      </p:sp>
      <p:graphicFrame>
        <p:nvGraphicFramePr>
          <p:cNvPr id="2" name="object 2"/>
          <p:cNvGraphicFramePr>
            <a:graphicFrameLocks noGrp="1"/>
          </p:cNvGraphicFramePr>
          <p:nvPr/>
        </p:nvGraphicFramePr>
        <p:xfrm>
          <a:off x="980236" y="914399"/>
          <a:ext cx="5944870" cy="822325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831850">
                <a:tc>
                  <a:txBody>
                    <a:bodyPr/>
                    <a:lstStyle/>
                    <a:p>
                      <a:pPr marL="200660">
                        <a:lnSpc>
                          <a:spcPts val="1055"/>
                        </a:lnSpc>
                        <a:spcBef>
                          <a:spcPts val="105"/>
                        </a:spcBef>
                      </a:pP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Generate</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string</a:t>
                      </a:r>
                      <a:endParaRPr sz="900">
                        <a:latin typeface="Arial"/>
                        <a:cs typeface="Arial"/>
                      </a:endParaRPr>
                    </a:p>
                    <a:p>
                      <a:pPr marL="200660">
                        <a:lnSpc>
                          <a:spcPts val="1040"/>
                        </a:lnSpc>
                      </a:pPr>
                      <a:r>
                        <a:rPr sz="900" dirty="0">
                          <a:latin typeface="Arial"/>
                          <a:cs typeface="Arial"/>
                        </a:rPr>
                        <a:t>GrowString(</a:t>
                      </a:r>
                      <a:r>
                        <a:rPr sz="900" dirty="0">
                          <a:solidFill>
                            <a:srgbClr val="3333FF"/>
                          </a:solidFill>
                          <a:latin typeface="Arial"/>
                          <a:cs typeface="Arial"/>
                        </a:rPr>
                        <a:t>ref</a:t>
                      </a:r>
                      <a:r>
                        <a:rPr sz="900" spc="-25" dirty="0">
                          <a:solidFill>
                            <a:srgbClr val="3333FF"/>
                          </a:solidFill>
                          <a:latin typeface="Arial"/>
                          <a:cs typeface="Arial"/>
                        </a:rPr>
                        <a:t> </a:t>
                      </a:r>
                      <a:r>
                        <a:rPr sz="900" dirty="0">
                          <a:latin typeface="Arial"/>
                          <a:cs typeface="Arial"/>
                        </a:rPr>
                        <a:t>num,</a:t>
                      </a:r>
                      <a:r>
                        <a:rPr sz="900" spc="-2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latin typeface="Arial"/>
                          <a:cs typeface="Arial"/>
                        </a:rPr>
                        <a:t>finalString,</a:t>
                      </a:r>
                      <a:r>
                        <a:rPr sz="900" spc="-15" dirty="0">
                          <a:latin typeface="Arial"/>
                          <a:cs typeface="Arial"/>
                        </a:rPr>
                        <a:t> </a:t>
                      </a:r>
                      <a:r>
                        <a:rPr sz="900" dirty="0">
                          <a:latin typeface="Arial"/>
                          <a:cs typeface="Arial"/>
                        </a:rPr>
                        <a:t>rule6,</a:t>
                      </a:r>
                      <a:r>
                        <a:rPr sz="900" spc="-20" dirty="0">
                          <a:latin typeface="Arial"/>
                          <a:cs typeface="Arial"/>
                        </a:rPr>
                        <a:t> </a:t>
                      </a:r>
                      <a:r>
                        <a:rPr sz="900" dirty="0">
                          <a:latin typeface="Arial"/>
                          <a:cs typeface="Arial"/>
                        </a:rPr>
                        <a:t>rule7,</a:t>
                      </a:r>
                      <a:r>
                        <a:rPr sz="900" spc="-15" dirty="0">
                          <a:latin typeface="Arial"/>
                          <a:cs typeface="Arial"/>
                        </a:rPr>
                        <a:t> </a:t>
                      </a:r>
                      <a:r>
                        <a:rPr sz="900" dirty="0">
                          <a:latin typeface="Arial"/>
                          <a:cs typeface="Arial"/>
                        </a:rPr>
                        <a:t>rule8,</a:t>
                      </a:r>
                      <a:r>
                        <a:rPr sz="900" spc="-15" dirty="0">
                          <a:latin typeface="Arial"/>
                          <a:cs typeface="Arial"/>
                        </a:rPr>
                        <a:t> </a:t>
                      </a:r>
                      <a:r>
                        <a:rPr sz="900" spc="-10" dirty="0">
                          <a:latin typeface="Arial"/>
                          <a:cs typeface="Arial"/>
                        </a:rPr>
                        <a:t>rule9);</a:t>
                      </a:r>
                      <a:endParaRPr sz="900">
                        <a:latin typeface="Arial"/>
                        <a:cs typeface="Arial"/>
                      </a:endParaRPr>
                    </a:p>
                    <a:p>
                      <a:pPr marL="200660" marR="4340860">
                        <a:lnSpc>
                          <a:spcPts val="1030"/>
                        </a:lnSpc>
                        <a:spcBef>
                          <a:spcPts val="60"/>
                        </a:spcBef>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Return</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spc="-10" dirty="0">
                          <a:solidFill>
                            <a:srgbClr val="00AF50"/>
                          </a:solidFill>
                          <a:latin typeface="Arial"/>
                          <a:cs typeface="Arial"/>
                        </a:rPr>
                        <a:t>string </a:t>
                      </a:r>
                      <a:r>
                        <a:rPr sz="900" dirty="0">
                          <a:latin typeface="Arial"/>
                          <a:cs typeface="Arial"/>
                        </a:rPr>
                        <a:t>PenroseString</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finalString;</a:t>
                      </a:r>
                      <a:endParaRPr sz="900">
                        <a:latin typeface="Arial"/>
                        <a:cs typeface="Arial"/>
                      </a:endParaRPr>
                    </a:p>
                    <a:p>
                      <a:pPr marL="136525">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249420">
                <a:tc>
                  <a:txBody>
                    <a:bodyPr/>
                    <a:lstStyle/>
                    <a:p>
                      <a:pPr marL="136525">
                        <a:lnSpc>
                          <a:spcPts val="1055"/>
                        </a:lnSpc>
                        <a:spcBef>
                          <a:spcPts val="120"/>
                        </a:spcBef>
                      </a:pP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GrowString</a:t>
                      </a:r>
                      <a:r>
                        <a:rPr sz="900" dirty="0">
                          <a:latin typeface="Arial"/>
                          <a:cs typeface="Arial"/>
                        </a:rPr>
                        <a:t>(</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finalString,</a:t>
                      </a:r>
                      <a:r>
                        <a:rPr sz="900" spc="-10"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dirty="0">
                          <a:latin typeface="Arial"/>
                          <a:cs typeface="Arial"/>
                        </a:rPr>
                        <a:t>rule6,</a:t>
                      </a:r>
                      <a:r>
                        <a:rPr sz="900" spc="-5" dirty="0">
                          <a:latin typeface="Arial"/>
                          <a:cs typeface="Arial"/>
                        </a:rPr>
                        <a:t> </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rule7,</a:t>
                      </a:r>
                      <a:r>
                        <a:rPr sz="900" spc="-15"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dirty="0">
                          <a:latin typeface="Arial"/>
                          <a:cs typeface="Arial"/>
                        </a:rPr>
                        <a:t>rule8,</a:t>
                      </a:r>
                      <a:r>
                        <a:rPr sz="900" spc="-20"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spc="-10" dirty="0">
                          <a:latin typeface="Arial"/>
                          <a:cs typeface="Arial"/>
                        </a:rPr>
                        <a:t>rule9)</a:t>
                      </a:r>
                      <a:endParaRPr sz="900">
                        <a:latin typeface="Arial"/>
                        <a:cs typeface="Arial"/>
                      </a:endParaRPr>
                    </a:p>
                    <a:p>
                      <a:pPr marL="136525">
                        <a:lnSpc>
                          <a:spcPts val="1030"/>
                        </a:lnSpc>
                      </a:pPr>
                      <a:r>
                        <a:rPr sz="900" dirty="0">
                          <a:latin typeface="Arial"/>
                          <a:cs typeface="Arial"/>
                        </a:rPr>
                        <a:t>{</a:t>
                      </a:r>
                      <a:endParaRPr sz="900">
                        <a:latin typeface="Arial"/>
                        <a:cs typeface="Arial"/>
                      </a:endParaRPr>
                    </a:p>
                    <a:p>
                      <a:pPr marL="200660" marR="2272665">
                        <a:lnSpc>
                          <a:spcPts val="1030"/>
                        </a:lnSpc>
                        <a:spcBef>
                          <a:spcPts val="50"/>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Decrement</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count</a:t>
                      </a:r>
                      <a:r>
                        <a:rPr sz="900" spc="-5" dirty="0">
                          <a:solidFill>
                            <a:srgbClr val="00AF50"/>
                          </a:solidFill>
                          <a:latin typeface="Arial"/>
                          <a:cs typeface="Arial"/>
                        </a:rPr>
                        <a:t> </a:t>
                      </a:r>
                      <a:r>
                        <a:rPr sz="900" dirty="0">
                          <a:solidFill>
                            <a:srgbClr val="00AF50"/>
                          </a:solidFill>
                          <a:latin typeface="Arial"/>
                          <a:cs typeface="Arial"/>
                        </a:rPr>
                        <a:t>with</a:t>
                      </a:r>
                      <a:r>
                        <a:rPr sz="900" spc="-20" dirty="0">
                          <a:solidFill>
                            <a:srgbClr val="00AF50"/>
                          </a:solidFill>
                          <a:latin typeface="Arial"/>
                          <a:cs typeface="Arial"/>
                        </a:rPr>
                        <a:t> </a:t>
                      </a:r>
                      <a:r>
                        <a:rPr sz="900" dirty="0">
                          <a:solidFill>
                            <a:srgbClr val="00AF50"/>
                          </a:solidFill>
                          <a:latin typeface="Arial"/>
                          <a:cs typeface="Arial"/>
                        </a:rPr>
                        <a:t>each</a:t>
                      </a:r>
                      <a:r>
                        <a:rPr sz="900" spc="-15" dirty="0">
                          <a:solidFill>
                            <a:srgbClr val="00AF50"/>
                          </a:solidFill>
                          <a:latin typeface="Arial"/>
                          <a:cs typeface="Arial"/>
                        </a:rPr>
                        <a:t> </a:t>
                      </a:r>
                      <a:r>
                        <a:rPr sz="900" dirty="0">
                          <a:solidFill>
                            <a:srgbClr val="00AF50"/>
                          </a:solidFill>
                          <a:latin typeface="Arial"/>
                          <a:cs typeface="Arial"/>
                        </a:rPr>
                        <a:t>new</a:t>
                      </a:r>
                      <a:r>
                        <a:rPr sz="900" spc="-10" dirty="0">
                          <a:solidFill>
                            <a:srgbClr val="00AF50"/>
                          </a:solidFill>
                          <a:latin typeface="Arial"/>
                          <a:cs typeface="Arial"/>
                        </a:rPr>
                        <a:t> </a:t>
                      </a:r>
                      <a:r>
                        <a:rPr sz="900" dirty="0">
                          <a:solidFill>
                            <a:srgbClr val="00AF50"/>
                          </a:solidFill>
                          <a:latin typeface="Arial"/>
                          <a:cs typeface="Arial"/>
                        </a:rPr>
                        <a:t>execution</a:t>
                      </a:r>
                      <a:r>
                        <a:rPr sz="900" spc="-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grow</a:t>
                      </a:r>
                      <a:r>
                        <a:rPr sz="900" spc="-10" dirty="0">
                          <a:solidFill>
                            <a:srgbClr val="00AF50"/>
                          </a:solidFill>
                          <a:latin typeface="Arial"/>
                          <a:cs typeface="Arial"/>
                        </a:rPr>
                        <a:t> function </a:t>
                      </a:r>
                      <a:r>
                        <a:rPr sz="900" dirty="0">
                          <a:latin typeface="Arial"/>
                          <a:cs typeface="Arial"/>
                        </a:rPr>
                        <a:t>num =</a:t>
                      </a:r>
                      <a:r>
                        <a:rPr sz="900" spc="-10" dirty="0">
                          <a:latin typeface="Arial"/>
                          <a:cs typeface="Arial"/>
                        </a:rPr>
                        <a:t> </a:t>
                      </a:r>
                      <a:r>
                        <a:rPr sz="900" dirty="0">
                          <a:latin typeface="Arial"/>
                          <a:cs typeface="Arial"/>
                        </a:rPr>
                        <a:t>num</a:t>
                      </a:r>
                      <a:r>
                        <a:rPr sz="900" spc="-10" dirty="0">
                          <a:latin typeface="Arial"/>
                          <a:cs typeface="Arial"/>
                        </a:rPr>
                        <a:t> </a:t>
                      </a:r>
                      <a:r>
                        <a:rPr sz="900" dirty="0">
                          <a:latin typeface="Arial"/>
                          <a:cs typeface="Arial"/>
                        </a:rPr>
                        <a:t>- </a:t>
                      </a:r>
                      <a:r>
                        <a:rPr sz="900" spc="-25" dirty="0">
                          <a:latin typeface="Arial"/>
                          <a:cs typeface="Arial"/>
                        </a:rPr>
                        <a:t>1;</a:t>
                      </a:r>
                      <a:endParaRPr sz="900">
                        <a:latin typeface="Arial"/>
                        <a:cs typeface="Arial"/>
                      </a:endParaRPr>
                    </a:p>
                    <a:p>
                      <a:pPr marL="200660">
                        <a:lnSpc>
                          <a:spcPts val="1019"/>
                        </a:lnSpc>
                      </a:pPr>
                      <a:r>
                        <a:rPr sz="900" dirty="0">
                          <a:solidFill>
                            <a:srgbClr val="3333FF"/>
                          </a:solidFill>
                          <a:latin typeface="Arial"/>
                          <a:cs typeface="Arial"/>
                        </a:rPr>
                        <a:t>char</a:t>
                      </a:r>
                      <a:r>
                        <a:rPr sz="900" spc="-15" dirty="0">
                          <a:solidFill>
                            <a:srgbClr val="3333FF"/>
                          </a:solidFill>
                          <a:latin typeface="Arial"/>
                          <a:cs typeface="Arial"/>
                        </a:rPr>
                        <a:t> </a:t>
                      </a:r>
                      <a:r>
                        <a:rPr sz="900" spc="-10" dirty="0">
                          <a:latin typeface="Arial"/>
                          <a:cs typeface="Arial"/>
                        </a:rPr>
                        <a:t>rule;</a:t>
                      </a:r>
                      <a:endParaRPr sz="900">
                        <a:latin typeface="Arial"/>
                        <a:cs typeface="Arial"/>
                      </a:endParaRPr>
                    </a:p>
                    <a:p>
                      <a:pPr>
                        <a:lnSpc>
                          <a:spcPct val="100000"/>
                        </a:lnSpc>
                        <a:spcBef>
                          <a:spcPts val="25"/>
                        </a:spcBef>
                      </a:pPr>
                      <a:endParaRPr sz="900">
                        <a:latin typeface="Times New Roman"/>
                        <a:cs typeface="Times New Roman"/>
                      </a:endParaRPr>
                    </a:p>
                    <a:p>
                      <a:pPr marL="200660" marR="4671695">
                        <a:lnSpc>
                          <a:spcPts val="1030"/>
                        </a:lnSpc>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Create</a:t>
                      </a:r>
                      <a:r>
                        <a:rPr sz="900" spc="-10" dirty="0">
                          <a:solidFill>
                            <a:srgbClr val="00AF50"/>
                          </a:solidFill>
                          <a:latin typeface="Arial"/>
                          <a:cs typeface="Arial"/>
                        </a:rPr>
                        <a:t> </a:t>
                      </a:r>
                      <a:r>
                        <a:rPr sz="900" dirty="0">
                          <a:solidFill>
                            <a:srgbClr val="00AF50"/>
                          </a:solidFill>
                          <a:latin typeface="Arial"/>
                          <a:cs typeface="Arial"/>
                        </a:rPr>
                        <a:t>new</a:t>
                      </a:r>
                      <a:r>
                        <a:rPr sz="900" spc="-15" dirty="0">
                          <a:solidFill>
                            <a:srgbClr val="00AF50"/>
                          </a:solidFill>
                          <a:latin typeface="Arial"/>
                          <a:cs typeface="Arial"/>
                        </a:rPr>
                        <a:t> </a:t>
                      </a:r>
                      <a:r>
                        <a:rPr sz="900" spc="-10" dirty="0">
                          <a:solidFill>
                            <a:srgbClr val="00AF50"/>
                          </a:solidFill>
                          <a:latin typeface="Arial"/>
                          <a:cs typeface="Arial"/>
                        </a:rPr>
                        <a:t>string </a:t>
                      </a:r>
                      <a:r>
                        <a:rPr sz="900" dirty="0">
                          <a:solidFill>
                            <a:srgbClr val="3333FF"/>
                          </a:solidFill>
                          <a:latin typeface="Arial"/>
                          <a:cs typeface="Arial"/>
                        </a:rPr>
                        <a:t>string</a:t>
                      </a:r>
                      <a:r>
                        <a:rPr sz="900" spc="-20" dirty="0">
                          <a:solidFill>
                            <a:srgbClr val="3333FF"/>
                          </a:solidFill>
                          <a:latin typeface="Arial"/>
                          <a:cs typeface="Arial"/>
                        </a:rPr>
                        <a:t> </a:t>
                      </a:r>
                      <a:r>
                        <a:rPr sz="900" dirty="0">
                          <a:latin typeface="Arial"/>
                          <a:cs typeface="Arial"/>
                        </a:rPr>
                        <a:t>newString</a:t>
                      </a:r>
                      <a:r>
                        <a:rPr sz="900" spc="-10" dirty="0">
                          <a:latin typeface="Arial"/>
                          <a:cs typeface="Arial"/>
                        </a:rPr>
                        <a:t> </a:t>
                      </a:r>
                      <a:r>
                        <a:rPr sz="900" dirty="0">
                          <a:latin typeface="Arial"/>
                          <a:cs typeface="Arial"/>
                        </a:rPr>
                        <a:t>=</a:t>
                      </a:r>
                      <a:r>
                        <a:rPr sz="900" spc="-15" dirty="0">
                          <a:latin typeface="Arial"/>
                          <a:cs typeface="Arial"/>
                        </a:rPr>
                        <a:t> </a:t>
                      </a:r>
                      <a:r>
                        <a:rPr sz="900" spc="-25" dirty="0">
                          <a:solidFill>
                            <a:srgbClr val="990000"/>
                          </a:solidFill>
                          <a:latin typeface="Arial"/>
                          <a:cs typeface="Arial"/>
                        </a:rPr>
                        <a:t>""</a:t>
                      </a:r>
                      <a:r>
                        <a:rPr sz="900" spc="-25" dirty="0">
                          <a:latin typeface="Arial"/>
                          <a:cs typeface="Arial"/>
                        </a:rPr>
                        <a:t>;</a:t>
                      </a:r>
                      <a:endParaRPr sz="900">
                        <a:latin typeface="Arial"/>
                        <a:cs typeface="Arial"/>
                      </a:endParaRPr>
                    </a:p>
                    <a:p>
                      <a:pPr marL="200660">
                        <a:lnSpc>
                          <a:spcPts val="990"/>
                        </a:lnSpc>
                      </a:pP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finalString.Length;</a:t>
                      </a:r>
                      <a:r>
                        <a:rPr sz="900" spc="-15" dirty="0">
                          <a:latin typeface="Arial"/>
                          <a:cs typeface="Arial"/>
                        </a:rPr>
                        <a:t> </a:t>
                      </a:r>
                      <a:r>
                        <a:rPr sz="900" spc="-20" dirty="0">
                          <a:latin typeface="Arial"/>
                          <a:cs typeface="Arial"/>
                        </a:rPr>
                        <a:t>i++)</a:t>
                      </a:r>
                      <a:endParaRPr sz="900">
                        <a:latin typeface="Arial"/>
                        <a:cs typeface="Arial"/>
                      </a:endParaRPr>
                    </a:p>
                    <a:p>
                      <a:pPr marL="200660">
                        <a:lnSpc>
                          <a:spcPts val="1040"/>
                        </a:lnSpc>
                      </a:pPr>
                      <a:r>
                        <a:rPr sz="900" dirty="0">
                          <a:latin typeface="Arial"/>
                          <a:cs typeface="Arial"/>
                        </a:rPr>
                        <a:t>{</a:t>
                      </a:r>
                      <a:endParaRPr sz="900">
                        <a:latin typeface="Arial"/>
                        <a:cs typeface="Arial"/>
                      </a:endParaRPr>
                    </a:p>
                    <a:p>
                      <a:pPr marL="264795" marR="4723130">
                        <a:lnSpc>
                          <a:spcPts val="1030"/>
                        </a:lnSpc>
                        <a:spcBef>
                          <a:spcPts val="55"/>
                        </a:spcBef>
                      </a:pPr>
                      <a:r>
                        <a:rPr sz="900" dirty="0">
                          <a:latin typeface="Arial"/>
                          <a:cs typeface="Arial"/>
                        </a:rPr>
                        <a:t>rule</a:t>
                      </a:r>
                      <a:r>
                        <a:rPr sz="900" spc="-10" dirty="0">
                          <a:latin typeface="Arial"/>
                          <a:cs typeface="Arial"/>
                        </a:rPr>
                        <a:t> </a:t>
                      </a:r>
                      <a:r>
                        <a:rPr sz="900" dirty="0">
                          <a:latin typeface="Arial"/>
                          <a:cs typeface="Arial"/>
                        </a:rPr>
                        <a:t>=</a:t>
                      </a:r>
                      <a:r>
                        <a:rPr sz="900" spc="-10" dirty="0">
                          <a:latin typeface="Arial"/>
                          <a:cs typeface="Arial"/>
                        </a:rPr>
                        <a:t> finalString[i];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'6'</a:t>
                      </a:r>
                      <a:r>
                        <a:rPr sz="900" spc="-20" dirty="0">
                          <a:latin typeface="Arial"/>
                          <a:cs typeface="Arial"/>
                        </a:rPr>
                        <a:t>)</a:t>
                      </a:r>
                      <a:endParaRPr sz="900">
                        <a:latin typeface="Arial"/>
                        <a:cs typeface="Arial"/>
                      </a:endParaRPr>
                    </a:p>
                    <a:p>
                      <a:pPr marL="327025">
                        <a:lnSpc>
                          <a:spcPts val="990"/>
                        </a:lnSpc>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rule6;</a:t>
                      </a:r>
                      <a:endParaRPr sz="900">
                        <a:latin typeface="Arial"/>
                        <a:cs typeface="Arial"/>
                      </a:endParaRPr>
                    </a:p>
                    <a:p>
                      <a:pPr marL="264795">
                        <a:lnSpc>
                          <a:spcPts val="1040"/>
                        </a:lnSpc>
                      </a:pP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'7'</a:t>
                      </a:r>
                      <a:r>
                        <a:rPr sz="900" spc="-20" dirty="0">
                          <a:latin typeface="Arial"/>
                          <a:cs typeface="Arial"/>
                        </a:rPr>
                        <a:t>)</a:t>
                      </a:r>
                      <a:endParaRPr sz="900">
                        <a:latin typeface="Arial"/>
                        <a:cs typeface="Arial"/>
                      </a:endParaRPr>
                    </a:p>
                    <a:p>
                      <a:pPr marL="264795" marR="4045585" indent="62230">
                        <a:lnSpc>
                          <a:spcPts val="1030"/>
                        </a:lnSpc>
                        <a:spcBef>
                          <a:spcPts val="50"/>
                        </a:spcBef>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rule7; </a:t>
                      </a: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'8'</a:t>
                      </a:r>
                      <a:r>
                        <a:rPr sz="900" spc="-20" dirty="0">
                          <a:latin typeface="Arial"/>
                          <a:cs typeface="Arial"/>
                        </a:rPr>
                        <a:t>)</a:t>
                      </a:r>
                      <a:endParaRPr sz="900">
                        <a:latin typeface="Arial"/>
                        <a:cs typeface="Arial"/>
                      </a:endParaRPr>
                    </a:p>
                    <a:p>
                      <a:pPr marL="327025">
                        <a:lnSpc>
                          <a:spcPts val="990"/>
                        </a:lnSpc>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rule8;</a:t>
                      </a:r>
                      <a:endParaRPr sz="900">
                        <a:latin typeface="Arial"/>
                        <a:cs typeface="Arial"/>
                      </a:endParaRPr>
                    </a:p>
                    <a:p>
                      <a:pPr marL="264795">
                        <a:lnSpc>
                          <a:spcPts val="1040"/>
                        </a:lnSpc>
                      </a:pP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'9'</a:t>
                      </a:r>
                      <a:r>
                        <a:rPr sz="900" spc="-20" dirty="0">
                          <a:latin typeface="Arial"/>
                          <a:cs typeface="Arial"/>
                        </a:rPr>
                        <a:t>)</a:t>
                      </a:r>
                      <a:endParaRPr sz="900">
                        <a:latin typeface="Arial"/>
                        <a:cs typeface="Arial"/>
                      </a:endParaRPr>
                    </a:p>
                    <a:p>
                      <a:pPr marL="327025">
                        <a:lnSpc>
                          <a:spcPts val="1055"/>
                        </a:lnSpc>
                      </a:pP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newString</a:t>
                      </a:r>
                      <a:r>
                        <a:rPr sz="900" spc="-20"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rule9;</a:t>
                      </a:r>
                      <a:endParaRPr sz="900">
                        <a:latin typeface="Arial"/>
                        <a:cs typeface="Arial"/>
                      </a:endParaRPr>
                    </a:p>
                    <a:p>
                      <a:pPr>
                        <a:lnSpc>
                          <a:spcPct val="100000"/>
                        </a:lnSpc>
                        <a:spcBef>
                          <a:spcPts val="15"/>
                        </a:spcBef>
                      </a:pPr>
                      <a:endParaRPr sz="900">
                        <a:latin typeface="Times New Roman"/>
                        <a:cs typeface="Times New Roman"/>
                      </a:endParaRPr>
                    </a:p>
                    <a:p>
                      <a:pPr marL="327025" marR="3244850" indent="-62865">
                        <a:lnSpc>
                          <a:spcPts val="1040"/>
                        </a:lnSpc>
                      </a:pP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(rule</a:t>
                      </a:r>
                      <a:r>
                        <a:rPr sz="900" spc="-5" dirty="0">
                          <a:latin typeface="Arial"/>
                          <a:cs typeface="Arial"/>
                        </a:rPr>
                        <a:t> </a:t>
                      </a:r>
                      <a:r>
                        <a:rPr sz="900"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rule == </a:t>
                      </a:r>
                      <a:r>
                        <a:rPr sz="900" spc="-10" dirty="0">
                          <a:solidFill>
                            <a:srgbClr val="990000"/>
                          </a:solidFill>
                          <a:latin typeface="Arial"/>
                          <a:cs typeface="Arial"/>
                        </a:rPr>
                        <a:t>'-</a:t>
                      </a:r>
                      <a:r>
                        <a:rPr sz="900" spc="-25" dirty="0">
                          <a:solidFill>
                            <a:srgbClr val="990000"/>
                          </a:solidFill>
                          <a:latin typeface="Arial"/>
                          <a:cs typeface="Arial"/>
                        </a:rPr>
                        <a:t>'</a:t>
                      </a:r>
                      <a:r>
                        <a:rPr sz="900" spc="-25" dirty="0">
                          <a:latin typeface="Arial"/>
                          <a:cs typeface="Arial"/>
                        </a:rPr>
                        <a:t>) </a:t>
                      </a:r>
                      <a:r>
                        <a:rPr sz="900" spc="-10" dirty="0">
                          <a:latin typeface="Arial"/>
                          <a:cs typeface="Arial"/>
                        </a:rPr>
                        <a:t>newString</a:t>
                      </a:r>
                      <a:r>
                        <a:rPr sz="900" spc="5" dirty="0">
                          <a:latin typeface="Arial"/>
                          <a:cs typeface="Arial"/>
                        </a:rPr>
                        <a:t> </a:t>
                      </a:r>
                      <a:r>
                        <a:rPr sz="900" dirty="0">
                          <a:latin typeface="Arial"/>
                          <a:cs typeface="Arial"/>
                        </a:rPr>
                        <a:t>=</a:t>
                      </a:r>
                      <a:r>
                        <a:rPr sz="900" spc="-10" dirty="0">
                          <a:latin typeface="Arial"/>
                          <a:cs typeface="Arial"/>
                        </a:rPr>
                        <a:t> newString</a:t>
                      </a:r>
                      <a:r>
                        <a:rPr sz="900" spc="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rule;</a:t>
                      </a:r>
                      <a:endParaRPr sz="900">
                        <a:latin typeface="Arial"/>
                        <a:cs typeface="Arial"/>
                      </a:endParaRPr>
                    </a:p>
                    <a:p>
                      <a:pPr marL="200660">
                        <a:lnSpc>
                          <a:spcPts val="985"/>
                        </a:lnSpc>
                      </a:pPr>
                      <a:r>
                        <a:rPr sz="900" dirty="0">
                          <a:latin typeface="Arial"/>
                          <a:cs typeface="Arial"/>
                        </a:rPr>
                        <a:t>}</a:t>
                      </a:r>
                      <a:endParaRPr sz="900">
                        <a:latin typeface="Arial"/>
                        <a:cs typeface="Arial"/>
                      </a:endParaRPr>
                    </a:p>
                    <a:p>
                      <a:pPr marL="200660">
                        <a:lnSpc>
                          <a:spcPts val="1055"/>
                        </a:lnSpc>
                      </a:pPr>
                      <a:r>
                        <a:rPr sz="900" dirty="0">
                          <a:latin typeface="Arial"/>
                          <a:cs typeface="Arial"/>
                        </a:rPr>
                        <a:t>finalString</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newString;</a:t>
                      </a:r>
                      <a:endParaRPr sz="900">
                        <a:latin typeface="Arial"/>
                        <a:cs typeface="Arial"/>
                      </a:endParaRPr>
                    </a:p>
                    <a:p>
                      <a:pPr>
                        <a:lnSpc>
                          <a:spcPct val="100000"/>
                        </a:lnSpc>
                        <a:spcBef>
                          <a:spcPts val="40"/>
                        </a:spcBef>
                      </a:pPr>
                      <a:endParaRPr sz="900">
                        <a:latin typeface="Times New Roman"/>
                        <a:cs typeface="Times New Roman"/>
                      </a:endParaRPr>
                    </a:p>
                    <a:p>
                      <a:pPr marL="200660" marR="4751070">
                        <a:lnSpc>
                          <a:spcPts val="1030"/>
                        </a:lnSpc>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Stopper</a:t>
                      </a:r>
                      <a:r>
                        <a:rPr sz="900" spc="-15" dirty="0">
                          <a:solidFill>
                            <a:srgbClr val="00AF50"/>
                          </a:solidFill>
                          <a:latin typeface="Arial"/>
                          <a:cs typeface="Arial"/>
                        </a:rPr>
                        <a:t> </a:t>
                      </a:r>
                      <a:r>
                        <a:rPr sz="900" spc="-10" dirty="0">
                          <a:solidFill>
                            <a:srgbClr val="00AF50"/>
                          </a:solidFill>
                          <a:latin typeface="Arial"/>
                          <a:cs typeface="Arial"/>
                        </a:rPr>
                        <a:t>condition </a:t>
                      </a: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(num</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0)</a:t>
                      </a:r>
                      <a:r>
                        <a:rPr sz="900" spc="500" dirty="0">
                          <a:latin typeface="Arial"/>
                          <a:cs typeface="Arial"/>
                        </a:rPr>
                        <a:t> </a:t>
                      </a:r>
                      <a:r>
                        <a:rPr sz="900" spc="-10" dirty="0">
                          <a:solidFill>
                            <a:srgbClr val="3333FF"/>
                          </a:solidFill>
                          <a:latin typeface="Arial"/>
                          <a:cs typeface="Arial"/>
                        </a:rPr>
                        <a:t>return</a:t>
                      </a:r>
                      <a:r>
                        <a:rPr sz="900" spc="-10" dirty="0">
                          <a:latin typeface="Arial"/>
                          <a:cs typeface="Arial"/>
                        </a:rPr>
                        <a:t>;</a:t>
                      </a:r>
                      <a:endParaRPr sz="900">
                        <a:latin typeface="Arial"/>
                        <a:cs typeface="Arial"/>
                      </a:endParaRPr>
                    </a:p>
                    <a:p>
                      <a:pPr>
                        <a:lnSpc>
                          <a:spcPct val="100000"/>
                        </a:lnSpc>
                        <a:spcBef>
                          <a:spcPts val="55"/>
                        </a:spcBef>
                      </a:pPr>
                      <a:endParaRPr sz="800">
                        <a:latin typeface="Times New Roman"/>
                        <a:cs typeface="Times New Roman"/>
                      </a:endParaRPr>
                    </a:p>
                    <a:p>
                      <a:pPr marL="200660">
                        <a:lnSpc>
                          <a:spcPts val="1055"/>
                        </a:lnSpc>
                      </a:pPr>
                      <a:r>
                        <a:rPr sz="900" dirty="0">
                          <a:solidFill>
                            <a:srgbClr val="00AF50"/>
                          </a:solidFill>
                          <a:latin typeface="Arial"/>
                          <a:cs typeface="Arial"/>
                        </a:rPr>
                        <a:t>// Grow </a:t>
                      </a:r>
                      <a:r>
                        <a:rPr sz="900" spc="-10" dirty="0">
                          <a:solidFill>
                            <a:srgbClr val="00AF50"/>
                          </a:solidFill>
                          <a:latin typeface="Arial"/>
                          <a:cs typeface="Arial"/>
                        </a:rPr>
                        <a:t>again</a:t>
                      </a:r>
                      <a:endParaRPr sz="900">
                        <a:latin typeface="Arial"/>
                        <a:cs typeface="Arial"/>
                      </a:endParaRPr>
                    </a:p>
                    <a:p>
                      <a:pPr marL="200660">
                        <a:lnSpc>
                          <a:spcPts val="1030"/>
                        </a:lnSpc>
                      </a:pPr>
                      <a:r>
                        <a:rPr sz="900" dirty="0">
                          <a:latin typeface="Arial"/>
                          <a:cs typeface="Arial"/>
                        </a:rPr>
                        <a:t>GrowString(ref</a:t>
                      </a:r>
                      <a:r>
                        <a:rPr sz="900" spc="-30" dirty="0">
                          <a:latin typeface="Arial"/>
                          <a:cs typeface="Arial"/>
                        </a:rPr>
                        <a:t> </a:t>
                      </a:r>
                      <a:r>
                        <a:rPr sz="900" dirty="0">
                          <a:latin typeface="Arial"/>
                          <a:cs typeface="Arial"/>
                        </a:rPr>
                        <a:t>num,</a:t>
                      </a:r>
                      <a:r>
                        <a:rPr sz="900" spc="-30" dirty="0">
                          <a:latin typeface="Arial"/>
                          <a:cs typeface="Arial"/>
                        </a:rPr>
                        <a:t> </a:t>
                      </a:r>
                      <a:r>
                        <a:rPr sz="900" dirty="0">
                          <a:latin typeface="Arial"/>
                          <a:cs typeface="Arial"/>
                        </a:rPr>
                        <a:t>ref</a:t>
                      </a:r>
                      <a:r>
                        <a:rPr sz="900" spc="-15" dirty="0">
                          <a:latin typeface="Arial"/>
                          <a:cs typeface="Arial"/>
                        </a:rPr>
                        <a:t> </a:t>
                      </a:r>
                      <a:r>
                        <a:rPr sz="900" dirty="0">
                          <a:latin typeface="Arial"/>
                          <a:cs typeface="Arial"/>
                        </a:rPr>
                        <a:t>finalString,</a:t>
                      </a:r>
                      <a:r>
                        <a:rPr sz="900" spc="-20" dirty="0">
                          <a:latin typeface="Arial"/>
                          <a:cs typeface="Arial"/>
                        </a:rPr>
                        <a:t> </a:t>
                      </a:r>
                      <a:r>
                        <a:rPr sz="900" dirty="0">
                          <a:latin typeface="Arial"/>
                          <a:cs typeface="Arial"/>
                        </a:rPr>
                        <a:t>rule6,</a:t>
                      </a:r>
                      <a:r>
                        <a:rPr sz="900" spc="-15" dirty="0">
                          <a:latin typeface="Arial"/>
                          <a:cs typeface="Arial"/>
                        </a:rPr>
                        <a:t> </a:t>
                      </a:r>
                      <a:r>
                        <a:rPr sz="900" dirty="0">
                          <a:latin typeface="Arial"/>
                          <a:cs typeface="Arial"/>
                        </a:rPr>
                        <a:t>rule7,</a:t>
                      </a:r>
                      <a:r>
                        <a:rPr sz="900" spc="-20" dirty="0">
                          <a:latin typeface="Arial"/>
                          <a:cs typeface="Arial"/>
                        </a:rPr>
                        <a:t> </a:t>
                      </a:r>
                      <a:r>
                        <a:rPr sz="900" dirty="0">
                          <a:latin typeface="Arial"/>
                          <a:cs typeface="Arial"/>
                        </a:rPr>
                        <a:t>rule8,</a:t>
                      </a:r>
                      <a:r>
                        <a:rPr sz="900" spc="-15" dirty="0">
                          <a:latin typeface="Arial"/>
                          <a:cs typeface="Arial"/>
                        </a:rPr>
                        <a:t> </a:t>
                      </a:r>
                      <a:r>
                        <a:rPr sz="900" spc="-10" dirty="0">
                          <a:latin typeface="Arial"/>
                          <a:cs typeface="Arial"/>
                        </a:rPr>
                        <a:t>rule9);</a:t>
                      </a:r>
                      <a:endParaRPr sz="900">
                        <a:latin typeface="Arial"/>
                        <a:cs typeface="Arial"/>
                      </a:endParaRPr>
                    </a:p>
                    <a:p>
                      <a:pPr marL="136525">
                        <a:lnSpc>
                          <a:spcPts val="1055"/>
                        </a:lnSpc>
                      </a:pPr>
                      <a:r>
                        <a:rPr sz="900" dirty="0">
                          <a:latin typeface="Arial"/>
                          <a:cs typeface="Arial"/>
                        </a:rPr>
                        <a: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3304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671445">
                <a:tc>
                  <a:txBody>
                    <a:bodyPr/>
                    <a:lstStyle/>
                    <a:p>
                      <a:pPr marL="104775">
                        <a:lnSpc>
                          <a:spcPts val="1055"/>
                        </a:lnSpc>
                        <a:spcBef>
                          <a:spcPts val="105"/>
                        </a:spcBef>
                      </a:pPr>
                      <a:r>
                        <a:rPr sz="900" dirty="0">
                          <a:solidFill>
                            <a:srgbClr val="3333FF"/>
                          </a:solidFill>
                          <a:latin typeface="Arial"/>
                          <a:cs typeface="Arial"/>
                        </a:rPr>
                        <a:t>private</a:t>
                      </a:r>
                      <a:r>
                        <a:rPr sz="900" spc="-35" dirty="0">
                          <a:solidFill>
                            <a:srgbClr val="3333FF"/>
                          </a:solidFill>
                          <a:latin typeface="Arial"/>
                          <a:cs typeface="Arial"/>
                        </a:rPr>
                        <a:t> </a:t>
                      </a:r>
                      <a:r>
                        <a:rPr sz="900" dirty="0">
                          <a:solidFill>
                            <a:srgbClr val="3333FF"/>
                          </a:solidFill>
                          <a:latin typeface="Arial"/>
                          <a:cs typeface="Arial"/>
                        </a:rPr>
                        <a:t>void </a:t>
                      </a:r>
                      <a:r>
                        <a:rPr sz="900" b="1" dirty="0">
                          <a:latin typeface="Arial"/>
                          <a:cs typeface="Arial"/>
                        </a:rPr>
                        <a:t>RunScript</a:t>
                      </a:r>
                      <a:r>
                        <a:rPr sz="900" dirty="0">
                          <a:latin typeface="Arial"/>
                          <a:cs typeface="Arial"/>
                        </a:rPr>
                        <a:t>(</a:t>
                      </a:r>
                      <a:r>
                        <a:rPr sz="900" dirty="0">
                          <a:solidFill>
                            <a:srgbClr val="3333FF"/>
                          </a:solidFill>
                          <a:latin typeface="Arial"/>
                          <a:cs typeface="Arial"/>
                        </a:rPr>
                        <a:t>string</a:t>
                      </a:r>
                      <a:r>
                        <a:rPr sz="900" spc="-15" dirty="0">
                          <a:solidFill>
                            <a:srgbClr val="3333FF"/>
                          </a:solidFill>
                          <a:latin typeface="Arial"/>
                          <a:cs typeface="Arial"/>
                        </a:rPr>
                        <a:t> </a:t>
                      </a:r>
                      <a:r>
                        <a:rPr sz="900" dirty="0">
                          <a:latin typeface="Arial"/>
                          <a:cs typeface="Arial"/>
                        </a:rPr>
                        <a:t>penroseString,</a:t>
                      </a:r>
                      <a:r>
                        <a:rPr sz="900" spc="-2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length,</a:t>
                      </a:r>
                      <a:r>
                        <a:rPr sz="900" spc="-1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5" dirty="0">
                          <a:solidFill>
                            <a:srgbClr val="3333FF"/>
                          </a:solidFill>
                          <a:latin typeface="Arial"/>
                          <a:cs typeface="Arial"/>
                        </a:rPr>
                        <a:t> </a:t>
                      </a:r>
                      <a:r>
                        <a:rPr sz="900" spc="-10" dirty="0">
                          <a:latin typeface="Arial"/>
                          <a:cs typeface="Arial"/>
                        </a:rPr>
                        <a:t>PenroseLines)</a:t>
                      </a:r>
                      <a:endParaRPr sz="900">
                        <a:latin typeface="Arial"/>
                        <a:cs typeface="Arial"/>
                      </a:endParaRPr>
                    </a:p>
                    <a:p>
                      <a:pPr marL="136525">
                        <a:lnSpc>
                          <a:spcPts val="1040"/>
                        </a:lnSpc>
                      </a:pPr>
                      <a:r>
                        <a:rPr sz="900" dirty="0">
                          <a:latin typeface="Arial"/>
                          <a:cs typeface="Arial"/>
                        </a:rPr>
                        <a:t>{</a:t>
                      </a:r>
                      <a:endParaRPr sz="900">
                        <a:latin typeface="Arial"/>
                        <a:cs typeface="Arial"/>
                      </a:endParaRPr>
                    </a:p>
                    <a:p>
                      <a:pPr marL="200660">
                        <a:lnSpc>
                          <a:spcPts val="1040"/>
                        </a:lnSpc>
                      </a:pPr>
                      <a:r>
                        <a:rPr sz="900" dirty="0">
                          <a:solidFill>
                            <a:srgbClr val="00AF50"/>
                          </a:solidFill>
                          <a:latin typeface="Arial"/>
                          <a:cs typeface="Arial"/>
                        </a:rPr>
                        <a:t>//Parse</a:t>
                      </a:r>
                      <a:r>
                        <a:rPr sz="900" spc="-20" dirty="0">
                          <a:solidFill>
                            <a:srgbClr val="00AF50"/>
                          </a:solidFill>
                          <a:latin typeface="Arial"/>
                          <a:cs typeface="Arial"/>
                        </a:rPr>
                        <a:t> </a:t>
                      </a:r>
                      <a:r>
                        <a:rPr sz="900" dirty="0">
                          <a:solidFill>
                            <a:srgbClr val="00AF50"/>
                          </a:solidFill>
                          <a:latin typeface="Arial"/>
                          <a:cs typeface="Arial"/>
                        </a:rPr>
                        <a:t>instruction</a:t>
                      </a:r>
                      <a:r>
                        <a:rPr sz="900" spc="-20" dirty="0">
                          <a:solidFill>
                            <a:srgbClr val="00AF50"/>
                          </a:solidFill>
                          <a:latin typeface="Arial"/>
                          <a:cs typeface="Arial"/>
                        </a:rPr>
                        <a:t> </a:t>
                      </a:r>
                      <a:r>
                        <a:rPr sz="900" dirty="0">
                          <a:solidFill>
                            <a:srgbClr val="00AF50"/>
                          </a:solidFill>
                          <a:latin typeface="Arial"/>
                          <a:cs typeface="Arial"/>
                        </a:rPr>
                        <a:t>string</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dirty="0">
                          <a:solidFill>
                            <a:srgbClr val="00AF50"/>
                          </a:solidFill>
                          <a:latin typeface="Arial"/>
                          <a:cs typeface="Arial"/>
                        </a:rPr>
                        <a:t>generate</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0660">
                        <a:lnSpc>
                          <a:spcPts val="1030"/>
                        </a:lnSpc>
                      </a:pPr>
                      <a:r>
                        <a:rPr sz="900" dirty="0">
                          <a:solidFill>
                            <a:srgbClr val="00AF50"/>
                          </a:solidFill>
                          <a:latin typeface="Arial"/>
                          <a:cs typeface="Arial"/>
                        </a:rPr>
                        <a:t>//Let</a:t>
                      </a:r>
                      <a:r>
                        <a:rPr sz="900" spc="-20" dirty="0">
                          <a:solidFill>
                            <a:srgbClr val="00AF50"/>
                          </a:solidFill>
                          <a:latin typeface="Arial"/>
                          <a:cs typeface="Arial"/>
                        </a:rPr>
                        <a:t> </a:t>
                      </a:r>
                      <a:r>
                        <a:rPr sz="900" dirty="0">
                          <a:solidFill>
                            <a:srgbClr val="00AF50"/>
                          </a:solidFill>
                          <a:latin typeface="Arial"/>
                          <a:cs typeface="Arial"/>
                        </a:rPr>
                        <a:t>base</a:t>
                      </a:r>
                      <a:r>
                        <a:rPr sz="900" spc="-15"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a:t>
                      </a:r>
                      <a:r>
                        <a:rPr sz="900" dirty="0">
                          <a:solidFill>
                            <a:srgbClr val="00AF50"/>
                          </a:solidFill>
                          <a:latin typeface="Arial"/>
                          <a:cs typeface="Arial"/>
                        </a:rPr>
                        <a:t>be</a:t>
                      </a:r>
                      <a:r>
                        <a:rPr sz="900" spc="-15" dirty="0">
                          <a:solidFill>
                            <a:srgbClr val="00AF50"/>
                          </a:solidFill>
                          <a:latin typeface="Arial"/>
                          <a:cs typeface="Arial"/>
                        </a:rPr>
                        <a:t> </a:t>
                      </a:r>
                      <a:r>
                        <a:rPr sz="900" dirty="0">
                          <a:solidFill>
                            <a:srgbClr val="00AF50"/>
                          </a:solidFill>
                          <a:latin typeface="Arial"/>
                          <a:cs typeface="Arial"/>
                        </a:rPr>
                        <a:t>world</a:t>
                      </a:r>
                      <a:r>
                        <a:rPr sz="900" spc="-15" dirty="0">
                          <a:solidFill>
                            <a:srgbClr val="00AF50"/>
                          </a:solidFill>
                          <a:latin typeface="Arial"/>
                          <a:cs typeface="Arial"/>
                        </a:rPr>
                        <a:t> </a:t>
                      </a:r>
                      <a:r>
                        <a:rPr sz="900" spc="-10" dirty="0">
                          <a:solidFill>
                            <a:srgbClr val="00AF50"/>
                          </a:solidFill>
                          <a:latin typeface="Arial"/>
                          <a:cs typeface="Arial"/>
                        </a:rPr>
                        <a:t>origin</a:t>
                      </a:r>
                      <a:endParaRPr sz="900">
                        <a:latin typeface="Arial"/>
                        <a:cs typeface="Arial"/>
                      </a:endParaRPr>
                    </a:p>
                    <a:p>
                      <a:pPr marL="200660">
                        <a:lnSpc>
                          <a:spcPts val="1055"/>
                        </a:lnSpc>
                      </a:pPr>
                      <a:r>
                        <a:rPr sz="900" b="1" dirty="0">
                          <a:latin typeface="Arial"/>
                          <a:cs typeface="Arial"/>
                        </a:rPr>
                        <a:t>Point3d</a:t>
                      </a:r>
                      <a:r>
                        <a:rPr sz="900" b="1"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Point3d.Origin;</a:t>
                      </a:r>
                      <a:endParaRPr sz="900">
                        <a:latin typeface="Arial"/>
                        <a:cs typeface="Arial"/>
                      </a:endParaRPr>
                    </a:p>
                    <a:p>
                      <a:pPr>
                        <a:lnSpc>
                          <a:spcPct val="100000"/>
                        </a:lnSpc>
                        <a:spcBef>
                          <a:spcPts val="20"/>
                        </a:spcBef>
                      </a:pPr>
                      <a:endParaRPr sz="850">
                        <a:latin typeface="Times New Roman"/>
                        <a:cs typeface="Times New Roman"/>
                      </a:endParaRPr>
                    </a:p>
                    <a:p>
                      <a:pPr marL="200660">
                        <a:lnSpc>
                          <a:spcPts val="1060"/>
                        </a:lnSpc>
                      </a:pPr>
                      <a:r>
                        <a:rPr sz="900" dirty="0">
                          <a:solidFill>
                            <a:srgbClr val="00AF50"/>
                          </a:solidFill>
                          <a:latin typeface="Arial"/>
                          <a:cs typeface="Arial"/>
                        </a:rPr>
                        <a:t>//Declare</a:t>
                      </a:r>
                      <a:r>
                        <a:rPr sz="900" spc="-30" dirty="0">
                          <a:solidFill>
                            <a:srgbClr val="00AF50"/>
                          </a:solidFill>
                          <a:latin typeface="Arial"/>
                          <a:cs typeface="Arial"/>
                        </a:rPr>
                        <a:t> </a:t>
                      </a:r>
                      <a:r>
                        <a:rPr sz="900" dirty="0">
                          <a:solidFill>
                            <a:srgbClr val="00AF50"/>
                          </a:solidFill>
                          <a:latin typeface="Arial"/>
                          <a:cs typeface="Arial"/>
                        </a:rPr>
                        <a:t>points</a:t>
                      </a:r>
                      <a:r>
                        <a:rPr sz="900" spc="-20" dirty="0">
                          <a:solidFill>
                            <a:srgbClr val="00AF50"/>
                          </a:solidFill>
                          <a:latin typeface="Arial"/>
                          <a:cs typeface="Arial"/>
                        </a:rPr>
                        <a:t> array</a:t>
                      </a:r>
                      <a:endParaRPr sz="900">
                        <a:latin typeface="Arial"/>
                        <a:cs typeface="Arial"/>
                      </a:endParaRPr>
                    </a:p>
                    <a:p>
                      <a:pPr marL="200660" marR="3115310">
                        <a:lnSpc>
                          <a:spcPts val="1030"/>
                        </a:lnSpc>
                        <a:spcBef>
                          <a:spcPts val="55"/>
                        </a:spcBef>
                      </a:pPr>
                      <a:r>
                        <a:rPr sz="900" dirty="0">
                          <a:solidFill>
                            <a:srgbClr val="00AF50"/>
                          </a:solidFill>
                          <a:latin typeface="Arial"/>
                          <a:cs typeface="Arial"/>
                        </a:rPr>
                        <a:t>//Vector</a:t>
                      </a:r>
                      <a:r>
                        <a:rPr sz="900" spc="-5" dirty="0">
                          <a:solidFill>
                            <a:srgbClr val="00AF50"/>
                          </a:solidFill>
                          <a:latin typeface="Arial"/>
                          <a:cs typeface="Arial"/>
                        </a:rPr>
                        <a:t> </a:t>
                      </a:r>
                      <a:r>
                        <a:rPr sz="900" dirty="0">
                          <a:solidFill>
                            <a:srgbClr val="00AF50"/>
                          </a:solidFill>
                          <a:latin typeface="Arial"/>
                          <a:cs typeface="Arial"/>
                        </a:rPr>
                        <a:t>rotates</a:t>
                      </a:r>
                      <a:r>
                        <a:rPr sz="900" spc="5" dirty="0">
                          <a:solidFill>
                            <a:srgbClr val="00AF50"/>
                          </a:solidFill>
                          <a:latin typeface="Arial"/>
                          <a:cs typeface="Arial"/>
                        </a:rPr>
                        <a:t> </a:t>
                      </a:r>
                      <a:r>
                        <a:rPr sz="900" dirty="0">
                          <a:solidFill>
                            <a:srgbClr val="00AF50"/>
                          </a:solidFill>
                          <a:latin typeface="Arial"/>
                          <a:cs typeface="Arial"/>
                        </a:rPr>
                        <a:t>with (+,-)</a:t>
                      </a:r>
                      <a:r>
                        <a:rPr sz="900" spc="-20" dirty="0">
                          <a:solidFill>
                            <a:srgbClr val="00AF50"/>
                          </a:solidFill>
                          <a:latin typeface="Arial"/>
                          <a:cs typeface="Arial"/>
                        </a:rPr>
                        <a:t> </a:t>
                      </a:r>
                      <a:r>
                        <a:rPr sz="900" spc="-10" dirty="0">
                          <a:solidFill>
                            <a:srgbClr val="00AF50"/>
                          </a:solidFill>
                          <a:latin typeface="Arial"/>
                          <a:cs typeface="Arial"/>
                        </a:rPr>
                        <a:t>instructions</a:t>
                      </a:r>
                      <a:r>
                        <a:rPr sz="900" dirty="0">
                          <a:solidFill>
                            <a:srgbClr val="00AF50"/>
                          </a:solidFill>
                          <a:latin typeface="Arial"/>
                          <a:cs typeface="Arial"/>
                        </a:rPr>
                        <a:t> by</a:t>
                      </a:r>
                      <a:r>
                        <a:rPr sz="900" spc="-15" dirty="0">
                          <a:solidFill>
                            <a:srgbClr val="00AF50"/>
                          </a:solidFill>
                          <a:latin typeface="Arial"/>
                          <a:cs typeface="Arial"/>
                        </a:rPr>
                        <a:t> </a:t>
                      </a:r>
                      <a:r>
                        <a:rPr sz="900" dirty="0">
                          <a:solidFill>
                            <a:srgbClr val="00AF50"/>
                          </a:solidFill>
                          <a:latin typeface="Arial"/>
                          <a:cs typeface="Arial"/>
                        </a:rPr>
                        <a:t>36</a:t>
                      </a:r>
                      <a:r>
                        <a:rPr sz="900" spc="-10" dirty="0">
                          <a:solidFill>
                            <a:srgbClr val="00AF50"/>
                          </a:solidFill>
                          <a:latin typeface="Arial"/>
                          <a:cs typeface="Arial"/>
                        </a:rPr>
                        <a:t> degrees </a:t>
                      </a: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arrPoints</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new</a:t>
                      </a:r>
                      <a:r>
                        <a:rPr sz="900" spc="-15" dirty="0">
                          <a:latin typeface="Arial"/>
                          <a:cs typeface="Arial"/>
                        </a:rPr>
                        <a:t> </a:t>
                      </a:r>
                      <a:r>
                        <a:rPr sz="900" spc="-10" dirty="0">
                          <a:latin typeface="Arial"/>
                          <a:cs typeface="Arial"/>
                        </a:rPr>
                        <a:t>List&lt;Point3d&gt;();</a:t>
                      </a:r>
                      <a:endParaRPr sz="900">
                        <a:latin typeface="Arial"/>
                        <a:cs typeface="Arial"/>
                      </a:endParaRPr>
                    </a:p>
                    <a:p>
                      <a:pPr>
                        <a:lnSpc>
                          <a:spcPct val="100000"/>
                        </a:lnSpc>
                        <a:spcBef>
                          <a:spcPts val="50"/>
                        </a:spcBef>
                      </a:pPr>
                      <a:endParaRPr sz="800">
                        <a:latin typeface="Times New Roman"/>
                        <a:cs typeface="Times New Roman"/>
                      </a:endParaRPr>
                    </a:p>
                    <a:p>
                      <a:pPr marL="200660">
                        <a:lnSpc>
                          <a:spcPts val="1055"/>
                        </a:lnSpc>
                      </a:pPr>
                      <a:r>
                        <a:rPr sz="900" dirty="0">
                          <a:solidFill>
                            <a:srgbClr val="00AF50"/>
                          </a:solidFill>
                          <a:latin typeface="Arial"/>
                          <a:cs typeface="Arial"/>
                        </a:rPr>
                        <a:t>//Draw</a:t>
                      </a:r>
                      <a:r>
                        <a:rPr sz="900" spc="-35" dirty="0">
                          <a:solidFill>
                            <a:srgbClr val="00AF50"/>
                          </a:solidFill>
                          <a:latin typeface="Arial"/>
                          <a:cs typeface="Arial"/>
                        </a:rPr>
                        <a:t> </a:t>
                      </a:r>
                      <a:r>
                        <a:rPr sz="900" dirty="0">
                          <a:solidFill>
                            <a:srgbClr val="00AF50"/>
                          </a:solidFill>
                          <a:latin typeface="Arial"/>
                          <a:cs typeface="Arial"/>
                        </a:rPr>
                        <a:t>forward</a:t>
                      </a:r>
                      <a:r>
                        <a:rPr sz="900" spc="-30" dirty="0">
                          <a:solidFill>
                            <a:srgbClr val="00AF50"/>
                          </a:solidFill>
                          <a:latin typeface="Arial"/>
                          <a:cs typeface="Arial"/>
                        </a:rPr>
                        <a:t> </a:t>
                      </a:r>
                      <a:r>
                        <a:rPr sz="900" spc="-10" dirty="0">
                          <a:solidFill>
                            <a:srgbClr val="00AF50"/>
                          </a:solidFill>
                          <a:latin typeface="Arial"/>
                          <a:cs typeface="Arial"/>
                        </a:rPr>
                        <a:t>direction</a:t>
                      </a:r>
                      <a:endParaRPr sz="900">
                        <a:latin typeface="Arial"/>
                        <a:cs typeface="Arial"/>
                      </a:endParaRPr>
                    </a:p>
                    <a:p>
                      <a:pPr marL="200660">
                        <a:lnSpc>
                          <a:spcPts val="1030"/>
                        </a:lnSpc>
                      </a:pPr>
                      <a:r>
                        <a:rPr sz="900" dirty="0">
                          <a:solidFill>
                            <a:srgbClr val="00AF50"/>
                          </a:solidFill>
                          <a:latin typeface="Arial"/>
                          <a:cs typeface="Arial"/>
                        </a:rPr>
                        <a:t>//Vector</a:t>
                      </a:r>
                      <a:r>
                        <a:rPr sz="900" spc="-20" dirty="0">
                          <a:solidFill>
                            <a:srgbClr val="00AF50"/>
                          </a:solidFill>
                          <a:latin typeface="Arial"/>
                          <a:cs typeface="Arial"/>
                        </a:rPr>
                        <a:t> </a:t>
                      </a:r>
                      <a:r>
                        <a:rPr sz="900" dirty="0">
                          <a:solidFill>
                            <a:srgbClr val="00AF50"/>
                          </a:solidFill>
                          <a:latin typeface="Arial"/>
                          <a:cs typeface="Arial"/>
                        </a:rPr>
                        <a:t>direction</a:t>
                      </a:r>
                      <a:r>
                        <a:rPr sz="900" spc="-10" dirty="0">
                          <a:solidFill>
                            <a:srgbClr val="00AF50"/>
                          </a:solidFill>
                          <a:latin typeface="Arial"/>
                          <a:cs typeface="Arial"/>
                        </a:rPr>
                        <a:t> </a:t>
                      </a:r>
                      <a:r>
                        <a:rPr sz="900" dirty="0">
                          <a:solidFill>
                            <a:srgbClr val="00AF50"/>
                          </a:solidFill>
                          <a:latin typeface="Arial"/>
                          <a:cs typeface="Arial"/>
                        </a:rPr>
                        <a:t>will</a:t>
                      </a:r>
                      <a:r>
                        <a:rPr sz="900" spc="-10" dirty="0">
                          <a:solidFill>
                            <a:srgbClr val="00AF50"/>
                          </a:solidFill>
                          <a:latin typeface="Arial"/>
                          <a:cs typeface="Arial"/>
                        </a:rPr>
                        <a:t> </a:t>
                      </a:r>
                      <a:r>
                        <a:rPr sz="900" dirty="0">
                          <a:solidFill>
                            <a:srgbClr val="00AF50"/>
                          </a:solidFill>
                          <a:latin typeface="Arial"/>
                          <a:cs typeface="Arial"/>
                        </a:rPr>
                        <a:t>be</a:t>
                      </a:r>
                      <a:r>
                        <a:rPr sz="900" spc="-10" dirty="0">
                          <a:solidFill>
                            <a:srgbClr val="00AF50"/>
                          </a:solidFill>
                          <a:latin typeface="Arial"/>
                          <a:cs typeface="Arial"/>
                        </a:rPr>
                        <a:t> </a:t>
                      </a:r>
                      <a:r>
                        <a:rPr sz="900" dirty="0">
                          <a:solidFill>
                            <a:srgbClr val="00AF50"/>
                          </a:solidFill>
                          <a:latin typeface="Arial"/>
                          <a:cs typeface="Arial"/>
                        </a:rPr>
                        <a:t>rotated</a:t>
                      </a:r>
                      <a:r>
                        <a:rPr sz="900" spc="-10" dirty="0">
                          <a:solidFill>
                            <a:srgbClr val="00AF50"/>
                          </a:solidFill>
                          <a:latin typeface="Arial"/>
                          <a:cs typeface="Arial"/>
                        </a:rPr>
                        <a:t> </a:t>
                      </a:r>
                      <a:r>
                        <a:rPr sz="900" dirty="0">
                          <a:solidFill>
                            <a:srgbClr val="00AF50"/>
                          </a:solidFill>
                          <a:latin typeface="Arial"/>
                          <a:cs typeface="Arial"/>
                        </a:rPr>
                        <a:t>depending</a:t>
                      </a:r>
                      <a:r>
                        <a:rPr sz="900" spc="-10" dirty="0">
                          <a:solidFill>
                            <a:srgbClr val="00AF50"/>
                          </a:solidFill>
                          <a:latin typeface="Arial"/>
                          <a:cs typeface="Arial"/>
                        </a:rPr>
                        <a:t> </a:t>
                      </a:r>
                      <a:r>
                        <a:rPr sz="900" dirty="0">
                          <a:solidFill>
                            <a:srgbClr val="00AF50"/>
                          </a:solidFill>
                          <a:latin typeface="Arial"/>
                          <a:cs typeface="Arial"/>
                        </a:rPr>
                        <a:t>on</a:t>
                      </a:r>
                      <a:r>
                        <a:rPr sz="900" spc="-10" dirty="0">
                          <a:solidFill>
                            <a:srgbClr val="00AF50"/>
                          </a:solidFill>
                          <a:latin typeface="Arial"/>
                          <a:cs typeface="Arial"/>
                        </a:rPr>
                        <a:t> </a:t>
                      </a:r>
                      <a:r>
                        <a:rPr sz="900" dirty="0">
                          <a:solidFill>
                            <a:srgbClr val="00AF50"/>
                          </a:solidFill>
                          <a:latin typeface="Arial"/>
                          <a:cs typeface="Arial"/>
                        </a:rPr>
                        <a:t>(+,-)</a:t>
                      </a:r>
                      <a:r>
                        <a:rPr sz="900" spc="-25" dirty="0">
                          <a:solidFill>
                            <a:srgbClr val="00AF50"/>
                          </a:solidFill>
                          <a:latin typeface="Arial"/>
                          <a:cs typeface="Arial"/>
                        </a:rPr>
                        <a:t> </a:t>
                      </a:r>
                      <a:r>
                        <a:rPr sz="900" spc="-10" dirty="0">
                          <a:solidFill>
                            <a:srgbClr val="00AF50"/>
                          </a:solidFill>
                          <a:latin typeface="Arial"/>
                          <a:cs typeface="Arial"/>
                        </a:rPr>
                        <a:t>instructions</a:t>
                      </a:r>
                      <a:endParaRPr sz="900">
                        <a:latin typeface="Arial"/>
                        <a:cs typeface="Arial"/>
                      </a:endParaRPr>
                    </a:p>
                    <a:p>
                      <a:pPr marL="200660">
                        <a:lnSpc>
                          <a:spcPts val="1055"/>
                        </a:lnSpc>
                      </a:pPr>
                      <a:r>
                        <a:rPr sz="900" b="1" dirty="0">
                          <a:latin typeface="Arial"/>
                          <a:cs typeface="Arial"/>
                        </a:rPr>
                        <a:t>Vector3d</a:t>
                      </a:r>
                      <a:r>
                        <a:rPr sz="900" b="1" spc="-10" dirty="0">
                          <a:latin typeface="Arial"/>
                          <a:cs typeface="Arial"/>
                        </a:rPr>
                        <a:t> </a:t>
                      </a:r>
                      <a:r>
                        <a:rPr sz="900" dirty="0">
                          <a:latin typeface="Arial"/>
                          <a:cs typeface="Arial"/>
                        </a:rPr>
                        <a:t>vec</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a:t>
                      </a:r>
                      <a:r>
                        <a:rPr sz="900" spc="-20" dirty="0">
                          <a:latin typeface="Arial"/>
                          <a:cs typeface="Arial"/>
                        </a:rPr>
                        <a:t> </a:t>
                      </a:r>
                      <a:r>
                        <a:rPr sz="900" dirty="0">
                          <a:latin typeface="Arial"/>
                          <a:cs typeface="Arial"/>
                        </a:rPr>
                        <a:t>Vector3d(1.0,</a:t>
                      </a:r>
                      <a:r>
                        <a:rPr sz="900" spc="-20" dirty="0">
                          <a:latin typeface="Arial"/>
                          <a:cs typeface="Arial"/>
                        </a:rPr>
                        <a:t> </a:t>
                      </a:r>
                      <a:r>
                        <a:rPr sz="900" dirty="0">
                          <a:latin typeface="Arial"/>
                          <a:cs typeface="Arial"/>
                        </a:rPr>
                        <a:t>0.0,</a:t>
                      </a:r>
                      <a:r>
                        <a:rPr sz="900" spc="-10" dirty="0">
                          <a:latin typeface="Arial"/>
                          <a:cs typeface="Arial"/>
                        </a:rPr>
                        <a:t> </a:t>
                      </a:r>
                      <a:r>
                        <a:rPr sz="900" spc="-20" dirty="0">
                          <a:latin typeface="Arial"/>
                          <a:cs typeface="Arial"/>
                        </a:rPr>
                        <a:t>0.0);</a:t>
                      </a:r>
                      <a:endParaRPr sz="900">
                        <a:latin typeface="Arial"/>
                        <a:cs typeface="Arial"/>
                      </a:endParaRPr>
                    </a:p>
                    <a:p>
                      <a:pPr>
                        <a:lnSpc>
                          <a:spcPct val="100000"/>
                        </a:lnSpc>
                        <a:spcBef>
                          <a:spcPts val="20"/>
                        </a:spcBef>
                      </a:pPr>
                      <a:endParaRPr sz="850">
                        <a:latin typeface="Times New Roman"/>
                        <a:cs typeface="Times New Roman"/>
                      </a:endParaRPr>
                    </a:p>
                    <a:p>
                      <a:pPr marL="200660">
                        <a:lnSpc>
                          <a:spcPts val="1055"/>
                        </a:lnSpc>
                      </a:pPr>
                      <a:r>
                        <a:rPr sz="900" dirty="0">
                          <a:solidFill>
                            <a:srgbClr val="00AF50"/>
                          </a:solidFill>
                          <a:latin typeface="Arial"/>
                          <a:cs typeface="Arial"/>
                        </a:rPr>
                        <a:t>//Stacks</a:t>
                      </a:r>
                      <a:r>
                        <a:rPr sz="900" spc="-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points</a:t>
                      </a:r>
                      <a:r>
                        <a:rPr sz="900" spc="-15" dirty="0">
                          <a:solidFill>
                            <a:srgbClr val="00AF50"/>
                          </a:solidFill>
                          <a:latin typeface="Arial"/>
                          <a:cs typeface="Arial"/>
                        </a:rPr>
                        <a:t> </a:t>
                      </a:r>
                      <a:r>
                        <a:rPr sz="900" dirty="0">
                          <a:solidFill>
                            <a:srgbClr val="00AF50"/>
                          </a:solidFill>
                          <a:latin typeface="Arial"/>
                          <a:cs typeface="Arial"/>
                        </a:rPr>
                        <a:t>and</a:t>
                      </a:r>
                      <a:r>
                        <a:rPr sz="900" spc="-5" dirty="0">
                          <a:solidFill>
                            <a:srgbClr val="00AF50"/>
                          </a:solidFill>
                          <a:latin typeface="Arial"/>
                          <a:cs typeface="Arial"/>
                        </a:rPr>
                        <a:t> </a:t>
                      </a:r>
                      <a:r>
                        <a:rPr sz="900" spc="-10" dirty="0">
                          <a:solidFill>
                            <a:srgbClr val="00AF50"/>
                          </a:solidFill>
                          <a:latin typeface="Arial"/>
                          <a:cs typeface="Arial"/>
                        </a:rPr>
                        <a:t>vectors</a:t>
                      </a:r>
                      <a:endParaRPr sz="900">
                        <a:latin typeface="Arial"/>
                        <a:cs typeface="Arial"/>
                      </a:endParaRPr>
                    </a:p>
                    <a:p>
                      <a:pPr marL="200660" marR="3312795">
                        <a:lnSpc>
                          <a:spcPts val="1030"/>
                        </a:lnSpc>
                        <a:spcBef>
                          <a:spcPts val="50"/>
                        </a:spcBef>
                      </a:pP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ptStack</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List&lt;Point3d&gt;(); </a:t>
                      </a:r>
                      <a:r>
                        <a:rPr sz="900" dirty="0">
                          <a:latin typeface="Arial"/>
                          <a:cs typeface="Arial"/>
                        </a:rPr>
                        <a:t>List&lt;</a:t>
                      </a:r>
                      <a:r>
                        <a:rPr sz="900" b="1" dirty="0">
                          <a:latin typeface="Arial"/>
                          <a:cs typeface="Arial"/>
                        </a:rPr>
                        <a:t>Vector3d</a:t>
                      </a:r>
                      <a:r>
                        <a:rPr sz="900" dirty="0">
                          <a:latin typeface="Arial"/>
                          <a:cs typeface="Arial"/>
                        </a:rPr>
                        <a:t>&gt;</a:t>
                      </a:r>
                      <a:r>
                        <a:rPr sz="900" spc="-30" dirty="0">
                          <a:latin typeface="Arial"/>
                          <a:cs typeface="Arial"/>
                        </a:rPr>
                        <a:t> </a:t>
                      </a:r>
                      <a:r>
                        <a:rPr sz="900" dirty="0">
                          <a:latin typeface="Arial"/>
                          <a:cs typeface="Arial"/>
                        </a:rPr>
                        <a:t>vStack</a:t>
                      </a:r>
                      <a:r>
                        <a:rPr sz="900" spc="-20"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List&lt;Vector3d&gt;();</a:t>
                      </a:r>
                      <a:endParaRPr sz="900">
                        <a:latin typeface="Arial"/>
                        <a:cs typeface="Arial"/>
                      </a:endParaRPr>
                    </a:p>
                    <a:p>
                      <a:pPr>
                        <a:lnSpc>
                          <a:spcPct val="100000"/>
                        </a:lnSpc>
                        <a:spcBef>
                          <a:spcPts val="15"/>
                        </a:spcBef>
                      </a:pPr>
                      <a:endParaRPr sz="900">
                        <a:latin typeface="Times New Roman"/>
                        <a:cs typeface="Times New Roman"/>
                      </a:endParaRPr>
                    </a:p>
                    <a:p>
                      <a:pPr marL="200660" marR="4542790">
                        <a:lnSpc>
                          <a:spcPts val="1030"/>
                        </a:lnSpc>
                      </a:pPr>
                      <a:r>
                        <a:rPr sz="900" dirty="0">
                          <a:solidFill>
                            <a:srgbClr val="00AF50"/>
                          </a:solidFill>
                          <a:latin typeface="Arial"/>
                          <a:cs typeface="Arial"/>
                        </a:rPr>
                        <a:t>//Declare</a:t>
                      </a:r>
                      <a:r>
                        <a:rPr sz="900" spc="-20" dirty="0">
                          <a:solidFill>
                            <a:srgbClr val="00AF50"/>
                          </a:solidFill>
                          <a:latin typeface="Arial"/>
                          <a:cs typeface="Arial"/>
                        </a:rPr>
                        <a:t> </a:t>
                      </a:r>
                      <a:r>
                        <a:rPr sz="900" dirty="0">
                          <a:solidFill>
                            <a:srgbClr val="00AF50"/>
                          </a:solidFill>
                          <a:latin typeface="Arial"/>
                          <a:cs typeface="Arial"/>
                        </a:rPr>
                        <a:t>loop</a:t>
                      </a:r>
                      <a:r>
                        <a:rPr sz="900" spc="-30" dirty="0">
                          <a:solidFill>
                            <a:srgbClr val="00AF50"/>
                          </a:solidFill>
                          <a:latin typeface="Arial"/>
                          <a:cs typeface="Arial"/>
                        </a:rPr>
                        <a:t> </a:t>
                      </a:r>
                      <a:r>
                        <a:rPr sz="900" spc="-10" dirty="0">
                          <a:solidFill>
                            <a:srgbClr val="00AF50"/>
                          </a:solidFill>
                          <a:latin typeface="Arial"/>
                          <a:cs typeface="Arial"/>
                        </a:rPr>
                        <a:t>variables </a:t>
                      </a:r>
                      <a:r>
                        <a:rPr sz="900" dirty="0">
                          <a:solidFill>
                            <a:srgbClr val="3333FF"/>
                          </a:solidFill>
                          <a:latin typeface="Arial"/>
                          <a:cs typeface="Arial"/>
                        </a:rPr>
                        <a:t>char</a:t>
                      </a:r>
                      <a:r>
                        <a:rPr sz="900" spc="-15" dirty="0">
                          <a:solidFill>
                            <a:srgbClr val="3333FF"/>
                          </a:solidFill>
                          <a:latin typeface="Arial"/>
                          <a:cs typeface="Arial"/>
                        </a:rPr>
                        <a:t> </a:t>
                      </a:r>
                      <a:r>
                        <a:rPr sz="900" spc="-10" dirty="0">
                          <a:latin typeface="Arial"/>
                          <a:cs typeface="Arial"/>
                        </a:rPr>
                        <a:t>rule;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7744" y="918464"/>
            <a:ext cx="3020060" cy="7524750"/>
          </a:xfrm>
          <a:prstGeom prst="rect">
            <a:avLst/>
          </a:prstGeom>
        </p:spPr>
        <p:txBody>
          <a:bodyPr vert="horz" wrap="square" lIns="0" tIns="12700" rIns="0" bIns="0" rtlCol="0">
            <a:spAutoFit/>
          </a:bodyPr>
          <a:lstStyle/>
          <a:p>
            <a:pPr marL="76200">
              <a:lnSpc>
                <a:spcPts val="1055"/>
              </a:lnSpc>
              <a:spcBef>
                <a:spcPts val="100"/>
              </a:spcBef>
            </a:pP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penroseString.Length;</a:t>
            </a:r>
            <a:r>
              <a:rPr sz="900" spc="-15" dirty="0">
                <a:latin typeface="Arial"/>
                <a:cs typeface="Arial"/>
              </a:rPr>
              <a:t> </a:t>
            </a:r>
            <a:r>
              <a:rPr sz="900" spc="-20" dirty="0">
                <a:latin typeface="Arial"/>
                <a:cs typeface="Arial"/>
              </a:rPr>
              <a:t>i++)</a:t>
            </a:r>
            <a:endParaRPr sz="900">
              <a:latin typeface="Arial"/>
              <a:cs typeface="Arial"/>
            </a:endParaRPr>
          </a:p>
          <a:p>
            <a:pPr marL="76200">
              <a:lnSpc>
                <a:spcPts val="1040"/>
              </a:lnSpc>
            </a:pPr>
            <a:r>
              <a:rPr sz="900" dirty="0">
                <a:latin typeface="Arial"/>
                <a:cs typeface="Arial"/>
              </a:rPr>
              <a:t>{</a:t>
            </a:r>
            <a:endParaRPr sz="900">
              <a:latin typeface="Arial"/>
              <a:cs typeface="Arial"/>
            </a:endParaRPr>
          </a:p>
          <a:p>
            <a:pPr marL="140335" marR="5080">
              <a:lnSpc>
                <a:spcPts val="1030"/>
              </a:lnSpc>
              <a:spcBef>
                <a:spcPts val="55"/>
              </a:spcBef>
            </a:pPr>
            <a:r>
              <a:rPr sz="900" dirty="0">
                <a:solidFill>
                  <a:srgbClr val="00AF50"/>
                </a:solidFill>
                <a:latin typeface="Arial"/>
                <a:cs typeface="Arial"/>
              </a:rPr>
              <a:t>//Always</a:t>
            </a:r>
            <a:r>
              <a:rPr sz="900" spc="-15" dirty="0">
                <a:solidFill>
                  <a:srgbClr val="00AF50"/>
                </a:solidFill>
                <a:latin typeface="Arial"/>
                <a:cs typeface="Arial"/>
              </a:rPr>
              <a:t> </a:t>
            </a:r>
            <a:r>
              <a:rPr sz="900" dirty="0">
                <a:solidFill>
                  <a:srgbClr val="00AF50"/>
                </a:solidFill>
                <a:latin typeface="Arial"/>
                <a:cs typeface="Arial"/>
              </a:rPr>
              <a:t>start</a:t>
            </a:r>
            <a:r>
              <a:rPr sz="900" spc="-10" dirty="0">
                <a:solidFill>
                  <a:srgbClr val="00AF50"/>
                </a:solidFill>
                <a:latin typeface="Arial"/>
                <a:cs typeface="Arial"/>
              </a:rPr>
              <a:t> </a:t>
            </a:r>
            <a:r>
              <a:rPr sz="900" dirty="0">
                <a:solidFill>
                  <a:srgbClr val="00AF50"/>
                </a:solidFill>
                <a:latin typeface="Arial"/>
                <a:cs typeface="Arial"/>
              </a:rPr>
              <a:t>for</a:t>
            </a:r>
            <a:r>
              <a:rPr sz="900" spc="-10" dirty="0">
                <a:solidFill>
                  <a:srgbClr val="00AF50"/>
                </a:solidFill>
                <a:latin typeface="Arial"/>
                <a:cs typeface="Arial"/>
              </a:rPr>
              <a:t> </a:t>
            </a:r>
            <a:r>
              <a:rPr sz="900" dirty="0">
                <a:solidFill>
                  <a:srgbClr val="00AF50"/>
                </a:solidFill>
                <a:latin typeface="Arial"/>
                <a:cs typeface="Arial"/>
              </a:rPr>
              <a:t>1</a:t>
            </a:r>
            <a:r>
              <a:rPr sz="900" spc="-1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dirty="0">
                <a:solidFill>
                  <a:srgbClr val="00AF50"/>
                </a:solidFill>
                <a:latin typeface="Arial"/>
                <a:cs typeface="Arial"/>
              </a:rPr>
              <a:t>length</a:t>
            </a:r>
            <a:r>
              <a:rPr sz="900" spc="-10" dirty="0">
                <a:solidFill>
                  <a:srgbClr val="00AF50"/>
                </a:solidFill>
                <a:latin typeface="Arial"/>
                <a:cs typeface="Arial"/>
              </a:rPr>
              <a:t> </a:t>
            </a:r>
            <a:r>
              <a:rPr sz="900" dirty="0">
                <a:solidFill>
                  <a:srgbClr val="00AF50"/>
                </a:solidFill>
                <a:latin typeface="Arial"/>
                <a:cs typeface="Arial"/>
              </a:rPr>
              <a:t>1</a:t>
            </a:r>
            <a:r>
              <a:rPr sz="900" spc="-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get</a:t>
            </a:r>
            <a:r>
              <a:rPr sz="900" spc="-10" dirty="0">
                <a:solidFill>
                  <a:srgbClr val="00AF50"/>
                </a:solidFill>
                <a:latin typeface="Arial"/>
                <a:cs typeface="Arial"/>
              </a:rPr>
              <a:t> </a:t>
            </a:r>
            <a:r>
              <a:rPr sz="900" dirty="0">
                <a:solidFill>
                  <a:srgbClr val="00AF50"/>
                </a:solidFill>
                <a:latin typeface="Arial"/>
                <a:cs typeface="Arial"/>
              </a:rPr>
              <a:t>one</a:t>
            </a:r>
            <a:r>
              <a:rPr sz="900" spc="-5" dirty="0">
                <a:solidFill>
                  <a:srgbClr val="00AF50"/>
                </a:solidFill>
                <a:latin typeface="Arial"/>
                <a:cs typeface="Arial"/>
              </a:rPr>
              <a:t> </a:t>
            </a:r>
            <a:r>
              <a:rPr sz="900" dirty="0">
                <a:solidFill>
                  <a:srgbClr val="00AF50"/>
                </a:solidFill>
                <a:latin typeface="Arial"/>
                <a:cs typeface="Arial"/>
              </a:rPr>
              <a:t>char</a:t>
            </a:r>
            <a:r>
              <a:rPr sz="900" spc="-10" dirty="0">
                <a:solidFill>
                  <a:srgbClr val="00AF50"/>
                </a:solidFill>
                <a:latin typeface="Arial"/>
                <a:cs typeface="Arial"/>
              </a:rPr>
              <a:t> </a:t>
            </a:r>
            <a:r>
              <a:rPr sz="900" dirty="0">
                <a:solidFill>
                  <a:srgbClr val="00AF50"/>
                </a:solidFill>
                <a:latin typeface="Arial"/>
                <a:cs typeface="Arial"/>
              </a:rPr>
              <a:t>at</a:t>
            </a:r>
            <a:r>
              <a:rPr sz="900" spc="10" dirty="0">
                <a:solidFill>
                  <a:srgbClr val="00AF50"/>
                </a:solidFill>
                <a:latin typeface="Arial"/>
                <a:cs typeface="Arial"/>
              </a:rPr>
              <a:t> </a:t>
            </a:r>
            <a:r>
              <a:rPr sz="900" dirty="0">
                <a:solidFill>
                  <a:srgbClr val="00AF50"/>
                </a:solidFill>
                <a:latin typeface="Arial"/>
                <a:cs typeface="Arial"/>
              </a:rPr>
              <a:t>a </a:t>
            </a:r>
            <a:r>
              <a:rPr sz="900" spc="-20" dirty="0">
                <a:solidFill>
                  <a:srgbClr val="00AF50"/>
                </a:solidFill>
                <a:latin typeface="Arial"/>
                <a:cs typeface="Arial"/>
              </a:rPr>
              <a:t>time </a:t>
            </a:r>
            <a:r>
              <a:rPr sz="900" dirty="0">
                <a:latin typeface="Arial"/>
                <a:cs typeface="Arial"/>
              </a:rPr>
              <a:t>rule</a:t>
            </a:r>
            <a:r>
              <a:rPr sz="900" spc="-10" dirty="0">
                <a:latin typeface="Arial"/>
                <a:cs typeface="Arial"/>
              </a:rPr>
              <a:t> </a:t>
            </a:r>
            <a:r>
              <a:rPr sz="900" dirty="0">
                <a:latin typeface="Arial"/>
                <a:cs typeface="Arial"/>
              </a:rPr>
              <a:t>=</a:t>
            </a:r>
            <a:r>
              <a:rPr sz="900" spc="-10" dirty="0">
                <a:latin typeface="Arial"/>
                <a:cs typeface="Arial"/>
              </a:rPr>
              <a:t> penroseString[i];</a:t>
            </a:r>
            <a:endParaRPr sz="900">
              <a:latin typeface="Arial"/>
              <a:cs typeface="Arial"/>
            </a:endParaRPr>
          </a:p>
          <a:p>
            <a:pPr marL="140335" marR="2208530">
              <a:lnSpc>
                <a:spcPts val="1030"/>
              </a:lnSpc>
              <a:spcBef>
                <a:spcPts val="5"/>
              </a:spcBef>
            </a:pPr>
            <a:r>
              <a:rPr sz="900" dirty="0">
                <a:solidFill>
                  <a:srgbClr val="00AF50"/>
                </a:solidFill>
                <a:latin typeface="Arial"/>
                <a:cs typeface="Arial"/>
              </a:rPr>
              <a:t>//Rotate</a:t>
            </a:r>
            <a:r>
              <a:rPr sz="900" spc="-35" dirty="0">
                <a:solidFill>
                  <a:srgbClr val="00AF50"/>
                </a:solidFill>
                <a:latin typeface="Arial"/>
                <a:cs typeface="Arial"/>
              </a:rPr>
              <a:t> </a:t>
            </a:r>
            <a:r>
              <a:rPr sz="900" spc="-20" dirty="0">
                <a:solidFill>
                  <a:srgbClr val="00AF50"/>
                </a:solidFill>
                <a:latin typeface="Arial"/>
                <a:cs typeface="Arial"/>
              </a:rPr>
              <a:t>Left </a:t>
            </a:r>
            <a:r>
              <a:rPr sz="900" dirty="0">
                <a:latin typeface="Arial"/>
                <a:cs typeface="Arial"/>
              </a:rPr>
              <a:t>if(</a:t>
            </a:r>
            <a:r>
              <a:rPr sz="900" spc="-2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a:t>
            </a:r>
            <a:r>
              <a:rPr sz="900" spc="-20" dirty="0">
                <a:latin typeface="Arial"/>
                <a:cs typeface="Arial"/>
              </a:rPr>
              <a:t>)</a:t>
            </a:r>
            <a:endParaRPr sz="900">
              <a:latin typeface="Arial"/>
              <a:cs typeface="Arial"/>
            </a:endParaRPr>
          </a:p>
          <a:p>
            <a:pPr marL="202565">
              <a:lnSpc>
                <a:spcPts val="994"/>
              </a:lnSpc>
            </a:pPr>
            <a:r>
              <a:rPr sz="900" dirty="0">
                <a:latin typeface="Arial"/>
                <a:cs typeface="Arial"/>
              </a:rPr>
              <a:t>vec.Rotate(36</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(Math.PI</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180),</a:t>
            </a:r>
            <a:r>
              <a:rPr sz="900" spc="-20" dirty="0">
                <a:latin typeface="Arial"/>
                <a:cs typeface="Arial"/>
              </a:rPr>
              <a:t> </a:t>
            </a:r>
            <a:r>
              <a:rPr sz="900" spc="-10" dirty="0">
                <a:latin typeface="Arial"/>
                <a:cs typeface="Arial"/>
              </a:rPr>
              <a:t>Vector3d.ZAxis);</a:t>
            </a:r>
            <a:endParaRPr sz="900">
              <a:latin typeface="Arial"/>
              <a:cs typeface="Arial"/>
            </a:endParaRPr>
          </a:p>
          <a:p>
            <a:pPr marL="140335" marR="2172335">
              <a:lnSpc>
                <a:spcPts val="1030"/>
              </a:lnSpc>
              <a:spcBef>
                <a:spcPts val="55"/>
              </a:spcBef>
            </a:pPr>
            <a:r>
              <a:rPr sz="900" dirty="0">
                <a:solidFill>
                  <a:srgbClr val="00AF50"/>
                </a:solidFill>
                <a:latin typeface="Arial"/>
                <a:cs typeface="Arial"/>
              </a:rPr>
              <a:t>//Rotate</a:t>
            </a:r>
            <a:r>
              <a:rPr sz="900" spc="-25" dirty="0">
                <a:solidFill>
                  <a:srgbClr val="00AF50"/>
                </a:solidFill>
                <a:latin typeface="Arial"/>
                <a:cs typeface="Arial"/>
              </a:rPr>
              <a:t> </a:t>
            </a:r>
            <a:r>
              <a:rPr sz="900" spc="-10" dirty="0">
                <a:solidFill>
                  <a:srgbClr val="00AF50"/>
                </a:solidFill>
                <a:latin typeface="Arial"/>
                <a:cs typeface="Arial"/>
              </a:rPr>
              <a:t>Right </a:t>
            </a:r>
            <a:r>
              <a:rPr sz="900" dirty="0">
                <a:latin typeface="Arial"/>
                <a:cs typeface="Arial"/>
              </a:rPr>
              <a:t>if(</a:t>
            </a:r>
            <a:r>
              <a:rPr sz="900" spc="-10" dirty="0">
                <a:latin typeface="Arial"/>
                <a:cs typeface="Arial"/>
              </a:rPr>
              <a:t> </a:t>
            </a:r>
            <a:r>
              <a:rPr sz="900" dirty="0">
                <a:latin typeface="Arial"/>
                <a:cs typeface="Arial"/>
              </a:rPr>
              <a:t>rule ==</a:t>
            </a:r>
            <a:r>
              <a:rPr sz="900" spc="5" dirty="0">
                <a:latin typeface="Arial"/>
                <a:cs typeface="Arial"/>
              </a:rPr>
              <a:t> </a:t>
            </a:r>
            <a:r>
              <a:rPr sz="900" spc="-10" dirty="0">
                <a:solidFill>
                  <a:srgbClr val="990000"/>
                </a:solidFill>
                <a:latin typeface="Arial"/>
                <a:cs typeface="Arial"/>
              </a:rPr>
              <a:t>'-</a:t>
            </a:r>
            <a:r>
              <a:rPr sz="900" spc="-25" dirty="0">
                <a:solidFill>
                  <a:srgbClr val="990000"/>
                </a:solidFill>
                <a:latin typeface="Arial"/>
                <a:cs typeface="Arial"/>
              </a:rPr>
              <a:t>'</a:t>
            </a:r>
            <a:r>
              <a:rPr sz="900" spc="-25" dirty="0">
                <a:latin typeface="Arial"/>
                <a:cs typeface="Arial"/>
              </a:rPr>
              <a:t>)</a:t>
            </a:r>
            <a:endParaRPr sz="900">
              <a:latin typeface="Arial"/>
              <a:cs typeface="Arial"/>
            </a:endParaRPr>
          </a:p>
          <a:p>
            <a:pPr marL="202565">
              <a:lnSpc>
                <a:spcPts val="990"/>
              </a:lnSpc>
            </a:pPr>
            <a:r>
              <a:rPr sz="900" spc="-10" dirty="0">
                <a:latin typeface="Arial"/>
                <a:cs typeface="Arial"/>
              </a:rPr>
              <a:t>vec.Rotate(-</a:t>
            </a:r>
            <a:r>
              <a:rPr sz="900" dirty="0">
                <a:latin typeface="Arial"/>
                <a:cs typeface="Arial"/>
              </a:rPr>
              <a:t>36 *</a:t>
            </a:r>
            <a:r>
              <a:rPr sz="900" spc="10" dirty="0">
                <a:latin typeface="Arial"/>
                <a:cs typeface="Arial"/>
              </a:rPr>
              <a:t> </a:t>
            </a:r>
            <a:r>
              <a:rPr sz="900" dirty="0">
                <a:latin typeface="Arial"/>
                <a:cs typeface="Arial"/>
              </a:rPr>
              <a:t>(Math.PI /</a:t>
            </a:r>
            <a:r>
              <a:rPr sz="900" spc="15" dirty="0">
                <a:latin typeface="Arial"/>
                <a:cs typeface="Arial"/>
              </a:rPr>
              <a:t> </a:t>
            </a:r>
            <a:r>
              <a:rPr sz="900" dirty="0">
                <a:latin typeface="Arial"/>
                <a:cs typeface="Arial"/>
              </a:rPr>
              <a:t>180),</a:t>
            </a:r>
            <a:r>
              <a:rPr sz="900" spc="10" dirty="0">
                <a:latin typeface="Arial"/>
                <a:cs typeface="Arial"/>
              </a:rPr>
              <a:t> </a:t>
            </a:r>
            <a:r>
              <a:rPr sz="900" spc="-10" dirty="0">
                <a:latin typeface="Arial"/>
                <a:cs typeface="Arial"/>
              </a:rPr>
              <a:t>Vector3d.ZAxis);</a:t>
            </a:r>
            <a:endParaRPr sz="900">
              <a:latin typeface="Arial"/>
              <a:cs typeface="Arial"/>
            </a:endParaRPr>
          </a:p>
          <a:p>
            <a:pPr marL="140335" marR="1475740">
              <a:lnSpc>
                <a:spcPts val="1030"/>
              </a:lnSpc>
              <a:spcBef>
                <a:spcPts val="55"/>
              </a:spcBef>
            </a:pPr>
            <a:r>
              <a:rPr sz="900" dirty="0">
                <a:solidFill>
                  <a:srgbClr val="00AF50"/>
                </a:solidFill>
                <a:latin typeface="Arial"/>
                <a:cs typeface="Arial"/>
              </a:rPr>
              <a:t>//Draw</a:t>
            </a:r>
            <a:r>
              <a:rPr sz="900" spc="-25" dirty="0">
                <a:solidFill>
                  <a:srgbClr val="00AF50"/>
                </a:solidFill>
                <a:latin typeface="Arial"/>
                <a:cs typeface="Arial"/>
              </a:rPr>
              <a:t> </a:t>
            </a:r>
            <a:r>
              <a:rPr sz="900" dirty="0">
                <a:solidFill>
                  <a:srgbClr val="00AF50"/>
                </a:solidFill>
                <a:latin typeface="Arial"/>
                <a:cs typeface="Arial"/>
              </a:rPr>
              <a:t>Forward</a:t>
            </a:r>
            <a:r>
              <a:rPr sz="900" spc="-15" dirty="0">
                <a:solidFill>
                  <a:srgbClr val="00AF50"/>
                </a:solidFill>
                <a:latin typeface="Arial"/>
                <a:cs typeface="Arial"/>
              </a:rPr>
              <a:t> </a:t>
            </a:r>
            <a:r>
              <a:rPr sz="900" dirty="0">
                <a:solidFill>
                  <a:srgbClr val="00AF50"/>
                </a:solidFill>
                <a:latin typeface="Arial"/>
                <a:cs typeface="Arial"/>
              </a:rPr>
              <a:t>by</a:t>
            </a:r>
            <a:r>
              <a:rPr sz="900" spc="-10" dirty="0">
                <a:solidFill>
                  <a:srgbClr val="00AF50"/>
                </a:solidFill>
                <a:latin typeface="Arial"/>
                <a:cs typeface="Arial"/>
              </a:rPr>
              <a:t> direction </a:t>
            </a:r>
            <a:r>
              <a:rPr sz="900" dirty="0">
                <a:latin typeface="Arial"/>
                <a:cs typeface="Arial"/>
              </a:rPr>
              <a:t>if(</a:t>
            </a:r>
            <a:r>
              <a:rPr sz="900" spc="-2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'1'</a:t>
            </a:r>
            <a:r>
              <a:rPr sz="900" spc="-20" dirty="0">
                <a:latin typeface="Arial"/>
                <a:cs typeface="Arial"/>
              </a:rPr>
              <a:t>)</a:t>
            </a:r>
            <a:endParaRPr sz="900">
              <a:latin typeface="Arial"/>
              <a:cs typeface="Arial"/>
            </a:endParaRPr>
          </a:p>
          <a:p>
            <a:pPr marL="140335">
              <a:lnSpc>
                <a:spcPts val="985"/>
              </a:lnSpc>
            </a:pPr>
            <a:r>
              <a:rPr sz="900" dirty="0">
                <a:latin typeface="Arial"/>
                <a:cs typeface="Arial"/>
              </a:rPr>
              <a:t>{</a:t>
            </a:r>
            <a:endParaRPr sz="900">
              <a:latin typeface="Arial"/>
              <a:cs typeface="Arial"/>
            </a:endParaRPr>
          </a:p>
          <a:p>
            <a:pPr marL="204470">
              <a:lnSpc>
                <a:spcPts val="1040"/>
              </a:lnSpc>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current</a:t>
            </a:r>
            <a:r>
              <a:rPr sz="900" spc="-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2565" marR="1013460" indent="1270">
              <a:lnSpc>
                <a:spcPts val="1030"/>
              </a:lnSpc>
              <a:spcBef>
                <a:spcPts val="60"/>
              </a:spcBef>
            </a:pPr>
            <a:r>
              <a:rPr sz="900" b="1" dirty="0">
                <a:latin typeface="Arial"/>
                <a:cs typeface="Arial"/>
              </a:rPr>
              <a:t>Point3d</a:t>
            </a:r>
            <a:r>
              <a:rPr sz="900" b="1" spc="-20" dirty="0">
                <a:latin typeface="Arial"/>
                <a:cs typeface="Arial"/>
              </a:rPr>
              <a:t> </a:t>
            </a:r>
            <a:r>
              <a:rPr sz="900" dirty="0">
                <a:latin typeface="Arial"/>
                <a:cs typeface="Arial"/>
              </a:rPr>
              <a:t>newPt1</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new</a:t>
            </a:r>
            <a:r>
              <a:rPr sz="900" spc="-15" dirty="0">
                <a:latin typeface="Arial"/>
                <a:cs typeface="Arial"/>
              </a:rPr>
              <a:t> </a:t>
            </a:r>
            <a:r>
              <a:rPr sz="900" spc="-10" dirty="0">
                <a:latin typeface="Arial"/>
                <a:cs typeface="Arial"/>
              </a:rPr>
              <a:t>Point3d(pt); arrPoints.Add(newPt1);</a:t>
            </a:r>
            <a:endParaRPr sz="900">
              <a:latin typeface="Arial"/>
              <a:cs typeface="Arial"/>
            </a:endParaRPr>
          </a:p>
          <a:p>
            <a:pPr marL="204470">
              <a:lnSpc>
                <a:spcPts val="985"/>
              </a:lnSpc>
            </a:pPr>
            <a:r>
              <a:rPr sz="900" dirty="0">
                <a:solidFill>
                  <a:srgbClr val="00AF50"/>
                </a:solidFill>
                <a:latin typeface="Arial"/>
                <a:cs typeface="Arial"/>
              </a:rPr>
              <a:t>//Calculate</a:t>
            </a:r>
            <a:r>
              <a:rPr sz="900" spc="-20" dirty="0">
                <a:solidFill>
                  <a:srgbClr val="00AF50"/>
                </a:solidFill>
                <a:latin typeface="Arial"/>
                <a:cs typeface="Arial"/>
              </a:rPr>
              <a:t> </a:t>
            </a:r>
            <a:r>
              <a:rPr sz="900" dirty="0">
                <a:solidFill>
                  <a:srgbClr val="00AF50"/>
                </a:solidFill>
                <a:latin typeface="Arial"/>
                <a:cs typeface="Arial"/>
              </a:rPr>
              <a:t>next</a:t>
            </a:r>
            <a:r>
              <a:rPr sz="900" spc="-20" dirty="0">
                <a:solidFill>
                  <a:srgbClr val="00AF50"/>
                </a:solidFill>
                <a:latin typeface="Arial"/>
                <a:cs typeface="Arial"/>
              </a:rPr>
              <a:t> </a:t>
            </a:r>
            <a:r>
              <a:rPr sz="900" spc="-10" dirty="0">
                <a:solidFill>
                  <a:srgbClr val="00AF50"/>
                </a:solidFill>
                <a:latin typeface="Arial"/>
                <a:cs typeface="Arial"/>
              </a:rPr>
              <a:t>point</a:t>
            </a:r>
            <a:endParaRPr sz="900">
              <a:latin typeface="Arial"/>
              <a:cs typeface="Arial"/>
            </a:endParaRPr>
          </a:p>
          <a:p>
            <a:pPr marL="204470">
              <a:lnSpc>
                <a:spcPts val="1040"/>
              </a:lnSpc>
            </a:pPr>
            <a:r>
              <a:rPr sz="900" b="1" dirty="0">
                <a:latin typeface="Arial"/>
                <a:cs typeface="Arial"/>
              </a:rPr>
              <a:t>Point3d</a:t>
            </a:r>
            <a:r>
              <a:rPr sz="900" b="1" spc="-20" dirty="0">
                <a:latin typeface="Arial"/>
                <a:cs typeface="Arial"/>
              </a:rPr>
              <a:t> </a:t>
            </a:r>
            <a:r>
              <a:rPr sz="900" dirty="0">
                <a:latin typeface="Arial"/>
                <a:cs typeface="Arial"/>
              </a:rPr>
              <a:t>newPt2</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(vec *</a:t>
            </a:r>
            <a:r>
              <a:rPr sz="900" spc="-10" dirty="0">
                <a:latin typeface="Arial"/>
                <a:cs typeface="Arial"/>
              </a:rPr>
              <a:t> length);</a:t>
            </a:r>
            <a:endParaRPr sz="900">
              <a:latin typeface="Arial"/>
              <a:cs typeface="Arial"/>
            </a:endParaRPr>
          </a:p>
          <a:p>
            <a:pPr marL="202565" marR="1627505" indent="1270">
              <a:lnSpc>
                <a:spcPts val="1030"/>
              </a:lnSpc>
              <a:spcBef>
                <a:spcPts val="55"/>
              </a:spcBef>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next</a:t>
            </a:r>
            <a:r>
              <a:rPr sz="900" spc="-10" dirty="0">
                <a:solidFill>
                  <a:srgbClr val="00AF50"/>
                </a:solidFill>
                <a:latin typeface="Arial"/>
                <a:cs typeface="Arial"/>
              </a:rPr>
              <a:t> point </a:t>
            </a:r>
            <a:r>
              <a:rPr sz="900" spc="-10" dirty="0">
                <a:latin typeface="Arial"/>
                <a:cs typeface="Arial"/>
              </a:rPr>
              <a:t>arrPoints.Add(newPt2);</a:t>
            </a:r>
            <a:endParaRPr sz="900">
              <a:latin typeface="Arial"/>
              <a:cs typeface="Arial"/>
            </a:endParaRPr>
          </a:p>
          <a:p>
            <a:pPr marL="202565" marR="1818005" indent="1270">
              <a:lnSpc>
                <a:spcPts val="1030"/>
              </a:lnSpc>
              <a:spcBef>
                <a:spcPts val="5"/>
              </a:spcBef>
            </a:pPr>
            <a:r>
              <a:rPr sz="900" dirty="0">
                <a:solidFill>
                  <a:srgbClr val="00AF50"/>
                </a:solidFill>
                <a:latin typeface="Arial"/>
                <a:cs typeface="Arial"/>
              </a:rPr>
              <a:t>//Save</a:t>
            </a:r>
            <a:r>
              <a:rPr sz="900" spc="-15"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a:t>
            </a:r>
            <a:r>
              <a:rPr sz="900" spc="-10" dirty="0">
                <a:solidFill>
                  <a:srgbClr val="00AF50"/>
                </a:solidFill>
                <a:latin typeface="Arial"/>
                <a:cs typeface="Arial"/>
              </a:rPr>
              <a:t>location </a:t>
            </a:r>
            <a:r>
              <a:rPr sz="900" dirty="0">
                <a:latin typeface="Arial"/>
                <a:cs typeface="Arial"/>
              </a:rPr>
              <a:t>pt =</a:t>
            </a:r>
            <a:r>
              <a:rPr sz="900" spc="-10" dirty="0">
                <a:latin typeface="Arial"/>
                <a:cs typeface="Arial"/>
              </a:rPr>
              <a:t> newPt2;</a:t>
            </a:r>
            <a:endParaRPr sz="900">
              <a:latin typeface="Arial"/>
              <a:cs typeface="Arial"/>
            </a:endParaRPr>
          </a:p>
          <a:p>
            <a:pPr marL="140335">
              <a:lnSpc>
                <a:spcPts val="1019"/>
              </a:lnSpc>
            </a:pPr>
            <a:r>
              <a:rPr sz="900" dirty="0">
                <a:latin typeface="Arial"/>
                <a:cs typeface="Arial"/>
              </a:rPr>
              <a:t>}</a:t>
            </a:r>
            <a:endParaRPr sz="900">
              <a:latin typeface="Arial"/>
              <a:cs typeface="Arial"/>
            </a:endParaRPr>
          </a:p>
          <a:p>
            <a:pPr>
              <a:lnSpc>
                <a:spcPct val="100000"/>
              </a:lnSpc>
              <a:spcBef>
                <a:spcPts val="25"/>
              </a:spcBef>
            </a:pPr>
            <a:endParaRPr sz="900">
              <a:latin typeface="Arial"/>
              <a:cs typeface="Arial"/>
            </a:endParaRPr>
          </a:p>
          <a:p>
            <a:pPr marL="140335" marR="1842770">
              <a:lnSpc>
                <a:spcPts val="1030"/>
              </a:lnSpc>
            </a:pPr>
            <a:r>
              <a:rPr sz="900" dirty="0">
                <a:solidFill>
                  <a:srgbClr val="00AF50"/>
                </a:solidFill>
                <a:latin typeface="Arial"/>
                <a:cs typeface="Arial"/>
              </a:rPr>
              <a:t>//Save</a:t>
            </a:r>
            <a:r>
              <a:rPr sz="900" spc="-20"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location </a:t>
            </a:r>
            <a:r>
              <a:rPr sz="900" dirty="0">
                <a:latin typeface="Arial"/>
                <a:cs typeface="Arial"/>
              </a:rPr>
              <a:t>if(</a:t>
            </a:r>
            <a:r>
              <a:rPr sz="900" spc="-25"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a:t>
            </a:r>
            <a:r>
              <a:rPr sz="900" spc="-20" dirty="0">
                <a:latin typeface="Arial"/>
                <a:cs typeface="Arial"/>
              </a:rPr>
              <a:t>)</a:t>
            </a:r>
            <a:endParaRPr sz="900">
              <a:latin typeface="Arial"/>
              <a:cs typeface="Arial"/>
            </a:endParaRPr>
          </a:p>
          <a:p>
            <a:pPr marL="140335">
              <a:lnSpc>
                <a:spcPts val="994"/>
              </a:lnSpc>
            </a:pPr>
            <a:r>
              <a:rPr sz="900" dirty="0">
                <a:latin typeface="Arial"/>
                <a:cs typeface="Arial"/>
              </a:rPr>
              <a:t>{</a:t>
            </a:r>
            <a:endParaRPr sz="900">
              <a:latin typeface="Arial"/>
              <a:cs typeface="Arial"/>
            </a:endParaRPr>
          </a:p>
          <a:p>
            <a:pPr marL="202565" marR="1078230" indent="1270">
              <a:lnSpc>
                <a:spcPts val="1030"/>
              </a:lnSpc>
              <a:spcBef>
                <a:spcPts val="55"/>
              </a:spcBef>
            </a:pPr>
            <a:r>
              <a:rPr sz="900" dirty="0">
                <a:solidFill>
                  <a:srgbClr val="00AF50"/>
                </a:solidFill>
                <a:latin typeface="Arial"/>
                <a:cs typeface="Arial"/>
              </a:rPr>
              <a:t>//Save</a:t>
            </a:r>
            <a:r>
              <a:rPr sz="900" spc="-15" dirty="0">
                <a:solidFill>
                  <a:srgbClr val="00AF50"/>
                </a:solidFill>
                <a:latin typeface="Arial"/>
                <a:cs typeface="Arial"/>
              </a:rPr>
              <a:t> </a:t>
            </a:r>
            <a:r>
              <a:rPr sz="900" dirty="0">
                <a:solidFill>
                  <a:srgbClr val="00AF50"/>
                </a:solidFill>
                <a:latin typeface="Arial"/>
                <a:cs typeface="Arial"/>
              </a:rPr>
              <a:t>current</a:t>
            </a:r>
            <a:r>
              <a:rPr sz="900" spc="-20"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spc="-10" dirty="0">
                <a:solidFill>
                  <a:srgbClr val="00AF50"/>
                </a:solidFill>
                <a:latin typeface="Arial"/>
                <a:cs typeface="Arial"/>
              </a:rPr>
              <a:t>direction </a:t>
            </a:r>
            <a:r>
              <a:rPr sz="900" b="1" dirty="0">
                <a:latin typeface="Arial"/>
                <a:cs typeface="Arial"/>
              </a:rPr>
              <a:t>Point3d</a:t>
            </a:r>
            <a:r>
              <a:rPr sz="900" b="1" spc="-20" dirty="0">
                <a:latin typeface="Arial"/>
                <a:cs typeface="Arial"/>
              </a:rPr>
              <a:t> </a:t>
            </a:r>
            <a:r>
              <a:rPr sz="900" dirty="0">
                <a:latin typeface="Arial"/>
                <a:cs typeface="Arial"/>
              </a:rPr>
              <a:t>newPt</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Point3d(pt); ptStack.Add(newPt);</a:t>
            </a:r>
            <a:endParaRPr sz="900">
              <a:latin typeface="Arial"/>
              <a:cs typeface="Arial"/>
            </a:endParaRPr>
          </a:p>
          <a:p>
            <a:pPr>
              <a:lnSpc>
                <a:spcPct val="100000"/>
              </a:lnSpc>
              <a:spcBef>
                <a:spcPts val="10"/>
              </a:spcBef>
            </a:pPr>
            <a:endParaRPr sz="900">
              <a:latin typeface="Arial"/>
              <a:cs typeface="Arial"/>
            </a:endParaRPr>
          </a:p>
          <a:p>
            <a:pPr marL="202565" marR="765810" indent="1270">
              <a:lnSpc>
                <a:spcPts val="1030"/>
              </a:lnSpc>
              <a:spcBef>
                <a:spcPts val="5"/>
              </a:spcBef>
            </a:pPr>
            <a:r>
              <a:rPr sz="900" b="1" dirty="0">
                <a:latin typeface="Arial"/>
                <a:cs typeface="Arial"/>
              </a:rPr>
              <a:t>Vector3d</a:t>
            </a:r>
            <a:r>
              <a:rPr sz="900" b="1" spc="-20" dirty="0">
                <a:latin typeface="Arial"/>
                <a:cs typeface="Arial"/>
              </a:rPr>
              <a:t> </a:t>
            </a:r>
            <a:r>
              <a:rPr sz="900" dirty="0">
                <a:latin typeface="Arial"/>
                <a:cs typeface="Arial"/>
              </a:rPr>
              <a:t>newVec</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Vector3d(vec); vStack.Add(newVec);</a:t>
            </a:r>
            <a:endParaRPr sz="900">
              <a:latin typeface="Arial"/>
              <a:cs typeface="Arial"/>
            </a:endParaRPr>
          </a:p>
          <a:p>
            <a:pPr marL="140335">
              <a:lnSpc>
                <a:spcPts val="1010"/>
              </a:lnSpc>
            </a:pPr>
            <a:r>
              <a:rPr sz="900" dirty="0">
                <a:latin typeface="Arial"/>
                <a:cs typeface="Arial"/>
              </a:rPr>
              <a:t>}</a:t>
            </a:r>
            <a:endParaRPr sz="900">
              <a:latin typeface="Arial"/>
              <a:cs typeface="Arial"/>
            </a:endParaRPr>
          </a:p>
          <a:p>
            <a:pPr>
              <a:lnSpc>
                <a:spcPct val="100000"/>
              </a:lnSpc>
              <a:spcBef>
                <a:spcPts val="35"/>
              </a:spcBef>
            </a:pPr>
            <a:endParaRPr sz="900">
              <a:latin typeface="Arial"/>
              <a:cs typeface="Arial"/>
            </a:endParaRPr>
          </a:p>
          <a:p>
            <a:pPr marL="140335" marR="1418590">
              <a:lnSpc>
                <a:spcPts val="1030"/>
              </a:lnSpc>
            </a:pPr>
            <a:r>
              <a:rPr sz="900" dirty="0">
                <a:solidFill>
                  <a:srgbClr val="00AF50"/>
                </a:solidFill>
                <a:latin typeface="Arial"/>
                <a:cs typeface="Arial"/>
              </a:rPr>
              <a:t>//Retrieve</a:t>
            </a:r>
            <a:r>
              <a:rPr sz="900" spc="-20" dirty="0">
                <a:solidFill>
                  <a:srgbClr val="00AF50"/>
                </a:solidFill>
                <a:latin typeface="Arial"/>
                <a:cs typeface="Arial"/>
              </a:rPr>
              <a:t> </a:t>
            </a:r>
            <a:r>
              <a:rPr sz="900" dirty="0">
                <a:solidFill>
                  <a:srgbClr val="00AF50"/>
                </a:solidFill>
                <a:latin typeface="Arial"/>
                <a:cs typeface="Arial"/>
              </a:rPr>
              <a:t>point</a:t>
            </a:r>
            <a:r>
              <a:rPr sz="900" spc="-15" dirty="0">
                <a:solidFill>
                  <a:srgbClr val="00AF50"/>
                </a:solidFill>
                <a:latin typeface="Arial"/>
                <a:cs typeface="Arial"/>
              </a:rPr>
              <a:t> </a:t>
            </a:r>
            <a:r>
              <a:rPr sz="900" dirty="0">
                <a:solidFill>
                  <a:srgbClr val="00AF50"/>
                </a:solidFill>
                <a:latin typeface="Arial"/>
                <a:cs typeface="Arial"/>
              </a:rPr>
              <a:t>and</a:t>
            </a:r>
            <a:r>
              <a:rPr sz="900" spc="-20" dirty="0">
                <a:solidFill>
                  <a:srgbClr val="00AF50"/>
                </a:solidFill>
                <a:latin typeface="Arial"/>
                <a:cs typeface="Arial"/>
              </a:rPr>
              <a:t> </a:t>
            </a:r>
            <a:r>
              <a:rPr sz="900" spc="-10" dirty="0">
                <a:solidFill>
                  <a:srgbClr val="00AF50"/>
                </a:solidFill>
                <a:latin typeface="Arial"/>
                <a:cs typeface="Arial"/>
              </a:rPr>
              <a:t>direction </a:t>
            </a:r>
            <a:r>
              <a:rPr sz="900" dirty="0">
                <a:solidFill>
                  <a:srgbClr val="3333FF"/>
                </a:solidFill>
                <a:latin typeface="Arial"/>
                <a:cs typeface="Arial"/>
              </a:rPr>
              <a:t>if</a:t>
            </a:r>
            <a:r>
              <a:rPr sz="900" dirty="0">
                <a:latin typeface="Arial"/>
                <a:cs typeface="Arial"/>
              </a:rPr>
              <a:t>(</a:t>
            </a:r>
            <a:r>
              <a:rPr sz="900" spc="-30" dirty="0">
                <a:latin typeface="Arial"/>
                <a:cs typeface="Arial"/>
              </a:rPr>
              <a:t> </a:t>
            </a:r>
            <a:r>
              <a:rPr sz="900" dirty="0">
                <a:latin typeface="Arial"/>
                <a:cs typeface="Arial"/>
              </a:rPr>
              <a:t>rule</a:t>
            </a:r>
            <a:r>
              <a:rPr sz="900" spc="-5" dirty="0">
                <a:latin typeface="Arial"/>
                <a:cs typeface="Arial"/>
              </a:rPr>
              <a:t> </a:t>
            </a:r>
            <a:r>
              <a:rPr sz="900" dirty="0">
                <a:latin typeface="Arial"/>
                <a:cs typeface="Arial"/>
              </a:rPr>
              <a:t>==</a:t>
            </a:r>
            <a:r>
              <a:rPr sz="900" spc="5" dirty="0">
                <a:latin typeface="Arial"/>
                <a:cs typeface="Arial"/>
              </a:rPr>
              <a:t> </a:t>
            </a:r>
            <a:r>
              <a:rPr sz="900" spc="-20" dirty="0">
                <a:solidFill>
                  <a:srgbClr val="990000"/>
                </a:solidFill>
                <a:latin typeface="Arial"/>
                <a:cs typeface="Arial"/>
              </a:rPr>
              <a:t>']'</a:t>
            </a:r>
            <a:r>
              <a:rPr sz="900" spc="-20" dirty="0">
                <a:latin typeface="Arial"/>
                <a:cs typeface="Arial"/>
              </a:rPr>
              <a:t>)</a:t>
            </a:r>
            <a:endParaRPr sz="900">
              <a:latin typeface="Arial"/>
              <a:cs typeface="Arial"/>
            </a:endParaRPr>
          </a:p>
          <a:p>
            <a:pPr marL="140335">
              <a:lnSpc>
                <a:spcPts val="985"/>
              </a:lnSpc>
            </a:pPr>
            <a:r>
              <a:rPr sz="900" dirty="0">
                <a:latin typeface="Arial"/>
                <a:cs typeface="Arial"/>
              </a:rPr>
              <a:t>{</a:t>
            </a:r>
            <a:endParaRPr sz="900">
              <a:latin typeface="Arial"/>
              <a:cs typeface="Arial"/>
            </a:endParaRPr>
          </a:p>
          <a:p>
            <a:pPr marL="202565" marR="1216025">
              <a:lnSpc>
                <a:spcPts val="1040"/>
              </a:lnSpc>
              <a:spcBef>
                <a:spcPts val="45"/>
              </a:spcBef>
            </a:pPr>
            <a:r>
              <a:rPr sz="900" dirty="0">
                <a:latin typeface="Arial"/>
                <a:cs typeface="Arial"/>
              </a:rPr>
              <a:t>pt</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ptStack[ptStack.Count -</a:t>
            </a:r>
            <a:r>
              <a:rPr sz="900" spc="-5" dirty="0">
                <a:latin typeface="Arial"/>
                <a:cs typeface="Arial"/>
              </a:rPr>
              <a:t> </a:t>
            </a:r>
            <a:r>
              <a:rPr sz="900" spc="-25" dirty="0">
                <a:latin typeface="Arial"/>
                <a:cs typeface="Arial"/>
              </a:rPr>
              <a:t>1]; </a:t>
            </a:r>
            <a:r>
              <a:rPr sz="900" dirty="0">
                <a:latin typeface="Arial"/>
                <a:cs typeface="Arial"/>
              </a:rPr>
              <a:t>vec</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vStack[vStack.Count -</a:t>
            </a:r>
            <a:r>
              <a:rPr sz="900" spc="-5" dirty="0">
                <a:latin typeface="Arial"/>
                <a:cs typeface="Arial"/>
              </a:rPr>
              <a:t> </a:t>
            </a:r>
            <a:r>
              <a:rPr sz="900" spc="-25" dirty="0">
                <a:latin typeface="Arial"/>
                <a:cs typeface="Arial"/>
              </a:rPr>
              <a:t>1];</a:t>
            </a:r>
            <a:endParaRPr sz="900">
              <a:latin typeface="Arial"/>
              <a:cs typeface="Arial"/>
            </a:endParaRPr>
          </a:p>
          <a:p>
            <a:pPr>
              <a:lnSpc>
                <a:spcPct val="100000"/>
              </a:lnSpc>
            </a:pPr>
            <a:endParaRPr sz="900">
              <a:latin typeface="Arial"/>
              <a:cs typeface="Arial"/>
            </a:endParaRPr>
          </a:p>
          <a:p>
            <a:pPr marL="202565" marR="869950" indent="1270">
              <a:lnSpc>
                <a:spcPts val="1030"/>
              </a:lnSpc>
            </a:pPr>
            <a:r>
              <a:rPr sz="900" dirty="0">
                <a:solidFill>
                  <a:srgbClr val="00AF50"/>
                </a:solidFill>
                <a:latin typeface="Arial"/>
                <a:cs typeface="Arial"/>
              </a:rPr>
              <a:t>//Remove</a:t>
            </a:r>
            <a:r>
              <a:rPr sz="900" spc="-25" dirty="0">
                <a:solidFill>
                  <a:srgbClr val="00AF50"/>
                </a:solidFill>
                <a:latin typeface="Arial"/>
                <a:cs typeface="Arial"/>
              </a:rPr>
              <a:t> </a:t>
            </a:r>
            <a:r>
              <a:rPr sz="900" dirty="0">
                <a:solidFill>
                  <a:srgbClr val="00AF50"/>
                </a:solidFill>
                <a:latin typeface="Arial"/>
                <a:cs typeface="Arial"/>
              </a:rPr>
              <a:t>from</a:t>
            </a:r>
            <a:r>
              <a:rPr sz="900" spc="-10" dirty="0">
                <a:solidFill>
                  <a:srgbClr val="00AF50"/>
                </a:solidFill>
                <a:latin typeface="Arial"/>
                <a:cs typeface="Arial"/>
              </a:rPr>
              <a:t> </a:t>
            </a:r>
            <a:r>
              <a:rPr sz="900" spc="-20" dirty="0">
                <a:solidFill>
                  <a:srgbClr val="00AF50"/>
                </a:solidFill>
                <a:latin typeface="Arial"/>
                <a:cs typeface="Arial"/>
              </a:rPr>
              <a:t>stack </a:t>
            </a:r>
            <a:r>
              <a:rPr sz="900" dirty="0">
                <a:latin typeface="Arial"/>
                <a:cs typeface="Arial"/>
              </a:rPr>
              <a:t>ptStack.RemoveAt(ptStack.Count</a:t>
            </a:r>
            <a:r>
              <a:rPr sz="900" spc="-20"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1);</a:t>
            </a:r>
            <a:endParaRPr sz="900">
              <a:latin typeface="Arial"/>
              <a:cs typeface="Arial"/>
            </a:endParaRPr>
          </a:p>
          <a:p>
            <a:pPr marL="202565">
              <a:lnSpc>
                <a:spcPts val="994"/>
              </a:lnSpc>
            </a:pPr>
            <a:r>
              <a:rPr sz="900" dirty="0">
                <a:latin typeface="Arial"/>
                <a:cs typeface="Arial"/>
              </a:rPr>
              <a:t>vStack.RemoveAt(vStack.Count</a:t>
            </a:r>
            <a:r>
              <a:rPr sz="900" spc="-10"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1);</a:t>
            </a:r>
            <a:endParaRPr sz="900">
              <a:latin typeface="Arial"/>
              <a:cs typeface="Arial"/>
            </a:endParaRPr>
          </a:p>
          <a:p>
            <a:pPr marL="140335">
              <a:lnSpc>
                <a:spcPts val="1030"/>
              </a:lnSpc>
            </a:pPr>
            <a:r>
              <a:rPr sz="900" dirty="0">
                <a:latin typeface="Arial"/>
                <a:cs typeface="Arial"/>
              </a:rPr>
              <a:t>}</a:t>
            </a:r>
            <a:endParaRPr sz="900">
              <a:latin typeface="Arial"/>
              <a:cs typeface="Arial"/>
            </a:endParaRPr>
          </a:p>
          <a:p>
            <a:pPr marL="76200">
              <a:lnSpc>
                <a:spcPts val="1055"/>
              </a:lnSpc>
            </a:pPr>
            <a:r>
              <a:rPr sz="900" dirty="0">
                <a:latin typeface="Arial"/>
                <a:cs typeface="Arial"/>
              </a:rPr>
              <a:t>}</a:t>
            </a:r>
            <a:endParaRPr sz="900">
              <a:latin typeface="Arial"/>
              <a:cs typeface="Arial"/>
            </a:endParaRPr>
          </a:p>
          <a:p>
            <a:pPr>
              <a:lnSpc>
                <a:spcPct val="100000"/>
              </a:lnSpc>
              <a:spcBef>
                <a:spcPts val="15"/>
              </a:spcBef>
            </a:pPr>
            <a:endParaRPr sz="850">
              <a:latin typeface="Arial"/>
              <a:cs typeface="Arial"/>
            </a:endParaRPr>
          </a:p>
          <a:p>
            <a:pPr marL="76200">
              <a:lnSpc>
                <a:spcPts val="1055"/>
              </a:lnSpc>
              <a:spcBef>
                <a:spcPts val="5"/>
              </a:spcBef>
            </a:pPr>
            <a:r>
              <a:rPr sz="900" dirty="0">
                <a:solidFill>
                  <a:srgbClr val="00AF50"/>
                </a:solidFill>
                <a:latin typeface="Arial"/>
                <a:cs typeface="Arial"/>
              </a:rPr>
              <a:t>//Generate</a:t>
            </a:r>
            <a:r>
              <a:rPr sz="900" spc="-25" dirty="0">
                <a:solidFill>
                  <a:srgbClr val="00AF50"/>
                </a:solidFill>
                <a:latin typeface="Arial"/>
                <a:cs typeface="Arial"/>
              </a:rPr>
              <a:t> </a:t>
            </a:r>
            <a:r>
              <a:rPr sz="900" spc="-10" dirty="0">
                <a:solidFill>
                  <a:srgbClr val="00AF50"/>
                </a:solidFill>
                <a:latin typeface="Arial"/>
                <a:cs typeface="Arial"/>
              </a:rPr>
              <a:t>lines</a:t>
            </a:r>
            <a:endParaRPr sz="900">
              <a:latin typeface="Arial"/>
              <a:cs typeface="Arial"/>
            </a:endParaRPr>
          </a:p>
          <a:p>
            <a:pPr marL="76200" marR="903605">
              <a:lnSpc>
                <a:spcPts val="1030"/>
              </a:lnSpc>
              <a:spcBef>
                <a:spcPts val="50"/>
              </a:spcBef>
            </a:pPr>
            <a:r>
              <a:rPr sz="900" dirty="0">
                <a:latin typeface="Arial"/>
                <a:cs typeface="Arial"/>
              </a:rPr>
              <a:t>List&lt;</a:t>
            </a:r>
            <a:r>
              <a:rPr sz="900" b="1" dirty="0">
                <a:latin typeface="Arial"/>
                <a:cs typeface="Arial"/>
              </a:rPr>
              <a:t>Line</a:t>
            </a:r>
            <a:r>
              <a:rPr sz="900" dirty="0">
                <a:latin typeface="Arial"/>
                <a:cs typeface="Arial"/>
              </a:rPr>
              <a:t>&gt;</a:t>
            </a:r>
            <a:r>
              <a:rPr sz="900" spc="-30" dirty="0">
                <a:latin typeface="Arial"/>
                <a:cs typeface="Arial"/>
              </a:rPr>
              <a:t> </a:t>
            </a:r>
            <a:r>
              <a:rPr sz="900" dirty="0">
                <a:latin typeface="Arial"/>
                <a:cs typeface="Arial"/>
              </a:rPr>
              <a:t>allLines</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List&lt;Line&gt;();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i &lt;</a:t>
            </a:r>
            <a:r>
              <a:rPr sz="900" spc="-10" dirty="0">
                <a:latin typeface="Arial"/>
                <a:cs typeface="Arial"/>
              </a:rPr>
              <a:t> </a:t>
            </a:r>
            <a:r>
              <a:rPr sz="900" dirty="0">
                <a:latin typeface="Arial"/>
                <a:cs typeface="Arial"/>
              </a:rPr>
              <a:t>arrPoints.Count;</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 </a:t>
            </a:r>
            <a:r>
              <a:rPr sz="900" spc="-25" dirty="0">
                <a:latin typeface="Arial"/>
                <a:cs typeface="Arial"/>
              </a:rPr>
              <a:t>2)</a:t>
            </a:r>
            <a:endParaRPr sz="900">
              <a:latin typeface="Arial"/>
              <a:cs typeface="Arial"/>
            </a:endParaRPr>
          </a:p>
          <a:p>
            <a:pPr marL="76200">
              <a:lnSpc>
                <a:spcPts val="994"/>
              </a:lnSpc>
            </a:pPr>
            <a:r>
              <a:rPr sz="900" dirty="0">
                <a:latin typeface="Arial"/>
                <a:cs typeface="Arial"/>
              </a:rPr>
              <a:t>{</a:t>
            </a:r>
            <a:endParaRPr sz="900">
              <a:latin typeface="Arial"/>
              <a:cs typeface="Arial"/>
            </a:endParaRPr>
          </a:p>
          <a:p>
            <a:pPr marL="140335" marR="410209">
              <a:lnSpc>
                <a:spcPts val="1030"/>
              </a:lnSpc>
              <a:spcBef>
                <a:spcPts val="60"/>
              </a:spcBef>
            </a:pPr>
            <a:r>
              <a:rPr sz="900" b="1" dirty="0">
                <a:latin typeface="Arial"/>
                <a:cs typeface="Arial"/>
              </a:rPr>
              <a:t>Line</a:t>
            </a:r>
            <a:r>
              <a:rPr sz="900" b="1" spc="-20" dirty="0">
                <a:latin typeface="Arial"/>
                <a:cs typeface="Arial"/>
              </a:rPr>
              <a:t> </a:t>
            </a:r>
            <a:r>
              <a:rPr sz="900" dirty="0">
                <a:latin typeface="Arial"/>
                <a:cs typeface="Arial"/>
              </a:rPr>
              <a:t>line</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Line(arrPoints[i -</a:t>
            </a:r>
            <a:r>
              <a:rPr sz="900" spc="-10" dirty="0">
                <a:latin typeface="Arial"/>
                <a:cs typeface="Arial"/>
              </a:rPr>
              <a:t> </a:t>
            </a:r>
            <a:r>
              <a:rPr sz="900" dirty="0">
                <a:latin typeface="Arial"/>
                <a:cs typeface="Arial"/>
              </a:rPr>
              <a:t>1],</a:t>
            </a:r>
            <a:r>
              <a:rPr sz="900" spc="-10" dirty="0">
                <a:latin typeface="Arial"/>
                <a:cs typeface="Arial"/>
              </a:rPr>
              <a:t> arrPoints[i]); allLines.Add(line);</a:t>
            </a:r>
            <a:endParaRPr sz="900">
              <a:latin typeface="Arial"/>
              <a:cs typeface="Arial"/>
            </a:endParaRPr>
          </a:p>
          <a:p>
            <a:pPr marL="76200">
              <a:lnSpc>
                <a:spcPts val="1010"/>
              </a:lnSpc>
            </a:pPr>
            <a:r>
              <a:rPr sz="900" dirty="0">
                <a:latin typeface="Arial"/>
                <a:cs typeface="Arial"/>
              </a:rPr>
              <a:t>}</a:t>
            </a:r>
            <a:endParaRPr sz="900">
              <a:latin typeface="Arial"/>
              <a:cs typeface="Arial"/>
            </a:endParaRPr>
          </a:p>
          <a:p>
            <a:pPr>
              <a:lnSpc>
                <a:spcPct val="100000"/>
              </a:lnSpc>
              <a:spcBef>
                <a:spcPts val="15"/>
              </a:spcBef>
            </a:pPr>
            <a:endParaRPr sz="850">
              <a:latin typeface="Arial"/>
              <a:cs typeface="Arial"/>
            </a:endParaRPr>
          </a:p>
          <a:p>
            <a:pPr marL="76200">
              <a:lnSpc>
                <a:spcPts val="1055"/>
              </a:lnSpc>
            </a:pPr>
            <a:r>
              <a:rPr sz="900" dirty="0">
                <a:latin typeface="Arial"/>
                <a:cs typeface="Arial"/>
              </a:rPr>
              <a:t>PenroseLines</a:t>
            </a:r>
            <a:r>
              <a:rPr sz="900" spc="-2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allLines;</a:t>
            </a:r>
            <a:endParaRPr sz="900">
              <a:latin typeface="Arial"/>
              <a:cs typeface="Arial"/>
            </a:endParaRPr>
          </a:p>
          <a:p>
            <a:pPr marL="12700">
              <a:lnSpc>
                <a:spcPts val="1055"/>
              </a:lnSpc>
            </a:pPr>
            <a:r>
              <a:rPr sz="900" dirty="0">
                <a:latin typeface="Arial"/>
                <a:cs typeface="Arial"/>
              </a:rPr>
              <a:t>}</a:t>
            </a:r>
            <a:endParaRPr sz="900">
              <a:latin typeface="Arial"/>
              <a:cs typeface="Arial"/>
            </a:endParaRPr>
          </a:p>
        </p:txBody>
      </p:sp>
      <p:sp>
        <p:nvSpPr>
          <p:cNvPr id="3" name="object 3"/>
          <p:cNvSpPr/>
          <p:nvPr/>
        </p:nvSpPr>
        <p:spPr>
          <a:xfrm>
            <a:off x="980236" y="914399"/>
            <a:ext cx="5951220" cy="7542530"/>
          </a:xfrm>
          <a:custGeom>
            <a:avLst/>
            <a:gdLst/>
            <a:ahLst/>
            <a:cxnLst/>
            <a:rect l="l" t="t" r="r" b="b"/>
            <a:pathLst>
              <a:path w="5951220" h="7542530">
                <a:moveTo>
                  <a:pt x="5944489" y="0"/>
                </a:moveTo>
                <a:lnTo>
                  <a:pt x="6096" y="0"/>
                </a:lnTo>
                <a:lnTo>
                  <a:pt x="0" y="0"/>
                </a:lnTo>
                <a:lnTo>
                  <a:pt x="0" y="6096"/>
                </a:lnTo>
                <a:lnTo>
                  <a:pt x="0" y="24384"/>
                </a:lnTo>
                <a:lnTo>
                  <a:pt x="0" y="7535926"/>
                </a:lnTo>
                <a:lnTo>
                  <a:pt x="0" y="7542022"/>
                </a:lnTo>
                <a:lnTo>
                  <a:pt x="6096" y="7542022"/>
                </a:lnTo>
                <a:lnTo>
                  <a:pt x="5944489" y="7542022"/>
                </a:lnTo>
                <a:lnTo>
                  <a:pt x="5944489" y="7535926"/>
                </a:lnTo>
                <a:lnTo>
                  <a:pt x="6096" y="7535926"/>
                </a:lnTo>
                <a:lnTo>
                  <a:pt x="6096" y="24384"/>
                </a:lnTo>
                <a:lnTo>
                  <a:pt x="6096" y="6096"/>
                </a:lnTo>
                <a:lnTo>
                  <a:pt x="5944489" y="6096"/>
                </a:lnTo>
                <a:lnTo>
                  <a:pt x="5944489" y="0"/>
                </a:lnTo>
                <a:close/>
              </a:path>
              <a:path w="5951220" h="7542530">
                <a:moveTo>
                  <a:pt x="5950661" y="0"/>
                </a:moveTo>
                <a:lnTo>
                  <a:pt x="5944565" y="0"/>
                </a:lnTo>
                <a:lnTo>
                  <a:pt x="5944565" y="6096"/>
                </a:lnTo>
                <a:lnTo>
                  <a:pt x="5944565" y="24384"/>
                </a:lnTo>
                <a:lnTo>
                  <a:pt x="5944565" y="7535926"/>
                </a:lnTo>
                <a:lnTo>
                  <a:pt x="5944565" y="7542022"/>
                </a:lnTo>
                <a:lnTo>
                  <a:pt x="5950661" y="7542022"/>
                </a:lnTo>
                <a:lnTo>
                  <a:pt x="5950661" y="7535926"/>
                </a:lnTo>
                <a:lnTo>
                  <a:pt x="5950661" y="24384"/>
                </a:lnTo>
                <a:lnTo>
                  <a:pt x="5950661" y="6096"/>
                </a:lnTo>
                <a:lnTo>
                  <a:pt x="5950661" y="0"/>
                </a:lnTo>
                <a:close/>
              </a:path>
            </a:pathLst>
          </a:custGeom>
          <a:solidFill>
            <a:srgbClr val="000000"/>
          </a:solidFill>
        </p:spPr>
        <p:txBody>
          <a:bodyPr wrap="square" lIns="0" tIns="0" rIns="0" bIns="0" rtlCol="0"/>
          <a:lstStyle/>
          <a:p>
            <a:endParaRPr/>
          </a:p>
        </p:txBody>
      </p:sp>
      <p:sp>
        <p:nvSpPr>
          <p:cNvPr id="7" name="Title 6"/>
          <p:cNvSpPr>
            <a:spLocks noGrp="1"/>
          </p:cNvSpPr>
          <p:nvPr>
            <p:ph type="title"/>
          </p:nvPr>
        </p:nvSpPr>
        <p:spPr/>
        <p:txBody>
          <a:bodyPr/>
          <a:lstStyle/>
          <a:p>
            <a:endParaRPr lang="en-US"/>
          </a:p>
        </p:txBody>
      </p:sp>
      <p:sp>
        <p:nvSpPr>
          <p:cNvPr id="4" name="object 4"/>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105</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1418590"/>
            <a:ext cx="5917565" cy="197866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4_3_4:</a:t>
            </a:r>
            <a:r>
              <a:rPr sz="1200" b="1" spc="-20" dirty="0">
                <a:latin typeface="Arial"/>
                <a:cs typeface="Arial"/>
              </a:rPr>
              <a:t> </a:t>
            </a:r>
            <a:r>
              <a:rPr sz="1200" b="1" dirty="0">
                <a:latin typeface="Arial"/>
                <a:cs typeface="Arial"/>
              </a:rPr>
              <a:t>Conway</a:t>
            </a:r>
            <a:r>
              <a:rPr sz="1200" b="1" spc="-25" dirty="0">
                <a:latin typeface="Arial"/>
                <a:cs typeface="Arial"/>
              </a:rPr>
              <a:t> </a:t>
            </a:r>
            <a:r>
              <a:rPr sz="1200" b="1" dirty="0">
                <a:latin typeface="Arial"/>
                <a:cs typeface="Arial"/>
              </a:rPr>
              <a:t>game</a:t>
            </a:r>
            <a:r>
              <a:rPr sz="1200" b="1" spc="-25" dirty="0">
                <a:latin typeface="Arial"/>
                <a:cs typeface="Arial"/>
              </a:rPr>
              <a:t> </a:t>
            </a:r>
            <a:r>
              <a:rPr sz="1200" b="1" dirty="0">
                <a:latin typeface="Arial"/>
                <a:cs typeface="Arial"/>
              </a:rPr>
              <a:t>of</a:t>
            </a:r>
            <a:r>
              <a:rPr sz="1200" b="1" spc="-15" dirty="0">
                <a:latin typeface="Arial"/>
                <a:cs typeface="Arial"/>
              </a:rPr>
              <a:t> </a:t>
            </a:r>
            <a:r>
              <a:rPr sz="1200" b="1" spc="-20" dirty="0">
                <a:latin typeface="Arial"/>
                <a:cs typeface="Arial"/>
              </a:rPr>
              <a:t>live</a:t>
            </a:r>
            <a:endParaRPr sz="1200">
              <a:latin typeface="Arial"/>
              <a:cs typeface="Arial"/>
            </a:endParaRPr>
          </a:p>
          <a:p>
            <a:pPr marL="12700" marR="5080">
              <a:lnSpc>
                <a:spcPct val="110300"/>
              </a:lnSpc>
              <a:spcBef>
                <a:spcPts val="840"/>
              </a:spcBef>
            </a:pPr>
            <a:r>
              <a:rPr sz="1100" dirty="0">
                <a:latin typeface="Arial"/>
                <a:cs typeface="Arial"/>
              </a:rPr>
              <a:t>A</a:t>
            </a:r>
            <a:r>
              <a:rPr sz="1100" spc="-30" dirty="0">
                <a:latin typeface="Arial"/>
                <a:cs typeface="Arial"/>
              </a:rPr>
              <a:t> </a:t>
            </a:r>
            <a:r>
              <a:rPr sz="1100" dirty="0">
                <a:latin typeface="Arial"/>
                <a:cs typeface="Arial"/>
              </a:rPr>
              <a:t>cellular</a:t>
            </a:r>
            <a:r>
              <a:rPr sz="1100" spc="-15" dirty="0">
                <a:latin typeface="Arial"/>
                <a:cs typeface="Arial"/>
              </a:rPr>
              <a:t> </a:t>
            </a:r>
            <a:r>
              <a:rPr sz="1100" dirty="0">
                <a:latin typeface="Arial"/>
                <a:cs typeface="Arial"/>
              </a:rPr>
              <a:t>automaton</a:t>
            </a:r>
            <a:r>
              <a:rPr sz="1100" spc="-25" dirty="0">
                <a:latin typeface="Arial"/>
                <a:cs typeface="Arial"/>
              </a:rPr>
              <a:t> </a:t>
            </a:r>
            <a:r>
              <a:rPr sz="1100" dirty="0">
                <a:latin typeface="Arial"/>
                <a:cs typeface="Arial"/>
              </a:rPr>
              <a:t>consists</a:t>
            </a:r>
            <a:r>
              <a:rPr sz="1100" spc="-1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regular</a:t>
            </a:r>
            <a:r>
              <a:rPr sz="1100" spc="-20" dirty="0">
                <a:latin typeface="Arial"/>
                <a:cs typeface="Arial"/>
              </a:rPr>
              <a:t> </a:t>
            </a:r>
            <a:r>
              <a:rPr sz="1100" dirty="0">
                <a:latin typeface="Arial"/>
                <a:cs typeface="Arial"/>
              </a:rPr>
              <a:t>grid</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cells,</a:t>
            </a:r>
            <a:r>
              <a:rPr sz="1100" spc="-10"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one</a:t>
            </a:r>
            <a:r>
              <a:rPr sz="1100" spc="-2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finite</a:t>
            </a:r>
            <a:r>
              <a:rPr sz="1100" spc="-15"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of</a:t>
            </a:r>
            <a:r>
              <a:rPr sz="1100" spc="-20" dirty="0">
                <a:latin typeface="Arial"/>
                <a:cs typeface="Arial"/>
              </a:rPr>
              <a:t> </a:t>
            </a:r>
            <a:r>
              <a:rPr sz="1100" spc="-10" dirty="0">
                <a:latin typeface="Arial"/>
                <a:cs typeface="Arial"/>
              </a:rPr>
              <a:t>states, </a:t>
            </a:r>
            <a:r>
              <a:rPr sz="1100" dirty="0">
                <a:latin typeface="Arial"/>
                <a:cs typeface="Arial"/>
              </a:rPr>
              <a:t>"On"</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"Off"</a:t>
            </a:r>
            <a:r>
              <a:rPr sz="1100" spc="-2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grid</a:t>
            </a:r>
            <a:r>
              <a:rPr sz="1100" spc="-2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any</a:t>
            </a:r>
            <a:r>
              <a:rPr sz="1100" spc="-15" dirty="0">
                <a:latin typeface="Arial"/>
                <a:cs typeface="Arial"/>
              </a:rPr>
              <a:t> </a:t>
            </a:r>
            <a:r>
              <a:rPr sz="1100" dirty="0">
                <a:latin typeface="Arial"/>
                <a:cs typeface="Arial"/>
              </a:rPr>
              <a:t>finite</a:t>
            </a:r>
            <a:r>
              <a:rPr sz="1100" spc="-30"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dimensions.</a:t>
            </a:r>
            <a:r>
              <a:rPr sz="1100" spc="-1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cell,</a:t>
            </a:r>
            <a:r>
              <a:rPr sz="1100" spc="-10" dirty="0">
                <a:latin typeface="Arial"/>
                <a:cs typeface="Arial"/>
              </a:rPr>
              <a:t> </a:t>
            </a:r>
            <a:r>
              <a:rPr sz="1100" spc="-50" dirty="0">
                <a:latin typeface="Arial"/>
                <a:cs typeface="Arial"/>
              </a:rPr>
              <a:t>a </a:t>
            </a:r>
            <a:r>
              <a:rPr sz="1100" dirty="0">
                <a:latin typeface="Arial"/>
                <a:cs typeface="Arial"/>
              </a:rPr>
              <a:t>set</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cells</a:t>
            </a:r>
            <a:r>
              <a:rPr sz="1100" spc="-25" dirty="0">
                <a:latin typeface="Arial"/>
                <a:cs typeface="Arial"/>
              </a:rPr>
              <a:t> </a:t>
            </a:r>
            <a:r>
              <a:rPr sz="1100" dirty="0">
                <a:latin typeface="Arial"/>
                <a:cs typeface="Arial"/>
              </a:rPr>
              <a:t>called</a:t>
            </a:r>
            <a:r>
              <a:rPr sz="1100" spc="-15" dirty="0">
                <a:latin typeface="Arial"/>
                <a:cs typeface="Arial"/>
              </a:rPr>
              <a:t> </a:t>
            </a:r>
            <a:r>
              <a:rPr sz="1100" dirty="0">
                <a:latin typeface="Arial"/>
                <a:cs typeface="Arial"/>
              </a:rPr>
              <a:t>its</a:t>
            </a:r>
            <a:r>
              <a:rPr sz="1100" spc="-15" dirty="0">
                <a:latin typeface="Arial"/>
                <a:cs typeface="Arial"/>
              </a:rPr>
              <a:t> </a:t>
            </a:r>
            <a:r>
              <a:rPr sz="1100" spc="-10" dirty="0">
                <a:latin typeface="Arial"/>
                <a:cs typeface="Arial"/>
              </a:rPr>
              <a:t>neighborhood</a:t>
            </a:r>
            <a:r>
              <a:rPr sz="1100" spc="-25" dirty="0">
                <a:latin typeface="Arial"/>
                <a:cs typeface="Arial"/>
              </a:rPr>
              <a:t> </a:t>
            </a:r>
            <a:r>
              <a:rPr sz="1100" dirty="0">
                <a:latin typeface="Arial"/>
                <a:cs typeface="Arial"/>
              </a:rPr>
              <a:t>(usually</a:t>
            </a:r>
            <a:r>
              <a:rPr sz="1100" spc="-15" dirty="0">
                <a:latin typeface="Arial"/>
                <a:cs typeface="Arial"/>
              </a:rPr>
              <a:t> </a:t>
            </a:r>
            <a:r>
              <a:rPr sz="1100" dirty="0">
                <a:latin typeface="Arial"/>
                <a:cs typeface="Arial"/>
              </a:rPr>
              <a:t>including</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cell</a:t>
            </a:r>
            <a:r>
              <a:rPr sz="1100" spc="-15" dirty="0">
                <a:latin typeface="Arial"/>
                <a:cs typeface="Arial"/>
              </a:rPr>
              <a:t> </a:t>
            </a:r>
            <a:r>
              <a:rPr sz="1100" dirty="0">
                <a:latin typeface="Arial"/>
                <a:cs typeface="Arial"/>
              </a:rPr>
              <a:t>itself)</a:t>
            </a:r>
            <a:r>
              <a:rPr sz="1100" spc="-1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relative</a:t>
            </a:r>
            <a:r>
              <a:rPr sz="1100" spc="-25" dirty="0">
                <a:latin typeface="Arial"/>
                <a:cs typeface="Arial"/>
              </a:rPr>
              <a:t> </a:t>
            </a:r>
            <a:r>
              <a:rPr sz="1100" dirty="0">
                <a:latin typeface="Arial"/>
                <a:cs typeface="Arial"/>
              </a:rPr>
              <a:t>to</a:t>
            </a:r>
            <a:r>
              <a:rPr sz="1100" spc="-25" dirty="0">
                <a:latin typeface="Arial"/>
                <a:cs typeface="Arial"/>
              </a:rPr>
              <a:t> the </a:t>
            </a:r>
            <a:r>
              <a:rPr sz="1100" dirty="0">
                <a:latin typeface="Arial"/>
                <a:cs typeface="Arial"/>
              </a:rPr>
              <a:t>specified</a:t>
            </a:r>
            <a:r>
              <a:rPr sz="1100" spc="-30" dirty="0">
                <a:latin typeface="Arial"/>
                <a:cs typeface="Arial"/>
              </a:rPr>
              <a:t> </a:t>
            </a:r>
            <a:r>
              <a:rPr sz="1100" dirty="0">
                <a:latin typeface="Arial"/>
                <a:cs typeface="Arial"/>
              </a:rPr>
              <a:t>cell.</a:t>
            </a:r>
            <a:r>
              <a:rPr sz="1100" spc="-1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neighborhood</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cell</a:t>
            </a:r>
            <a:r>
              <a:rPr sz="1100" spc="-20" dirty="0">
                <a:latin typeface="Arial"/>
                <a:cs typeface="Arial"/>
              </a:rPr>
              <a:t> </a:t>
            </a:r>
            <a:r>
              <a:rPr sz="1100" dirty="0">
                <a:latin typeface="Arial"/>
                <a:cs typeface="Arial"/>
              </a:rPr>
              <a:t>might</a:t>
            </a:r>
            <a:r>
              <a:rPr sz="1100" spc="-25"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as</a:t>
            </a:r>
            <a:r>
              <a:rPr sz="1100" spc="-3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set</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cells</a:t>
            </a:r>
            <a:r>
              <a:rPr sz="1100" spc="-15" dirty="0">
                <a:latin typeface="Arial"/>
                <a:cs typeface="Arial"/>
              </a:rPr>
              <a:t> </a:t>
            </a:r>
            <a:r>
              <a:rPr sz="1100" spc="-50" dirty="0">
                <a:latin typeface="Arial"/>
                <a:cs typeface="Arial"/>
              </a:rPr>
              <a:t>a </a:t>
            </a:r>
            <a:r>
              <a:rPr sz="1100" dirty="0">
                <a:latin typeface="Arial"/>
                <a:cs typeface="Arial"/>
              </a:rPr>
              <a:t>distance</a:t>
            </a:r>
            <a:r>
              <a:rPr sz="1100" spc="-3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2</a:t>
            </a:r>
            <a:r>
              <a:rPr sz="1100" spc="-2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less</a:t>
            </a:r>
            <a:r>
              <a:rPr sz="1100" spc="-25"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cell.</a:t>
            </a:r>
            <a:r>
              <a:rPr sz="1100" spc="-20"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initial</a:t>
            </a:r>
            <a:r>
              <a:rPr sz="1100" spc="-20" dirty="0">
                <a:latin typeface="Arial"/>
                <a:cs typeface="Arial"/>
              </a:rPr>
              <a:t> </a:t>
            </a:r>
            <a:r>
              <a:rPr sz="1100" dirty="0">
                <a:latin typeface="Arial"/>
                <a:cs typeface="Arial"/>
              </a:rPr>
              <a:t>state</a:t>
            </a:r>
            <a:r>
              <a:rPr sz="1100" spc="-25" dirty="0">
                <a:latin typeface="Arial"/>
                <a:cs typeface="Arial"/>
              </a:rPr>
              <a:t> </a:t>
            </a:r>
            <a:r>
              <a:rPr sz="1100" dirty="0">
                <a:latin typeface="Arial"/>
                <a:cs typeface="Arial"/>
              </a:rPr>
              <a:t>(time</a:t>
            </a:r>
            <a:r>
              <a:rPr sz="1100" spc="-25" dirty="0">
                <a:latin typeface="Arial"/>
                <a:cs typeface="Arial"/>
              </a:rPr>
              <a:t> </a:t>
            </a:r>
            <a:r>
              <a:rPr sz="1100" dirty="0">
                <a:latin typeface="Arial"/>
                <a:cs typeface="Arial"/>
              </a:rPr>
              <a:t>t=0)</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selected</a:t>
            </a:r>
            <a:r>
              <a:rPr sz="1100" spc="-2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assigning</a:t>
            </a:r>
            <a:r>
              <a:rPr sz="1100" spc="-1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state</a:t>
            </a:r>
            <a:r>
              <a:rPr sz="1100" spc="-25" dirty="0">
                <a:latin typeface="Arial"/>
                <a:cs typeface="Arial"/>
              </a:rPr>
              <a:t> for </a:t>
            </a:r>
            <a:r>
              <a:rPr sz="1100" dirty="0">
                <a:latin typeface="Arial"/>
                <a:cs typeface="Arial"/>
              </a:rPr>
              <a:t>each</a:t>
            </a:r>
            <a:r>
              <a:rPr sz="1100" spc="-20" dirty="0">
                <a:latin typeface="Arial"/>
                <a:cs typeface="Arial"/>
              </a:rPr>
              <a:t> </a:t>
            </a:r>
            <a:r>
              <a:rPr sz="1100" dirty="0">
                <a:latin typeface="Arial"/>
                <a:cs typeface="Arial"/>
              </a:rPr>
              <a:t>cell.</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generation</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created</a:t>
            </a:r>
            <a:r>
              <a:rPr sz="1100" spc="-25" dirty="0">
                <a:latin typeface="Arial"/>
                <a:cs typeface="Arial"/>
              </a:rPr>
              <a:t> </a:t>
            </a:r>
            <a:r>
              <a:rPr sz="1100" dirty="0">
                <a:latin typeface="Arial"/>
                <a:cs typeface="Arial"/>
              </a:rPr>
              <a:t>(advancing</a:t>
            </a:r>
            <a:r>
              <a:rPr sz="1100" spc="-30" dirty="0">
                <a:latin typeface="Arial"/>
                <a:cs typeface="Arial"/>
              </a:rPr>
              <a:t> </a:t>
            </a:r>
            <a:r>
              <a:rPr sz="1100" dirty="0">
                <a:latin typeface="Arial"/>
                <a:cs typeface="Arial"/>
              </a:rPr>
              <a:t>t</a:t>
            </a:r>
            <a:r>
              <a:rPr sz="1100" spc="-20"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1),</a:t>
            </a:r>
            <a:r>
              <a:rPr sz="1100" spc="-25" dirty="0">
                <a:latin typeface="Arial"/>
                <a:cs typeface="Arial"/>
              </a:rPr>
              <a:t> </a:t>
            </a:r>
            <a:r>
              <a:rPr sz="1100" dirty="0">
                <a:latin typeface="Arial"/>
                <a:cs typeface="Arial"/>
              </a:rPr>
              <a:t>according</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fixed</a:t>
            </a:r>
            <a:r>
              <a:rPr sz="1100" spc="-25" dirty="0">
                <a:latin typeface="Arial"/>
                <a:cs typeface="Arial"/>
              </a:rPr>
              <a:t> </a:t>
            </a:r>
            <a:r>
              <a:rPr sz="1100" spc="-20" dirty="0">
                <a:latin typeface="Arial"/>
                <a:cs typeface="Arial"/>
              </a:rPr>
              <a:t>rule </a:t>
            </a:r>
            <a:r>
              <a:rPr sz="1100" dirty="0">
                <a:latin typeface="Arial"/>
                <a:cs typeface="Arial"/>
              </a:rPr>
              <a:t>(generally,</a:t>
            </a:r>
            <a:r>
              <a:rPr sz="1100" spc="-3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mathematical</a:t>
            </a:r>
            <a:r>
              <a:rPr sz="1100" spc="-25" dirty="0">
                <a:latin typeface="Arial"/>
                <a:cs typeface="Arial"/>
              </a:rPr>
              <a:t> </a:t>
            </a:r>
            <a:r>
              <a:rPr sz="1100" dirty="0">
                <a:latin typeface="Arial"/>
                <a:cs typeface="Arial"/>
              </a:rPr>
              <a:t>function)</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determines</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state</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each</a:t>
            </a:r>
            <a:r>
              <a:rPr sz="1100" spc="-40" dirty="0">
                <a:latin typeface="Arial"/>
                <a:cs typeface="Arial"/>
              </a:rPr>
              <a:t> </a:t>
            </a:r>
            <a:r>
              <a:rPr sz="1100" dirty="0">
                <a:latin typeface="Arial"/>
                <a:cs typeface="Arial"/>
              </a:rPr>
              <a:t>cell</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terms</a:t>
            </a:r>
            <a:r>
              <a:rPr sz="1100" spc="-30" dirty="0">
                <a:latin typeface="Arial"/>
                <a:cs typeface="Arial"/>
              </a:rPr>
              <a:t> </a:t>
            </a:r>
            <a:r>
              <a:rPr sz="1100" dirty="0">
                <a:latin typeface="Arial"/>
                <a:cs typeface="Arial"/>
              </a:rPr>
              <a:t>of</a:t>
            </a:r>
            <a:r>
              <a:rPr sz="1100" spc="-20" dirty="0">
                <a:latin typeface="Arial"/>
                <a:cs typeface="Arial"/>
              </a:rPr>
              <a:t> </a:t>
            </a:r>
            <a:r>
              <a:rPr sz="1100" spc="-25" dirty="0">
                <a:latin typeface="Arial"/>
                <a:cs typeface="Arial"/>
              </a:rPr>
              <a:t>the </a:t>
            </a:r>
            <a:r>
              <a:rPr sz="1100" dirty="0">
                <a:latin typeface="Arial"/>
                <a:cs typeface="Arial"/>
              </a:rPr>
              <a:t>current</a:t>
            </a:r>
            <a:r>
              <a:rPr sz="1100" spc="-15" dirty="0">
                <a:latin typeface="Arial"/>
                <a:cs typeface="Arial"/>
              </a:rPr>
              <a:t> </a:t>
            </a:r>
            <a:r>
              <a:rPr sz="1100" dirty="0">
                <a:latin typeface="Arial"/>
                <a:cs typeface="Arial"/>
              </a:rPr>
              <a:t>state</a:t>
            </a:r>
            <a:r>
              <a:rPr sz="1100" spc="-2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cell</a:t>
            </a:r>
            <a:r>
              <a:rPr sz="1100" spc="-1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states</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cells</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its</a:t>
            </a:r>
            <a:r>
              <a:rPr sz="1100" spc="-5" dirty="0">
                <a:latin typeface="Arial"/>
                <a:cs typeface="Arial"/>
              </a:rPr>
              <a:t> </a:t>
            </a:r>
            <a:r>
              <a:rPr sz="1100" spc="-10" dirty="0">
                <a:latin typeface="Arial"/>
                <a:cs typeface="Arial"/>
              </a:rPr>
              <a:t>neighborhood.</a:t>
            </a:r>
            <a:endParaRPr sz="1100">
              <a:latin typeface="Arial"/>
              <a:cs typeface="Arial"/>
            </a:endParaRPr>
          </a:p>
          <a:p>
            <a:pPr marL="12700">
              <a:lnSpc>
                <a:spcPct val="100000"/>
              </a:lnSpc>
              <a:spcBef>
                <a:spcPts val="135"/>
              </a:spcBef>
            </a:pPr>
            <a:r>
              <a:rPr sz="1100" dirty="0">
                <a:latin typeface="Arial"/>
                <a:cs typeface="Arial"/>
              </a:rPr>
              <a:t>Check</a:t>
            </a:r>
            <a:r>
              <a:rPr sz="1100" spc="-25" dirty="0">
                <a:latin typeface="Arial"/>
                <a:cs typeface="Arial"/>
              </a:rPr>
              <a:t> </a:t>
            </a:r>
            <a:r>
              <a:rPr sz="1100" u="sng" dirty="0">
                <a:solidFill>
                  <a:srgbClr val="1154CC"/>
                </a:solidFill>
                <a:uFill>
                  <a:solidFill>
                    <a:srgbClr val="1154CC"/>
                  </a:solidFill>
                </a:uFill>
                <a:latin typeface="Arial"/>
                <a:cs typeface="Arial"/>
                <a:hlinkClick r:id="rId2"/>
              </a:rPr>
              <a:t>wikipedia</a:t>
            </a:r>
            <a:r>
              <a:rPr sz="1100" spc="-25" dirty="0">
                <a:solidFill>
                  <a:srgbClr val="1154CC"/>
                </a:solidFill>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full</a:t>
            </a:r>
            <a:r>
              <a:rPr sz="1100" spc="-25" dirty="0">
                <a:latin typeface="Arial"/>
                <a:cs typeface="Arial"/>
              </a:rPr>
              <a:t> </a:t>
            </a:r>
            <a:r>
              <a:rPr sz="1100" dirty="0">
                <a:latin typeface="Arial"/>
                <a:cs typeface="Arial"/>
              </a:rPr>
              <a:t>details</a:t>
            </a:r>
            <a:r>
              <a:rPr sz="1100" spc="-25" dirty="0">
                <a:latin typeface="Arial"/>
                <a:cs typeface="Arial"/>
              </a:rPr>
              <a:t> </a:t>
            </a:r>
            <a:r>
              <a:rPr sz="1100" dirty="0">
                <a:latin typeface="Arial"/>
                <a:cs typeface="Arial"/>
              </a:rPr>
              <a:t>and</a:t>
            </a:r>
            <a:r>
              <a:rPr sz="1100" spc="-20" dirty="0">
                <a:latin typeface="Arial"/>
                <a:cs typeface="Arial"/>
              </a:rPr>
              <a:t> </a:t>
            </a:r>
            <a:r>
              <a:rPr sz="1100" spc="-10" dirty="0">
                <a:latin typeface="Arial"/>
                <a:cs typeface="Arial"/>
              </a:rPr>
              <a:t>examples.</a:t>
            </a:r>
            <a:endParaRPr sz="1100">
              <a:latin typeface="Arial"/>
              <a:cs typeface="Arial"/>
            </a:endParaRPr>
          </a:p>
        </p:txBody>
      </p:sp>
      <p:graphicFrame>
        <p:nvGraphicFramePr>
          <p:cNvPr id="3" name="object 3"/>
          <p:cNvGraphicFramePr>
            <a:graphicFrameLocks noGrp="1"/>
          </p:cNvGraphicFramePr>
          <p:nvPr/>
        </p:nvGraphicFramePr>
        <p:xfrm>
          <a:off x="980236" y="3594226"/>
          <a:ext cx="5944870" cy="550735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76530">
                <a:tc>
                  <a:txBody>
                    <a:bodyPr/>
                    <a:lstStyle/>
                    <a:p>
                      <a:pPr marL="73025">
                        <a:lnSpc>
                          <a:spcPct val="100000"/>
                        </a:lnSpc>
                        <a:spcBef>
                          <a:spcPts val="45"/>
                        </a:spcBef>
                      </a:pPr>
                      <a:r>
                        <a:rPr sz="900" b="1" dirty="0">
                          <a:latin typeface="Arial"/>
                          <a:cs typeface="Arial"/>
                        </a:rPr>
                        <a:t>Conway</a:t>
                      </a:r>
                      <a:r>
                        <a:rPr sz="900" b="1" spc="-40" dirty="0">
                          <a:latin typeface="Arial"/>
                          <a:cs typeface="Arial"/>
                        </a:rPr>
                        <a:t> </a:t>
                      </a:r>
                      <a:r>
                        <a:rPr sz="900" b="1" dirty="0">
                          <a:latin typeface="Arial"/>
                          <a:cs typeface="Arial"/>
                        </a:rPr>
                        <a:t>game</a:t>
                      </a:r>
                      <a:r>
                        <a:rPr sz="900" b="1" spc="-25" dirty="0">
                          <a:latin typeface="Arial"/>
                          <a:cs typeface="Arial"/>
                        </a:rPr>
                        <a:t> </a:t>
                      </a:r>
                      <a:r>
                        <a:rPr sz="900" b="1" dirty="0">
                          <a:latin typeface="Arial"/>
                          <a:cs typeface="Arial"/>
                        </a:rPr>
                        <a:t>of</a:t>
                      </a:r>
                      <a:r>
                        <a:rPr sz="900" b="1" spc="-25" dirty="0">
                          <a:latin typeface="Arial"/>
                          <a:cs typeface="Arial"/>
                        </a:rPr>
                        <a:t> </a:t>
                      </a:r>
                      <a:r>
                        <a:rPr sz="900" b="1" spc="-20" dirty="0">
                          <a:latin typeface="Arial"/>
                          <a:cs typeface="Arial"/>
                        </a:rPr>
                        <a:t>live</a:t>
                      </a:r>
                      <a:endParaRPr sz="900">
                        <a:latin typeface="Arial"/>
                        <a:cs typeface="Arial"/>
                      </a:endParaRPr>
                    </a:p>
                  </a:txBody>
                  <a:tcPr marL="0" marR="0" marT="571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extLst>
                  <a:ext uri="{0D108BD9-81ED-4DB2-BD59-A6C34878D82A}">
                    <a16:rowId xmlns:a16="http://schemas.microsoft.com/office/drawing/2014/main" val="10000"/>
                  </a:ext>
                </a:extLst>
              </a:tr>
              <a:tr h="2033270">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1"/>
                  </a:ext>
                </a:extLst>
              </a:tr>
              <a:tr h="231140">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66415">
                <a:tc>
                  <a:txBody>
                    <a:bodyPr/>
                    <a:lstStyle/>
                    <a:p>
                      <a:pPr marL="136525">
                        <a:lnSpc>
                          <a:spcPts val="1055"/>
                        </a:lnSpc>
                        <a:spcBef>
                          <a:spcPts val="120"/>
                        </a:spcBef>
                      </a:pPr>
                      <a:r>
                        <a:rPr sz="900" dirty="0">
                          <a:latin typeface="Arial"/>
                          <a:cs typeface="Arial"/>
                        </a:rPr>
                        <a:t>private</a:t>
                      </a:r>
                      <a:r>
                        <a:rPr sz="900" spc="-20" dirty="0">
                          <a:latin typeface="Arial"/>
                          <a:cs typeface="Arial"/>
                        </a:rPr>
                        <a:t> </a:t>
                      </a:r>
                      <a:r>
                        <a:rPr sz="900" dirty="0">
                          <a:latin typeface="Arial"/>
                          <a:cs typeface="Arial"/>
                        </a:rPr>
                        <a:t>void </a:t>
                      </a:r>
                      <a:r>
                        <a:rPr sz="900" b="1" dirty="0">
                          <a:latin typeface="Arial"/>
                          <a:cs typeface="Arial"/>
                        </a:rPr>
                        <a:t>RunScript</a:t>
                      </a:r>
                      <a:r>
                        <a:rPr sz="900" dirty="0">
                          <a:latin typeface="Arial"/>
                          <a:cs typeface="Arial"/>
                        </a:rPr>
                        <a:t>(</a:t>
                      </a:r>
                      <a:r>
                        <a:rPr sz="900" b="1" dirty="0">
                          <a:latin typeface="Arial"/>
                          <a:cs typeface="Arial"/>
                        </a:rPr>
                        <a:t>Surface</a:t>
                      </a:r>
                      <a:r>
                        <a:rPr sz="900" b="1" spc="-5" dirty="0">
                          <a:latin typeface="Arial"/>
                          <a:cs typeface="Arial"/>
                        </a:rPr>
                        <a:t> </a:t>
                      </a:r>
                      <a:r>
                        <a:rPr sz="900" dirty="0">
                          <a:latin typeface="Arial"/>
                          <a:cs typeface="Arial"/>
                        </a:rPr>
                        <a:t>srf,</a:t>
                      </a:r>
                      <a:r>
                        <a:rPr sz="900" spc="-10" dirty="0">
                          <a:latin typeface="Arial"/>
                          <a:cs typeface="Arial"/>
                        </a:rPr>
                        <a:t> </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uNum,</a:t>
                      </a:r>
                      <a:r>
                        <a:rPr sz="900" spc="-5" dirty="0">
                          <a:latin typeface="Arial"/>
                          <a:cs typeface="Arial"/>
                        </a:rPr>
                        <a:t> </a:t>
                      </a:r>
                      <a:r>
                        <a:rPr sz="900" dirty="0">
                          <a:solidFill>
                            <a:srgbClr val="3333FF"/>
                          </a:solidFill>
                          <a:latin typeface="Arial"/>
                          <a:cs typeface="Arial"/>
                        </a:rPr>
                        <a:t>int </a:t>
                      </a:r>
                      <a:r>
                        <a:rPr sz="900" dirty="0">
                          <a:latin typeface="Arial"/>
                          <a:cs typeface="Arial"/>
                        </a:rPr>
                        <a:t>vNum,</a:t>
                      </a:r>
                      <a:r>
                        <a:rPr sz="900" spc="-20" dirty="0">
                          <a:latin typeface="Arial"/>
                          <a:cs typeface="Arial"/>
                        </a:rPr>
                        <a:t> </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seed,</a:t>
                      </a:r>
                      <a:r>
                        <a:rPr sz="900" spc="-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dirty="0">
                          <a:latin typeface="Arial"/>
                          <a:cs typeface="Arial"/>
                        </a:rPr>
                        <a:t>PointGrid, </a:t>
                      </a:r>
                      <a:r>
                        <a:rPr sz="900" dirty="0">
                          <a:solidFill>
                            <a:srgbClr val="3333FF"/>
                          </a:solidFill>
                          <a:latin typeface="Arial"/>
                          <a:cs typeface="Arial"/>
                        </a:rPr>
                        <a:t>ref</a:t>
                      </a:r>
                      <a:r>
                        <a:rPr sz="900" spc="-30" dirty="0">
                          <a:solidFill>
                            <a:srgbClr val="3333FF"/>
                          </a:solidFill>
                          <a:latin typeface="Arial"/>
                          <a:cs typeface="Arial"/>
                        </a:rPr>
                        <a:t> </a:t>
                      </a:r>
                      <a:r>
                        <a:rPr sz="900" dirty="0">
                          <a:solidFill>
                            <a:srgbClr val="3333FF"/>
                          </a:solidFill>
                          <a:latin typeface="Arial"/>
                          <a:cs typeface="Arial"/>
                        </a:rPr>
                        <a:t>object </a:t>
                      </a:r>
                      <a:r>
                        <a:rPr sz="900" spc="-10" dirty="0">
                          <a:latin typeface="Arial"/>
                          <a:cs typeface="Arial"/>
                        </a:rPr>
                        <a:t>StateGrid)</a:t>
                      </a:r>
                      <a:endParaRPr sz="900">
                        <a:latin typeface="Arial"/>
                        <a:cs typeface="Arial"/>
                      </a:endParaRPr>
                    </a:p>
                    <a:p>
                      <a:pPr marL="136525">
                        <a:lnSpc>
                          <a:spcPts val="1030"/>
                        </a:lnSpc>
                      </a:pPr>
                      <a:r>
                        <a:rPr sz="900" dirty="0">
                          <a:latin typeface="Arial"/>
                          <a:cs typeface="Arial"/>
                        </a:rPr>
                        <a:t>{</a:t>
                      </a:r>
                      <a:endParaRPr sz="900">
                        <a:latin typeface="Arial"/>
                        <a:cs typeface="Arial"/>
                      </a:endParaRPr>
                    </a:p>
                    <a:p>
                      <a:pPr marR="5103495" algn="r">
                        <a:lnSpc>
                          <a:spcPts val="1030"/>
                        </a:lnSpc>
                      </a:pPr>
                      <a:r>
                        <a:rPr sz="900" dirty="0">
                          <a:solidFill>
                            <a:srgbClr val="3333FF"/>
                          </a:solidFill>
                          <a:latin typeface="Arial"/>
                          <a:cs typeface="Arial"/>
                        </a:rPr>
                        <a:t>if</a:t>
                      </a:r>
                      <a:r>
                        <a:rPr sz="900" dirty="0">
                          <a:latin typeface="Arial"/>
                          <a:cs typeface="Arial"/>
                        </a:rPr>
                        <a:t>(uNum</a:t>
                      </a:r>
                      <a:r>
                        <a:rPr sz="900" spc="-10" dirty="0">
                          <a:latin typeface="Arial"/>
                          <a:cs typeface="Arial"/>
                        </a:rPr>
                        <a:t> </a:t>
                      </a:r>
                      <a:r>
                        <a:rPr sz="900" dirty="0">
                          <a:latin typeface="Arial"/>
                          <a:cs typeface="Arial"/>
                        </a:rPr>
                        <a:t>&lt;</a:t>
                      </a:r>
                      <a:r>
                        <a:rPr sz="900" spc="-20" dirty="0">
                          <a:latin typeface="Arial"/>
                          <a:cs typeface="Arial"/>
                        </a:rPr>
                        <a:t> </a:t>
                      </a:r>
                      <a:r>
                        <a:rPr sz="900" spc="-25" dirty="0">
                          <a:latin typeface="Arial"/>
                          <a:cs typeface="Arial"/>
                        </a:rPr>
                        <a:t>2)</a:t>
                      </a:r>
                      <a:endParaRPr sz="900">
                        <a:latin typeface="Arial"/>
                        <a:cs typeface="Arial"/>
                      </a:endParaRPr>
                    </a:p>
                    <a:p>
                      <a:pPr marR="5141595" algn="r">
                        <a:lnSpc>
                          <a:spcPts val="1040"/>
                        </a:lnSpc>
                      </a:pPr>
                      <a:r>
                        <a:rPr sz="900" dirty="0">
                          <a:latin typeface="Arial"/>
                          <a:cs typeface="Arial"/>
                        </a:rPr>
                        <a:t>uNum</a:t>
                      </a:r>
                      <a:r>
                        <a:rPr sz="900" spc="-10"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2;</a:t>
                      </a:r>
                      <a:endParaRPr sz="900">
                        <a:latin typeface="Arial"/>
                        <a:cs typeface="Arial"/>
                      </a:endParaRPr>
                    </a:p>
                    <a:p>
                      <a:pPr marR="5109210" algn="r">
                        <a:lnSpc>
                          <a:spcPts val="1040"/>
                        </a:lnSpc>
                      </a:pPr>
                      <a:r>
                        <a:rPr sz="900" dirty="0">
                          <a:solidFill>
                            <a:srgbClr val="3333FF"/>
                          </a:solidFill>
                          <a:latin typeface="Arial"/>
                          <a:cs typeface="Arial"/>
                        </a:rPr>
                        <a:t>if</a:t>
                      </a:r>
                      <a:r>
                        <a:rPr sz="900" dirty="0">
                          <a:latin typeface="Arial"/>
                          <a:cs typeface="Arial"/>
                        </a:rPr>
                        <a:t>(vNum</a:t>
                      </a:r>
                      <a:r>
                        <a:rPr sz="900" spc="-10" dirty="0">
                          <a:latin typeface="Arial"/>
                          <a:cs typeface="Arial"/>
                        </a:rPr>
                        <a:t> </a:t>
                      </a:r>
                      <a:r>
                        <a:rPr sz="900" dirty="0">
                          <a:latin typeface="Arial"/>
                          <a:cs typeface="Arial"/>
                        </a:rPr>
                        <a:t>&lt;</a:t>
                      </a:r>
                      <a:r>
                        <a:rPr sz="900" spc="-5" dirty="0">
                          <a:latin typeface="Arial"/>
                          <a:cs typeface="Arial"/>
                        </a:rPr>
                        <a:t> </a:t>
                      </a:r>
                      <a:r>
                        <a:rPr sz="900" spc="-25" dirty="0">
                          <a:latin typeface="Arial"/>
                          <a:cs typeface="Arial"/>
                        </a:rPr>
                        <a:t>2)</a:t>
                      </a:r>
                      <a:endParaRPr sz="900">
                        <a:latin typeface="Arial"/>
                        <a:cs typeface="Arial"/>
                      </a:endParaRPr>
                    </a:p>
                    <a:p>
                      <a:pPr marR="5147945" algn="r">
                        <a:lnSpc>
                          <a:spcPts val="1055"/>
                        </a:lnSpc>
                      </a:pPr>
                      <a:r>
                        <a:rPr sz="900" dirty="0">
                          <a:latin typeface="Arial"/>
                          <a:cs typeface="Arial"/>
                        </a:rPr>
                        <a:t>vNum</a:t>
                      </a:r>
                      <a:r>
                        <a:rPr sz="900" spc="-5"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2;</a:t>
                      </a:r>
                      <a:endParaRPr sz="900">
                        <a:latin typeface="Arial"/>
                        <a:cs typeface="Arial"/>
                      </a:endParaRPr>
                    </a:p>
                    <a:p>
                      <a:pPr>
                        <a:lnSpc>
                          <a:spcPct val="100000"/>
                        </a:lnSpc>
                        <a:spcBef>
                          <a:spcPts val="45"/>
                        </a:spcBef>
                      </a:pPr>
                      <a:endParaRPr sz="850">
                        <a:latin typeface="Times New Roman"/>
                        <a:cs typeface="Times New Roman"/>
                      </a:endParaRPr>
                    </a:p>
                    <a:p>
                      <a:pPr marL="200660" marR="3427095" algn="just">
                        <a:lnSpc>
                          <a:spcPct val="96100"/>
                        </a:lnSpc>
                      </a:pP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uStep</a:t>
                      </a:r>
                      <a:r>
                        <a:rPr sz="900" spc="-1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srf.Domain(0).Length</a:t>
                      </a:r>
                      <a:r>
                        <a:rPr sz="900" spc="-10" dirty="0">
                          <a:latin typeface="Arial"/>
                          <a:cs typeface="Arial"/>
                        </a:rPr>
                        <a:t> </a:t>
                      </a:r>
                      <a:r>
                        <a:rPr sz="900" dirty="0">
                          <a:latin typeface="Arial"/>
                          <a:cs typeface="Arial"/>
                        </a:rPr>
                        <a:t>/</a:t>
                      </a:r>
                      <a:r>
                        <a:rPr sz="900" spc="-25" dirty="0">
                          <a:latin typeface="Arial"/>
                          <a:cs typeface="Arial"/>
                        </a:rPr>
                        <a:t> </a:t>
                      </a:r>
                      <a:r>
                        <a:rPr sz="900" spc="-20" dirty="0">
                          <a:latin typeface="Arial"/>
                          <a:cs typeface="Arial"/>
                        </a:rPr>
                        <a:t>uNum;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vStep</a:t>
                      </a:r>
                      <a:r>
                        <a:rPr sz="900" spc="-1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srf.Domain(1).Length</a:t>
                      </a:r>
                      <a:r>
                        <a:rPr sz="900" spc="-10" dirty="0">
                          <a:latin typeface="Arial"/>
                          <a:cs typeface="Arial"/>
                        </a:rPr>
                        <a:t> </a:t>
                      </a:r>
                      <a:r>
                        <a:rPr sz="900" dirty="0">
                          <a:latin typeface="Arial"/>
                          <a:cs typeface="Arial"/>
                        </a:rPr>
                        <a:t>/</a:t>
                      </a:r>
                      <a:r>
                        <a:rPr sz="900" spc="-25" dirty="0">
                          <a:latin typeface="Arial"/>
                          <a:cs typeface="Arial"/>
                        </a:rPr>
                        <a:t> </a:t>
                      </a:r>
                      <a:r>
                        <a:rPr sz="900" spc="-20" dirty="0">
                          <a:latin typeface="Arial"/>
                          <a:cs typeface="Arial"/>
                        </a:rPr>
                        <a:t>vNum;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uMin</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srf.Domain(0).Min;</a:t>
                      </a:r>
                      <a:endParaRPr sz="900">
                        <a:latin typeface="Arial"/>
                        <a:cs typeface="Arial"/>
                      </a:endParaRPr>
                    </a:p>
                    <a:p>
                      <a:pPr marL="200660" algn="just">
                        <a:lnSpc>
                          <a:spcPts val="1035"/>
                        </a:lnSpc>
                      </a:pP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vMin</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srf.Domain(1).Min;</a:t>
                      </a:r>
                      <a:endParaRPr sz="900">
                        <a:latin typeface="Arial"/>
                        <a:cs typeface="Arial"/>
                      </a:endParaRPr>
                    </a:p>
                    <a:p>
                      <a:pPr>
                        <a:lnSpc>
                          <a:spcPct val="100000"/>
                        </a:lnSpc>
                        <a:spcBef>
                          <a:spcPts val="50"/>
                        </a:spcBef>
                      </a:pPr>
                      <a:endParaRPr sz="850">
                        <a:latin typeface="Times New Roman"/>
                        <a:cs typeface="Times New Roman"/>
                      </a:endParaRPr>
                    </a:p>
                    <a:p>
                      <a:pPr marL="200660" marR="2646680">
                        <a:lnSpc>
                          <a:spcPct val="96100"/>
                        </a:lnSpc>
                      </a:pPr>
                      <a:r>
                        <a:rPr sz="900" dirty="0">
                          <a:solidFill>
                            <a:srgbClr val="00AF50"/>
                          </a:solidFill>
                          <a:latin typeface="Arial"/>
                          <a:cs typeface="Arial"/>
                        </a:rPr>
                        <a:t>//create</a:t>
                      </a:r>
                      <a:r>
                        <a:rPr sz="900" spc="-10"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grid</a:t>
                      </a:r>
                      <a:r>
                        <a:rPr sz="900" spc="-1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points</a:t>
                      </a:r>
                      <a:r>
                        <a:rPr sz="900" spc="-5"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grid</a:t>
                      </a:r>
                      <a:r>
                        <a:rPr sz="900" spc="-15"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spc="-10" dirty="0">
                          <a:solidFill>
                            <a:srgbClr val="00AF50"/>
                          </a:solidFill>
                          <a:latin typeface="Arial"/>
                          <a:cs typeface="Arial"/>
                        </a:rPr>
                        <a:t>states </a:t>
                      </a:r>
                      <a:r>
                        <a:rPr sz="900" b="1" dirty="0">
                          <a:latin typeface="Arial"/>
                          <a:cs typeface="Arial"/>
                        </a:rPr>
                        <a:t>DataTree</a:t>
                      </a:r>
                      <a:r>
                        <a:rPr sz="900" dirty="0">
                          <a:latin typeface="Arial"/>
                          <a:cs typeface="Arial"/>
                        </a:rPr>
                        <a: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pointsTree</a:t>
                      </a:r>
                      <a:r>
                        <a:rPr sz="900" spc="-1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a:t>
                      </a:r>
                      <a:r>
                        <a:rPr sz="900" spc="-15" dirty="0">
                          <a:latin typeface="Arial"/>
                          <a:cs typeface="Arial"/>
                        </a:rPr>
                        <a:t> </a:t>
                      </a:r>
                      <a:r>
                        <a:rPr sz="900" spc="-10" dirty="0">
                          <a:latin typeface="Arial"/>
                          <a:cs typeface="Arial"/>
                        </a:rPr>
                        <a:t>DataTree&lt;Point3d&gt;(); </a:t>
                      </a:r>
                      <a:r>
                        <a:rPr sz="900" b="1" dirty="0">
                          <a:latin typeface="Arial"/>
                          <a:cs typeface="Arial"/>
                        </a:rPr>
                        <a:t>DataTree</a:t>
                      </a:r>
                      <a:r>
                        <a:rPr sz="900" dirty="0">
                          <a:latin typeface="Arial"/>
                          <a:cs typeface="Arial"/>
                        </a:rPr>
                        <a:t>&lt;</a:t>
                      </a:r>
                      <a:r>
                        <a:rPr sz="900" dirty="0">
                          <a:solidFill>
                            <a:srgbClr val="3333FF"/>
                          </a:solidFill>
                          <a:latin typeface="Arial"/>
                          <a:cs typeface="Arial"/>
                        </a:rPr>
                        <a:t>int</a:t>
                      </a:r>
                      <a:r>
                        <a:rPr sz="900" dirty="0">
                          <a:latin typeface="Arial"/>
                          <a:cs typeface="Arial"/>
                        </a:rPr>
                        <a:t>&gt;</a:t>
                      </a:r>
                      <a:r>
                        <a:rPr sz="900" spc="-20" dirty="0">
                          <a:latin typeface="Arial"/>
                          <a:cs typeface="Arial"/>
                        </a:rPr>
                        <a:t> </a:t>
                      </a:r>
                      <a:r>
                        <a:rPr sz="900" dirty="0">
                          <a:latin typeface="Arial"/>
                          <a:cs typeface="Arial"/>
                        </a:rPr>
                        <a:t>statesTree</a:t>
                      </a:r>
                      <a:r>
                        <a:rPr sz="900" spc="-1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DataTree&lt;int&gt;();</a:t>
                      </a:r>
                      <a:endParaRPr sz="900">
                        <a:latin typeface="Arial"/>
                        <a:cs typeface="Arial"/>
                      </a:endParaRPr>
                    </a:p>
                    <a:p>
                      <a:pPr marL="200660">
                        <a:lnSpc>
                          <a:spcPts val="1010"/>
                        </a:lnSpc>
                      </a:pPr>
                      <a:r>
                        <a:rPr sz="900" dirty="0">
                          <a:solidFill>
                            <a:srgbClr val="3333FF"/>
                          </a:solidFill>
                          <a:latin typeface="Arial"/>
                          <a:cs typeface="Arial"/>
                        </a:rPr>
                        <a:t>int</a:t>
                      </a:r>
                      <a:r>
                        <a:rPr sz="900" spc="-30" dirty="0">
                          <a:solidFill>
                            <a:srgbClr val="3333FF"/>
                          </a:solidFill>
                          <a:latin typeface="Arial"/>
                          <a:cs typeface="Arial"/>
                        </a:rPr>
                        <a:t> </a:t>
                      </a:r>
                      <a:r>
                        <a:rPr sz="900" dirty="0">
                          <a:latin typeface="Arial"/>
                          <a:cs typeface="Arial"/>
                        </a:rPr>
                        <a:t>pathIndex =</a:t>
                      </a:r>
                      <a:r>
                        <a:rPr sz="900" spc="-15" dirty="0">
                          <a:latin typeface="Arial"/>
                          <a:cs typeface="Arial"/>
                        </a:rPr>
                        <a:t> </a:t>
                      </a:r>
                      <a:r>
                        <a:rPr sz="900" spc="-35" dirty="0">
                          <a:latin typeface="Arial"/>
                          <a:cs typeface="Arial"/>
                        </a:rPr>
                        <a:t>0;</a:t>
                      </a:r>
                      <a:endParaRPr sz="900">
                        <a:latin typeface="Arial"/>
                        <a:cs typeface="Arial"/>
                      </a:endParaRPr>
                    </a:p>
                    <a:p>
                      <a:pPr marL="200660" marR="3858895">
                        <a:lnSpc>
                          <a:spcPts val="1040"/>
                        </a:lnSpc>
                        <a:spcBef>
                          <a:spcPts val="45"/>
                        </a:spcBef>
                      </a:pPr>
                      <a:r>
                        <a:rPr sz="900" b="1" dirty="0">
                          <a:latin typeface="Arial"/>
                          <a:cs typeface="Arial"/>
                        </a:rPr>
                        <a:t>Random</a:t>
                      </a:r>
                      <a:r>
                        <a:rPr sz="900" b="1" spc="-20" dirty="0">
                          <a:latin typeface="Arial"/>
                          <a:cs typeface="Arial"/>
                        </a:rPr>
                        <a:t> </a:t>
                      </a:r>
                      <a:r>
                        <a:rPr sz="900" dirty="0">
                          <a:latin typeface="Arial"/>
                          <a:cs typeface="Arial"/>
                        </a:rPr>
                        <a:t>rand</a:t>
                      </a:r>
                      <a:r>
                        <a:rPr sz="900" spc="-2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Random(seed); </a:t>
                      </a:r>
                      <a:r>
                        <a:rPr sz="900" dirty="0">
                          <a:solidFill>
                            <a:srgbClr val="3333FF"/>
                          </a:solidFill>
                          <a:latin typeface="Arial"/>
                          <a:cs typeface="Arial"/>
                        </a:rPr>
                        <a:t>for</a:t>
                      </a:r>
                      <a:r>
                        <a:rPr sz="900" spc="-1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uNum;</a:t>
                      </a:r>
                      <a:r>
                        <a:rPr sz="900" spc="-10" dirty="0">
                          <a:latin typeface="Arial"/>
                          <a:cs typeface="Arial"/>
                        </a:rPr>
                        <a:t> </a:t>
                      </a:r>
                      <a:r>
                        <a:rPr sz="900" spc="-20" dirty="0">
                          <a:latin typeface="Arial"/>
                          <a:cs typeface="Arial"/>
                        </a:rPr>
                        <a:t>i++)</a:t>
                      </a:r>
                      <a:endParaRPr sz="900">
                        <a:latin typeface="Arial"/>
                        <a:cs typeface="Arial"/>
                      </a:endParaRPr>
                    </a:p>
                    <a:p>
                      <a:pPr marL="200660">
                        <a:lnSpc>
                          <a:spcPts val="985"/>
                        </a:lnSpc>
                      </a:pPr>
                      <a:r>
                        <a:rPr sz="900" dirty="0">
                          <a:latin typeface="Arial"/>
                          <a:cs typeface="Arial"/>
                        </a:rPr>
                        <a:t>{</a:t>
                      </a:r>
                      <a:endParaRPr sz="900">
                        <a:latin typeface="Arial"/>
                        <a:cs typeface="Arial"/>
                      </a:endParaRPr>
                    </a:p>
                    <a:p>
                      <a:pPr marL="264795" marR="3457575">
                        <a:lnSpc>
                          <a:spcPct val="95900"/>
                        </a:lnSpc>
                        <a:spcBef>
                          <a:spcPts val="20"/>
                        </a:spcBef>
                      </a:pPr>
                      <a:r>
                        <a:rPr sz="900" dirty="0">
                          <a:latin typeface="Arial"/>
                          <a:cs typeface="Arial"/>
                        </a:rPr>
                        <a:t>List&lt;</a:t>
                      </a:r>
                      <a:r>
                        <a:rPr sz="900" b="1" dirty="0">
                          <a:latin typeface="Arial"/>
                          <a:cs typeface="Arial"/>
                        </a:rPr>
                        <a:t>Point3d</a:t>
                      </a:r>
                      <a:r>
                        <a:rPr sz="900" dirty="0">
                          <a:latin typeface="Arial"/>
                          <a:cs typeface="Arial"/>
                        </a:rPr>
                        <a:t>&gt;</a:t>
                      </a:r>
                      <a:r>
                        <a:rPr sz="900" spc="-25" dirty="0">
                          <a:latin typeface="Arial"/>
                          <a:cs typeface="Arial"/>
                        </a:rPr>
                        <a:t> </a:t>
                      </a:r>
                      <a:r>
                        <a:rPr sz="900" dirty="0">
                          <a:latin typeface="Arial"/>
                          <a:cs typeface="Arial"/>
                        </a:rPr>
                        <a:t>ptList</a:t>
                      </a:r>
                      <a:r>
                        <a:rPr sz="900" spc="-2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List&lt;Point3d&gt;(); </a:t>
                      </a: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0" dirty="0">
                          <a:latin typeface="Arial"/>
                          <a:cs typeface="Arial"/>
                        </a:rPr>
                        <a:t> </a:t>
                      </a:r>
                      <a:r>
                        <a:rPr sz="900" dirty="0">
                          <a:latin typeface="Arial"/>
                          <a:cs typeface="Arial"/>
                        </a:rPr>
                        <a:t>stateList</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List&lt;int&gt;(); </a:t>
                      </a:r>
                      <a:r>
                        <a:rPr sz="900" b="1" dirty="0">
                          <a:latin typeface="Arial"/>
                          <a:cs typeface="Arial"/>
                        </a:rPr>
                        <a:t>GH_Path</a:t>
                      </a:r>
                      <a:r>
                        <a:rPr sz="900" b="1" spc="-20" dirty="0">
                          <a:latin typeface="Arial"/>
                          <a:cs typeface="Arial"/>
                        </a:rPr>
                        <a:t> </a:t>
                      </a:r>
                      <a:r>
                        <a:rPr sz="900" dirty="0">
                          <a:latin typeface="Arial"/>
                          <a:cs typeface="Arial"/>
                        </a:rPr>
                        <a:t>path</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GH_Path(pathIndex); </a:t>
                      </a:r>
                      <a:r>
                        <a:rPr sz="900" dirty="0">
                          <a:latin typeface="Arial"/>
                          <a:cs typeface="Arial"/>
                        </a:rPr>
                        <a:t>pathIndex</a:t>
                      </a:r>
                      <a:r>
                        <a:rPr sz="900" spc="-3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pathIndex</a:t>
                      </a:r>
                      <a:r>
                        <a:rPr sz="900" spc="-1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4" name="object 4"/>
          <p:cNvPicPr/>
          <p:nvPr/>
        </p:nvPicPr>
        <p:blipFill>
          <a:blip r:embed="rId3" cstate="print"/>
          <a:stretch>
            <a:fillRect/>
          </a:stretch>
        </p:blipFill>
        <p:spPr>
          <a:xfrm>
            <a:off x="1115555" y="3854668"/>
            <a:ext cx="3997551" cy="1902875"/>
          </a:xfrm>
          <a:prstGeom prst="rect">
            <a:avLst/>
          </a:prstGeom>
        </p:spPr>
      </p:pic>
      <p:sp>
        <p:nvSpPr>
          <p:cNvPr id="8" name="Title 7"/>
          <p:cNvSpPr>
            <a:spLocks noGrp="1"/>
          </p:cNvSpPr>
          <p:nvPr>
            <p:ph type="title"/>
          </p:nvPr>
        </p:nvSpPr>
        <p:spPr/>
        <p:txBody>
          <a:bodyPr/>
          <a:lstStyle/>
          <a:p>
            <a:endParaRPr lang="en-US"/>
          </a:p>
        </p:txBody>
      </p:sp>
      <p:sp>
        <p:nvSpPr>
          <p:cNvPr id="5" name="object 5"/>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106</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107</a:t>
            </a:r>
          </a:p>
        </p:txBody>
      </p:sp>
      <p:graphicFrame>
        <p:nvGraphicFramePr>
          <p:cNvPr id="2" name="object 2"/>
          <p:cNvGraphicFramePr>
            <a:graphicFrameLocks noGrp="1"/>
          </p:cNvGraphicFramePr>
          <p:nvPr/>
        </p:nvGraphicFramePr>
        <p:xfrm>
          <a:off x="980236" y="914399"/>
          <a:ext cx="5944870" cy="821690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1883410">
                <a:tc>
                  <a:txBody>
                    <a:bodyPr/>
                    <a:lstStyle/>
                    <a:p>
                      <a:pPr marL="264795">
                        <a:lnSpc>
                          <a:spcPts val="1055"/>
                        </a:lnSpc>
                        <a:spcBef>
                          <a:spcPts val="105"/>
                        </a:spcBef>
                      </a:pP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j =</a:t>
                      </a:r>
                      <a:r>
                        <a:rPr sz="900" spc="-10" dirty="0">
                          <a:latin typeface="Arial"/>
                          <a:cs typeface="Arial"/>
                        </a:rPr>
                        <a:t> </a:t>
                      </a:r>
                      <a:r>
                        <a:rPr sz="900" dirty="0">
                          <a:latin typeface="Arial"/>
                          <a:cs typeface="Arial"/>
                        </a:rPr>
                        <a:t>0; j</a:t>
                      </a:r>
                      <a:r>
                        <a:rPr sz="900" spc="-10"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vNum;</a:t>
                      </a:r>
                      <a:r>
                        <a:rPr sz="900" spc="-5" dirty="0">
                          <a:latin typeface="Arial"/>
                          <a:cs typeface="Arial"/>
                        </a:rPr>
                        <a:t> </a:t>
                      </a:r>
                      <a:r>
                        <a:rPr sz="900" spc="-20" dirty="0">
                          <a:latin typeface="Arial"/>
                          <a:cs typeface="Arial"/>
                        </a:rPr>
                        <a:t>j++)</a:t>
                      </a:r>
                      <a:endParaRPr sz="900">
                        <a:latin typeface="Arial"/>
                        <a:cs typeface="Arial"/>
                      </a:endParaRPr>
                    </a:p>
                    <a:p>
                      <a:pPr marL="264795">
                        <a:lnSpc>
                          <a:spcPts val="1040"/>
                        </a:lnSpc>
                      </a:pPr>
                      <a:r>
                        <a:rPr sz="900" dirty="0">
                          <a:latin typeface="Arial"/>
                          <a:cs typeface="Arial"/>
                        </a:rPr>
                        <a:t>{</a:t>
                      </a:r>
                      <a:endParaRPr sz="900">
                        <a:latin typeface="Arial"/>
                        <a:cs typeface="Arial"/>
                      </a:endParaRPr>
                    </a:p>
                    <a:p>
                      <a:pPr marL="327025" marR="2487930" indent="1270">
                        <a:lnSpc>
                          <a:spcPts val="1030"/>
                        </a:lnSpc>
                        <a:spcBef>
                          <a:spcPts val="60"/>
                        </a:spcBef>
                      </a:pPr>
                      <a:r>
                        <a:rPr sz="900" b="1" dirty="0">
                          <a:latin typeface="Arial"/>
                          <a:cs typeface="Arial"/>
                        </a:rPr>
                        <a:t>Point3d</a:t>
                      </a:r>
                      <a:r>
                        <a:rPr sz="900" b="1" spc="-30" dirty="0">
                          <a:latin typeface="Arial"/>
                          <a:cs typeface="Arial"/>
                        </a:rPr>
                        <a:t> </a:t>
                      </a:r>
                      <a:r>
                        <a:rPr sz="900" dirty="0">
                          <a:latin typeface="Arial"/>
                          <a:cs typeface="Arial"/>
                        </a:rPr>
                        <a:t>srfPt</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srf.PointAt(uMin</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uStep,</a:t>
                      </a:r>
                      <a:r>
                        <a:rPr sz="900" spc="-5" dirty="0">
                          <a:latin typeface="Arial"/>
                          <a:cs typeface="Arial"/>
                        </a:rPr>
                        <a:t> </a:t>
                      </a:r>
                      <a:r>
                        <a:rPr sz="900" dirty="0">
                          <a:latin typeface="Arial"/>
                          <a:cs typeface="Arial"/>
                        </a:rPr>
                        <a:t>vMin</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j</a:t>
                      </a:r>
                      <a:r>
                        <a:rPr sz="900" spc="-1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vStep); ptList.Add(srfPt);</a:t>
                      </a:r>
                      <a:endParaRPr sz="900">
                        <a:latin typeface="Arial"/>
                        <a:cs typeface="Arial"/>
                      </a:endParaRPr>
                    </a:p>
                    <a:p>
                      <a:pPr marL="327025" marR="4036060">
                        <a:lnSpc>
                          <a:spcPts val="1030"/>
                        </a:lnSpc>
                        <a:spcBef>
                          <a:spcPts val="5"/>
                        </a:spcBef>
                      </a:pP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randState</a:t>
                      </a:r>
                      <a:r>
                        <a:rPr sz="900" spc="-1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rand.Next(0,</a:t>
                      </a:r>
                      <a:r>
                        <a:rPr sz="900" spc="-15" dirty="0">
                          <a:latin typeface="Arial"/>
                          <a:cs typeface="Arial"/>
                        </a:rPr>
                        <a:t> </a:t>
                      </a:r>
                      <a:r>
                        <a:rPr sz="900" spc="-25" dirty="0">
                          <a:latin typeface="Arial"/>
                          <a:cs typeface="Arial"/>
                        </a:rPr>
                        <a:t>2); </a:t>
                      </a:r>
                      <a:r>
                        <a:rPr sz="900" spc="-10" dirty="0">
                          <a:latin typeface="Arial"/>
                          <a:cs typeface="Arial"/>
                        </a:rPr>
                        <a:t>stateList.Add(randState);</a:t>
                      </a:r>
                      <a:endParaRPr sz="900">
                        <a:latin typeface="Arial"/>
                        <a:cs typeface="Arial"/>
                      </a:endParaRPr>
                    </a:p>
                    <a:p>
                      <a:pPr marL="264795">
                        <a:lnSpc>
                          <a:spcPts val="994"/>
                        </a:lnSpc>
                      </a:pPr>
                      <a:r>
                        <a:rPr sz="900" dirty="0">
                          <a:latin typeface="Arial"/>
                          <a:cs typeface="Arial"/>
                        </a:rPr>
                        <a:t>}</a:t>
                      </a:r>
                      <a:endParaRPr sz="900">
                        <a:latin typeface="Arial"/>
                        <a:cs typeface="Arial"/>
                      </a:endParaRPr>
                    </a:p>
                    <a:p>
                      <a:pPr marL="264795" marR="3740785">
                        <a:lnSpc>
                          <a:spcPts val="1030"/>
                        </a:lnSpc>
                        <a:spcBef>
                          <a:spcPts val="50"/>
                        </a:spcBef>
                      </a:pPr>
                      <a:r>
                        <a:rPr sz="900" spc="-10" dirty="0">
                          <a:latin typeface="Arial"/>
                          <a:cs typeface="Arial"/>
                        </a:rPr>
                        <a:t>pointsTree.AddRange(ptList,</a:t>
                      </a:r>
                      <a:r>
                        <a:rPr sz="900" spc="195" dirty="0">
                          <a:latin typeface="Arial"/>
                          <a:cs typeface="Arial"/>
                        </a:rPr>
                        <a:t> </a:t>
                      </a:r>
                      <a:r>
                        <a:rPr sz="900" spc="-10" dirty="0">
                          <a:latin typeface="Arial"/>
                          <a:cs typeface="Arial"/>
                        </a:rPr>
                        <a:t>path); statesTree.AddRange(stateList,</a:t>
                      </a:r>
                      <a:r>
                        <a:rPr sz="900" spc="215" dirty="0">
                          <a:latin typeface="Arial"/>
                          <a:cs typeface="Arial"/>
                        </a:rPr>
                        <a:t> </a:t>
                      </a:r>
                      <a:r>
                        <a:rPr sz="900" spc="-10" dirty="0">
                          <a:latin typeface="Arial"/>
                          <a:cs typeface="Arial"/>
                        </a:rPr>
                        <a:t>path);</a:t>
                      </a:r>
                      <a:endParaRPr sz="900">
                        <a:latin typeface="Arial"/>
                        <a:cs typeface="Arial"/>
                      </a:endParaRPr>
                    </a:p>
                    <a:p>
                      <a:pPr marL="200660">
                        <a:lnSpc>
                          <a:spcPts val="1010"/>
                        </a:lnSpc>
                      </a:pPr>
                      <a:r>
                        <a:rPr sz="900" dirty="0">
                          <a:latin typeface="Arial"/>
                          <a:cs typeface="Arial"/>
                        </a:rPr>
                        <a:t>}</a:t>
                      </a:r>
                      <a:endParaRPr sz="900">
                        <a:latin typeface="Arial"/>
                        <a:cs typeface="Arial"/>
                      </a:endParaRPr>
                    </a:p>
                    <a:p>
                      <a:pPr>
                        <a:lnSpc>
                          <a:spcPct val="100000"/>
                        </a:lnSpc>
                        <a:spcBef>
                          <a:spcPts val="35"/>
                        </a:spcBef>
                      </a:pPr>
                      <a:endParaRPr sz="900">
                        <a:latin typeface="Times New Roman"/>
                        <a:cs typeface="Times New Roman"/>
                      </a:endParaRPr>
                    </a:p>
                    <a:p>
                      <a:pPr marL="200660" marR="4551045">
                        <a:lnSpc>
                          <a:spcPts val="1030"/>
                        </a:lnSpc>
                        <a:spcBef>
                          <a:spcPts val="5"/>
                        </a:spcBef>
                      </a:pPr>
                      <a:r>
                        <a:rPr sz="900" dirty="0">
                          <a:latin typeface="Arial"/>
                          <a:cs typeface="Arial"/>
                        </a:rPr>
                        <a:t>PointGrid</a:t>
                      </a:r>
                      <a:r>
                        <a:rPr sz="900" spc="-10" dirty="0">
                          <a:latin typeface="Arial"/>
                          <a:cs typeface="Arial"/>
                        </a:rPr>
                        <a:t> </a:t>
                      </a:r>
                      <a:r>
                        <a:rPr sz="900" dirty="0">
                          <a:latin typeface="Arial"/>
                          <a:cs typeface="Arial"/>
                        </a:rPr>
                        <a:t>=</a:t>
                      </a:r>
                      <a:r>
                        <a:rPr sz="900" spc="-10" dirty="0">
                          <a:latin typeface="Arial"/>
                          <a:cs typeface="Arial"/>
                        </a:rPr>
                        <a:t> pointsTree; </a:t>
                      </a:r>
                      <a:r>
                        <a:rPr sz="900" dirty="0">
                          <a:latin typeface="Arial"/>
                          <a:cs typeface="Arial"/>
                        </a:rPr>
                        <a:t>StateGrid</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statesTree;</a:t>
                      </a:r>
                      <a:endParaRPr sz="900">
                        <a:latin typeface="Arial"/>
                        <a:cs typeface="Arial"/>
                      </a:endParaRPr>
                    </a:p>
                    <a:p>
                      <a:pPr marL="136525">
                        <a:lnSpc>
                          <a:spcPts val="1010"/>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096010">
                <a:tc>
                  <a:txBody>
                    <a:bodyPr/>
                    <a:lstStyle/>
                    <a:p>
                      <a:pPr marL="136525">
                        <a:lnSpc>
                          <a:spcPts val="1065"/>
                        </a:lnSpc>
                        <a:spcBef>
                          <a:spcPts val="105"/>
                        </a:spcBef>
                      </a:pPr>
                      <a:r>
                        <a:rPr sz="900" dirty="0">
                          <a:latin typeface="Arial"/>
                          <a:cs typeface="Arial"/>
                        </a:rPr>
                        <a:t>private</a:t>
                      </a:r>
                      <a:r>
                        <a:rPr sz="900" spc="-35" dirty="0">
                          <a:latin typeface="Arial"/>
                          <a:cs typeface="Arial"/>
                        </a:rPr>
                        <a:t> </a:t>
                      </a:r>
                      <a:r>
                        <a:rPr sz="900" dirty="0">
                          <a:latin typeface="Arial"/>
                          <a:cs typeface="Arial"/>
                        </a:rPr>
                        <a:t>void</a:t>
                      </a:r>
                      <a:r>
                        <a:rPr sz="900" spc="-5" dirty="0">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DataTree</a:t>
                      </a:r>
                      <a:r>
                        <a:rPr sz="900" dirty="0">
                          <a:latin typeface="Arial"/>
                          <a:cs typeface="Arial"/>
                        </a:rPr>
                        <a:t>&lt;</a:t>
                      </a:r>
                      <a:r>
                        <a:rPr sz="900" dirty="0">
                          <a:solidFill>
                            <a:srgbClr val="3333FF"/>
                          </a:solidFill>
                          <a:latin typeface="Arial"/>
                          <a:cs typeface="Arial"/>
                        </a:rPr>
                        <a:t>int</a:t>
                      </a:r>
                      <a:r>
                        <a:rPr sz="900" dirty="0">
                          <a:latin typeface="Arial"/>
                          <a:cs typeface="Arial"/>
                        </a:rPr>
                        <a:t>&gt;</a:t>
                      </a:r>
                      <a:r>
                        <a:rPr sz="900" spc="-15" dirty="0">
                          <a:latin typeface="Arial"/>
                          <a:cs typeface="Arial"/>
                        </a:rPr>
                        <a:t> </a:t>
                      </a:r>
                      <a:r>
                        <a:rPr sz="900" dirty="0">
                          <a:latin typeface="Arial"/>
                          <a:cs typeface="Arial"/>
                        </a:rPr>
                        <a:t>grid,</a:t>
                      </a:r>
                      <a:r>
                        <a:rPr sz="900" spc="-10" dirty="0">
                          <a:latin typeface="Arial"/>
                          <a:cs typeface="Arial"/>
                        </a:rPr>
                        <a:t> </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gen,</a:t>
                      </a:r>
                      <a:r>
                        <a:rPr sz="900" spc="-10"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solidFill>
                            <a:srgbClr val="3333FF"/>
                          </a:solidFill>
                          <a:latin typeface="Arial"/>
                          <a:cs typeface="Arial"/>
                        </a:rPr>
                        <a:t>object </a:t>
                      </a:r>
                      <a:r>
                        <a:rPr sz="900" spc="-10" dirty="0">
                          <a:latin typeface="Arial"/>
                          <a:cs typeface="Arial"/>
                        </a:rPr>
                        <a:t>OutGrid)</a:t>
                      </a:r>
                      <a:endParaRPr sz="900">
                        <a:latin typeface="Arial"/>
                        <a:cs typeface="Arial"/>
                      </a:endParaRPr>
                    </a:p>
                    <a:p>
                      <a:pPr marL="136525">
                        <a:lnSpc>
                          <a:spcPts val="1040"/>
                        </a:lnSpc>
                      </a:pPr>
                      <a:r>
                        <a:rPr sz="900" dirty="0">
                          <a:latin typeface="Arial"/>
                          <a:cs typeface="Arial"/>
                        </a:rPr>
                        <a:t>{</a:t>
                      </a:r>
                      <a:endParaRPr sz="900">
                        <a:latin typeface="Arial"/>
                        <a:cs typeface="Arial"/>
                      </a:endParaRPr>
                    </a:p>
                    <a:p>
                      <a:pPr marL="200660" marR="3912870">
                        <a:lnSpc>
                          <a:spcPts val="1030"/>
                        </a:lnSpc>
                        <a:spcBef>
                          <a:spcPts val="55"/>
                        </a:spcBef>
                      </a:pPr>
                      <a:r>
                        <a:rPr sz="900" dirty="0">
                          <a:solidFill>
                            <a:srgbClr val="00AF50"/>
                          </a:solidFill>
                          <a:latin typeface="Arial"/>
                          <a:cs typeface="Arial"/>
                        </a:rPr>
                        <a:t>//Get</a:t>
                      </a:r>
                      <a:r>
                        <a:rPr sz="900" spc="-15" dirty="0">
                          <a:solidFill>
                            <a:srgbClr val="00AF50"/>
                          </a:solidFill>
                          <a:latin typeface="Arial"/>
                          <a:cs typeface="Arial"/>
                        </a:rPr>
                        <a:t> </a:t>
                      </a:r>
                      <a:r>
                        <a:rPr sz="900" dirty="0">
                          <a:solidFill>
                            <a:srgbClr val="00AF50"/>
                          </a:solidFill>
                          <a:latin typeface="Arial"/>
                          <a:cs typeface="Arial"/>
                        </a:rPr>
                        <a:t>state</a:t>
                      </a:r>
                      <a:r>
                        <a:rPr sz="900" spc="-5" dirty="0">
                          <a:solidFill>
                            <a:srgbClr val="00AF50"/>
                          </a:solidFill>
                          <a:latin typeface="Arial"/>
                          <a:cs typeface="Arial"/>
                        </a:rPr>
                        <a:t> </a:t>
                      </a:r>
                      <a:r>
                        <a:rPr sz="900" dirty="0">
                          <a:solidFill>
                            <a:srgbClr val="00AF50"/>
                          </a:solidFill>
                          <a:latin typeface="Arial"/>
                          <a:cs typeface="Arial"/>
                        </a:rPr>
                        <a:t>at</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defined</a:t>
                      </a:r>
                      <a:r>
                        <a:rPr sz="900" spc="-10" dirty="0">
                          <a:solidFill>
                            <a:srgbClr val="00AF50"/>
                          </a:solidFill>
                          <a:latin typeface="Arial"/>
                          <a:cs typeface="Arial"/>
                        </a:rPr>
                        <a:t> generation </a:t>
                      </a:r>
                      <a:r>
                        <a:rPr sz="900" dirty="0">
                          <a:solidFill>
                            <a:srgbClr val="3333FF"/>
                          </a:solidFill>
                          <a:latin typeface="Arial"/>
                          <a:cs typeface="Arial"/>
                        </a:rPr>
                        <a:t>for</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i &lt;</a:t>
                      </a:r>
                      <a:r>
                        <a:rPr sz="900" spc="-10" dirty="0">
                          <a:latin typeface="Arial"/>
                          <a:cs typeface="Arial"/>
                        </a:rPr>
                        <a:t> </a:t>
                      </a:r>
                      <a:r>
                        <a:rPr sz="900" dirty="0">
                          <a:latin typeface="Arial"/>
                          <a:cs typeface="Arial"/>
                        </a:rPr>
                        <a:t>gen;</a:t>
                      </a:r>
                      <a:r>
                        <a:rPr sz="900" spc="-10" dirty="0">
                          <a:latin typeface="Arial"/>
                          <a:cs typeface="Arial"/>
                        </a:rPr>
                        <a:t> </a:t>
                      </a:r>
                      <a:r>
                        <a:rPr sz="900" spc="-20" dirty="0">
                          <a:latin typeface="Arial"/>
                          <a:cs typeface="Arial"/>
                        </a:rPr>
                        <a:t>i++)</a:t>
                      </a:r>
                      <a:endParaRPr sz="900">
                        <a:latin typeface="Arial"/>
                        <a:cs typeface="Arial"/>
                      </a:endParaRPr>
                    </a:p>
                    <a:p>
                      <a:pPr marL="264795">
                        <a:lnSpc>
                          <a:spcPts val="1010"/>
                        </a:lnSpc>
                      </a:pPr>
                      <a:r>
                        <a:rPr sz="900" dirty="0">
                          <a:latin typeface="Arial"/>
                          <a:cs typeface="Arial"/>
                        </a:rPr>
                        <a:t>grid</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NewGeneration(grid);</a:t>
                      </a:r>
                      <a:endParaRPr sz="900">
                        <a:latin typeface="Arial"/>
                        <a:cs typeface="Arial"/>
                      </a:endParaRPr>
                    </a:p>
                    <a:p>
                      <a:pPr>
                        <a:lnSpc>
                          <a:spcPct val="100000"/>
                        </a:lnSpc>
                        <a:spcBef>
                          <a:spcPts val="15"/>
                        </a:spcBef>
                      </a:pPr>
                      <a:endParaRPr sz="850">
                        <a:latin typeface="Times New Roman"/>
                        <a:cs typeface="Times New Roman"/>
                      </a:endParaRPr>
                    </a:p>
                    <a:p>
                      <a:pPr marL="200660">
                        <a:lnSpc>
                          <a:spcPts val="1055"/>
                        </a:lnSpc>
                      </a:pPr>
                      <a:r>
                        <a:rPr sz="900" dirty="0">
                          <a:latin typeface="Arial"/>
                          <a:cs typeface="Arial"/>
                        </a:rPr>
                        <a:t>OutGrid</a:t>
                      </a:r>
                      <a:r>
                        <a:rPr sz="900" spc="-5" dirty="0">
                          <a:latin typeface="Arial"/>
                          <a:cs typeface="Arial"/>
                        </a:rPr>
                        <a:t> </a:t>
                      </a:r>
                      <a:r>
                        <a:rPr sz="900" dirty="0">
                          <a:latin typeface="Arial"/>
                          <a:cs typeface="Arial"/>
                        </a:rPr>
                        <a:t>=</a:t>
                      </a:r>
                      <a:r>
                        <a:rPr sz="900" spc="-10" dirty="0">
                          <a:latin typeface="Arial"/>
                          <a:cs typeface="Arial"/>
                        </a:rPr>
                        <a:t> grid;</a:t>
                      </a:r>
                      <a:endParaRPr sz="900">
                        <a:latin typeface="Arial"/>
                        <a:cs typeface="Arial"/>
                      </a:endParaRPr>
                    </a:p>
                    <a:p>
                      <a:pPr marL="136525">
                        <a:lnSpc>
                          <a:spcPts val="1055"/>
                        </a:lnSpc>
                      </a:pPr>
                      <a:r>
                        <a:rPr sz="900" dirty="0">
                          <a:latin typeface="Arial"/>
                          <a:cs typeface="Arial"/>
                        </a:rPr>
                        <a:t>}</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311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775200">
                <a:tc>
                  <a:txBody>
                    <a:bodyPr/>
                    <a:lstStyle/>
                    <a:p>
                      <a:pPr marL="200660">
                        <a:lnSpc>
                          <a:spcPts val="1055"/>
                        </a:lnSpc>
                        <a:spcBef>
                          <a:spcPts val="105"/>
                        </a:spcBef>
                      </a:pPr>
                      <a:r>
                        <a:rPr sz="900" dirty="0">
                          <a:latin typeface="Arial"/>
                          <a:cs typeface="Arial"/>
                        </a:rPr>
                        <a:t>public</a:t>
                      </a:r>
                      <a:r>
                        <a:rPr sz="900" spc="55" dirty="0">
                          <a:latin typeface="Arial"/>
                          <a:cs typeface="Arial"/>
                        </a:rPr>
                        <a:t> </a:t>
                      </a:r>
                      <a:r>
                        <a:rPr sz="900" b="1" dirty="0">
                          <a:latin typeface="Arial"/>
                          <a:cs typeface="Arial"/>
                        </a:rPr>
                        <a:t>DataTree</a:t>
                      </a:r>
                      <a:r>
                        <a:rPr sz="900" dirty="0">
                          <a:latin typeface="Arial"/>
                          <a:cs typeface="Arial"/>
                        </a:rPr>
                        <a:t>&lt;</a:t>
                      </a:r>
                      <a:r>
                        <a:rPr sz="900" dirty="0">
                          <a:solidFill>
                            <a:srgbClr val="3333FF"/>
                          </a:solidFill>
                          <a:latin typeface="Arial"/>
                          <a:cs typeface="Arial"/>
                        </a:rPr>
                        <a:t>int</a:t>
                      </a:r>
                      <a:r>
                        <a:rPr sz="900" dirty="0">
                          <a:latin typeface="Arial"/>
                          <a:cs typeface="Arial"/>
                        </a:rPr>
                        <a:t>&gt;</a:t>
                      </a:r>
                      <a:r>
                        <a:rPr sz="900" spc="45" dirty="0">
                          <a:latin typeface="Arial"/>
                          <a:cs typeface="Arial"/>
                        </a:rPr>
                        <a:t> </a:t>
                      </a:r>
                      <a:r>
                        <a:rPr sz="900" b="1" spc="-10" dirty="0">
                          <a:latin typeface="Arial"/>
                          <a:cs typeface="Arial"/>
                        </a:rPr>
                        <a:t>NewGeneration</a:t>
                      </a:r>
                      <a:r>
                        <a:rPr sz="900" spc="-10" dirty="0">
                          <a:latin typeface="Arial"/>
                          <a:cs typeface="Arial"/>
                        </a:rPr>
                        <a:t>(</a:t>
                      </a:r>
                      <a:r>
                        <a:rPr sz="900" b="1" spc="-10" dirty="0">
                          <a:latin typeface="Arial"/>
                          <a:cs typeface="Arial"/>
                        </a:rPr>
                        <a:t>DataTree</a:t>
                      </a:r>
                      <a:r>
                        <a:rPr sz="900" spc="-10" dirty="0">
                          <a:latin typeface="Arial"/>
                          <a:cs typeface="Arial"/>
                        </a:rPr>
                        <a:t>&lt;</a:t>
                      </a:r>
                      <a:r>
                        <a:rPr sz="900" spc="-10" dirty="0">
                          <a:solidFill>
                            <a:srgbClr val="3333FF"/>
                          </a:solidFill>
                          <a:latin typeface="Arial"/>
                          <a:cs typeface="Arial"/>
                        </a:rPr>
                        <a:t>int</a:t>
                      </a:r>
                      <a:r>
                        <a:rPr sz="900" spc="-10" dirty="0">
                          <a:latin typeface="Arial"/>
                          <a:cs typeface="Arial"/>
                        </a:rPr>
                        <a:t>&gt;</a:t>
                      </a:r>
                      <a:r>
                        <a:rPr sz="900" spc="45" dirty="0">
                          <a:latin typeface="Arial"/>
                          <a:cs typeface="Arial"/>
                        </a:rPr>
                        <a:t> </a:t>
                      </a:r>
                      <a:r>
                        <a:rPr sz="900" spc="-10" dirty="0">
                          <a:latin typeface="Arial"/>
                          <a:cs typeface="Arial"/>
                        </a:rPr>
                        <a:t>inStates)</a:t>
                      </a:r>
                      <a:endParaRPr sz="900" dirty="0">
                        <a:latin typeface="Arial"/>
                        <a:cs typeface="Arial"/>
                      </a:endParaRPr>
                    </a:p>
                    <a:p>
                      <a:pPr marL="136525">
                        <a:lnSpc>
                          <a:spcPts val="1040"/>
                        </a:lnSpc>
                      </a:pPr>
                      <a:r>
                        <a:rPr sz="900" dirty="0">
                          <a:latin typeface="Arial"/>
                          <a:cs typeface="Arial"/>
                        </a:rPr>
                        <a:t>{</a:t>
                      </a:r>
                    </a:p>
                    <a:p>
                      <a:pPr marL="200660" marR="4719320">
                        <a:lnSpc>
                          <a:spcPts val="1030"/>
                        </a:lnSpc>
                        <a:spcBef>
                          <a:spcPts val="60"/>
                        </a:spcBef>
                      </a:pPr>
                      <a:r>
                        <a:rPr sz="900" dirty="0">
                          <a:solidFill>
                            <a:srgbClr val="3333FF"/>
                          </a:solidFill>
                          <a:latin typeface="Arial"/>
                          <a:cs typeface="Arial"/>
                        </a:rPr>
                        <a:t>int</a:t>
                      </a:r>
                      <a:r>
                        <a:rPr sz="900" spc="-25"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j,</a:t>
                      </a:r>
                      <a:r>
                        <a:rPr sz="900" spc="-5" dirty="0">
                          <a:latin typeface="Arial"/>
                          <a:cs typeface="Arial"/>
                        </a:rPr>
                        <a:t> </a:t>
                      </a:r>
                      <a:r>
                        <a:rPr sz="900" dirty="0">
                          <a:latin typeface="Arial"/>
                          <a:cs typeface="Arial"/>
                        </a:rPr>
                        <a:t>c, </a:t>
                      </a:r>
                      <a:r>
                        <a:rPr sz="900" spc="-25" dirty="0">
                          <a:latin typeface="Arial"/>
                          <a:cs typeface="Arial"/>
                        </a:rPr>
                        <a:t>nc; </a:t>
                      </a: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5" dirty="0">
                          <a:latin typeface="Arial"/>
                          <a:cs typeface="Arial"/>
                        </a:rPr>
                        <a:t> </a:t>
                      </a:r>
                      <a:r>
                        <a:rPr sz="900" spc="-10" dirty="0">
                          <a:latin typeface="Arial"/>
                          <a:cs typeface="Arial"/>
                        </a:rPr>
                        <a:t>prvBranch; </a:t>
                      </a: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5" dirty="0">
                          <a:latin typeface="Arial"/>
                          <a:cs typeface="Arial"/>
                        </a:rPr>
                        <a:t> </a:t>
                      </a:r>
                      <a:r>
                        <a:rPr sz="900" spc="-10" dirty="0">
                          <a:latin typeface="Arial"/>
                          <a:cs typeface="Arial"/>
                        </a:rPr>
                        <a:t>nxtBranch; </a:t>
                      </a: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35" dirty="0">
                          <a:latin typeface="Arial"/>
                          <a:cs typeface="Arial"/>
                        </a:rPr>
                        <a:t> </a:t>
                      </a:r>
                      <a:r>
                        <a:rPr sz="900" spc="-10" dirty="0">
                          <a:latin typeface="Arial"/>
                          <a:cs typeface="Arial"/>
                        </a:rPr>
                        <a:t>branch;</a:t>
                      </a:r>
                      <a:endParaRPr sz="900" dirty="0">
                        <a:latin typeface="Arial"/>
                        <a:cs typeface="Arial"/>
                      </a:endParaRPr>
                    </a:p>
                    <a:p>
                      <a:pPr marL="200660" marR="3445510">
                        <a:lnSpc>
                          <a:spcPts val="1030"/>
                        </a:lnSpc>
                        <a:spcBef>
                          <a:spcPts val="20"/>
                        </a:spcBef>
                      </a:pPr>
                      <a:r>
                        <a:rPr sz="900" b="1" dirty="0">
                          <a:latin typeface="Arial"/>
                          <a:cs typeface="Arial"/>
                        </a:rPr>
                        <a:t>DataTree</a:t>
                      </a:r>
                      <a:r>
                        <a:rPr sz="900" dirty="0">
                          <a:latin typeface="Arial"/>
                          <a:cs typeface="Arial"/>
                        </a:rPr>
                        <a:t>&lt;</a:t>
                      </a:r>
                      <a:r>
                        <a:rPr sz="900" dirty="0">
                          <a:solidFill>
                            <a:srgbClr val="3333FF"/>
                          </a:solidFill>
                          <a:latin typeface="Arial"/>
                          <a:cs typeface="Arial"/>
                        </a:rPr>
                        <a:t>int</a:t>
                      </a:r>
                      <a:r>
                        <a:rPr sz="900" dirty="0">
                          <a:latin typeface="Arial"/>
                          <a:cs typeface="Arial"/>
                        </a:rPr>
                        <a:t>&gt;</a:t>
                      </a:r>
                      <a:r>
                        <a:rPr sz="900" spc="-15" dirty="0">
                          <a:latin typeface="Arial"/>
                          <a:cs typeface="Arial"/>
                        </a:rPr>
                        <a:t> </a:t>
                      </a:r>
                      <a:r>
                        <a:rPr sz="900" dirty="0">
                          <a:latin typeface="Arial"/>
                          <a:cs typeface="Arial"/>
                        </a:rPr>
                        <a:t>states</a:t>
                      </a:r>
                      <a:r>
                        <a:rPr sz="900" spc="-1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DataTree&lt;int&gt;(); </a:t>
                      </a:r>
                      <a:r>
                        <a:rPr sz="900" dirty="0">
                          <a:latin typeface="Arial"/>
                          <a:cs typeface="Arial"/>
                        </a:rPr>
                        <a:t>states</a:t>
                      </a:r>
                      <a:r>
                        <a:rPr sz="900" spc="-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inStates;</a:t>
                      </a:r>
                      <a:endParaRPr sz="900" dirty="0">
                        <a:latin typeface="Arial"/>
                        <a:cs typeface="Arial"/>
                      </a:endParaRPr>
                    </a:p>
                    <a:p>
                      <a:pPr>
                        <a:lnSpc>
                          <a:spcPct val="100000"/>
                        </a:lnSpc>
                        <a:spcBef>
                          <a:spcPts val="40"/>
                        </a:spcBef>
                      </a:pPr>
                      <a:endParaRPr sz="800" dirty="0">
                        <a:latin typeface="Times New Roman"/>
                        <a:cs typeface="Times New Roman"/>
                      </a:endParaRPr>
                    </a:p>
                    <a:p>
                      <a:pPr marL="200660">
                        <a:lnSpc>
                          <a:spcPts val="1060"/>
                        </a:lnSpc>
                      </a:pPr>
                      <a:r>
                        <a:rPr sz="900" dirty="0">
                          <a:solidFill>
                            <a:srgbClr val="3333FF"/>
                          </a:solidFill>
                          <a:latin typeface="Arial"/>
                          <a:cs typeface="Arial"/>
                        </a:rPr>
                        <a:t>for</a:t>
                      </a:r>
                      <a:r>
                        <a:rPr sz="900" spc="-20" dirty="0">
                          <a:solidFill>
                            <a:srgbClr val="3333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states.Branches.Count</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a:t>
                      </a:r>
                      <a:r>
                        <a:rPr sz="900" spc="-5" dirty="0">
                          <a:latin typeface="Arial"/>
                          <a:cs typeface="Arial"/>
                        </a:rPr>
                        <a:t> </a:t>
                      </a:r>
                      <a:r>
                        <a:rPr sz="900" spc="-20" dirty="0">
                          <a:latin typeface="Arial"/>
                          <a:cs typeface="Arial"/>
                        </a:rPr>
                        <a:t>i++)</a:t>
                      </a:r>
                      <a:endParaRPr sz="900" dirty="0">
                        <a:latin typeface="Arial"/>
                        <a:cs typeface="Arial"/>
                      </a:endParaRPr>
                    </a:p>
                    <a:p>
                      <a:pPr marL="200660">
                        <a:lnSpc>
                          <a:spcPts val="1040"/>
                        </a:lnSpc>
                      </a:pPr>
                      <a:r>
                        <a:rPr sz="900" dirty="0">
                          <a:latin typeface="Arial"/>
                          <a:cs typeface="Arial"/>
                        </a:rPr>
                        <a:t>{</a:t>
                      </a:r>
                    </a:p>
                    <a:p>
                      <a:pPr marL="264795">
                        <a:lnSpc>
                          <a:spcPts val="1030"/>
                        </a:lnSpc>
                      </a:pPr>
                      <a:r>
                        <a:rPr sz="900" dirty="0">
                          <a:latin typeface="Arial"/>
                          <a:cs typeface="Arial"/>
                        </a:rPr>
                        <a:t>branch</a:t>
                      </a:r>
                      <a:r>
                        <a:rPr sz="900" spc="-1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states.Branches[i];</a:t>
                      </a:r>
                      <a:endParaRPr sz="900" dirty="0">
                        <a:latin typeface="Arial"/>
                        <a:cs typeface="Arial"/>
                      </a:endParaRPr>
                    </a:p>
                    <a:p>
                      <a:pPr marL="264795">
                        <a:lnSpc>
                          <a:spcPts val="1030"/>
                        </a:lnSpc>
                      </a:pPr>
                      <a:r>
                        <a:rPr sz="900" dirty="0">
                          <a:solidFill>
                            <a:srgbClr val="3333FF"/>
                          </a:solidFill>
                          <a:latin typeface="Arial"/>
                          <a:cs typeface="Arial"/>
                        </a:rPr>
                        <a:t>for</a:t>
                      </a:r>
                      <a:r>
                        <a:rPr sz="900" spc="-30" dirty="0">
                          <a:solidFill>
                            <a:srgbClr val="3333FF"/>
                          </a:solidFill>
                          <a:latin typeface="Arial"/>
                          <a:cs typeface="Arial"/>
                        </a:rPr>
                        <a:t> </a:t>
                      </a:r>
                      <a:r>
                        <a:rPr sz="900" dirty="0">
                          <a:latin typeface="Arial"/>
                          <a:cs typeface="Arial"/>
                        </a:rPr>
                        <a:t>(j</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j</a:t>
                      </a:r>
                      <a:r>
                        <a:rPr sz="900" spc="-1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branch.Count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5" dirty="0">
                          <a:latin typeface="Arial"/>
                          <a:cs typeface="Arial"/>
                        </a:rPr>
                        <a:t> </a:t>
                      </a:r>
                      <a:r>
                        <a:rPr sz="900" spc="-20" dirty="0">
                          <a:latin typeface="Arial"/>
                          <a:cs typeface="Arial"/>
                        </a:rPr>
                        <a:t>j++)</a:t>
                      </a:r>
                      <a:endParaRPr sz="900" dirty="0">
                        <a:latin typeface="Arial"/>
                        <a:cs typeface="Arial"/>
                      </a:endParaRPr>
                    </a:p>
                    <a:p>
                      <a:pPr marL="264795">
                        <a:lnSpc>
                          <a:spcPts val="1040"/>
                        </a:lnSpc>
                      </a:pPr>
                      <a:r>
                        <a:rPr sz="900" dirty="0">
                          <a:latin typeface="Arial"/>
                          <a:cs typeface="Arial"/>
                        </a:rPr>
                        <a:t>{</a:t>
                      </a:r>
                    </a:p>
                    <a:p>
                      <a:pPr marL="327025" marR="4950460">
                        <a:lnSpc>
                          <a:spcPts val="1030"/>
                        </a:lnSpc>
                        <a:spcBef>
                          <a:spcPts val="60"/>
                        </a:spcBef>
                      </a:pPr>
                      <a:r>
                        <a:rPr sz="900" dirty="0">
                          <a:latin typeface="Arial"/>
                          <a:cs typeface="Arial"/>
                        </a:rPr>
                        <a:t>c</a:t>
                      </a:r>
                      <a:r>
                        <a:rPr sz="900" spc="-5" dirty="0">
                          <a:latin typeface="Arial"/>
                          <a:cs typeface="Arial"/>
                        </a:rPr>
                        <a:t> </a:t>
                      </a:r>
                      <a:r>
                        <a:rPr sz="900" dirty="0">
                          <a:latin typeface="Arial"/>
                          <a:cs typeface="Arial"/>
                        </a:rPr>
                        <a:t>=</a:t>
                      </a:r>
                      <a:r>
                        <a:rPr sz="900" spc="-10" dirty="0">
                          <a:latin typeface="Arial"/>
                          <a:cs typeface="Arial"/>
                        </a:rPr>
                        <a:t> branch[j]; </a:t>
                      </a:r>
                      <a:r>
                        <a:rPr sz="900" dirty="0">
                          <a:latin typeface="Arial"/>
                          <a:cs typeface="Arial"/>
                        </a:rPr>
                        <a:t>nc</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0;</a:t>
                      </a:r>
                      <a:endParaRPr sz="900" dirty="0">
                        <a:latin typeface="Arial"/>
                        <a:cs typeface="Arial"/>
                      </a:endParaRPr>
                    </a:p>
                    <a:p>
                      <a:pPr>
                        <a:lnSpc>
                          <a:spcPct val="100000"/>
                        </a:lnSpc>
                        <a:spcBef>
                          <a:spcPts val="40"/>
                        </a:spcBef>
                      </a:pPr>
                      <a:endParaRPr sz="800" dirty="0">
                        <a:latin typeface="Times New Roman"/>
                        <a:cs typeface="Times New Roman"/>
                      </a:endParaRPr>
                    </a:p>
                    <a:p>
                      <a:pPr marL="328930">
                        <a:lnSpc>
                          <a:spcPts val="1060"/>
                        </a:lnSpc>
                      </a:pPr>
                      <a:r>
                        <a:rPr sz="900" dirty="0">
                          <a:solidFill>
                            <a:srgbClr val="00AF50"/>
                          </a:solidFill>
                          <a:latin typeface="Arial"/>
                          <a:cs typeface="Arial"/>
                        </a:rPr>
                        <a:t>//</a:t>
                      </a:r>
                      <a:r>
                        <a:rPr sz="900" spc="-20" dirty="0">
                          <a:solidFill>
                            <a:srgbClr val="00AF50"/>
                          </a:solidFill>
                          <a:latin typeface="Arial"/>
                          <a:cs typeface="Arial"/>
                        </a:rPr>
                        <a:t> </a:t>
                      </a:r>
                      <a:r>
                        <a:rPr sz="900" dirty="0">
                          <a:solidFill>
                            <a:srgbClr val="00AF50"/>
                          </a:solidFill>
                          <a:latin typeface="Arial"/>
                          <a:cs typeface="Arial"/>
                        </a:rPr>
                        <a:t>Check</a:t>
                      </a:r>
                      <a:r>
                        <a:rPr sz="900" spc="-15" dirty="0">
                          <a:solidFill>
                            <a:srgbClr val="00AF50"/>
                          </a:solidFill>
                          <a:latin typeface="Arial"/>
                          <a:cs typeface="Arial"/>
                        </a:rPr>
                        <a:t> </a:t>
                      </a:r>
                      <a:r>
                        <a:rPr sz="900" dirty="0">
                          <a:solidFill>
                            <a:srgbClr val="00AF50"/>
                          </a:solidFill>
                          <a:latin typeface="Arial"/>
                          <a:cs typeface="Arial"/>
                        </a:rPr>
                        <a:t>neighbouring</a:t>
                      </a:r>
                      <a:r>
                        <a:rPr sz="900" spc="-15" dirty="0">
                          <a:solidFill>
                            <a:srgbClr val="00AF50"/>
                          </a:solidFill>
                          <a:latin typeface="Arial"/>
                          <a:cs typeface="Arial"/>
                        </a:rPr>
                        <a:t> </a:t>
                      </a:r>
                      <a:r>
                        <a:rPr sz="900" spc="-10" dirty="0">
                          <a:solidFill>
                            <a:srgbClr val="00AF50"/>
                          </a:solidFill>
                          <a:latin typeface="Arial"/>
                          <a:cs typeface="Arial"/>
                        </a:rPr>
                        <a:t>states</a:t>
                      </a:r>
                      <a:endParaRPr sz="900" dirty="0">
                        <a:latin typeface="Arial"/>
                        <a:cs typeface="Arial"/>
                      </a:endParaRPr>
                    </a:p>
                    <a:p>
                      <a:pPr marL="328930">
                        <a:lnSpc>
                          <a:spcPts val="1040"/>
                        </a:lnSpc>
                      </a:pPr>
                      <a:r>
                        <a:rPr sz="900" dirty="0">
                          <a:solidFill>
                            <a:srgbClr val="00AF50"/>
                          </a:solidFill>
                          <a:latin typeface="Arial"/>
                          <a:cs typeface="Arial"/>
                        </a:rPr>
                        <a:t>//</a:t>
                      </a:r>
                      <a:r>
                        <a:rPr sz="900" spc="-10" dirty="0">
                          <a:solidFill>
                            <a:srgbClr val="00AF50"/>
                          </a:solidFill>
                          <a:latin typeface="Arial"/>
                          <a:cs typeface="Arial"/>
                        </a:rPr>
                        <a:t> </a:t>
                      </a:r>
                      <a:r>
                        <a:rPr sz="900" spc="-20" dirty="0">
                          <a:solidFill>
                            <a:srgbClr val="00AF50"/>
                          </a:solidFill>
                          <a:latin typeface="Arial"/>
                          <a:cs typeface="Arial"/>
                        </a:rPr>
                        <a:t>next</a:t>
                      </a:r>
                      <a:endParaRPr sz="900" dirty="0">
                        <a:latin typeface="Arial"/>
                        <a:cs typeface="Arial"/>
                      </a:endParaRPr>
                    </a:p>
                    <a:p>
                      <a:pPr marL="327025">
                        <a:lnSpc>
                          <a:spcPts val="1030"/>
                        </a:lnSpc>
                      </a:pP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branch[(j +</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branch.Count)</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branch.Count];</a:t>
                      </a:r>
                      <a:endParaRPr sz="900" dirty="0">
                        <a:latin typeface="Arial"/>
                        <a:cs typeface="Arial"/>
                      </a:endParaRPr>
                    </a:p>
                    <a:p>
                      <a:pPr marL="328930">
                        <a:lnSpc>
                          <a:spcPts val="1030"/>
                        </a:lnSpc>
                      </a:pPr>
                      <a:r>
                        <a:rPr sz="900" dirty="0">
                          <a:solidFill>
                            <a:srgbClr val="00AF50"/>
                          </a:solidFill>
                          <a:latin typeface="Arial"/>
                          <a:cs typeface="Arial"/>
                        </a:rPr>
                        <a:t>//</a:t>
                      </a:r>
                      <a:r>
                        <a:rPr sz="900" spc="-10" dirty="0">
                          <a:solidFill>
                            <a:srgbClr val="00AF50"/>
                          </a:solidFill>
                          <a:latin typeface="Arial"/>
                          <a:cs typeface="Arial"/>
                        </a:rPr>
                        <a:t> </a:t>
                      </a:r>
                      <a:r>
                        <a:rPr sz="900" spc="-25" dirty="0">
                          <a:solidFill>
                            <a:srgbClr val="00AF50"/>
                          </a:solidFill>
                          <a:latin typeface="Arial"/>
                          <a:cs typeface="Arial"/>
                        </a:rPr>
                        <a:t>prv</a:t>
                      </a:r>
                      <a:endParaRPr sz="900" dirty="0">
                        <a:latin typeface="Arial"/>
                        <a:cs typeface="Arial"/>
                      </a:endParaRPr>
                    </a:p>
                    <a:p>
                      <a:pPr marL="327025">
                        <a:lnSpc>
                          <a:spcPts val="1055"/>
                        </a:lnSpc>
                      </a:pPr>
                      <a:r>
                        <a:rPr sz="900" dirty="0">
                          <a:latin typeface="Arial"/>
                          <a:cs typeface="Arial"/>
                        </a:rPr>
                        <a:t>nc =</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branch[(j</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branch.Count)</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branch.Count];</a:t>
                      </a:r>
                      <a:endParaRPr sz="900" dirty="0">
                        <a:latin typeface="Arial"/>
                        <a:cs typeface="Arial"/>
                      </a:endParaRPr>
                    </a:p>
                    <a:p>
                      <a:pPr>
                        <a:lnSpc>
                          <a:spcPct val="100000"/>
                        </a:lnSpc>
                        <a:spcBef>
                          <a:spcPts val="20"/>
                        </a:spcBef>
                      </a:pPr>
                      <a:endParaRPr sz="850" dirty="0">
                        <a:latin typeface="Times New Roman"/>
                        <a:cs typeface="Times New Roman"/>
                      </a:endParaRPr>
                    </a:p>
                    <a:p>
                      <a:pPr marL="328930">
                        <a:lnSpc>
                          <a:spcPts val="1055"/>
                        </a:lnSpc>
                      </a:pPr>
                      <a:r>
                        <a:rPr sz="900" dirty="0">
                          <a:solidFill>
                            <a:srgbClr val="00AF50"/>
                          </a:solidFill>
                          <a:latin typeface="Arial"/>
                          <a:cs typeface="Arial"/>
                        </a:rPr>
                        <a:t>//</a:t>
                      </a:r>
                      <a:r>
                        <a:rPr sz="900" spc="-10" dirty="0">
                          <a:solidFill>
                            <a:srgbClr val="00AF50"/>
                          </a:solidFill>
                          <a:latin typeface="Arial"/>
                          <a:cs typeface="Arial"/>
                        </a:rPr>
                        <a:t> </a:t>
                      </a:r>
                      <a:r>
                        <a:rPr sz="900" spc="-25" dirty="0">
                          <a:solidFill>
                            <a:srgbClr val="00AF50"/>
                          </a:solidFill>
                          <a:latin typeface="Arial"/>
                          <a:cs typeface="Arial"/>
                        </a:rPr>
                        <a:t>top</a:t>
                      </a:r>
                      <a:endParaRPr sz="900" dirty="0">
                        <a:latin typeface="Arial"/>
                        <a:cs typeface="Arial"/>
                      </a:endParaRPr>
                    </a:p>
                    <a:p>
                      <a:pPr marL="327025" marR="1146810">
                        <a:lnSpc>
                          <a:spcPts val="1030"/>
                        </a:lnSpc>
                        <a:spcBef>
                          <a:spcPts val="55"/>
                        </a:spcBef>
                      </a:pPr>
                      <a:r>
                        <a:rPr sz="900" dirty="0">
                          <a:latin typeface="Arial"/>
                          <a:cs typeface="Arial"/>
                        </a:rPr>
                        <a:t>nxtBranch</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states.Branches[(i</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states.Branches.Count)</a:t>
                      </a:r>
                      <a:r>
                        <a:rPr sz="900" spc="-25" dirty="0">
                          <a:latin typeface="Arial"/>
                          <a:cs typeface="Arial"/>
                        </a:rPr>
                        <a:t> </a:t>
                      </a:r>
                      <a:r>
                        <a:rPr sz="900" dirty="0">
                          <a:latin typeface="Arial"/>
                          <a:cs typeface="Arial"/>
                        </a:rPr>
                        <a:t>%</a:t>
                      </a:r>
                      <a:r>
                        <a:rPr sz="900" spc="-10" dirty="0">
                          <a:latin typeface="Arial"/>
                          <a:cs typeface="Arial"/>
                        </a:rPr>
                        <a:t> states.Branches.Count]; </a:t>
                      </a: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nxtBranch[(j</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nxtBranch.Count)</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nxtBranch.Count];</a:t>
                      </a:r>
                      <a:endParaRPr sz="900" dirty="0">
                        <a:latin typeface="Arial"/>
                        <a:cs typeface="Arial"/>
                      </a:endParaRPr>
                    </a:p>
                    <a:p>
                      <a:pPr marL="327025">
                        <a:lnSpc>
                          <a:spcPts val="994"/>
                        </a:lnSpc>
                      </a:pP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nxtBranch[(j</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nxtBranch.Count)</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nxtBranch.Count];</a:t>
                      </a:r>
                      <a:endParaRPr sz="900" dirty="0">
                        <a:latin typeface="Arial"/>
                        <a:cs typeface="Arial"/>
                      </a:endParaRPr>
                    </a:p>
                    <a:p>
                      <a:pPr marL="327025">
                        <a:lnSpc>
                          <a:spcPts val="1055"/>
                        </a:lnSpc>
                      </a:pP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nxtBranch[(j</a:t>
                      </a:r>
                      <a:r>
                        <a:rPr sz="900" spc="5" dirty="0">
                          <a:latin typeface="Arial"/>
                          <a:cs typeface="Arial"/>
                        </a:rPr>
                        <a:t> </a:t>
                      </a:r>
                      <a:r>
                        <a:rPr sz="900" dirty="0">
                          <a:latin typeface="Arial"/>
                          <a:cs typeface="Arial"/>
                        </a:rPr>
                        <a:t>- 1</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nxtBranch.Count)</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nxtBranch.Count];</a:t>
                      </a:r>
                      <a:endParaRPr sz="900" dirty="0">
                        <a:latin typeface="Arial"/>
                        <a:cs typeface="Arial"/>
                      </a:endParaRPr>
                    </a:p>
                    <a:p>
                      <a:pPr>
                        <a:lnSpc>
                          <a:spcPct val="100000"/>
                        </a:lnSpc>
                        <a:spcBef>
                          <a:spcPts val="5"/>
                        </a:spcBef>
                      </a:pPr>
                      <a:endParaRPr sz="850" dirty="0">
                        <a:latin typeface="Times New Roman"/>
                        <a:cs typeface="Times New Roman"/>
                      </a:endParaRPr>
                    </a:p>
                    <a:p>
                      <a:pPr marL="328930">
                        <a:lnSpc>
                          <a:spcPts val="1060"/>
                        </a:lnSpc>
                      </a:pPr>
                      <a:r>
                        <a:rPr sz="900" dirty="0">
                          <a:solidFill>
                            <a:srgbClr val="00AF50"/>
                          </a:solidFill>
                          <a:latin typeface="Arial"/>
                          <a:cs typeface="Arial"/>
                        </a:rPr>
                        <a:t>//</a:t>
                      </a:r>
                      <a:r>
                        <a:rPr sz="900" spc="-10" dirty="0">
                          <a:solidFill>
                            <a:srgbClr val="00AF50"/>
                          </a:solidFill>
                          <a:latin typeface="Arial"/>
                          <a:cs typeface="Arial"/>
                        </a:rPr>
                        <a:t> bottom</a:t>
                      </a:r>
                      <a:endParaRPr sz="900" dirty="0">
                        <a:latin typeface="Arial"/>
                        <a:cs typeface="Arial"/>
                      </a:endParaRPr>
                    </a:p>
                    <a:p>
                      <a:pPr marL="327025" marR="1169670">
                        <a:lnSpc>
                          <a:spcPts val="1030"/>
                        </a:lnSpc>
                        <a:spcBef>
                          <a:spcPts val="60"/>
                        </a:spcBef>
                      </a:pPr>
                      <a:r>
                        <a:rPr sz="900" dirty="0">
                          <a:latin typeface="Arial"/>
                          <a:cs typeface="Arial"/>
                        </a:rPr>
                        <a:t>prvBranch</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states.Branches[(i</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states.Branches.Count)</a:t>
                      </a:r>
                      <a:r>
                        <a:rPr sz="900" spc="-20" dirty="0">
                          <a:latin typeface="Arial"/>
                          <a:cs typeface="Arial"/>
                        </a:rPr>
                        <a:t> </a:t>
                      </a:r>
                      <a:r>
                        <a:rPr sz="900" dirty="0">
                          <a:latin typeface="Arial"/>
                          <a:cs typeface="Arial"/>
                        </a:rPr>
                        <a:t>%</a:t>
                      </a:r>
                      <a:r>
                        <a:rPr sz="900" spc="-10" dirty="0">
                          <a:latin typeface="Arial"/>
                          <a:cs typeface="Arial"/>
                        </a:rPr>
                        <a:t> states.Branches.Count]; </a:t>
                      </a: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prvBranch[(j</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prvBranch.Count)</a:t>
                      </a:r>
                      <a:r>
                        <a:rPr sz="900" spc="-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prvBranch.Count];</a:t>
                      </a:r>
                      <a:endParaRPr sz="900" dirty="0">
                        <a:latin typeface="Arial"/>
                        <a:cs typeface="Arial"/>
                      </a:endParaRPr>
                    </a:p>
                    <a:p>
                      <a:pPr marL="327025">
                        <a:lnSpc>
                          <a:spcPts val="985"/>
                        </a:lnSpc>
                      </a:pP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prvBranch[(j</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prvBranch.Count)</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prvBranch.Count];</a:t>
                      </a:r>
                      <a:endParaRPr sz="900" dirty="0">
                        <a:latin typeface="Arial"/>
                        <a:cs typeface="Arial"/>
                      </a:endParaRPr>
                    </a:p>
                    <a:p>
                      <a:pPr marL="327025">
                        <a:lnSpc>
                          <a:spcPts val="1055"/>
                        </a:lnSpc>
                      </a:pPr>
                      <a:r>
                        <a:rPr sz="900" dirty="0">
                          <a:latin typeface="Arial"/>
                          <a:cs typeface="Arial"/>
                        </a:rPr>
                        <a:t>nc</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nc</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prvBranch[(j</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prvBranch.Count)</a:t>
                      </a:r>
                      <a:r>
                        <a:rPr sz="900" spc="-1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prvBranch.Count];</a:t>
                      </a:r>
                      <a:endParaRPr sz="900" dirty="0">
                        <a:latin typeface="Arial"/>
                        <a:cs typeface="Arial"/>
                      </a:endParaRPr>
                    </a:p>
                    <a:p>
                      <a:pPr>
                        <a:lnSpc>
                          <a:spcPct val="100000"/>
                        </a:lnSpc>
                        <a:spcBef>
                          <a:spcPts val="15"/>
                        </a:spcBef>
                      </a:pPr>
                      <a:endParaRPr sz="850" dirty="0">
                        <a:latin typeface="Times New Roman"/>
                        <a:cs typeface="Times New Roman"/>
                      </a:endParaRPr>
                    </a:p>
                    <a:p>
                      <a:pPr marL="328930">
                        <a:lnSpc>
                          <a:spcPct val="100000"/>
                        </a:lnSpc>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set</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a:t>
                      </a:r>
                      <a:r>
                        <a:rPr sz="900" spc="-10" dirty="0">
                          <a:solidFill>
                            <a:srgbClr val="00AF50"/>
                          </a:solidFill>
                          <a:latin typeface="Arial"/>
                          <a:cs typeface="Arial"/>
                        </a:rPr>
                        <a:t>state</a:t>
                      </a:r>
                      <a:endParaRPr sz="900" dirty="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object 3"/>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108</a:t>
            </a:r>
          </a:p>
        </p:txBody>
      </p:sp>
      <p:sp>
        <p:nvSpPr>
          <p:cNvPr id="2" name="object 2"/>
          <p:cNvSpPr txBox="1"/>
          <p:nvPr/>
        </p:nvSpPr>
        <p:spPr>
          <a:xfrm>
            <a:off x="983284" y="917447"/>
            <a:ext cx="5944870" cy="2015489"/>
          </a:xfrm>
          <a:prstGeom prst="rect">
            <a:avLst/>
          </a:prstGeom>
          <a:ln w="6096">
            <a:solidFill>
              <a:srgbClr val="000000"/>
            </a:solidFill>
          </a:ln>
        </p:spPr>
        <p:txBody>
          <a:bodyPr vert="horz" wrap="square" lIns="0" tIns="13335" rIns="0" bIns="0" rtlCol="0">
            <a:spAutoFit/>
          </a:bodyPr>
          <a:lstStyle/>
          <a:p>
            <a:pPr marL="327025">
              <a:lnSpc>
                <a:spcPts val="1055"/>
              </a:lnSpc>
              <a:spcBef>
                <a:spcPts val="105"/>
              </a:spcBef>
            </a:pPr>
            <a:r>
              <a:rPr sz="900" dirty="0">
                <a:solidFill>
                  <a:srgbClr val="3333FF"/>
                </a:solidFill>
                <a:latin typeface="Arial"/>
                <a:cs typeface="Arial"/>
              </a:rPr>
              <a:t>if </a:t>
            </a:r>
            <a:r>
              <a:rPr sz="900" dirty="0">
                <a:latin typeface="Arial"/>
                <a:cs typeface="Arial"/>
              </a:rPr>
              <a:t>(c</a:t>
            </a:r>
            <a:r>
              <a:rPr sz="900" spc="-10" dirty="0">
                <a:latin typeface="Arial"/>
                <a:cs typeface="Arial"/>
              </a:rPr>
              <a:t> </a:t>
            </a:r>
            <a:r>
              <a:rPr sz="900" dirty="0">
                <a:latin typeface="Arial"/>
                <a:cs typeface="Arial"/>
              </a:rPr>
              <a:t>== </a:t>
            </a:r>
            <a:r>
              <a:rPr sz="900" spc="-25" dirty="0">
                <a:latin typeface="Arial"/>
                <a:cs typeface="Arial"/>
              </a:rPr>
              <a:t>1)</a:t>
            </a:r>
            <a:endParaRPr sz="900">
              <a:latin typeface="Arial"/>
              <a:cs typeface="Arial"/>
            </a:endParaRPr>
          </a:p>
          <a:p>
            <a:pPr marL="328930">
              <a:lnSpc>
                <a:spcPts val="1040"/>
              </a:lnSpc>
            </a:pPr>
            <a:r>
              <a:rPr sz="900" dirty="0">
                <a:latin typeface="Arial"/>
                <a:cs typeface="Arial"/>
              </a:rPr>
              <a:t>{</a:t>
            </a:r>
            <a:endParaRPr sz="900">
              <a:latin typeface="Arial"/>
              <a:cs typeface="Arial"/>
            </a:endParaRPr>
          </a:p>
          <a:p>
            <a:pPr marL="455295" marR="4657090" indent="-64135">
              <a:lnSpc>
                <a:spcPts val="1030"/>
              </a:lnSpc>
              <a:spcBef>
                <a:spcPts val="60"/>
              </a:spcBef>
            </a:pPr>
            <a:r>
              <a:rPr sz="900" dirty="0">
                <a:solidFill>
                  <a:srgbClr val="3333FF"/>
                </a:solidFill>
                <a:latin typeface="Arial"/>
                <a:cs typeface="Arial"/>
              </a:rPr>
              <a:t>if</a:t>
            </a:r>
            <a:r>
              <a:rPr sz="900" spc="-15" dirty="0">
                <a:solidFill>
                  <a:srgbClr val="3333FF"/>
                </a:solidFill>
                <a:latin typeface="Arial"/>
                <a:cs typeface="Arial"/>
              </a:rPr>
              <a:t> </a:t>
            </a:r>
            <a:r>
              <a:rPr sz="900" dirty="0">
                <a:latin typeface="Arial"/>
                <a:cs typeface="Arial"/>
              </a:rPr>
              <a:t>(nc &lt;</a:t>
            </a:r>
            <a:r>
              <a:rPr sz="900" spc="-10"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nc</a:t>
            </a:r>
            <a:r>
              <a:rPr sz="900" spc="-15" dirty="0">
                <a:latin typeface="Arial"/>
                <a:cs typeface="Arial"/>
              </a:rPr>
              <a:t> </a:t>
            </a:r>
            <a:r>
              <a:rPr sz="900" dirty="0">
                <a:latin typeface="Arial"/>
                <a:cs typeface="Arial"/>
              </a:rPr>
              <a:t>&gt; </a:t>
            </a:r>
            <a:r>
              <a:rPr sz="900" spc="-25" dirty="0">
                <a:latin typeface="Arial"/>
                <a:cs typeface="Arial"/>
              </a:rPr>
              <a:t>3) </a:t>
            </a:r>
            <a:r>
              <a:rPr sz="900" dirty="0">
                <a:latin typeface="Arial"/>
                <a:cs typeface="Arial"/>
              </a:rPr>
              <a:t>c</a:t>
            </a:r>
            <a:r>
              <a:rPr sz="900" spc="-2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0;</a:t>
            </a:r>
            <a:endParaRPr sz="900">
              <a:latin typeface="Arial"/>
              <a:cs typeface="Arial"/>
            </a:endParaRPr>
          </a:p>
          <a:p>
            <a:pPr marL="328930">
              <a:lnSpc>
                <a:spcPts val="985"/>
              </a:lnSpc>
            </a:pPr>
            <a:r>
              <a:rPr sz="900" dirty="0">
                <a:latin typeface="Arial"/>
                <a:cs typeface="Arial"/>
              </a:rPr>
              <a:t>}</a:t>
            </a:r>
            <a:endParaRPr sz="900">
              <a:latin typeface="Arial"/>
              <a:cs typeface="Arial"/>
            </a:endParaRPr>
          </a:p>
          <a:p>
            <a:pPr marL="327025">
              <a:lnSpc>
                <a:spcPts val="1040"/>
              </a:lnSpc>
            </a:pPr>
            <a:r>
              <a:rPr sz="900" dirty="0">
                <a:solidFill>
                  <a:srgbClr val="3333FF"/>
                </a:solidFill>
                <a:latin typeface="Arial"/>
                <a:cs typeface="Arial"/>
              </a:rPr>
              <a:t>else</a:t>
            </a:r>
            <a:r>
              <a:rPr sz="900" spc="-5" dirty="0">
                <a:solidFill>
                  <a:srgbClr val="3333FF"/>
                </a:solidFill>
                <a:latin typeface="Arial"/>
                <a:cs typeface="Arial"/>
              </a:rPr>
              <a:t> </a:t>
            </a: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(c == </a:t>
            </a:r>
            <a:r>
              <a:rPr sz="900" spc="-25" dirty="0">
                <a:latin typeface="Arial"/>
                <a:cs typeface="Arial"/>
              </a:rPr>
              <a:t>0)</a:t>
            </a:r>
            <a:endParaRPr sz="900">
              <a:latin typeface="Arial"/>
              <a:cs typeface="Arial"/>
            </a:endParaRPr>
          </a:p>
          <a:p>
            <a:pPr marL="328930">
              <a:lnSpc>
                <a:spcPts val="1040"/>
              </a:lnSpc>
            </a:pPr>
            <a:r>
              <a:rPr sz="900" dirty="0">
                <a:latin typeface="Arial"/>
                <a:cs typeface="Arial"/>
              </a:rPr>
              <a:t>{</a:t>
            </a:r>
            <a:endParaRPr sz="900">
              <a:latin typeface="Arial"/>
              <a:cs typeface="Arial"/>
            </a:endParaRPr>
          </a:p>
          <a:p>
            <a:pPr marL="455295" marR="4998085" indent="-64135">
              <a:lnSpc>
                <a:spcPts val="1030"/>
              </a:lnSpc>
              <a:spcBef>
                <a:spcPts val="50"/>
              </a:spcBef>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(nc</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3) </a:t>
            </a:r>
            <a:r>
              <a:rPr sz="900" dirty="0">
                <a:latin typeface="Arial"/>
                <a:cs typeface="Arial"/>
              </a:rPr>
              <a:t>c</a:t>
            </a:r>
            <a:r>
              <a:rPr sz="900" spc="-2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1;</a:t>
            </a:r>
            <a:endParaRPr sz="900">
              <a:latin typeface="Arial"/>
              <a:cs typeface="Arial"/>
            </a:endParaRPr>
          </a:p>
          <a:p>
            <a:pPr marL="328930">
              <a:lnSpc>
                <a:spcPts val="990"/>
              </a:lnSpc>
            </a:pPr>
            <a:r>
              <a:rPr sz="900" dirty="0">
                <a:latin typeface="Arial"/>
                <a:cs typeface="Arial"/>
              </a:rPr>
              <a:t>}</a:t>
            </a:r>
            <a:endParaRPr sz="900">
              <a:latin typeface="Arial"/>
              <a:cs typeface="Arial"/>
            </a:endParaRPr>
          </a:p>
          <a:p>
            <a:pPr marL="327025">
              <a:lnSpc>
                <a:spcPts val="1040"/>
              </a:lnSpc>
            </a:pPr>
            <a:r>
              <a:rPr sz="900" dirty="0">
                <a:latin typeface="Arial"/>
                <a:cs typeface="Arial"/>
              </a:rPr>
              <a:t>branch[j]</a:t>
            </a:r>
            <a:r>
              <a:rPr sz="900" spc="-20"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c;</a:t>
            </a:r>
            <a:endParaRPr sz="900">
              <a:latin typeface="Arial"/>
              <a:cs typeface="Arial"/>
            </a:endParaRPr>
          </a:p>
          <a:p>
            <a:pPr marL="264795">
              <a:lnSpc>
                <a:spcPts val="1030"/>
              </a:lnSpc>
            </a:pPr>
            <a:r>
              <a:rPr sz="900" dirty="0">
                <a:latin typeface="Arial"/>
                <a:cs typeface="Arial"/>
              </a:rPr>
              <a:t>}</a:t>
            </a:r>
            <a:endParaRPr sz="900">
              <a:latin typeface="Arial"/>
              <a:cs typeface="Arial"/>
            </a:endParaRPr>
          </a:p>
          <a:p>
            <a:pPr marL="200660">
              <a:lnSpc>
                <a:spcPts val="1030"/>
              </a:lnSpc>
            </a:pPr>
            <a:r>
              <a:rPr sz="900" dirty="0">
                <a:latin typeface="Arial"/>
                <a:cs typeface="Arial"/>
              </a:rPr>
              <a:t>}</a:t>
            </a:r>
            <a:endParaRPr sz="900">
              <a:latin typeface="Arial"/>
              <a:cs typeface="Arial"/>
            </a:endParaRPr>
          </a:p>
          <a:p>
            <a:pPr marL="200660">
              <a:lnSpc>
                <a:spcPts val="1040"/>
              </a:lnSpc>
            </a:pPr>
            <a:r>
              <a:rPr sz="900" dirty="0">
                <a:solidFill>
                  <a:srgbClr val="3333FF"/>
                </a:solidFill>
                <a:latin typeface="Arial"/>
                <a:cs typeface="Arial"/>
              </a:rPr>
              <a:t>return</a:t>
            </a:r>
            <a:r>
              <a:rPr sz="900" spc="-10" dirty="0">
                <a:solidFill>
                  <a:srgbClr val="3333FF"/>
                </a:solidFill>
                <a:latin typeface="Arial"/>
                <a:cs typeface="Arial"/>
              </a:rPr>
              <a:t> </a:t>
            </a:r>
            <a:r>
              <a:rPr sz="900" spc="-10" dirty="0">
                <a:latin typeface="Arial"/>
                <a:cs typeface="Arial"/>
              </a:rPr>
              <a:t>states;</a:t>
            </a:r>
            <a:endParaRPr sz="900">
              <a:latin typeface="Arial"/>
              <a:cs typeface="Arial"/>
            </a:endParaRPr>
          </a:p>
          <a:p>
            <a:pPr marL="136525">
              <a:lnSpc>
                <a:spcPts val="1060"/>
              </a:lnSpc>
            </a:pPr>
            <a:r>
              <a:rPr sz="900" dirty="0">
                <a:latin typeface="Arial"/>
                <a:cs typeface="Arial"/>
              </a:rPr>
              <a:t>}</a:t>
            </a:r>
            <a:endParaRPr sz="900">
              <a:latin typeface="Arial"/>
              <a:cs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0_03 </a:t>
            </a:r>
            <a:r>
              <a:rPr lang="en-US" dirty="0"/>
              <a:t>Make a 3D Array of </a:t>
            </a:r>
            <a:r>
              <a:rPr lang="en-US" dirty="0" smtClean="0"/>
              <a:t>Spheres</a:t>
            </a:r>
            <a:endParaRPr lang="en-US" dirty="0"/>
          </a:p>
        </p:txBody>
      </p:sp>
      <p:pic>
        <p:nvPicPr>
          <p:cNvPr id="3" name="Picture 2"/>
          <p:cNvPicPr>
            <a:picLocks noChangeAspect="1"/>
          </p:cNvPicPr>
          <p:nvPr/>
        </p:nvPicPr>
        <p:blipFill>
          <a:blip r:embed="rId2"/>
          <a:stretch>
            <a:fillRect/>
          </a:stretch>
        </p:blipFill>
        <p:spPr>
          <a:xfrm>
            <a:off x="574171" y="1295400"/>
            <a:ext cx="6776458" cy="6557863"/>
          </a:xfrm>
          <a:prstGeom prst="rect">
            <a:avLst/>
          </a:prstGeom>
        </p:spPr>
      </p:pic>
      <p:sp>
        <p:nvSpPr>
          <p:cNvPr id="4" name="TextBox 3">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221042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0_04 Make a random 3D Array of Spheres</a:t>
            </a:r>
          </a:p>
        </p:txBody>
      </p:sp>
      <p:pic>
        <p:nvPicPr>
          <p:cNvPr id="3" name="Picture 2"/>
          <p:cNvPicPr>
            <a:picLocks noChangeAspect="1"/>
          </p:cNvPicPr>
          <p:nvPr/>
        </p:nvPicPr>
        <p:blipFill>
          <a:blip r:embed="rId2"/>
          <a:stretch>
            <a:fillRect/>
          </a:stretch>
        </p:blipFill>
        <p:spPr>
          <a:xfrm>
            <a:off x="533400" y="1730974"/>
            <a:ext cx="6916000" cy="6803426"/>
          </a:xfrm>
          <a:prstGeom prst="rect">
            <a:avLst/>
          </a:prstGeom>
        </p:spPr>
      </p:pic>
      <p:sp>
        <p:nvSpPr>
          <p:cNvPr id="4" name="TextBox 3">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4031877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0.06a Make a 2D Array of Lines.gh</a:t>
            </a:r>
          </a:p>
        </p:txBody>
      </p:sp>
      <p:pic>
        <p:nvPicPr>
          <p:cNvPr id="3" name="Picture 2"/>
          <p:cNvPicPr>
            <a:picLocks noChangeAspect="1"/>
          </p:cNvPicPr>
          <p:nvPr/>
        </p:nvPicPr>
        <p:blipFill>
          <a:blip r:embed="rId2"/>
          <a:stretch>
            <a:fillRect/>
          </a:stretch>
        </p:blipFill>
        <p:spPr>
          <a:xfrm>
            <a:off x="558847" y="1447800"/>
            <a:ext cx="6807106" cy="6534247"/>
          </a:xfrm>
          <a:prstGeom prst="rect">
            <a:avLst/>
          </a:prstGeom>
        </p:spPr>
      </p:pic>
      <p:sp>
        <p:nvSpPr>
          <p:cNvPr id="4" name="TextBox 3">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500895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0.06b Make a 2D Array Sine function.gh</a:t>
            </a:r>
          </a:p>
        </p:txBody>
      </p:sp>
      <p:pic>
        <p:nvPicPr>
          <p:cNvPr id="3" name="Picture 2"/>
          <p:cNvPicPr>
            <a:picLocks noChangeAspect="1"/>
          </p:cNvPicPr>
          <p:nvPr/>
        </p:nvPicPr>
        <p:blipFill>
          <a:blip r:embed="rId2"/>
          <a:stretch>
            <a:fillRect/>
          </a:stretch>
        </p:blipFill>
        <p:spPr>
          <a:xfrm>
            <a:off x="37999" y="1317074"/>
            <a:ext cx="7696401" cy="7424251"/>
          </a:xfrm>
          <a:prstGeom prst="rect">
            <a:avLst/>
          </a:prstGeom>
        </p:spPr>
      </p:pic>
      <p:sp>
        <p:nvSpPr>
          <p:cNvPr id="4" name="TextBox 3">
            <a:hlinkClick r:id="rId3" action="ppaction://hlinkfile"/>
          </p:cNvPr>
          <p:cNvSpPr txBox="1"/>
          <p:nvPr/>
        </p:nvSpPr>
        <p:spPr>
          <a:xfrm>
            <a:off x="6403875" y="503932"/>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396422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2"/>
          <p:cNvSpPr txBox="1"/>
          <p:nvPr/>
        </p:nvSpPr>
        <p:spPr>
          <a:xfrm>
            <a:off x="838504" y="888238"/>
            <a:ext cx="5941695" cy="1044901"/>
          </a:xfrm>
          <a:prstGeom prst="rect">
            <a:avLst/>
          </a:prstGeom>
        </p:spPr>
        <p:txBody>
          <a:bodyPr vert="horz" wrap="square" lIns="0" tIns="12700" rIns="0" bIns="0" rtlCol="0">
            <a:spAutoFit/>
          </a:bodyPr>
          <a:lstStyle/>
          <a:p>
            <a:pPr marL="76200">
              <a:lnSpc>
                <a:spcPct val="100000"/>
              </a:lnSpc>
              <a:spcBef>
                <a:spcPts val="1505"/>
              </a:spcBef>
            </a:pPr>
            <a:r>
              <a:rPr sz="1400" b="1" dirty="0" smtClean="0">
                <a:latin typeface="Arial"/>
                <a:cs typeface="Arial"/>
              </a:rPr>
              <a:t>2_1</a:t>
            </a:r>
            <a:r>
              <a:rPr sz="1400" b="1" dirty="0">
                <a:latin typeface="Arial"/>
                <a:cs typeface="Arial"/>
              </a:rPr>
              <a:t>:</a:t>
            </a:r>
            <a:r>
              <a:rPr sz="1400" b="1" spc="-10" dirty="0">
                <a:latin typeface="Arial"/>
                <a:cs typeface="Arial"/>
              </a:rPr>
              <a:t> Introduction</a:t>
            </a:r>
            <a:endParaRPr sz="1400" dirty="0">
              <a:latin typeface="Arial"/>
              <a:cs typeface="Arial"/>
            </a:endParaRPr>
          </a:p>
          <a:p>
            <a:pPr marL="76200" marR="203200">
              <a:lnSpc>
                <a:spcPct val="96100"/>
              </a:lnSpc>
              <a:spcBef>
                <a:spcPts val="1260"/>
              </a:spcBef>
            </a:pPr>
            <a:r>
              <a:rPr sz="1100" dirty="0">
                <a:latin typeface="Arial"/>
                <a:cs typeface="Arial"/>
              </a:rPr>
              <a:t>This</a:t>
            </a:r>
            <a:r>
              <a:rPr sz="1100" spc="-30" dirty="0">
                <a:latin typeface="Arial"/>
                <a:cs typeface="Arial"/>
              </a:rPr>
              <a:t> </a:t>
            </a:r>
            <a:r>
              <a:rPr sz="1100" dirty="0">
                <a:latin typeface="Arial"/>
                <a:cs typeface="Arial"/>
              </a:rPr>
              <a:t>chapter</a:t>
            </a:r>
            <a:r>
              <a:rPr sz="1100" spc="-15" dirty="0">
                <a:latin typeface="Arial"/>
                <a:cs typeface="Arial"/>
              </a:rPr>
              <a:t> </a:t>
            </a:r>
            <a:r>
              <a:rPr sz="1100" dirty="0">
                <a:latin typeface="Arial"/>
                <a:cs typeface="Arial"/>
              </a:rPr>
              <a:t>covers</a:t>
            </a:r>
            <a:r>
              <a:rPr sz="1100" spc="-30" dirty="0">
                <a:latin typeface="Arial"/>
                <a:cs typeface="Arial"/>
              </a:rPr>
              <a:t> </a:t>
            </a:r>
            <a:r>
              <a:rPr sz="1100" dirty="0">
                <a:latin typeface="Arial"/>
                <a:cs typeface="Arial"/>
              </a:rPr>
              <a:t>basic</a:t>
            </a:r>
            <a:r>
              <a:rPr sz="1100" spc="-20" dirty="0">
                <a:latin typeface="Arial"/>
                <a:cs typeface="Arial"/>
              </a:rPr>
              <a:t> </a:t>
            </a:r>
            <a:r>
              <a:rPr sz="1100" dirty="0">
                <a:latin typeface="Arial"/>
                <a:cs typeface="Arial"/>
              </a:rPr>
              <a:t>C#</a:t>
            </a:r>
            <a:r>
              <a:rPr sz="1100" spc="-20" dirty="0">
                <a:latin typeface="Arial"/>
                <a:cs typeface="Arial"/>
              </a:rPr>
              <a:t> </a:t>
            </a:r>
            <a:r>
              <a:rPr sz="1100" dirty="0">
                <a:latin typeface="Arial"/>
                <a:cs typeface="Arial"/>
              </a:rPr>
              <a:t>programming</a:t>
            </a:r>
            <a:r>
              <a:rPr sz="1100" spc="-30" dirty="0">
                <a:latin typeface="Arial"/>
                <a:cs typeface="Arial"/>
              </a:rPr>
              <a:t> </a:t>
            </a:r>
            <a:r>
              <a:rPr sz="1100" dirty="0">
                <a:latin typeface="Arial"/>
                <a:cs typeface="Arial"/>
              </a:rPr>
              <a:t>concepts.</a:t>
            </a:r>
            <a:r>
              <a:rPr sz="1100" spc="-30"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serves</a:t>
            </a:r>
            <a:r>
              <a:rPr sz="1100" spc="-30" dirty="0">
                <a:latin typeface="Arial"/>
                <a:cs typeface="Arial"/>
              </a:rPr>
              <a:t> </a:t>
            </a:r>
            <a:r>
              <a:rPr sz="1100" dirty="0">
                <a:latin typeface="Arial"/>
                <a:cs typeface="Arial"/>
              </a:rPr>
              <a:t>as</a:t>
            </a:r>
            <a:r>
              <a:rPr sz="1100" spc="-3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introduction</a:t>
            </a:r>
            <a:r>
              <a:rPr sz="1100" spc="-20" dirty="0">
                <a:latin typeface="Arial"/>
                <a:cs typeface="Arial"/>
              </a:rPr>
              <a:t> </a:t>
            </a:r>
            <a:r>
              <a:rPr sz="1100" dirty="0">
                <a:latin typeface="Arial"/>
                <a:cs typeface="Arial"/>
              </a:rPr>
              <a:t>and</a:t>
            </a:r>
            <a:r>
              <a:rPr sz="1100" spc="-30" dirty="0">
                <a:latin typeface="Arial"/>
                <a:cs typeface="Arial"/>
              </a:rPr>
              <a:t> </a:t>
            </a:r>
            <a:r>
              <a:rPr sz="1100" spc="-10" dirty="0">
                <a:latin typeface="Arial"/>
                <a:cs typeface="Arial"/>
              </a:rPr>
              <a:t>quick </a:t>
            </a:r>
            <a:r>
              <a:rPr sz="1100" dirty="0">
                <a:latin typeface="Arial"/>
                <a:cs typeface="Arial"/>
              </a:rPr>
              <a:t>reference</a:t>
            </a:r>
            <a:r>
              <a:rPr sz="1100" spc="-4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language</a:t>
            </a:r>
            <a:r>
              <a:rPr sz="1100" spc="-15" dirty="0">
                <a:latin typeface="Arial"/>
                <a:cs typeface="Arial"/>
              </a:rPr>
              <a:t> </a:t>
            </a:r>
            <a:r>
              <a:rPr sz="1100" dirty="0">
                <a:latin typeface="Arial"/>
                <a:cs typeface="Arial"/>
              </a:rPr>
              <a:t>syntax.</a:t>
            </a:r>
            <a:r>
              <a:rPr sz="1100" spc="-25"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not</a:t>
            </a:r>
            <a:r>
              <a:rPr sz="1100" spc="-20" dirty="0">
                <a:latin typeface="Arial"/>
                <a:cs typeface="Arial"/>
              </a:rPr>
              <a:t> </a:t>
            </a:r>
            <a:r>
              <a:rPr sz="1100" dirty="0">
                <a:latin typeface="Arial"/>
                <a:cs typeface="Arial"/>
              </a:rPr>
              <a:t>meant</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complete</a:t>
            </a:r>
            <a:r>
              <a:rPr sz="1100" spc="-25"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any</a:t>
            </a:r>
            <a:r>
              <a:rPr sz="1100" spc="-25" dirty="0">
                <a:latin typeface="Arial"/>
                <a:cs typeface="Arial"/>
              </a:rPr>
              <a:t> </a:t>
            </a:r>
            <a:r>
              <a:rPr sz="1100" dirty="0">
                <a:latin typeface="Arial"/>
                <a:cs typeface="Arial"/>
              </a:rPr>
              <a:t>measure,</a:t>
            </a:r>
            <a:r>
              <a:rPr sz="1100" spc="-20" dirty="0">
                <a:latin typeface="Arial"/>
                <a:cs typeface="Arial"/>
              </a:rPr>
              <a:t> </a:t>
            </a:r>
            <a:r>
              <a:rPr sz="1100" dirty="0">
                <a:latin typeface="Arial"/>
                <a:cs typeface="Arial"/>
              </a:rPr>
              <a:t>so</a:t>
            </a:r>
            <a:r>
              <a:rPr sz="1100" spc="-15" dirty="0">
                <a:latin typeface="Arial"/>
                <a:cs typeface="Arial"/>
              </a:rPr>
              <a:t> </a:t>
            </a:r>
            <a:r>
              <a:rPr sz="1100" spc="-10" dirty="0">
                <a:latin typeface="Arial"/>
                <a:cs typeface="Arial"/>
              </a:rPr>
              <a:t>please </a:t>
            </a:r>
            <a:r>
              <a:rPr sz="1100" dirty="0">
                <a:latin typeface="Arial"/>
                <a:cs typeface="Arial"/>
              </a:rPr>
              <a:t>refer</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a:t>
            </a:r>
            <a:r>
              <a:rPr sz="1100" spc="-30" dirty="0">
                <a:latin typeface="Arial"/>
                <a:cs typeface="Arial"/>
              </a:rPr>
              <a:t> </a:t>
            </a:r>
            <a:r>
              <a:rPr sz="1100" dirty="0">
                <a:latin typeface="Arial"/>
                <a:cs typeface="Arial"/>
              </a:rPr>
              <a:t>resources</a:t>
            </a:r>
            <a:r>
              <a:rPr sz="1100" spc="-30" dirty="0">
                <a:latin typeface="Arial"/>
                <a:cs typeface="Arial"/>
              </a:rPr>
              <a:t> </a:t>
            </a:r>
            <a:r>
              <a:rPr sz="1100" dirty="0">
                <a:latin typeface="Arial"/>
                <a:cs typeface="Arial"/>
              </a:rPr>
              <a:t>available</a:t>
            </a:r>
            <a:r>
              <a:rPr sz="1100" spc="-20" dirty="0">
                <a:latin typeface="Arial"/>
                <a:cs typeface="Arial"/>
              </a:rPr>
              <a:t> </a:t>
            </a:r>
            <a:r>
              <a:rPr sz="1100" dirty="0">
                <a:latin typeface="Arial"/>
                <a:cs typeface="Arial"/>
              </a:rPr>
              <a:t>online</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print</a:t>
            </a:r>
            <a:r>
              <a:rPr sz="1050" baseline="31746" dirty="0">
                <a:latin typeface="Arial"/>
                <a:cs typeface="Arial"/>
              </a:rPr>
              <a:t>3</a:t>
            </a:r>
            <a:r>
              <a:rPr sz="1100" dirty="0">
                <a:latin typeface="Arial"/>
                <a:cs typeface="Arial"/>
              </a:rPr>
              <a:t>.</a:t>
            </a:r>
            <a:r>
              <a:rPr sz="1100" spc="-1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examples</a:t>
            </a:r>
            <a:r>
              <a:rPr sz="1100" spc="-3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this</a:t>
            </a:r>
            <a:r>
              <a:rPr sz="1100" spc="-40" dirty="0">
                <a:latin typeface="Arial"/>
                <a:cs typeface="Arial"/>
              </a:rPr>
              <a:t> </a:t>
            </a:r>
            <a:r>
              <a:rPr sz="1100" dirty="0">
                <a:latin typeface="Arial"/>
                <a:cs typeface="Arial"/>
              </a:rPr>
              <a:t>chapter</a:t>
            </a:r>
            <a:r>
              <a:rPr sz="1100" spc="-25" dirty="0">
                <a:latin typeface="Arial"/>
                <a:cs typeface="Arial"/>
              </a:rPr>
              <a:t> are </a:t>
            </a:r>
            <a:r>
              <a:rPr sz="1100" dirty="0">
                <a:latin typeface="Arial"/>
                <a:cs typeface="Arial"/>
              </a:rPr>
              <a:t>implemented</a:t>
            </a:r>
            <a:r>
              <a:rPr sz="1100" spc="-40" dirty="0">
                <a:latin typeface="Arial"/>
                <a:cs typeface="Arial"/>
              </a:rPr>
              <a:t> </a:t>
            </a:r>
            <a:r>
              <a:rPr sz="1100" dirty="0">
                <a:latin typeface="Arial"/>
                <a:cs typeface="Arial"/>
              </a:rPr>
              <a:t>using</a:t>
            </a:r>
            <a:r>
              <a:rPr sz="1100" spc="-4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Grasshopper</a:t>
            </a:r>
            <a:r>
              <a:rPr sz="1100" spc="-35" dirty="0">
                <a:latin typeface="Arial"/>
                <a:cs typeface="Arial"/>
              </a:rPr>
              <a:t> </a:t>
            </a:r>
            <a:r>
              <a:rPr sz="1100" dirty="0">
                <a:latin typeface="Arial"/>
                <a:cs typeface="Arial"/>
              </a:rPr>
              <a:t>C#</a:t>
            </a:r>
            <a:r>
              <a:rPr sz="1100" spc="-15" dirty="0">
                <a:latin typeface="Arial"/>
                <a:cs typeface="Arial"/>
              </a:rPr>
              <a:t> </a:t>
            </a:r>
            <a:r>
              <a:rPr sz="1100" spc="-10" dirty="0">
                <a:latin typeface="Arial"/>
                <a:cs typeface="Arial"/>
              </a:rPr>
              <a:t>component</a:t>
            </a:r>
            <a:r>
              <a:rPr sz="1100" spc="-10" dirty="0" smtClean="0">
                <a:latin typeface="Arial"/>
                <a:cs typeface="Arial"/>
              </a:rPr>
              <a:t>.</a:t>
            </a:r>
            <a:endParaRPr sz="1100" dirty="0">
              <a:latin typeface="Arial"/>
              <a:cs typeface="Arial"/>
            </a:endParaRPr>
          </a:p>
        </p:txBody>
      </p:sp>
      <p:sp>
        <p:nvSpPr>
          <p:cNvPr id="17" name="object 6"/>
          <p:cNvSpPr txBox="1"/>
          <p:nvPr/>
        </p:nvSpPr>
        <p:spPr>
          <a:xfrm>
            <a:off x="863904" y="8534400"/>
            <a:ext cx="5930900" cy="335989"/>
          </a:xfrm>
          <a:prstGeom prst="rect">
            <a:avLst/>
          </a:prstGeom>
        </p:spPr>
        <p:txBody>
          <a:bodyPr vert="horz" wrap="square" lIns="0" tIns="12700" rIns="0" bIns="0" rtlCol="0">
            <a:spAutoFit/>
          </a:bodyPr>
          <a:lstStyle/>
          <a:p>
            <a:pPr marL="50800" marR="1117600">
              <a:lnSpc>
                <a:spcPct val="100000"/>
              </a:lnSpc>
            </a:pPr>
            <a:r>
              <a:rPr sz="1050" baseline="31746" dirty="0" smtClean="0">
                <a:latin typeface="Arial"/>
                <a:cs typeface="Arial"/>
              </a:rPr>
              <a:t>3</a:t>
            </a:r>
            <a:r>
              <a:rPr sz="1050" spc="82" baseline="31746" dirty="0" smtClean="0">
                <a:latin typeface="Arial"/>
                <a:cs typeface="Arial"/>
              </a:rPr>
              <a:t> </a:t>
            </a:r>
            <a:r>
              <a:rPr sz="1000" dirty="0">
                <a:latin typeface="Arial"/>
                <a:cs typeface="Arial"/>
              </a:rPr>
              <a:t>The</a:t>
            </a:r>
            <a:r>
              <a:rPr sz="1000" spc="-25" dirty="0">
                <a:latin typeface="Arial"/>
                <a:cs typeface="Arial"/>
              </a:rPr>
              <a:t> </a:t>
            </a:r>
            <a:r>
              <a:rPr sz="1000" dirty="0">
                <a:latin typeface="Arial"/>
                <a:cs typeface="Arial"/>
              </a:rPr>
              <a:t>Microsoft</a:t>
            </a:r>
            <a:r>
              <a:rPr sz="1000" spc="-25" dirty="0">
                <a:latin typeface="Arial"/>
                <a:cs typeface="Arial"/>
              </a:rPr>
              <a:t> </a:t>
            </a:r>
            <a:r>
              <a:rPr sz="1000" spc="-10" dirty="0">
                <a:latin typeface="Arial"/>
                <a:cs typeface="Arial"/>
              </a:rPr>
              <a:t>documentation</a:t>
            </a:r>
            <a:r>
              <a:rPr sz="1000" spc="-25" dirty="0">
                <a:latin typeface="Arial"/>
                <a:cs typeface="Arial"/>
              </a:rPr>
              <a:t> </a:t>
            </a:r>
            <a:r>
              <a:rPr sz="1000" dirty="0">
                <a:latin typeface="Arial"/>
                <a:cs typeface="Arial"/>
              </a:rPr>
              <a:t>is</a:t>
            </a:r>
            <a:r>
              <a:rPr sz="1000" spc="-5" dirty="0">
                <a:latin typeface="Arial"/>
                <a:cs typeface="Arial"/>
              </a:rPr>
              <a:t> </a:t>
            </a:r>
            <a:r>
              <a:rPr sz="1000" dirty="0">
                <a:latin typeface="Arial"/>
                <a:cs typeface="Arial"/>
              </a:rPr>
              <a:t>a</a:t>
            </a:r>
            <a:r>
              <a:rPr sz="1000" spc="-20" dirty="0">
                <a:latin typeface="Arial"/>
                <a:cs typeface="Arial"/>
              </a:rPr>
              <a:t> </a:t>
            </a:r>
            <a:r>
              <a:rPr sz="1000" dirty="0">
                <a:latin typeface="Arial"/>
                <a:cs typeface="Arial"/>
              </a:rPr>
              <a:t>good</a:t>
            </a:r>
            <a:r>
              <a:rPr sz="1000" spc="-25" dirty="0">
                <a:latin typeface="Arial"/>
                <a:cs typeface="Arial"/>
              </a:rPr>
              <a:t> </a:t>
            </a:r>
            <a:r>
              <a:rPr sz="1000" dirty="0">
                <a:latin typeface="Arial"/>
                <a:cs typeface="Arial"/>
              </a:rPr>
              <a:t>resource:</a:t>
            </a:r>
            <a:r>
              <a:rPr sz="1000" spc="5" dirty="0">
                <a:latin typeface="Arial"/>
                <a:cs typeface="Arial"/>
              </a:rPr>
              <a:t> </a:t>
            </a:r>
            <a:r>
              <a:rPr sz="1050" spc="40" dirty="0">
                <a:solidFill>
                  <a:srgbClr val="1A73E8"/>
                </a:solidFill>
                <a:latin typeface="Gill Sans MT"/>
                <a:cs typeface="Gill Sans MT"/>
                <a:hlinkClick r:id="rId2"/>
              </a:rPr>
              <a:t>https://docs.microsoft.com/en-</a:t>
            </a:r>
            <a:r>
              <a:rPr sz="1050" spc="40" dirty="0">
                <a:solidFill>
                  <a:srgbClr val="1A73E8"/>
                </a:solidFill>
                <a:latin typeface="Gill Sans MT"/>
                <a:cs typeface="Gill Sans MT"/>
              </a:rPr>
              <a:t> </a:t>
            </a:r>
            <a:r>
              <a:rPr sz="1050" spc="55" dirty="0">
                <a:solidFill>
                  <a:srgbClr val="1A73E8"/>
                </a:solidFill>
                <a:latin typeface="Gill Sans MT"/>
                <a:cs typeface="Gill Sans MT"/>
                <a:hlinkClick r:id="rId2"/>
              </a:rPr>
              <a:t>us/dotnet/csharp/programming-</a:t>
            </a:r>
            <a:r>
              <a:rPr sz="1050" spc="65" dirty="0">
                <a:solidFill>
                  <a:srgbClr val="1A73E8"/>
                </a:solidFill>
                <a:latin typeface="Gill Sans MT"/>
                <a:cs typeface="Gill Sans MT"/>
                <a:hlinkClick r:id="rId2"/>
              </a:rPr>
              <a:t>guide/</a:t>
            </a:r>
            <a:endParaRPr sz="1050" dirty="0">
              <a:latin typeface="Gill Sans MT"/>
              <a:cs typeface="Gill Sans MT"/>
            </a:endParaRPr>
          </a:p>
        </p:txBody>
      </p:sp>
      <p:sp>
        <p:nvSpPr>
          <p:cNvPr id="18" name="Title 17"/>
          <p:cNvSpPr>
            <a:spLocks noGrp="1"/>
          </p:cNvSpPr>
          <p:nvPr>
            <p:ph type="title"/>
          </p:nvPr>
        </p:nvSpPr>
        <p:spPr>
          <a:xfrm>
            <a:off x="990600" y="533400"/>
            <a:ext cx="5943600" cy="276999"/>
          </a:xfrm>
        </p:spPr>
        <p:txBody>
          <a:bodyPr/>
          <a:lstStyle/>
          <a:p>
            <a:r>
              <a:rPr lang="en-US" dirty="0">
                <a:latin typeface="Arial"/>
                <a:cs typeface="Arial"/>
              </a:rPr>
              <a:t>Chapter</a:t>
            </a:r>
            <a:r>
              <a:rPr lang="en-US" spc="-40" dirty="0">
                <a:latin typeface="Arial"/>
                <a:cs typeface="Arial"/>
              </a:rPr>
              <a:t> </a:t>
            </a:r>
            <a:r>
              <a:rPr lang="en-US" dirty="0">
                <a:latin typeface="Arial"/>
                <a:cs typeface="Arial"/>
              </a:rPr>
              <a:t>Two:</a:t>
            </a:r>
            <a:r>
              <a:rPr lang="en-US" spc="-25" dirty="0">
                <a:latin typeface="Arial"/>
                <a:cs typeface="Arial"/>
              </a:rPr>
              <a:t> </a:t>
            </a:r>
            <a:r>
              <a:rPr lang="en-US" dirty="0">
                <a:latin typeface="Arial"/>
                <a:cs typeface="Arial"/>
              </a:rPr>
              <a:t>C#</a:t>
            </a:r>
            <a:r>
              <a:rPr lang="en-US" spc="-30" dirty="0">
                <a:latin typeface="Arial"/>
                <a:cs typeface="Arial"/>
              </a:rPr>
              <a:t> </a:t>
            </a:r>
            <a:r>
              <a:rPr lang="en-US" dirty="0">
                <a:latin typeface="Arial"/>
                <a:cs typeface="Arial"/>
              </a:rPr>
              <a:t>Programming</a:t>
            </a:r>
            <a:r>
              <a:rPr lang="en-US" spc="-20" dirty="0">
                <a:latin typeface="Arial"/>
                <a:cs typeface="Arial"/>
              </a:rPr>
              <a:t> </a:t>
            </a:r>
            <a:r>
              <a:rPr lang="en-US" spc="-10" dirty="0" smtClean="0">
                <a:latin typeface="Arial"/>
                <a:cs typeface="Arial"/>
              </a:rPr>
              <a:t>Basics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504" y="888238"/>
            <a:ext cx="5941695" cy="1361270"/>
          </a:xfrm>
          <a:prstGeom prst="rect">
            <a:avLst/>
          </a:prstGeom>
        </p:spPr>
        <p:txBody>
          <a:bodyPr vert="horz" wrap="square" lIns="0" tIns="12700" rIns="0" bIns="0" rtlCol="0">
            <a:spAutoFit/>
          </a:bodyPr>
          <a:lstStyle/>
          <a:p>
            <a:pPr>
              <a:lnSpc>
                <a:spcPct val="100000"/>
              </a:lnSpc>
              <a:spcBef>
                <a:spcPts val="25"/>
              </a:spcBef>
            </a:pPr>
            <a:endParaRPr sz="1000" dirty="0">
              <a:latin typeface="Arial"/>
              <a:cs typeface="Arial"/>
            </a:endParaRPr>
          </a:p>
          <a:p>
            <a:pPr marL="76200">
              <a:lnSpc>
                <a:spcPct val="100000"/>
              </a:lnSpc>
            </a:pPr>
            <a:r>
              <a:rPr sz="1400" b="1" dirty="0">
                <a:latin typeface="Arial"/>
                <a:cs typeface="Arial"/>
              </a:rPr>
              <a:t>2_2:</a:t>
            </a:r>
            <a:r>
              <a:rPr sz="1400" b="1" spc="-10" dirty="0">
                <a:latin typeface="Arial"/>
                <a:cs typeface="Arial"/>
              </a:rPr>
              <a:t> Comments</a:t>
            </a:r>
            <a:endParaRPr sz="1400" dirty="0">
              <a:latin typeface="Arial"/>
              <a:cs typeface="Arial"/>
            </a:endParaRPr>
          </a:p>
          <a:p>
            <a:pPr marL="76200" marR="17780">
              <a:lnSpc>
                <a:spcPct val="96000"/>
              </a:lnSpc>
              <a:spcBef>
                <a:spcPts val="1280"/>
              </a:spcBef>
            </a:pPr>
            <a:r>
              <a:rPr sz="1100" dirty="0">
                <a:latin typeface="Arial"/>
                <a:cs typeface="Arial"/>
              </a:rPr>
              <a:t>Comments</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very</a:t>
            </a:r>
            <a:r>
              <a:rPr sz="1100" spc="-25" dirty="0">
                <a:latin typeface="Arial"/>
                <a:cs typeface="Arial"/>
              </a:rPr>
              <a:t> </a:t>
            </a:r>
            <a:r>
              <a:rPr sz="1100" dirty="0">
                <a:latin typeface="Arial"/>
                <a:cs typeface="Arial"/>
              </a:rPr>
              <a:t>useful</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describe</a:t>
            </a:r>
            <a:r>
              <a:rPr sz="1100" spc="-2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plain</a:t>
            </a:r>
            <a:r>
              <a:rPr sz="1100" spc="-20" dirty="0">
                <a:latin typeface="Arial"/>
                <a:cs typeface="Arial"/>
              </a:rPr>
              <a:t> </a:t>
            </a:r>
            <a:r>
              <a:rPr sz="1100" dirty="0">
                <a:latin typeface="Arial"/>
                <a:cs typeface="Arial"/>
              </a:rPr>
              <a:t>language.</a:t>
            </a:r>
            <a:r>
              <a:rPr sz="1100" spc="-10" dirty="0">
                <a:latin typeface="Arial"/>
                <a:cs typeface="Arial"/>
              </a:rPr>
              <a:t> </a:t>
            </a:r>
            <a:r>
              <a:rPr sz="1100" dirty="0">
                <a:latin typeface="Arial"/>
                <a:cs typeface="Arial"/>
              </a:rPr>
              <a:t>They</a:t>
            </a:r>
            <a:r>
              <a:rPr sz="1100" spc="-3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useful</a:t>
            </a:r>
            <a:r>
              <a:rPr sz="1100" spc="-25" dirty="0">
                <a:latin typeface="Arial"/>
                <a:cs typeface="Arial"/>
              </a:rPr>
              <a:t> </a:t>
            </a:r>
            <a:r>
              <a:rPr sz="1100" dirty="0">
                <a:latin typeface="Arial"/>
                <a:cs typeface="Arial"/>
              </a:rPr>
              <a:t>as</a:t>
            </a:r>
            <a:r>
              <a:rPr sz="1100" spc="-25" dirty="0">
                <a:latin typeface="Arial"/>
                <a:cs typeface="Arial"/>
              </a:rPr>
              <a:t> </a:t>
            </a:r>
            <a:r>
              <a:rPr sz="1100" spc="-50" dirty="0">
                <a:latin typeface="Arial"/>
                <a:cs typeface="Arial"/>
              </a:rPr>
              <a:t>a </a:t>
            </a:r>
            <a:r>
              <a:rPr sz="1100" dirty="0">
                <a:latin typeface="Arial"/>
                <a:cs typeface="Arial"/>
              </a:rPr>
              <a:t>reminder</a:t>
            </a:r>
            <a:r>
              <a:rPr sz="1100" spc="-2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for</a:t>
            </a:r>
            <a:r>
              <a:rPr sz="1100" spc="-10" dirty="0">
                <a:latin typeface="Arial"/>
                <a:cs typeface="Arial"/>
              </a:rPr>
              <a:t> </a:t>
            </a:r>
            <a:r>
              <a:rPr sz="1100" dirty="0">
                <a:latin typeface="Arial"/>
                <a:cs typeface="Arial"/>
              </a:rPr>
              <a:t>others</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help</a:t>
            </a:r>
            <a:r>
              <a:rPr sz="1100" spc="-25" dirty="0">
                <a:latin typeface="Arial"/>
                <a:cs typeface="Arial"/>
              </a:rPr>
              <a:t> </a:t>
            </a:r>
            <a:r>
              <a:rPr sz="1100" dirty="0">
                <a:latin typeface="Arial"/>
                <a:cs typeface="Arial"/>
              </a:rPr>
              <a:t>them</a:t>
            </a:r>
            <a:r>
              <a:rPr sz="1100" spc="-25" dirty="0">
                <a:latin typeface="Arial"/>
                <a:cs typeface="Arial"/>
              </a:rPr>
              <a:t> </a:t>
            </a:r>
            <a:r>
              <a:rPr sz="1100" dirty="0">
                <a:latin typeface="Arial"/>
                <a:cs typeface="Arial"/>
              </a:rPr>
              <a:t>understand</a:t>
            </a:r>
            <a:r>
              <a:rPr sz="1100" spc="-2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code.</a:t>
            </a:r>
            <a:r>
              <a:rPr sz="1100" spc="28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add</a:t>
            </a:r>
            <a:r>
              <a:rPr sz="1100" spc="-15" dirty="0">
                <a:latin typeface="Arial"/>
                <a:cs typeface="Arial"/>
              </a:rPr>
              <a:t> </a:t>
            </a:r>
            <a:r>
              <a:rPr sz="1100" dirty="0">
                <a:latin typeface="Arial"/>
                <a:cs typeface="Arial"/>
              </a:rPr>
              <a:t>a</a:t>
            </a:r>
            <a:r>
              <a:rPr sz="1100" spc="-20" dirty="0">
                <a:latin typeface="Arial"/>
                <a:cs typeface="Arial"/>
              </a:rPr>
              <a:t> </a:t>
            </a:r>
            <a:r>
              <a:rPr sz="1100" spc="-10" dirty="0">
                <a:latin typeface="Arial"/>
                <a:cs typeface="Arial"/>
              </a:rPr>
              <a:t>comment, </a:t>
            </a:r>
            <a:r>
              <a:rPr sz="1100" dirty="0">
                <a:latin typeface="Arial"/>
                <a:cs typeface="Arial"/>
              </a:rPr>
              <a:t>you</a:t>
            </a:r>
            <a:r>
              <a:rPr sz="1100" spc="-1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forward</a:t>
            </a:r>
            <a:r>
              <a:rPr sz="1100" spc="-30" dirty="0">
                <a:latin typeface="Arial"/>
                <a:cs typeface="Arial"/>
              </a:rPr>
              <a:t> </a:t>
            </a:r>
            <a:r>
              <a:rPr sz="1100" dirty="0">
                <a:latin typeface="Arial"/>
                <a:cs typeface="Arial"/>
              </a:rPr>
              <a:t>slashes</a:t>
            </a:r>
            <a:r>
              <a:rPr sz="1100" spc="-15" dirty="0">
                <a:latin typeface="Arial"/>
                <a:cs typeface="Arial"/>
              </a:rPr>
              <a:t> </a:t>
            </a:r>
            <a:r>
              <a:rPr sz="1100" dirty="0">
                <a:latin typeface="Arial"/>
                <a:cs typeface="Arial"/>
              </a:rPr>
              <a:t>//</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signal</a:t>
            </a:r>
            <a:r>
              <a:rPr sz="1100" spc="-1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rest of</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line</a:t>
            </a:r>
            <a:r>
              <a:rPr sz="1100" spc="-1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comment</a:t>
            </a:r>
            <a:r>
              <a:rPr sz="1100" spc="-5" dirty="0">
                <a:latin typeface="Arial"/>
                <a:cs typeface="Arial"/>
              </a:rPr>
              <a:t> </a:t>
            </a:r>
            <a:r>
              <a:rPr sz="1100" dirty="0">
                <a:latin typeface="Arial"/>
                <a:cs typeface="Arial"/>
              </a:rPr>
              <a:t>and</a:t>
            </a:r>
            <a:r>
              <a:rPr sz="1100" spc="-20" dirty="0">
                <a:latin typeface="Arial"/>
                <a:cs typeface="Arial"/>
              </a:rPr>
              <a:t> </a:t>
            </a:r>
            <a:r>
              <a:rPr sz="1100" spc="-25" dirty="0">
                <a:latin typeface="Arial"/>
                <a:cs typeface="Arial"/>
              </a:rPr>
              <a:t>the </a:t>
            </a:r>
            <a:r>
              <a:rPr sz="1100" dirty="0">
                <a:latin typeface="Arial"/>
                <a:cs typeface="Arial"/>
              </a:rPr>
              <a:t>compiler</a:t>
            </a:r>
            <a:r>
              <a:rPr sz="1100" spc="-25" dirty="0">
                <a:latin typeface="Arial"/>
                <a:cs typeface="Arial"/>
              </a:rPr>
              <a:t> </a:t>
            </a:r>
            <a:r>
              <a:rPr sz="1100" dirty="0">
                <a:latin typeface="Arial"/>
                <a:cs typeface="Arial"/>
              </a:rPr>
              <a:t>should</a:t>
            </a:r>
            <a:r>
              <a:rPr sz="1100" spc="-20" dirty="0">
                <a:latin typeface="Arial"/>
                <a:cs typeface="Arial"/>
              </a:rPr>
              <a:t> </a:t>
            </a:r>
            <a:r>
              <a:rPr sz="1100" dirty="0">
                <a:latin typeface="Arial"/>
                <a:cs typeface="Arial"/>
              </a:rPr>
              <a:t>ignore</a:t>
            </a:r>
            <a:r>
              <a:rPr sz="1100" spc="-20" dirty="0">
                <a:latin typeface="Arial"/>
                <a:cs typeface="Arial"/>
              </a:rPr>
              <a:t> </a:t>
            </a:r>
            <a:r>
              <a:rPr sz="1100" dirty="0">
                <a:latin typeface="Arial"/>
                <a:cs typeface="Arial"/>
              </a:rPr>
              <a:t>it.</a:t>
            </a:r>
            <a:r>
              <a:rPr sz="1100" spc="254"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Grasshopper</a:t>
            </a:r>
            <a:r>
              <a:rPr sz="1100" spc="-25" dirty="0">
                <a:latin typeface="Arial"/>
                <a:cs typeface="Arial"/>
              </a:rPr>
              <a:t> </a:t>
            </a:r>
            <a:r>
              <a:rPr sz="1100" dirty="0">
                <a:latin typeface="Arial"/>
                <a:cs typeface="Arial"/>
              </a:rPr>
              <a:t>C#</a:t>
            </a:r>
            <a:r>
              <a:rPr sz="1100" spc="-2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editor,</a:t>
            </a:r>
            <a:r>
              <a:rPr sz="1100" spc="-25" dirty="0">
                <a:latin typeface="Arial"/>
                <a:cs typeface="Arial"/>
              </a:rPr>
              <a:t> </a:t>
            </a:r>
            <a:r>
              <a:rPr sz="1100" dirty="0">
                <a:latin typeface="Arial"/>
                <a:cs typeface="Arial"/>
              </a:rPr>
              <a:t>comments</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displayed</a:t>
            </a:r>
            <a:r>
              <a:rPr sz="1100" spc="-15" dirty="0">
                <a:latin typeface="Arial"/>
                <a:cs typeface="Arial"/>
              </a:rPr>
              <a:t> </a:t>
            </a:r>
            <a:r>
              <a:rPr sz="1100" spc="-25" dirty="0">
                <a:latin typeface="Arial"/>
                <a:cs typeface="Arial"/>
              </a:rPr>
              <a:t>in </a:t>
            </a:r>
            <a:r>
              <a:rPr sz="1100" dirty="0">
                <a:latin typeface="Arial"/>
                <a:cs typeface="Arial"/>
              </a:rPr>
              <a:t>green.</a:t>
            </a:r>
            <a:r>
              <a:rPr sz="1100" spc="-3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should</a:t>
            </a:r>
            <a:r>
              <a:rPr sz="1100" spc="-20" dirty="0">
                <a:latin typeface="Arial"/>
                <a:cs typeface="Arial"/>
              </a:rPr>
              <a:t> </a:t>
            </a:r>
            <a:r>
              <a:rPr sz="1100" dirty="0">
                <a:latin typeface="Arial"/>
                <a:cs typeface="Arial"/>
              </a:rPr>
              <a:t>enclose</a:t>
            </a:r>
            <a:r>
              <a:rPr sz="1100" spc="-15" dirty="0">
                <a:latin typeface="Arial"/>
                <a:cs typeface="Arial"/>
              </a:rPr>
              <a:t> </a:t>
            </a:r>
            <a:r>
              <a:rPr sz="1100" dirty="0">
                <a:latin typeface="Arial"/>
                <a:cs typeface="Arial"/>
              </a:rPr>
              <a:t>a</a:t>
            </a:r>
            <a:r>
              <a:rPr sz="1100" spc="-25" dirty="0">
                <a:latin typeface="Arial"/>
                <a:cs typeface="Arial"/>
              </a:rPr>
              <a:t> </a:t>
            </a:r>
            <a:r>
              <a:rPr sz="1100" spc="-10" dirty="0">
                <a:latin typeface="Arial"/>
                <a:cs typeface="Arial"/>
              </a:rPr>
              <a:t>multi-</a:t>
            </a:r>
            <a:r>
              <a:rPr sz="1100" dirty="0">
                <a:latin typeface="Arial"/>
                <a:cs typeface="Arial"/>
              </a:rPr>
              <a:t>line</a:t>
            </a:r>
            <a:r>
              <a:rPr sz="1100" spc="-20" dirty="0">
                <a:latin typeface="Arial"/>
                <a:cs typeface="Arial"/>
              </a:rPr>
              <a:t> </a:t>
            </a:r>
            <a:r>
              <a:rPr sz="1100" dirty="0">
                <a:latin typeface="Arial"/>
                <a:cs typeface="Arial"/>
              </a:rPr>
              <a:t>comment</a:t>
            </a:r>
            <a:r>
              <a:rPr sz="1100" spc="-30" dirty="0">
                <a:latin typeface="Arial"/>
                <a:cs typeface="Arial"/>
              </a:rPr>
              <a:t> </a:t>
            </a:r>
            <a:r>
              <a:rPr sz="1100" dirty="0">
                <a:latin typeface="Arial"/>
                <a:cs typeface="Arial"/>
              </a:rPr>
              <a:t>between</a:t>
            </a:r>
            <a:r>
              <a:rPr sz="1100" spc="-15" dirty="0">
                <a:latin typeface="Arial"/>
                <a:cs typeface="Arial"/>
              </a:rPr>
              <a:t> </a:t>
            </a:r>
            <a:r>
              <a:rPr sz="1100" dirty="0">
                <a:latin typeface="Arial"/>
                <a:cs typeface="Arial"/>
              </a:rPr>
              <a:t>/*</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t>
            </a:r>
            <a:r>
              <a:rPr sz="1100" spc="-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following</a:t>
            </a:r>
            <a:r>
              <a:rPr sz="1100" spc="-15" dirty="0">
                <a:latin typeface="Arial"/>
                <a:cs typeface="Arial"/>
              </a:rPr>
              <a:t> </a:t>
            </a:r>
            <a:r>
              <a:rPr sz="1100" spc="-10" dirty="0">
                <a:latin typeface="Arial"/>
                <a:cs typeface="Arial"/>
              </a:rPr>
              <a:t>example.</a:t>
            </a:r>
            <a:endParaRPr sz="1100" dirty="0">
              <a:latin typeface="Arial"/>
              <a:cs typeface="Arial"/>
            </a:endParaRPr>
          </a:p>
        </p:txBody>
      </p:sp>
      <p:sp>
        <p:nvSpPr>
          <p:cNvPr id="3" name="object 3"/>
          <p:cNvSpPr txBox="1"/>
          <p:nvPr/>
        </p:nvSpPr>
        <p:spPr>
          <a:xfrm>
            <a:off x="920800" y="2367152"/>
            <a:ext cx="5944870" cy="79756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i="1" dirty="0">
                <a:solidFill>
                  <a:srgbClr val="00AF50"/>
                </a:solidFill>
                <a:latin typeface="Arial"/>
                <a:cs typeface="Arial"/>
              </a:rPr>
              <a:t>//</a:t>
            </a:r>
            <a:r>
              <a:rPr sz="900" i="1" spc="-25" dirty="0">
                <a:solidFill>
                  <a:srgbClr val="00AF50"/>
                </a:solidFill>
                <a:latin typeface="Arial"/>
                <a:cs typeface="Arial"/>
              </a:rPr>
              <a:t> </a:t>
            </a:r>
            <a:r>
              <a:rPr sz="900" i="1" dirty="0">
                <a:solidFill>
                  <a:srgbClr val="00AF50"/>
                </a:solidFill>
                <a:latin typeface="Arial"/>
                <a:cs typeface="Arial"/>
              </a:rPr>
              <a:t>The</a:t>
            </a:r>
            <a:r>
              <a:rPr sz="900" i="1" spc="-20" dirty="0">
                <a:solidFill>
                  <a:srgbClr val="00AF50"/>
                </a:solidFill>
                <a:latin typeface="Arial"/>
                <a:cs typeface="Arial"/>
              </a:rPr>
              <a:t> </a:t>
            </a:r>
            <a:r>
              <a:rPr sz="900" i="1" dirty="0">
                <a:solidFill>
                  <a:srgbClr val="00AF50"/>
                </a:solidFill>
                <a:latin typeface="Arial"/>
                <a:cs typeface="Arial"/>
              </a:rPr>
              <a:t>compiler</a:t>
            </a:r>
            <a:r>
              <a:rPr sz="900" i="1" spc="-15" dirty="0">
                <a:solidFill>
                  <a:srgbClr val="00AF50"/>
                </a:solidFill>
                <a:latin typeface="Arial"/>
                <a:cs typeface="Arial"/>
              </a:rPr>
              <a:t> </a:t>
            </a:r>
            <a:r>
              <a:rPr sz="900" i="1" dirty="0">
                <a:solidFill>
                  <a:srgbClr val="00AF50"/>
                </a:solidFill>
                <a:latin typeface="Arial"/>
                <a:cs typeface="Arial"/>
              </a:rPr>
              <a:t>ignores</a:t>
            </a:r>
            <a:r>
              <a:rPr sz="900" i="1" spc="-5" dirty="0">
                <a:solidFill>
                  <a:srgbClr val="00AF50"/>
                </a:solidFill>
                <a:latin typeface="Arial"/>
                <a:cs typeface="Arial"/>
              </a:rPr>
              <a:t> </a:t>
            </a:r>
            <a:r>
              <a:rPr sz="900" i="1" dirty="0">
                <a:solidFill>
                  <a:srgbClr val="00AF50"/>
                </a:solidFill>
                <a:latin typeface="Arial"/>
                <a:cs typeface="Arial"/>
              </a:rPr>
              <a:t>this</a:t>
            </a:r>
            <a:r>
              <a:rPr sz="900" i="1" spc="-5" dirty="0">
                <a:solidFill>
                  <a:srgbClr val="00AF50"/>
                </a:solidFill>
                <a:latin typeface="Arial"/>
                <a:cs typeface="Arial"/>
              </a:rPr>
              <a:t> </a:t>
            </a:r>
            <a:r>
              <a:rPr sz="900" i="1" spc="-20" dirty="0">
                <a:solidFill>
                  <a:srgbClr val="00AF50"/>
                </a:solidFill>
                <a:latin typeface="Arial"/>
                <a:cs typeface="Arial"/>
              </a:rPr>
              <a:t>line</a:t>
            </a:r>
            <a:endParaRPr sz="900">
              <a:latin typeface="Arial"/>
              <a:cs typeface="Arial"/>
            </a:endParaRPr>
          </a:p>
          <a:p>
            <a:pPr marL="63500">
              <a:lnSpc>
                <a:spcPts val="1030"/>
              </a:lnSpc>
            </a:pPr>
            <a:r>
              <a:rPr sz="900" i="1" spc="-25" dirty="0">
                <a:solidFill>
                  <a:srgbClr val="00AF50"/>
                </a:solidFill>
                <a:latin typeface="Arial"/>
                <a:cs typeface="Arial"/>
              </a:rPr>
              <a:t>/*</a:t>
            </a:r>
            <a:endParaRPr sz="900">
              <a:latin typeface="Arial"/>
              <a:cs typeface="Arial"/>
            </a:endParaRPr>
          </a:p>
          <a:p>
            <a:pPr marL="127635" marR="3839845">
              <a:lnSpc>
                <a:spcPts val="1040"/>
              </a:lnSpc>
              <a:spcBef>
                <a:spcPts val="45"/>
              </a:spcBef>
            </a:pPr>
            <a:r>
              <a:rPr sz="900" i="1" dirty="0">
                <a:solidFill>
                  <a:srgbClr val="00AF50"/>
                </a:solidFill>
                <a:latin typeface="Arial"/>
                <a:cs typeface="Arial"/>
              </a:rPr>
              <a:t>The</a:t>
            </a:r>
            <a:r>
              <a:rPr sz="900" i="1" spc="-20" dirty="0">
                <a:solidFill>
                  <a:srgbClr val="00AF50"/>
                </a:solidFill>
                <a:latin typeface="Arial"/>
                <a:cs typeface="Arial"/>
              </a:rPr>
              <a:t> </a:t>
            </a:r>
            <a:r>
              <a:rPr sz="900" i="1" dirty="0">
                <a:solidFill>
                  <a:srgbClr val="00AF50"/>
                </a:solidFill>
                <a:latin typeface="Arial"/>
                <a:cs typeface="Arial"/>
              </a:rPr>
              <a:t>compiler</a:t>
            </a:r>
            <a:r>
              <a:rPr sz="900" i="1" spc="-10" dirty="0">
                <a:solidFill>
                  <a:srgbClr val="00AF50"/>
                </a:solidFill>
                <a:latin typeface="Arial"/>
                <a:cs typeface="Arial"/>
              </a:rPr>
              <a:t> </a:t>
            </a:r>
            <a:r>
              <a:rPr sz="900" i="1" dirty="0">
                <a:solidFill>
                  <a:srgbClr val="00AF50"/>
                </a:solidFill>
                <a:latin typeface="Arial"/>
                <a:cs typeface="Arial"/>
              </a:rPr>
              <a:t>ignores</a:t>
            </a:r>
            <a:r>
              <a:rPr sz="900" i="1" spc="-10" dirty="0">
                <a:solidFill>
                  <a:srgbClr val="00AF50"/>
                </a:solidFill>
                <a:latin typeface="Arial"/>
                <a:cs typeface="Arial"/>
              </a:rPr>
              <a:t> </a:t>
            </a:r>
            <a:r>
              <a:rPr sz="900" i="1" dirty="0">
                <a:solidFill>
                  <a:srgbClr val="00AF50"/>
                </a:solidFill>
                <a:latin typeface="Arial"/>
                <a:cs typeface="Arial"/>
              </a:rPr>
              <a:t>all</a:t>
            </a:r>
            <a:r>
              <a:rPr sz="900" i="1" spc="-20" dirty="0">
                <a:solidFill>
                  <a:srgbClr val="00AF50"/>
                </a:solidFill>
                <a:latin typeface="Arial"/>
                <a:cs typeface="Arial"/>
              </a:rPr>
              <a:t> </a:t>
            </a:r>
            <a:r>
              <a:rPr sz="900" i="1" dirty="0">
                <a:solidFill>
                  <a:srgbClr val="00AF50"/>
                </a:solidFill>
                <a:latin typeface="Arial"/>
                <a:cs typeface="Arial"/>
              </a:rPr>
              <a:t>lines</a:t>
            </a:r>
            <a:r>
              <a:rPr sz="900" i="1" spc="-15" dirty="0">
                <a:solidFill>
                  <a:srgbClr val="00AF50"/>
                </a:solidFill>
                <a:latin typeface="Arial"/>
                <a:cs typeface="Arial"/>
              </a:rPr>
              <a:t> </a:t>
            </a:r>
            <a:r>
              <a:rPr sz="900" i="1" spc="-10" dirty="0">
                <a:solidFill>
                  <a:srgbClr val="00AF50"/>
                </a:solidFill>
                <a:latin typeface="Arial"/>
                <a:cs typeface="Arial"/>
              </a:rPr>
              <a:t>enclosed </a:t>
            </a:r>
            <a:r>
              <a:rPr sz="900" i="1" dirty="0">
                <a:solidFill>
                  <a:srgbClr val="00AF50"/>
                </a:solidFill>
                <a:latin typeface="Arial"/>
                <a:cs typeface="Arial"/>
              </a:rPr>
              <a:t>within</a:t>
            </a:r>
            <a:r>
              <a:rPr sz="900" i="1" spc="-25" dirty="0">
                <a:solidFill>
                  <a:srgbClr val="00AF50"/>
                </a:solidFill>
                <a:latin typeface="Arial"/>
                <a:cs typeface="Arial"/>
              </a:rPr>
              <a:t> </a:t>
            </a:r>
            <a:r>
              <a:rPr sz="900" i="1" dirty="0">
                <a:solidFill>
                  <a:srgbClr val="00AF50"/>
                </a:solidFill>
                <a:latin typeface="Arial"/>
                <a:cs typeface="Arial"/>
              </a:rPr>
              <a:t>this</a:t>
            </a:r>
            <a:r>
              <a:rPr sz="900" i="1" spc="-10" dirty="0">
                <a:solidFill>
                  <a:srgbClr val="00AF50"/>
                </a:solidFill>
                <a:latin typeface="Arial"/>
                <a:cs typeface="Arial"/>
              </a:rPr>
              <a:t> </a:t>
            </a:r>
            <a:r>
              <a:rPr sz="900" i="1" spc="-20" dirty="0">
                <a:solidFill>
                  <a:srgbClr val="00AF50"/>
                </a:solidFill>
                <a:latin typeface="Arial"/>
                <a:cs typeface="Arial"/>
              </a:rPr>
              <a:t>area</a:t>
            </a:r>
            <a:endParaRPr sz="900">
              <a:latin typeface="Arial"/>
              <a:cs typeface="Arial"/>
            </a:endParaRPr>
          </a:p>
          <a:p>
            <a:pPr marL="63500">
              <a:lnSpc>
                <a:spcPts val="1010"/>
              </a:lnSpc>
            </a:pPr>
            <a:r>
              <a:rPr sz="900" i="1" spc="-25" dirty="0">
                <a:solidFill>
                  <a:srgbClr val="00AF50"/>
                </a:solidFill>
                <a:latin typeface="Arial"/>
                <a:cs typeface="Arial"/>
              </a:rPr>
              <a:t>*/</a:t>
            </a:r>
            <a:endParaRPr sz="900">
              <a:latin typeface="Arial"/>
              <a:cs typeface="Arial"/>
            </a:endParaRPr>
          </a:p>
        </p:txBody>
      </p:sp>
      <p:sp>
        <p:nvSpPr>
          <p:cNvPr id="9" name="Title 8"/>
          <p:cNvSpPr>
            <a:spLocks noGrp="1"/>
          </p:cNvSpPr>
          <p:nvPr>
            <p:ph type="title"/>
          </p:nvPr>
        </p:nvSpPr>
        <p:spPr/>
        <p:txBody>
          <a:bodyPr/>
          <a:lstStyle/>
          <a:p>
            <a:r>
              <a:rPr lang="en-US" dirty="0" smtClean="0"/>
              <a:t>C# - Comments</a:t>
            </a:r>
            <a:endParaRPr lang="en-US" dirty="0"/>
          </a:p>
        </p:txBody>
      </p:sp>
    </p:spTree>
    <p:extLst>
      <p:ext uri="{BB962C8B-B14F-4D97-AF65-F5344CB8AC3E}">
        <p14:creationId xmlns:p14="http://schemas.microsoft.com/office/powerpoint/2010/main" val="2935701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2004" y="914400"/>
            <a:ext cx="5950585" cy="136588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2_3: </a:t>
            </a:r>
            <a:r>
              <a:rPr sz="1400" b="1" spc="-10" dirty="0">
                <a:latin typeface="Arial"/>
                <a:cs typeface="Arial"/>
              </a:rPr>
              <a:t>Variables</a:t>
            </a:r>
            <a:endParaRPr sz="1400">
              <a:latin typeface="Arial"/>
              <a:cs typeface="Arial"/>
            </a:endParaRPr>
          </a:p>
          <a:p>
            <a:pPr marL="12700" marR="5080">
              <a:lnSpc>
                <a:spcPct val="95800"/>
              </a:lnSpc>
              <a:spcBef>
                <a:spcPts val="1275"/>
              </a:spcBef>
            </a:pPr>
            <a:r>
              <a:rPr sz="1100" dirty="0">
                <a:latin typeface="Arial"/>
                <a:cs typeface="Arial"/>
              </a:rPr>
              <a:t>You</a:t>
            </a:r>
            <a:r>
              <a:rPr sz="1100" spc="-3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think</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variables</a:t>
            </a:r>
            <a:r>
              <a:rPr sz="1100" spc="-2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labeled</a:t>
            </a:r>
            <a:r>
              <a:rPr sz="1100" spc="-20" dirty="0">
                <a:latin typeface="Arial"/>
                <a:cs typeface="Arial"/>
              </a:rPr>
              <a:t> </a:t>
            </a:r>
            <a:r>
              <a:rPr sz="1100" dirty="0">
                <a:latin typeface="Arial"/>
                <a:cs typeface="Arial"/>
              </a:rPr>
              <a:t>containers</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computer’s</a:t>
            </a:r>
            <a:r>
              <a:rPr sz="1100" spc="-30" dirty="0">
                <a:latin typeface="Arial"/>
                <a:cs typeface="Arial"/>
              </a:rPr>
              <a:t> </a:t>
            </a:r>
            <a:r>
              <a:rPr sz="1100" dirty="0">
                <a:latin typeface="Arial"/>
                <a:cs typeface="Arial"/>
              </a:rPr>
              <a:t>memory</a:t>
            </a:r>
            <a:r>
              <a:rPr sz="1100" spc="-15" dirty="0">
                <a:latin typeface="Arial"/>
                <a:cs typeface="Arial"/>
              </a:rPr>
              <a:t> </a:t>
            </a:r>
            <a:r>
              <a:rPr sz="1100" dirty="0">
                <a:latin typeface="Arial"/>
                <a:cs typeface="Arial"/>
              </a:rPr>
              <a:t>where</a:t>
            </a:r>
            <a:r>
              <a:rPr sz="1100" spc="-30" dirty="0">
                <a:latin typeface="Arial"/>
                <a:cs typeface="Arial"/>
              </a:rPr>
              <a:t> </a:t>
            </a:r>
            <a:r>
              <a:rPr sz="1100" dirty="0">
                <a:latin typeface="Arial"/>
                <a:cs typeface="Arial"/>
              </a:rPr>
              <a:t>you</a:t>
            </a:r>
            <a:r>
              <a:rPr sz="1100" spc="-30" dirty="0">
                <a:latin typeface="Arial"/>
                <a:cs typeface="Arial"/>
              </a:rPr>
              <a:t> </a:t>
            </a:r>
            <a:r>
              <a:rPr sz="1100" spc="-25" dirty="0">
                <a:latin typeface="Arial"/>
                <a:cs typeface="Arial"/>
              </a:rPr>
              <a:t>can</a:t>
            </a:r>
            <a:r>
              <a:rPr sz="1100" spc="500" dirty="0">
                <a:latin typeface="Arial"/>
                <a:cs typeface="Arial"/>
              </a:rPr>
              <a:t> </a:t>
            </a:r>
            <a:r>
              <a:rPr sz="1100" dirty="0">
                <a:latin typeface="Arial"/>
                <a:cs typeface="Arial"/>
              </a:rPr>
              <a:t>store</a:t>
            </a:r>
            <a:r>
              <a:rPr sz="1100" spc="-4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retrieve</a:t>
            </a:r>
            <a:r>
              <a:rPr sz="1100" spc="-25" dirty="0">
                <a:latin typeface="Arial"/>
                <a:cs typeface="Arial"/>
              </a:rPr>
              <a:t> </a:t>
            </a:r>
            <a:r>
              <a:rPr sz="1100" dirty="0">
                <a:latin typeface="Arial"/>
                <a:cs typeface="Arial"/>
              </a:rPr>
              <a:t>data.</a:t>
            </a:r>
            <a:r>
              <a:rPr sz="1100" spc="-3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script</a:t>
            </a:r>
            <a:r>
              <a:rPr sz="1100" spc="-2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define</a:t>
            </a:r>
            <a:r>
              <a:rPr sz="1100" spc="-20" dirty="0">
                <a:latin typeface="Arial"/>
                <a:cs typeface="Arial"/>
              </a:rPr>
              <a:t> </a:t>
            </a:r>
            <a:r>
              <a:rPr sz="1100" dirty="0">
                <a:latin typeface="Arial"/>
                <a:cs typeface="Arial"/>
              </a:rPr>
              <a:t>any</a:t>
            </a:r>
            <a:r>
              <a:rPr sz="1100" spc="-20"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variables</a:t>
            </a:r>
            <a:r>
              <a:rPr sz="1100" spc="-20" dirty="0">
                <a:latin typeface="Arial"/>
                <a:cs typeface="Arial"/>
              </a:rPr>
              <a:t> </a:t>
            </a:r>
            <a:r>
              <a:rPr sz="1100" dirty="0">
                <a:latin typeface="Arial"/>
                <a:cs typeface="Arial"/>
              </a:rPr>
              <a:t>and</a:t>
            </a:r>
            <a:r>
              <a:rPr sz="1100" spc="-5" dirty="0">
                <a:latin typeface="Arial"/>
                <a:cs typeface="Arial"/>
              </a:rPr>
              <a:t> </a:t>
            </a:r>
            <a:r>
              <a:rPr sz="1100" dirty="0">
                <a:latin typeface="Arial"/>
                <a:cs typeface="Arial"/>
              </a:rPr>
              <a:t>label</a:t>
            </a:r>
            <a:r>
              <a:rPr sz="1100" spc="-25" dirty="0">
                <a:latin typeface="Arial"/>
                <a:cs typeface="Arial"/>
              </a:rPr>
              <a:t> </a:t>
            </a:r>
            <a:r>
              <a:rPr sz="1100" dirty="0">
                <a:latin typeface="Arial"/>
                <a:cs typeface="Arial"/>
              </a:rPr>
              <a:t>them</a:t>
            </a:r>
            <a:r>
              <a:rPr sz="1100" spc="-15" dirty="0">
                <a:latin typeface="Arial"/>
                <a:cs typeface="Arial"/>
              </a:rPr>
              <a:t> </a:t>
            </a:r>
            <a:r>
              <a:rPr sz="1100" dirty="0">
                <a:latin typeface="Arial"/>
                <a:cs typeface="Arial"/>
              </a:rPr>
              <a:t>with</a:t>
            </a:r>
            <a:r>
              <a:rPr sz="1100" spc="-30" dirty="0">
                <a:latin typeface="Arial"/>
                <a:cs typeface="Arial"/>
              </a:rPr>
              <a:t> </a:t>
            </a:r>
            <a:r>
              <a:rPr sz="1100" spc="-25" dirty="0">
                <a:latin typeface="Arial"/>
                <a:cs typeface="Arial"/>
              </a:rPr>
              <a:t>the </a:t>
            </a:r>
            <a:r>
              <a:rPr sz="1100" dirty="0">
                <a:latin typeface="Arial"/>
                <a:cs typeface="Arial"/>
              </a:rPr>
              <a:t>names</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choice,</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long</a:t>
            </a:r>
            <a:r>
              <a:rPr sz="1100" spc="-1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not</a:t>
            </a:r>
            <a:r>
              <a:rPr sz="1100" spc="-2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spaces,</a:t>
            </a:r>
            <a:r>
              <a:rPr sz="1100" spc="-20" dirty="0">
                <a:latin typeface="Arial"/>
                <a:cs typeface="Arial"/>
              </a:rPr>
              <a:t> </a:t>
            </a:r>
            <a:r>
              <a:rPr sz="1100" dirty="0">
                <a:latin typeface="Arial"/>
                <a:cs typeface="Arial"/>
              </a:rPr>
              <a:t>special</a:t>
            </a:r>
            <a:r>
              <a:rPr sz="1100" spc="-20" dirty="0">
                <a:latin typeface="Arial"/>
                <a:cs typeface="Arial"/>
              </a:rPr>
              <a:t> </a:t>
            </a:r>
            <a:r>
              <a:rPr sz="1100" dirty="0">
                <a:latin typeface="Arial"/>
                <a:cs typeface="Arial"/>
              </a:rPr>
              <a:t>characters,</a:t>
            </a:r>
            <a:r>
              <a:rPr sz="1100" spc="-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reserved</a:t>
            </a:r>
            <a:r>
              <a:rPr sz="1100" spc="-10" dirty="0">
                <a:latin typeface="Arial"/>
                <a:cs typeface="Arial"/>
              </a:rPr>
              <a:t> words </a:t>
            </a:r>
            <a:r>
              <a:rPr sz="1100" dirty="0">
                <a:latin typeface="Arial"/>
                <a:cs typeface="Arial"/>
              </a:rPr>
              <a:t>by</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programming</a:t>
            </a:r>
            <a:r>
              <a:rPr sz="1100" spc="-20" dirty="0">
                <a:latin typeface="Arial"/>
                <a:cs typeface="Arial"/>
              </a:rPr>
              <a:t> </a:t>
            </a:r>
            <a:r>
              <a:rPr sz="1100" dirty="0">
                <a:latin typeface="Arial"/>
                <a:cs typeface="Arial"/>
              </a:rPr>
              <a:t>language.</a:t>
            </a:r>
            <a:r>
              <a:rPr sz="1100" spc="-15" dirty="0">
                <a:latin typeface="Arial"/>
                <a:cs typeface="Arial"/>
              </a:rPr>
              <a:t> </a:t>
            </a:r>
            <a:r>
              <a:rPr sz="1100" dirty="0">
                <a:latin typeface="Arial"/>
                <a:cs typeface="Arial"/>
              </a:rPr>
              <a:t>Try</a:t>
            </a:r>
            <a:r>
              <a:rPr sz="1100" spc="-3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always</a:t>
            </a:r>
            <a:r>
              <a:rPr sz="1100" spc="-35" dirty="0">
                <a:latin typeface="Arial"/>
                <a:cs typeface="Arial"/>
              </a:rPr>
              <a:t> </a:t>
            </a:r>
            <a:r>
              <a:rPr sz="1100" dirty="0">
                <a:latin typeface="Arial"/>
                <a:cs typeface="Arial"/>
              </a:rPr>
              <a:t>variable</a:t>
            </a:r>
            <a:r>
              <a:rPr sz="1100" spc="-20" dirty="0">
                <a:latin typeface="Arial"/>
                <a:cs typeface="Arial"/>
              </a:rPr>
              <a:t> </a:t>
            </a:r>
            <a:r>
              <a:rPr sz="1100" dirty="0">
                <a:latin typeface="Arial"/>
                <a:cs typeface="Arial"/>
              </a:rPr>
              <a:t>names</a:t>
            </a:r>
            <a:r>
              <a:rPr sz="1100" spc="-3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descriptive</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data</a:t>
            </a:r>
            <a:r>
              <a:rPr sz="1100" spc="-30" dirty="0">
                <a:latin typeface="Arial"/>
                <a:cs typeface="Arial"/>
              </a:rPr>
              <a:t> </a:t>
            </a:r>
            <a:r>
              <a:rPr sz="1100" spc="-25" dirty="0">
                <a:latin typeface="Arial"/>
                <a:cs typeface="Arial"/>
              </a:rPr>
              <a:t>you </a:t>
            </a:r>
            <a:r>
              <a:rPr sz="1100" dirty="0">
                <a:latin typeface="Arial"/>
                <a:cs typeface="Arial"/>
              </a:rPr>
              <a:t>intend</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store.</a:t>
            </a:r>
            <a:r>
              <a:rPr sz="1100" spc="-10"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will</a:t>
            </a:r>
            <a:r>
              <a:rPr sz="1100" spc="-35" dirty="0">
                <a:latin typeface="Arial"/>
                <a:cs typeface="Arial"/>
              </a:rPr>
              <a:t> </a:t>
            </a:r>
            <a:r>
              <a:rPr sz="1100" dirty="0">
                <a:latin typeface="Arial"/>
                <a:cs typeface="Arial"/>
              </a:rPr>
              <a:t>make</a:t>
            </a:r>
            <a:r>
              <a:rPr sz="1100" spc="-20"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easier</a:t>
            </a:r>
            <a:r>
              <a:rPr sz="1100" spc="-2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remember</a:t>
            </a:r>
            <a:r>
              <a:rPr sz="1100" spc="-20" dirty="0">
                <a:latin typeface="Arial"/>
                <a:cs typeface="Arial"/>
              </a:rPr>
              <a:t> </a:t>
            </a:r>
            <a:r>
              <a:rPr sz="1100" dirty="0">
                <a:latin typeface="Arial"/>
                <a:cs typeface="Arial"/>
              </a:rPr>
              <a:t>what</a:t>
            </a:r>
            <a:r>
              <a:rPr sz="1100" spc="-25" dirty="0">
                <a:latin typeface="Arial"/>
                <a:cs typeface="Arial"/>
              </a:rPr>
              <a:t> </a:t>
            </a:r>
            <a:r>
              <a:rPr sz="1100" dirty="0">
                <a:latin typeface="Arial"/>
                <a:cs typeface="Arial"/>
              </a:rPr>
              <a:t>kind</a:t>
            </a:r>
            <a:r>
              <a:rPr sz="1100" spc="-2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information</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stored</a:t>
            </a:r>
            <a:r>
              <a:rPr sz="1100" spc="-15" dirty="0">
                <a:latin typeface="Arial"/>
                <a:cs typeface="Arial"/>
              </a:rPr>
              <a:t> </a:t>
            </a:r>
            <a:r>
              <a:rPr sz="1100" spc="-25" dirty="0">
                <a:latin typeface="Arial"/>
                <a:cs typeface="Arial"/>
              </a:rPr>
              <a:t>in </a:t>
            </a:r>
            <a:r>
              <a:rPr sz="1100" dirty="0">
                <a:latin typeface="Arial"/>
                <a:cs typeface="Arial"/>
              </a:rPr>
              <a:t>each</a:t>
            </a:r>
            <a:r>
              <a:rPr sz="1100" spc="-10" dirty="0">
                <a:latin typeface="Arial"/>
                <a:cs typeface="Arial"/>
              </a:rPr>
              <a:t> variable.</a:t>
            </a:r>
            <a:endParaRPr sz="1100">
              <a:latin typeface="Arial"/>
              <a:cs typeface="Arial"/>
            </a:endParaRPr>
          </a:p>
        </p:txBody>
      </p:sp>
      <p:sp>
        <p:nvSpPr>
          <p:cNvPr id="6" name="object 6"/>
          <p:cNvSpPr txBox="1"/>
          <p:nvPr/>
        </p:nvSpPr>
        <p:spPr>
          <a:xfrm>
            <a:off x="863904" y="4217543"/>
            <a:ext cx="5930900" cy="654025"/>
          </a:xfrm>
          <a:prstGeom prst="rect">
            <a:avLst/>
          </a:prstGeom>
        </p:spPr>
        <p:txBody>
          <a:bodyPr vert="horz" wrap="square" lIns="0" tIns="12700" rIns="0" bIns="0" rtlCol="0">
            <a:spAutoFit/>
          </a:bodyPr>
          <a:lstStyle/>
          <a:p>
            <a:pPr marL="108585" algn="ctr">
              <a:lnSpc>
                <a:spcPct val="100000"/>
              </a:lnSpc>
              <a:spcBef>
                <a:spcPts val="100"/>
              </a:spcBef>
            </a:pPr>
            <a:r>
              <a:rPr sz="900" dirty="0">
                <a:latin typeface="Arial"/>
                <a:cs typeface="Arial"/>
              </a:rPr>
              <a:t>Figure(16):</a:t>
            </a:r>
            <a:r>
              <a:rPr sz="900" spc="-20" dirty="0">
                <a:latin typeface="Arial"/>
                <a:cs typeface="Arial"/>
              </a:rPr>
              <a:t> </a:t>
            </a:r>
            <a:r>
              <a:rPr sz="900" dirty="0">
                <a:latin typeface="Arial"/>
                <a:cs typeface="Arial"/>
              </a:rPr>
              <a:t>How</a:t>
            </a:r>
            <a:r>
              <a:rPr sz="900" spc="-15" dirty="0">
                <a:latin typeface="Arial"/>
                <a:cs typeface="Arial"/>
              </a:rPr>
              <a:t> </a:t>
            </a:r>
            <a:r>
              <a:rPr sz="900" dirty="0">
                <a:latin typeface="Arial"/>
                <a:cs typeface="Arial"/>
              </a:rPr>
              <a:t>variables</a:t>
            </a:r>
            <a:r>
              <a:rPr sz="900" spc="-10" dirty="0">
                <a:latin typeface="Arial"/>
                <a:cs typeface="Arial"/>
              </a:rPr>
              <a:t> </a:t>
            </a:r>
            <a:r>
              <a:rPr sz="900" dirty="0">
                <a:latin typeface="Arial"/>
                <a:cs typeface="Arial"/>
              </a:rPr>
              <a:t>are</a:t>
            </a:r>
            <a:r>
              <a:rPr sz="900" spc="-15" dirty="0">
                <a:latin typeface="Arial"/>
                <a:cs typeface="Arial"/>
              </a:rPr>
              <a:t> </a:t>
            </a:r>
            <a:r>
              <a:rPr sz="900" dirty="0">
                <a:latin typeface="Arial"/>
                <a:cs typeface="Arial"/>
              </a:rPr>
              <a:t>stored</a:t>
            </a:r>
            <a:r>
              <a:rPr sz="900" spc="-10"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computer</a:t>
            </a:r>
            <a:r>
              <a:rPr sz="900" spc="-5" dirty="0">
                <a:latin typeface="Arial"/>
                <a:cs typeface="Arial"/>
              </a:rPr>
              <a:t> </a:t>
            </a:r>
            <a:r>
              <a:rPr sz="900" spc="-10" dirty="0">
                <a:latin typeface="Arial"/>
                <a:cs typeface="Arial"/>
              </a:rPr>
              <a:t>memory</a:t>
            </a:r>
            <a:endParaRPr sz="900" dirty="0">
              <a:latin typeface="Arial"/>
              <a:cs typeface="Arial"/>
            </a:endParaRPr>
          </a:p>
          <a:p>
            <a:pPr>
              <a:lnSpc>
                <a:spcPct val="100000"/>
              </a:lnSpc>
              <a:spcBef>
                <a:spcPts val="40"/>
              </a:spcBef>
            </a:pPr>
            <a:endParaRPr sz="1100" dirty="0">
              <a:latin typeface="Arial"/>
              <a:cs typeface="Arial"/>
            </a:endParaRPr>
          </a:p>
          <a:p>
            <a:pPr marL="50800" marR="17780">
              <a:lnSpc>
                <a:spcPts val="1260"/>
              </a:lnSpc>
            </a:pPr>
            <a:r>
              <a:rPr sz="1100" dirty="0">
                <a:latin typeface="Arial"/>
                <a:cs typeface="Arial"/>
              </a:rPr>
              <a:t>Your</a:t>
            </a:r>
            <a:r>
              <a:rPr sz="1100" spc="-15"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uses</a:t>
            </a:r>
            <a:r>
              <a:rPr sz="1100" spc="-15" dirty="0">
                <a:latin typeface="Arial"/>
                <a:cs typeface="Arial"/>
              </a:rPr>
              <a:t> </a:t>
            </a:r>
            <a:r>
              <a:rPr sz="1100" dirty="0">
                <a:latin typeface="Arial"/>
                <a:cs typeface="Arial"/>
              </a:rPr>
              <a:t>variable</a:t>
            </a:r>
            <a:r>
              <a:rPr sz="1100" spc="-20" dirty="0">
                <a:latin typeface="Arial"/>
                <a:cs typeface="Arial"/>
              </a:rPr>
              <a:t> </a:t>
            </a:r>
            <a:r>
              <a:rPr sz="1100" dirty="0">
                <a:latin typeface="Arial"/>
                <a:cs typeface="Arial"/>
              </a:rPr>
              <a:t>names</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stored</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them.</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general,</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5" dirty="0">
                <a:latin typeface="Arial"/>
                <a:cs typeface="Arial"/>
              </a:rPr>
              <a:t> </a:t>
            </a:r>
            <a:r>
              <a:rPr sz="1100" spc="-10" dirty="0">
                <a:latin typeface="Arial"/>
                <a:cs typeface="Arial"/>
              </a:rPr>
              <a:t>assign </a:t>
            </a:r>
            <a:r>
              <a:rPr sz="1100" dirty="0">
                <a:latin typeface="Arial"/>
                <a:cs typeface="Arial"/>
              </a:rPr>
              <a:t>new</a:t>
            </a:r>
            <a:r>
              <a:rPr sz="1100" spc="-30" dirty="0">
                <a:latin typeface="Arial"/>
                <a:cs typeface="Arial"/>
              </a:rPr>
              <a:t> </a:t>
            </a:r>
            <a:r>
              <a:rPr sz="1100" dirty="0">
                <a:latin typeface="Arial"/>
                <a:cs typeface="Arial"/>
              </a:rPr>
              <a:t>values</a:t>
            </a:r>
            <a:r>
              <a:rPr sz="1100" spc="-1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any</a:t>
            </a:r>
            <a:r>
              <a:rPr sz="1100" spc="-25" dirty="0">
                <a:latin typeface="Arial"/>
                <a:cs typeface="Arial"/>
              </a:rPr>
              <a:t> </a:t>
            </a:r>
            <a:r>
              <a:rPr sz="1100" dirty="0">
                <a:latin typeface="Arial"/>
                <a:cs typeface="Arial"/>
              </a:rPr>
              <a:t>variable</a:t>
            </a:r>
            <a:r>
              <a:rPr sz="1100" spc="-20" dirty="0">
                <a:latin typeface="Arial"/>
                <a:cs typeface="Arial"/>
              </a:rPr>
              <a:t> </a:t>
            </a:r>
            <a:r>
              <a:rPr sz="1100" dirty="0">
                <a:latin typeface="Arial"/>
                <a:cs typeface="Arial"/>
              </a:rPr>
              <a:t>at any</a:t>
            </a:r>
            <a:r>
              <a:rPr sz="1100" spc="-30" dirty="0">
                <a:latin typeface="Arial"/>
                <a:cs typeface="Arial"/>
              </a:rPr>
              <a:t> </a:t>
            </a:r>
            <a:r>
              <a:rPr sz="1100" dirty="0">
                <a:latin typeface="Arial"/>
                <a:cs typeface="Arial"/>
              </a:rPr>
              <a:t>point</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your</a:t>
            </a:r>
            <a:r>
              <a:rPr sz="1100" spc="-15" dirty="0">
                <a:latin typeface="Arial"/>
                <a:cs typeface="Arial"/>
              </a:rPr>
              <a:t> </a:t>
            </a:r>
            <a:r>
              <a:rPr sz="1100" dirty="0">
                <a:latin typeface="Arial"/>
                <a:cs typeface="Arial"/>
              </a:rPr>
              <a:t>program,</a:t>
            </a:r>
            <a:r>
              <a:rPr sz="1100" spc="-5" dirty="0">
                <a:latin typeface="Arial"/>
                <a:cs typeface="Arial"/>
              </a:rPr>
              <a:t> </a:t>
            </a:r>
            <a:r>
              <a:rPr sz="1100" dirty="0">
                <a:latin typeface="Arial"/>
                <a:cs typeface="Arial"/>
              </a:rPr>
              <a:t>but</a:t>
            </a:r>
            <a:r>
              <a:rPr sz="1100" spc="-5"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wipes</a:t>
            </a:r>
            <a:r>
              <a:rPr sz="1100" spc="-15" dirty="0">
                <a:latin typeface="Arial"/>
                <a:cs typeface="Arial"/>
              </a:rPr>
              <a:t> </a:t>
            </a:r>
            <a:r>
              <a:rPr sz="1100" dirty="0">
                <a:latin typeface="Arial"/>
                <a:cs typeface="Arial"/>
              </a:rPr>
              <a:t>out</a:t>
            </a:r>
            <a:r>
              <a:rPr sz="1100" spc="-20" dirty="0">
                <a:latin typeface="Arial"/>
                <a:cs typeface="Arial"/>
              </a:rPr>
              <a:t> </a:t>
            </a:r>
            <a:r>
              <a:rPr sz="1100" dirty="0">
                <a:latin typeface="Arial"/>
                <a:cs typeface="Arial"/>
              </a:rPr>
              <a:t>the</a:t>
            </a:r>
            <a:r>
              <a:rPr sz="1100" spc="-25" dirty="0">
                <a:latin typeface="Arial"/>
                <a:cs typeface="Arial"/>
              </a:rPr>
              <a:t> </a:t>
            </a:r>
            <a:r>
              <a:rPr sz="1100" spc="-25" dirty="0" smtClean="0">
                <a:latin typeface="Arial"/>
                <a:cs typeface="Arial"/>
              </a:rPr>
              <a:t>old</a:t>
            </a:r>
            <a:endParaRPr sz="1100" dirty="0">
              <a:latin typeface="Arial"/>
              <a:cs typeface="Arial"/>
            </a:endParaRPr>
          </a:p>
        </p:txBody>
      </p:sp>
      <p:pic>
        <p:nvPicPr>
          <p:cNvPr id="7" name="object 7"/>
          <p:cNvPicPr/>
          <p:nvPr/>
        </p:nvPicPr>
        <p:blipFill>
          <a:blip r:embed="rId2" cstate="print"/>
          <a:stretch>
            <a:fillRect/>
          </a:stretch>
        </p:blipFill>
        <p:spPr>
          <a:xfrm>
            <a:off x="2559371" y="2451562"/>
            <a:ext cx="2684884" cy="1745286"/>
          </a:xfrm>
          <a:prstGeom prst="rect">
            <a:avLst/>
          </a:prstGeom>
        </p:spPr>
      </p:pic>
      <p:sp>
        <p:nvSpPr>
          <p:cNvPr id="9" name="object 2"/>
          <p:cNvSpPr txBox="1"/>
          <p:nvPr/>
        </p:nvSpPr>
        <p:spPr>
          <a:xfrm>
            <a:off x="902004" y="4884268"/>
            <a:ext cx="5896610" cy="675640"/>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one.</a:t>
            </a:r>
            <a:r>
              <a:rPr sz="1100" spc="-30" dirty="0">
                <a:latin typeface="Arial"/>
                <a:cs typeface="Arial"/>
              </a:rPr>
              <a:t> </a:t>
            </a:r>
            <a:r>
              <a:rPr sz="1100" dirty="0">
                <a:latin typeface="Arial"/>
                <a:cs typeface="Arial"/>
              </a:rPr>
              <a:t>When</a:t>
            </a:r>
            <a:r>
              <a:rPr sz="1100" spc="-1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come</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retrieve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variable,</a:t>
            </a:r>
            <a:r>
              <a:rPr sz="1100" spc="-1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only</a:t>
            </a:r>
            <a:r>
              <a:rPr sz="1100" spc="-5" dirty="0">
                <a:latin typeface="Arial"/>
                <a:cs typeface="Arial"/>
              </a:rPr>
              <a:t> </a:t>
            </a:r>
            <a:r>
              <a:rPr sz="1100" dirty="0">
                <a:latin typeface="Arial"/>
                <a:cs typeface="Arial"/>
              </a:rPr>
              <a:t>get</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last</a:t>
            </a:r>
            <a:r>
              <a:rPr sz="1100" spc="-20" dirty="0">
                <a:latin typeface="Arial"/>
                <a:cs typeface="Arial"/>
              </a:rPr>
              <a:t> </a:t>
            </a:r>
            <a:r>
              <a:rPr sz="1100" dirty="0">
                <a:latin typeface="Arial"/>
                <a:cs typeface="Arial"/>
              </a:rPr>
              <a:t>one</a:t>
            </a:r>
            <a:r>
              <a:rPr sz="1100" spc="-20" dirty="0">
                <a:latin typeface="Arial"/>
                <a:cs typeface="Arial"/>
              </a:rPr>
              <a:t> </a:t>
            </a:r>
            <a:r>
              <a:rPr sz="1100" spc="-10" dirty="0">
                <a:latin typeface="Arial"/>
                <a:cs typeface="Arial"/>
              </a:rPr>
              <a:t>stored. </a:t>
            </a:r>
            <a:r>
              <a:rPr sz="1100" dirty="0">
                <a:latin typeface="Arial"/>
                <a:cs typeface="Arial"/>
              </a:rPr>
              <a:t>For</a:t>
            </a:r>
            <a:r>
              <a:rPr sz="1100" spc="-2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let’s</a:t>
            </a:r>
            <a:r>
              <a:rPr sz="1100" spc="-15" dirty="0">
                <a:latin typeface="Arial"/>
                <a:cs typeface="Arial"/>
              </a:rPr>
              <a:t> </a:t>
            </a:r>
            <a:r>
              <a:rPr sz="1100" dirty="0">
                <a:latin typeface="Arial"/>
                <a:cs typeface="Arial"/>
              </a:rPr>
              <a:t>define</a:t>
            </a:r>
            <a:r>
              <a:rPr sz="1100" spc="-1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variable</a:t>
            </a:r>
            <a:r>
              <a:rPr sz="1100" spc="-1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name</a:t>
            </a:r>
            <a:r>
              <a:rPr sz="1100" spc="-15" dirty="0">
                <a:latin typeface="Arial"/>
                <a:cs typeface="Arial"/>
              </a:rPr>
              <a:t> </a:t>
            </a:r>
            <a:r>
              <a:rPr sz="1100" dirty="0">
                <a:latin typeface="Arial"/>
                <a:cs typeface="Arial"/>
              </a:rPr>
              <a:t>it</a:t>
            </a:r>
            <a:r>
              <a:rPr sz="1100" spc="5" dirty="0">
                <a:latin typeface="Arial"/>
                <a:cs typeface="Arial"/>
              </a:rPr>
              <a:t> </a:t>
            </a:r>
            <a:r>
              <a:rPr sz="1100" b="1" i="1" dirty="0">
                <a:latin typeface="Arial"/>
                <a:cs typeface="Arial"/>
              </a:rPr>
              <a:t>x</a:t>
            </a:r>
            <a:r>
              <a:rPr sz="1100" dirty="0">
                <a:latin typeface="Arial"/>
                <a:cs typeface="Arial"/>
              </a:rPr>
              <a:t>.</a:t>
            </a:r>
            <a:r>
              <a:rPr sz="1100" spc="-5" dirty="0">
                <a:latin typeface="Arial"/>
                <a:cs typeface="Arial"/>
              </a:rPr>
              <a:t> </a:t>
            </a:r>
            <a:r>
              <a:rPr sz="1100" dirty="0">
                <a:latin typeface="Arial"/>
                <a:cs typeface="Arial"/>
              </a:rPr>
              <a:t>Suppose</a:t>
            </a:r>
            <a:r>
              <a:rPr sz="1100" spc="-25"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want</a:t>
            </a:r>
            <a:r>
              <a:rPr sz="1100" spc="-15" dirty="0">
                <a:latin typeface="Arial"/>
                <a:cs typeface="Arial"/>
              </a:rPr>
              <a:t> </a:t>
            </a:r>
            <a:r>
              <a:rPr sz="1100" b="1" i="1" dirty="0">
                <a:latin typeface="Arial"/>
                <a:cs typeface="Arial"/>
              </a:rPr>
              <a:t>x</a:t>
            </a:r>
            <a:r>
              <a:rPr sz="1100" b="1" i="1" spc="-2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type</a:t>
            </a:r>
            <a:r>
              <a:rPr sz="1100" spc="-25" dirty="0">
                <a:latin typeface="Arial"/>
                <a:cs typeface="Arial"/>
              </a:rPr>
              <a:t> </a:t>
            </a:r>
            <a:r>
              <a:rPr sz="1100" spc="-10" dirty="0">
                <a:latin typeface="Arial"/>
                <a:cs typeface="Arial"/>
              </a:rPr>
              <a:t>integer.</a:t>
            </a:r>
            <a:endParaRPr sz="1100">
              <a:latin typeface="Arial"/>
              <a:cs typeface="Arial"/>
            </a:endParaRPr>
          </a:p>
          <a:p>
            <a:pPr marL="12700" marR="45720">
              <a:lnSpc>
                <a:spcPts val="1260"/>
              </a:lnSpc>
              <a:spcBef>
                <a:spcPts val="15"/>
              </a:spcBef>
            </a:pPr>
            <a:r>
              <a:rPr sz="1100" dirty="0">
                <a:latin typeface="Arial"/>
                <a:cs typeface="Arial"/>
              </a:rPr>
              <a:t>Also,suppose</a:t>
            </a:r>
            <a:r>
              <a:rPr sz="1100" spc="-30"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would</a:t>
            </a:r>
            <a:r>
              <a:rPr sz="1100" spc="-15"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assign</a:t>
            </a:r>
            <a:r>
              <a:rPr sz="1100" spc="-20"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initial</a:t>
            </a:r>
            <a:r>
              <a:rPr sz="1100" spc="-2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10.</a:t>
            </a:r>
            <a:r>
              <a:rPr sz="1100" spc="-10"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write</a:t>
            </a:r>
            <a:r>
              <a:rPr sz="1100" spc="-25" dirty="0">
                <a:latin typeface="Arial"/>
                <a:cs typeface="Arial"/>
              </a:rPr>
              <a:t> </a:t>
            </a:r>
            <a:r>
              <a:rPr sz="1100" dirty="0">
                <a:latin typeface="Arial"/>
                <a:cs typeface="Arial"/>
              </a:rPr>
              <a:t>a</a:t>
            </a:r>
            <a:r>
              <a:rPr sz="1100" spc="-15" dirty="0">
                <a:latin typeface="Arial"/>
                <a:cs typeface="Arial"/>
              </a:rPr>
              <a:t> </a:t>
            </a:r>
            <a:r>
              <a:rPr sz="1100" spc="-10" dirty="0">
                <a:latin typeface="Arial"/>
                <a:cs typeface="Arial"/>
              </a:rPr>
              <a:t>statement </a:t>
            </a:r>
            <a:r>
              <a:rPr sz="1100" dirty="0">
                <a:latin typeface="Arial"/>
                <a:cs typeface="Arial"/>
              </a:rPr>
              <a:t>in</a:t>
            </a:r>
            <a:r>
              <a:rPr sz="1100" spc="-20" dirty="0">
                <a:latin typeface="Arial"/>
                <a:cs typeface="Arial"/>
              </a:rPr>
              <a:t> </a:t>
            </a:r>
            <a:r>
              <a:rPr sz="1100" dirty="0">
                <a:latin typeface="Arial"/>
                <a:cs typeface="Arial"/>
              </a:rPr>
              <a:t>C#</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declare</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assign</a:t>
            </a:r>
            <a:r>
              <a:rPr sz="1100" spc="-15" dirty="0">
                <a:latin typeface="Arial"/>
                <a:cs typeface="Arial"/>
              </a:rPr>
              <a:t> </a:t>
            </a:r>
            <a:r>
              <a:rPr sz="1100" dirty="0">
                <a:latin typeface="Arial"/>
                <a:cs typeface="Arial"/>
              </a:rPr>
              <a:t>an</a:t>
            </a:r>
            <a:r>
              <a:rPr sz="1100" spc="-15" dirty="0">
                <a:latin typeface="Arial"/>
                <a:cs typeface="Arial"/>
              </a:rPr>
              <a:t> </a:t>
            </a:r>
            <a:r>
              <a:rPr sz="1100" spc="-10" dirty="0">
                <a:latin typeface="Arial"/>
                <a:cs typeface="Arial"/>
              </a:rPr>
              <a:t>integer:</a:t>
            </a:r>
            <a:endParaRPr sz="1100">
              <a:latin typeface="Arial"/>
              <a:cs typeface="Arial"/>
            </a:endParaRPr>
          </a:p>
        </p:txBody>
      </p:sp>
      <p:sp>
        <p:nvSpPr>
          <p:cNvPr id="10" name="object 3"/>
          <p:cNvSpPr txBox="1"/>
          <p:nvPr/>
        </p:nvSpPr>
        <p:spPr>
          <a:xfrm>
            <a:off x="920800" y="5893472"/>
            <a:ext cx="5944870" cy="291465"/>
          </a:xfrm>
          <a:prstGeom prst="rect">
            <a:avLst/>
          </a:prstGeom>
          <a:ln w="12192">
            <a:solidFill>
              <a:srgbClr val="000000"/>
            </a:solidFill>
          </a:ln>
        </p:spPr>
        <p:txBody>
          <a:bodyPr vert="horz" wrap="square" lIns="0" tIns="62230" rIns="0" bIns="0" rtlCol="0">
            <a:spAutoFit/>
          </a:bodyPr>
          <a:lstStyle/>
          <a:p>
            <a:pPr marL="63500">
              <a:lnSpc>
                <a:spcPct val="100000"/>
              </a:lnSpc>
              <a:spcBef>
                <a:spcPts val="490"/>
              </a:spcBef>
            </a:pPr>
            <a:r>
              <a:rPr sz="900" b="1" dirty="0">
                <a:solidFill>
                  <a:srgbClr val="3333FF"/>
                </a:solidFill>
                <a:latin typeface="Arial"/>
                <a:cs typeface="Arial"/>
              </a:rPr>
              <a:t>int </a:t>
            </a:r>
            <a:r>
              <a:rPr sz="900" b="1" dirty="0">
                <a:latin typeface="Arial"/>
                <a:cs typeface="Arial"/>
              </a:rPr>
              <a:t>x =</a:t>
            </a:r>
            <a:r>
              <a:rPr sz="900" b="1" spc="-10" dirty="0">
                <a:latin typeface="Arial"/>
                <a:cs typeface="Arial"/>
              </a:rPr>
              <a:t> </a:t>
            </a:r>
            <a:r>
              <a:rPr sz="900" b="1" spc="-25" dirty="0">
                <a:latin typeface="Arial"/>
                <a:cs typeface="Arial"/>
              </a:rPr>
              <a:t>10;</a:t>
            </a:r>
            <a:endParaRPr sz="900">
              <a:latin typeface="Arial"/>
              <a:cs typeface="Arial"/>
            </a:endParaRPr>
          </a:p>
        </p:txBody>
      </p:sp>
      <p:sp>
        <p:nvSpPr>
          <p:cNvPr id="11" name="object 4"/>
          <p:cNvSpPr txBox="1"/>
          <p:nvPr/>
        </p:nvSpPr>
        <p:spPr>
          <a:xfrm>
            <a:off x="902004" y="6552819"/>
            <a:ext cx="368300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Let</a:t>
            </a:r>
            <a:r>
              <a:rPr sz="1100" spc="-20" dirty="0">
                <a:latin typeface="Arial"/>
                <a:cs typeface="Arial"/>
              </a:rPr>
              <a:t> </a:t>
            </a:r>
            <a:r>
              <a:rPr sz="1100" dirty="0">
                <a:latin typeface="Arial"/>
                <a:cs typeface="Arial"/>
              </a:rPr>
              <a:t>us</a:t>
            </a:r>
            <a:r>
              <a:rPr sz="1100" spc="-25" dirty="0">
                <a:latin typeface="Arial"/>
                <a:cs typeface="Arial"/>
              </a:rPr>
              <a:t> </a:t>
            </a:r>
            <a:r>
              <a:rPr sz="1100" dirty="0">
                <a:latin typeface="Arial"/>
                <a:cs typeface="Arial"/>
              </a:rPr>
              <a:t>dissect</a:t>
            </a:r>
            <a:r>
              <a:rPr sz="1100" spc="-2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different</a:t>
            </a:r>
            <a:r>
              <a:rPr sz="1100" spc="-20" dirty="0">
                <a:latin typeface="Arial"/>
                <a:cs typeface="Arial"/>
              </a:rPr>
              <a:t> </a:t>
            </a:r>
            <a:r>
              <a:rPr sz="1100" dirty="0">
                <a:latin typeface="Arial"/>
                <a:cs typeface="Arial"/>
              </a:rPr>
              <a:t>parts</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above</a:t>
            </a:r>
            <a:r>
              <a:rPr sz="1100" spc="-25" dirty="0">
                <a:latin typeface="Arial"/>
                <a:cs typeface="Arial"/>
              </a:rPr>
              <a:t> </a:t>
            </a:r>
            <a:r>
              <a:rPr sz="1100" spc="-10" dirty="0">
                <a:latin typeface="Arial"/>
                <a:cs typeface="Arial"/>
              </a:rPr>
              <a:t>statement:</a:t>
            </a:r>
            <a:endParaRPr sz="1100">
              <a:latin typeface="Arial"/>
              <a:cs typeface="Arial"/>
            </a:endParaRPr>
          </a:p>
        </p:txBody>
      </p:sp>
      <p:graphicFrame>
        <p:nvGraphicFramePr>
          <p:cNvPr id="12" name="object 5"/>
          <p:cNvGraphicFramePr>
            <a:graphicFrameLocks noGrp="1"/>
          </p:cNvGraphicFramePr>
          <p:nvPr>
            <p:extLst>
              <p:ext uri="{D42A27DB-BD31-4B8C-83A1-F6EECF244321}">
                <p14:modId xmlns:p14="http://schemas.microsoft.com/office/powerpoint/2010/main" val="1276128387"/>
              </p:ext>
            </p:extLst>
          </p:nvPr>
        </p:nvGraphicFramePr>
        <p:xfrm>
          <a:off x="914704" y="6894703"/>
          <a:ext cx="5944870" cy="1488440"/>
        </p:xfrm>
        <a:graphic>
          <a:graphicData uri="http://schemas.openxmlformats.org/drawingml/2006/table">
            <a:tbl>
              <a:tblPr firstRow="1" bandRow="1">
                <a:tableStyleId>{2D5ABB26-0587-4C30-8999-92F81FD0307C}</a:tableStyleId>
              </a:tblPr>
              <a:tblGrid>
                <a:gridCol w="638810">
                  <a:extLst>
                    <a:ext uri="{9D8B030D-6E8A-4147-A177-3AD203B41FA5}">
                      <a16:colId xmlns:a16="http://schemas.microsoft.com/office/drawing/2014/main" val="20000"/>
                    </a:ext>
                  </a:extLst>
                </a:gridCol>
                <a:gridCol w="5306060">
                  <a:extLst>
                    <a:ext uri="{9D8B030D-6E8A-4147-A177-3AD203B41FA5}">
                      <a16:colId xmlns:a16="http://schemas.microsoft.com/office/drawing/2014/main" val="20001"/>
                    </a:ext>
                  </a:extLst>
                </a:gridCol>
              </a:tblGrid>
              <a:tr h="403860">
                <a:tc>
                  <a:txBody>
                    <a:bodyPr/>
                    <a:lstStyle/>
                    <a:p>
                      <a:pPr marL="63500">
                        <a:lnSpc>
                          <a:spcPct val="100000"/>
                        </a:lnSpc>
                        <a:spcBef>
                          <a:spcPts val="490"/>
                        </a:spcBef>
                      </a:pPr>
                      <a:r>
                        <a:rPr sz="900" b="1" spc="-25" dirty="0">
                          <a:solidFill>
                            <a:srgbClr val="3333FF"/>
                          </a:solidFill>
                          <a:latin typeface="Arial"/>
                          <a:cs typeface="Arial"/>
                        </a:rPr>
                        <a:t>int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231140">
                        <a:lnSpc>
                          <a:spcPts val="1040"/>
                        </a:lnSpc>
                        <a:spcBef>
                          <a:spcPts val="560"/>
                        </a:spcBef>
                      </a:pPr>
                      <a:r>
                        <a:rPr sz="900" dirty="0">
                          <a:latin typeface="Arial"/>
                          <a:cs typeface="Arial"/>
                        </a:rPr>
                        <a:t>The</a:t>
                      </a:r>
                      <a:r>
                        <a:rPr sz="900" spc="-10" dirty="0">
                          <a:latin typeface="Arial"/>
                          <a:cs typeface="Arial"/>
                        </a:rPr>
                        <a:t> </a:t>
                      </a:r>
                      <a:r>
                        <a:rPr sz="900" dirty="0">
                          <a:latin typeface="Arial"/>
                          <a:cs typeface="Arial"/>
                        </a:rPr>
                        <a:t>type</a:t>
                      </a:r>
                      <a:r>
                        <a:rPr sz="900" spc="-1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your</a:t>
                      </a:r>
                      <a:r>
                        <a:rPr sz="900" spc="-5" dirty="0">
                          <a:latin typeface="Arial"/>
                          <a:cs typeface="Arial"/>
                        </a:rPr>
                        <a:t> </a:t>
                      </a:r>
                      <a:r>
                        <a:rPr sz="900" dirty="0">
                          <a:latin typeface="Arial"/>
                          <a:cs typeface="Arial"/>
                        </a:rPr>
                        <a:t>data.</a:t>
                      </a:r>
                      <a:r>
                        <a:rPr sz="900" spc="-5" dirty="0">
                          <a:latin typeface="Arial"/>
                          <a:cs typeface="Arial"/>
                        </a:rPr>
                        <a:t> </a:t>
                      </a:r>
                      <a:r>
                        <a:rPr sz="900" b="1" i="1" dirty="0">
                          <a:latin typeface="Arial"/>
                          <a:cs typeface="Arial"/>
                        </a:rPr>
                        <a:t>int</a:t>
                      </a:r>
                      <a:r>
                        <a:rPr sz="900" b="1" i="1" spc="-5" dirty="0">
                          <a:latin typeface="Arial"/>
                          <a:cs typeface="Arial"/>
                        </a:rPr>
                        <a:t> </a:t>
                      </a:r>
                      <a:r>
                        <a:rPr sz="900" dirty="0">
                          <a:latin typeface="Arial"/>
                          <a:cs typeface="Arial"/>
                        </a:rPr>
                        <a:t>is a</a:t>
                      </a:r>
                      <a:r>
                        <a:rPr sz="900" spc="-15" dirty="0">
                          <a:latin typeface="Arial"/>
                          <a:cs typeface="Arial"/>
                        </a:rPr>
                        <a:t> </a:t>
                      </a:r>
                      <a:r>
                        <a:rPr sz="900" dirty="0">
                          <a:latin typeface="Arial"/>
                          <a:cs typeface="Arial"/>
                        </a:rPr>
                        <a:t>special</a:t>
                      </a:r>
                      <a:r>
                        <a:rPr sz="900" spc="-5" dirty="0">
                          <a:latin typeface="Arial"/>
                          <a:cs typeface="Arial"/>
                        </a:rPr>
                        <a:t> </a:t>
                      </a:r>
                      <a:r>
                        <a:rPr sz="900" dirty="0">
                          <a:latin typeface="Arial"/>
                          <a:cs typeface="Arial"/>
                        </a:rPr>
                        <a:t>keyword</a:t>
                      </a:r>
                      <a:r>
                        <a:rPr sz="900" spc="-15" dirty="0">
                          <a:latin typeface="Arial"/>
                          <a:cs typeface="Arial"/>
                        </a:rPr>
                        <a:t> </a:t>
                      </a:r>
                      <a:r>
                        <a:rPr sz="900" dirty="0">
                          <a:latin typeface="Arial"/>
                          <a:cs typeface="Arial"/>
                        </a:rPr>
                        <a:t>in </a:t>
                      </a:r>
                      <a:r>
                        <a:rPr sz="900" b="1" i="1" dirty="0">
                          <a:latin typeface="Arial"/>
                          <a:cs typeface="Arial"/>
                        </a:rPr>
                        <a:t>C#</a:t>
                      </a:r>
                      <a:r>
                        <a:rPr sz="900" b="1" i="1" spc="-15"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means the</a:t>
                      </a:r>
                      <a:r>
                        <a:rPr sz="900" spc="-5" dirty="0">
                          <a:latin typeface="Arial"/>
                          <a:cs typeface="Arial"/>
                        </a:rPr>
                        <a:t> </a:t>
                      </a:r>
                      <a:r>
                        <a:rPr sz="900" dirty="0">
                          <a:latin typeface="Arial"/>
                          <a:cs typeface="Arial"/>
                        </a:rPr>
                        <a:t>type</a:t>
                      </a:r>
                      <a:r>
                        <a:rPr sz="900" spc="-2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variable</a:t>
                      </a:r>
                      <a:r>
                        <a:rPr sz="900" spc="-15" dirty="0">
                          <a:latin typeface="Arial"/>
                          <a:cs typeface="Arial"/>
                        </a:rPr>
                        <a:t> </a:t>
                      </a:r>
                      <a:r>
                        <a:rPr sz="900" dirty="0">
                          <a:latin typeface="Arial"/>
                          <a:cs typeface="Arial"/>
                        </a:rPr>
                        <a:t>is</a:t>
                      </a:r>
                      <a:r>
                        <a:rPr sz="900" spc="-10" dirty="0">
                          <a:latin typeface="Arial"/>
                          <a:cs typeface="Arial"/>
                        </a:rPr>
                        <a:t> </a:t>
                      </a:r>
                      <a:r>
                        <a:rPr sz="900" dirty="0">
                          <a:latin typeface="Arial"/>
                          <a:cs typeface="Arial"/>
                        </a:rPr>
                        <a:t>a</a:t>
                      </a:r>
                      <a:r>
                        <a:rPr sz="900" spc="-5" dirty="0">
                          <a:latin typeface="Arial"/>
                          <a:cs typeface="Arial"/>
                        </a:rPr>
                        <a:t> </a:t>
                      </a:r>
                      <a:r>
                        <a:rPr sz="900" spc="-10" dirty="0">
                          <a:latin typeface="Arial"/>
                          <a:cs typeface="Arial"/>
                        </a:rPr>
                        <a:t>signed </a:t>
                      </a:r>
                      <a:r>
                        <a:rPr sz="900" dirty="0">
                          <a:latin typeface="Arial"/>
                          <a:cs typeface="Arial"/>
                        </a:rPr>
                        <a:t>integer</a:t>
                      </a:r>
                      <a:r>
                        <a:rPr sz="900" spc="-10" dirty="0">
                          <a:latin typeface="Arial"/>
                          <a:cs typeface="Arial"/>
                        </a:rPr>
                        <a:t> </a:t>
                      </a:r>
                      <a:r>
                        <a:rPr sz="900" dirty="0">
                          <a:latin typeface="Arial"/>
                          <a:cs typeface="Arial"/>
                        </a:rPr>
                        <a:t>(can</a:t>
                      </a:r>
                      <a:r>
                        <a:rPr sz="900" spc="-10"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positive</a:t>
                      </a:r>
                      <a:r>
                        <a:rPr sz="900" spc="-5" dirty="0">
                          <a:latin typeface="Arial"/>
                          <a:cs typeface="Arial"/>
                        </a:rPr>
                        <a:t> </a:t>
                      </a:r>
                      <a:r>
                        <a:rPr sz="900" dirty="0">
                          <a:latin typeface="Arial"/>
                          <a:cs typeface="Arial"/>
                        </a:rPr>
                        <a:t>or</a:t>
                      </a:r>
                      <a:r>
                        <a:rPr sz="900" spc="-25" dirty="0">
                          <a:latin typeface="Arial"/>
                          <a:cs typeface="Arial"/>
                        </a:rPr>
                        <a:t> </a:t>
                      </a:r>
                      <a:r>
                        <a:rPr sz="900" dirty="0">
                          <a:latin typeface="Arial"/>
                          <a:cs typeface="Arial"/>
                        </a:rPr>
                        <a:t>negative</a:t>
                      </a:r>
                      <a:r>
                        <a:rPr sz="900" spc="-10" dirty="0">
                          <a:latin typeface="Arial"/>
                          <a:cs typeface="Arial"/>
                        </a:rPr>
                        <a:t> </a:t>
                      </a:r>
                      <a:r>
                        <a:rPr sz="900" dirty="0">
                          <a:latin typeface="Arial"/>
                          <a:cs typeface="Arial"/>
                        </a:rPr>
                        <a:t>whole</a:t>
                      </a:r>
                      <a:r>
                        <a:rPr sz="900" spc="-15" dirty="0">
                          <a:latin typeface="Arial"/>
                          <a:cs typeface="Arial"/>
                        </a:rPr>
                        <a:t> </a:t>
                      </a:r>
                      <a:r>
                        <a:rPr sz="900" spc="-10" dirty="0">
                          <a:latin typeface="Arial"/>
                          <a:cs typeface="Arial"/>
                        </a:rPr>
                        <a:t>number)</a:t>
                      </a:r>
                      <a:endParaRPr sz="900">
                        <a:latin typeface="Arial"/>
                        <a:cs typeface="Arial"/>
                      </a:endParaRPr>
                    </a:p>
                  </a:txBody>
                  <a:tcPr marL="0" marR="0" marT="711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71145">
                <a:tc>
                  <a:txBody>
                    <a:bodyPr/>
                    <a:lstStyle/>
                    <a:p>
                      <a:pPr marL="63500">
                        <a:lnSpc>
                          <a:spcPct val="100000"/>
                        </a:lnSpc>
                        <a:spcBef>
                          <a:spcPts val="490"/>
                        </a:spcBef>
                      </a:pPr>
                      <a:r>
                        <a:rPr sz="900" b="1" dirty="0">
                          <a:latin typeface="Arial"/>
                          <a:cs typeface="Arial"/>
                        </a:rPr>
                        <a:t>x</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latin typeface="Arial"/>
                          <a:cs typeface="Arial"/>
                        </a:rPr>
                        <a:t>The</a:t>
                      </a:r>
                      <a:r>
                        <a:rPr sz="900" spc="-5" dirty="0">
                          <a:latin typeface="Arial"/>
                          <a:cs typeface="Arial"/>
                        </a:rPr>
                        <a:t> </a:t>
                      </a:r>
                      <a:r>
                        <a:rPr sz="900" dirty="0">
                          <a:latin typeface="Arial"/>
                          <a:cs typeface="Arial"/>
                        </a:rPr>
                        <a:t>name</a:t>
                      </a:r>
                      <a:r>
                        <a:rPr sz="900" spc="-1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 </a:t>
                      </a:r>
                      <a:r>
                        <a:rPr sz="900" spc="-10" dirty="0">
                          <a:latin typeface="Arial"/>
                          <a:cs typeface="Arial"/>
                        </a:rPr>
                        <a:t>variable.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69875">
                <a:tc>
                  <a:txBody>
                    <a:bodyPr/>
                    <a:lstStyle/>
                    <a:p>
                      <a:pPr marL="63500">
                        <a:lnSpc>
                          <a:spcPct val="100000"/>
                        </a:lnSpc>
                        <a:spcBef>
                          <a:spcPts val="490"/>
                        </a:spcBef>
                      </a:pPr>
                      <a:r>
                        <a:rPr sz="900" b="1"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latin typeface="Arial"/>
                          <a:cs typeface="Arial"/>
                        </a:rPr>
                        <a:t>Used</a:t>
                      </a:r>
                      <a:r>
                        <a:rPr sz="900" spc="-10"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assignment,</a:t>
                      </a:r>
                      <a:r>
                        <a:rPr sz="900" spc="-2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means</a:t>
                      </a:r>
                      <a:r>
                        <a:rPr sz="900" spc="-2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value</a:t>
                      </a:r>
                      <a:r>
                        <a:rPr sz="900" spc="-10" dirty="0">
                          <a:latin typeface="Arial"/>
                          <a:cs typeface="Arial"/>
                        </a:rPr>
                        <a:t> </a:t>
                      </a:r>
                      <a:r>
                        <a:rPr sz="900" dirty="0">
                          <a:latin typeface="Arial"/>
                          <a:cs typeface="Arial"/>
                        </a:rPr>
                        <a:t>that</a:t>
                      </a:r>
                      <a:r>
                        <a:rPr sz="900" spc="-20" dirty="0">
                          <a:latin typeface="Arial"/>
                          <a:cs typeface="Arial"/>
                        </a:rPr>
                        <a:t> </a:t>
                      </a:r>
                      <a:r>
                        <a:rPr sz="900" dirty="0">
                          <a:latin typeface="Arial"/>
                          <a:cs typeface="Arial"/>
                        </a:rPr>
                        <a:t>follows will</a:t>
                      </a:r>
                      <a:r>
                        <a:rPr sz="900" spc="-20" dirty="0">
                          <a:latin typeface="Arial"/>
                          <a:cs typeface="Arial"/>
                        </a:rPr>
                        <a:t> </a:t>
                      </a:r>
                      <a:r>
                        <a:rPr sz="900" dirty="0">
                          <a:latin typeface="Arial"/>
                          <a:cs typeface="Arial"/>
                        </a:rPr>
                        <a:t>be</a:t>
                      </a:r>
                      <a:r>
                        <a:rPr sz="900" spc="-20" dirty="0">
                          <a:latin typeface="Arial"/>
                          <a:cs typeface="Arial"/>
                        </a:rPr>
                        <a:t> </a:t>
                      </a:r>
                      <a:r>
                        <a:rPr sz="900" dirty="0">
                          <a:latin typeface="Arial"/>
                          <a:cs typeface="Arial"/>
                        </a:rPr>
                        <a:t>stored</a:t>
                      </a:r>
                      <a:r>
                        <a:rPr sz="900" spc="-5"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variable</a:t>
                      </a:r>
                      <a:r>
                        <a:rPr sz="900" spc="-20" dirty="0">
                          <a:latin typeface="Arial"/>
                          <a:cs typeface="Arial"/>
                        </a:rPr>
                        <a:t> </a:t>
                      </a:r>
                      <a:r>
                        <a:rPr sz="900" spc="-25" dirty="0">
                          <a:latin typeface="Arial"/>
                          <a:cs typeface="Arial"/>
                        </a:rPr>
                        <a:t>x.</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b="1" spc="-25" dirty="0">
                          <a:latin typeface="Arial"/>
                          <a:cs typeface="Arial"/>
                        </a:rPr>
                        <a:t>10</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latin typeface="Arial"/>
                          <a:cs typeface="Arial"/>
                        </a:rPr>
                        <a:t>The initial</a:t>
                      </a:r>
                      <a:r>
                        <a:rPr sz="900" spc="-15"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stored</a:t>
                      </a:r>
                      <a:r>
                        <a:rPr sz="900" spc="-5"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the</a:t>
                      </a:r>
                      <a:r>
                        <a:rPr sz="900" spc="-5" dirty="0">
                          <a:latin typeface="Arial"/>
                          <a:cs typeface="Arial"/>
                        </a:rPr>
                        <a:t> </a:t>
                      </a:r>
                      <a:r>
                        <a:rPr sz="900" b="1" i="1" dirty="0">
                          <a:latin typeface="Arial"/>
                          <a:cs typeface="Arial"/>
                        </a:rPr>
                        <a:t>x</a:t>
                      </a:r>
                      <a:r>
                        <a:rPr sz="900" b="1" i="1" spc="-10" dirty="0">
                          <a:latin typeface="Arial"/>
                          <a:cs typeface="Arial"/>
                        </a:rPr>
                        <a:t> </a:t>
                      </a:r>
                      <a:r>
                        <a:rPr sz="900" spc="-10" dirty="0">
                          <a:latin typeface="Arial"/>
                          <a:cs typeface="Arial"/>
                        </a:rPr>
                        <a:t>variable.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2415">
                <a:tc>
                  <a:txBody>
                    <a:bodyPr/>
                    <a:lstStyle/>
                    <a:p>
                      <a:pPr marL="63500">
                        <a:lnSpc>
                          <a:spcPct val="100000"/>
                        </a:lnSpc>
                        <a:spcBef>
                          <a:spcPts val="490"/>
                        </a:spcBef>
                      </a:pPr>
                      <a:r>
                        <a:rPr sz="900" b="1"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latin typeface="Arial"/>
                          <a:cs typeface="Arial"/>
                        </a:rPr>
                        <a:t>The</a:t>
                      </a:r>
                      <a:r>
                        <a:rPr sz="900" spc="-10" dirty="0">
                          <a:latin typeface="Arial"/>
                          <a:cs typeface="Arial"/>
                        </a:rPr>
                        <a:t> </a:t>
                      </a:r>
                      <a:r>
                        <a:rPr sz="900" dirty="0">
                          <a:latin typeface="Arial"/>
                          <a:cs typeface="Arial"/>
                        </a:rPr>
                        <a:t>Semicolon</a:t>
                      </a:r>
                      <a:r>
                        <a:rPr sz="900" spc="-5" dirty="0">
                          <a:latin typeface="Arial"/>
                          <a:cs typeface="Arial"/>
                        </a:rPr>
                        <a:t> </a:t>
                      </a:r>
                      <a:r>
                        <a:rPr sz="900" dirty="0">
                          <a:latin typeface="Arial"/>
                          <a:cs typeface="Arial"/>
                        </a:rPr>
                        <a:t>is used</a:t>
                      </a:r>
                      <a:r>
                        <a:rPr sz="900" spc="-2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end</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single</a:t>
                      </a:r>
                      <a:r>
                        <a:rPr sz="900" spc="-15" dirty="0">
                          <a:latin typeface="Arial"/>
                          <a:cs typeface="Arial"/>
                        </a:rPr>
                        <a:t> </a:t>
                      </a:r>
                      <a:r>
                        <a:rPr sz="900" spc="-10" dirty="0">
                          <a:latin typeface="Arial"/>
                          <a:cs typeface="Arial"/>
                        </a:rPr>
                        <a:t>statement</a:t>
                      </a:r>
                      <a:r>
                        <a:rPr sz="900" spc="-15" baseline="27777" dirty="0">
                          <a:latin typeface="Arial"/>
                          <a:cs typeface="Arial"/>
                        </a:rPr>
                        <a:t>4</a:t>
                      </a:r>
                      <a:r>
                        <a:rPr sz="900" spc="-1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13" name="object 6"/>
          <p:cNvSpPr txBox="1"/>
          <p:nvPr/>
        </p:nvSpPr>
        <p:spPr>
          <a:xfrm>
            <a:off x="902004" y="8534400"/>
            <a:ext cx="5813425" cy="182742"/>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In</a:t>
            </a:r>
            <a:r>
              <a:rPr sz="1100" spc="-30" dirty="0">
                <a:latin typeface="Arial"/>
                <a:cs typeface="Arial"/>
              </a:rPr>
              <a:t> </a:t>
            </a:r>
            <a:r>
              <a:rPr sz="1100" dirty="0">
                <a:latin typeface="Arial"/>
                <a:cs typeface="Arial"/>
              </a:rPr>
              <a:t>general,</a:t>
            </a:r>
            <a:r>
              <a:rPr sz="1100" spc="-10" dirty="0">
                <a:latin typeface="Arial"/>
                <a:cs typeface="Arial"/>
              </a:rPr>
              <a:t> </a:t>
            </a:r>
            <a:r>
              <a:rPr sz="1100" dirty="0">
                <a:latin typeface="Arial"/>
                <a:cs typeface="Arial"/>
              </a:rPr>
              <a:t>when</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declare</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variable,</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explicitly</a:t>
            </a:r>
            <a:r>
              <a:rPr sz="1100" spc="-10" dirty="0">
                <a:latin typeface="Arial"/>
                <a:cs typeface="Arial"/>
              </a:rPr>
              <a:t> </a:t>
            </a:r>
            <a:r>
              <a:rPr sz="1100" dirty="0">
                <a:latin typeface="Arial"/>
                <a:cs typeface="Arial"/>
              </a:rPr>
              <a:t>specify</a:t>
            </a:r>
            <a:r>
              <a:rPr sz="1100" spc="-3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data</a:t>
            </a:r>
            <a:r>
              <a:rPr sz="1100" b="1" i="1" spc="-25" dirty="0">
                <a:latin typeface="Arial"/>
                <a:cs typeface="Arial"/>
              </a:rPr>
              <a:t> </a:t>
            </a:r>
            <a:r>
              <a:rPr sz="1100" b="1" i="1" spc="-10" dirty="0">
                <a:latin typeface="Arial"/>
                <a:cs typeface="Arial"/>
              </a:rPr>
              <a:t>type</a:t>
            </a:r>
            <a:r>
              <a:rPr sz="1100" spc="-10" dirty="0" smtClean="0">
                <a:latin typeface="Arial"/>
                <a:cs typeface="Arial"/>
              </a:rPr>
              <a:t>.</a:t>
            </a:r>
            <a:endParaRPr sz="1100" dirty="0">
              <a:latin typeface="Arial"/>
              <a:cs typeface="Arial"/>
            </a:endParaRPr>
          </a:p>
        </p:txBody>
      </p:sp>
      <p:sp>
        <p:nvSpPr>
          <p:cNvPr id="15" name="Title 8"/>
          <p:cNvSpPr>
            <a:spLocks noGrp="1"/>
          </p:cNvSpPr>
          <p:nvPr>
            <p:ph type="title"/>
          </p:nvPr>
        </p:nvSpPr>
        <p:spPr>
          <a:xfrm>
            <a:off x="990600" y="533400"/>
            <a:ext cx="5943600" cy="276999"/>
          </a:xfrm>
        </p:spPr>
        <p:txBody>
          <a:bodyPr/>
          <a:lstStyle/>
          <a:p>
            <a:r>
              <a:rPr lang="en-US" dirty="0" smtClean="0"/>
              <a:t>C# - Variables</a:t>
            </a:r>
            <a:endParaRPr lang="en-US" dirty="0"/>
          </a:p>
        </p:txBody>
      </p:sp>
    </p:spTree>
    <p:extLst>
      <p:ext uri="{BB962C8B-B14F-4D97-AF65-F5344CB8AC3E}">
        <p14:creationId xmlns:p14="http://schemas.microsoft.com/office/powerpoint/2010/main" val="23600634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02004" y="584454"/>
            <a:ext cx="5813425" cy="1425575"/>
          </a:xfrm>
          <a:prstGeom prst="rect">
            <a:avLst/>
          </a:prstGeom>
        </p:spPr>
        <p:txBody>
          <a:bodyPr vert="horz" wrap="square" lIns="0" tIns="13335" rIns="0" bIns="0" rtlCol="0">
            <a:spAutoFit/>
          </a:bodyPr>
          <a:lstStyle/>
          <a:p>
            <a:pPr marL="12700">
              <a:lnSpc>
                <a:spcPct val="100000"/>
              </a:lnSpc>
              <a:spcBef>
                <a:spcPts val="105"/>
              </a:spcBef>
            </a:pPr>
            <a:r>
              <a:rPr lang="en-US" sz="1100" dirty="0" smtClean="0">
                <a:latin typeface="Arial"/>
                <a:cs typeface="Arial"/>
              </a:rPr>
              <a:t> </a:t>
            </a:r>
            <a:endParaRPr sz="1100" dirty="0">
              <a:latin typeface="Arial"/>
              <a:cs typeface="Arial"/>
            </a:endParaRPr>
          </a:p>
          <a:p>
            <a:pPr>
              <a:lnSpc>
                <a:spcPct val="100000"/>
              </a:lnSpc>
              <a:spcBef>
                <a:spcPts val="35"/>
              </a:spcBef>
            </a:pPr>
            <a:endParaRPr sz="1000" dirty="0">
              <a:latin typeface="Arial"/>
              <a:cs typeface="Arial"/>
            </a:endParaRPr>
          </a:p>
          <a:p>
            <a:pPr marL="12700">
              <a:lnSpc>
                <a:spcPct val="100000"/>
              </a:lnSpc>
            </a:pPr>
            <a:r>
              <a:rPr sz="1400" b="1" dirty="0">
                <a:latin typeface="Arial"/>
                <a:cs typeface="Arial"/>
              </a:rPr>
              <a:t>2_4: </a:t>
            </a:r>
            <a:r>
              <a:rPr sz="1400" b="1" spc="-10" dirty="0">
                <a:latin typeface="Arial"/>
                <a:cs typeface="Arial"/>
              </a:rPr>
              <a:t>Operators</a:t>
            </a:r>
            <a:endParaRPr sz="1400" dirty="0">
              <a:latin typeface="Arial"/>
              <a:cs typeface="Arial"/>
            </a:endParaRPr>
          </a:p>
          <a:p>
            <a:pPr marL="12700" marR="5080">
              <a:lnSpc>
                <a:spcPct val="95700"/>
              </a:lnSpc>
              <a:spcBef>
                <a:spcPts val="515"/>
              </a:spcBef>
            </a:pPr>
            <a:r>
              <a:rPr sz="1100" dirty="0">
                <a:latin typeface="Arial"/>
                <a:cs typeface="Arial"/>
              </a:rPr>
              <a:t>Operators</a:t>
            </a:r>
            <a:r>
              <a:rPr sz="1100" spc="-3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used</a:t>
            </a:r>
            <a:r>
              <a:rPr sz="1100" spc="-4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perform</a:t>
            </a:r>
            <a:r>
              <a:rPr sz="1100" spc="-30" dirty="0">
                <a:latin typeface="Arial"/>
                <a:cs typeface="Arial"/>
              </a:rPr>
              <a:t> </a:t>
            </a:r>
            <a:r>
              <a:rPr sz="1100" dirty="0">
                <a:latin typeface="Arial"/>
                <a:cs typeface="Arial"/>
              </a:rPr>
              <a:t>arithmetic,</a:t>
            </a:r>
            <a:r>
              <a:rPr sz="1100" spc="-20" dirty="0">
                <a:latin typeface="Arial"/>
                <a:cs typeface="Arial"/>
              </a:rPr>
              <a:t> </a:t>
            </a:r>
            <a:r>
              <a:rPr sz="1100" dirty="0">
                <a:latin typeface="Arial"/>
                <a:cs typeface="Arial"/>
              </a:rPr>
              <a:t>logical</a:t>
            </a:r>
            <a:r>
              <a:rPr sz="1100" spc="-4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other</a:t>
            </a:r>
            <a:r>
              <a:rPr sz="1100" spc="-20" dirty="0">
                <a:latin typeface="Arial"/>
                <a:cs typeface="Arial"/>
              </a:rPr>
              <a:t> </a:t>
            </a:r>
            <a:r>
              <a:rPr sz="1100" dirty="0">
                <a:latin typeface="Arial"/>
                <a:cs typeface="Arial"/>
              </a:rPr>
              <a:t>operations.</a:t>
            </a:r>
            <a:r>
              <a:rPr sz="1100" spc="-35" dirty="0">
                <a:latin typeface="Arial"/>
                <a:cs typeface="Arial"/>
              </a:rPr>
              <a:t> </a:t>
            </a:r>
            <a:r>
              <a:rPr sz="1100" dirty="0">
                <a:latin typeface="Arial"/>
                <a:cs typeface="Arial"/>
              </a:rPr>
              <a:t>Operators</a:t>
            </a:r>
            <a:r>
              <a:rPr sz="1100" spc="-35" dirty="0">
                <a:latin typeface="Arial"/>
                <a:cs typeface="Arial"/>
              </a:rPr>
              <a:t> </a:t>
            </a:r>
            <a:r>
              <a:rPr sz="1100" dirty="0">
                <a:latin typeface="Arial"/>
                <a:cs typeface="Arial"/>
              </a:rPr>
              <a:t>make</a:t>
            </a:r>
            <a:r>
              <a:rPr sz="1100" spc="-35" dirty="0">
                <a:latin typeface="Arial"/>
                <a:cs typeface="Arial"/>
              </a:rPr>
              <a:t> </a:t>
            </a:r>
            <a:r>
              <a:rPr sz="1100" spc="-25" dirty="0">
                <a:latin typeface="Arial"/>
                <a:cs typeface="Arial"/>
              </a:rPr>
              <a:t>the </a:t>
            </a:r>
            <a:r>
              <a:rPr sz="1100" dirty="0">
                <a:latin typeface="Arial"/>
                <a:cs typeface="Arial"/>
              </a:rPr>
              <a:t>code</a:t>
            </a:r>
            <a:r>
              <a:rPr sz="1100" spc="-25" dirty="0">
                <a:latin typeface="Arial"/>
                <a:cs typeface="Arial"/>
              </a:rPr>
              <a:t> </a:t>
            </a:r>
            <a:r>
              <a:rPr sz="1100" dirty="0">
                <a:latin typeface="Arial"/>
                <a:cs typeface="Arial"/>
              </a:rPr>
              <a:t>more</a:t>
            </a:r>
            <a:r>
              <a:rPr sz="1100" spc="-30" dirty="0">
                <a:latin typeface="Arial"/>
                <a:cs typeface="Arial"/>
              </a:rPr>
              <a:t> </a:t>
            </a:r>
            <a:r>
              <a:rPr sz="1100" dirty="0">
                <a:latin typeface="Arial"/>
                <a:cs typeface="Arial"/>
              </a:rPr>
              <a:t>readable</a:t>
            </a:r>
            <a:r>
              <a:rPr sz="1100" spc="-20" dirty="0">
                <a:latin typeface="Arial"/>
                <a:cs typeface="Arial"/>
              </a:rPr>
              <a:t> </a:t>
            </a:r>
            <a:r>
              <a:rPr sz="1100" dirty="0">
                <a:latin typeface="Arial"/>
                <a:cs typeface="Arial"/>
              </a:rPr>
              <a:t>because</a:t>
            </a:r>
            <a:r>
              <a:rPr sz="1100" spc="-2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write</a:t>
            </a:r>
            <a:r>
              <a:rPr sz="1100" spc="-20" dirty="0">
                <a:latin typeface="Arial"/>
                <a:cs typeface="Arial"/>
              </a:rPr>
              <a:t> </a:t>
            </a:r>
            <a:r>
              <a:rPr sz="1100" dirty="0">
                <a:latin typeface="Arial"/>
                <a:cs typeface="Arial"/>
              </a:rPr>
              <a:t>expressions</a:t>
            </a:r>
            <a:r>
              <a:rPr sz="1100" spc="-1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format</a:t>
            </a:r>
            <a:r>
              <a:rPr sz="1100" spc="-10" dirty="0">
                <a:latin typeface="Arial"/>
                <a:cs typeface="Arial"/>
              </a:rPr>
              <a:t> </a:t>
            </a:r>
            <a:r>
              <a:rPr sz="1100" dirty="0">
                <a:latin typeface="Arial"/>
                <a:cs typeface="Arial"/>
              </a:rPr>
              <a:t>similar</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that</a:t>
            </a:r>
            <a:r>
              <a:rPr sz="1100" spc="-10" dirty="0">
                <a:latin typeface="Arial"/>
                <a:cs typeface="Arial"/>
              </a:rPr>
              <a:t> </a:t>
            </a:r>
            <a:r>
              <a:rPr sz="1100" spc="-25" dirty="0">
                <a:latin typeface="Arial"/>
                <a:cs typeface="Arial"/>
              </a:rPr>
              <a:t>in </a:t>
            </a:r>
            <a:r>
              <a:rPr sz="1100" dirty="0">
                <a:latin typeface="Arial"/>
                <a:cs typeface="Arial"/>
              </a:rPr>
              <a:t>mathematics.</a:t>
            </a:r>
            <a:r>
              <a:rPr sz="1100" spc="-25" dirty="0">
                <a:latin typeface="Arial"/>
                <a:cs typeface="Arial"/>
              </a:rPr>
              <a:t> </a:t>
            </a:r>
            <a:r>
              <a:rPr sz="1100" dirty="0">
                <a:latin typeface="Arial"/>
                <a:cs typeface="Arial"/>
              </a:rPr>
              <a:t>So</a:t>
            </a:r>
            <a:r>
              <a:rPr sz="1100" spc="-30" dirty="0">
                <a:latin typeface="Arial"/>
                <a:cs typeface="Arial"/>
              </a:rPr>
              <a:t> </a:t>
            </a:r>
            <a:r>
              <a:rPr sz="1100" dirty="0">
                <a:latin typeface="Arial"/>
                <a:cs typeface="Arial"/>
              </a:rPr>
              <a:t>instead</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having</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functions</a:t>
            </a:r>
            <a:r>
              <a:rPr sz="1100" spc="-1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write</a:t>
            </a:r>
            <a:r>
              <a:rPr sz="1100" spc="-15" dirty="0">
                <a:latin typeface="Arial"/>
                <a:cs typeface="Arial"/>
              </a:rPr>
              <a:t> </a:t>
            </a:r>
            <a:r>
              <a:rPr sz="1100" b="1" i="1" dirty="0">
                <a:latin typeface="Arial"/>
                <a:cs typeface="Arial"/>
              </a:rPr>
              <a:t>C=Add(A,</a:t>
            </a:r>
            <a:r>
              <a:rPr sz="1100" b="1" i="1" spc="-25" dirty="0">
                <a:latin typeface="Arial"/>
                <a:cs typeface="Arial"/>
              </a:rPr>
              <a:t> </a:t>
            </a:r>
            <a:r>
              <a:rPr sz="1100" b="1" i="1" dirty="0">
                <a:latin typeface="Arial"/>
                <a:cs typeface="Arial"/>
              </a:rPr>
              <a:t>B)</a:t>
            </a:r>
            <a:r>
              <a:rPr sz="1100" dirty="0">
                <a:latin typeface="Arial"/>
                <a:cs typeface="Arial"/>
              </a:rPr>
              <a:t>,</a:t>
            </a:r>
            <a:r>
              <a:rPr sz="1100" spc="-10" dirty="0">
                <a:latin typeface="Arial"/>
                <a:cs typeface="Arial"/>
              </a:rPr>
              <a:t> </a:t>
            </a:r>
            <a:r>
              <a:rPr sz="1100" dirty="0">
                <a:latin typeface="Arial"/>
                <a:cs typeface="Arial"/>
              </a:rPr>
              <a:t>we</a:t>
            </a:r>
            <a:r>
              <a:rPr sz="1100" spc="-30" dirty="0">
                <a:latin typeface="Arial"/>
                <a:cs typeface="Arial"/>
              </a:rPr>
              <a:t> </a:t>
            </a:r>
            <a:r>
              <a:rPr sz="1100" dirty="0">
                <a:latin typeface="Arial"/>
                <a:cs typeface="Arial"/>
              </a:rPr>
              <a:t>can</a:t>
            </a:r>
            <a:r>
              <a:rPr sz="1100" spc="-20" dirty="0">
                <a:latin typeface="Arial"/>
                <a:cs typeface="Arial"/>
              </a:rPr>
              <a:t> </a:t>
            </a:r>
            <a:r>
              <a:rPr sz="1100" spc="-10" dirty="0">
                <a:latin typeface="Arial"/>
                <a:cs typeface="Arial"/>
              </a:rPr>
              <a:t>write </a:t>
            </a:r>
            <a:r>
              <a:rPr sz="1100" b="1" i="1" dirty="0">
                <a:latin typeface="Arial"/>
                <a:cs typeface="Arial"/>
              </a:rPr>
              <a:t>C=A+B</a:t>
            </a:r>
            <a:r>
              <a:rPr sz="1100" dirty="0">
                <a:latin typeface="Arial"/>
                <a:cs typeface="Arial"/>
              </a:rPr>
              <a:t>,</a:t>
            </a:r>
            <a:r>
              <a:rPr sz="1100" spc="-20" dirty="0">
                <a:latin typeface="Arial"/>
                <a:cs typeface="Arial"/>
              </a:rPr>
              <a:t> </a:t>
            </a:r>
            <a:r>
              <a:rPr sz="1100" dirty="0">
                <a:latin typeface="Arial"/>
                <a:cs typeface="Arial"/>
              </a:rPr>
              <a:t>which</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easier</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read.</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table</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common</a:t>
            </a:r>
            <a:r>
              <a:rPr sz="1100" spc="-20" dirty="0">
                <a:latin typeface="Arial"/>
                <a:cs typeface="Arial"/>
              </a:rPr>
              <a:t> </a:t>
            </a:r>
            <a:r>
              <a:rPr sz="1100" dirty="0">
                <a:latin typeface="Arial"/>
                <a:cs typeface="Arial"/>
              </a:rPr>
              <a:t>operators</a:t>
            </a:r>
            <a:r>
              <a:rPr sz="1100" spc="-15" dirty="0">
                <a:latin typeface="Arial"/>
                <a:cs typeface="Arial"/>
              </a:rPr>
              <a:t> </a:t>
            </a:r>
            <a:r>
              <a:rPr sz="1100" dirty="0">
                <a:latin typeface="Arial"/>
                <a:cs typeface="Arial"/>
              </a:rPr>
              <a:t>provided</a:t>
            </a:r>
            <a:r>
              <a:rPr sz="1100" spc="-15" dirty="0">
                <a:latin typeface="Arial"/>
                <a:cs typeface="Arial"/>
              </a:rPr>
              <a:t> </a:t>
            </a:r>
            <a:r>
              <a:rPr sz="1100" spc="-25" dirty="0">
                <a:latin typeface="Arial"/>
                <a:cs typeface="Arial"/>
              </a:rPr>
              <a:t>by </a:t>
            </a:r>
            <a:r>
              <a:rPr sz="1100" dirty="0">
                <a:latin typeface="Arial"/>
                <a:cs typeface="Arial"/>
              </a:rPr>
              <a:t>the</a:t>
            </a:r>
            <a:r>
              <a:rPr sz="1100" spc="-30" dirty="0">
                <a:latin typeface="Arial"/>
                <a:cs typeface="Arial"/>
              </a:rPr>
              <a:t> </a:t>
            </a:r>
            <a:r>
              <a:rPr sz="1100" dirty="0">
                <a:latin typeface="Arial"/>
                <a:cs typeface="Arial"/>
              </a:rPr>
              <a:t>C#</a:t>
            </a:r>
            <a:r>
              <a:rPr sz="1100" spc="-30" dirty="0">
                <a:latin typeface="Arial"/>
                <a:cs typeface="Arial"/>
              </a:rPr>
              <a:t> </a:t>
            </a:r>
            <a:r>
              <a:rPr sz="1100" dirty="0">
                <a:latin typeface="Arial"/>
                <a:cs typeface="Arial"/>
              </a:rPr>
              <a:t>programming</a:t>
            </a:r>
            <a:r>
              <a:rPr sz="1100" spc="-25" dirty="0">
                <a:latin typeface="Arial"/>
                <a:cs typeface="Arial"/>
              </a:rPr>
              <a:t> </a:t>
            </a:r>
            <a:r>
              <a:rPr sz="1100" dirty="0">
                <a:latin typeface="Arial"/>
                <a:cs typeface="Arial"/>
              </a:rPr>
              <a:t>language</a:t>
            </a:r>
            <a:r>
              <a:rPr sz="1100" spc="-3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quick</a:t>
            </a:r>
            <a:r>
              <a:rPr sz="1100" spc="-35" dirty="0">
                <a:latin typeface="Arial"/>
                <a:cs typeface="Arial"/>
              </a:rPr>
              <a:t> </a:t>
            </a:r>
            <a:r>
              <a:rPr sz="1100" spc="-10" dirty="0">
                <a:latin typeface="Arial"/>
                <a:cs typeface="Arial"/>
              </a:rPr>
              <a:t>reference:</a:t>
            </a:r>
            <a:endParaRPr sz="1100" dirty="0">
              <a:latin typeface="Arial"/>
              <a:cs typeface="Arial"/>
            </a:endParaRPr>
          </a:p>
        </p:txBody>
      </p:sp>
      <p:graphicFrame>
        <p:nvGraphicFramePr>
          <p:cNvPr id="7" name="object 7"/>
          <p:cNvGraphicFramePr>
            <a:graphicFrameLocks noGrp="1"/>
          </p:cNvGraphicFramePr>
          <p:nvPr>
            <p:extLst>
              <p:ext uri="{D42A27DB-BD31-4B8C-83A1-F6EECF244321}">
                <p14:modId xmlns:p14="http://schemas.microsoft.com/office/powerpoint/2010/main" val="2768071830"/>
              </p:ext>
            </p:extLst>
          </p:nvPr>
        </p:nvGraphicFramePr>
        <p:xfrm>
          <a:off x="989380" y="2057400"/>
          <a:ext cx="5925185" cy="2502535"/>
        </p:xfrm>
        <a:graphic>
          <a:graphicData uri="http://schemas.openxmlformats.org/drawingml/2006/table">
            <a:tbl>
              <a:tblPr firstRow="1" bandRow="1">
                <a:tableStyleId>{2D5ABB26-0587-4C30-8999-92F81FD0307C}</a:tableStyleId>
              </a:tblPr>
              <a:tblGrid>
                <a:gridCol w="1085215">
                  <a:extLst>
                    <a:ext uri="{9D8B030D-6E8A-4147-A177-3AD203B41FA5}">
                      <a16:colId xmlns:a16="http://schemas.microsoft.com/office/drawing/2014/main" val="20000"/>
                    </a:ext>
                  </a:extLst>
                </a:gridCol>
                <a:gridCol w="686435">
                  <a:extLst>
                    <a:ext uri="{9D8B030D-6E8A-4147-A177-3AD203B41FA5}">
                      <a16:colId xmlns:a16="http://schemas.microsoft.com/office/drawing/2014/main" val="20001"/>
                    </a:ext>
                  </a:extLst>
                </a:gridCol>
                <a:gridCol w="4153535">
                  <a:extLst>
                    <a:ext uri="{9D8B030D-6E8A-4147-A177-3AD203B41FA5}">
                      <a16:colId xmlns:a16="http://schemas.microsoft.com/office/drawing/2014/main" val="20002"/>
                    </a:ext>
                  </a:extLst>
                </a:gridCol>
              </a:tblGrid>
              <a:tr h="263525">
                <a:tc>
                  <a:txBody>
                    <a:bodyPr/>
                    <a:lstStyle/>
                    <a:p>
                      <a:pPr marL="62230">
                        <a:lnSpc>
                          <a:spcPct val="100000"/>
                        </a:lnSpc>
                        <a:spcBef>
                          <a:spcPts val="465"/>
                        </a:spcBef>
                      </a:pPr>
                      <a:r>
                        <a:rPr sz="900" b="1" spc="-20" dirty="0">
                          <a:latin typeface="Arial"/>
                          <a:cs typeface="Arial"/>
                        </a:rPr>
                        <a:t>Type</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63500">
                        <a:lnSpc>
                          <a:spcPct val="100000"/>
                        </a:lnSpc>
                        <a:spcBef>
                          <a:spcPts val="465"/>
                        </a:spcBef>
                      </a:pPr>
                      <a:r>
                        <a:rPr sz="900" b="1" spc="-10" dirty="0">
                          <a:latin typeface="Arial"/>
                          <a:cs typeface="Arial"/>
                        </a:rPr>
                        <a:t>Operator</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63500">
                        <a:lnSpc>
                          <a:spcPct val="100000"/>
                        </a:lnSpc>
                        <a:spcBef>
                          <a:spcPts val="465"/>
                        </a:spcBef>
                      </a:pPr>
                      <a:r>
                        <a:rPr sz="900" b="1" spc="-10" dirty="0">
                          <a:latin typeface="Arial"/>
                          <a:cs typeface="Arial"/>
                        </a:rPr>
                        <a:t>Description</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extLst>
                  <a:ext uri="{0D108BD9-81ED-4DB2-BD59-A6C34878D82A}">
                    <a16:rowId xmlns:a16="http://schemas.microsoft.com/office/drawing/2014/main" val="10000"/>
                  </a:ext>
                </a:extLst>
              </a:tr>
              <a:tr h="527050">
                <a:tc>
                  <a:txBody>
                    <a:bodyPr/>
                    <a:lstStyle/>
                    <a:p>
                      <a:pPr marL="62230" marR="506730">
                        <a:lnSpc>
                          <a:spcPts val="1030"/>
                        </a:lnSpc>
                        <a:spcBef>
                          <a:spcPts val="540"/>
                        </a:spcBef>
                      </a:pPr>
                      <a:r>
                        <a:rPr sz="900" spc="-10" dirty="0">
                          <a:latin typeface="Arial"/>
                          <a:cs typeface="Arial"/>
                        </a:rPr>
                        <a:t>Arithmetic Operators</a:t>
                      </a:r>
                      <a:endParaRPr sz="900">
                        <a:latin typeface="Arial"/>
                        <a:cs typeface="Arial"/>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Raises</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number</a:t>
                      </a:r>
                      <a:r>
                        <a:rPr sz="900" spc="-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power</a:t>
                      </a:r>
                      <a:r>
                        <a:rPr sz="900" spc="-2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another</a:t>
                      </a:r>
                      <a:r>
                        <a:rPr sz="900" spc="-15" dirty="0">
                          <a:latin typeface="Arial"/>
                          <a:cs typeface="Arial"/>
                        </a:rPr>
                        <a:t> </a:t>
                      </a:r>
                      <a:r>
                        <a:rPr sz="900" spc="-10" dirty="0">
                          <a:latin typeface="Arial"/>
                          <a:cs typeface="Arial"/>
                        </a:rPr>
                        <a:t>number.</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63525">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spc="-10" dirty="0">
                          <a:latin typeface="Arial"/>
                          <a:cs typeface="Arial"/>
                        </a:rPr>
                        <a:t>Multiplies</a:t>
                      </a:r>
                      <a:r>
                        <a:rPr sz="900" dirty="0">
                          <a:latin typeface="Arial"/>
                          <a:cs typeface="Arial"/>
                        </a:rPr>
                        <a:t> two</a:t>
                      </a:r>
                      <a:r>
                        <a:rPr sz="900" spc="10" dirty="0">
                          <a:latin typeface="Arial"/>
                          <a:cs typeface="Arial"/>
                        </a:rPr>
                        <a:t> </a:t>
                      </a:r>
                      <a:r>
                        <a:rPr sz="900" spc="-10" dirty="0">
                          <a:latin typeface="Arial"/>
                          <a:cs typeface="Arial"/>
                        </a:rPr>
                        <a:t>numbers.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63525">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Divides two</a:t>
                      </a:r>
                      <a:r>
                        <a:rPr sz="900" spc="-5" dirty="0">
                          <a:latin typeface="Arial"/>
                          <a:cs typeface="Arial"/>
                        </a:rPr>
                        <a:t> </a:t>
                      </a:r>
                      <a:r>
                        <a:rPr sz="900" dirty="0">
                          <a:latin typeface="Arial"/>
                          <a:cs typeface="Arial"/>
                        </a:rPr>
                        <a:t>numbers</a:t>
                      </a:r>
                      <a:r>
                        <a:rPr sz="900" spc="5"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returns</a:t>
                      </a:r>
                      <a:r>
                        <a:rPr sz="900" spc="20" dirty="0">
                          <a:latin typeface="Arial"/>
                          <a:cs typeface="Arial"/>
                        </a:rPr>
                        <a:t> </a:t>
                      </a:r>
                      <a:r>
                        <a:rPr sz="900" dirty="0">
                          <a:latin typeface="Arial"/>
                          <a:cs typeface="Arial"/>
                        </a:rPr>
                        <a:t>a</a:t>
                      </a:r>
                      <a:r>
                        <a:rPr sz="900" spc="-15" dirty="0">
                          <a:latin typeface="Arial"/>
                          <a:cs typeface="Arial"/>
                        </a:rPr>
                        <a:t> </a:t>
                      </a:r>
                      <a:r>
                        <a:rPr sz="900" spc="-10" dirty="0">
                          <a:latin typeface="Arial"/>
                          <a:cs typeface="Arial"/>
                        </a:rPr>
                        <a:t>floating-</a:t>
                      </a:r>
                      <a:r>
                        <a:rPr sz="900" dirty="0">
                          <a:latin typeface="Arial"/>
                          <a:cs typeface="Arial"/>
                        </a:rPr>
                        <a:t>point </a:t>
                      </a:r>
                      <a:r>
                        <a:rPr sz="900" spc="-10" dirty="0">
                          <a:latin typeface="Arial"/>
                          <a:cs typeface="Arial"/>
                        </a:rPr>
                        <a:t>result.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61620">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Divides</a:t>
                      </a:r>
                      <a:r>
                        <a:rPr sz="900" spc="-10" dirty="0">
                          <a:latin typeface="Arial"/>
                          <a:cs typeface="Arial"/>
                        </a:rPr>
                        <a:t> </a:t>
                      </a:r>
                      <a:r>
                        <a:rPr sz="900" dirty="0">
                          <a:latin typeface="Arial"/>
                          <a:cs typeface="Arial"/>
                        </a:rPr>
                        <a:t>two</a:t>
                      </a:r>
                      <a:r>
                        <a:rPr sz="900" spc="-15" dirty="0">
                          <a:latin typeface="Arial"/>
                          <a:cs typeface="Arial"/>
                        </a:rPr>
                        <a:t> </a:t>
                      </a:r>
                      <a:r>
                        <a:rPr sz="900" dirty="0">
                          <a:latin typeface="Arial"/>
                          <a:cs typeface="Arial"/>
                        </a:rPr>
                        <a:t>numbers</a:t>
                      </a:r>
                      <a:r>
                        <a:rPr sz="900" spc="-1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returns</a:t>
                      </a:r>
                      <a:r>
                        <a:rPr sz="900" spc="-10" dirty="0">
                          <a:latin typeface="Arial"/>
                          <a:cs typeface="Arial"/>
                        </a:rPr>
                        <a:t> </a:t>
                      </a:r>
                      <a:r>
                        <a:rPr sz="900" dirty="0">
                          <a:latin typeface="Arial"/>
                          <a:cs typeface="Arial"/>
                        </a:rPr>
                        <a:t>an</a:t>
                      </a:r>
                      <a:r>
                        <a:rPr sz="900" spc="-15" dirty="0">
                          <a:latin typeface="Arial"/>
                          <a:cs typeface="Arial"/>
                        </a:rPr>
                        <a:t> </a:t>
                      </a:r>
                      <a:r>
                        <a:rPr sz="900" dirty="0">
                          <a:latin typeface="Arial"/>
                          <a:cs typeface="Arial"/>
                        </a:rPr>
                        <a:t>integer</a:t>
                      </a:r>
                      <a:r>
                        <a:rPr sz="900" spc="-25" dirty="0">
                          <a:latin typeface="Arial"/>
                          <a:cs typeface="Arial"/>
                        </a:rPr>
                        <a:t> </a:t>
                      </a:r>
                      <a:r>
                        <a:rPr sz="900" spc="-10" dirty="0">
                          <a:latin typeface="Arial"/>
                          <a:cs typeface="Arial"/>
                        </a:rPr>
                        <a:t>result.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63525">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70"/>
                        </a:spcBef>
                      </a:pPr>
                      <a:r>
                        <a:rPr sz="900" dirty="0">
                          <a:latin typeface="Arial"/>
                          <a:cs typeface="Arial"/>
                        </a:rPr>
                        <a:t>%</a:t>
                      </a:r>
                      <a:endParaRPr sz="900">
                        <a:latin typeface="Arial"/>
                        <a:cs typeface="Arial"/>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70"/>
                        </a:spcBef>
                      </a:pPr>
                      <a:r>
                        <a:rPr sz="900" dirty="0">
                          <a:latin typeface="Arial"/>
                          <a:cs typeface="Arial"/>
                        </a:rPr>
                        <a:t>Remainder:</a:t>
                      </a:r>
                      <a:r>
                        <a:rPr sz="900" spc="-30" dirty="0">
                          <a:latin typeface="Arial"/>
                          <a:cs typeface="Arial"/>
                        </a:rPr>
                        <a:t> </a:t>
                      </a:r>
                      <a:r>
                        <a:rPr sz="900" dirty="0">
                          <a:latin typeface="Arial"/>
                          <a:cs typeface="Arial"/>
                        </a:rPr>
                        <a:t>divides</a:t>
                      </a:r>
                      <a:r>
                        <a:rPr sz="900" spc="-10" dirty="0">
                          <a:latin typeface="Arial"/>
                          <a:cs typeface="Arial"/>
                        </a:rPr>
                        <a:t> </a:t>
                      </a:r>
                      <a:r>
                        <a:rPr sz="900" dirty="0">
                          <a:latin typeface="Arial"/>
                          <a:cs typeface="Arial"/>
                        </a:rPr>
                        <a:t>two</a:t>
                      </a:r>
                      <a:r>
                        <a:rPr sz="900" spc="-25" dirty="0">
                          <a:latin typeface="Arial"/>
                          <a:cs typeface="Arial"/>
                        </a:rPr>
                        <a:t> </a:t>
                      </a:r>
                      <a:r>
                        <a:rPr sz="900" dirty="0">
                          <a:latin typeface="Arial"/>
                          <a:cs typeface="Arial"/>
                        </a:rPr>
                        <a:t>numbers</a:t>
                      </a:r>
                      <a:r>
                        <a:rPr sz="900" spc="-1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returns</a:t>
                      </a:r>
                      <a:r>
                        <a:rPr sz="900" spc="-10" dirty="0">
                          <a:latin typeface="Arial"/>
                          <a:cs typeface="Arial"/>
                        </a:rPr>
                        <a:t> </a:t>
                      </a:r>
                      <a:r>
                        <a:rPr sz="900" dirty="0">
                          <a:latin typeface="Arial"/>
                          <a:cs typeface="Arial"/>
                        </a:rPr>
                        <a:t>only</a:t>
                      </a:r>
                      <a:r>
                        <a:rPr sz="900" spc="-10" dirty="0">
                          <a:latin typeface="Arial"/>
                          <a:cs typeface="Arial"/>
                        </a:rPr>
                        <a:t> </a:t>
                      </a:r>
                      <a:r>
                        <a:rPr sz="900" dirty="0">
                          <a:latin typeface="Arial"/>
                          <a:cs typeface="Arial"/>
                        </a:rPr>
                        <a:t>the</a:t>
                      </a:r>
                      <a:r>
                        <a:rPr sz="900" spc="-20" dirty="0">
                          <a:latin typeface="Arial"/>
                          <a:cs typeface="Arial"/>
                        </a:rPr>
                        <a:t> </a:t>
                      </a:r>
                      <a:r>
                        <a:rPr sz="900" spc="-10" dirty="0">
                          <a:latin typeface="Arial"/>
                          <a:cs typeface="Arial"/>
                        </a:rPr>
                        <a:t>remainder.</a:t>
                      </a:r>
                      <a:endParaRPr sz="900">
                        <a:latin typeface="Arial"/>
                        <a:cs typeface="Arial"/>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63525">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Adds</a:t>
                      </a:r>
                      <a:r>
                        <a:rPr sz="900" spc="-15" dirty="0">
                          <a:latin typeface="Arial"/>
                          <a:cs typeface="Arial"/>
                        </a:rPr>
                        <a:t> </a:t>
                      </a:r>
                      <a:r>
                        <a:rPr sz="900" dirty="0">
                          <a:latin typeface="Arial"/>
                          <a:cs typeface="Arial"/>
                        </a:rPr>
                        <a:t>two</a:t>
                      </a:r>
                      <a:r>
                        <a:rPr sz="900" spc="-20" dirty="0">
                          <a:latin typeface="Arial"/>
                          <a:cs typeface="Arial"/>
                        </a:rPr>
                        <a:t> </a:t>
                      </a:r>
                      <a:r>
                        <a:rPr sz="900" dirty="0">
                          <a:latin typeface="Arial"/>
                          <a:cs typeface="Arial"/>
                        </a:rPr>
                        <a:t>numbers or</a:t>
                      </a:r>
                      <a:r>
                        <a:rPr sz="900" spc="-10" dirty="0">
                          <a:latin typeface="Arial"/>
                          <a:cs typeface="Arial"/>
                        </a:rPr>
                        <a:t> </a:t>
                      </a:r>
                      <a:r>
                        <a:rPr sz="900" dirty="0">
                          <a:latin typeface="Arial"/>
                          <a:cs typeface="Arial"/>
                        </a:rPr>
                        <a:t>returns</a:t>
                      </a:r>
                      <a:r>
                        <a:rPr sz="900" spc="-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positive</a:t>
                      </a:r>
                      <a:r>
                        <a:rPr sz="900" spc="-20" dirty="0">
                          <a:latin typeface="Arial"/>
                          <a:cs typeface="Arial"/>
                        </a:rPr>
                        <a:t> </a:t>
                      </a:r>
                      <a:r>
                        <a:rPr sz="900" dirty="0">
                          <a:latin typeface="Arial"/>
                          <a:cs typeface="Arial"/>
                        </a:rPr>
                        <a:t>value</a:t>
                      </a:r>
                      <a:r>
                        <a:rPr sz="900" spc="-2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numeric</a:t>
                      </a:r>
                      <a:r>
                        <a:rPr sz="900" spc="-10" dirty="0">
                          <a:latin typeface="Arial"/>
                          <a:cs typeface="Arial"/>
                        </a:rPr>
                        <a:t> expression.</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96240">
                <a:tc>
                  <a:txBody>
                    <a:bodyPr/>
                    <a:lstStyle/>
                    <a:p>
                      <a:pPr>
                        <a:lnSpc>
                          <a:spcPct val="100000"/>
                        </a:lnSpc>
                      </a:pPr>
                      <a:endParaRPr sz="10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marR="111125">
                        <a:lnSpc>
                          <a:spcPts val="1030"/>
                        </a:lnSpc>
                        <a:spcBef>
                          <a:spcPts val="545"/>
                        </a:spcBef>
                      </a:pPr>
                      <a:r>
                        <a:rPr sz="900" dirty="0">
                          <a:latin typeface="Arial"/>
                          <a:cs typeface="Arial"/>
                        </a:rPr>
                        <a:t>Returns</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difference</a:t>
                      </a:r>
                      <a:r>
                        <a:rPr sz="900" spc="-15" dirty="0">
                          <a:latin typeface="Arial"/>
                          <a:cs typeface="Arial"/>
                        </a:rPr>
                        <a:t> </a:t>
                      </a:r>
                      <a:r>
                        <a:rPr sz="900" dirty="0">
                          <a:latin typeface="Arial"/>
                          <a:cs typeface="Arial"/>
                        </a:rPr>
                        <a:t>between</a:t>
                      </a:r>
                      <a:r>
                        <a:rPr sz="900" spc="-10" dirty="0">
                          <a:latin typeface="Arial"/>
                          <a:cs typeface="Arial"/>
                        </a:rPr>
                        <a:t> </a:t>
                      </a:r>
                      <a:r>
                        <a:rPr sz="900" dirty="0">
                          <a:latin typeface="Arial"/>
                          <a:cs typeface="Arial"/>
                        </a:rPr>
                        <a:t>two</a:t>
                      </a:r>
                      <a:r>
                        <a:rPr sz="900" spc="-10" dirty="0">
                          <a:latin typeface="Arial"/>
                          <a:cs typeface="Arial"/>
                        </a:rPr>
                        <a:t> </a:t>
                      </a:r>
                      <a:r>
                        <a:rPr sz="900" dirty="0">
                          <a:latin typeface="Arial"/>
                          <a:cs typeface="Arial"/>
                        </a:rPr>
                        <a:t>numeric</a:t>
                      </a:r>
                      <a:r>
                        <a:rPr sz="900" spc="-20" dirty="0">
                          <a:latin typeface="Arial"/>
                          <a:cs typeface="Arial"/>
                        </a:rPr>
                        <a:t> </a:t>
                      </a:r>
                      <a:r>
                        <a:rPr sz="900" dirty="0">
                          <a:latin typeface="Arial"/>
                          <a:cs typeface="Arial"/>
                        </a:rPr>
                        <a:t>expressions</a:t>
                      </a:r>
                      <a:r>
                        <a:rPr sz="900" spc="-5" dirty="0">
                          <a:latin typeface="Arial"/>
                          <a:cs typeface="Arial"/>
                        </a:rPr>
                        <a:t> </a:t>
                      </a:r>
                      <a:r>
                        <a:rPr sz="900" dirty="0">
                          <a:latin typeface="Arial"/>
                          <a:cs typeface="Arial"/>
                        </a:rPr>
                        <a:t>or</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negative</a:t>
                      </a:r>
                      <a:r>
                        <a:rPr sz="900" spc="-20" dirty="0">
                          <a:latin typeface="Arial"/>
                          <a:cs typeface="Arial"/>
                        </a:rPr>
                        <a:t> </a:t>
                      </a:r>
                      <a:r>
                        <a:rPr sz="900" spc="-10" dirty="0">
                          <a:latin typeface="Arial"/>
                          <a:cs typeface="Arial"/>
                        </a:rPr>
                        <a:t>value </a:t>
                      </a:r>
                      <a:r>
                        <a:rPr sz="900" dirty="0">
                          <a:latin typeface="Arial"/>
                          <a:cs typeface="Arial"/>
                        </a:rPr>
                        <a:t>of</a:t>
                      </a:r>
                      <a:r>
                        <a:rPr sz="900" spc="-10"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numeric</a:t>
                      </a:r>
                      <a:r>
                        <a:rPr sz="900" spc="-10" dirty="0">
                          <a:latin typeface="Arial"/>
                          <a:cs typeface="Arial"/>
                        </a:rPr>
                        <a:t> expression</a:t>
                      </a:r>
                      <a:endParaRPr sz="900">
                        <a:latin typeface="Arial"/>
                        <a:cs typeface="Arial"/>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13" name="object 2"/>
          <p:cNvGraphicFramePr>
            <a:graphicFrameLocks noGrp="1"/>
          </p:cNvGraphicFramePr>
          <p:nvPr>
            <p:extLst>
              <p:ext uri="{D42A27DB-BD31-4B8C-83A1-F6EECF244321}">
                <p14:modId xmlns:p14="http://schemas.microsoft.com/office/powerpoint/2010/main" val="3470351459"/>
              </p:ext>
            </p:extLst>
          </p:nvPr>
        </p:nvGraphicFramePr>
        <p:xfrm>
          <a:off x="989380" y="4559935"/>
          <a:ext cx="5925185" cy="4883149"/>
        </p:xfrm>
        <a:graphic>
          <a:graphicData uri="http://schemas.openxmlformats.org/drawingml/2006/table">
            <a:tbl>
              <a:tblPr firstRow="1" bandRow="1">
                <a:tableStyleId>{2D5ABB26-0587-4C30-8999-92F81FD0307C}</a:tableStyleId>
              </a:tblPr>
              <a:tblGrid>
                <a:gridCol w="1085215">
                  <a:extLst>
                    <a:ext uri="{9D8B030D-6E8A-4147-A177-3AD203B41FA5}">
                      <a16:colId xmlns:a16="http://schemas.microsoft.com/office/drawing/2014/main" val="20000"/>
                    </a:ext>
                  </a:extLst>
                </a:gridCol>
                <a:gridCol w="686435">
                  <a:extLst>
                    <a:ext uri="{9D8B030D-6E8A-4147-A177-3AD203B41FA5}">
                      <a16:colId xmlns:a16="http://schemas.microsoft.com/office/drawing/2014/main" val="20001"/>
                    </a:ext>
                  </a:extLst>
                </a:gridCol>
                <a:gridCol w="4153535">
                  <a:extLst>
                    <a:ext uri="{9D8B030D-6E8A-4147-A177-3AD203B41FA5}">
                      <a16:colId xmlns:a16="http://schemas.microsoft.com/office/drawing/2014/main" val="20002"/>
                    </a:ext>
                  </a:extLst>
                </a:gridCol>
              </a:tblGrid>
              <a:tr h="407034">
                <a:tc>
                  <a:txBody>
                    <a:bodyPr/>
                    <a:lstStyle/>
                    <a:p>
                      <a:pPr marL="62230" marR="416559">
                        <a:lnSpc>
                          <a:spcPts val="1030"/>
                        </a:lnSpc>
                        <a:spcBef>
                          <a:spcPts val="640"/>
                        </a:spcBef>
                      </a:pPr>
                      <a:r>
                        <a:rPr sz="900" spc="-10" dirty="0">
                          <a:latin typeface="Arial"/>
                          <a:cs typeface="Arial"/>
                        </a:rPr>
                        <a:t>Assignment Operators</a:t>
                      </a:r>
                      <a:endParaRPr sz="900">
                        <a:latin typeface="Arial"/>
                        <a:cs typeface="Arial"/>
                      </a:endParaRPr>
                    </a:p>
                  </a:txBody>
                  <a:tcPr marL="0" marR="0" marT="81280" marB="0">
                    <a:lnL w="6350">
                      <a:solidFill>
                        <a:srgbClr val="000000"/>
                      </a:solidFill>
                      <a:prstDash val="solid"/>
                    </a:lnL>
                    <a:lnR w="6350">
                      <a:solidFill>
                        <a:srgbClr val="000000"/>
                      </a:solidFill>
                      <a:prstDash val="solid"/>
                    </a:lnR>
                    <a:lnT w="19050">
                      <a:solidFill>
                        <a:srgbClr val="808080"/>
                      </a:solidFill>
                      <a:prstDash val="solid"/>
                    </a:lnT>
                    <a:lnB w="6350">
                      <a:solidFill>
                        <a:srgbClr val="000000"/>
                      </a:solidFill>
                      <a:prstDash val="solid"/>
                    </a:lnB>
                    <a:solidFill>
                      <a:srgbClr val="EDEBE0"/>
                    </a:solidFill>
                  </a:tcPr>
                </a:tc>
                <a:tc>
                  <a:txBody>
                    <a:bodyPr/>
                    <a:lstStyle/>
                    <a:p>
                      <a:pPr marL="63500">
                        <a:lnSpc>
                          <a:spcPct val="100000"/>
                        </a:lnSpc>
                        <a:spcBef>
                          <a:spcPts val="565"/>
                        </a:spcBef>
                      </a:pPr>
                      <a:r>
                        <a:rPr sz="900" dirty="0">
                          <a:latin typeface="Arial"/>
                          <a:cs typeface="Arial"/>
                        </a:rPr>
                        <a:t>=</a:t>
                      </a:r>
                      <a:endParaRPr sz="900">
                        <a:latin typeface="Arial"/>
                        <a:cs typeface="Arial"/>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565"/>
                        </a:spcBef>
                      </a:pPr>
                      <a:r>
                        <a:rPr sz="900" dirty="0">
                          <a:latin typeface="Arial"/>
                          <a:cs typeface="Arial"/>
                        </a:rPr>
                        <a:t>Assigns</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a </a:t>
                      </a:r>
                      <a:r>
                        <a:rPr sz="900" spc="-10" dirty="0">
                          <a:latin typeface="Arial"/>
                          <a:cs typeface="Arial"/>
                        </a:rPr>
                        <a:t>variable</a:t>
                      </a:r>
                      <a:endParaRPr sz="900">
                        <a:latin typeface="Arial"/>
                        <a:cs typeface="Arial"/>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0"/>
                  </a:ext>
                </a:extLst>
              </a:tr>
              <a:tr h="39624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65"/>
                        </a:spcBef>
                      </a:pPr>
                      <a:r>
                        <a:rPr sz="900" spc="-25" dirty="0">
                          <a:latin typeface="Arial"/>
                          <a:cs typeface="Arial"/>
                        </a:rPr>
                        <a: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marR="106680">
                        <a:lnSpc>
                          <a:spcPts val="1030"/>
                        </a:lnSpc>
                        <a:spcBef>
                          <a:spcPts val="540"/>
                        </a:spcBef>
                      </a:pPr>
                      <a:r>
                        <a:rPr sz="900" spc="-10" dirty="0">
                          <a:latin typeface="Arial"/>
                          <a:cs typeface="Arial"/>
                        </a:rPr>
                        <a:t>Multiplies</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value</a:t>
                      </a:r>
                      <a:r>
                        <a:rPr sz="900" spc="-2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variable</a:t>
                      </a:r>
                      <a:r>
                        <a:rPr sz="900" spc="-15" dirty="0">
                          <a:latin typeface="Arial"/>
                          <a:cs typeface="Arial"/>
                        </a:rPr>
                        <a:t> </a:t>
                      </a:r>
                      <a:r>
                        <a:rPr sz="900" dirty="0">
                          <a:latin typeface="Arial"/>
                          <a:cs typeface="Arial"/>
                        </a:rPr>
                        <a:t>by</a:t>
                      </a:r>
                      <a:r>
                        <a:rPr sz="900" spc="-1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value</a:t>
                      </a:r>
                      <a:r>
                        <a:rPr sz="900" spc="-2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an</a:t>
                      </a:r>
                      <a:r>
                        <a:rPr sz="900" spc="-15" dirty="0">
                          <a:latin typeface="Arial"/>
                          <a:cs typeface="Arial"/>
                        </a:rPr>
                        <a:t> </a:t>
                      </a:r>
                      <a:r>
                        <a:rPr sz="900" spc="-10" dirty="0">
                          <a:latin typeface="Arial"/>
                          <a:cs typeface="Arial"/>
                        </a:rPr>
                        <a:t>expression</a:t>
                      </a:r>
                      <a:r>
                        <a:rPr sz="900" spc="-15"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assigns</a:t>
                      </a:r>
                      <a:r>
                        <a:rPr sz="900" spc="-10" dirty="0">
                          <a:latin typeface="Arial"/>
                          <a:cs typeface="Arial"/>
                        </a:rPr>
                        <a:t> </a:t>
                      </a:r>
                      <a:r>
                        <a:rPr sz="900" spc="-25" dirty="0">
                          <a:latin typeface="Arial"/>
                          <a:cs typeface="Arial"/>
                        </a:rPr>
                        <a:t>the </a:t>
                      </a:r>
                      <a:r>
                        <a:rPr sz="900" dirty="0">
                          <a:latin typeface="Arial"/>
                          <a:cs typeface="Arial"/>
                        </a:rPr>
                        <a:t>result</a:t>
                      </a:r>
                      <a:r>
                        <a:rPr sz="900" spc="-20" dirty="0">
                          <a:latin typeface="Arial"/>
                          <a:cs typeface="Arial"/>
                        </a:rPr>
                        <a:t> </a:t>
                      </a:r>
                      <a:r>
                        <a:rPr sz="900" dirty="0">
                          <a:latin typeface="Arial"/>
                          <a:cs typeface="Arial"/>
                        </a:rPr>
                        <a:t>to</a:t>
                      </a:r>
                      <a:r>
                        <a:rPr sz="900" spc="-30" dirty="0">
                          <a:latin typeface="Arial"/>
                          <a:cs typeface="Arial"/>
                        </a:rPr>
                        <a:t> </a:t>
                      </a:r>
                      <a:r>
                        <a:rPr sz="900" dirty="0">
                          <a:latin typeface="Arial"/>
                          <a:cs typeface="Arial"/>
                        </a:rPr>
                        <a:t>the</a:t>
                      </a:r>
                      <a:r>
                        <a:rPr sz="900" spc="-25" dirty="0">
                          <a:latin typeface="Arial"/>
                          <a:cs typeface="Arial"/>
                        </a:rPr>
                        <a:t> </a:t>
                      </a:r>
                      <a:r>
                        <a:rPr sz="900" spc="-10" dirty="0">
                          <a:latin typeface="Arial"/>
                          <a:cs typeface="Arial"/>
                        </a:rPr>
                        <a:t>variable.</a:t>
                      </a:r>
                      <a:endParaRPr sz="900">
                        <a:latin typeface="Arial"/>
                        <a:cs typeface="Arial"/>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1"/>
                  </a:ext>
                </a:extLst>
              </a:tr>
              <a:tr h="52514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55"/>
                        </a:spcBef>
                      </a:pPr>
                      <a:r>
                        <a:rPr sz="900" spc="-25"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marR="143510">
                        <a:lnSpc>
                          <a:spcPct val="96100"/>
                        </a:lnSpc>
                        <a:spcBef>
                          <a:spcPts val="495"/>
                        </a:spcBef>
                      </a:pPr>
                      <a:r>
                        <a:rPr sz="900" dirty="0">
                          <a:latin typeface="Arial"/>
                          <a:cs typeface="Arial"/>
                        </a:rPr>
                        <a:t>Adds</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 numeric</a:t>
                      </a:r>
                      <a:r>
                        <a:rPr sz="900" spc="-10" dirty="0">
                          <a:latin typeface="Arial"/>
                          <a:cs typeface="Arial"/>
                        </a:rPr>
                        <a:t> </a:t>
                      </a:r>
                      <a:r>
                        <a:rPr sz="900" dirty="0">
                          <a:latin typeface="Arial"/>
                          <a:cs typeface="Arial"/>
                        </a:rPr>
                        <a:t>expression</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value</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numeric variable</a:t>
                      </a:r>
                      <a:r>
                        <a:rPr sz="900" spc="-15" dirty="0">
                          <a:latin typeface="Arial"/>
                          <a:cs typeface="Arial"/>
                        </a:rPr>
                        <a:t> </a:t>
                      </a:r>
                      <a:r>
                        <a:rPr sz="900" spc="-25" dirty="0">
                          <a:latin typeface="Arial"/>
                          <a:cs typeface="Arial"/>
                        </a:rPr>
                        <a:t>and </a:t>
                      </a:r>
                      <a:r>
                        <a:rPr sz="900" dirty="0">
                          <a:latin typeface="Arial"/>
                          <a:cs typeface="Arial"/>
                        </a:rPr>
                        <a:t>assigns</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result</a:t>
                      </a:r>
                      <a:r>
                        <a:rPr sz="900" spc="-2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variable.</a:t>
                      </a:r>
                      <a:r>
                        <a:rPr sz="900" spc="-10" dirty="0">
                          <a:latin typeface="Arial"/>
                          <a:cs typeface="Arial"/>
                        </a:rPr>
                        <a:t> </a:t>
                      </a:r>
                      <a:r>
                        <a:rPr sz="900" dirty="0">
                          <a:latin typeface="Arial"/>
                          <a:cs typeface="Arial"/>
                        </a:rPr>
                        <a:t>Can</a:t>
                      </a:r>
                      <a:r>
                        <a:rPr sz="900" spc="-15" dirty="0">
                          <a:latin typeface="Arial"/>
                          <a:cs typeface="Arial"/>
                        </a:rPr>
                        <a:t> </a:t>
                      </a:r>
                      <a:r>
                        <a:rPr sz="900" dirty="0">
                          <a:latin typeface="Arial"/>
                          <a:cs typeface="Arial"/>
                        </a:rPr>
                        <a:t>also</a:t>
                      </a:r>
                      <a:r>
                        <a:rPr sz="900" spc="-10"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used</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concatenate</a:t>
                      </a:r>
                      <a:r>
                        <a:rPr sz="900" spc="10" dirty="0">
                          <a:latin typeface="Arial"/>
                          <a:cs typeface="Arial"/>
                        </a:rPr>
                        <a:t> </a:t>
                      </a:r>
                      <a:r>
                        <a:rPr sz="900" dirty="0">
                          <a:latin typeface="Arial"/>
                          <a:cs typeface="Arial"/>
                        </a:rPr>
                        <a:t>a</a:t>
                      </a:r>
                      <a:r>
                        <a:rPr sz="900" spc="-5" dirty="0">
                          <a:latin typeface="Arial"/>
                          <a:cs typeface="Arial"/>
                        </a:rPr>
                        <a:t> </a:t>
                      </a:r>
                      <a:r>
                        <a:rPr sz="900" spc="-10" dirty="0">
                          <a:latin typeface="Arial"/>
                          <a:cs typeface="Arial"/>
                        </a:rPr>
                        <a:t>String </a:t>
                      </a:r>
                      <a:r>
                        <a:rPr sz="900" dirty="0">
                          <a:latin typeface="Arial"/>
                          <a:cs typeface="Arial"/>
                        </a:rPr>
                        <a:t>expression</a:t>
                      </a:r>
                      <a:r>
                        <a:rPr sz="900" spc="-2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String</a:t>
                      </a:r>
                      <a:r>
                        <a:rPr sz="900" spc="-10" dirty="0">
                          <a:latin typeface="Arial"/>
                          <a:cs typeface="Arial"/>
                        </a:rPr>
                        <a:t> </a:t>
                      </a:r>
                      <a:r>
                        <a:rPr sz="900" dirty="0">
                          <a:latin typeface="Arial"/>
                          <a:cs typeface="Arial"/>
                        </a:rPr>
                        <a:t>variable</a:t>
                      </a:r>
                      <a:r>
                        <a:rPr sz="900" spc="-2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assign</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result</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variable.</a:t>
                      </a:r>
                      <a:endParaRPr sz="900">
                        <a:latin typeface="Arial"/>
                        <a:cs typeface="Arial"/>
                      </a:endParaRPr>
                    </a:p>
                  </a:txBody>
                  <a:tcPr marL="0" marR="0" marT="628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2"/>
                  </a:ext>
                </a:extLst>
              </a:tr>
              <a:tr h="39433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55"/>
                        </a:spcBef>
                      </a:pPr>
                      <a:r>
                        <a:rPr sz="900" spc="-10" dirty="0">
                          <a:latin typeface="Arial"/>
                          <a:cs typeface="Arial"/>
                        </a:rPr>
                        <a:t>-</a:t>
                      </a:r>
                      <a:r>
                        <a:rPr sz="900" spc="-6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marR="179705">
                        <a:lnSpc>
                          <a:spcPts val="1040"/>
                        </a:lnSpc>
                        <a:spcBef>
                          <a:spcPts val="525"/>
                        </a:spcBef>
                      </a:pPr>
                      <a:r>
                        <a:rPr sz="900" dirty="0">
                          <a:latin typeface="Arial"/>
                          <a:cs typeface="Arial"/>
                        </a:rPr>
                        <a:t>Subtracts</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value of</a:t>
                      </a:r>
                      <a:r>
                        <a:rPr sz="900" spc="-5" dirty="0">
                          <a:latin typeface="Arial"/>
                          <a:cs typeface="Arial"/>
                        </a:rPr>
                        <a:t> </a:t>
                      </a:r>
                      <a:r>
                        <a:rPr sz="900" dirty="0">
                          <a:latin typeface="Arial"/>
                          <a:cs typeface="Arial"/>
                        </a:rPr>
                        <a:t>an</a:t>
                      </a:r>
                      <a:r>
                        <a:rPr sz="900" spc="-10" dirty="0">
                          <a:latin typeface="Arial"/>
                          <a:cs typeface="Arial"/>
                        </a:rPr>
                        <a:t> </a:t>
                      </a:r>
                      <a:r>
                        <a:rPr sz="900" dirty="0">
                          <a:latin typeface="Arial"/>
                          <a:cs typeface="Arial"/>
                        </a:rPr>
                        <a:t>expression</a:t>
                      </a:r>
                      <a:r>
                        <a:rPr sz="900" spc="-15" dirty="0">
                          <a:latin typeface="Arial"/>
                          <a:cs typeface="Arial"/>
                        </a:rPr>
                        <a:t> </a:t>
                      </a:r>
                      <a:r>
                        <a:rPr sz="900" dirty="0">
                          <a:latin typeface="Arial"/>
                          <a:cs typeface="Arial"/>
                        </a:rPr>
                        <a:t>from</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value</a:t>
                      </a:r>
                      <a:r>
                        <a:rPr sz="900" spc="-1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variable</a:t>
                      </a:r>
                      <a:r>
                        <a:rPr sz="900" spc="-15" dirty="0">
                          <a:latin typeface="Arial"/>
                          <a:cs typeface="Arial"/>
                        </a:rPr>
                        <a:t> </a:t>
                      </a:r>
                      <a:r>
                        <a:rPr sz="900" dirty="0">
                          <a:latin typeface="Arial"/>
                          <a:cs typeface="Arial"/>
                        </a:rPr>
                        <a:t>and</a:t>
                      </a:r>
                      <a:r>
                        <a:rPr sz="900" spc="-10" dirty="0">
                          <a:latin typeface="Arial"/>
                          <a:cs typeface="Arial"/>
                        </a:rPr>
                        <a:t> assigns </a:t>
                      </a:r>
                      <a:r>
                        <a:rPr sz="900" dirty="0">
                          <a:latin typeface="Arial"/>
                          <a:cs typeface="Arial"/>
                        </a:rPr>
                        <a:t>the</a:t>
                      </a:r>
                      <a:r>
                        <a:rPr sz="900" spc="-5" dirty="0">
                          <a:latin typeface="Arial"/>
                          <a:cs typeface="Arial"/>
                        </a:rPr>
                        <a:t> </a:t>
                      </a:r>
                      <a:r>
                        <a:rPr sz="900" dirty="0">
                          <a:latin typeface="Arial"/>
                          <a:cs typeface="Arial"/>
                        </a:rPr>
                        <a:t>result</a:t>
                      </a:r>
                      <a:r>
                        <a:rPr sz="900" spc="-15"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the</a:t>
                      </a:r>
                      <a:r>
                        <a:rPr sz="900" spc="-10" dirty="0">
                          <a:latin typeface="Arial"/>
                          <a:cs typeface="Arial"/>
                        </a:rPr>
                        <a:t> variable.</a:t>
                      </a:r>
                      <a:endParaRPr sz="900">
                        <a:latin typeface="Arial"/>
                        <a:cs typeface="Arial"/>
                      </a:endParaRPr>
                    </a:p>
                  </a:txBody>
                  <a:tcPr marL="0" marR="0" marT="666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3"/>
                  </a:ext>
                </a:extLst>
              </a:tr>
              <a:tr h="394335">
                <a:tc>
                  <a:txBody>
                    <a:bodyPr/>
                    <a:lstStyle/>
                    <a:p>
                      <a:pPr marL="62230" marR="398145">
                        <a:lnSpc>
                          <a:spcPts val="1030"/>
                        </a:lnSpc>
                        <a:spcBef>
                          <a:spcPts val="540"/>
                        </a:spcBef>
                      </a:pPr>
                      <a:r>
                        <a:rPr sz="900" spc="-10" dirty="0">
                          <a:latin typeface="Arial"/>
                          <a:cs typeface="Arial"/>
                        </a:rPr>
                        <a:t>Comparison Operators</a:t>
                      </a:r>
                      <a:endParaRPr sz="900">
                        <a:latin typeface="Arial"/>
                        <a:cs typeface="Arial"/>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&lt;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Less</a:t>
                      </a:r>
                      <a:r>
                        <a:rPr sz="900" spc="-20" dirty="0">
                          <a:latin typeface="Arial"/>
                          <a:cs typeface="Arial"/>
                        </a:rPr>
                        <a:t> than</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70"/>
                        </a:spcBef>
                      </a:pPr>
                      <a:r>
                        <a:rPr sz="900" spc="-25" dirty="0">
                          <a:latin typeface="Arial"/>
                          <a:cs typeface="Arial"/>
                        </a:rPr>
                        <a:t>&lt;=</a:t>
                      </a:r>
                      <a:endParaRPr sz="900">
                        <a:latin typeface="Arial"/>
                        <a:cs typeface="Arial"/>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70"/>
                        </a:spcBef>
                      </a:pPr>
                      <a:r>
                        <a:rPr sz="900" dirty="0">
                          <a:latin typeface="Arial"/>
                          <a:cs typeface="Arial"/>
                        </a:rPr>
                        <a:t>Less</a:t>
                      </a:r>
                      <a:r>
                        <a:rPr sz="900" spc="-15" dirty="0">
                          <a:latin typeface="Arial"/>
                          <a:cs typeface="Arial"/>
                        </a:rPr>
                        <a:t> </a:t>
                      </a:r>
                      <a:r>
                        <a:rPr sz="900" dirty="0">
                          <a:latin typeface="Arial"/>
                          <a:cs typeface="Arial"/>
                        </a:rPr>
                        <a:t>or</a:t>
                      </a:r>
                      <a:r>
                        <a:rPr sz="900" spc="-5" dirty="0">
                          <a:latin typeface="Arial"/>
                          <a:cs typeface="Arial"/>
                        </a:rPr>
                        <a:t> </a:t>
                      </a:r>
                      <a:r>
                        <a:rPr sz="900" spc="-10" dirty="0">
                          <a:latin typeface="Arial"/>
                          <a:cs typeface="Arial"/>
                        </a:rPr>
                        <a:t>equal</a:t>
                      </a:r>
                      <a:endParaRPr sz="900">
                        <a:latin typeface="Arial"/>
                        <a:cs typeface="Arial"/>
                      </a:endParaRPr>
                    </a:p>
                  </a:txBody>
                  <a:tcPr marL="0" marR="0" marT="596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&gt;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Greater</a:t>
                      </a:r>
                      <a:r>
                        <a:rPr sz="900" spc="-15" dirty="0">
                          <a:latin typeface="Arial"/>
                          <a:cs typeface="Arial"/>
                        </a:rPr>
                        <a:t> </a:t>
                      </a:r>
                      <a:r>
                        <a:rPr sz="900" spc="-20" dirty="0">
                          <a:latin typeface="Arial"/>
                          <a:cs typeface="Arial"/>
                        </a:rPr>
                        <a:t>than</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spc="-25" dirty="0">
                          <a:latin typeface="Arial"/>
                          <a:cs typeface="Arial"/>
                        </a:rPr>
                        <a:t>&gt;=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Greater</a:t>
                      </a:r>
                      <a:r>
                        <a:rPr sz="900" spc="-5" dirty="0">
                          <a:latin typeface="Arial"/>
                          <a:cs typeface="Arial"/>
                        </a:rPr>
                        <a:t> </a:t>
                      </a:r>
                      <a:r>
                        <a:rPr sz="900" dirty="0">
                          <a:latin typeface="Arial"/>
                          <a:cs typeface="Arial"/>
                        </a:rPr>
                        <a:t>or</a:t>
                      </a:r>
                      <a:r>
                        <a:rPr sz="900" spc="-10" dirty="0">
                          <a:latin typeface="Arial"/>
                          <a:cs typeface="Arial"/>
                        </a:rPr>
                        <a:t> equal</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spc="-25"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spc="-10" dirty="0">
                          <a:latin typeface="Arial"/>
                          <a:cs typeface="Arial"/>
                        </a:rPr>
                        <a:t>Equal</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spc="-25"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Not</a:t>
                      </a:r>
                      <a:r>
                        <a:rPr sz="900" spc="-15" dirty="0">
                          <a:latin typeface="Arial"/>
                          <a:cs typeface="Arial"/>
                        </a:rPr>
                        <a:t> </a:t>
                      </a:r>
                      <a:r>
                        <a:rPr sz="900" spc="-10" dirty="0">
                          <a:latin typeface="Arial"/>
                          <a:cs typeface="Arial"/>
                        </a:rPr>
                        <a:t>equal</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94335">
                <a:tc>
                  <a:txBody>
                    <a:bodyPr/>
                    <a:lstStyle/>
                    <a:p>
                      <a:pPr marL="62230" marR="276860">
                        <a:lnSpc>
                          <a:spcPts val="1040"/>
                        </a:lnSpc>
                        <a:spcBef>
                          <a:spcPts val="525"/>
                        </a:spcBef>
                      </a:pPr>
                      <a:r>
                        <a:rPr sz="900" spc="-10" dirty="0">
                          <a:latin typeface="Arial"/>
                          <a:cs typeface="Arial"/>
                        </a:rPr>
                        <a:t>Concatenation Operators</a:t>
                      </a:r>
                      <a:endParaRPr sz="900">
                        <a:latin typeface="Arial"/>
                        <a:cs typeface="Arial"/>
                      </a:endParaRPr>
                    </a:p>
                  </a:txBody>
                  <a:tcPr marL="0" marR="0" marT="666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55"/>
                        </a:spcBef>
                      </a:pPr>
                      <a:r>
                        <a:rPr sz="900" dirty="0">
                          <a:latin typeface="Arial"/>
                          <a:cs typeface="Arial"/>
                        </a:rPr>
                        <a:t>&amp;</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55"/>
                        </a:spcBef>
                      </a:pPr>
                      <a:r>
                        <a:rPr sz="900" dirty="0">
                          <a:latin typeface="Arial"/>
                          <a:cs typeface="Arial"/>
                        </a:rPr>
                        <a:t>Generates</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string</a:t>
                      </a:r>
                      <a:r>
                        <a:rPr sz="900" spc="-20" dirty="0">
                          <a:latin typeface="Arial"/>
                          <a:cs typeface="Arial"/>
                        </a:rPr>
                        <a:t> </a:t>
                      </a:r>
                      <a:r>
                        <a:rPr sz="900" dirty="0">
                          <a:latin typeface="Arial"/>
                          <a:cs typeface="Arial"/>
                        </a:rPr>
                        <a:t>concatenation</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two</a:t>
                      </a:r>
                      <a:r>
                        <a:rPr sz="900" spc="-5" dirty="0">
                          <a:latin typeface="Arial"/>
                          <a:cs typeface="Arial"/>
                        </a:rPr>
                        <a:t> </a:t>
                      </a:r>
                      <a:r>
                        <a:rPr sz="900" spc="-10" dirty="0">
                          <a:latin typeface="Arial"/>
                          <a:cs typeface="Arial"/>
                        </a:rPr>
                        <a:t>expressions.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10"/>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3500">
                        <a:lnSpc>
                          <a:spcPct val="100000"/>
                        </a:lnSpc>
                        <a:spcBef>
                          <a:spcPts val="455"/>
                        </a:spcBef>
                      </a:pPr>
                      <a:r>
                        <a:rPr sz="900" spc="-10" dirty="0">
                          <a:latin typeface="Arial"/>
                          <a:cs typeface="Arial"/>
                        </a:rPr>
                        <a:t>Concatenate</a:t>
                      </a:r>
                      <a:r>
                        <a:rPr sz="900" spc="-5" dirty="0">
                          <a:latin typeface="Arial"/>
                          <a:cs typeface="Arial"/>
                        </a:rPr>
                        <a:t> </a:t>
                      </a:r>
                      <a:r>
                        <a:rPr sz="900" dirty="0">
                          <a:latin typeface="Arial"/>
                          <a:cs typeface="Arial"/>
                        </a:rPr>
                        <a:t>two</a:t>
                      </a:r>
                      <a:r>
                        <a:rPr sz="900" spc="-15" dirty="0">
                          <a:latin typeface="Arial"/>
                          <a:cs typeface="Arial"/>
                        </a:rPr>
                        <a:t> </a:t>
                      </a:r>
                      <a:r>
                        <a:rPr sz="900" dirty="0">
                          <a:latin typeface="Arial"/>
                          <a:cs typeface="Arial"/>
                        </a:rPr>
                        <a:t>string </a:t>
                      </a:r>
                      <a:r>
                        <a:rPr sz="900" spc="-10" dirty="0">
                          <a:latin typeface="Arial"/>
                          <a:cs typeface="Arial"/>
                        </a:rPr>
                        <a:t>expressions.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11"/>
                  </a:ext>
                </a:extLst>
              </a:tr>
              <a:tr h="263525">
                <a:tc>
                  <a:txBody>
                    <a:bodyPr/>
                    <a:lstStyle/>
                    <a:p>
                      <a:pPr marL="62230">
                        <a:lnSpc>
                          <a:spcPct val="100000"/>
                        </a:lnSpc>
                        <a:spcBef>
                          <a:spcPts val="455"/>
                        </a:spcBef>
                      </a:pPr>
                      <a:r>
                        <a:rPr sz="900" dirty="0">
                          <a:latin typeface="Arial"/>
                          <a:cs typeface="Arial"/>
                        </a:rPr>
                        <a:t>Logical</a:t>
                      </a:r>
                      <a:r>
                        <a:rPr sz="900" spc="-20" dirty="0">
                          <a:latin typeface="Arial"/>
                          <a:cs typeface="Arial"/>
                        </a:rPr>
                        <a:t> </a:t>
                      </a:r>
                      <a:r>
                        <a:rPr sz="900" spc="-10" dirty="0">
                          <a:latin typeface="Arial"/>
                          <a:cs typeface="Arial"/>
                        </a:rPr>
                        <a:t>Operators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spc="-25" dirty="0">
                          <a:latin typeface="Arial"/>
                          <a:cs typeface="Arial"/>
                        </a:rPr>
                        <a:t>&amp;&amp;</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Performs</a:t>
                      </a:r>
                      <a:r>
                        <a:rPr sz="900" spc="-1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logical</a:t>
                      </a:r>
                      <a:r>
                        <a:rPr sz="900" spc="-10" dirty="0">
                          <a:latin typeface="Arial"/>
                          <a:cs typeface="Arial"/>
                        </a:rPr>
                        <a:t> </a:t>
                      </a:r>
                      <a:r>
                        <a:rPr sz="900" dirty="0">
                          <a:latin typeface="Arial"/>
                          <a:cs typeface="Arial"/>
                        </a:rPr>
                        <a:t>conjunction</a:t>
                      </a:r>
                      <a:r>
                        <a:rPr sz="900" spc="-25" dirty="0">
                          <a:latin typeface="Arial"/>
                          <a:cs typeface="Arial"/>
                        </a:rPr>
                        <a:t> </a:t>
                      </a:r>
                      <a:r>
                        <a:rPr sz="900" dirty="0">
                          <a:latin typeface="Arial"/>
                          <a:cs typeface="Arial"/>
                        </a:rPr>
                        <a:t>on</a:t>
                      </a:r>
                      <a:r>
                        <a:rPr sz="900" spc="-10" dirty="0">
                          <a:latin typeface="Arial"/>
                          <a:cs typeface="Arial"/>
                        </a:rPr>
                        <a:t> </a:t>
                      </a:r>
                      <a:r>
                        <a:rPr sz="900" dirty="0">
                          <a:latin typeface="Arial"/>
                          <a:cs typeface="Arial"/>
                        </a:rPr>
                        <a:t>two</a:t>
                      </a:r>
                      <a:r>
                        <a:rPr sz="900" spc="-10" dirty="0">
                          <a:latin typeface="Arial"/>
                          <a:cs typeface="Arial"/>
                        </a:rPr>
                        <a:t> </a:t>
                      </a:r>
                      <a:r>
                        <a:rPr sz="900" dirty="0">
                          <a:latin typeface="Arial"/>
                          <a:cs typeface="Arial"/>
                        </a:rPr>
                        <a:t>Boolean</a:t>
                      </a:r>
                      <a:r>
                        <a:rPr sz="900" spc="-10" dirty="0">
                          <a:latin typeface="Arial"/>
                          <a:cs typeface="Arial"/>
                        </a:rPr>
                        <a:t> expressions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2"/>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Performs</a:t>
                      </a:r>
                      <a:r>
                        <a:rPr sz="900" spc="-5" dirty="0">
                          <a:latin typeface="Arial"/>
                          <a:cs typeface="Arial"/>
                        </a:rPr>
                        <a:t> </a:t>
                      </a:r>
                      <a:r>
                        <a:rPr sz="900" dirty="0">
                          <a:latin typeface="Arial"/>
                          <a:cs typeface="Arial"/>
                        </a:rPr>
                        <a:t>logical</a:t>
                      </a:r>
                      <a:r>
                        <a:rPr sz="900" spc="-20" dirty="0">
                          <a:latin typeface="Arial"/>
                          <a:cs typeface="Arial"/>
                        </a:rPr>
                        <a:t> </a:t>
                      </a:r>
                      <a:r>
                        <a:rPr sz="900" dirty="0">
                          <a:latin typeface="Arial"/>
                          <a:cs typeface="Arial"/>
                        </a:rPr>
                        <a:t>negation</a:t>
                      </a:r>
                      <a:r>
                        <a:rPr sz="900" spc="-10" dirty="0">
                          <a:latin typeface="Arial"/>
                          <a:cs typeface="Arial"/>
                        </a:rPr>
                        <a:t> </a:t>
                      </a:r>
                      <a:r>
                        <a:rPr sz="900" dirty="0">
                          <a:latin typeface="Arial"/>
                          <a:cs typeface="Arial"/>
                        </a:rPr>
                        <a:t>on</a:t>
                      </a:r>
                      <a:r>
                        <a:rPr sz="900" spc="-1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Boolean</a:t>
                      </a:r>
                      <a:r>
                        <a:rPr sz="900" spc="-5" dirty="0">
                          <a:latin typeface="Arial"/>
                          <a:cs typeface="Arial"/>
                        </a:rPr>
                        <a:t> </a:t>
                      </a:r>
                      <a:r>
                        <a:rPr sz="900" spc="-10" dirty="0">
                          <a:latin typeface="Arial"/>
                          <a:cs typeface="Arial"/>
                        </a:rPr>
                        <a:t>expression</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26352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spc="-25"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55"/>
                        </a:spcBef>
                      </a:pPr>
                      <a:r>
                        <a:rPr sz="900" dirty="0">
                          <a:latin typeface="Arial"/>
                          <a:cs typeface="Arial"/>
                        </a:rPr>
                        <a:t>Performs</a:t>
                      </a:r>
                      <a:r>
                        <a:rPr sz="900" spc="-1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logical</a:t>
                      </a:r>
                      <a:r>
                        <a:rPr sz="900" spc="-10" dirty="0">
                          <a:latin typeface="Arial"/>
                          <a:cs typeface="Arial"/>
                        </a:rPr>
                        <a:t> </a:t>
                      </a:r>
                      <a:r>
                        <a:rPr sz="900" dirty="0">
                          <a:latin typeface="Arial"/>
                          <a:cs typeface="Arial"/>
                        </a:rPr>
                        <a:t>disjunction</a:t>
                      </a:r>
                      <a:r>
                        <a:rPr sz="900" spc="-25" dirty="0">
                          <a:latin typeface="Arial"/>
                          <a:cs typeface="Arial"/>
                        </a:rPr>
                        <a:t> </a:t>
                      </a:r>
                      <a:r>
                        <a:rPr sz="900" dirty="0">
                          <a:latin typeface="Arial"/>
                          <a:cs typeface="Arial"/>
                        </a:rPr>
                        <a:t>on</a:t>
                      </a:r>
                      <a:r>
                        <a:rPr sz="900" spc="-10" dirty="0">
                          <a:latin typeface="Arial"/>
                          <a:cs typeface="Arial"/>
                        </a:rPr>
                        <a:t> </a:t>
                      </a:r>
                      <a:r>
                        <a:rPr sz="900" dirty="0">
                          <a:latin typeface="Arial"/>
                          <a:cs typeface="Arial"/>
                        </a:rPr>
                        <a:t>two</a:t>
                      </a:r>
                      <a:r>
                        <a:rPr sz="900" spc="-10" dirty="0">
                          <a:latin typeface="Arial"/>
                          <a:cs typeface="Arial"/>
                        </a:rPr>
                        <a:t> </a:t>
                      </a:r>
                      <a:r>
                        <a:rPr sz="900" dirty="0">
                          <a:latin typeface="Arial"/>
                          <a:cs typeface="Arial"/>
                        </a:rPr>
                        <a:t>Boolean</a:t>
                      </a:r>
                      <a:r>
                        <a:rPr sz="900" spc="-10" dirty="0">
                          <a:latin typeface="Arial"/>
                          <a:cs typeface="Arial"/>
                        </a:rPr>
                        <a:t> expressions</a:t>
                      </a:r>
                      <a:endParaRPr sz="900" dirty="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4"/>
                  </a:ext>
                </a:extLst>
              </a:tr>
            </a:tbl>
          </a:graphicData>
        </a:graphic>
      </p:graphicFrame>
      <p:sp>
        <p:nvSpPr>
          <p:cNvPr id="15" name="Title 8"/>
          <p:cNvSpPr>
            <a:spLocks noGrp="1"/>
          </p:cNvSpPr>
          <p:nvPr>
            <p:ph type="title"/>
          </p:nvPr>
        </p:nvSpPr>
        <p:spPr/>
        <p:txBody>
          <a:bodyPr/>
          <a:lstStyle/>
          <a:p>
            <a:r>
              <a:rPr lang="en-US" dirty="0" smtClean="0"/>
              <a:t>C# - Operators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23</a:t>
            </a:r>
          </a:p>
        </p:txBody>
      </p:sp>
      <p:sp>
        <p:nvSpPr>
          <p:cNvPr id="3" name="object 3"/>
          <p:cNvSpPr txBox="1"/>
          <p:nvPr/>
        </p:nvSpPr>
        <p:spPr>
          <a:xfrm>
            <a:off x="902004" y="914400"/>
            <a:ext cx="5935345" cy="104457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2_5:</a:t>
            </a:r>
            <a:r>
              <a:rPr sz="1400" b="1" spc="-10" dirty="0">
                <a:latin typeface="Arial"/>
                <a:cs typeface="Arial"/>
              </a:rPr>
              <a:t> </a:t>
            </a:r>
            <a:r>
              <a:rPr sz="1400" b="1" spc="-10" dirty="0" smtClean="0">
                <a:latin typeface="Arial"/>
                <a:cs typeface="Arial"/>
              </a:rPr>
              <a:t>Names</a:t>
            </a:r>
            <a:r>
              <a:rPr lang="en-US" sz="1400" b="1" spc="-10" dirty="0" smtClean="0">
                <a:latin typeface="Arial"/>
                <a:cs typeface="Arial"/>
              </a:rPr>
              <a:t>pa</a:t>
            </a:r>
            <a:r>
              <a:rPr sz="1400" b="1" spc="-10" dirty="0" smtClean="0">
                <a:latin typeface="Arial"/>
                <a:cs typeface="Arial"/>
              </a:rPr>
              <a:t>ces</a:t>
            </a:r>
            <a:endParaRPr sz="1400" dirty="0">
              <a:latin typeface="Arial"/>
              <a:cs typeface="Arial"/>
            </a:endParaRPr>
          </a:p>
          <a:p>
            <a:pPr marL="12700">
              <a:lnSpc>
                <a:spcPts val="1290"/>
              </a:lnSpc>
              <a:spcBef>
                <a:spcPts val="1220"/>
              </a:spcBef>
            </a:pPr>
            <a:r>
              <a:rPr sz="1100" dirty="0">
                <a:latin typeface="Arial"/>
                <a:cs typeface="Arial"/>
              </a:rPr>
              <a:t>Namespaces</a:t>
            </a:r>
            <a:r>
              <a:rPr sz="1100" spc="-4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very</a:t>
            </a:r>
            <a:r>
              <a:rPr sz="1100" spc="-30" dirty="0">
                <a:latin typeface="Arial"/>
                <a:cs typeface="Arial"/>
              </a:rPr>
              <a:t> </a:t>
            </a:r>
            <a:r>
              <a:rPr sz="1100" dirty="0">
                <a:latin typeface="Arial"/>
                <a:cs typeface="Arial"/>
              </a:rPr>
              <a:t>useful</a:t>
            </a:r>
            <a:r>
              <a:rPr sz="1100" spc="-2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group</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organize</a:t>
            </a:r>
            <a:r>
              <a:rPr sz="1100" spc="-25" dirty="0">
                <a:latin typeface="Arial"/>
                <a:cs typeface="Arial"/>
              </a:rPr>
              <a:t> </a:t>
            </a:r>
            <a:r>
              <a:rPr sz="1100" dirty="0">
                <a:latin typeface="Arial"/>
                <a:cs typeface="Arial"/>
              </a:rPr>
              <a:t>classes</a:t>
            </a:r>
            <a:r>
              <a:rPr sz="1100" spc="-30" dirty="0">
                <a:latin typeface="Arial"/>
                <a:cs typeface="Arial"/>
              </a:rPr>
              <a:t> </a:t>
            </a:r>
            <a:r>
              <a:rPr sz="1100" dirty="0">
                <a:latin typeface="Arial"/>
                <a:cs typeface="Arial"/>
              </a:rPr>
              <a:t>especially</a:t>
            </a:r>
            <a:r>
              <a:rPr sz="1100" spc="-20" dirty="0">
                <a:latin typeface="Arial"/>
                <a:cs typeface="Arial"/>
              </a:rPr>
              <a:t> </a:t>
            </a:r>
            <a:r>
              <a:rPr sz="1100" dirty="0">
                <a:latin typeface="Arial"/>
                <a:cs typeface="Arial"/>
              </a:rPr>
              <a:t>for</a:t>
            </a:r>
            <a:r>
              <a:rPr sz="1100" spc="-30" dirty="0">
                <a:latin typeface="Arial"/>
                <a:cs typeface="Arial"/>
              </a:rPr>
              <a:t> </a:t>
            </a:r>
            <a:r>
              <a:rPr sz="1100" dirty="0">
                <a:latin typeface="Arial"/>
                <a:cs typeface="Arial"/>
              </a:rPr>
              <a:t>large</a:t>
            </a:r>
            <a:r>
              <a:rPr sz="1100" spc="-25" dirty="0">
                <a:latin typeface="Arial"/>
                <a:cs typeface="Arial"/>
              </a:rPr>
              <a:t> </a:t>
            </a:r>
            <a:r>
              <a:rPr sz="1100" dirty="0">
                <a:latin typeface="Arial"/>
                <a:cs typeface="Arial"/>
              </a:rPr>
              <a:t>projects.</a:t>
            </a:r>
            <a:r>
              <a:rPr sz="1100" spc="-15" dirty="0">
                <a:latin typeface="Arial"/>
                <a:cs typeface="Arial"/>
              </a:rPr>
              <a:t> </a:t>
            </a:r>
            <a:r>
              <a:rPr sz="1100" spc="-25" dirty="0">
                <a:latin typeface="Arial"/>
                <a:cs typeface="Arial"/>
              </a:rPr>
              <a:t>The</a:t>
            </a:r>
            <a:endParaRPr sz="1100" dirty="0">
              <a:latin typeface="Arial"/>
              <a:cs typeface="Arial"/>
            </a:endParaRPr>
          </a:p>
          <a:p>
            <a:pPr marL="12700" marR="5080">
              <a:lnSpc>
                <a:spcPct val="95900"/>
              </a:lnSpc>
              <a:spcBef>
                <a:spcPts val="25"/>
              </a:spcBef>
            </a:pPr>
            <a:r>
              <a:rPr sz="1100" b="1" i="1" dirty="0">
                <a:latin typeface="Arial"/>
                <a:cs typeface="Arial"/>
              </a:rPr>
              <a:t>.NET</a:t>
            </a:r>
            <a:r>
              <a:rPr sz="1100" b="1" i="1" spc="-30" dirty="0">
                <a:latin typeface="Arial"/>
                <a:cs typeface="Arial"/>
              </a:rPr>
              <a:t> </a:t>
            </a:r>
            <a:r>
              <a:rPr sz="1100" dirty="0">
                <a:latin typeface="Arial"/>
                <a:cs typeface="Arial"/>
              </a:rPr>
              <a:t>uses</a:t>
            </a:r>
            <a:r>
              <a:rPr sz="1100" spc="-35" dirty="0">
                <a:latin typeface="Arial"/>
                <a:cs typeface="Arial"/>
              </a:rPr>
              <a:t> </a:t>
            </a:r>
            <a:r>
              <a:rPr sz="1100" dirty="0">
                <a:latin typeface="Arial"/>
                <a:cs typeface="Arial"/>
              </a:rPr>
              <a:t>namespaces</a:t>
            </a:r>
            <a:r>
              <a:rPr sz="1100" spc="-4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organize</a:t>
            </a:r>
            <a:r>
              <a:rPr sz="1100" spc="-30" dirty="0">
                <a:latin typeface="Arial"/>
                <a:cs typeface="Arial"/>
              </a:rPr>
              <a:t> </a:t>
            </a:r>
            <a:r>
              <a:rPr sz="1100" dirty="0">
                <a:latin typeface="Arial"/>
                <a:cs typeface="Arial"/>
              </a:rPr>
              <a:t>its</a:t>
            </a:r>
            <a:r>
              <a:rPr sz="1100" spc="-30"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example</a:t>
            </a:r>
            <a:r>
              <a:rPr sz="1100" spc="-15" dirty="0">
                <a:latin typeface="Arial"/>
                <a:cs typeface="Arial"/>
              </a:rPr>
              <a:t> </a:t>
            </a:r>
            <a:r>
              <a:rPr sz="1100" b="1" i="1" dirty="0">
                <a:latin typeface="Arial"/>
                <a:cs typeface="Arial"/>
              </a:rPr>
              <a:t>System</a:t>
            </a:r>
            <a:r>
              <a:rPr sz="1100" b="1" i="1" spc="-20" dirty="0">
                <a:latin typeface="Arial"/>
                <a:cs typeface="Arial"/>
              </a:rPr>
              <a:t> </a:t>
            </a:r>
            <a:r>
              <a:rPr sz="1100" dirty="0">
                <a:latin typeface="Arial"/>
                <a:cs typeface="Arial"/>
              </a:rPr>
              <a:t>namespace</a:t>
            </a:r>
            <a:r>
              <a:rPr sz="1100" spc="-25" dirty="0">
                <a:latin typeface="Arial"/>
                <a:cs typeface="Arial"/>
              </a:rPr>
              <a:t> </a:t>
            </a:r>
            <a:r>
              <a:rPr sz="1100" dirty="0">
                <a:latin typeface="Arial"/>
                <a:cs typeface="Arial"/>
              </a:rPr>
              <a:t>has</a:t>
            </a:r>
            <a:r>
              <a:rPr sz="1100" spc="-35" dirty="0">
                <a:latin typeface="Arial"/>
                <a:cs typeface="Arial"/>
              </a:rPr>
              <a:t> </a:t>
            </a:r>
            <a:r>
              <a:rPr sz="1100" spc="-20" dirty="0">
                <a:latin typeface="Arial"/>
                <a:cs typeface="Arial"/>
              </a:rPr>
              <a:t>many </a:t>
            </a:r>
            <a:r>
              <a:rPr sz="1100" dirty="0">
                <a:latin typeface="Arial"/>
                <a:cs typeface="Arial"/>
              </a:rPr>
              <a:t>classes</a:t>
            </a:r>
            <a:r>
              <a:rPr sz="1100" spc="-25" dirty="0">
                <a:latin typeface="Arial"/>
                <a:cs typeface="Arial"/>
              </a:rPr>
              <a:t> </a:t>
            </a:r>
            <a:r>
              <a:rPr sz="1100" dirty="0">
                <a:latin typeface="Arial"/>
                <a:cs typeface="Arial"/>
              </a:rPr>
              <a:t>under</a:t>
            </a:r>
            <a:r>
              <a:rPr sz="1100" spc="-15"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including</a:t>
            </a:r>
            <a:r>
              <a:rPr sz="1100" spc="-1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Math</a:t>
            </a:r>
            <a:r>
              <a:rPr sz="1100" b="1" i="1" spc="-1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so</a:t>
            </a:r>
            <a:r>
              <a:rPr sz="1100" spc="-1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calculate</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square</a:t>
            </a:r>
            <a:r>
              <a:rPr sz="1100" spc="-25" dirty="0">
                <a:latin typeface="Arial"/>
                <a:cs typeface="Arial"/>
              </a:rPr>
              <a:t> </a:t>
            </a:r>
            <a:r>
              <a:rPr sz="1100" dirty="0">
                <a:latin typeface="Arial"/>
                <a:cs typeface="Arial"/>
              </a:rPr>
              <a:t>root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10" dirty="0">
                <a:latin typeface="Arial"/>
                <a:cs typeface="Arial"/>
              </a:rPr>
              <a:t> number, </a:t>
            </a:r>
            <a:r>
              <a:rPr sz="1100" dirty="0">
                <a:latin typeface="Arial"/>
                <a:cs typeface="Arial"/>
              </a:rPr>
              <a:t>your</a:t>
            </a:r>
            <a:r>
              <a:rPr sz="1100" spc="-1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look</a:t>
            </a:r>
            <a:r>
              <a:rPr sz="1100" spc="-10"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following:</a:t>
            </a:r>
            <a:endParaRPr sz="1100" dirty="0">
              <a:latin typeface="Arial"/>
              <a:cs typeface="Arial"/>
            </a:endParaRPr>
          </a:p>
        </p:txBody>
      </p:sp>
      <p:sp>
        <p:nvSpPr>
          <p:cNvPr id="4" name="object 4"/>
          <p:cNvSpPr txBox="1"/>
          <p:nvPr/>
        </p:nvSpPr>
        <p:spPr>
          <a:xfrm>
            <a:off x="920800" y="2114296"/>
            <a:ext cx="5944870" cy="555625"/>
          </a:xfrm>
          <a:prstGeom prst="rect">
            <a:avLst/>
          </a:prstGeom>
          <a:ln w="12192">
            <a:solidFill>
              <a:srgbClr val="000000"/>
            </a:solidFill>
          </a:ln>
        </p:spPr>
        <p:txBody>
          <a:bodyPr vert="horz" wrap="square" lIns="0" tIns="62230" rIns="0" bIns="0" rtlCol="0">
            <a:spAutoFit/>
          </a:bodyPr>
          <a:lstStyle/>
          <a:p>
            <a:pPr marL="63500">
              <a:lnSpc>
                <a:spcPts val="1060"/>
              </a:lnSpc>
              <a:spcBef>
                <a:spcPts val="490"/>
              </a:spcBef>
            </a:pP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num =</a:t>
            </a:r>
            <a:r>
              <a:rPr sz="900" spc="-15" dirty="0">
                <a:latin typeface="Arial"/>
                <a:cs typeface="Arial"/>
              </a:rPr>
              <a:t> </a:t>
            </a:r>
            <a:r>
              <a:rPr sz="900" spc="-25" dirty="0">
                <a:latin typeface="Arial"/>
                <a:cs typeface="Arial"/>
              </a:rPr>
              <a:t>16;</a:t>
            </a:r>
            <a:endParaRPr sz="900">
              <a:latin typeface="Arial"/>
              <a:cs typeface="Arial"/>
            </a:endParaRPr>
          </a:p>
          <a:p>
            <a:pPr marL="63500">
              <a:lnSpc>
                <a:spcPts val="1060"/>
              </a:lnSpc>
            </a:pP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sqrNum</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System.</a:t>
            </a:r>
            <a:r>
              <a:rPr sz="900" b="1" spc="-10" dirty="0">
                <a:latin typeface="Arial"/>
                <a:cs typeface="Arial"/>
              </a:rPr>
              <a:t>Math</a:t>
            </a:r>
            <a:r>
              <a:rPr sz="900" spc="-10" dirty="0">
                <a:latin typeface="Arial"/>
                <a:cs typeface="Arial"/>
              </a:rPr>
              <a:t>.Sqrt(num);</a:t>
            </a:r>
            <a:endParaRPr sz="900">
              <a:latin typeface="Arial"/>
              <a:cs typeface="Arial"/>
            </a:endParaRPr>
          </a:p>
        </p:txBody>
      </p:sp>
      <p:sp>
        <p:nvSpPr>
          <p:cNvPr id="5" name="object 5"/>
          <p:cNvSpPr txBox="1"/>
          <p:nvPr/>
        </p:nvSpPr>
        <p:spPr>
          <a:xfrm>
            <a:off x="902004" y="2815209"/>
            <a:ext cx="5929630"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Notice</a:t>
            </a:r>
            <a:r>
              <a:rPr sz="1100" spc="-20" dirty="0">
                <a:latin typeface="Arial"/>
                <a:cs typeface="Arial"/>
              </a:rPr>
              <a:t> </a:t>
            </a:r>
            <a:r>
              <a:rPr sz="1100" dirty="0">
                <a:latin typeface="Arial"/>
                <a:cs typeface="Arial"/>
              </a:rPr>
              <a:t>how</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45" dirty="0">
                <a:latin typeface="Arial"/>
                <a:cs typeface="Arial"/>
              </a:rPr>
              <a:t> </a:t>
            </a:r>
            <a:r>
              <a:rPr sz="1100" dirty="0">
                <a:latin typeface="Arial"/>
                <a:cs typeface="Arial"/>
              </a:rPr>
              <a:t>namespace</a:t>
            </a:r>
            <a:r>
              <a:rPr sz="1100" spc="-25" dirty="0">
                <a:latin typeface="Arial"/>
                <a:cs typeface="Arial"/>
              </a:rPr>
              <a:t> </a:t>
            </a:r>
            <a:r>
              <a:rPr sz="1100" dirty="0">
                <a:latin typeface="Arial"/>
                <a:cs typeface="Arial"/>
              </a:rPr>
              <a:t>followed</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classes</a:t>
            </a:r>
            <a:r>
              <a:rPr sz="1100" spc="-35" dirty="0">
                <a:latin typeface="Arial"/>
                <a:cs typeface="Arial"/>
              </a:rPr>
              <a:t> </a:t>
            </a:r>
            <a:r>
              <a:rPr sz="1100" dirty="0">
                <a:latin typeface="Arial"/>
                <a:cs typeface="Arial"/>
              </a:rPr>
              <a:t>within</a:t>
            </a:r>
            <a:r>
              <a:rPr sz="1100" spc="-15" dirty="0">
                <a:latin typeface="Arial"/>
                <a:cs typeface="Arial"/>
              </a:rPr>
              <a:t> </a:t>
            </a:r>
            <a:r>
              <a:rPr sz="1100" spc="-20" dirty="0">
                <a:latin typeface="Arial"/>
                <a:cs typeface="Arial"/>
              </a:rPr>
              <a:t>that</a:t>
            </a:r>
            <a:r>
              <a:rPr sz="1100" spc="500" dirty="0">
                <a:latin typeface="Arial"/>
                <a:cs typeface="Arial"/>
              </a:rPr>
              <a:t> </a:t>
            </a:r>
            <a:r>
              <a:rPr sz="1100" dirty="0">
                <a:latin typeface="Arial"/>
                <a:cs typeface="Arial"/>
              </a:rPr>
              <a:t>namespace.</a:t>
            </a:r>
            <a:r>
              <a:rPr sz="1100" spc="-30"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not</a:t>
            </a:r>
            <a:r>
              <a:rPr sz="1100" spc="-5" dirty="0">
                <a:latin typeface="Arial"/>
                <a:cs typeface="Arial"/>
              </a:rPr>
              <a:t> </a:t>
            </a:r>
            <a:r>
              <a:rPr sz="1100" dirty="0">
                <a:latin typeface="Arial"/>
                <a:cs typeface="Arial"/>
              </a:rPr>
              <a:t>want</a:t>
            </a:r>
            <a:r>
              <a:rPr sz="1100" spc="-1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namespace</a:t>
            </a:r>
            <a:r>
              <a:rPr sz="1100" spc="-15"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time</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access</a:t>
            </a:r>
            <a:r>
              <a:rPr sz="1100" spc="-2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of</a:t>
            </a:r>
            <a:r>
              <a:rPr sz="1100" spc="-15" dirty="0">
                <a:latin typeface="Arial"/>
                <a:cs typeface="Arial"/>
              </a:rPr>
              <a:t> </a:t>
            </a:r>
            <a:r>
              <a:rPr sz="1100" spc="-25" dirty="0">
                <a:latin typeface="Arial"/>
                <a:cs typeface="Arial"/>
              </a:rPr>
              <a:t>the </a:t>
            </a:r>
            <a:r>
              <a:rPr sz="1100" dirty="0">
                <a:latin typeface="Arial"/>
                <a:cs typeface="Arial"/>
              </a:rPr>
              <a:t>classes</a:t>
            </a:r>
            <a:r>
              <a:rPr sz="1100" spc="-15" dirty="0">
                <a:latin typeface="Arial"/>
                <a:cs typeface="Arial"/>
              </a:rPr>
              <a:t> </a:t>
            </a:r>
            <a:r>
              <a:rPr sz="1100" dirty="0">
                <a:latin typeface="Arial"/>
                <a:cs typeface="Arial"/>
              </a:rPr>
              <a:t>within</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namespace,</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use</a:t>
            </a:r>
            <a:r>
              <a:rPr sz="1100" spc="-4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using</a:t>
            </a:r>
            <a:r>
              <a:rPr sz="1100" b="1" i="1" spc="-15" dirty="0">
                <a:latin typeface="Arial"/>
                <a:cs typeface="Arial"/>
              </a:rPr>
              <a:t> </a:t>
            </a:r>
            <a:r>
              <a:rPr sz="1100" dirty="0">
                <a:latin typeface="Arial"/>
                <a:cs typeface="Arial"/>
              </a:rPr>
              <a:t>keyword</a:t>
            </a:r>
            <a:r>
              <a:rPr sz="1100" spc="-10" dirty="0">
                <a:latin typeface="Arial"/>
                <a:cs typeface="Arial"/>
              </a:rPr>
              <a:t> </a:t>
            </a:r>
            <a:r>
              <a:rPr sz="1100" dirty="0">
                <a:latin typeface="Arial"/>
                <a:cs typeface="Arial"/>
              </a:rPr>
              <a:t>as</a:t>
            </a:r>
            <a:r>
              <a:rPr sz="1100" spc="-1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a:t>
            </a:r>
            <a:endParaRPr sz="1100">
              <a:latin typeface="Arial"/>
              <a:cs typeface="Arial"/>
            </a:endParaRPr>
          </a:p>
        </p:txBody>
      </p:sp>
      <p:sp>
        <p:nvSpPr>
          <p:cNvPr id="6" name="object 6"/>
          <p:cNvSpPr txBox="1"/>
          <p:nvPr/>
        </p:nvSpPr>
        <p:spPr>
          <a:xfrm>
            <a:off x="920800" y="3484752"/>
            <a:ext cx="5944870" cy="403957"/>
          </a:xfrm>
          <a:prstGeom prst="rect">
            <a:avLst/>
          </a:prstGeom>
          <a:ln w="12192">
            <a:solidFill>
              <a:srgbClr val="000000"/>
            </a:solidFill>
          </a:ln>
        </p:spPr>
        <p:txBody>
          <a:bodyPr vert="horz" wrap="square" lIns="0" tIns="62230" rIns="0" bIns="0" rtlCol="0">
            <a:spAutoFit/>
          </a:bodyPr>
          <a:lstStyle/>
          <a:p>
            <a:pPr marL="63500">
              <a:lnSpc>
                <a:spcPct val="100000"/>
              </a:lnSpc>
              <a:spcBef>
                <a:spcPts val="490"/>
              </a:spcBef>
            </a:pPr>
            <a:r>
              <a:rPr sz="900" dirty="0">
                <a:solidFill>
                  <a:srgbClr val="0000FF"/>
                </a:solidFill>
                <a:latin typeface="Arial"/>
                <a:cs typeface="Arial"/>
              </a:rPr>
              <a:t>using </a:t>
            </a:r>
            <a:r>
              <a:rPr sz="900" b="1" i="1" spc="-10" dirty="0">
                <a:latin typeface="Arial"/>
                <a:cs typeface="Arial"/>
              </a:rPr>
              <a:t>System</a:t>
            </a:r>
            <a:r>
              <a:rPr sz="900" spc="-10" dirty="0" smtClean="0">
                <a:solidFill>
                  <a:srgbClr val="0000FF"/>
                </a:solidFill>
                <a:latin typeface="Arial"/>
                <a:cs typeface="Arial"/>
              </a:rPr>
              <a:t>;</a:t>
            </a:r>
            <a:endParaRPr lang="en-US" sz="900" spc="-10" dirty="0" smtClean="0">
              <a:solidFill>
                <a:srgbClr val="0000FF"/>
              </a:solidFill>
              <a:latin typeface="Arial"/>
              <a:cs typeface="Arial"/>
            </a:endParaRPr>
          </a:p>
          <a:p>
            <a:pPr marL="63500">
              <a:lnSpc>
                <a:spcPct val="100000"/>
              </a:lnSpc>
              <a:spcBef>
                <a:spcPts val="490"/>
              </a:spcBef>
            </a:pPr>
            <a:endParaRPr sz="900" dirty="0">
              <a:latin typeface="Arial"/>
              <a:cs typeface="Arial"/>
            </a:endParaRPr>
          </a:p>
        </p:txBody>
      </p:sp>
      <p:sp>
        <p:nvSpPr>
          <p:cNvPr id="10" name="object 2"/>
          <p:cNvSpPr txBox="1"/>
          <p:nvPr/>
        </p:nvSpPr>
        <p:spPr>
          <a:xfrm>
            <a:off x="920800" y="3885994"/>
            <a:ext cx="5944870" cy="313277"/>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num =</a:t>
            </a:r>
            <a:r>
              <a:rPr sz="900" spc="-15" dirty="0">
                <a:latin typeface="Arial"/>
                <a:cs typeface="Arial"/>
              </a:rPr>
              <a:t> </a:t>
            </a:r>
            <a:r>
              <a:rPr sz="900" spc="-25" dirty="0">
                <a:latin typeface="Arial"/>
                <a:cs typeface="Arial"/>
              </a:rPr>
              <a:t>16;</a:t>
            </a:r>
            <a:endParaRPr sz="900" dirty="0">
              <a:latin typeface="Arial"/>
              <a:cs typeface="Arial"/>
            </a:endParaRPr>
          </a:p>
          <a:p>
            <a:pPr marL="63500">
              <a:lnSpc>
                <a:spcPts val="1055"/>
              </a:lnSpc>
            </a:pPr>
            <a:r>
              <a:rPr sz="900" dirty="0">
                <a:solidFill>
                  <a:srgbClr val="0000FF"/>
                </a:solidFill>
                <a:latin typeface="Arial"/>
                <a:cs typeface="Arial"/>
              </a:rPr>
              <a:t>double</a:t>
            </a:r>
            <a:r>
              <a:rPr sz="900" spc="-5" dirty="0">
                <a:solidFill>
                  <a:srgbClr val="0000FF"/>
                </a:solidFill>
                <a:latin typeface="Arial"/>
                <a:cs typeface="Arial"/>
              </a:rPr>
              <a:t> </a:t>
            </a:r>
            <a:r>
              <a:rPr sz="900" dirty="0">
                <a:latin typeface="Arial"/>
                <a:cs typeface="Arial"/>
              </a:rPr>
              <a:t>sqrNum</a:t>
            </a:r>
            <a:r>
              <a:rPr sz="900" spc="-10" dirty="0">
                <a:latin typeface="Arial"/>
                <a:cs typeface="Arial"/>
              </a:rPr>
              <a:t> </a:t>
            </a:r>
            <a:r>
              <a:rPr sz="900" dirty="0">
                <a:latin typeface="Arial"/>
                <a:cs typeface="Arial"/>
              </a:rPr>
              <a:t>= </a:t>
            </a:r>
            <a:r>
              <a:rPr sz="900" b="1" spc="-10" dirty="0">
                <a:latin typeface="Arial"/>
                <a:cs typeface="Arial"/>
              </a:rPr>
              <a:t>Math</a:t>
            </a:r>
            <a:r>
              <a:rPr sz="900" spc="-10" dirty="0">
                <a:latin typeface="Arial"/>
                <a:cs typeface="Arial"/>
              </a:rPr>
              <a:t>.Sqrt(num);</a:t>
            </a:r>
            <a:endParaRPr sz="900" dirty="0">
              <a:latin typeface="Arial"/>
              <a:cs typeface="Arial"/>
            </a:endParaRPr>
          </a:p>
        </p:txBody>
      </p:sp>
      <p:sp>
        <p:nvSpPr>
          <p:cNvPr id="12" name="Title 8"/>
          <p:cNvSpPr>
            <a:spLocks noGrp="1"/>
          </p:cNvSpPr>
          <p:nvPr>
            <p:ph type="title"/>
          </p:nvPr>
        </p:nvSpPr>
        <p:spPr/>
        <p:txBody>
          <a:bodyPr/>
          <a:lstStyle/>
          <a:p>
            <a:r>
              <a:rPr lang="en-US" dirty="0" smtClean="0"/>
              <a:t>C# - Namespaces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8238"/>
            <a:ext cx="5943600" cy="2342949"/>
          </a:xfrm>
          <a:prstGeom prst="rect">
            <a:avLst/>
          </a:prstGeom>
        </p:spPr>
        <p:txBody>
          <a:bodyPr vert="horz" wrap="square" lIns="0" tIns="12700" rIns="0" bIns="0" rtlCol="0">
            <a:spAutoFit/>
          </a:bodyPr>
          <a:lstStyle/>
          <a:p>
            <a:pPr>
              <a:lnSpc>
                <a:spcPct val="100000"/>
              </a:lnSpc>
              <a:spcBef>
                <a:spcPts val="35"/>
              </a:spcBef>
            </a:pPr>
            <a:endParaRPr sz="1000" dirty="0">
              <a:latin typeface="Arial"/>
              <a:cs typeface="Arial"/>
            </a:endParaRPr>
          </a:p>
          <a:p>
            <a:pPr marL="12700">
              <a:lnSpc>
                <a:spcPct val="100000"/>
              </a:lnSpc>
            </a:pPr>
            <a:r>
              <a:rPr sz="1400" b="1" dirty="0" smtClean="0">
                <a:latin typeface="Arial"/>
                <a:cs typeface="Arial"/>
              </a:rPr>
              <a:t>1_2:</a:t>
            </a:r>
            <a:r>
              <a:rPr sz="1400" b="1" spc="-30" dirty="0" smtClean="0">
                <a:latin typeface="Arial"/>
                <a:cs typeface="Arial"/>
              </a:rPr>
              <a:t> </a:t>
            </a:r>
            <a:r>
              <a:rPr sz="1400" b="1" dirty="0" smtClean="0">
                <a:latin typeface="Arial"/>
                <a:cs typeface="Arial"/>
              </a:rPr>
              <a:t>C#</a:t>
            </a:r>
            <a:r>
              <a:rPr sz="1400" b="1" spc="-30" dirty="0" smtClean="0">
                <a:latin typeface="Arial"/>
                <a:cs typeface="Arial"/>
              </a:rPr>
              <a:t> </a:t>
            </a:r>
            <a:r>
              <a:rPr sz="1400" b="1" dirty="0" smtClean="0">
                <a:latin typeface="Arial"/>
                <a:cs typeface="Arial"/>
              </a:rPr>
              <a:t>component</a:t>
            </a:r>
            <a:r>
              <a:rPr sz="1400" b="1" spc="-20" dirty="0" smtClean="0">
                <a:latin typeface="Arial"/>
                <a:cs typeface="Arial"/>
              </a:rPr>
              <a:t> </a:t>
            </a:r>
            <a:r>
              <a:rPr sz="1400" b="1" spc="-10" dirty="0" smtClean="0">
                <a:latin typeface="Arial"/>
                <a:cs typeface="Arial"/>
              </a:rPr>
              <a:t>interface</a:t>
            </a:r>
            <a:endParaRPr sz="1400" dirty="0" smtClean="0">
              <a:latin typeface="Arial"/>
              <a:cs typeface="Arial"/>
            </a:endParaRPr>
          </a:p>
          <a:p>
            <a:pPr marL="12700" marR="5080">
              <a:lnSpc>
                <a:spcPct val="95900"/>
              </a:lnSpc>
              <a:spcBef>
                <a:spcPts val="1270"/>
              </a:spcBef>
            </a:pPr>
            <a:r>
              <a:rPr sz="1100" dirty="0" smtClean="0">
                <a:latin typeface="Arial"/>
                <a:cs typeface="Arial"/>
              </a:rPr>
              <a:t>The</a:t>
            </a:r>
            <a:r>
              <a:rPr sz="1100" spc="-30" dirty="0" smtClean="0">
                <a:latin typeface="Arial"/>
                <a:cs typeface="Arial"/>
              </a:rPr>
              <a:t> </a:t>
            </a:r>
            <a:r>
              <a:rPr sz="1100" dirty="0">
                <a:latin typeface="Arial"/>
                <a:cs typeface="Arial"/>
              </a:rPr>
              <a:t>scripting</a:t>
            </a:r>
            <a:r>
              <a:rPr sz="1100" spc="-25" dirty="0">
                <a:latin typeface="Arial"/>
                <a:cs typeface="Arial"/>
              </a:rPr>
              <a:t> </a:t>
            </a:r>
            <a:r>
              <a:rPr sz="1100" dirty="0">
                <a:latin typeface="Arial"/>
                <a:cs typeface="Arial"/>
              </a:rPr>
              <a:t>components</a:t>
            </a:r>
            <a:r>
              <a:rPr sz="1100" spc="-2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integrated</a:t>
            </a:r>
            <a:r>
              <a:rPr sz="1100" spc="-35" dirty="0">
                <a:latin typeface="Arial"/>
                <a:cs typeface="Arial"/>
              </a:rPr>
              <a:t> </a:t>
            </a:r>
            <a:r>
              <a:rPr sz="1100" dirty="0">
                <a:latin typeface="Arial"/>
                <a:cs typeface="Arial"/>
              </a:rPr>
              <a:t>within</a:t>
            </a:r>
            <a:r>
              <a:rPr sz="1100" spc="-25" dirty="0">
                <a:latin typeface="Arial"/>
                <a:cs typeface="Arial"/>
              </a:rPr>
              <a:t> </a:t>
            </a:r>
            <a:r>
              <a:rPr sz="1100" dirty="0">
                <a:latin typeface="Arial"/>
                <a:cs typeface="Arial"/>
              </a:rPr>
              <a:t>Grasshopper</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have</a:t>
            </a:r>
            <a:r>
              <a:rPr sz="1100" spc="-2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similar</a:t>
            </a:r>
            <a:r>
              <a:rPr sz="1100" spc="-25" dirty="0">
                <a:latin typeface="Arial"/>
                <a:cs typeface="Arial"/>
              </a:rPr>
              <a:t> </a:t>
            </a:r>
            <a:r>
              <a:rPr sz="1100" dirty="0">
                <a:latin typeface="Arial"/>
                <a:cs typeface="Arial"/>
              </a:rPr>
              <a:t>interface</a:t>
            </a:r>
            <a:r>
              <a:rPr sz="1100" spc="-35" dirty="0">
                <a:latin typeface="Arial"/>
                <a:cs typeface="Arial"/>
              </a:rPr>
              <a:t> </a:t>
            </a:r>
            <a:r>
              <a:rPr sz="1100" dirty="0">
                <a:latin typeface="Arial"/>
                <a:cs typeface="Arial"/>
              </a:rPr>
              <a:t>to</a:t>
            </a:r>
            <a:r>
              <a:rPr sz="1100" spc="-30" dirty="0">
                <a:latin typeface="Arial"/>
                <a:cs typeface="Arial"/>
              </a:rPr>
              <a:t> </a:t>
            </a:r>
            <a:r>
              <a:rPr sz="1100" spc="-20" dirty="0">
                <a:latin typeface="Arial"/>
                <a:cs typeface="Arial"/>
              </a:rPr>
              <a:t>that </a:t>
            </a:r>
            <a:r>
              <a:rPr sz="1100" dirty="0">
                <a:latin typeface="Arial"/>
                <a:cs typeface="Arial"/>
              </a:rPr>
              <a:t>of</a:t>
            </a:r>
            <a:r>
              <a:rPr sz="1100" spc="-25"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typical</a:t>
            </a:r>
            <a:r>
              <a:rPr sz="1100" spc="-20" dirty="0">
                <a:latin typeface="Arial"/>
                <a:cs typeface="Arial"/>
              </a:rPr>
              <a:t> </a:t>
            </a:r>
            <a:r>
              <a:rPr sz="1100" dirty="0">
                <a:latin typeface="Arial"/>
                <a:cs typeface="Arial"/>
              </a:rPr>
              <a:t>components.</a:t>
            </a:r>
            <a:r>
              <a:rPr sz="1100" spc="-20" dirty="0">
                <a:latin typeface="Arial"/>
                <a:cs typeface="Arial"/>
              </a:rPr>
              <a:t> </a:t>
            </a:r>
            <a:r>
              <a:rPr sz="1100" dirty="0">
                <a:latin typeface="Arial"/>
                <a:cs typeface="Arial"/>
              </a:rPr>
              <a:t>They</a:t>
            </a:r>
            <a:r>
              <a:rPr sz="1100" spc="-3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read</a:t>
            </a:r>
            <a:r>
              <a:rPr sz="1100" spc="-20" dirty="0">
                <a:latin typeface="Arial"/>
                <a:cs typeface="Arial"/>
              </a:rPr>
              <a:t> </a:t>
            </a:r>
            <a:r>
              <a:rPr sz="1100" dirty="0">
                <a:latin typeface="Arial"/>
                <a:cs typeface="Arial"/>
              </a:rPr>
              <a:t>input</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produce</a:t>
            </a:r>
            <a:r>
              <a:rPr sz="1100" spc="-30" dirty="0">
                <a:latin typeface="Arial"/>
                <a:cs typeface="Arial"/>
              </a:rPr>
              <a:t> </a:t>
            </a:r>
            <a:r>
              <a:rPr sz="1100" dirty="0">
                <a:latin typeface="Arial"/>
                <a:cs typeface="Arial"/>
              </a:rPr>
              <a:t>output,</a:t>
            </a:r>
            <a:r>
              <a:rPr sz="1100" spc="-20" dirty="0">
                <a:latin typeface="Arial"/>
                <a:cs typeface="Arial"/>
              </a:rPr>
              <a:t> </a:t>
            </a:r>
            <a:r>
              <a:rPr sz="1100" dirty="0">
                <a:latin typeface="Arial"/>
                <a:cs typeface="Arial"/>
              </a:rPr>
              <a:t>and</a:t>
            </a:r>
            <a:r>
              <a:rPr sz="1100" spc="-40" dirty="0">
                <a:latin typeface="Arial"/>
                <a:cs typeface="Arial"/>
              </a:rPr>
              <a:t> </a:t>
            </a:r>
            <a:r>
              <a:rPr sz="1100" dirty="0">
                <a:latin typeface="Arial"/>
                <a:cs typeface="Arial"/>
              </a:rPr>
              <a:t>have</a:t>
            </a:r>
            <a:r>
              <a:rPr sz="1100" spc="-1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editor</a:t>
            </a:r>
            <a:r>
              <a:rPr sz="1100" spc="-20" dirty="0">
                <a:latin typeface="Arial"/>
                <a:cs typeface="Arial"/>
              </a:rPr>
              <a:t> </a:t>
            </a:r>
            <a:r>
              <a:rPr sz="1100" spc="-25" dirty="0">
                <a:latin typeface="Arial"/>
                <a:cs typeface="Arial"/>
              </a:rPr>
              <a:t>to</a:t>
            </a:r>
            <a:r>
              <a:rPr sz="1100" spc="500" dirty="0">
                <a:latin typeface="Arial"/>
                <a:cs typeface="Arial"/>
              </a:rPr>
              <a:t> </a:t>
            </a:r>
            <a:r>
              <a:rPr sz="1100" dirty="0">
                <a:latin typeface="Arial"/>
                <a:cs typeface="Arial"/>
              </a:rPr>
              <a:t>write</a:t>
            </a:r>
            <a:r>
              <a:rPr sz="1100" spc="-30" dirty="0">
                <a:latin typeface="Arial"/>
                <a:cs typeface="Arial"/>
              </a:rPr>
              <a:t> </a:t>
            </a:r>
            <a:r>
              <a:rPr sz="1100" dirty="0">
                <a:latin typeface="Arial"/>
                <a:cs typeface="Arial"/>
              </a:rPr>
              <a:t>custom</a:t>
            </a:r>
            <a:r>
              <a:rPr sz="1100" spc="-25" dirty="0">
                <a:latin typeface="Arial"/>
                <a:cs typeface="Arial"/>
              </a:rPr>
              <a:t> </a:t>
            </a:r>
            <a:r>
              <a:rPr sz="1100" dirty="0">
                <a:latin typeface="Arial"/>
                <a:cs typeface="Arial"/>
              </a:rPr>
              <a:t>code</a:t>
            </a:r>
            <a:r>
              <a:rPr sz="1100" spc="-30" dirty="0">
                <a:latin typeface="Arial"/>
                <a:cs typeface="Arial"/>
              </a:rPr>
              <a:t> </a:t>
            </a:r>
            <a:r>
              <a:rPr sz="1100" dirty="0">
                <a:latin typeface="Arial"/>
                <a:cs typeface="Arial"/>
              </a:rPr>
              <a:t>with</a:t>
            </a:r>
            <a:r>
              <a:rPr sz="1100" spc="-15" dirty="0">
                <a:latin typeface="Arial"/>
                <a:cs typeface="Arial"/>
              </a:rPr>
              <a:t> </a:t>
            </a:r>
            <a:r>
              <a:rPr sz="1100" dirty="0">
                <a:latin typeface="Arial"/>
                <a:cs typeface="Arial"/>
              </a:rPr>
              <a:t>access</a:t>
            </a:r>
            <a:r>
              <a:rPr sz="1100" spc="-30" dirty="0">
                <a:latin typeface="Arial"/>
                <a:cs typeface="Arial"/>
              </a:rPr>
              <a:t> </a:t>
            </a:r>
            <a:r>
              <a:rPr sz="1100" dirty="0">
                <a:latin typeface="Arial"/>
                <a:cs typeface="Arial"/>
              </a:rPr>
              <a:t>to</a:t>
            </a:r>
            <a:r>
              <a:rPr sz="1100" spc="-5" dirty="0">
                <a:latin typeface="Arial"/>
                <a:cs typeface="Arial"/>
              </a:rPr>
              <a:t> </a:t>
            </a:r>
            <a:r>
              <a:rPr sz="1100" b="1" i="1" dirty="0">
                <a:latin typeface="Arial"/>
                <a:cs typeface="Arial"/>
              </a:rPr>
              <a:t>RhinoCommon</a:t>
            </a:r>
            <a:r>
              <a:rPr sz="1100" dirty="0">
                <a:latin typeface="Arial"/>
                <a:cs typeface="Arial"/>
              </a:rPr>
              <a:t>.</a:t>
            </a:r>
            <a:r>
              <a:rPr sz="1100" spc="-10" dirty="0">
                <a:latin typeface="Arial"/>
                <a:cs typeface="Arial"/>
              </a:rPr>
              <a:t> </a:t>
            </a:r>
            <a:r>
              <a:rPr sz="1100" dirty="0">
                <a:latin typeface="Arial"/>
                <a:cs typeface="Arial"/>
              </a:rPr>
              <a:t>They</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used</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specialized</a:t>
            </a:r>
            <a:r>
              <a:rPr sz="1100" spc="-15" dirty="0">
                <a:latin typeface="Arial"/>
                <a:cs typeface="Arial"/>
              </a:rPr>
              <a:t> </a:t>
            </a:r>
            <a:r>
              <a:rPr sz="1100" spc="-20" dirty="0">
                <a:latin typeface="Arial"/>
                <a:cs typeface="Arial"/>
              </a:rPr>
              <a:t>code</a:t>
            </a:r>
            <a:r>
              <a:rPr sz="1100" spc="50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workflows</a:t>
            </a:r>
            <a:r>
              <a:rPr sz="1100" spc="-15" dirty="0">
                <a:latin typeface="Arial"/>
                <a:cs typeface="Arial"/>
              </a:rPr>
              <a:t> </a:t>
            </a:r>
            <a:r>
              <a:rPr sz="1100" dirty="0">
                <a:latin typeface="Arial"/>
                <a:cs typeface="Arial"/>
              </a:rPr>
              <a:t>not</a:t>
            </a:r>
            <a:r>
              <a:rPr sz="1100" spc="-25" dirty="0">
                <a:latin typeface="Arial"/>
                <a:cs typeface="Arial"/>
              </a:rPr>
              <a:t> </a:t>
            </a:r>
            <a:r>
              <a:rPr sz="1100" dirty="0">
                <a:latin typeface="Arial"/>
                <a:cs typeface="Arial"/>
              </a:rPr>
              <a:t>supported</a:t>
            </a:r>
            <a:r>
              <a:rPr sz="1100" spc="-30"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other</a:t>
            </a:r>
            <a:r>
              <a:rPr sz="1100" spc="-35" dirty="0">
                <a:latin typeface="Arial"/>
                <a:cs typeface="Arial"/>
              </a:rPr>
              <a:t> </a:t>
            </a:r>
            <a:r>
              <a:rPr sz="1100" dirty="0">
                <a:latin typeface="Arial"/>
                <a:cs typeface="Arial"/>
              </a:rPr>
              <a:t>Grasshopper</a:t>
            </a:r>
            <a:r>
              <a:rPr sz="1100" spc="-20" dirty="0">
                <a:latin typeface="Arial"/>
                <a:cs typeface="Arial"/>
              </a:rPr>
              <a:t> </a:t>
            </a:r>
            <a:r>
              <a:rPr sz="1100" dirty="0">
                <a:latin typeface="Arial"/>
                <a:cs typeface="Arial"/>
              </a:rPr>
              <a:t>components.</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45"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them</a:t>
            </a:r>
            <a:r>
              <a:rPr sz="1100" spc="-25" dirty="0">
                <a:latin typeface="Arial"/>
                <a:cs typeface="Arial"/>
              </a:rPr>
              <a:t> to </a:t>
            </a:r>
            <a:r>
              <a:rPr sz="1100" dirty="0">
                <a:latin typeface="Arial"/>
                <a:cs typeface="Arial"/>
              </a:rPr>
              <a:t>simplify,</a:t>
            </a:r>
            <a:r>
              <a:rPr sz="1100" spc="-35" dirty="0">
                <a:latin typeface="Arial"/>
                <a:cs typeface="Arial"/>
              </a:rPr>
              <a:t> </a:t>
            </a:r>
            <a:r>
              <a:rPr sz="1100" dirty="0">
                <a:latin typeface="Arial"/>
                <a:cs typeface="Arial"/>
              </a:rPr>
              <a:t>optimize</a:t>
            </a:r>
            <a:r>
              <a:rPr sz="1100" spc="-4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streamline</a:t>
            </a:r>
            <a:r>
              <a:rPr sz="1100" spc="-35" dirty="0">
                <a:latin typeface="Arial"/>
                <a:cs typeface="Arial"/>
              </a:rPr>
              <a:t> </a:t>
            </a:r>
            <a:r>
              <a:rPr sz="1100" dirty="0">
                <a:latin typeface="Arial"/>
                <a:cs typeface="Arial"/>
              </a:rPr>
              <a:t>your</a:t>
            </a:r>
            <a:r>
              <a:rPr sz="1100" spc="-35" dirty="0">
                <a:latin typeface="Arial"/>
                <a:cs typeface="Arial"/>
              </a:rPr>
              <a:t> </a:t>
            </a:r>
            <a:r>
              <a:rPr sz="1100" dirty="0">
                <a:latin typeface="Arial"/>
                <a:cs typeface="Arial"/>
              </a:rPr>
              <a:t>definitions</a:t>
            </a:r>
            <a:r>
              <a:rPr sz="1100" spc="-4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combining</a:t>
            </a:r>
            <a:r>
              <a:rPr sz="1100" spc="-30" dirty="0">
                <a:latin typeface="Arial"/>
                <a:cs typeface="Arial"/>
              </a:rPr>
              <a:t> </a:t>
            </a:r>
            <a:r>
              <a:rPr sz="1100" dirty="0">
                <a:latin typeface="Arial"/>
                <a:cs typeface="Arial"/>
              </a:rPr>
              <a:t>multiple</a:t>
            </a:r>
            <a:r>
              <a:rPr sz="1100" spc="-40" dirty="0">
                <a:latin typeface="Arial"/>
                <a:cs typeface="Arial"/>
              </a:rPr>
              <a:t> </a:t>
            </a:r>
            <a:r>
              <a:rPr sz="1100" spc="-10" dirty="0">
                <a:latin typeface="Arial"/>
                <a:cs typeface="Arial"/>
              </a:rPr>
              <a:t>functions.</a:t>
            </a:r>
            <a:endParaRPr sz="1100" dirty="0">
              <a:latin typeface="Arial"/>
              <a:cs typeface="Arial"/>
            </a:endParaRPr>
          </a:p>
          <a:p>
            <a:pPr>
              <a:lnSpc>
                <a:spcPct val="100000"/>
              </a:lnSpc>
              <a:spcBef>
                <a:spcPts val="5"/>
              </a:spcBef>
            </a:pPr>
            <a:endParaRPr sz="1100" dirty="0">
              <a:latin typeface="Arial"/>
              <a:cs typeface="Arial"/>
            </a:endParaRPr>
          </a:p>
          <a:p>
            <a:pPr marL="12700" marR="204470">
              <a:lnSpc>
                <a:spcPct val="95700"/>
              </a:lnSpc>
            </a:pPr>
            <a:r>
              <a:rPr sz="1100" dirty="0">
                <a:latin typeface="Arial"/>
                <a:cs typeface="Arial"/>
              </a:rPr>
              <a:t>To</a:t>
            </a:r>
            <a:r>
              <a:rPr sz="1100" spc="-25" dirty="0">
                <a:latin typeface="Arial"/>
                <a:cs typeface="Arial"/>
              </a:rPr>
              <a:t> </a:t>
            </a:r>
            <a:r>
              <a:rPr sz="1100" dirty="0">
                <a:latin typeface="Arial"/>
                <a:cs typeface="Arial"/>
              </a:rPr>
              <a:t>add</a:t>
            </a:r>
            <a:r>
              <a:rPr sz="1100" spc="-1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instance</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C#</a:t>
            </a:r>
            <a:r>
              <a:rPr sz="1100" spc="-15" dirty="0">
                <a:latin typeface="Arial"/>
                <a:cs typeface="Arial"/>
              </a:rPr>
              <a:t> </a:t>
            </a:r>
            <a:r>
              <a:rPr sz="1100" dirty="0">
                <a:latin typeface="Arial"/>
                <a:cs typeface="Arial"/>
              </a:rPr>
              <a:t>script</a:t>
            </a:r>
            <a:r>
              <a:rPr sz="1100" spc="-20" dirty="0">
                <a:latin typeface="Arial"/>
                <a:cs typeface="Arial"/>
              </a:rPr>
              <a:t> </a:t>
            </a:r>
            <a:r>
              <a:rPr sz="1100" dirty="0">
                <a:latin typeface="Arial"/>
                <a:cs typeface="Arial"/>
              </a:rPr>
              <a:t>component</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canvas,</a:t>
            </a:r>
            <a:r>
              <a:rPr sz="1100" spc="-5" dirty="0">
                <a:latin typeface="Arial"/>
                <a:cs typeface="Arial"/>
              </a:rPr>
              <a:t> </a:t>
            </a:r>
            <a:r>
              <a:rPr sz="1100" dirty="0">
                <a:latin typeface="Arial"/>
                <a:cs typeface="Arial"/>
              </a:rPr>
              <a:t>drag</a:t>
            </a:r>
            <a:r>
              <a:rPr sz="1100" spc="-1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drop</a:t>
            </a:r>
            <a:r>
              <a:rPr sz="1100" spc="-1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component </a:t>
            </a:r>
            <a:r>
              <a:rPr sz="1100" dirty="0">
                <a:latin typeface="Arial"/>
                <a:cs typeface="Arial"/>
              </a:rPr>
              <a:t>from</a:t>
            </a:r>
            <a:r>
              <a:rPr sz="1100" spc="-30"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Script</a:t>
            </a:r>
            <a:r>
              <a:rPr sz="1100" b="1" i="1" spc="-25" dirty="0">
                <a:latin typeface="Arial"/>
                <a:cs typeface="Arial"/>
              </a:rPr>
              <a:t> </a:t>
            </a:r>
            <a:r>
              <a:rPr sz="1100" dirty="0">
                <a:latin typeface="Arial"/>
                <a:cs typeface="Arial"/>
              </a:rPr>
              <a:t>panel</a:t>
            </a:r>
            <a:r>
              <a:rPr sz="1100" spc="-20" dirty="0">
                <a:latin typeface="Arial"/>
                <a:cs typeface="Arial"/>
              </a:rPr>
              <a:t> </a:t>
            </a:r>
            <a:r>
              <a:rPr sz="1100" dirty="0">
                <a:latin typeface="Arial"/>
                <a:cs typeface="Arial"/>
              </a:rPr>
              <a:t>under</a:t>
            </a:r>
            <a:r>
              <a:rPr sz="1100" spc="-25"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Maths</a:t>
            </a:r>
            <a:r>
              <a:rPr sz="1100" b="1" i="1" spc="-30" dirty="0">
                <a:latin typeface="Arial"/>
                <a:cs typeface="Arial"/>
              </a:rPr>
              <a:t> </a:t>
            </a:r>
            <a:r>
              <a:rPr sz="1100" dirty="0">
                <a:latin typeface="Arial"/>
                <a:cs typeface="Arial"/>
              </a:rPr>
              <a:t>tab.</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default</a:t>
            </a:r>
            <a:r>
              <a:rPr sz="1100" spc="-10" dirty="0">
                <a:latin typeface="Arial"/>
                <a:cs typeface="Arial"/>
              </a:rPr>
              <a:t> </a:t>
            </a:r>
            <a:r>
              <a:rPr sz="1100" dirty="0">
                <a:latin typeface="Arial"/>
                <a:cs typeface="Arial"/>
              </a:rPr>
              <a:t>script</a:t>
            </a:r>
            <a:r>
              <a:rPr sz="1100" spc="-25" dirty="0">
                <a:latin typeface="Arial"/>
                <a:cs typeface="Arial"/>
              </a:rPr>
              <a:t> </a:t>
            </a:r>
            <a:r>
              <a:rPr sz="1100" dirty="0">
                <a:latin typeface="Arial"/>
                <a:cs typeface="Arial"/>
              </a:rPr>
              <a:t>component</a:t>
            </a:r>
            <a:r>
              <a:rPr sz="1100" spc="-35" dirty="0">
                <a:latin typeface="Arial"/>
                <a:cs typeface="Arial"/>
              </a:rPr>
              <a:t> </a:t>
            </a:r>
            <a:r>
              <a:rPr sz="1100" dirty="0">
                <a:latin typeface="Arial"/>
                <a:cs typeface="Arial"/>
              </a:rPr>
              <a:t>has</a:t>
            </a:r>
            <a:r>
              <a:rPr sz="1100" spc="-15" dirty="0">
                <a:latin typeface="Arial"/>
                <a:cs typeface="Arial"/>
              </a:rPr>
              <a:t> </a:t>
            </a:r>
            <a:r>
              <a:rPr sz="1100" dirty="0">
                <a:latin typeface="Arial"/>
                <a:cs typeface="Arial"/>
              </a:rPr>
              <a:t>two</a:t>
            </a:r>
            <a:r>
              <a:rPr sz="1100" spc="-30" dirty="0">
                <a:latin typeface="Arial"/>
                <a:cs typeface="Arial"/>
              </a:rPr>
              <a:t> </a:t>
            </a:r>
            <a:r>
              <a:rPr sz="1100" dirty="0">
                <a:latin typeface="Arial"/>
                <a:cs typeface="Arial"/>
              </a:rPr>
              <a:t>inputs</a:t>
            </a:r>
            <a:r>
              <a:rPr sz="1100" spc="-25" dirty="0">
                <a:latin typeface="Arial"/>
                <a:cs typeface="Arial"/>
              </a:rPr>
              <a:t> and </a:t>
            </a:r>
            <a:r>
              <a:rPr sz="1100" dirty="0">
                <a:latin typeface="Arial"/>
                <a:cs typeface="Arial"/>
              </a:rPr>
              <a:t>two</a:t>
            </a:r>
            <a:r>
              <a:rPr sz="1100" spc="-30" dirty="0">
                <a:latin typeface="Arial"/>
                <a:cs typeface="Arial"/>
              </a:rPr>
              <a:t> </a:t>
            </a:r>
            <a:r>
              <a:rPr sz="1100" dirty="0">
                <a:latin typeface="Arial"/>
                <a:cs typeface="Arial"/>
              </a:rPr>
              <a:t>outputs.</a:t>
            </a:r>
            <a:r>
              <a:rPr sz="1100" spc="-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user</a:t>
            </a:r>
            <a:r>
              <a:rPr sz="1100" spc="-2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change</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names</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output,</a:t>
            </a:r>
            <a:r>
              <a:rPr sz="1100" spc="-25"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a:t>
            </a:r>
            <a:r>
              <a:rPr sz="1100" spc="-15" dirty="0">
                <a:latin typeface="Arial"/>
                <a:cs typeface="Arial"/>
              </a:rPr>
              <a:t> </a:t>
            </a:r>
            <a:r>
              <a:rPr sz="1100" spc="-25" dirty="0">
                <a:latin typeface="Arial"/>
                <a:cs typeface="Arial"/>
              </a:rPr>
              <a:t>and </a:t>
            </a:r>
            <a:r>
              <a:rPr sz="1100" dirty="0">
                <a:latin typeface="Arial"/>
                <a:cs typeface="Arial"/>
              </a:rPr>
              <a:t>data</a:t>
            </a:r>
            <a:r>
              <a:rPr sz="1100" spc="-25" dirty="0">
                <a:latin typeface="Arial"/>
                <a:cs typeface="Arial"/>
              </a:rPr>
              <a:t> </a:t>
            </a:r>
            <a:r>
              <a:rPr sz="1100" dirty="0">
                <a:latin typeface="Arial"/>
                <a:cs typeface="Arial"/>
              </a:rPr>
              <a:t>structure</a:t>
            </a:r>
            <a:r>
              <a:rPr sz="1100" spc="-3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also</a:t>
            </a:r>
            <a:r>
              <a:rPr sz="1100" spc="-25" dirty="0">
                <a:latin typeface="Arial"/>
                <a:cs typeface="Arial"/>
              </a:rPr>
              <a:t> </a:t>
            </a:r>
            <a:r>
              <a:rPr sz="1100" dirty="0">
                <a:latin typeface="Arial"/>
                <a:cs typeface="Arial"/>
              </a:rPr>
              <a:t>add</a:t>
            </a:r>
            <a:r>
              <a:rPr sz="1100" spc="-20" dirty="0">
                <a:latin typeface="Arial"/>
                <a:cs typeface="Arial"/>
              </a:rPr>
              <a:t> </a:t>
            </a:r>
            <a:r>
              <a:rPr sz="1100" dirty="0">
                <a:latin typeface="Arial"/>
                <a:cs typeface="Arial"/>
              </a:rPr>
              <a:t>more</a:t>
            </a:r>
            <a:r>
              <a:rPr sz="1100" spc="-25" dirty="0">
                <a:latin typeface="Arial"/>
                <a:cs typeface="Arial"/>
              </a:rPr>
              <a:t> </a:t>
            </a:r>
            <a:r>
              <a:rPr sz="1100" dirty="0">
                <a:latin typeface="Arial"/>
                <a:cs typeface="Arial"/>
              </a:rPr>
              <a:t>inputs</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outputs</a:t>
            </a:r>
            <a:r>
              <a:rPr sz="1100" spc="-20" dirty="0">
                <a:latin typeface="Arial"/>
                <a:cs typeface="Arial"/>
              </a:rPr>
              <a:t> </a:t>
            </a:r>
            <a:r>
              <a:rPr sz="1100" dirty="0">
                <a:latin typeface="Arial"/>
                <a:cs typeface="Arial"/>
              </a:rPr>
              <a:t>parameters</a:t>
            </a:r>
            <a:r>
              <a:rPr sz="1100" spc="-15" dirty="0">
                <a:latin typeface="Arial"/>
                <a:cs typeface="Arial"/>
              </a:rPr>
              <a:t> </a:t>
            </a:r>
            <a:r>
              <a:rPr sz="1100" dirty="0">
                <a:latin typeface="Arial"/>
                <a:cs typeface="Arial"/>
              </a:rPr>
              <a:t>or</a:t>
            </a:r>
            <a:r>
              <a:rPr sz="1100" spc="-30" dirty="0">
                <a:latin typeface="Arial"/>
                <a:cs typeface="Arial"/>
              </a:rPr>
              <a:t> </a:t>
            </a:r>
            <a:r>
              <a:rPr sz="1100" dirty="0">
                <a:latin typeface="Arial"/>
                <a:cs typeface="Arial"/>
              </a:rPr>
              <a:t>remove</a:t>
            </a:r>
            <a:r>
              <a:rPr sz="1100" spc="-20" dirty="0">
                <a:latin typeface="Arial"/>
                <a:cs typeface="Arial"/>
              </a:rPr>
              <a:t> </a:t>
            </a:r>
            <a:r>
              <a:rPr sz="1100" dirty="0">
                <a:latin typeface="Arial"/>
                <a:cs typeface="Arial"/>
              </a:rPr>
              <a:t>them.</a:t>
            </a:r>
            <a:r>
              <a:rPr sz="1100" spc="-30" dirty="0">
                <a:latin typeface="Arial"/>
                <a:cs typeface="Arial"/>
              </a:rPr>
              <a:t> </a:t>
            </a:r>
            <a:r>
              <a:rPr sz="1100" dirty="0">
                <a:latin typeface="Arial"/>
                <a:cs typeface="Arial"/>
              </a:rPr>
              <a:t>We</a:t>
            </a:r>
            <a:r>
              <a:rPr sz="1100" spc="-30" dirty="0">
                <a:latin typeface="Arial"/>
                <a:cs typeface="Arial"/>
              </a:rPr>
              <a:t> </a:t>
            </a:r>
            <a:r>
              <a:rPr sz="1100" spc="-20" dirty="0">
                <a:latin typeface="Arial"/>
                <a:cs typeface="Arial"/>
              </a:rPr>
              <a:t>will </a:t>
            </a:r>
            <a:r>
              <a:rPr sz="1100" dirty="0">
                <a:latin typeface="Arial"/>
                <a:cs typeface="Arial"/>
              </a:rPr>
              <a:t>explain</a:t>
            </a:r>
            <a:r>
              <a:rPr sz="1100" spc="-20" dirty="0">
                <a:latin typeface="Arial"/>
                <a:cs typeface="Arial"/>
              </a:rPr>
              <a:t> </a:t>
            </a:r>
            <a:r>
              <a:rPr sz="1100" dirty="0">
                <a:latin typeface="Arial"/>
                <a:cs typeface="Arial"/>
              </a:rPr>
              <a:t>how</a:t>
            </a:r>
            <a:r>
              <a:rPr sz="1100" spc="-1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that</a:t>
            </a:r>
            <a:r>
              <a:rPr sz="1100" spc="-20" dirty="0">
                <a:latin typeface="Arial"/>
                <a:cs typeface="Arial"/>
              </a:rPr>
              <a:t> </a:t>
            </a:r>
            <a:r>
              <a:rPr sz="1100" spc="-10" dirty="0">
                <a:latin typeface="Arial"/>
                <a:cs typeface="Arial"/>
              </a:rPr>
              <a:t>shortly.</a:t>
            </a:r>
            <a:endParaRPr sz="1100" dirty="0">
              <a:latin typeface="Arial"/>
              <a:cs typeface="Arial"/>
            </a:endParaRPr>
          </a:p>
        </p:txBody>
      </p:sp>
      <p:sp>
        <p:nvSpPr>
          <p:cNvPr id="3" name="object 3"/>
          <p:cNvSpPr txBox="1"/>
          <p:nvPr/>
        </p:nvSpPr>
        <p:spPr>
          <a:xfrm>
            <a:off x="902004" y="5430752"/>
            <a:ext cx="5960745" cy="937894"/>
          </a:xfrm>
          <a:prstGeom prst="rect">
            <a:avLst/>
          </a:prstGeom>
        </p:spPr>
        <p:txBody>
          <a:bodyPr vert="horz" wrap="square" lIns="0" tIns="22225" rIns="0" bIns="0" rtlCol="0">
            <a:spAutoFit/>
          </a:bodyPr>
          <a:lstStyle/>
          <a:p>
            <a:pPr marL="1132205" marR="24130" indent="-1091565">
              <a:lnSpc>
                <a:spcPts val="1030"/>
              </a:lnSpc>
              <a:spcBef>
                <a:spcPts val="175"/>
              </a:spcBef>
            </a:pPr>
            <a:r>
              <a:rPr sz="900" dirty="0">
                <a:latin typeface="Arial"/>
                <a:cs typeface="Arial"/>
              </a:rPr>
              <a:t>Figure(1):</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a:t>
            </a:r>
            <a:r>
              <a:rPr sz="900" spc="-15" dirty="0">
                <a:latin typeface="Arial"/>
                <a:cs typeface="Arial"/>
              </a:rPr>
              <a:t> </a:t>
            </a:r>
            <a:r>
              <a:rPr sz="900" dirty="0">
                <a:latin typeface="Arial"/>
                <a:cs typeface="Arial"/>
              </a:rPr>
              <a:t>component</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its</a:t>
            </a:r>
            <a:r>
              <a:rPr sz="900" spc="-10" dirty="0">
                <a:latin typeface="Arial"/>
                <a:cs typeface="Arial"/>
              </a:rPr>
              <a:t> </a:t>
            </a:r>
            <a:r>
              <a:rPr sz="900" dirty="0">
                <a:latin typeface="Arial"/>
                <a:cs typeface="Arial"/>
              </a:rPr>
              <a:t>location</a:t>
            </a:r>
            <a:r>
              <a:rPr sz="900" spc="-10"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toolbar.</a:t>
            </a:r>
            <a:r>
              <a:rPr sz="900" spc="55" dirty="0">
                <a:latin typeface="Arial"/>
                <a:cs typeface="Arial"/>
              </a:rPr>
              <a:t> </a:t>
            </a:r>
            <a:r>
              <a:rPr sz="900" b="1" dirty="0">
                <a:latin typeface="Arial"/>
                <a:cs typeface="Arial"/>
              </a:rPr>
              <a:t>x</a:t>
            </a:r>
            <a:r>
              <a:rPr sz="900" dirty="0">
                <a:latin typeface="Arial"/>
                <a:cs typeface="Arial"/>
              </a:rPr>
              <a:t>:</a:t>
            </a:r>
            <a:r>
              <a:rPr sz="900" spc="-5" dirty="0">
                <a:latin typeface="Arial"/>
                <a:cs typeface="Arial"/>
              </a:rPr>
              <a:t> </a:t>
            </a:r>
            <a:r>
              <a:rPr sz="900" dirty="0">
                <a:latin typeface="Arial"/>
                <a:cs typeface="Arial"/>
              </a:rPr>
              <a:t>first</a:t>
            </a:r>
            <a:r>
              <a:rPr sz="900" spc="-10" dirty="0">
                <a:latin typeface="Arial"/>
                <a:cs typeface="Arial"/>
              </a:rPr>
              <a:t> </a:t>
            </a:r>
            <a:r>
              <a:rPr sz="900" dirty="0">
                <a:latin typeface="Arial"/>
                <a:cs typeface="Arial"/>
              </a:rPr>
              <a:t>input</a:t>
            </a:r>
            <a:r>
              <a:rPr sz="900" spc="-15" dirty="0">
                <a:latin typeface="Arial"/>
                <a:cs typeface="Arial"/>
              </a:rPr>
              <a:t> </a:t>
            </a:r>
            <a:r>
              <a:rPr sz="900" dirty="0">
                <a:latin typeface="Arial"/>
                <a:cs typeface="Arial"/>
              </a:rPr>
              <a:t>parameter.</a:t>
            </a:r>
            <a:r>
              <a:rPr sz="900" spc="5" dirty="0">
                <a:latin typeface="Arial"/>
                <a:cs typeface="Arial"/>
              </a:rPr>
              <a:t> </a:t>
            </a:r>
            <a:r>
              <a:rPr sz="900" b="1" dirty="0">
                <a:latin typeface="Arial"/>
                <a:cs typeface="Arial"/>
              </a:rPr>
              <a:t>y</a:t>
            </a:r>
            <a:r>
              <a:rPr sz="900" dirty="0">
                <a:latin typeface="Arial"/>
                <a:cs typeface="Arial"/>
              </a:rPr>
              <a:t>:</a:t>
            </a:r>
            <a:r>
              <a:rPr sz="900" spc="-15" dirty="0">
                <a:latin typeface="Arial"/>
                <a:cs typeface="Arial"/>
              </a:rPr>
              <a:t> </a:t>
            </a:r>
            <a:r>
              <a:rPr sz="900" dirty="0">
                <a:latin typeface="Arial"/>
                <a:cs typeface="Arial"/>
              </a:rPr>
              <a:t>second</a:t>
            </a:r>
            <a:r>
              <a:rPr sz="900" spc="-10" dirty="0">
                <a:latin typeface="Arial"/>
                <a:cs typeface="Arial"/>
              </a:rPr>
              <a:t> </a:t>
            </a:r>
            <a:r>
              <a:rPr sz="900" dirty="0">
                <a:latin typeface="Arial"/>
                <a:cs typeface="Arial"/>
              </a:rPr>
              <a:t>input</a:t>
            </a:r>
            <a:r>
              <a:rPr sz="900" spc="-15" dirty="0">
                <a:latin typeface="Arial"/>
                <a:cs typeface="Arial"/>
              </a:rPr>
              <a:t> </a:t>
            </a:r>
            <a:r>
              <a:rPr sz="900" dirty="0">
                <a:latin typeface="Arial"/>
                <a:cs typeface="Arial"/>
              </a:rPr>
              <a:t>parameter.</a:t>
            </a:r>
            <a:r>
              <a:rPr sz="900" spc="-5" dirty="0">
                <a:latin typeface="Arial"/>
                <a:cs typeface="Arial"/>
              </a:rPr>
              <a:t> </a:t>
            </a:r>
            <a:r>
              <a:rPr sz="900" b="1" spc="-20" dirty="0">
                <a:latin typeface="Arial"/>
                <a:cs typeface="Arial"/>
              </a:rPr>
              <a:t>Out</a:t>
            </a:r>
            <a:r>
              <a:rPr sz="900" spc="-20" dirty="0">
                <a:latin typeface="Arial"/>
                <a:cs typeface="Arial"/>
              </a:rPr>
              <a:t>: </a:t>
            </a:r>
            <a:r>
              <a:rPr sz="900" dirty="0">
                <a:latin typeface="Arial"/>
                <a:cs typeface="Arial"/>
              </a:rPr>
              <a:t>output</a:t>
            </a:r>
            <a:r>
              <a:rPr sz="900" spc="-25" dirty="0">
                <a:latin typeface="Arial"/>
                <a:cs typeface="Arial"/>
              </a:rPr>
              <a:t> </a:t>
            </a:r>
            <a:r>
              <a:rPr sz="900" dirty="0">
                <a:latin typeface="Arial"/>
                <a:cs typeface="Arial"/>
              </a:rPr>
              <a:t>string</a:t>
            </a:r>
            <a:r>
              <a:rPr sz="900" spc="-10" dirty="0">
                <a:latin typeface="Arial"/>
                <a:cs typeface="Arial"/>
              </a:rPr>
              <a:t> </a:t>
            </a:r>
            <a:r>
              <a:rPr sz="900" dirty="0">
                <a:latin typeface="Arial"/>
                <a:cs typeface="Arial"/>
              </a:rPr>
              <a:t>with</a:t>
            </a:r>
            <a:r>
              <a:rPr sz="900" spc="-25" dirty="0">
                <a:latin typeface="Arial"/>
                <a:cs typeface="Arial"/>
              </a:rPr>
              <a:t> </a:t>
            </a:r>
            <a:r>
              <a:rPr sz="900" dirty="0">
                <a:latin typeface="Arial"/>
                <a:cs typeface="Arial"/>
              </a:rPr>
              <a:t>compiling</a:t>
            </a:r>
            <a:r>
              <a:rPr sz="900" spc="-20" dirty="0">
                <a:latin typeface="Arial"/>
                <a:cs typeface="Arial"/>
              </a:rPr>
              <a:t> </a:t>
            </a:r>
            <a:r>
              <a:rPr sz="900" dirty="0">
                <a:latin typeface="Arial"/>
                <a:cs typeface="Arial"/>
              </a:rPr>
              <a:t>messages.</a:t>
            </a:r>
            <a:r>
              <a:rPr sz="900" spc="5" dirty="0">
                <a:latin typeface="Arial"/>
                <a:cs typeface="Arial"/>
              </a:rPr>
              <a:t> </a:t>
            </a:r>
            <a:r>
              <a:rPr sz="900" b="1" dirty="0">
                <a:latin typeface="Arial"/>
                <a:cs typeface="Arial"/>
              </a:rPr>
              <a:t>A</a:t>
            </a:r>
            <a:r>
              <a:rPr sz="900" dirty="0">
                <a:latin typeface="Arial"/>
                <a:cs typeface="Arial"/>
              </a:rPr>
              <a:t>:</a:t>
            </a:r>
            <a:r>
              <a:rPr sz="900" spc="-15" dirty="0">
                <a:latin typeface="Arial"/>
                <a:cs typeface="Arial"/>
              </a:rPr>
              <a:t> </a:t>
            </a:r>
            <a:r>
              <a:rPr sz="900" dirty="0">
                <a:latin typeface="Arial"/>
                <a:cs typeface="Arial"/>
              </a:rPr>
              <a:t>Returned</a:t>
            </a:r>
            <a:r>
              <a:rPr sz="900" spc="-10" dirty="0">
                <a:latin typeface="Arial"/>
                <a:cs typeface="Arial"/>
              </a:rPr>
              <a:t> </a:t>
            </a:r>
            <a:r>
              <a:rPr sz="900" dirty="0">
                <a:latin typeface="Arial"/>
                <a:cs typeface="Arial"/>
              </a:rPr>
              <a:t>output</a:t>
            </a:r>
            <a:r>
              <a:rPr sz="900" spc="-2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type</a:t>
            </a:r>
            <a:r>
              <a:rPr sz="900" spc="-15" dirty="0">
                <a:latin typeface="Arial"/>
                <a:cs typeface="Arial"/>
              </a:rPr>
              <a:t> </a:t>
            </a:r>
            <a:r>
              <a:rPr sz="900" spc="-10" dirty="0">
                <a:latin typeface="Arial"/>
                <a:cs typeface="Arial"/>
              </a:rPr>
              <a:t>object.</a:t>
            </a:r>
            <a:endParaRPr sz="900">
              <a:latin typeface="Arial"/>
              <a:cs typeface="Arial"/>
            </a:endParaRPr>
          </a:p>
          <a:p>
            <a:pPr>
              <a:lnSpc>
                <a:spcPct val="100000"/>
              </a:lnSpc>
              <a:spcBef>
                <a:spcPts val="40"/>
              </a:spcBef>
            </a:pPr>
            <a:endParaRPr sz="1050">
              <a:latin typeface="Arial"/>
              <a:cs typeface="Arial"/>
            </a:endParaRPr>
          </a:p>
          <a:p>
            <a:pPr marL="12700" marR="5080" algn="just">
              <a:lnSpc>
                <a:spcPct val="95900"/>
              </a:lnSpc>
            </a:pPr>
            <a:r>
              <a:rPr sz="1100" dirty="0">
                <a:latin typeface="Arial"/>
                <a:cs typeface="Arial"/>
              </a:rPr>
              <a:t>When</a:t>
            </a:r>
            <a:r>
              <a:rPr sz="1100" spc="-3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first</a:t>
            </a:r>
            <a:r>
              <a:rPr sz="1100" spc="-20" dirty="0">
                <a:latin typeface="Arial"/>
                <a:cs typeface="Arial"/>
              </a:rPr>
              <a:t> </a:t>
            </a:r>
            <a:r>
              <a:rPr sz="1100" dirty="0">
                <a:latin typeface="Arial"/>
                <a:cs typeface="Arial"/>
              </a:rPr>
              <a:t>drag</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canvas,</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component</a:t>
            </a:r>
            <a:r>
              <a:rPr sz="1100" spc="-20" dirty="0">
                <a:latin typeface="Arial"/>
                <a:cs typeface="Arial"/>
              </a:rPr>
              <a:t> </a:t>
            </a:r>
            <a:r>
              <a:rPr sz="1100" dirty="0">
                <a:latin typeface="Arial"/>
                <a:cs typeface="Arial"/>
              </a:rPr>
              <a:t>shows</a:t>
            </a:r>
            <a:r>
              <a:rPr sz="1100" spc="-10"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color</a:t>
            </a:r>
            <a:r>
              <a:rPr sz="1100" spc="-20" dirty="0">
                <a:latin typeface="Arial"/>
                <a:cs typeface="Arial"/>
              </a:rPr>
              <a:t> </a:t>
            </a:r>
            <a:r>
              <a:rPr sz="1100" dirty="0">
                <a:latin typeface="Arial"/>
                <a:cs typeface="Arial"/>
              </a:rPr>
              <a:t>orange</a:t>
            </a:r>
            <a:r>
              <a:rPr sz="1100" spc="-15" dirty="0">
                <a:latin typeface="Arial"/>
                <a:cs typeface="Arial"/>
              </a:rPr>
              <a:t> </a:t>
            </a:r>
            <a:r>
              <a:rPr sz="1100" dirty="0">
                <a:latin typeface="Arial"/>
                <a:cs typeface="Arial"/>
              </a:rPr>
              <a:t>indicating</a:t>
            </a:r>
            <a:r>
              <a:rPr sz="1100" spc="-15" dirty="0">
                <a:latin typeface="Arial"/>
                <a:cs typeface="Arial"/>
              </a:rPr>
              <a:t> </a:t>
            </a:r>
            <a:r>
              <a:rPr sz="1100" dirty="0">
                <a:latin typeface="Arial"/>
                <a:cs typeface="Arial"/>
              </a:rPr>
              <a:t>a</a:t>
            </a:r>
            <a:r>
              <a:rPr sz="1100" spc="-10" dirty="0">
                <a:latin typeface="Arial"/>
                <a:cs typeface="Arial"/>
              </a:rPr>
              <a:t> warning. </a:t>
            </a:r>
            <a:r>
              <a:rPr sz="1100" dirty="0">
                <a:latin typeface="Arial"/>
                <a:cs typeface="Arial"/>
              </a:rPr>
              <a:t>This</a:t>
            </a:r>
            <a:r>
              <a:rPr sz="1100" spc="-20" dirty="0">
                <a:latin typeface="Arial"/>
                <a:cs typeface="Arial"/>
              </a:rPr>
              <a:t> </a:t>
            </a:r>
            <a:r>
              <a:rPr sz="1100" dirty="0">
                <a:latin typeface="Arial"/>
                <a:cs typeface="Arial"/>
              </a:rPr>
              <a:t>is</a:t>
            </a:r>
            <a:r>
              <a:rPr sz="1100" spc="-5" dirty="0">
                <a:latin typeface="Arial"/>
                <a:cs typeface="Arial"/>
              </a:rPr>
              <a:t> </a:t>
            </a:r>
            <a:r>
              <a:rPr sz="1100" dirty="0">
                <a:latin typeface="Arial"/>
                <a:cs typeface="Arial"/>
              </a:rPr>
              <a:t>because</a:t>
            </a:r>
            <a:r>
              <a:rPr sz="1100" spc="-20" dirty="0">
                <a:latin typeface="Arial"/>
                <a:cs typeface="Arial"/>
              </a:rPr>
              <a:t> </a:t>
            </a:r>
            <a:r>
              <a:rPr sz="1100" dirty="0">
                <a:latin typeface="Arial"/>
                <a:cs typeface="Arial"/>
              </a:rPr>
              <a:t>there</a:t>
            </a:r>
            <a:r>
              <a:rPr sz="1100" spc="-1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no</a:t>
            </a:r>
            <a:r>
              <a:rPr sz="1100" spc="-10"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typed</a:t>
            </a:r>
            <a:r>
              <a:rPr sz="1100" spc="-20" dirty="0">
                <a:latin typeface="Arial"/>
                <a:cs typeface="Arial"/>
              </a:rPr>
              <a:t> </a:t>
            </a:r>
            <a:r>
              <a:rPr sz="1100" dirty="0">
                <a:latin typeface="Arial"/>
                <a:cs typeface="Arial"/>
              </a:rPr>
              <a:t>inside</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start</a:t>
            </a:r>
            <a:r>
              <a:rPr sz="1100" spc="-15"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If</a:t>
            </a:r>
            <a:r>
              <a:rPr sz="1100" spc="-1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click</a:t>
            </a:r>
            <a:r>
              <a:rPr sz="1100" spc="-5" dirty="0">
                <a:latin typeface="Arial"/>
                <a:cs typeface="Arial"/>
              </a:rPr>
              <a:t> </a:t>
            </a:r>
            <a:r>
              <a:rPr sz="1100" dirty="0">
                <a:latin typeface="Arial"/>
                <a:cs typeface="Arial"/>
              </a:rPr>
              <a:t>on</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bubble</a:t>
            </a:r>
            <a:r>
              <a:rPr sz="1100" spc="-10" dirty="0">
                <a:latin typeface="Arial"/>
                <a:cs typeface="Arial"/>
              </a:rPr>
              <a:t> </a:t>
            </a:r>
            <a:r>
              <a:rPr sz="1100" dirty="0">
                <a:latin typeface="Arial"/>
                <a:cs typeface="Arial"/>
              </a:rPr>
              <a:t>at</a:t>
            </a:r>
            <a:r>
              <a:rPr sz="1100" spc="-10" dirty="0">
                <a:latin typeface="Arial"/>
                <a:cs typeface="Arial"/>
              </a:rPr>
              <a:t> </a:t>
            </a:r>
            <a:r>
              <a:rPr sz="1100" dirty="0">
                <a:latin typeface="Arial"/>
                <a:cs typeface="Arial"/>
              </a:rPr>
              <a:t>the</a:t>
            </a:r>
            <a:r>
              <a:rPr sz="1100" spc="-35" dirty="0">
                <a:latin typeface="Arial"/>
                <a:cs typeface="Arial"/>
              </a:rPr>
              <a:t> </a:t>
            </a:r>
            <a:r>
              <a:rPr sz="1100" spc="-20" dirty="0">
                <a:latin typeface="Arial"/>
                <a:cs typeface="Arial"/>
              </a:rPr>
              <a:t>top- </a:t>
            </a:r>
            <a:r>
              <a:rPr sz="1100" dirty="0">
                <a:latin typeface="Arial"/>
                <a:cs typeface="Arial"/>
              </a:rPr>
              <a:t>right</a:t>
            </a:r>
            <a:r>
              <a:rPr sz="1100" spc="-15" dirty="0">
                <a:latin typeface="Arial"/>
                <a:cs typeface="Arial"/>
              </a:rPr>
              <a:t> </a:t>
            </a:r>
            <a:r>
              <a:rPr sz="1100" dirty="0">
                <a:latin typeface="Arial"/>
                <a:cs typeface="Arial"/>
              </a:rPr>
              <a:t>corner,</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see</a:t>
            </a:r>
            <a:r>
              <a:rPr sz="1100" spc="-25" dirty="0">
                <a:latin typeface="Arial"/>
                <a:cs typeface="Arial"/>
              </a:rPr>
              <a:t> </a:t>
            </a:r>
            <a:r>
              <a:rPr sz="1100" dirty="0">
                <a:latin typeface="Arial"/>
                <a:cs typeface="Arial"/>
              </a:rPr>
              <a:t>what</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warning</a:t>
            </a:r>
            <a:r>
              <a:rPr sz="1100" spc="-1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as</a:t>
            </a:r>
            <a:r>
              <a:rPr sz="1100" spc="-10" dirty="0">
                <a:latin typeface="Arial"/>
                <a:cs typeface="Arial"/>
              </a:rPr>
              <a:t> </a:t>
            </a:r>
            <a:r>
              <a:rPr sz="1100" dirty="0">
                <a:latin typeface="Arial"/>
                <a:cs typeface="Arial"/>
              </a:rPr>
              <a:t>shown</a:t>
            </a:r>
            <a:r>
              <a:rPr sz="1100" spc="-1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figure</a:t>
            </a:r>
            <a:r>
              <a:rPr sz="1100" spc="-20" dirty="0">
                <a:latin typeface="Arial"/>
                <a:cs typeface="Arial"/>
              </a:rPr>
              <a:t> </a:t>
            </a:r>
            <a:r>
              <a:rPr sz="1100" spc="-25" dirty="0">
                <a:latin typeface="Arial"/>
                <a:cs typeface="Arial"/>
              </a:rPr>
              <a:t>2.</a:t>
            </a:r>
            <a:endParaRPr sz="1100">
              <a:latin typeface="Arial"/>
              <a:cs typeface="Arial"/>
            </a:endParaRPr>
          </a:p>
        </p:txBody>
      </p:sp>
      <p:sp>
        <p:nvSpPr>
          <p:cNvPr id="4" name="object 4"/>
          <p:cNvSpPr txBox="1"/>
          <p:nvPr/>
        </p:nvSpPr>
        <p:spPr>
          <a:xfrm>
            <a:off x="2529967" y="6985613"/>
            <a:ext cx="271145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Figure(2):</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default</a:t>
            </a:r>
            <a:r>
              <a:rPr sz="900" spc="-15" dirty="0">
                <a:latin typeface="Arial"/>
                <a:cs typeface="Arial"/>
              </a:rPr>
              <a:t> </a:t>
            </a:r>
            <a:r>
              <a:rPr sz="900" dirty="0">
                <a:latin typeface="Arial"/>
                <a:cs typeface="Arial"/>
              </a:rPr>
              <a:t>C#</a:t>
            </a:r>
            <a:r>
              <a:rPr sz="900" spc="-20" dirty="0">
                <a:latin typeface="Arial"/>
                <a:cs typeface="Arial"/>
              </a:rPr>
              <a:t> </a:t>
            </a:r>
            <a:r>
              <a:rPr sz="900" dirty="0">
                <a:latin typeface="Arial"/>
                <a:cs typeface="Arial"/>
              </a:rPr>
              <a:t>component</a:t>
            </a:r>
            <a:r>
              <a:rPr sz="900" spc="-15" dirty="0">
                <a:latin typeface="Arial"/>
                <a:cs typeface="Arial"/>
              </a:rPr>
              <a:t> </a:t>
            </a:r>
            <a:r>
              <a:rPr sz="900" dirty="0">
                <a:latin typeface="Arial"/>
                <a:cs typeface="Arial"/>
              </a:rPr>
              <a:t>in</a:t>
            </a:r>
            <a:r>
              <a:rPr sz="900" spc="-25" dirty="0">
                <a:latin typeface="Arial"/>
                <a:cs typeface="Arial"/>
              </a:rPr>
              <a:t> </a:t>
            </a:r>
            <a:r>
              <a:rPr sz="900" spc="-10" dirty="0">
                <a:latin typeface="Arial"/>
                <a:cs typeface="Arial"/>
              </a:rPr>
              <a:t>Grasshopper</a:t>
            </a:r>
            <a:endParaRPr sz="900">
              <a:latin typeface="Arial"/>
              <a:cs typeface="Arial"/>
            </a:endParaRPr>
          </a:p>
        </p:txBody>
      </p:sp>
      <p:pic>
        <p:nvPicPr>
          <p:cNvPr id="5" name="object 5"/>
          <p:cNvPicPr/>
          <p:nvPr/>
        </p:nvPicPr>
        <p:blipFill>
          <a:blip r:embed="rId2" cstate="print"/>
          <a:stretch>
            <a:fillRect/>
          </a:stretch>
        </p:blipFill>
        <p:spPr>
          <a:xfrm>
            <a:off x="1473079" y="3352800"/>
            <a:ext cx="4841741" cy="2071541"/>
          </a:xfrm>
          <a:prstGeom prst="rect">
            <a:avLst/>
          </a:prstGeom>
        </p:spPr>
      </p:pic>
      <p:pic>
        <p:nvPicPr>
          <p:cNvPr id="6" name="object 6"/>
          <p:cNvPicPr/>
          <p:nvPr/>
        </p:nvPicPr>
        <p:blipFill>
          <a:blip r:embed="rId3" cstate="print"/>
          <a:stretch>
            <a:fillRect/>
          </a:stretch>
        </p:blipFill>
        <p:spPr>
          <a:xfrm>
            <a:off x="2943225" y="6355946"/>
            <a:ext cx="1885314" cy="648335"/>
          </a:xfrm>
          <a:prstGeom prst="rect">
            <a:avLst/>
          </a:prstGeom>
        </p:spPr>
      </p:pic>
      <p:sp>
        <p:nvSpPr>
          <p:cNvPr id="10" name="Title 9"/>
          <p:cNvSpPr>
            <a:spLocks noGrp="1"/>
          </p:cNvSpPr>
          <p:nvPr>
            <p:ph type="title"/>
          </p:nvPr>
        </p:nvSpPr>
        <p:spPr/>
        <p:txBody>
          <a:bodyPr/>
          <a:lstStyle/>
          <a:p>
            <a:r>
              <a:rPr lang="en-US" dirty="0"/>
              <a:t>Grasshopper </a:t>
            </a:r>
            <a:r>
              <a:rPr lang="en-US" dirty="0" smtClean="0"/>
              <a:t>- C</a:t>
            </a:r>
            <a:r>
              <a:rPr lang="en-US" dirty="0"/>
              <a:t># component interface</a:t>
            </a:r>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6</a:t>
            </a:r>
          </a:p>
        </p:txBody>
      </p:sp>
    </p:spTree>
    <p:extLst>
      <p:ext uri="{BB962C8B-B14F-4D97-AF65-F5344CB8AC3E}">
        <p14:creationId xmlns:p14="http://schemas.microsoft.com/office/powerpoint/2010/main" val="4563153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24</a:t>
            </a:r>
          </a:p>
        </p:txBody>
      </p:sp>
      <p:sp>
        <p:nvSpPr>
          <p:cNvPr id="3" name="object 3"/>
          <p:cNvSpPr txBox="1"/>
          <p:nvPr/>
        </p:nvSpPr>
        <p:spPr>
          <a:xfrm>
            <a:off x="902004" y="884556"/>
            <a:ext cx="5866130" cy="1861820"/>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2_6:</a:t>
            </a:r>
            <a:r>
              <a:rPr sz="1400" b="1" spc="-10" dirty="0">
                <a:latin typeface="Arial"/>
                <a:cs typeface="Arial"/>
              </a:rPr>
              <a:t> </a:t>
            </a:r>
            <a:r>
              <a:rPr sz="1400" b="1" spc="-20" dirty="0">
                <a:latin typeface="Arial"/>
                <a:cs typeface="Arial"/>
              </a:rPr>
              <a:t>Data</a:t>
            </a:r>
            <a:endParaRPr sz="1400">
              <a:latin typeface="Arial"/>
              <a:cs typeface="Arial"/>
            </a:endParaRPr>
          </a:p>
          <a:p>
            <a:pPr marL="12700" marR="5080">
              <a:lnSpc>
                <a:spcPct val="96100"/>
              </a:lnSpc>
              <a:spcBef>
                <a:spcPts val="1265"/>
              </a:spcBef>
            </a:pPr>
            <a:r>
              <a:rPr sz="1100" dirty="0">
                <a:latin typeface="Arial"/>
                <a:cs typeface="Arial"/>
              </a:rPr>
              <a:t>Data</a:t>
            </a:r>
            <a:r>
              <a:rPr sz="1100" spc="-2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refer</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kind</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stored</a:t>
            </a:r>
            <a:r>
              <a:rPr sz="1100" spc="-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variable.</a:t>
            </a:r>
            <a:r>
              <a:rPr sz="1100" spc="-15"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main</a:t>
            </a:r>
            <a:r>
              <a:rPr sz="1100" spc="-15"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types.</a:t>
            </a:r>
            <a:r>
              <a:rPr sz="1100" spc="-5" dirty="0">
                <a:latin typeface="Arial"/>
                <a:cs typeface="Arial"/>
              </a:rPr>
              <a:t> </a:t>
            </a:r>
            <a:r>
              <a:rPr sz="1100" spc="-25" dirty="0">
                <a:latin typeface="Arial"/>
                <a:cs typeface="Arial"/>
              </a:rPr>
              <a:t>The </a:t>
            </a:r>
            <a:r>
              <a:rPr sz="1100" dirty="0">
                <a:latin typeface="Arial"/>
                <a:cs typeface="Arial"/>
              </a:rPr>
              <a:t>first</a:t>
            </a:r>
            <a:r>
              <a:rPr sz="1100" spc="-4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supplied</a:t>
            </a:r>
            <a:r>
              <a:rPr sz="1100" spc="-20" dirty="0">
                <a:latin typeface="Arial"/>
                <a:cs typeface="Arial"/>
              </a:rPr>
              <a:t> </a:t>
            </a:r>
            <a:r>
              <a:rPr sz="1100" dirty="0">
                <a:latin typeface="Arial"/>
                <a:cs typeface="Arial"/>
              </a:rPr>
              <a:t>by</a:t>
            </a:r>
            <a:r>
              <a:rPr sz="1100" spc="-3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programming</a:t>
            </a:r>
            <a:r>
              <a:rPr sz="1100" spc="-25" dirty="0">
                <a:latin typeface="Arial"/>
                <a:cs typeface="Arial"/>
              </a:rPr>
              <a:t> </a:t>
            </a:r>
            <a:r>
              <a:rPr sz="1100" dirty="0">
                <a:latin typeface="Arial"/>
                <a:cs typeface="Arial"/>
              </a:rPr>
              <a:t>language</a:t>
            </a:r>
            <a:r>
              <a:rPr sz="1100" spc="-2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involves</a:t>
            </a:r>
            <a:r>
              <a:rPr sz="1100" spc="-25" dirty="0">
                <a:latin typeface="Arial"/>
                <a:cs typeface="Arial"/>
              </a:rPr>
              <a:t> </a:t>
            </a:r>
            <a:r>
              <a:rPr sz="1100" dirty="0">
                <a:latin typeface="Arial"/>
                <a:cs typeface="Arial"/>
              </a:rPr>
              <a:t>things</a:t>
            </a:r>
            <a:r>
              <a:rPr sz="1100" spc="-30" dirty="0">
                <a:latin typeface="Arial"/>
                <a:cs typeface="Arial"/>
              </a:rPr>
              <a:t> </a:t>
            </a:r>
            <a:r>
              <a:rPr sz="1100" dirty="0">
                <a:latin typeface="Arial"/>
                <a:cs typeface="Arial"/>
              </a:rPr>
              <a:t>like</a:t>
            </a:r>
            <a:r>
              <a:rPr sz="1100" spc="-25" dirty="0">
                <a:latin typeface="Arial"/>
                <a:cs typeface="Arial"/>
              </a:rPr>
              <a:t> </a:t>
            </a:r>
            <a:r>
              <a:rPr sz="1100" dirty="0">
                <a:latin typeface="Arial"/>
                <a:cs typeface="Arial"/>
              </a:rPr>
              <a:t>numbers,</a:t>
            </a:r>
            <a:r>
              <a:rPr sz="1100" spc="-15" dirty="0">
                <a:latin typeface="Arial"/>
                <a:cs typeface="Arial"/>
              </a:rPr>
              <a:t> </a:t>
            </a:r>
            <a:r>
              <a:rPr sz="1100" dirty="0">
                <a:latin typeface="Arial"/>
                <a:cs typeface="Arial"/>
              </a:rPr>
              <a:t>logical</a:t>
            </a:r>
            <a:r>
              <a:rPr sz="1100" spc="-35" dirty="0">
                <a:latin typeface="Arial"/>
                <a:cs typeface="Arial"/>
              </a:rPr>
              <a:t> </a:t>
            </a:r>
            <a:r>
              <a:rPr sz="1100" dirty="0">
                <a:latin typeface="Arial"/>
                <a:cs typeface="Arial"/>
              </a:rPr>
              <a:t>true</a:t>
            </a:r>
            <a:r>
              <a:rPr sz="1100" spc="-30" dirty="0">
                <a:latin typeface="Arial"/>
                <a:cs typeface="Arial"/>
              </a:rPr>
              <a:t> </a:t>
            </a:r>
            <a:r>
              <a:rPr sz="1100" spc="-25" dirty="0">
                <a:latin typeface="Arial"/>
                <a:cs typeface="Arial"/>
              </a:rPr>
              <a:t>or </a:t>
            </a:r>
            <a:r>
              <a:rPr sz="1100" dirty="0">
                <a:latin typeface="Arial"/>
                <a:cs typeface="Arial"/>
              </a:rPr>
              <a:t>false,</a:t>
            </a:r>
            <a:r>
              <a:rPr sz="1100" spc="-35"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characters.</a:t>
            </a:r>
            <a:r>
              <a:rPr sz="1100" spc="-15" dirty="0">
                <a:latin typeface="Arial"/>
                <a:cs typeface="Arial"/>
              </a:rPr>
              <a:t> </a:t>
            </a:r>
            <a:r>
              <a:rPr sz="1100" dirty="0">
                <a:latin typeface="Arial"/>
                <a:cs typeface="Arial"/>
              </a:rPr>
              <a:t>Those</a:t>
            </a:r>
            <a:r>
              <a:rPr sz="1100" spc="-2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generally</a:t>
            </a:r>
            <a:r>
              <a:rPr sz="1100" spc="-35" dirty="0">
                <a:latin typeface="Arial"/>
                <a:cs typeface="Arial"/>
              </a:rPr>
              <a:t> </a:t>
            </a:r>
            <a:r>
              <a:rPr sz="1100" dirty="0">
                <a:latin typeface="Arial"/>
                <a:cs typeface="Arial"/>
              </a:rPr>
              <a:t>referred</a:t>
            </a:r>
            <a:r>
              <a:rPr sz="1100" spc="-2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primitive</a:t>
            </a:r>
            <a:r>
              <a:rPr sz="1100" spc="-35" dirty="0">
                <a:latin typeface="Arial"/>
                <a:cs typeface="Arial"/>
              </a:rPr>
              <a:t> </a:t>
            </a:r>
            <a:r>
              <a:rPr sz="1100" dirty="0">
                <a:latin typeface="Arial"/>
                <a:cs typeface="Arial"/>
              </a:rPr>
              <a:t>or</a:t>
            </a:r>
            <a:r>
              <a:rPr sz="1100" spc="-30" dirty="0">
                <a:latin typeface="Arial"/>
                <a:cs typeface="Arial"/>
              </a:rPr>
              <a:t> </a:t>
            </a:r>
            <a:r>
              <a:rPr sz="1100" dirty="0">
                <a:latin typeface="Arial"/>
                <a:cs typeface="Arial"/>
              </a:rPr>
              <a:t>built-in</a:t>
            </a:r>
            <a:r>
              <a:rPr sz="1100" spc="-25" dirty="0">
                <a:latin typeface="Arial"/>
                <a:cs typeface="Arial"/>
              </a:rPr>
              <a:t> </a:t>
            </a:r>
            <a:r>
              <a:rPr sz="1100" dirty="0">
                <a:latin typeface="Arial"/>
                <a:cs typeface="Arial"/>
              </a:rPr>
              <a:t>types.</a:t>
            </a:r>
            <a:r>
              <a:rPr sz="1100" spc="-15" dirty="0">
                <a:latin typeface="Arial"/>
                <a:cs typeface="Arial"/>
              </a:rPr>
              <a:t> </a:t>
            </a:r>
            <a:r>
              <a:rPr sz="1100" dirty="0">
                <a:latin typeface="Arial"/>
                <a:cs typeface="Arial"/>
              </a:rPr>
              <a:t>Variables</a:t>
            </a:r>
            <a:r>
              <a:rPr sz="1100" spc="-25" dirty="0">
                <a:latin typeface="Arial"/>
                <a:cs typeface="Arial"/>
              </a:rPr>
              <a:t> of </a:t>
            </a:r>
            <a:r>
              <a:rPr sz="1100" dirty="0">
                <a:latin typeface="Arial"/>
                <a:cs typeface="Arial"/>
              </a:rPr>
              <a:t>any</a:t>
            </a:r>
            <a:r>
              <a:rPr sz="1100" spc="-1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composed</a:t>
            </a:r>
            <a:r>
              <a:rPr sz="1100" spc="-15" dirty="0">
                <a:latin typeface="Arial"/>
                <a:cs typeface="Arial"/>
              </a:rPr>
              <a:t> </a:t>
            </a:r>
            <a:r>
              <a:rPr sz="1100" dirty="0">
                <a:latin typeface="Arial"/>
                <a:cs typeface="Arial"/>
              </a:rPr>
              <a:t>into</a:t>
            </a:r>
            <a:r>
              <a:rPr sz="1100" spc="-15" dirty="0">
                <a:latin typeface="Arial"/>
                <a:cs typeface="Arial"/>
              </a:rPr>
              <a:t> </a:t>
            </a:r>
            <a:r>
              <a:rPr sz="1100" dirty="0">
                <a:latin typeface="Arial"/>
                <a:cs typeface="Arial"/>
              </a:rPr>
              <a:t>groups</a:t>
            </a:r>
            <a:r>
              <a:rPr sz="1100" spc="-15" dirty="0">
                <a:latin typeface="Arial"/>
                <a:cs typeface="Arial"/>
              </a:rPr>
              <a:t> </a:t>
            </a:r>
            <a:r>
              <a:rPr sz="1100" dirty="0">
                <a:latin typeface="Arial"/>
                <a:cs typeface="Arial"/>
              </a:rPr>
              <a:t>or</a:t>
            </a:r>
            <a:r>
              <a:rPr sz="1100" spc="-15" dirty="0">
                <a:latin typeface="Arial"/>
                <a:cs typeface="Arial"/>
              </a:rPr>
              <a:t> </a:t>
            </a:r>
            <a:r>
              <a:rPr sz="1100" spc="-10" dirty="0">
                <a:latin typeface="Arial"/>
                <a:cs typeface="Arial"/>
              </a:rPr>
              <a:t>collections.</a:t>
            </a:r>
            <a:endParaRPr sz="1100">
              <a:latin typeface="Arial"/>
              <a:cs typeface="Arial"/>
            </a:endParaRPr>
          </a:p>
          <a:p>
            <a:pPr>
              <a:lnSpc>
                <a:spcPct val="100000"/>
              </a:lnSpc>
              <a:spcBef>
                <a:spcPts val="45"/>
              </a:spcBef>
            </a:pPr>
            <a:endParaRPr sz="1000">
              <a:latin typeface="Arial"/>
              <a:cs typeface="Arial"/>
            </a:endParaRPr>
          </a:p>
          <a:p>
            <a:pPr marL="12700">
              <a:lnSpc>
                <a:spcPct val="100000"/>
              </a:lnSpc>
            </a:pPr>
            <a:r>
              <a:rPr sz="1200" b="1" dirty="0">
                <a:latin typeface="Arial"/>
                <a:cs typeface="Arial"/>
              </a:rPr>
              <a:t>2_6_1:</a:t>
            </a:r>
            <a:r>
              <a:rPr sz="1200" b="1" spc="-50" dirty="0">
                <a:latin typeface="Arial"/>
                <a:cs typeface="Arial"/>
              </a:rPr>
              <a:t> </a:t>
            </a:r>
            <a:r>
              <a:rPr sz="1200" b="1" dirty="0">
                <a:latin typeface="Arial"/>
                <a:cs typeface="Arial"/>
              </a:rPr>
              <a:t>Primitive</a:t>
            </a:r>
            <a:r>
              <a:rPr sz="1200" b="1" spc="-55" dirty="0">
                <a:latin typeface="Arial"/>
                <a:cs typeface="Arial"/>
              </a:rPr>
              <a:t> </a:t>
            </a:r>
            <a:r>
              <a:rPr sz="1200" b="1" dirty="0">
                <a:latin typeface="Arial"/>
                <a:cs typeface="Arial"/>
              </a:rPr>
              <a:t>data</a:t>
            </a:r>
            <a:r>
              <a:rPr sz="1200" b="1" spc="-55" dirty="0">
                <a:latin typeface="Arial"/>
                <a:cs typeface="Arial"/>
              </a:rPr>
              <a:t> </a:t>
            </a:r>
            <a:r>
              <a:rPr sz="1200" b="1" spc="-10" dirty="0">
                <a:latin typeface="Arial"/>
                <a:cs typeface="Arial"/>
              </a:rPr>
              <a:t>types</a:t>
            </a:r>
            <a:endParaRPr sz="1200">
              <a:latin typeface="Arial"/>
              <a:cs typeface="Arial"/>
            </a:endParaRPr>
          </a:p>
          <a:p>
            <a:pPr>
              <a:lnSpc>
                <a:spcPct val="100000"/>
              </a:lnSpc>
              <a:spcBef>
                <a:spcPts val="45"/>
              </a:spcBef>
            </a:pPr>
            <a:endParaRPr sz="1100">
              <a:latin typeface="Arial"/>
              <a:cs typeface="Arial"/>
            </a:endParaRPr>
          </a:p>
          <a:p>
            <a:pPr marL="12700" marR="253365">
              <a:lnSpc>
                <a:spcPts val="1260"/>
              </a:lnSpc>
              <a:spcBef>
                <a:spcPts val="5"/>
              </a:spcBef>
            </a:pPr>
            <a:r>
              <a:rPr sz="1100" dirty="0">
                <a:latin typeface="Arial"/>
                <a:cs typeface="Arial"/>
              </a:rPr>
              <a:t>Primitive</a:t>
            </a:r>
            <a:r>
              <a:rPr sz="1100" spc="-3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refer</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basic</a:t>
            </a:r>
            <a:r>
              <a:rPr sz="1100" spc="-15" dirty="0">
                <a:latin typeface="Arial"/>
                <a:cs typeface="Arial"/>
              </a:rPr>
              <a:t> </a:t>
            </a:r>
            <a:r>
              <a:rPr sz="1100" dirty="0">
                <a:latin typeface="Arial"/>
                <a:cs typeface="Arial"/>
              </a:rPr>
              <a:t>and</a:t>
            </a:r>
            <a:r>
              <a:rPr sz="1100" spc="-20" dirty="0">
                <a:latin typeface="Arial"/>
                <a:cs typeface="Arial"/>
              </a:rPr>
              <a:t> </a:t>
            </a:r>
            <a:r>
              <a:rPr sz="1100" spc="-10" dirty="0">
                <a:latin typeface="Arial"/>
                <a:cs typeface="Arial"/>
              </a:rPr>
              <a:t>built-</a:t>
            </a:r>
            <a:r>
              <a:rPr sz="1100" dirty="0">
                <a:latin typeface="Arial"/>
                <a:cs typeface="Arial"/>
              </a:rPr>
              <a:t>in</a:t>
            </a:r>
            <a:r>
              <a:rPr sz="1100" spc="-2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provided</a:t>
            </a:r>
            <a:r>
              <a:rPr sz="1100" spc="-1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programming</a:t>
            </a:r>
            <a:r>
              <a:rPr sz="1100" spc="-15" dirty="0">
                <a:latin typeface="Arial"/>
                <a:cs typeface="Arial"/>
              </a:rPr>
              <a:t> </a:t>
            </a:r>
            <a:r>
              <a:rPr sz="1100" spc="-10" dirty="0">
                <a:latin typeface="Arial"/>
                <a:cs typeface="Arial"/>
              </a:rPr>
              <a:t>language. </a:t>
            </a:r>
            <a:r>
              <a:rPr sz="1100" dirty="0">
                <a:latin typeface="Arial"/>
                <a:cs typeface="Arial"/>
              </a:rPr>
              <a:t>Following</a:t>
            </a:r>
            <a:r>
              <a:rPr sz="1100" spc="-45" dirty="0">
                <a:latin typeface="Arial"/>
                <a:cs typeface="Arial"/>
              </a:rPr>
              <a:t> </a:t>
            </a:r>
            <a:r>
              <a:rPr sz="1100" dirty="0">
                <a:latin typeface="Arial"/>
                <a:cs typeface="Arial"/>
              </a:rPr>
              <a:t>examples</a:t>
            </a:r>
            <a:r>
              <a:rPr sz="1100" spc="-35" dirty="0">
                <a:latin typeface="Arial"/>
                <a:cs typeface="Arial"/>
              </a:rPr>
              <a:t> </a:t>
            </a:r>
            <a:r>
              <a:rPr sz="1100" dirty="0">
                <a:latin typeface="Arial"/>
                <a:cs typeface="Arial"/>
              </a:rPr>
              <a:t>declare</a:t>
            </a:r>
            <a:r>
              <a:rPr sz="1100" spc="-30" dirty="0">
                <a:latin typeface="Arial"/>
                <a:cs typeface="Arial"/>
              </a:rPr>
              <a:t> </a:t>
            </a:r>
            <a:r>
              <a:rPr sz="1100" dirty="0">
                <a:latin typeface="Arial"/>
                <a:cs typeface="Arial"/>
              </a:rPr>
              <a:t>variables</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primitive</a:t>
            </a:r>
            <a:r>
              <a:rPr sz="1100" spc="-45" dirty="0">
                <a:latin typeface="Arial"/>
                <a:cs typeface="Arial"/>
              </a:rPr>
              <a:t> </a:t>
            </a:r>
            <a:r>
              <a:rPr sz="1100" dirty="0">
                <a:latin typeface="Arial"/>
                <a:cs typeface="Arial"/>
              </a:rPr>
              <a:t>data</a:t>
            </a:r>
            <a:r>
              <a:rPr sz="1100" spc="-40" dirty="0">
                <a:latin typeface="Arial"/>
                <a:cs typeface="Arial"/>
              </a:rPr>
              <a:t> </a:t>
            </a:r>
            <a:r>
              <a:rPr sz="1100" spc="-10" dirty="0">
                <a:latin typeface="Arial"/>
                <a:cs typeface="Arial"/>
              </a:rPr>
              <a:t>types:</a:t>
            </a:r>
            <a:endParaRPr sz="110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436868514"/>
              </p:ext>
            </p:extLst>
          </p:nvPr>
        </p:nvGraphicFramePr>
        <p:xfrm>
          <a:off x="989380" y="2895600"/>
          <a:ext cx="5924550" cy="1843405"/>
        </p:xfrm>
        <a:graphic>
          <a:graphicData uri="http://schemas.openxmlformats.org/drawingml/2006/table">
            <a:tbl>
              <a:tblPr firstRow="1" bandRow="1">
                <a:tableStyleId>{2D5ABB26-0587-4C30-8999-92F81FD0307C}</a:tableStyleId>
              </a:tblPr>
              <a:tblGrid>
                <a:gridCol w="1858010">
                  <a:extLst>
                    <a:ext uri="{9D8B030D-6E8A-4147-A177-3AD203B41FA5}">
                      <a16:colId xmlns:a16="http://schemas.microsoft.com/office/drawing/2014/main" val="20000"/>
                    </a:ext>
                  </a:extLst>
                </a:gridCol>
                <a:gridCol w="4066540">
                  <a:extLst>
                    <a:ext uri="{9D8B030D-6E8A-4147-A177-3AD203B41FA5}">
                      <a16:colId xmlns:a16="http://schemas.microsoft.com/office/drawing/2014/main" val="20001"/>
                    </a:ext>
                  </a:extLst>
                </a:gridCol>
              </a:tblGrid>
              <a:tr h="263525">
                <a:tc>
                  <a:txBody>
                    <a:bodyPr/>
                    <a:lstStyle/>
                    <a:p>
                      <a:pPr marL="62230">
                        <a:lnSpc>
                          <a:spcPct val="100000"/>
                        </a:lnSpc>
                        <a:spcBef>
                          <a:spcPts val="465"/>
                        </a:spcBef>
                      </a:pPr>
                      <a:r>
                        <a:rPr sz="900" b="1" dirty="0">
                          <a:latin typeface="Arial"/>
                          <a:cs typeface="Arial"/>
                        </a:rPr>
                        <a:t>Declare</a:t>
                      </a:r>
                      <a:r>
                        <a:rPr sz="900" b="1" spc="-40" dirty="0">
                          <a:latin typeface="Arial"/>
                          <a:cs typeface="Arial"/>
                        </a:rPr>
                        <a:t> </a:t>
                      </a:r>
                      <a:r>
                        <a:rPr sz="900" b="1" dirty="0">
                          <a:latin typeface="Arial"/>
                          <a:cs typeface="Arial"/>
                        </a:rPr>
                        <a:t>primitive</a:t>
                      </a:r>
                      <a:r>
                        <a:rPr sz="900" b="1" spc="-45" dirty="0">
                          <a:latin typeface="Arial"/>
                          <a:cs typeface="Arial"/>
                        </a:rPr>
                        <a:t> </a:t>
                      </a:r>
                      <a:r>
                        <a:rPr sz="900" b="1" dirty="0">
                          <a:latin typeface="Arial"/>
                          <a:cs typeface="Arial"/>
                        </a:rPr>
                        <a:t>data</a:t>
                      </a:r>
                      <a:r>
                        <a:rPr sz="900" b="1" spc="-45" dirty="0">
                          <a:latin typeface="Arial"/>
                          <a:cs typeface="Arial"/>
                        </a:rPr>
                        <a:t> </a:t>
                      </a:r>
                      <a:r>
                        <a:rPr sz="900" b="1" spc="-10" dirty="0">
                          <a:latin typeface="Arial"/>
                          <a:cs typeface="Arial"/>
                        </a:rPr>
                        <a:t>types</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62230">
                        <a:lnSpc>
                          <a:spcPct val="100000"/>
                        </a:lnSpc>
                        <a:spcBef>
                          <a:spcPts val="465"/>
                        </a:spcBef>
                      </a:pPr>
                      <a:r>
                        <a:rPr sz="900" b="1" spc="-10" dirty="0">
                          <a:latin typeface="Arial"/>
                          <a:cs typeface="Arial"/>
                        </a:rPr>
                        <a:t>Notes</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extLst>
                  <a:ext uri="{0D108BD9-81ED-4DB2-BD59-A6C34878D82A}">
                    <a16:rowId xmlns:a16="http://schemas.microsoft.com/office/drawing/2014/main" val="10000"/>
                  </a:ext>
                </a:extLst>
              </a:tr>
              <a:tr h="263525">
                <a:tc>
                  <a:txBody>
                    <a:bodyPr/>
                    <a:lstStyle/>
                    <a:p>
                      <a:pPr marL="62230">
                        <a:lnSpc>
                          <a:spcPct val="100000"/>
                        </a:lnSpc>
                        <a:spcBef>
                          <a:spcPts val="455"/>
                        </a:spcBef>
                      </a:pPr>
                      <a:r>
                        <a:rPr sz="900" b="1" dirty="0">
                          <a:solidFill>
                            <a:srgbClr val="3333FF"/>
                          </a:solidFill>
                          <a:latin typeface="Arial"/>
                          <a:cs typeface="Arial"/>
                        </a:rPr>
                        <a:t>double</a:t>
                      </a:r>
                      <a:r>
                        <a:rPr sz="900" b="1" spc="-5" dirty="0">
                          <a:solidFill>
                            <a:srgbClr val="3333FF"/>
                          </a:solidFill>
                          <a:latin typeface="Arial"/>
                          <a:cs typeface="Arial"/>
                        </a:rPr>
                        <a:t> </a:t>
                      </a:r>
                      <a:r>
                        <a:rPr sz="900" b="1" dirty="0">
                          <a:latin typeface="Arial"/>
                          <a:cs typeface="Arial"/>
                        </a:rPr>
                        <a:t>pi = </a:t>
                      </a:r>
                      <a:r>
                        <a:rPr sz="900" b="1" spc="-10" dirty="0">
                          <a:latin typeface="Arial"/>
                          <a:cs typeface="Arial"/>
                        </a:rPr>
                        <a:t>3.1415;</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ct val="100000"/>
                        </a:lnSpc>
                        <a:spcBef>
                          <a:spcPts val="455"/>
                        </a:spcBef>
                      </a:pPr>
                      <a:r>
                        <a:rPr sz="900" b="1" i="1" dirty="0">
                          <a:latin typeface="Arial"/>
                          <a:cs typeface="Arial"/>
                        </a:rPr>
                        <a:t>double</a:t>
                      </a:r>
                      <a:r>
                        <a:rPr sz="900" dirty="0">
                          <a:latin typeface="Arial"/>
                          <a:cs typeface="Arial"/>
                        </a:rPr>
                        <a:t>:</a:t>
                      </a:r>
                      <a:r>
                        <a:rPr sz="900" spc="-20" dirty="0">
                          <a:latin typeface="Arial"/>
                          <a:cs typeface="Arial"/>
                        </a:rPr>
                        <a:t> </a:t>
                      </a:r>
                      <a:r>
                        <a:rPr sz="900" dirty="0">
                          <a:latin typeface="Arial"/>
                          <a:cs typeface="Arial"/>
                        </a:rPr>
                        <a:t>big</a:t>
                      </a:r>
                      <a:r>
                        <a:rPr sz="900" spc="-20" dirty="0">
                          <a:latin typeface="Arial"/>
                          <a:cs typeface="Arial"/>
                        </a:rPr>
                        <a:t> </a:t>
                      </a:r>
                      <a:r>
                        <a:rPr sz="900" dirty="0">
                          <a:latin typeface="Arial"/>
                          <a:cs typeface="Arial"/>
                        </a:rPr>
                        <a:t>number</a:t>
                      </a:r>
                      <a:r>
                        <a:rPr sz="900" spc="-10" dirty="0">
                          <a:latin typeface="Arial"/>
                          <a:cs typeface="Arial"/>
                        </a:rPr>
                        <a:t> </a:t>
                      </a:r>
                      <a:r>
                        <a:rPr sz="900" dirty="0">
                          <a:latin typeface="Arial"/>
                          <a:cs typeface="Arial"/>
                        </a:rPr>
                        <a:t>with</a:t>
                      </a:r>
                      <a:r>
                        <a:rPr sz="900" spc="-10" dirty="0">
                          <a:latin typeface="Arial"/>
                          <a:cs typeface="Arial"/>
                        </a:rPr>
                        <a:t> </a:t>
                      </a:r>
                      <a:r>
                        <a:rPr sz="900" dirty="0">
                          <a:latin typeface="Arial"/>
                          <a:cs typeface="Arial"/>
                        </a:rPr>
                        <a:t>decimal</a:t>
                      </a:r>
                      <a:r>
                        <a:rPr sz="900" spc="-15" dirty="0">
                          <a:latin typeface="Arial"/>
                          <a:cs typeface="Arial"/>
                        </a:rPr>
                        <a:t> </a:t>
                      </a:r>
                      <a:r>
                        <a:rPr sz="900" spc="-10" dirty="0">
                          <a:latin typeface="Arial"/>
                          <a:cs typeface="Arial"/>
                        </a:rPr>
                        <a:t>point.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94335">
                <a:tc>
                  <a:txBody>
                    <a:bodyPr/>
                    <a:lstStyle/>
                    <a:p>
                      <a:pPr marL="62230">
                        <a:lnSpc>
                          <a:spcPct val="100000"/>
                        </a:lnSpc>
                        <a:spcBef>
                          <a:spcPts val="455"/>
                        </a:spcBef>
                      </a:pPr>
                      <a:r>
                        <a:rPr sz="900" b="1" dirty="0">
                          <a:solidFill>
                            <a:srgbClr val="3333FF"/>
                          </a:solidFill>
                          <a:latin typeface="Arial"/>
                          <a:cs typeface="Arial"/>
                        </a:rPr>
                        <a:t>bool</a:t>
                      </a:r>
                      <a:r>
                        <a:rPr sz="900" b="1" spc="-15" dirty="0">
                          <a:solidFill>
                            <a:srgbClr val="3333FF"/>
                          </a:solidFill>
                          <a:latin typeface="Arial"/>
                          <a:cs typeface="Arial"/>
                        </a:rPr>
                        <a:t> </a:t>
                      </a:r>
                      <a:r>
                        <a:rPr sz="900" b="1" dirty="0">
                          <a:latin typeface="Arial"/>
                          <a:cs typeface="Arial"/>
                        </a:rPr>
                        <a:t>pass</a:t>
                      </a:r>
                      <a:r>
                        <a:rPr sz="900" b="1" spc="-5" dirty="0">
                          <a:latin typeface="Arial"/>
                          <a:cs typeface="Arial"/>
                        </a:rPr>
                        <a:t> </a:t>
                      </a:r>
                      <a:r>
                        <a:rPr sz="900" b="1" dirty="0">
                          <a:latin typeface="Arial"/>
                          <a:cs typeface="Arial"/>
                        </a:rPr>
                        <a:t>=</a:t>
                      </a:r>
                      <a:r>
                        <a:rPr sz="900" b="1" spc="5" dirty="0">
                          <a:latin typeface="Arial"/>
                          <a:cs typeface="Arial"/>
                        </a:rPr>
                        <a:t> </a:t>
                      </a:r>
                      <a:r>
                        <a:rPr sz="900" b="1" spc="-20" dirty="0">
                          <a:solidFill>
                            <a:srgbClr val="3333FF"/>
                          </a:solidFill>
                          <a:latin typeface="Arial"/>
                          <a:cs typeface="Arial"/>
                        </a:rPr>
                        <a:t>true</a:t>
                      </a:r>
                      <a:r>
                        <a:rPr sz="900" b="1" spc="-2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marR="149225">
                        <a:lnSpc>
                          <a:spcPts val="1040"/>
                        </a:lnSpc>
                        <a:spcBef>
                          <a:spcPts val="525"/>
                        </a:spcBef>
                      </a:pPr>
                      <a:r>
                        <a:rPr sz="900" b="1" i="1" dirty="0">
                          <a:latin typeface="Arial"/>
                          <a:cs typeface="Arial"/>
                        </a:rPr>
                        <a:t>bool</a:t>
                      </a:r>
                      <a:r>
                        <a:rPr sz="900" dirty="0">
                          <a:latin typeface="Arial"/>
                          <a:cs typeface="Arial"/>
                        </a:rPr>
                        <a:t>:</a:t>
                      </a:r>
                      <a:r>
                        <a:rPr sz="900" spc="-20" dirty="0">
                          <a:latin typeface="Arial"/>
                          <a:cs typeface="Arial"/>
                        </a:rPr>
                        <a:t> </a:t>
                      </a:r>
                      <a:r>
                        <a:rPr sz="900" dirty="0">
                          <a:latin typeface="Arial"/>
                          <a:cs typeface="Arial"/>
                        </a:rPr>
                        <a:t>set</a:t>
                      </a:r>
                      <a:r>
                        <a:rPr sz="900" spc="-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either</a:t>
                      </a:r>
                      <a:r>
                        <a:rPr sz="900" spc="-5" dirty="0">
                          <a:latin typeface="Arial"/>
                          <a:cs typeface="Arial"/>
                        </a:rPr>
                        <a:t> </a:t>
                      </a:r>
                      <a:r>
                        <a:rPr sz="900" dirty="0">
                          <a:latin typeface="Arial"/>
                          <a:cs typeface="Arial"/>
                        </a:rPr>
                        <a:t>true</a:t>
                      </a:r>
                      <a:r>
                        <a:rPr sz="900" spc="-10" dirty="0">
                          <a:latin typeface="Arial"/>
                          <a:cs typeface="Arial"/>
                        </a:rPr>
                        <a:t> </a:t>
                      </a:r>
                      <a:r>
                        <a:rPr sz="900" dirty="0">
                          <a:latin typeface="Arial"/>
                          <a:cs typeface="Arial"/>
                        </a:rPr>
                        <a:t>or</a:t>
                      </a:r>
                      <a:r>
                        <a:rPr sz="900" spc="-5" dirty="0">
                          <a:latin typeface="Arial"/>
                          <a:cs typeface="Arial"/>
                        </a:rPr>
                        <a:t> </a:t>
                      </a:r>
                      <a:r>
                        <a:rPr sz="900" dirty="0">
                          <a:latin typeface="Arial"/>
                          <a:cs typeface="Arial"/>
                        </a:rPr>
                        <a:t>false.</a:t>
                      </a:r>
                      <a:r>
                        <a:rPr sz="900" spc="-10" dirty="0">
                          <a:latin typeface="Arial"/>
                          <a:cs typeface="Arial"/>
                        </a:rPr>
                        <a:t> </a:t>
                      </a:r>
                      <a:r>
                        <a:rPr sz="900" dirty="0">
                          <a:latin typeface="Arial"/>
                          <a:cs typeface="Arial"/>
                        </a:rPr>
                        <a:t>Used</a:t>
                      </a:r>
                      <a:r>
                        <a:rPr sz="900" spc="-15" dirty="0">
                          <a:latin typeface="Arial"/>
                          <a:cs typeface="Arial"/>
                        </a:rPr>
                        <a:t> </a:t>
                      </a:r>
                      <a:r>
                        <a:rPr sz="900" dirty="0">
                          <a:latin typeface="Arial"/>
                          <a:cs typeface="Arial"/>
                        </a:rPr>
                        <a:t>mainly</a:t>
                      </a:r>
                      <a:r>
                        <a:rPr sz="900" spc="-5"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represent</a:t>
                      </a:r>
                      <a:r>
                        <a:rPr sz="900" spc="-1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truth</a:t>
                      </a:r>
                      <a:r>
                        <a:rPr sz="900" spc="-20"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of</a:t>
                      </a:r>
                      <a:r>
                        <a:rPr sz="900" spc="-20" dirty="0">
                          <a:latin typeface="Arial"/>
                          <a:cs typeface="Arial"/>
                        </a:rPr>
                        <a:t> </a:t>
                      </a:r>
                      <a:r>
                        <a:rPr sz="900" spc="-50" dirty="0">
                          <a:latin typeface="Arial"/>
                          <a:cs typeface="Arial"/>
                        </a:rPr>
                        <a:t>a</a:t>
                      </a:r>
                      <a:r>
                        <a:rPr sz="900" dirty="0">
                          <a:latin typeface="Arial"/>
                          <a:cs typeface="Arial"/>
                        </a:rPr>
                        <a:t> variable</a:t>
                      </a:r>
                      <a:r>
                        <a:rPr sz="900" spc="-15" dirty="0">
                          <a:latin typeface="Arial"/>
                          <a:cs typeface="Arial"/>
                        </a:rPr>
                        <a:t> </a:t>
                      </a:r>
                      <a:r>
                        <a:rPr sz="900" dirty="0">
                          <a:latin typeface="Arial"/>
                          <a:cs typeface="Arial"/>
                        </a:rPr>
                        <a:t>or</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logical</a:t>
                      </a:r>
                      <a:r>
                        <a:rPr sz="900" spc="-5" dirty="0">
                          <a:latin typeface="Arial"/>
                          <a:cs typeface="Arial"/>
                        </a:rPr>
                        <a:t> </a:t>
                      </a:r>
                      <a:r>
                        <a:rPr sz="900" spc="-10" dirty="0">
                          <a:latin typeface="Arial"/>
                          <a:cs typeface="Arial"/>
                        </a:rPr>
                        <a:t>statement.</a:t>
                      </a:r>
                      <a:endParaRPr sz="900">
                        <a:latin typeface="Arial"/>
                        <a:cs typeface="Arial"/>
                      </a:endParaRPr>
                    </a:p>
                  </a:txBody>
                  <a:tcPr marL="0" marR="0" marT="666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63525">
                <a:tc>
                  <a:txBody>
                    <a:bodyPr/>
                    <a:lstStyle/>
                    <a:p>
                      <a:pPr marL="62230">
                        <a:lnSpc>
                          <a:spcPct val="100000"/>
                        </a:lnSpc>
                        <a:spcBef>
                          <a:spcPts val="465"/>
                        </a:spcBef>
                      </a:pPr>
                      <a:r>
                        <a:rPr sz="900" b="1" dirty="0">
                          <a:solidFill>
                            <a:srgbClr val="3333FF"/>
                          </a:solidFill>
                          <a:latin typeface="Arial"/>
                          <a:cs typeface="Arial"/>
                        </a:rPr>
                        <a:t>char</a:t>
                      </a:r>
                      <a:r>
                        <a:rPr sz="900" b="1" spc="-15" dirty="0">
                          <a:solidFill>
                            <a:srgbClr val="3333FF"/>
                          </a:solidFill>
                          <a:latin typeface="Arial"/>
                          <a:cs typeface="Arial"/>
                        </a:rPr>
                        <a:t> </a:t>
                      </a:r>
                      <a:r>
                        <a:rPr sz="900" b="1" dirty="0">
                          <a:latin typeface="Arial"/>
                          <a:cs typeface="Arial"/>
                        </a:rPr>
                        <a:t>initial</a:t>
                      </a:r>
                      <a:r>
                        <a:rPr sz="900" b="1" spc="-5" dirty="0">
                          <a:latin typeface="Arial"/>
                          <a:cs typeface="Arial"/>
                        </a:rPr>
                        <a:t> </a:t>
                      </a:r>
                      <a:r>
                        <a:rPr sz="900" b="1" dirty="0">
                          <a:latin typeface="Arial"/>
                          <a:cs typeface="Arial"/>
                        </a:rPr>
                        <a:t>=</a:t>
                      </a:r>
                      <a:r>
                        <a:rPr sz="900" b="1" spc="-5" dirty="0">
                          <a:latin typeface="Arial"/>
                          <a:cs typeface="Arial"/>
                        </a:rPr>
                        <a:t> </a:t>
                      </a:r>
                      <a:r>
                        <a:rPr sz="900" b="1" spc="-20" dirty="0">
                          <a:solidFill>
                            <a:srgbClr val="990000"/>
                          </a:solidFill>
                          <a:latin typeface="Arial"/>
                          <a:cs typeface="Arial"/>
                        </a:rPr>
                        <a:t>‘R’</a:t>
                      </a:r>
                      <a:r>
                        <a:rPr sz="900" b="1" spc="-20" dirty="0">
                          <a:latin typeface="Arial"/>
                          <a:cs typeface="Arial"/>
                        </a:rPr>
                        <a: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ct val="100000"/>
                        </a:lnSpc>
                        <a:spcBef>
                          <a:spcPts val="465"/>
                        </a:spcBef>
                      </a:pPr>
                      <a:r>
                        <a:rPr sz="900" b="1" i="1" dirty="0">
                          <a:latin typeface="Arial"/>
                          <a:cs typeface="Arial"/>
                        </a:rPr>
                        <a:t>char</a:t>
                      </a:r>
                      <a:r>
                        <a:rPr sz="900" dirty="0">
                          <a:latin typeface="Arial"/>
                          <a:cs typeface="Arial"/>
                        </a:rPr>
                        <a:t>:</a:t>
                      </a:r>
                      <a:r>
                        <a:rPr sz="900" spc="-10" dirty="0">
                          <a:latin typeface="Arial"/>
                          <a:cs typeface="Arial"/>
                        </a:rPr>
                        <a:t> </a:t>
                      </a:r>
                      <a:r>
                        <a:rPr sz="900" dirty="0">
                          <a:latin typeface="Arial"/>
                          <a:cs typeface="Arial"/>
                        </a:rPr>
                        <a:t>stores</a:t>
                      </a:r>
                      <a:r>
                        <a:rPr sz="900" spc="-5" dirty="0">
                          <a:latin typeface="Arial"/>
                          <a:cs typeface="Arial"/>
                        </a:rPr>
                        <a:t> </a:t>
                      </a:r>
                      <a:r>
                        <a:rPr sz="900" dirty="0">
                          <a:latin typeface="Arial"/>
                          <a:cs typeface="Arial"/>
                        </a:rPr>
                        <a:t>exactly</a:t>
                      </a:r>
                      <a:r>
                        <a:rPr sz="900" spc="-20" dirty="0">
                          <a:latin typeface="Arial"/>
                          <a:cs typeface="Arial"/>
                        </a:rPr>
                        <a:t> </a:t>
                      </a:r>
                      <a:r>
                        <a:rPr sz="900" dirty="0">
                          <a:latin typeface="Arial"/>
                          <a:cs typeface="Arial"/>
                        </a:rPr>
                        <a:t>one</a:t>
                      </a:r>
                      <a:r>
                        <a:rPr sz="900" spc="-15" dirty="0">
                          <a:latin typeface="Arial"/>
                          <a:cs typeface="Arial"/>
                        </a:rPr>
                        <a:t> </a:t>
                      </a:r>
                      <a:r>
                        <a:rPr sz="900" spc="-10" dirty="0">
                          <a:latin typeface="Arial"/>
                          <a:cs typeface="Arial"/>
                        </a:rPr>
                        <a:t>character.</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63525">
                <a:tc>
                  <a:txBody>
                    <a:bodyPr/>
                    <a:lstStyle/>
                    <a:p>
                      <a:pPr marL="62230">
                        <a:lnSpc>
                          <a:spcPct val="100000"/>
                        </a:lnSpc>
                        <a:spcBef>
                          <a:spcPts val="455"/>
                        </a:spcBef>
                      </a:pPr>
                      <a:r>
                        <a:rPr sz="900" b="1" dirty="0">
                          <a:solidFill>
                            <a:srgbClr val="3333FF"/>
                          </a:solidFill>
                          <a:latin typeface="Arial"/>
                          <a:cs typeface="Arial"/>
                        </a:rPr>
                        <a:t>string</a:t>
                      </a:r>
                      <a:r>
                        <a:rPr sz="900" b="1" spc="-5" dirty="0">
                          <a:solidFill>
                            <a:srgbClr val="3333FF"/>
                          </a:solidFill>
                          <a:latin typeface="Arial"/>
                          <a:cs typeface="Arial"/>
                        </a:rPr>
                        <a:t> </a:t>
                      </a:r>
                      <a:r>
                        <a:rPr sz="900" b="1" dirty="0">
                          <a:latin typeface="Arial"/>
                          <a:cs typeface="Arial"/>
                        </a:rPr>
                        <a:t>myName</a:t>
                      </a:r>
                      <a:r>
                        <a:rPr sz="900" b="1" spc="-5" dirty="0">
                          <a:latin typeface="Arial"/>
                          <a:cs typeface="Arial"/>
                        </a:rPr>
                        <a:t> </a:t>
                      </a:r>
                      <a:r>
                        <a:rPr sz="900" b="1" dirty="0">
                          <a:latin typeface="Arial"/>
                          <a:cs typeface="Arial"/>
                        </a:rPr>
                        <a:t>=</a:t>
                      </a:r>
                      <a:r>
                        <a:rPr sz="900" b="1" spc="-15" dirty="0">
                          <a:latin typeface="Arial"/>
                          <a:cs typeface="Arial"/>
                        </a:rPr>
                        <a:t> </a:t>
                      </a:r>
                      <a:r>
                        <a:rPr sz="900" b="1" spc="-10" dirty="0">
                          <a:solidFill>
                            <a:srgbClr val="990000"/>
                          </a:solidFill>
                          <a:latin typeface="Arial"/>
                          <a:cs typeface="Arial"/>
                        </a:rPr>
                        <a:t>“Mary”</a:t>
                      </a:r>
                      <a:r>
                        <a:rPr sz="900" b="1" spc="-1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ct val="100000"/>
                        </a:lnSpc>
                        <a:spcBef>
                          <a:spcPts val="455"/>
                        </a:spcBef>
                      </a:pPr>
                      <a:r>
                        <a:rPr sz="900" b="1" i="1" dirty="0">
                          <a:latin typeface="Arial"/>
                          <a:cs typeface="Arial"/>
                        </a:rPr>
                        <a:t>string</a:t>
                      </a:r>
                      <a:r>
                        <a:rPr sz="900" dirty="0">
                          <a:latin typeface="Arial"/>
                          <a:cs typeface="Arial"/>
                        </a:rPr>
                        <a:t>:</a:t>
                      </a:r>
                      <a:r>
                        <a:rPr sz="900" spc="-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sequence</a:t>
                      </a:r>
                      <a:r>
                        <a:rPr sz="900" spc="-10" dirty="0">
                          <a:latin typeface="Arial"/>
                          <a:cs typeface="Arial"/>
                        </a:rPr>
                        <a:t> </a:t>
                      </a:r>
                      <a:r>
                        <a:rPr sz="900" dirty="0">
                          <a:latin typeface="Arial"/>
                          <a:cs typeface="Arial"/>
                        </a:rPr>
                        <a:t>of </a:t>
                      </a:r>
                      <a:r>
                        <a:rPr sz="900" spc="-10" dirty="0">
                          <a:latin typeface="Arial"/>
                          <a:cs typeface="Arial"/>
                        </a:rPr>
                        <a:t>characters.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94970">
                <a:tc>
                  <a:txBody>
                    <a:bodyPr/>
                    <a:lstStyle/>
                    <a:p>
                      <a:pPr marL="62230">
                        <a:lnSpc>
                          <a:spcPct val="100000"/>
                        </a:lnSpc>
                        <a:spcBef>
                          <a:spcPts val="455"/>
                        </a:spcBef>
                      </a:pPr>
                      <a:r>
                        <a:rPr sz="900" b="1" dirty="0">
                          <a:solidFill>
                            <a:srgbClr val="3333FF"/>
                          </a:solidFill>
                          <a:latin typeface="Arial"/>
                          <a:cs typeface="Arial"/>
                        </a:rPr>
                        <a:t>object</a:t>
                      </a:r>
                      <a:r>
                        <a:rPr sz="900" b="1" spc="-20" dirty="0">
                          <a:solidFill>
                            <a:srgbClr val="3333FF"/>
                          </a:solidFill>
                          <a:latin typeface="Arial"/>
                          <a:cs typeface="Arial"/>
                        </a:rPr>
                        <a:t> </a:t>
                      </a:r>
                      <a:r>
                        <a:rPr sz="900" b="1" dirty="0">
                          <a:latin typeface="Arial"/>
                          <a:cs typeface="Arial"/>
                        </a:rPr>
                        <a:t>someData</a:t>
                      </a:r>
                      <a:r>
                        <a:rPr sz="900" b="1" spc="-5" dirty="0">
                          <a:latin typeface="Arial"/>
                          <a:cs typeface="Arial"/>
                        </a:rPr>
                        <a:t> </a:t>
                      </a:r>
                      <a:r>
                        <a:rPr sz="900" b="1" dirty="0">
                          <a:latin typeface="Arial"/>
                          <a:cs typeface="Arial"/>
                        </a:rPr>
                        <a:t>=</a:t>
                      </a:r>
                      <a:r>
                        <a:rPr sz="900" b="1" spc="-10" dirty="0">
                          <a:latin typeface="Arial"/>
                          <a:cs typeface="Arial"/>
                        </a:rPr>
                        <a:t> </a:t>
                      </a:r>
                      <a:r>
                        <a:rPr sz="900" b="1" spc="-10" dirty="0">
                          <a:solidFill>
                            <a:srgbClr val="990000"/>
                          </a:solidFill>
                          <a:latin typeface="Arial"/>
                          <a:cs typeface="Arial"/>
                        </a:rPr>
                        <a:t>“Mary”</a:t>
                      </a:r>
                      <a:r>
                        <a:rPr sz="900" b="1" spc="-10" dirty="0">
                          <a:latin typeface="Arial"/>
                          <a:cs typeface="Arial"/>
                        </a:rPr>
                        <a:t>;</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marR="165100">
                        <a:lnSpc>
                          <a:spcPts val="1050"/>
                        </a:lnSpc>
                        <a:spcBef>
                          <a:spcPts val="515"/>
                        </a:spcBef>
                      </a:pPr>
                      <a:r>
                        <a:rPr sz="900" b="1" i="1" dirty="0">
                          <a:latin typeface="Arial"/>
                          <a:cs typeface="Arial"/>
                        </a:rPr>
                        <a:t>object</a:t>
                      </a:r>
                      <a:r>
                        <a:rPr sz="900" b="1" i="1" spc="-10" dirty="0">
                          <a:latin typeface="Arial"/>
                          <a:cs typeface="Arial"/>
                        </a:rPr>
                        <a:t> </a:t>
                      </a:r>
                      <a:r>
                        <a:rPr sz="900" dirty="0">
                          <a:latin typeface="Arial"/>
                          <a:cs typeface="Arial"/>
                        </a:rPr>
                        <a:t>type</a:t>
                      </a:r>
                      <a:r>
                        <a:rPr sz="900" spc="-5"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be</a:t>
                      </a:r>
                      <a:r>
                        <a:rPr sz="900" spc="-15" dirty="0">
                          <a:latin typeface="Arial"/>
                          <a:cs typeface="Arial"/>
                        </a:rPr>
                        <a:t> </a:t>
                      </a:r>
                      <a:r>
                        <a:rPr sz="900" dirty="0">
                          <a:latin typeface="Arial"/>
                          <a:cs typeface="Arial"/>
                        </a:rPr>
                        <a:t>used</a:t>
                      </a:r>
                      <a:r>
                        <a:rPr sz="900" spc="-5"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store</a:t>
                      </a:r>
                      <a:r>
                        <a:rPr sz="900" spc="-5"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any</a:t>
                      </a:r>
                      <a:r>
                        <a:rPr sz="900" spc="-10" dirty="0">
                          <a:latin typeface="Arial"/>
                          <a:cs typeface="Arial"/>
                        </a:rPr>
                        <a:t> </a:t>
                      </a:r>
                      <a:r>
                        <a:rPr sz="900" dirty="0">
                          <a:latin typeface="Arial"/>
                          <a:cs typeface="Arial"/>
                        </a:rPr>
                        <a:t>type.</a:t>
                      </a:r>
                      <a:r>
                        <a:rPr sz="900" spc="-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use</a:t>
                      </a:r>
                      <a:r>
                        <a:rPr sz="900" spc="-5" dirty="0">
                          <a:latin typeface="Arial"/>
                          <a:cs typeface="Arial"/>
                        </a:rPr>
                        <a:t> </a:t>
                      </a:r>
                      <a:r>
                        <a:rPr sz="900" dirty="0">
                          <a:latin typeface="Arial"/>
                          <a:cs typeface="Arial"/>
                        </a:rPr>
                        <a:t>of</a:t>
                      </a:r>
                      <a:r>
                        <a:rPr sz="900" spc="5" dirty="0">
                          <a:latin typeface="Arial"/>
                          <a:cs typeface="Arial"/>
                        </a:rPr>
                        <a:t> </a:t>
                      </a:r>
                      <a:r>
                        <a:rPr sz="900" b="1" i="1" dirty="0">
                          <a:latin typeface="Arial"/>
                          <a:cs typeface="Arial"/>
                        </a:rPr>
                        <a:t>object</a:t>
                      </a:r>
                      <a:r>
                        <a:rPr sz="900" b="1" i="1" spc="-15" dirty="0">
                          <a:latin typeface="Arial"/>
                          <a:cs typeface="Arial"/>
                        </a:rPr>
                        <a:t> </a:t>
                      </a:r>
                      <a:r>
                        <a:rPr sz="900" dirty="0">
                          <a:latin typeface="Arial"/>
                          <a:cs typeface="Arial"/>
                        </a:rPr>
                        <a:t>type</a:t>
                      </a:r>
                      <a:r>
                        <a:rPr sz="900" spc="-5" dirty="0">
                          <a:latin typeface="Arial"/>
                          <a:cs typeface="Arial"/>
                        </a:rPr>
                        <a:t> </a:t>
                      </a:r>
                      <a:r>
                        <a:rPr sz="900" spc="-25" dirty="0">
                          <a:latin typeface="Arial"/>
                          <a:cs typeface="Arial"/>
                        </a:rPr>
                        <a:t>is </a:t>
                      </a:r>
                      <a:r>
                        <a:rPr sz="900" dirty="0">
                          <a:latin typeface="Arial"/>
                          <a:cs typeface="Arial"/>
                        </a:rPr>
                        <a:t>inefficient</a:t>
                      </a:r>
                      <a:r>
                        <a:rPr sz="900" spc="-2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should</a:t>
                      </a:r>
                      <a:r>
                        <a:rPr sz="900" spc="-15" dirty="0">
                          <a:latin typeface="Arial"/>
                          <a:cs typeface="Arial"/>
                        </a:rPr>
                        <a:t> </a:t>
                      </a:r>
                      <a:r>
                        <a:rPr sz="900" dirty="0">
                          <a:latin typeface="Arial"/>
                          <a:cs typeface="Arial"/>
                        </a:rPr>
                        <a:t>be</a:t>
                      </a:r>
                      <a:r>
                        <a:rPr sz="900" spc="-5" dirty="0">
                          <a:latin typeface="Arial"/>
                          <a:cs typeface="Arial"/>
                        </a:rPr>
                        <a:t> </a:t>
                      </a:r>
                      <a:r>
                        <a:rPr sz="900" dirty="0">
                          <a:latin typeface="Arial"/>
                          <a:cs typeface="Arial"/>
                        </a:rPr>
                        <a:t>avoided</a:t>
                      </a:r>
                      <a:r>
                        <a:rPr sz="900" spc="-10" dirty="0">
                          <a:latin typeface="Arial"/>
                          <a:cs typeface="Arial"/>
                        </a:rPr>
                        <a:t> </a:t>
                      </a:r>
                      <a:r>
                        <a:rPr sz="900" dirty="0">
                          <a:latin typeface="Arial"/>
                          <a:cs typeface="Arial"/>
                        </a:rPr>
                        <a:t>if</a:t>
                      </a:r>
                      <a:r>
                        <a:rPr sz="900" spc="-15" dirty="0">
                          <a:latin typeface="Arial"/>
                          <a:cs typeface="Arial"/>
                        </a:rPr>
                        <a:t> </a:t>
                      </a:r>
                      <a:r>
                        <a:rPr sz="900" dirty="0">
                          <a:latin typeface="Arial"/>
                          <a:cs typeface="Arial"/>
                        </a:rPr>
                        <a:t>at</a:t>
                      </a:r>
                      <a:r>
                        <a:rPr sz="900" spc="-5" dirty="0">
                          <a:latin typeface="Arial"/>
                          <a:cs typeface="Arial"/>
                        </a:rPr>
                        <a:t> </a:t>
                      </a:r>
                      <a:r>
                        <a:rPr sz="900" dirty="0">
                          <a:latin typeface="Arial"/>
                          <a:cs typeface="Arial"/>
                        </a:rPr>
                        <a:t>all</a:t>
                      </a:r>
                      <a:r>
                        <a:rPr sz="900" spc="-5" dirty="0">
                          <a:latin typeface="Arial"/>
                          <a:cs typeface="Arial"/>
                        </a:rPr>
                        <a:t> </a:t>
                      </a:r>
                      <a:r>
                        <a:rPr sz="900" spc="-10" dirty="0">
                          <a:latin typeface="Arial"/>
                          <a:cs typeface="Arial"/>
                        </a:rPr>
                        <a:t>possible.</a:t>
                      </a:r>
                      <a:endParaRPr sz="900">
                        <a:latin typeface="Arial"/>
                        <a:cs typeface="Arial"/>
                      </a:endParaRPr>
                    </a:p>
                  </a:txBody>
                  <a:tcPr marL="0" marR="0" marT="6540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8" name="Title 8"/>
          <p:cNvSpPr>
            <a:spLocks noGrp="1"/>
          </p:cNvSpPr>
          <p:nvPr>
            <p:ph type="title"/>
          </p:nvPr>
        </p:nvSpPr>
        <p:spPr/>
        <p:txBody>
          <a:bodyPr/>
          <a:lstStyle/>
          <a:p>
            <a:r>
              <a:rPr lang="en-US" dirty="0" smtClean="0"/>
              <a:t>C# Data Types : Primitives</a:t>
            </a:r>
            <a:endParaRPr lang="en-US" dirty="0"/>
          </a:p>
        </p:txBody>
      </p:sp>
    </p:spTree>
    <p:extLst>
      <p:ext uri="{BB962C8B-B14F-4D97-AF65-F5344CB8AC3E}">
        <p14:creationId xmlns:p14="http://schemas.microsoft.com/office/powerpoint/2010/main" val="1742325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914400"/>
            <a:ext cx="5954395" cy="197612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2_6_2:</a:t>
            </a:r>
            <a:r>
              <a:rPr sz="1200" b="1" spc="-55" dirty="0">
                <a:latin typeface="Arial"/>
                <a:cs typeface="Arial"/>
              </a:rPr>
              <a:t> </a:t>
            </a:r>
            <a:r>
              <a:rPr sz="1200" b="1" spc="-10" dirty="0">
                <a:latin typeface="Arial"/>
                <a:cs typeface="Arial"/>
              </a:rPr>
              <a:t>Collections</a:t>
            </a:r>
            <a:endParaRPr sz="1200" dirty="0">
              <a:latin typeface="Arial"/>
              <a:cs typeface="Arial"/>
            </a:endParaRPr>
          </a:p>
          <a:p>
            <a:pPr>
              <a:lnSpc>
                <a:spcPct val="100000"/>
              </a:lnSpc>
              <a:spcBef>
                <a:spcPts val="50"/>
              </a:spcBef>
            </a:pPr>
            <a:endParaRPr sz="1050" dirty="0">
              <a:latin typeface="Arial"/>
              <a:cs typeface="Arial"/>
            </a:endParaRPr>
          </a:p>
          <a:p>
            <a:pPr marL="12700" marR="5080">
              <a:lnSpc>
                <a:spcPct val="95900"/>
              </a:lnSpc>
            </a:pPr>
            <a:r>
              <a:rPr sz="1100" dirty="0">
                <a:latin typeface="Arial"/>
                <a:cs typeface="Arial"/>
              </a:rPr>
              <a:t>In</a:t>
            </a:r>
            <a:r>
              <a:rPr sz="1100" spc="-30" dirty="0">
                <a:latin typeface="Arial"/>
                <a:cs typeface="Arial"/>
              </a:rPr>
              <a:t> </a:t>
            </a:r>
            <a:r>
              <a:rPr sz="1100" dirty="0">
                <a:latin typeface="Arial"/>
                <a:cs typeface="Arial"/>
              </a:rPr>
              <a:t>many</a:t>
            </a:r>
            <a:r>
              <a:rPr sz="1100" spc="-25" dirty="0">
                <a:latin typeface="Arial"/>
                <a:cs typeface="Arial"/>
              </a:rPr>
              <a:t> </a:t>
            </a:r>
            <a:r>
              <a:rPr sz="1100" dirty="0">
                <a:latin typeface="Arial"/>
                <a:cs typeface="Arial"/>
              </a:rPr>
              <a:t>cases,</a:t>
            </a:r>
            <a:r>
              <a:rPr sz="1100" spc="-2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manage</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group</a:t>
            </a:r>
            <a:r>
              <a:rPr sz="1100" spc="-1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objects.</a:t>
            </a:r>
            <a:r>
              <a:rPr sz="1100" spc="-25" dirty="0">
                <a:latin typeface="Arial"/>
                <a:cs typeface="Arial"/>
              </a:rPr>
              <a:t> </a:t>
            </a:r>
            <a:r>
              <a:rPr sz="1100" dirty="0">
                <a:latin typeface="Arial"/>
                <a:cs typeface="Arial"/>
              </a:rPr>
              <a:t>There</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generally</a:t>
            </a:r>
            <a:r>
              <a:rPr sz="1100" spc="-10" dirty="0">
                <a:latin typeface="Arial"/>
                <a:cs typeface="Arial"/>
              </a:rPr>
              <a:t> </a:t>
            </a:r>
            <a:r>
              <a:rPr sz="1100" spc="-25" dirty="0">
                <a:latin typeface="Arial"/>
                <a:cs typeface="Arial"/>
              </a:rPr>
              <a:t>two </a:t>
            </a:r>
            <a:r>
              <a:rPr sz="1100" dirty="0">
                <a:latin typeface="Arial"/>
                <a:cs typeface="Arial"/>
              </a:rPr>
              <a:t>ways</a:t>
            </a:r>
            <a:r>
              <a:rPr sz="1100" spc="-4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group</a:t>
            </a:r>
            <a:r>
              <a:rPr sz="1100" spc="-35" dirty="0">
                <a:latin typeface="Arial"/>
                <a:cs typeface="Arial"/>
              </a:rPr>
              <a:t> </a:t>
            </a:r>
            <a:r>
              <a:rPr sz="1100" dirty="0">
                <a:latin typeface="Arial"/>
                <a:cs typeface="Arial"/>
              </a:rPr>
              <a:t>objects:</a:t>
            </a:r>
            <a:r>
              <a:rPr sz="1100" spc="-15" dirty="0">
                <a:latin typeface="Arial"/>
                <a:cs typeface="Arial"/>
              </a:rPr>
              <a:t> </a:t>
            </a:r>
            <a:r>
              <a:rPr sz="1100" dirty="0">
                <a:latin typeface="Arial"/>
                <a:cs typeface="Arial"/>
              </a:rPr>
              <a:t>either</a:t>
            </a:r>
            <a:r>
              <a:rPr sz="1100" spc="-3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organizing</a:t>
            </a:r>
            <a:r>
              <a:rPr sz="1100" spc="-25" dirty="0">
                <a:latin typeface="Arial"/>
                <a:cs typeface="Arial"/>
              </a:rPr>
              <a:t> </a:t>
            </a:r>
            <a:r>
              <a:rPr sz="1100" dirty="0">
                <a:latin typeface="Arial"/>
                <a:cs typeface="Arial"/>
              </a:rPr>
              <a:t>them</a:t>
            </a:r>
            <a:r>
              <a:rPr sz="1100" spc="-3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arrays</a:t>
            </a:r>
            <a:r>
              <a:rPr sz="1100" spc="-3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using</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collection.</a:t>
            </a:r>
            <a:r>
              <a:rPr sz="1100" spc="-15" dirty="0">
                <a:latin typeface="Arial"/>
                <a:cs typeface="Arial"/>
              </a:rPr>
              <a:t> </a:t>
            </a:r>
            <a:r>
              <a:rPr sz="1100" dirty="0">
                <a:latin typeface="Arial"/>
                <a:cs typeface="Arial"/>
              </a:rPr>
              <a:t>Collections</a:t>
            </a:r>
            <a:r>
              <a:rPr sz="1100" spc="-25" dirty="0">
                <a:latin typeface="Arial"/>
                <a:cs typeface="Arial"/>
              </a:rPr>
              <a:t> are </a:t>
            </a:r>
            <a:r>
              <a:rPr sz="1100" dirty="0">
                <a:latin typeface="Arial"/>
                <a:cs typeface="Arial"/>
              </a:rPr>
              <a:t>more</a:t>
            </a:r>
            <a:r>
              <a:rPr sz="1100" spc="-40" dirty="0">
                <a:latin typeface="Arial"/>
                <a:cs typeface="Arial"/>
              </a:rPr>
              <a:t> </a:t>
            </a:r>
            <a:r>
              <a:rPr sz="1100" dirty="0">
                <a:latin typeface="Arial"/>
                <a:cs typeface="Arial"/>
              </a:rPr>
              <a:t>versatile</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flexible,</a:t>
            </a:r>
            <a:r>
              <a:rPr sz="1100" spc="-1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they</a:t>
            </a:r>
            <a:r>
              <a:rPr sz="1100" spc="-25" dirty="0">
                <a:latin typeface="Arial"/>
                <a:cs typeface="Arial"/>
              </a:rPr>
              <a:t> </a:t>
            </a:r>
            <a:r>
              <a:rPr sz="1100" dirty="0">
                <a:latin typeface="Arial"/>
                <a:cs typeface="Arial"/>
              </a:rPr>
              <a:t>allow</a:t>
            </a:r>
            <a:r>
              <a:rPr sz="1100" spc="-2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expand</a:t>
            </a:r>
            <a:r>
              <a:rPr sz="1100" spc="-15"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shrink</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group</a:t>
            </a:r>
            <a:r>
              <a:rPr sz="1100" spc="-20" dirty="0">
                <a:latin typeface="Arial"/>
                <a:cs typeface="Arial"/>
              </a:rPr>
              <a:t> </a:t>
            </a:r>
            <a:r>
              <a:rPr sz="1100" dirty="0">
                <a:latin typeface="Arial"/>
                <a:cs typeface="Arial"/>
              </a:rPr>
              <a:t>dynamically.</a:t>
            </a:r>
            <a:r>
              <a:rPr sz="1100" spc="-20" dirty="0">
                <a:latin typeface="Arial"/>
                <a:cs typeface="Arial"/>
              </a:rPr>
              <a:t> </a:t>
            </a:r>
            <a:r>
              <a:rPr sz="1100" spc="-10" dirty="0">
                <a:latin typeface="Arial"/>
                <a:cs typeface="Arial"/>
              </a:rPr>
              <a:t>There </a:t>
            </a:r>
            <a:r>
              <a:rPr sz="1100" dirty="0">
                <a:latin typeface="Arial"/>
                <a:cs typeface="Arial"/>
              </a:rPr>
              <a:t>are</a:t>
            </a:r>
            <a:r>
              <a:rPr sz="1100" spc="-40" dirty="0">
                <a:latin typeface="Arial"/>
                <a:cs typeface="Arial"/>
              </a:rPr>
              <a:t> </a:t>
            </a:r>
            <a:r>
              <a:rPr sz="1100" dirty="0">
                <a:latin typeface="Arial"/>
                <a:cs typeface="Arial"/>
              </a:rPr>
              <a:t>many</a:t>
            </a:r>
            <a:r>
              <a:rPr sz="1100" spc="-20" dirty="0">
                <a:latin typeface="Arial"/>
                <a:cs typeface="Arial"/>
              </a:rPr>
              <a:t> </a:t>
            </a:r>
            <a:r>
              <a:rPr sz="1100" dirty="0">
                <a:latin typeface="Arial"/>
                <a:cs typeface="Arial"/>
              </a:rPr>
              <a:t>ways</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collections,</a:t>
            </a:r>
            <a:r>
              <a:rPr sz="1100" spc="-25" dirty="0">
                <a:latin typeface="Arial"/>
                <a:cs typeface="Arial"/>
              </a:rPr>
              <a:t> </a:t>
            </a:r>
            <a:r>
              <a:rPr sz="1100" dirty="0">
                <a:latin typeface="Arial"/>
                <a:cs typeface="Arial"/>
              </a:rPr>
              <a:t>but</a:t>
            </a:r>
            <a:r>
              <a:rPr sz="1100" spc="-25"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focus</a:t>
            </a:r>
            <a:r>
              <a:rPr sz="1100" spc="-20" dirty="0">
                <a:latin typeface="Arial"/>
                <a:cs typeface="Arial"/>
              </a:rPr>
              <a:t> </a:t>
            </a:r>
            <a:r>
              <a:rPr sz="1100" dirty="0">
                <a:latin typeface="Arial"/>
                <a:cs typeface="Arial"/>
              </a:rPr>
              <a:t>on</a:t>
            </a:r>
            <a:r>
              <a:rPr sz="1100" spc="-20" dirty="0">
                <a:latin typeface="Arial"/>
                <a:cs typeface="Arial"/>
              </a:rPr>
              <a:t> </a:t>
            </a:r>
            <a:r>
              <a:rPr sz="1100" dirty="0">
                <a:latin typeface="Arial"/>
                <a:cs typeface="Arial"/>
              </a:rPr>
              <a:t>ordered</a:t>
            </a:r>
            <a:r>
              <a:rPr sz="1100" spc="-30" dirty="0">
                <a:latin typeface="Arial"/>
                <a:cs typeface="Arial"/>
              </a:rPr>
              <a:t> </a:t>
            </a:r>
            <a:r>
              <a:rPr sz="1100" dirty="0">
                <a:latin typeface="Arial"/>
                <a:cs typeface="Arial"/>
              </a:rPr>
              <a:t>ones</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contain</a:t>
            </a:r>
            <a:r>
              <a:rPr sz="1100" spc="-20" dirty="0">
                <a:latin typeface="Arial"/>
                <a:cs typeface="Arial"/>
              </a:rPr>
              <a:t> </a:t>
            </a:r>
            <a:r>
              <a:rPr sz="1100" dirty="0">
                <a:latin typeface="Arial"/>
                <a:cs typeface="Arial"/>
              </a:rPr>
              <a:t>elements</a:t>
            </a:r>
            <a:r>
              <a:rPr sz="1100" spc="-25" dirty="0">
                <a:latin typeface="Arial"/>
                <a:cs typeface="Arial"/>
              </a:rPr>
              <a:t> of </a:t>
            </a:r>
            <a:r>
              <a:rPr sz="1100" dirty="0">
                <a:latin typeface="Arial"/>
                <a:cs typeface="Arial"/>
              </a:rPr>
              <a:t>the</a:t>
            </a:r>
            <a:r>
              <a:rPr sz="1100" spc="-30" dirty="0">
                <a:latin typeface="Arial"/>
                <a:cs typeface="Arial"/>
              </a:rPr>
              <a:t> </a:t>
            </a:r>
            <a:r>
              <a:rPr sz="1100" dirty="0">
                <a:latin typeface="Arial"/>
                <a:cs typeface="Arial"/>
              </a:rPr>
              <a:t>same</a:t>
            </a:r>
            <a:r>
              <a:rPr sz="1100" spc="-20"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type.</a:t>
            </a:r>
            <a:r>
              <a:rPr sz="1100" spc="-10"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more</a:t>
            </a:r>
            <a:r>
              <a:rPr sz="1100" spc="-30" dirty="0">
                <a:latin typeface="Arial"/>
                <a:cs typeface="Arial"/>
              </a:rPr>
              <a:t> </a:t>
            </a:r>
            <a:r>
              <a:rPr sz="1100" dirty="0">
                <a:latin typeface="Arial"/>
                <a:cs typeface="Arial"/>
              </a:rPr>
              <a:t>information,</a:t>
            </a:r>
            <a:r>
              <a:rPr sz="1100" spc="-1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reference</a:t>
            </a:r>
            <a:r>
              <a:rPr sz="1100" spc="-3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literature.</a:t>
            </a:r>
            <a:endParaRPr sz="1100" dirty="0">
              <a:latin typeface="Arial"/>
              <a:cs typeface="Arial"/>
            </a:endParaRPr>
          </a:p>
          <a:p>
            <a:pPr>
              <a:lnSpc>
                <a:spcPct val="100000"/>
              </a:lnSpc>
              <a:spcBef>
                <a:spcPts val="50"/>
              </a:spcBef>
            </a:pPr>
            <a:endParaRPr sz="1000" dirty="0">
              <a:latin typeface="Arial"/>
              <a:cs typeface="Arial"/>
            </a:endParaRPr>
          </a:p>
          <a:p>
            <a:pPr marL="12700">
              <a:lnSpc>
                <a:spcPts val="1295"/>
              </a:lnSpc>
            </a:pPr>
            <a:r>
              <a:rPr sz="1100" b="1" spc="-10" dirty="0">
                <a:latin typeface="Arial"/>
                <a:cs typeface="Arial"/>
              </a:rPr>
              <a:t>Arrays</a:t>
            </a:r>
            <a:endParaRPr sz="1100" dirty="0">
              <a:latin typeface="Arial"/>
              <a:cs typeface="Arial"/>
            </a:endParaRPr>
          </a:p>
          <a:p>
            <a:pPr marL="12700" marR="132080">
              <a:lnSpc>
                <a:spcPct val="96000"/>
              </a:lnSpc>
              <a:spcBef>
                <a:spcPts val="30"/>
              </a:spcBef>
            </a:pPr>
            <a:r>
              <a:rPr sz="1100" dirty="0">
                <a:latin typeface="Arial"/>
                <a:cs typeface="Arial"/>
              </a:rPr>
              <a:t>Arrays</a:t>
            </a:r>
            <a:r>
              <a:rPr sz="1100" spc="-4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common</a:t>
            </a:r>
            <a:r>
              <a:rPr sz="1100" spc="-20" dirty="0">
                <a:latin typeface="Arial"/>
                <a:cs typeface="Arial"/>
              </a:rPr>
              <a:t> </a:t>
            </a:r>
            <a:r>
              <a:rPr sz="1100" dirty="0">
                <a:latin typeface="Arial"/>
                <a:cs typeface="Arial"/>
              </a:rPr>
              <a:t>way</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assemble</a:t>
            </a:r>
            <a:r>
              <a:rPr sz="1100" spc="-2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ordered</a:t>
            </a:r>
            <a:r>
              <a:rPr sz="1100" spc="-15" dirty="0">
                <a:latin typeface="Arial"/>
                <a:cs typeface="Arial"/>
              </a:rPr>
              <a:t> </a:t>
            </a:r>
            <a:r>
              <a:rPr sz="1100" dirty="0">
                <a:latin typeface="Arial"/>
                <a:cs typeface="Arial"/>
              </a:rPr>
              <a:t>group</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data.</a:t>
            </a:r>
            <a:r>
              <a:rPr sz="1100" spc="-10" dirty="0">
                <a:latin typeface="Arial"/>
                <a:cs typeface="Arial"/>
              </a:rPr>
              <a:t> </a:t>
            </a:r>
            <a:r>
              <a:rPr sz="1100" dirty="0">
                <a:latin typeface="Arial"/>
                <a:cs typeface="Arial"/>
              </a:rPr>
              <a:t>Arrays</a:t>
            </a:r>
            <a:r>
              <a:rPr sz="1100" spc="-30"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best</a:t>
            </a:r>
            <a:r>
              <a:rPr sz="1100" spc="-10" dirty="0">
                <a:latin typeface="Arial"/>
                <a:cs typeface="Arial"/>
              </a:rPr>
              <a:t> </a:t>
            </a:r>
            <a:r>
              <a:rPr sz="1100" dirty="0">
                <a:latin typeface="Arial"/>
                <a:cs typeface="Arial"/>
              </a:rPr>
              <a:t>suited</a:t>
            </a:r>
            <a:r>
              <a:rPr sz="1100" spc="-20" dirty="0">
                <a:latin typeface="Arial"/>
                <a:cs typeface="Arial"/>
              </a:rPr>
              <a:t> </a:t>
            </a:r>
            <a:r>
              <a:rPr sz="1100" dirty="0">
                <a:latin typeface="Arial"/>
                <a:cs typeface="Arial"/>
              </a:rPr>
              <a:t>if</a:t>
            </a:r>
            <a:r>
              <a:rPr sz="1100" spc="-20" dirty="0">
                <a:latin typeface="Arial"/>
                <a:cs typeface="Arial"/>
              </a:rPr>
              <a:t> </a:t>
            </a:r>
            <a:r>
              <a:rPr sz="1100" spc="-25" dirty="0">
                <a:latin typeface="Arial"/>
                <a:cs typeface="Arial"/>
              </a:rPr>
              <a:t>you </a:t>
            </a:r>
            <a:r>
              <a:rPr sz="1100" dirty="0">
                <a:latin typeface="Arial"/>
                <a:cs typeface="Arial"/>
              </a:rPr>
              <a:t>already</a:t>
            </a:r>
            <a:r>
              <a:rPr sz="1100" spc="-25" dirty="0">
                <a:latin typeface="Arial"/>
                <a:cs typeface="Arial"/>
              </a:rPr>
              <a:t> </a:t>
            </a:r>
            <a:r>
              <a:rPr sz="1100" dirty="0">
                <a:latin typeface="Arial"/>
                <a:cs typeface="Arial"/>
              </a:rPr>
              <a:t>know</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values</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storing,</a:t>
            </a:r>
            <a:r>
              <a:rPr sz="1100" spc="-20"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expand</a:t>
            </a:r>
            <a:r>
              <a:rPr sz="1100" spc="-2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shrink</a:t>
            </a:r>
            <a:r>
              <a:rPr sz="1100" spc="-1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group dynamically.</a:t>
            </a:r>
            <a:endParaRPr sz="1100" dirty="0">
              <a:latin typeface="Arial"/>
              <a:cs typeface="Arial"/>
            </a:endParaRPr>
          </a:p>
        </p:txBody>
      </p:sp>
      <p:sp>
        <p:nvSpPr>
          <p:cNvPr id="7" name="TextBox 6">
            <a:hlinkClick r:id="rId2" action="ppaction://hlinkfile"/>
          </p:cNvPr>
          <p:cNvSpPr txBox="1"/>
          <p:nvPr/>
        </p:nvSpPr>
        <p:spPr>
          <a:xfrm>
            <a:off x="6334042" y="96547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0" name="object 2"/>
          <p:cNvSpPr txBox="1"/>
          <p:nvPr/>
        </p:nvSpPr>
        <p:spPr>
          <a:xfrm>
            <a:off x="902004" y="4635754"/>
            <a:ext cx="5928360" cy="645160"/>
          </a:xfrm>
          <a:prstGeom prst="rect">
            <a:avLst/>
          </a:prstGeom>
        </p:spPr>
        <p:txBody>
          <a:bodyPr vert="horz" wrap="square" lIns="0" tIns="12700" rIns="0" bIns="0" rtlCol="0">
            <a:spAutoFit/>
          </a:bodyPr>
          <a:lstStyle/>
          <a:p>
            <a:pPr marL="37465" algn="ctr">
              <a:lnSpc>
                <a:spcPct val="100000"/>
              </a:lnSpc>
              <a:spcBef>
                <a:spcPts val="100"/>
              </a:spcBef>
            </a:pPr>
            <a:r>
              <a:rPr sz="900" dirty="0">
                <a:latin typeface="Arial"/>
                <a:cs typeface="Arial"/>
              </a:rPr>
              <a:t>Figure(17):</a:t>
            </a:r>
            <a:r>
              <a:rPr sz="900" spc="-20" dirty="0">
                <a:latin typeface="Arial"/>
                <a:cs typeface="Arial"/>
              </a:rPr>
              <a:t> </a:t>
            </a:r>
            <a:r>
              <a:rPr sz="900" dirty="0">
                <a:latin typeface="Arial"/>
                <a:cs typeface="Arial"/>
              </a:rPr>
              <a:t>How</a:t>
            </a:r>
            <a:r>
              <a:rPr sz="900" spc="-15" dirty="0">
                <a:latin typeface="Arial"/>
                <a:cs typeface="Arial"/>
              </a:rPr>
              <a:t> </a:t>
            </a:r>
            <a:r>
              <a:rPr sz="900" dirty="0">
                <a:latin typeface="Arial"/>
                <a:cs typeface="Arial"/>
              </a:rPr>
              <a:t>arrays</a:t>
            </a:r>
            <a:r>
              <a:rPr sz="900" spc="-10" dirty="0">
                <a:latin typeface="Arial"/>
                <a:cs typeface="Arial"/>
              </a:rPr>
              <a:t> </a:t>
            </a:r>
            <a:r>
              <a:rPr sz="900" dirty="0">
                <a:latin typeface="Arial"/>
                <a:cs typeface="Arial"/>
              </a:rPr>
              <a:t>are</a:t>
            </a:r>
            <a:r>
              <a:rPr sz="900" spc="-5" dirty="0">
                <a:latin typeface="Arial"/>
                <a:cs typeface="Arial"/>
              </a:rPr>
              <a:t> </a:t>
            </a:r>
            <a:r>
              <a:rPr sz="900" dirty="0">
                <a:latin typeface="Arial"/>
                <a:cs typeface="Arial"/>
              </a:rPr>
              <a:t>stored</a:t>
            </a:r>
            <a:r>
              <a:rPr sz="900" spc="-5"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computer</a:t>
            </a:r>
            <a:r>
              <a:rPr sz="900" spc="-5" dirty="0">
                <a:latin typeface="Arial"/>
                <a:cs typeface="Arial"/>
              </a:rPr>
              <a:t> </a:t>
            </a:r>
            <a:r>
              <a:rPr sz="900" spc="-10" dirty="0">
                <a:latin typeface="Arial"/>
                <a:cs typeface="Arial"/>
              </a:rPr>
              <a:t>memory</a:t>
            </a:r>
            <a:endParaRPr sz="900">
              <a:latin typeface="Arial"/>
              <a:cs typeface="Arial"/>
            </a:endParaRPr>
          </a:p>
          <a:p>
            <a:pPr>
              <a:lnSpc>
                <a:spcPct val="100000"/>
              </a:lnSpc>
              <a:spcBef>
                <a:spcPts val="40"/>
              </a:spcBef>
            </a:pPr>
            <a:endParaRPr sz="1100">
              <a:latin typeface="Arial"/>
              <a:cs typeface="Arial"/>
            </a:endParaRPr>
          </a:p>
          <a:p>
            <a:pPr marL="12700" marR="5080">
              <a:lnSpc>
                <a:spcPts val="1260"/>
              </a:lnSpc>
            </a:pPr>
            <a:r>
              <a:rPr sz="1100" dirty="0">
                <a:latin typeface="Arial"/>
                <a:cs typeface="Arial"/>
              </a:rPr>
              <a:t>For</a:t>
            </a:r>
            <a:r>
              <a:rPr sz="1100" spc="-3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organize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days</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week</a:t>
            </a:r>
            <a:r>
              <a:rPr sz="1100" spc="-20"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array.</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declares</a:t>
            </a:r>
            <a:r>
              <a:rPr sz="1100" spc="-15" dirty="0">
                <a:latin typeface="Arial"/>
                <a:cs typeface="Arial"/>
              </a:rPr>
              <a:t> </a:t>
            </a:r>
            <a:r>
              <a:rPr sz="1100" spc="-25" dirty="0">
                <a:latin typeface="Arial"/>
                <a:cs typeface="Arial"/>
              </a:rPr>
              <a:t>and </a:t>
            </a:r>
            <a:r>
              <a:rPr sz="1100" dirty="0">
                <a:latin typeface="Arial"/>
                <a:cs typeface="Arial"/>
              </a:rPr>
              <a:t>initializes</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weekdays</a:t>
            </a:r>
            <a:r>
              <a:rPr sz="1100" spc="-40" dirty="0">
                <a:latin typeface="Arial"/>
                <a:cs typeface="Arial"/>
              </a:rPr>
              <a:t> </a:t>
            </a:r>
            <a:r>
              <a:rPr sz="1100" dirty="0">
                <a:latin typeface="Arial"/>
                <a:cs typeface="Arial"/>
              </a:rPr>
              <a:t>array</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one</a:t>
            </a:r>
            <a:r>
              <a:rPr sz="1100" spc="-25" dirty="0">
                <a:latin typeface="Arial"/>
                <a:cs typeface="Arial"/>
              </a:rPr>
              <a:t> </a:t>
            </a:r>
            <a:r>
              <a:rPr sz="1100" spc="-20" dirty="0">
                <a:latin typeface="Arial"/>
                <a:cs typeface="Arial"/>
              </a:rPr>
              <a:t>step.</a:t>
            </a:r>
            <a:endParaRPr sz="1100">
              <a:latin typeface="Arial"/>
              <a:cs typeface="Arial"/>
            </a:endParaRPr>
          </a:p>
        </p:txBody>
      </p:sp>
      <p:sp>
        <p:nvSpPr>
          <p:cNvPr id="11" name="object 3"/>
          <p:cNvSpPr txBox="1"/>
          <p:nvPr/>
        </p:nvSpPr>
        <p:spPr>
          <a:xfrm>
            <a:off x="920800" y="5360542"/>
            <a:ext cx="5944870" cy="556260"/>
          </a:xfrm>
          <a:prstGeom prst="rect">
            <a:avLst/>
          </a:prstGeom>
          <a:ln w="12192">
            <a:solidFill>
              <a:srgbClr val="000000"/>
            </a:solidFill>
          </a:ln>
        </p:spPr>
        <p:txBody>
          <a:bodyPr vert="horz" wrap="square" lIns="0" tIns="62230" rIns="0" bIns="0" rtlCol="0">
            <a:spAutoFit/>
          </a:bodyPr>
          <a:lstStyle/>
          <a:p>
            <a:pPr marL="63500">
              <a:lnSpc>
                <a:spcPts val="1060"/>
              </a:lnSpc>
              <a:spcBef>
                <a:spcPts val="490"/>
              </a:spcBef>
            </a:pPr>
            <a:r>
              <a:rPr sz="900" i="1" dirty="0">
                <a:solidFill>
                  <a:srgbClr val="00AF50"/>
                </a:solidFill>
                <a:latin typeface="Arial"/>
                <a:cs typeface="Arial"/>
              </a:rPr>
              <a:t>//Declare</a:t>
            </a:r>
            <a:r>
              <a:rPr sz="900" i="1" spc="-20" dirty="0">
                <a:solidFill>
                  <a:srgbClr val="00AF50"/>
                </a:solidFill>
                <a:latin typeface="Arial"/>
                <a:cs typeface="Arial"/>
              </a:rPr>
              <a:t> </a:t>
            </a:r>
            <a:r>
              <a:rPr sz="900" i="1" dirty="0">
                <a:solidFill>
                  <a:srgbClr val="00AF50"/>
                </a:solidFill>
                <a:latin typeface="Arial"/>
                <a:cs typeface="Arial"/>
              </a:rPr>
              <a:t>and</a:t>
            </a:r>
            <a:r>
              <a:rPr sz="900" i="1" spc="-20" dirty="0">
                <a:solidFill>
                  <a:srgbClr val="00AF50"/>
                </a:solidFill>
                <a:latin typeface="Arial"/>
                <a:cs typeface="Arial"/>
              </a:rPr>
              <a:t> </a:t>
            </a:r>
            <a:r>
              <a:rPr sz="900" i="1" spc="-10" dirty="0">
                <a:solidFill>
                  <a:srgbClr val="00AF50"/>
                </a:solidFill>
                <a:latin typeface="Arial"/>
                <a:cs typeface="Arial"/>
              </a:rPr>
              <a:t>initialize</a:t>
            </a:r>
            <a:r>
              <a:rPr sz="900" i="1" spc="-25" dirty="0">
                <a:solidFill>
                  <a:srgbClr val="00AF50"/>
                </a:solidFill>
                <a:latin typeface="Arial"/>
                <a:cs typeface="Arial"/>
              </a:rPr>
              <a:t> </a:t>
            </a:r>
            <a:r>
              <a:rPr sz="900" i="1" dirty="0">
                <a:solidFill>
                  <a:srgbClr val="00AF50"/>
                </a:solidFill>
                <a:latin typeface="Arial"/>
                <a:cs typeface="Arial"/>
              </a:rPr>
              <a:t>the</a:t>
            </a:r>
            <a:r>
              <a:rPr sz="900" i="1" spc="-30" dirty="0">
                <a:solidFill>
                  <a:srgbClr val="00AF50"/>
                </a:solidFill>
                <a:latin typeface="Arial"/>
                <a:cs typeface="Arial"/>
              </a:rPr>
              <a:t> </a:t>
            </a:r>
            <a:r>
              <a:rPr sz="900" i="1" dirty="0">
                <a:solidFill>
                  <a:srgbClr val="00AF50"/>
                </a:solidFill>
                <a:latin typeface="Arial"/>
                <a:cs typeface="Arial"/>
              </a:rPr>
              <a:t>days</a:t>
            </a:r>
            <a:r>
              <a:rPr sz="900" i="1" spc="-15" dirty="0">
                <a:solidFill>
                  <a:srgbClr val="00AF50"/>
                </a:solidFill>
                <a:latin typeface="Arial"/>
                <a:cs typeface="Arial"/>
              </a:rPr>
              <a:t> </a:t>
            </a:r>
            <a:r>
              <a:rPr sz="900" i="1" dirty="0">
                <a:solidFill>
                  <a:srgbClr val="00AF50"/>
                </a:solidFill>
                <a:latin typeface="Arial"/>
                <a:cs typeface="Arial"/>
              </a:rPr>
              <a:t>of</a:t>
            </a:r>
            <a:r>
              <a:rPr sz="900" i="1" spc="-15" dirty="0">
                <a:solidFill>
                  <a:srgbClr val="00AF50"/>
                </a:solidFill>
                <a:latin typeface="Arial"/>
                <a:cs typeface="Arial"/>
              </a:rPr>
              <a:t> </a:t>
            </a:r>
            <a:r>
              <a:rPr sz="900" i="1" dirty="0">
                <a:solidFill>
                  <a:srgbClr val="00AF50"/>
                </a:solidFill>
                <a:latin typeface="Arial"/>
                <a:cs typeface="Arial"/>
              </a:rPr>
              <a:t>the</a:t>
            </a:r>
            <a:r>
              <a:rPr sz="900" i="1" spc="-20" dirty="0">
                <a:solidFill>
                  <a:srgbClr val="00AF50"/>
                </a:solidFill>
                <a:latin typeface="Arial"/>
                <a:cs typeface="Arial"/>
              </a:rPr>
              <a:t> </a:t>
            </a:r>
            <a:r>
              <a:rPr sz="900" i="1" dirty="0">
                <a:solidFill>
                  <a:srgbClr val="00AF50"/>
                </a:solidFill>
                <a:latin typeface="Arial"/>
                <a:cs typeface="Arial"/>
              </a:rPr>
              <a:t>week</a:t>
            </a:r>
            <a:r>
              <a:rPr sz="900" i="1" spc="-25" dirty="0">
                <a:solidFill>
                  <a:srgbClr val="00AF50"/>
                </a:solidFill>
                <a:latin typeface="Arial"/>
                <a:cs typeface="Arial"/>
              </a:rPr>
              <a:t> </a:t>
            </a:r>
            <a:r>
              <a:rPr sz="900" i="1" spc="-10" dirty="0">
                <a:solidFill>
                  <a:srgbClr val="00AF50"/>
                </a:solidFill>
                <a:latin typeface="Arial"/>
                <a:cs typeface="Arial"/>
              </a:rPr>
              <a:t>array</a:t>
            </a:r>
            <a:endParaRPr sz="900">
              <a:latin typeface="Arial"/>
              <a:cs typeface="Arial"/>
            </a:endParaRPr>
          </a:p>
          <a:p>
            <a:pPr marL="63500">
              <a:lnSpc>
                <a:spcPts val="1060"/>
              </a:lnSpc>
            </a:pPr>
            <a:r>
              <a:rPr sz="900" dirty="0">
                <a:solidFill>
                  <a:srgbClr val="0000FF"/>
                </a:solidFill>
                <a:latin typeface="Arial"/>
                <a:cs typeface="Arial"/>
              </a:rPr>
              <a:t>string</a:t>
            </a:r>
            <a:r>
              <a:rPr sz="900" b="1" dirty="0">
                <a:latin typeface="Arial"/>
                <a:cs typeface="Arial"/>
              </a:rPr>
              <a:t>[</a:t>
            </a:r>
            <a:r>
              <a:rPr sz="900" b="1" spc="-20" dirty="0">
                <a:latin typeface="Arial"/>
                <a:cs typeface="Arial"/>
              </a:rPr>
              <a:t> </a:t>
            </a:r>
            <a:r>
              <a:rPr sz="900" b="1" dirty="0">
                <a:latin typeface="Arial"/>
                <a:cs typeface="Arial"/>
              </a:rPr>
              <a:t>]</a:t>
            </a:r>
            <a:r>
              <a:rPr sz="900" b="1" spc="-5" dirty="0">
                <a:latin typeface="Arial"/>
                <a:cs typeface="Arial"/>
              </a:rPr>
              <a:t> </a:t>
            </a:r>
            <a:r>
              <a:rPr sz="900" dirty="0">
                <a:latin typeface="Arial"/>
                <a:cs typeface="Arial"/>
              </a:rPr>
              <a:t>weekdays</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a:t>
            </a:r>
            <a:r>
              <a:rPr sz="900" spc="-10" dirty="0">
                <a:solidFill>
                  <a:srgbClr val="970000"/>
                </a:solidFill>
                <a:latin typeface="Arial"/>
                <a:cs typeface="Arial"/>
              </a:rPr>
              <a:t>"Sunday"</a:t>
            </a:r>
            <a:r>
              <a:rPr sz="900" spc="-10" dirty="0">
                <a:latin typeface="Arial"/>
                <a:cs typeface="Arial"/>
              </a:rPr>
              <a:t>,</a:t>
            </a:r>
            <a:r>
              <a:rPr sz="900" spc="-10" dirty="0">
                <a:solidFill>
                  <a:srgbClr val="970000"/>
                </a:solidFill>
                <a:latin typeface="Arial"/>
                <a:cs typeface="Arial"/>
              </a:rPr>
              <a:t>"Monday"</a:t>
            </a:r>
            <a:r>
              <a:rPr sz="900" spc="-10" dirty="0">
                <a:latin typeface="Arial"/>
                <a:cs typeface="Arial"/>
              </a:rPr>
              <a:t>,</a:t>
            </a:r>
            <a:r>
              <a:rPr sz="900" spc="-10" dirty="0">
                <a:solidFill>
                  <a:srgbClr val="970000"/>
                </a:solidFill>
                <a:latin typeface="Arial"/>
                <a:cs typeface="Arial"/>
              </a:rPr>
              <a:t>"Tuesday"</a:t>
            </a:r>
            <a:r>
              <a:rPr sz="900" spc="-10" dirty="0">
                <a:latin typeface="Arial"/>
                <a:cs typeface="Arial"/>
              </a:rPr>
              <a:t>,</a:t>
            </a:r>
            <a:r>
              <a:rPr sz="900" spc="-10" dirty="0">
                <a:solidFill>
                  <a:srgbClr val="970000"/>
                </a:solidFill>
                <a:latin typeface="Arial"/>
                <a:cs typeface="Arial"/>
              </a:rPr>
              <a:t>"Wednesday"</a:t>
            </a:r>
            <a:r>
              <a:rPr sz="900" spc="-10" dirty="0">
                <a:latin typeface="Arial"/>
                <a:cs typeface="Arial"/>
              </a:rPr>
              <a:t>,</a:t>
            </a:r>
            <a:r>
              <a:rPr sz="900" spc="-10" dirty="0">
                <a:solidFill>
                  <a:srgbClr val="970000"/>
                </a:solidFill>
                <a:latin typeface="Arial"/>
                <a:cs typeface="Arial"/>
              </a:rPr>
              <a:t>"Thursday"</a:t>
            </a:r>
            <a:r>
              <a:rPr sz="900" spc="-10" dirty="0">
                <a:latin typeface="Arial"/>
                <a:cs typeface="Arial"/>
              </a:rPr>
              <a:t>,</a:t>
            </a:r>
            <a:r>
              <a:rPr sz="900" spc="-10" dirty="0">
                <a:solidFill>
                  <a:srgbClr val="970000"/>
                </a:solidFill>
                <a:latin typeface="Arial"/>
                <a:cs typeface="Arial"/>
              </a:rPr>
              <a:t>"Friday"</a:t>
            </a:r>
            <a:r>
              <a:rPr sz="900" spc="-10" dirty="0">
                <a:latin typeface="Arial"/>
                <a:cs typeface="Arial"/>
              </a:rPr>
              <a:t>,</a:t>
            </a:r>
            <a:r>
              <a:rPr sz="900" spc="-10" dirty="0">
                <a:solidFill>
                  <a:srgbClr val="970000"/>
                </a:solidFill>
                <a:latin typeface="Arial"/>
                <a:cs typeface="Arial"/>
              </a:rPr>
              <a:t>"Saturday"</a:t>
            </a:r>
            <a:r>
              <a:rPr sz="900" spc="-10" dirty="0">
                <a:latin typeface="Arial"/>
                <a:cs typeface="Arial"/>
              </a:rPr>
              <a:t>};</a:t>
            </a:r>
            <a:endParaRPr sz="900">
              <a:latin typeface="Arial"/>
              <a:cs typeface="Arial"/>
            </a:endParaRPr>
          </a:p>
        </p:txBody>
      </p:sp>
      <p:sp>
        <p:nvSpPr>
          <p:cNvPr id="12" name="object 4"/>
          <p:cNvSpPr txBox="1"/>
          <p:nvPr/>
        </p:nvSpPr>
        <p:spPr>
          <a:xfrm>
            <a:off x="902004" y="5980716"/>
            <a:ext cx="5942965"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You</a:t>
            </a:r>
            <a:r>
              <a:rPr sz="1100" spc="-3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also</a:t>
            </a:r>
            <a:r>
              <a:rPr sz="1100" spc="-30" dirty="0">
                <a:latin typeface="Arial"/>
                <a:cs typeface="Arial"/>
              </a:rPr>
              <a:t> </a:t>
            </a:r>
            <a:r>
              <a:rPr sz="1100" dirty="0">
                <a:latin typeface="Arial"/>
                <a:cs typeface="Arial"/>
              </a:rPr>
              <a:t>declare</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array</a:t>
            </a:r>
            <a:r>
              <a:rPr sz="1100" spc="-30" dirty="0">
                <a:latin typeface="Arial"/>
                <a:cs typeface="Arial"/>
              </a:rPr>
              <a:t> </a:t>
            </a:r>
            <a:r>
              <a:rPr sz="1100" dirty="0">
                <a:latin typeface="Arial"/>
                <a:cs typeface="Arial"/>
              </a:rPr>
              <a:t>first</a:t>
            </a:r>
            <a:r>
              <a:rPr sz="1100" spc="-10"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specific</a:t>
            </a:r>
            <a:r>
              <a:rPr sz="1100" spc="-15" dirty="0">
                <a:latin typeface="Arial"/>
                <a:cs typeface="Arial"/>
              </a:rPr>
              <a:t> </a:t>
            </a:r>
            <a:r>
              <a:rPr sz="1100" dirty="0">
                <a:latin typeface="Arial"/>
                <a:cs typeface="Arial"/>
              </a:rPr>
              <a:t>dimension</a:t>
            </a:r>
            <a:r>
              <a:rPr sz="1100" spc="-30" dirty="0">
                <a:latin typeface="Arial"/>
                <a:cs typeface="Arial"/>
              </a:rPr>
              <a:t> </a:t>
            </a:r>
            <a:r>
              <a:rPr sz="1100" dirty="0">
                <a:latin typeface="Arial"/>
                <a:cs typeface="Arial"/>
              </a:rPr>
              <a:t>representing</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number</a:t>
            </a:r>
            <a:r>
              <a:rPr sz="1100" spc="-25" dirty="0">
                <a:latin typeface="Arial"/>
                <a:cs typeface="Arial"/>
              </a:rPr>
              <a:t> of </a:t>
            </a:r>
            <a:r>
              <a:rPr sz="1100" dirty="0">
                <a:latin typeface="Arial"/>
                <a:cs typeface="Arial"/>
              </a:rPr>
              <a:t>elements</a:t>
            </a:r>
            <a:r>
              <a:rPr sz="1100" spc="-4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allocate</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memory</a:t>
            </a:r>
            <a:r>
              <a:rPr sz="1100" spc="-3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array,</a:t>
            </a:r>
            <a:r>
              <a:rPr sz="1100" spc="-2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assign</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values</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45" dirty="0">
                <a:latin typeface="Arial"/>
                <a:cs typeface="Arial"/>
              </a:rPr>
              <a:t> </a:t>
            </a:r>
            <a:r>
              <a:rPr sz="1100" dirty="0">
                <a:latin typeface="Arial"/>
                <a:cs typeface="Arial"/>
              </a:rPr>
              <a:t>elements</a:t>
            </a:r>
            <a:r>
              <a:rPr sz="1100" spc="-25" dirty="0">
                <a:latin typeface="Arial"/>
                <a:cs typeface="Arial"/>
              </a:rPr>
              <a:t> </a:t>
            </a:r>
            <a:r>
              <a:rPr sz="1100" dirty="0">
                <a:latin typeface="Arial"/>
                <a:cs typeface="Arial"/>
              </a:rPr>
              <a:t>in</a:t>
            </a:r>
            <a:r>
              <a:rPr sz="1100" spc="-15" dirty="0">
                <a:latin typeface="Arial"/>
                <a:cs typeface="Arial"/>
              </a:rPr>
              <a:t> </a:t>
            </a:r>
            <a:r>
              <a:rPr sz="1100" spc="-10" dirty="0">
                <a:latin typeface="Arial"/>
                <a:cs typeface="Arial"/>
              </a:rPr>
              <a:t>separate </a:t>
            </a:r>
            <a:r>
              <a:rPr sz="1100" dirty="0">
                <a:latin typeface="Arial"/>
                <a:cs typeface="Arial"/>
              </a:rPr>
              <a:t>statements.</a:t>
            </a:r>
            <a:r>
              <a:rPr sz="1100" spc="-4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C#</a:t>
            </a:r>
            <a:r>
              <a:rPr sz="1100" spc="-25" dirty="0">
                <a:latin typeface="Arial"/>
                <a:cs typeface="Arial"/>
              </a:rPr>
              <a:t> </a:t>
            </a:r>
            <a:r>
              <a:rPr sz="1100" dirty="0">
                <a:latin typeface="Arial"/>
                <a:cs typeface="Arial"/>
              </a:rPr>
              <a:t>language,</a:t>
            </a:r>
            <a:r>
              <a:rPr sz="1100" spc="-10" dirty="0">
                <a:latin typeface="Arial"/>
                <a:cs typeface="Arial"/>
              </a:rPr>
              <a:t> </a:t>
            </a:r>
            <a:r>
              <a:rPr sz="1100" dirty="0">
                <a:latin typeface="Arial"/>
                <a:cs typeface="Arial"/>
              </a:rPr>
              <a:t>each</a:t>
            </a:r>
            <a:r>
              <a:rPr sz="1100" spc="-35" dirty="0">
                <a:latin typeface="Arial"/>
                <a:cs typeface="Arial"/>
              </a:rPr>
              <a:t> </a:t>
            </a:r>
            <a:r>
              <a:rPr sz="1100" dirty="0">
                <a:latin typeface="Arial"/>
                <a:cs typeface="Arial"/>
              </a:rPr>
              <a:t>statement</a:t>
            </a:r>
            <a:r>
              <a:rPr sz="1100" spc="-25" dirty="0">
                <a:latin typeface="Arial"/>
                <a:cs typeface="Arial"/>
              </a:rPr>
              <a:t> </a:t>
            </a:r>
            <a:r>
              <a:rPr sz="1100" dirty="0">
                <a:latin typeface="Arial"/>
                <a:cs typeface="Arial"/>
              </a:rPr>
              <a:t>ends</a:t>
            </a:r>
            <a:r>
              <a:rPr sz="1100" spc="-35"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a</a:t>
            </a:r>
            <a:r>
              <a:rPr sz="1100" spc="-30" dirty="0">
                <a:latin typeface="Arial"/>
                <a:cs typeface="Arial"/>
              </a:rPr>
              <a:t> </a:t>
            </a:r>
            <a:r>
              <a:rPr sz="1100" spc="-10" dirty="0">
                <a:latin typeface="Arial"/>
                <a:cs typeface="Arial"/>
              </a:rPr>
              <a:t>semicolon.</a:t>
            </a:r>
            <a:endParaRPr sz="1100">
              <a:latin typeface="Arial"/>
              <a:cs typeface="Arial"/>
            </a:endParaRPr>
          </a:p>
        </p:txBody>
      </p:sp>
      <p:sp>
        <p:nvSpPr>
          <p:cNvPr id="13" name="object 5"/>
          <p:cNvSpPr txBox="1"/>
          <p:nvPr/>
        </p:nvSpPr>
        <p:spPr>
          <a:xfrm>
            <a:off x="920800" y="6651783"/>
            <a:ext cx="5944870" cy="1323340"/>
          </a:xfrm>
          <a:prstGeom prst="rect">
            <a:avLst/>
          </a:prstGeom>
          <a:ln w="12192">
            <a:solidFill>
              <a:srgbClr val="000000"/>
            </a:solidFill>
          </a:ln>
        </p:spPr>
        <p:txBody>
          <a:bodyPr vert="horz" wrap="square" lIns="0" tIns="71755" rIns="0" bIns="0" rtlCol="0">
            <a:spAutoFit/>
          </a:bodyPr>
          <a:lstStyle/>
          <a:p>
            <a:pPr marL="63500" marR="2002155">
              <a:lnSpc>
                <a:spcPts val="1030"/>
              </a:lnSpc>
              <a:spcBef>
                <a:spcPts val="565"/>
              </a:spcBef>
            </a:pPr>
            <a:r>
              <a:rPr sz="900" dirty="0">
                <a:latin typeface="Arial"/>
                <a:cs typeface="Arial"/>
              </a:rPr>
              <a:t>//Declare</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days</a:t>
            </a:r>
            <a:r>
              <a:rPr sz="900" spc="-35"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week</a:t>
            </a:r>
            <a:r>
              <a:rPr sz="900" spc="-25"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one</a:t>
            </a:r>
            <a:r>
              <a:rPr sz="900" spc="-25" dirty="0">
                <a:latin typeface="Arial"/>
                <a:cs typeface="Arial"/>
              </a:rPr>
              <a:t> </a:t>
            </a:r>
            <a:r>
              <a:rPr sz="900" dirty="0">
                <a:latin typeface="Arial"/>
                <a:cs typeface="Arial"/>
              </a:rPr>
              <a:t>statement,</a:t>
            </a:r>
            <a:r>
              <a:rPr sz="900" spc="-20" dirty="0">
                <a:latin typeface="Arial"/>
                <a:cs typeface="Arial"/>
              </a:rPr>
              <a:t> </a:t>
            </a:r>
            <a:r>
              <a:rPr sz="900" dirty="0">
                <a:latin typeface="Arial"/>
                <a:cs typeface="Arial"/>
              </a:rPr>
              <a:t>then</a:t>
            </a:r>
            <a:r>
              <a:rPr sz="900" spc="-20" dirty="0">
                <a:latin typeface="Arial"/>
                <a:cs typeface="Arial"/>
              </a:rPr>
              <a:t> </a:t>
            </a:r>
            <a:r>
              <a:rPr sz="900" dirty="0">
                <a:latin typeface="Arial"/>
                <a:cs typeface="Arial"/>
              </a:rPr>
              <a:t>assign</a:t>
            </a:r>
            <a:r>
              <a:rPr sz="900" spc="-2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values</a:t>
            </a:r>
            <a:r>
              <a:rPr sz="900" spc="-25" dirty="0">
                <a:latin typeface="Arial"/>
                <a:cs typeface="Arial"/>
              </a:rPr>
              <a:t> </a:t>
            </a:r>
            <a:r>
              <a:rPr sz="900" spc="-10" dirty="0">
                <a:latin typeface="Arial"/>
                <a:cs typeface="Arial"/>
              </a:rPr>
              <a:t>later </a:t>
            </a:r>
            <a:r>
              <a:rPr sz="900" dirty="0">
                <a:solidFill>
                  <a:srgbClr val="3333FF"/>
                </a:solidFill>
                <a:latin typeface="Arial"/>
                <a:cs typeface="Arial"/>
              </a:rPr>
              <a:t>string</a:t>
            </a:r>
            <a:r>
              <a:rPr sz="900" b="1" dirty="0">
                <a:latin typeface="Arial"/>
                <a:cs typeface="Arial"/>
              </a:rPr>
              <a:t>[</a:t>
            </a:r>
            <a:r>
              <a:rPr sz="900" b="1" spc="-10" dirty="0">
                <a:latin typeface="Arial"/>
                <a:cs typeface="Arial"/>
              </a:rPr>
              <a:t> </a:t>
            </a:r>
            <a:r>
              <a:rPr sz="900" b="1" dirty="0">
                <a:latin typeface="Arial"/>
                <a:cs typeface="Arial"/>
              </a:rPr>
              <a:t>]</a:t>
            </a:r>
            <a:r>
              <a:rPr sz="900" b="1" spc="-5" dirty="0">
                <a:latin typeface="Arial"/>
                <a:cs typeface="Arial"/>
              </a:rPr>
              <a:t> </a:t>
            </a:r>
            <a:r>
              <a:rPr sz="900" dirty="0">
                <a:latin typeface="Arial"/>
                <a:cs typeface="Arial"/>
              </a:rPr>
              <a:t>weekdays</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string</a:t>
            </a:r>
            <a:r>
              <a:rPr sz="900" b="1" spc="-10" dirty="0">
                <a:latin typeface="Arial"/>
                <a:cs typeface="Arial"/>
              </a:rPr>
              <a:t>[7]</a:t>
            </a:r>
            <a:r>
              <a:rPr sz="900" spc="-10" dirty="0">
                <a:latin typeface="Arial"/>
                <a:cs typeface="Arial"/>
              </a:rPr>
              <a:t>;</a:t>
            </a:r>
            <a:endParaRPr sz="900">
              <a:latin typeface="Arial"/>
              <a:cs typeface="Arial"/>
            </a:endParaRPr>
          </a:p>
          <a:p>
            <a:pPr marL="63500">
              <a:lnSpc>
                <a:spcPts val="990"/>
              </a:lnSpc>
            </a:pPr>
            <a:r>
              <a:rPr sz="900" dirty="0">
                <a:latin typeface="Arial"/>
                <a:cs typeface="Arial"/>
              </a:rPr>
              <a:t>weekdays[0]</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"Sunday"</a:t>
            </a:r>
            <a:r>
              <a:rPr sz="900" spc="-10" dirty="0">
                <a:latin typeface="Arial"/>
                <a:cs typeface="Arial"/>
              </a:rPr>
              <a:t>;</a:t>
            </a:r>
            <a:endParaRPr sz="900">
              <a:latin typeface="Arial"/>
              <a:cs typeface="Arial"/>
            </a:endParaRPr>
          </a:p>
          <a:p>
            <a:pPr marL="63500" marR="4388485">
              <a:lnSpc>
                <a:spcPct val="95800"/>
              </a:lnSpc>
              <a:spcBef>
                <a:spcPts val="30"/>
              </a:spcBef>
            </a:pPr>
            <a:r>
              <a:rPr sz="900" dirty="0">
                <a:latin typeface="Arial"/>
                <a:cs typeface="Arial"/>
              </a:rPr>
              <a:t>weekdays[1]</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"Monday"</a:t>
            </a:r>
            <a:r>
              <a:rPr sz="900" spc="-10" dirty="0">
                <a:latin typeface="Arial"/>
                <a:cs typeface="Arial"/>
              </a:rPr>
              <a:t>; </a:t>
            </a:r>
            <a:r>
              <a:rPr sz="900" dirty="0">
                <a:latin typeface="Arial"/>
                <a:cs typeface="Arial"/>
              </a:rPr>
              <a:t>weekdays[2]</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"Tuesday"</a:t>
            </a:r>
            <a:r>
              <a:rPr sz="900" spc="-10" dirty="0">
                <a:latin typeface="Arial"/>
                <a:cs typeface="Arial"/>
              </a:rPr>
              <a:t>; </a:t>
            </a:r>
            <a:r>
              <a:rPr sz="900" dirty="0">
                <a:latin typeface="Arial"/>
                <a:cs typeface="Arial"/>
              </a:rPr>
              <a:t>weekdays[3]</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"Wednesday"</a:t>
            </a:r>
            <a:r>
              <a:rPr sz="900" spc="-10" dirty="0">
                <a:latin typeface="Arial"/>
                <a:cs typeface="Arial"/>
              </a:rPr>
              <a:t>; </a:t>
            </a:r>
            <a:r>
              <a:rPr sz="900" dirty="0">
                <a:latin typeface="Arial"/>
                <a:cs typeface="Arial"/>
              </a:rPr>
              <a:t>weekdays[4]</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"Thursday"</a:t>
            </a:r>
            <a:r>
              <a:rPr sz="900" spc="-10" dirty="0">
                <a:latin typeface="Arial"/>
                <a:cs typeface="Arial"/>
              </a:rPr>
              <a:t>; </a:t>
            </a:r>
            <a:r>
              <a:rPr sz="900" dirty="0">
                <a:latin typeface="Arial"/>
                <a:cs typeface="Arial"/>
              </a:rPr>
              <a:t>weekdays[5]</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"Friday"</a:t>
            </a:r>
            <a:r>
              <a:rPr sz="900" spc="-10" dirty="0">
                <a:latin typeface="Arial"/>
                <a:cs typeface="Arial"/>
              </a:rPr>
              <a:t>; </a:t>
            </a:r>
            <a:r>
              <a:rPr sz="900" dirty="0">
                <a:latin typeface="Arial"/>
                <a:cs typeface="Arial"/>
              </a:rPr>
              <a:t>weekdays[6]</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90000"/>
                </a:solidFill>
                <a:latin typeface="Arial"/>
                <a:cs typeface="Arial"/>
              </a:rPr>
              <a:t>"Saturday"</a:t>
            </a:r>
            <a:r>
              <a:rPr sz="900" spc="-10" dirty="0">
                <a:latin typeface="Arial"/>
                <a:cs typeface="Arial"/>
              </a:rPr>
              <a:t>;</a:t>
            </a:r>
            <a:endParaRPr sz="900">
              <a:latin typeface="Arial"/>
              <a:cs typeface="Arial"/>
            </a:endParaRPr>
          </a:p>
        </p:txBody>
      </p:sp>
      <p:pic>
        <p:nvPicPr>
          <p:cNvPr id="14" name="object 9"/>
          <p:cNvPicPr/>
          <p:nvPr/>
        </p:nvPicPr>
        <p:blipFill>
          <a:blip r:embed="rId3" cstate="print"/>
          <a:stretch>
            <a:fillRect/>
          </a:stretch>
        </p:blipFill>
        <p:spPr>
          <a:xfrm>
            <a:off x="2071751" y="2971800"/>
            <a:ext cx="3602659" cy="1684654"/>
          </a:xfrm>
          <a:prstGeom prst="rect">
            <a:avLst/>
          </a:prstGeom>
        </p:spPr>
      </p:pic>
      <p:sp>
        <p:nvSpPr>
          <p:cNvPr id="15" name="object 6"/>
          <p:cNvSpPr txBox="1"/>
          <p:nvPr/>
        </p:nvSpPr>
        <p:spPr>
          <a:xfrm>
            <a:off x="902004" y="7958526"/>
            <a:ext cx="5181600" cy="176068"/>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Let’s</a:t>
            </a:r>
            <a:r>
              <a:rPr sz="1100" spc="-25" dirty="0">
                <a:latin typeface="Arial"/>
                <a:cs typeface="Arial"/>
              </a:rPr>
              <a:t> </a:t>
            </a:r>
            <a:r>
              <a:rPr sz="1100" dirty="0">
                <a:latin typeface="Arial"/>
                <a:cs typeface="Arial"/>
              </a:rPr>
              <a:t>take</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statement</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sets</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first</a:t>
            </a:r>
            <a:r>
              <a:rPr sz="1100" spc="-2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weekdays</a:t>
            </a:r>
            <a:r>
              <a:rPr sz="1100" spc="-25" dirty="0">
                <a:latin typeface="Arial"/>
                <a:cs typeface="Arial"/>
              </a:rPr>
              <a:t> </a:t>
            </a:r>
            <a:r>
              <a:rPr sz="1100" dirty="0">
                <a:latin typeface="Arial"/>
                <a:cs typeface="Arial"/>
              </a:rPr>
              <a:t>array</a:t>
            </a:r>
            <a:r>
              <a:rPr sz="1100" spc="-1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above.</a:t>
            </a:r>
            <a:endParaRPr sz="1100">
              <a:latin typeface="Arial"/>
              <a:cs typeface="Arial"/>
            </a:endParaRPr>
          </a:p>
        </p:txBody>
      </p:sp>
      <p:sp>
        <p:nvSpPr>
          <p:cNvPr id="16" name="object 7"/>
          <p:cNvSpPr txBox="1"/>
          <p:nvPr/>
        </p:nvSpPr>
        <p:spPr>
          <a:xfrm>
            <a:off x="920800" y="8175783"/>
            <a:ext cx="5944870" cy="385618"/>
          </a:xfrm>
          <a:prstGeom prst="rect">
            <a:avLst/>
          </a:prstGeom>
          <a:ln w="12192">
            <a:solidFill>
              <a:srgbClr val="000000"/>
            </a:solidFill>
          </a:ln>
        </p:spPr>
        <p:txBody>
          <a:bodyPr vert="horz" wrap="square" lIns="0" tIns="62230" rIns="0" bIns="0" rtlCol="0">
            <a:spAutoFit/>
          </a:bodyPr>
          <a:lstStyle/>
          <a:p>
            <a:pPr marL="63500">
              <a:lnSpc>
                <a:spcPct val="100000"/>
              </a:lnSpc>
              <a:spcBef>
                <a:spcPts val="490"/>
              </a:spcBef>
            </a:pPr>
            <a:r>
              <a:rPr sz="900" dirty="0">
                <a:latin typeface="Arial"/>
                <a:cs typeface="Arial"/>
              </a:rPr>
              <a:t>weekdays[0]</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970000"/>
                </a:solidFill>
                <a:latin typeface="Arial"/>
                <a:cs typeface="Arial"/>
              </a:rPr>
              <a:t>“Sunday”</a:t>
            </a:r>
            <a:r>
              <a:rPr sz="900" spc="-10" dirty="0">
                <a:latin typeface="Arial"/>
                <a:cs typeface="Arial"/>
              </a:rPr>
              <a:t>;</a:t>
            </a:r>
            <a:endParaRPr sz="900">
              <a:latin typeface="Arial"/>
              <a:cs typeface="Arial"/>
            </a:endParaRPr>
          </a:p>
        </p:txBody>
      </p:sp>
      <p:sp>
        <p:nvSpPr>
          <p:cNvPr id="17" name="object 8"/>
          <p:cNvSpPr txBox="1"/>
          <p:nvPr/>
        </p:nvSpPr>
        <p:spPr>
          <a:xfrm>
            <a:off x="902004" y="8632983"/>
            <a:ext cx="5963285" cy="994759"/>
          </a:xfrm>
          <a:prstGeom prst="rect">
            <a:avLst/>
          </a:prstGeom>
        </p:spPr>
        <p:txBody>
          <a:bodyPr vert="horz" wrap="square" lIns="0" tIns="19685" rIns="0" bIns="0" rtlCol="0">
            <a:spAutoFit/>
          </a:bodyPr>
          <a:lstStyle/>
          <a:p>
            <a:pPr marL="12700" marR="5080">
              <a:lnSpc>
                <a:spcPct val="95900"/>
              </a:lnSpc>
              <a:spcBef>
                <a:spcPts val="155"/>
              </a:spcBef>
            </a:pPr>
            <a:r>
              <a:rPr sz="1100" b="1" i="1" dirty="0">
                <a:latin typeface="Arial"/>
                <a:cs typeface="Arial"/>
              </a:rPr>
              <a:t>Sunday</a:t>
            </a:r>
            <a:r>
              <a:rPr sz="1100" b="1" i="1" spc="-3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called</a:t>
            </a:r>
            <a:r>
              <a:rPr sz="1100" spc="-20" dirty="0">
                <a:latin typeface="Arial"/>
                <a:cs typeface="Arial"/>
              </a:rPr>
              <a:t> </a:t>
            </a:r>
            <a:r>
              <a:rPr sz="1100" dirty="0">
                <a:latin typeface="Arial"/>
                <a:cs typeface="Arial"/>
              </a:rPr>
              <a:t>an</a:t>
            </a:r>
            <a:r>
              <a:rPr sz="1100" spc="-20" dirty="0">
                <a:latin typeface="Arial"/>
                <a:cs typeface="Arial"/>
              </a:rPr>
              <a:t> </a:t>
            </a:r>
            <a:r>
              <a:rPr sz="1100" b="1" i="1" dirty="0">
                <a:latin typeface="Arial"/>
                <a:cs typeface="Arial"/>
              </a:rPr>
              <a:t>array</a:t>
            </a:r>
            <a:r>
              <a:rPr sz="1100" b="1" i="1" spc="-20" dirty="0">
                <a:latin typeface="Arial"/>
                <a:cs typeface="Arial"/>
              </a:rPr>
              <a:t> </a:t>
            </a:r>
            <a:r>
              <a:rPr sz="1100" b="1" i="1" dirty="0">
                <a:latin typeface="Arial"/>
                <a:cs typeface="Arial"/>
              </a:rPr>
              <a:t>element</a:t>
            </a:r>
            <a:r>
              <a:rPr sz="1100" dirty="0">
                <a:latin typeface="Arial"/>
                <a:cs typeface="Arial"/>
              </a:rPr>
              <a:t>.</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number</a:t>
            </a:r>
            <a:r>
              <a:rPr sz="1100" spc="-25" dirty="0">
                <a:latin typeface="Arial"/>
                <a:cs typeface="Arial"/>
              </a:rPr>
              <a:t> </a:t>
            </a:r>
            <a:r>
              <a:rPr sz="1100" dirty="0">
                <a:latin typeface="Arial"/>
                <a:cs typeface="Arial"/>
              </a:rPr>
              <a:t>between</a:t>
            </a:r>
            <a:r>
              <a:rPr sz="1100" spc="-20" dirty="0">
                <a:latin typeface="Arial"/>
                <a:cs typeface="Arial"/>
              </a:rPr>
              <a:t> </a:t>
            </a:r>
            <a:r>
              <a:rPr sz="1100" dirty="0">
                <a:latin typeface="Arial"/>
                <a:cs typeface="Arial"/>
              </a:rPr>
              <a:t>brackets</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called</a:t>
            </a:r>
            <a:r>
              <a:rPr sz="1100" spc="-20"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index</a:t>
            </a:r>
            <a:r>
              <a:rPr sz="1100" b="1" i="1" spc="-30" dirty="0">
                <a:latin typeface="Arial"/>
                <a:cs typeface="Arial"/>
              </a:rPr>
              <a:t> </a:t>
            </a:r>
            <a:r>
              <a:rPr sz="1100" dirty="0">
                <a:latin typeface="Arial"/>
                <a:cs typeface="Arial"/>
              </a:rPr>
              <a:t>of</a:t>
            </a:r>
            <a:r>
              <a:rPr sz="1100" spc="-20" dirty="0">
                <a:latin typeface="Arial"/>
                <a:cs typeface="Arial"/>
              </a:rPr>
              <a:t> </a:t>
            </a:r>
            <a:r>
              <a:rPr sz="1100" spc="-25" dirty="0">
                <a:latin typeface="Arial"/>
                <a:cs typeface="Arial"/>
              </a:rPr>
              <a:t>the </a:t>
            </a:r>
            <a:r>
              <a:rPr sz="1100" dirty="0">
                <a:latin typeface="Arial"/>
                <a:cs typeface="Arial"/>
              </a:rPr>
              <a:t>element</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array.</a:t>
            </a:r>
            <a:r>
              <a:rPr sz="1100" spc="-25" dirty="0">
                <a:latin typeface="Arial"/>
                <a:cs typeface="Arial"/>
              </a:rPr>
              <a:t> </a:t>
            </a:r>
            <a:r>
              <a:rPr sz="1100" dirty="0">
                <a:latin typeface="Arial"/>
                <a:cs typeface="Arial"/>
              </a:rPr>
              <a:t>Notice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in</a:t>
            </a:r>
            <a:r>
              <a:rPr sz="1100" spc="-10" dirty="0">
                <a:latin typeface="Arial"/>
                <a:cs typeface="Arial"/>
              </a:rPr>
              <a:t> </a:t>
            </a:r>
            <a:r>
              <a:rPr sz="1100" b="1" i="1" dirty="0">
                <a:latin typeface="Arial"/>
                <a:cs typeface="Arial"/>
              </a:rPr>
              <a:t>C#</a:t>
            </a:r>
            <a:r>
              <a:rPr sz="1100" b="1" i="1" spc="-30" dirty="0">
                <a:latin typeface="Arial"/>
                <a:cs typeface="Arial"/>
              </a:rPr>
              <a:t> </a:t>
            </a:r>
            <a:r>
              <a:rPr sz="1100" b="1" i="1" dirty="0">
                <a:latin typeface="Arial"/>
                <a:cs typeface="Arial"/>
              </a:rPr>
              <a:t>language</a:t>
            </a:r>
            <a:r>
              <a:rPr sz="1100" b="1" i="1"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array</a:t>
            </a:r>
            <a:r>
              <a:rPr sz="1100" spc="-20" dirty="0">
                <a:latin typeface="Arial"/>
                <a:cs typeface="Arial"/>
              </a:rPr>
              <a:t> </a:t>
            </a:r>
            <a:r>
              <a:rPr sz="1100" dirty="0">
                <a:latin typeface="Arial"/>
                <a:cs typeface="Arial"/>
              </a:rPr>
              <a:t>always</a:t>
            </a:r>
            <a:r>
              <a:rPr sz="1100" spc="-30" dirty="0">
                <a:latin typeface="Arial"/>
                <a:cs typeface="Arial"/>
              </a:rPr>
              <a:t> </a:t>
            </a:r>
            <a:r>
              <a:rPr sz="1100" dirty="0">
                <a:latin typeface="Arial"/>
                <a:cs typeface="Arial"/>
              </a:rPr>
              <a:t>starts</a:t>
            </a:r>
            <a:r>
              <a:rPr sz="1100" spc="-30"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index=0</a:t>
            </a:r>
            <a:r>
              <a:rPr sz="1100" spc="-30" dirty="0">
                <a:latin typeface="Arial"/>
                <a:cs typeface="Arial"/>
              </a:rPr>
              <a:t> </a:t>
            </a:r>
            <a:r>
              <a:rPr sz="1100" dirty="0">
                <a:latin typeface="Arial"/>
                <a:cs typeface="Arial"/>
              </a:rPr>
              <a:t>that</a:t>
            </a:r>
            <a:r>
              <a:rPr sz="1100" spc="-20" dirty="0">
                <a:latin typeface="Arial"/>
                <a:cs typeface="Arial"/>
              </a:rPr>
              <a:t> </a:t>
            </a:r>
            <a:r>
              <a:rPr sz="1100" spc="-10" dirty="0">
                <a:latin typeface="Arial"/>
                <a:cs typeface="Arial"/>
              </a:rPr>
              <a:t>points </a:t>
            </a:r>
            <a:r>
              <a:rPr sz="1100" dirty="0">
                <a:latin typeface="Arial"/>
                <a:cs typeface="Arial"/>
              </a:rPr>
              <a:t>to</a:t>
            </a:r>
            <a:r>
              <a:rPr sz="1100" spc="-4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first</a:t>
            </a:r>
            <a:r>
              <a:rPr sz="1100" spc="-20" dirty="0">
                <a:latin typeface="Arial"/>
                <a:cs typeface="Arial"/>
              </a:rPr>
              <a:t> </a:t>
            </a:r>
            <a:r>
              <a:rPr sz="1100" dirty="0">
                <a:latin typeface="Arial"/>
                <a:cs typeface="Arial"/>
              </a:rPr>
              <a:t>element.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last</a:t>
            </a:r>
            <a:r>
              <a:rPr sz="1100" spc="-10" dirty="0">
                <a:latin typeface="Arial"/>
                <a:cs typeface="Arial"/>
              </a:rPr>
              <a:t> </a:t>
            </a:r>
            <a:r>
              <a:rPr sz="1100" dirty="0">
                <a:latin typeface="Arial"/>
                <a:cs typeface="Arial"/>
              </a:rPr>
              <a:t>index</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array</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seven</a:t>
            </a:r>
            <a:r>
              <a:rPr sz="1100" spc="-15" dirty="0">
                <a:latin typeface="Arial"/>
                <a:cs typeface="Arial"/>
              </a:rPr>
              <a:t> </a:t>
            </a:r>
            <a:r>
              <a:rPr sz="1100" dirty="0">
                <a:latin typeface="Arial"/>
                <a:cs typeface="Arial"/>
              </a:rPr>
              <a:t>elements</a:t>
            </a:r>
            <a:r>
              <a:rPr sz="1100" spc="-30" dirty="0">
                <a:latin typeface="Arial"/>
                <a:cs typeface="Arial"/>
              </a:rPr>
              <a:t> </a:t>
            </a:r>
            <a:r>
              <a:rPr sz="1100" dirty="0">
                <a:latin typeface="Arial"/>
                <a:cs typeface="Arial"/>
              </a:rPr>
              <a:t>therefore</a:t>
            </a:r>
            <a:r>
              <a:rPr sz="1100" spc="-35" dirty="0">
                <a:latin typeface="Arial"/>
                <a:cs typeface="Arial"/>
              </a:rPr>
              <a:t> </a:t>
            </a:r>
            <a:r>
              <a:rPr sz="1100" dirty="0">
                <a:latin typeface="Arial"/>
                <a:cs typeface="Arial"/>
              </a:rPr>
              <a:t>equals</a:t>
            </a:r>
            <a:r>
              <a:rPr sz="1100" spc="-10" dirty="0">
                <a:latin typeface="Arial"/>
                <a:cs typeface="Arial"/>
              </a:rPr>
              <a:t> </a:t>
            </a:r>
            <a:r>
              <a:rPr sz="1100" dirty="0">
                <a:latin typeface="Arial"/>
                <a:cs typeface="Arial"/>
              </a:rPr>
              <a:t>6.</a:t>
            </a:r>
            <a:r>
              <a:rPr sz="1100" spc="-20"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try</a:t>
            </a:r>
            <a:r>
              <a:rPr sz="1100" spc="-25" dirty="0">
                <a:latin typeface="Arial"/>
                <a:cs typeface="Arial"/>
              </a:rPr>
              <a:t> to </a:t>
            </a:r>
            <a:r>
              <a:rPr sz="1100" dirty="0">
                <a:latin typeface="Arial"/>
                <a:cs typeface="Arial"/>
              </a:rPr>
              <a:t>retrieve</a:t>
            </a:r>
            <a:r>
              <a:rPr sz="1100" spc="-40"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invalid</a:t>
            </a:r>
            <a:r>
              <a:rPr sz="1100" spc="-20" dirty="0">
                <a:latin typeface="Arial"/>
                <a:cs typeface="Arial"/>
              </a:rPr>
              <a:t> </a:t>
            </a:r>
            <a:r>
              <a:rPr sz="1100" dirty="0">
                <a:latin typeface="Arial"/>
                <a:cs typeface="Arial"/>
              </a:rPr>
              <a:t>index,</a:t>
            </a:r>
            <a:r>
              <a:rPr sz="1100" spc="-1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7</a:t>
            </a:r>
            <a:r>
              <a:rPr sz="1100" spc="-4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weekday</a:t>
            </a:r>
            <a:r>
              <a:rPr sz="1100" spc="-3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above,</a:t>
            </a:r>
            <a:r>
              <a:rPr sz="1100" spc="-25"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you</a:t>
            </a:r>
            <a:r>
              <a:rPr sz="1100" spc="-20" dirty="0">
                <a:latin typeface="Arial"/>
                <a:cs typeface="Arial"/>
              </a:rPr>
              <a:t> will </a:t>
            </a:r>
            <a:r>
              <a:rPr sz="1100" dirty="0">
                <a:latin typeface="Arial"/>
                <a:cs typeface="Arial"/>
              </a:rPr>
              <a:t>get</a:t>
            </a:r>
            <a:r>
              <a:rPr sz="1100" spc="-20" dirty="0">
                <a:latin typeface="Arial"/>
                <a:cs typeface="Arial"/>
              </a:rPr>
              <a:t> </a:t>
            </a:r>
            <a:r>
              <a:rPr sz="1100" dirty="0">
                <a:latin typeface="Arial"/>
                <a:cs typeface="Arial"/>
              </a:rPr>
              <a:t>what</a:t>
            </a:r>
            <a:r>
              <a:rPr sz="1100" spc="-1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called</a:t>
            </a:r>
            <a:r>
              <a:rPr sz="1100" spc="-15" dirty="0">
                <a:latin typeface="Arial"/>
                <a:cs typeface="Arial"/>
              </a:rPr>
              <a:t> </a:t>
            </a:r>
            <a:r>
              <a:rPr sz="1100" dirty="0">
                <a:latin typeface="Arial"/>
                <a:cs typeface="Arial"/>
              </a:rPr>
              <a:t>an</a:t>
            </a:r>
            <a:r>
              <a:rPr sz="1100" spc="-20" dirty="0">
                <a:latin typeface="Arial"/>
                <a:cs typeface="Arial"/>
              </a:rPr>
              <a:t> </a:t>
            </a:r>
            <a:r>
              <a:rPr sz="1100" b="1" i="1" dirty="0">
                <a:latin typeface="Arial"/>
                <a:cs typeface="Arial"/>
              </a:rPr>
              <a:t>out</a:t>
            </a:r>
            <a:r>
              <a:rPr sz="1100" b="1" i="1" spc="-20" dirty="0">
                <a:latin typeface="Arial"/>
                <a:cs typeface="Arial"/>
              </a:rPr>
              <a:t> </a:t>
            </a:r>
            <a:r>
              <a:rPr sz="1100" b="1" i="1" dirty="0">
                <a:latin typeface="Arial"/>
                <a:cs typeface="Arial"/>
              </a:rPr>
              <a:t>of</a:t>
            </a:r>
            <a:r>
              <a:rPr sz="1100" b="1" i="1" spc="-20" dirty="0">
                <a:latin typeface="Arial"/>
                <a:cs typeface="Arial"/>
              </a:rPr>
              <a:t> </a:t>
            </a:r>
            <a:r>
              <a:rPr sz="1100" b="1" i="1" dirty="0">
                <a:latin typeface="Arial"/>
                <a:cs typeface="Arial"/>
              </a:rPr>
              <a:t>bound</a:t>
            </a:r>
            <a:r>
              <a:rPr sz="1100" b="1" i="1" spc="-15" dirty="0">
                <a:latin typeface="Arial"/>
                <a:cs typeface="Arial"/>
              </a:rPr>
              <a:t> </a:t>
            </a:r>
            <a:r>
              <a:rPr sz="1100" b="1" i="1" dirty="0">
                <a:latin typeface="Arial"/>
                <a:cs typeface="Arial"/>
              </a:rPr>
              <a:t>error</a:t>
            </a:r>
            <a:r>
              <a:rPr sz="1100" b="1" i="1" spc="-15" dirty="0">
                <a:latin typeface="Arial"/>
                <a:cs typeface="Arial"/>
              </a:rPr>
              <a:t> </a:t>
            </a:r>
            <a:r>
              <a:rPr sz="1100" dirty="0">
                <a:latin typeface="Arial"/>
                <a:cs typeface="Arial"/>
              </a:rPr>
              <a:t>because</a:t>
            </a:r>
            <a:r>
              <a:rPr sz="1100" spc="-1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basically</a:t>
            </a:r>
            <a:r>
              <a:rPr sz="1100" spc="-25" dirty="0">
                <a:latin typeface="Arial"/>
                <a:cs typeface="Arial"/>
              </a:rPr>
              <a:t> </a:t>
            </a:r>
            <a:r>
              <a:rPr sz="1100" dirty="0">
                <a:latin typeface="Arial"/>
                <a:cs typeface="Arial"/>
              </a:rPr>
              <a:t>trying</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part</a:t>
            </a:r>
            <a:r>
              <a:rPr sz="1100" spc="-20" dirty="0">
                <a:latin typeface="Arial"/>
                <a:cs typeface="Arial"/>
              </a:rPr>
              <a:t> </a:t>
            </a:r>
            <a:r>
              <a:rPr sz="1100" dirty="0">
                <a:latin typeface="Arial"/>
                <a:cs typeface="Arial"/>
              </a:rPr>
              <a:t>of</a:t>
            </a:r>
            <a:r>
              <a:rPr sz="1100" spc="-15" dirty="0">
                <a:latin typeface="Arial"/>
                <a:cs typeface="Arial"/>
              </a:rPr>
              <a:t> </a:t>
            </a:r>
            <a:r>
              <a:rPr sz="1100" spc="-25" dirty="0">
                <a:latin typeface="Arial"/>
                <a:cs typeface="Arial"/>
              </a:rPr>
              <a:t>the </a:t>
            </a:r>
            <a:r>
              <a:rPr sz="1100" dirty="0">
                <a:latin typeface="Arial"/>
                <a:cs typeface="Arial"/>
              </a:rPr>
              <a:t>memory</a:t>
            </a:r>
            <a:r>
              <a:rPr sz="1100" spc="-35"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did</a:t>
            </a:r>
            <a:r>
              <a:rPr sz="1100" spc="-25" dirty="0">
                <a:latin typeface="Arial"/>
                <a:cs typeface="Arial"/>
              </a:rPr>
              <a:t> </a:t>
            </a:r>
            <a:r>
              <a:rPr sz="1100" dirty="0">
                <a:latin typeface="Arial"/>
                <a:cs typeface="Arial"/>
              </a:rPr>
              <a:t>not</a:t>
            </a:r>
            <a:r>
              <a:rPr sz="1100" spc="-5" dirty="0">
                <a:latin typeface="Arial"/>
                <a:cs typeface="Arial"/>
              </a:rPr>
              <a:t> </a:t>
            </a:r>
            <a:r>
              <a:rPr sz="1100" dirty="0">
                <a:latin typeface="Arial"/>
                <a:cs typeface="Arial"/>
              </a:rPr>
              <a:t>allocate</a:t>
            </a:r>
            <a:r>
              <a:rPr sz="1100" spc="-20" dirty="0">
                <a:latin typeface="Arial"/>
                <a:cs typeface="Arial"/>
              </a:rPr>
              <a:t> </a:t>
            </a:r>
            <a:r>
              <a:rPr sz="1100" dirty="0">
                <a:latin typeface="Arial"/>
                <a:cs typeface="Arial"/>
              </a:rPr>
              <a:t>for</a:t>
            </a:r>
            <a:r>
              <a:rPr sz="1100" spc="-10" dirty="0">
                <a:latin typeface="Arial"/>
                <a:cs typeface="Arial"/>
              </a:rPr>
              <a:t> </a:t>
            </a:r>
            <a:r>
              <a:rPr sz="1100" dirty="0">
                <a:latin typeface="Arial"/>
                <a:cs typeface="Arial"/>
              </a:rPr>
              <a:t>your</a:t>
            </a:r>
            <a:r>
              <a:rPr sz="1100" spc="-10" dirty="0">
                <a:latin typeface="Arial"/>
                <a:cs typeface="Arial"/>
              </a:rPr>
              <a:t> </a:t>
            </a:r>
            <a:r>
              <a:rPr sz="1100" dirty="0">
                <a:latin typeface="Arial"/>
                <a:cs typeface="Arial"/>
              </a:rPr>
              <a:t>array</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lead</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a:t>
            </a:r>
            <a:r>
              <a:rPr sz="1100" spc="-20" dirty="0">
                <a:latin typeface="Arial"/>
                <a:cs typeface="Arial"/>
              </a:rPr>
              <a:t> </a:t>
            </a:r>
            <a:r>
              <a:rPr sz="1100" spc="-10" dirty="0">
                <a:latin typeface="Arial"/>
                <a:cs typeface="Arial"/>
              </a:rPr>
              <a:t>crash</a:t>
            </a:r>
            <a:r>
              <a:rPr sz="1100" spc="-10" dirty="0" smtClean="0">
                <a:latin typeface="Arial"/>
                <a:cs typeface="Arial"/>
              </a:rPr>
              <a:t>.</a:t>
            </a:r>
            <a:endParaRPr sz="1100" dirty="0">
              <a:latin typeface="Arial"/>
              <a:cs typeface="Arial"/>
            </a:endParaRPr>
          </a:p>
        </p:txBody>
      </p:sp>
      <p:sp>
        <p:nvSpPr>
          <p:cNvPr id="19" name="Title 8"/>
          <p:cNvSpPr>
            <a:spLocks noGrp="1"/>
          </p:cNvSpPr>
          <p:nvPr>
            <p:ph type="title"/>
          </p:nvPr>
        </p:nvSpPr>
        <p:spPr/>
        <p:txBody>
          <a:bodyPr/>
          <a:lstStyle/>
          <a:p>
            <a:r>
              <a:rPr lang="en-US" dirty="0" smtClean="0"/>
              <a:t>C# Data Types : Arrays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902004" y="762000"/>
            <a:ext cx="5963285" cy="998094"/>
          </a:xfrm>
          <a:prstGeom prst="rect">
            <a:avLst/>
          </a:prstGeom>
        </p:spPr>
        <p:txBody>
          <a:bodyPr vert="horz" wrap="square" lIns="0" tIns="19685" rIns="0" bIns="0" rtlCol="0">
            <a:spAutoFit/>
          </a:bodyPr>
          <a:lstStyle/>
          <a:p>
            <a:pPr>
              <a:lnSpc>
                <a:spcPct val="100000"/>
              </a:lnSpc>
              <a:spcBef>
                <a:spcPts val="5"/>
              </a:spcBef>
            </a:pPr>
            <a:endParaRPr sz="1050" dirty="0">
              <a:latin typeface="Arial"/>
              <a:cs typeface="Arial"/>
            </a:endParaRPr>
          </a:p>
          <a:p>
            <a:pPr marL="12700">
              <a:lnSpc>
                <a:spcPts val="1290"/>
              </a:lnSpc>
            </a:pPr>
            <a:r>
              <a:rPr sz="1100" b="1" spc="-10" dirty="0">
                <a:latin typeface="Arial"/>
                <a:cs typeface="Arial"/>
              </a:rPr>
              <a:t>Lists</a:t>
            </a:r>
            <a:endParaRPr sz="1100" dirty="0">
              <a:latin typeface="Arial"/>
              <a:cs typeface="Arial"/>
            </a:endParaRPr>
          </a:p>
          <a:p>
            <a:pPr marL="12700" marR="14604">
              <a:lnSpc>
                <a:spcPct val="95700"/>
              </a:lnSpc>
              <a:spcBef>
                <a:spcPts val="30"/>
              </a:spcBef>
            </a:pPr>
            <a:r>
              <a:rPr sz="1100" dirty="0">
                <a:latin typeface="Arial"/>
                <a:cs typeface="Arial"/>
              </a:rPr>
              <a:t>If</a:t>
            </a:r>
            <a:r>
              <a:rPr sz="1100" spc="-3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3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ordered</a:t>
            </a:r>
            <a:r>
              <a:rPr sz="1100" spc="-25" dirty="0">
                <a:latin typeface="Arial"/>
                <a:cs typeface="Arial"/>
              </a:rPr>
              <a:t> </a:t>
            </a:r>
            <a:r>
              <a:rPr sz="1100" dirty="0">
                <a:latin typeface="Arial"/>
                <a:cs typeface="Arial"/>
              </a:rPr>
              <a:t>collection</a:t>
            </a:r>
            <a:r>
              <a:rPr sz="1100" spc="-2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dynamically,</a:t>
            </a:r>
            <a:r>
              <a:rPr sz="1100" spc="-2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use</a:t>
            </a:r>
            <a:r>
              <a:rPr sz="1100" spc="-40" dirty="0">
                <a:latin typeface="Arial"/>
                <a:cs typeface="Arial"/>
              </a:rPr>
              <a:t> </a:t>
            </a:r>
            <a:r>
              <a:rPr sz="1100" dirty="0">
                <a:latin typeface="Arial"/>
                <a:cs typeface="Arial"/>
              </a:rPr>
              <a:t>a</a:t>
            </a:r>
            <a:r>
              <a:rPr sz="1100" spc="-5" dirty="0">
                <a:latin typeface="Arial"/>
                <a:cs typeface="Arial"/>
              </a:rPr>
              <a:t> </a:t>
            </a:r>
            <a:r>
              <a:rPr sz="1100" b="1" i="1" dirty="0">
                <a:latin typeface="Arial"/>
                <a:cs typeface="Arial"/>
              </a:rPr>
              <a:t>List</a:t>
            </a:r>
            <a:r>
              <a:rPr sz="1100" dirty="0">
                <a:latin typeface="Arial"/>
                <a:cs typeface="Arial"/>
              </a:rPr>
              <a:t>.</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need</a:t>
            </a:r>
            <a:r>
              <a:rPr sz="1100" spc="-15" dirty="0">
                <a:latin typeface="Arial"/>
                <a:cs typeface="Arial"/>
              </a:rPr>
              <a:t> </a:t>
            </a:r>
            <a:r>
              <a:rPr sz="1100" spc="-25" dirty="0">
                <a:latin typeface="Arial"/>
                <a:cs typeface="Arial"/>
              </a:rPr>
              <a:t>to </a:t>
            </a:r>
            <a:r>
              <a:rPr sz="1100" dirty="0">
                <a:latin typeface="Arial"/>
                <a:cs typeface="Arial"/>
              </a:rPr>
              <a:t>use</a:t>
            </a:r>
            <a:r>
              <a:rPr sz="1100" spc="-30"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new</a:t>
            </a:r>
            <a:r>
              <a:rPr sz="1100" b="1" i="1" spc="-5" dirty="0">
                <a:latin typeface="Arial"/>
                <a:cs typeface="Arial"/>
              </a:rPr>
              <a:t> </a:t>
            </a:r>
            <a:r>
              <a:rPr sz="1100" dirty="0">
                <a:latin typeface="Arial"/>
                <a:cs typeface="Arial"/>
              </a:rPr>
              <a:t>keyword</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specify</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declares</a:t>
            </a:r>
            <a:r>
              <a:rPr sz="1100" spc="-25" dirty="0">
                <a:latin typeface="Arial"/>
                <a:cs typeface="Arial"/>
              </a:rPr>
              <a:t> </a:t>
            </a:r>
            <a:r>
              <a:rPr sz="1100" spc="-50" dirty="0">
                <a:latin typeface="Arial"/>
                <a:cs typeface="Arial"/>
              </a:rPr>
              <a:t>a</a:t>
            </a:r>
            <a:r>
              <a:rPr sz="1100" spc="50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integers</a:t>
            </a:r>
            <a:r>
              <a:rPr sz="1100" spc="-1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appends</a:t>
            </a:r>
            <a:r>
              <a:rPr sz="1100" spc="-15" dirty="0">
                <a:latin typeface="Arial"/>
                <a:cs typeface="Arial"/>
              </a:rPr>
              <a:t> </a:t>
            </a:r>
            <a:r>
              <a:rPr sz="1100" dirty="0">
                <a:latin typeface="Arial"/>
                <a:cs typeface="Arial"/>
              </a:rPr>
              <a:t>elements</a:t>
            </a:r>
            <a:r>
              <a:rPr sz="1100" spc="-15" dirty="0">
                <a:latin typeface="Arial"/>
                <a:cs typeface="Arial"/>
              </a:rPr>
              <a:t> </a:t>
            </a:r>
            <a:r>
              <a:rPr sz="1100" spc="-10" dirty="0">
                <a:latin typeface="Arial"/>
                <a:cs typeface="Arial"/>
              </a:rPr>
              <a:t>incrementally</a:t>
            </a:r>
            <a:r>
              <a:rPr sz="1100" spc="-1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subsequent</a:t>
            </a:r>
            <a:r>
              <a:rPr sz="1100" spc="-10" dirty="0">
                <a:latin typeface="Arial"/>
                <a:cs typeface="Arial"/>
              </a:rPr>
              <a:t> </a:t>
            </a:r>
            <a:r>
              <a:rPr sz="1100" dirty="0">
                <a:latin typeface="Arial"/>
                <a:cs typeface="Arial"/>
              </a:rPr>
              <a:t>statements.</a:t>
            </a:r>
            <a:r>
              <a:rPr sz="1100" spc="-25" dirty="0">
                <a:latin typeface="Arial"/>
                <a:cs typeface="Arial"/>
              </a:rPr>
              <a:t> </a:t>
            </a:r>
            <a:r>
              <a:rPr sz="1100" dirty="0">
                <a:latin typeface="Arial"/>
                <a:cs typeface="Arial"/>
              </a:rPr>
              <a:t>Note</a:t>
            </a:r>
            <a:r>
              <a:rPr sz="1100" spc="-25" dirty="0">
                <a:latin typeface="Arial"/>
                <a:cs typeface="Arial"/>
              </a:rPr>
              <a:t> </a:t>
            </a:r>
            <a:r>
              <a:rPr sz="1100" spc="-20" dirty="0">
                <a:latin typeface="Arial"/>
                <a:cs typeface="Arial"/>
              </a:rPr>
              <a:t>that</a:t>
            </a:r>
            <a:r>
              <a:rPr sz="1100" spc="50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indices</a:t>
            </a:r>
            <a:r>
              <a:rPr sz="1100" spc="-15" dirty="0">
                <a:latin typeface="Arial"/>
                <a:cs typeface="Arial"/>
              </a:rPr>
              <a:t> </a:t>
            </a:r>
            <a:r>
              <a:rPr sz="1100" dirty="0">
                <a:latin typeface="Arial"/>
                <a:cs typeface="Arial"/>
              </a:rPr>
              <a:t>of a</a:t>
            </a:r>
            <a:r>
              <a:rPr sz="1100" spc="-25" dirty="0">
                <a:latin typeface="Arial"/>
                <a:cs typeface="Arial"/>
              </a:rPr>
              <a:t> </a:t>
            </a:r>
            <a:r>
              <a:rPr sz="1100" dirty="0">
                <a:latin typeface="Arial"/>
                <a:cs typeface="Arial"/>
              </a:rPr>
              <a:t>list are</a:t>
            </a:r>
            <a:r>
              <a:rPr sz="1100" spc="-15" dirty="0">
                <a:latin typeface="Arial"/>
                <a:cs typeface="Arial"/>
              </a:rPr>
              <a:t> </a:t>
            </a:r>
            <a:r>
              <a:rPr sz="1100" dirty="0">
                <a:latin typeface="Arial"/>
                <a:cs typeface="Arial"/>
              </a:rPr>
              <a:t>also</a:t>
            </a:r>
            <a:r>
              <a:rPr sz="1100" spc="-10" dirty="0">
                <a:latin typeface="Arial"/>
                <a:cs typeface="Arial"/>
              </a:rPr>
              <a:t> </a:t>
            </a:r>
            <a:r>
              <a:rPr sz="1100" dirty="0">
                <a:latin typeface="Arial"/>
                <a:cs typeface="Arial"/>
              </a:rPr>
              <a:t>zero</a:t>
            </a:r>
            <a:r>
              <a:rPr sz="1100" spc="-25" dirty="0">
                <a:latin typeface="Arial"/>
                <a:cs typeface="Arial"/>
              </a:rPr>
              <a:t> </a:t>
            </a:r>
            <a:r>
              <a:rPr sz="1100" dirty="0">
                <a:latin typeface="Arial"/>
                <a:cs typeface="Arial"/>
              </a:rPr>
              <a:t>based</a:t>
            </a:r>
            <a:r>
              <a:rPr sz="1100" spc="-20" dirty="0">
                <a:latin typeface="Arial"/>
                <a:cs typeface="Arial"/>
              </a:rPr>
              <a:t> </a:t>
            </a:r>
            <a:r>
              <a:rPr sz="1100" dirty="0">
                <a:latin typeface="Arial"/>
                <a:cs typeface="Arial"/>
              </a:rPr>
              <a:t>just</a:t>
            </a:r>
            <a:r>
              <a:rPr sz="1100" spc="-20" dirty="0">
                <a:latin typeface="Arial"/>
                <a:cs typeface="Arial"/>
              </a:rPr>
              <a:t> </a:t>
            </a:r>
            <a:r>
              <a:rPr sz="1100" dirty="0">
                <a:latin typeface="Arial"/>
                <a:cs typeface="Arial"/>
              </a:rPr>
              <a:t>like</a:t>
            </a:r>
            <a:r>
              <a:rPr sz="1100" spc="-10" dirty="0">
                <a:latin typeface="Arial"/>
                <a:cs typeface="Arial"/>
              </a:rPr>
              <a:t> arrays.</a:t>
            </a:r>
            <a:endParaRPr sz="1100" dirty="0">
              <a:latin typeface="Arial"/>
              <a:cs typeface="Arial"/>
            </a:endParaRPr>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25</a:t>
            </a:r>
          </a:p>
        </p:txBody>
      </p:sp>
      <p:sp>
        <p:nvSpPr>
          <p:cNvPr id="11" name="TextBox 10">
            <a:hlinkClick r:id="rId2" action="ppaction://hlinkfile"/>
          </p:cNvPr>
          <p:cNvSpPr txBox="1"/>
          <p:nvPr/>
        </p:nvSpPr>
        <p:spPr>
          <a:xfrm>
            <a:off x="6373064" y="7620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object 2"/>
          <p:cNvSpPr txBox="1"/>
          <p:nvPr/>
        </p:nvSpPr>
        <p:spPr>
          <a:xfrm>
            <a:off x="920800" y="1862835"/>
            <a:ext cx="5944870" cy="1191895"/>
          </a:xfrm>
          <a:prstGeom prst="rect">
            <a:avLst/>
          </a:prstGeom>
          <a:ln w="12192">
            <a:solidFill>
              <a:srgbClr val="000000"/>
            </a:solidFill>
          </a:ln>
        </p:spPr>
        <p:txBody>
          <a:bodyPr vert="horz" wrap="square" lIns="0" tIns="62230" rIns="0" bIns="0" rtlCol="0">
            <a:spAutoFit/>
          </a:bodyPr>
          <a:lstStyle/>
          <a:p>
            <a:pPr marL="63500">
              <a:lnSpc>
                <a:spcPts val="1060"/>
              </a:lnSpc>
              <a:spcBef>
                <a:spcPts val="490"/>
              </a:spcBef>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a:t>
            </a:r>
            <a:r>
              <a:rPr sz="900" spc="-25" dirty="0">
                <a:solidFill>
                  <a:srgbClr val="00AF50"/>
                </a:solidFill>
                <a:latin typeface="Arial"/>
                <a:cs typeface="Arial"/>
              </a:rPr>
              <a:t> </a:t>
            </a:r>
            <a:r>
              <a:rPr sz="900" dirty="0">
                <a:solidFill>
                  <a:srgbClr val="00AF50"/>
                </a:solidFill>
                <a:latin typeface="Arial"/>
                <a:cs typeface="Arial"/>
              </a:rPr>
              <a:t>dynamic</a:t>
            </a:r>
            <a:r>
              <a:rPr sz="900" spc="-20" dirty="0">
                <a:solidFill>
                  <a:srgbClr val="00AF50"/>
                </a:solidFill>
                <a:latin typeface="Arial"/>
                <a:cs typeface="Arial"/>
              </a:rPr>
              <a:t> </a:t>
            </a:r>
            <a:r>
              <a:rPr sz="900" dirty="0">
                <a:solidFill>
                  <a:srgbClr val="00AF50"/>
                </a:solidFill>
                <a:latin typeface="Arial"/>
                <a:cs typeface="Arial"/>
              </a:rPr>
              <a:t>ordered</a:t>
            </a:r>
            <a:r>
              <a:rPr sz="900" spc="-15" dirty="0">
                <a:solidFill>
                  <a:srgbClr val="00AF50"/>
                </a:solidFill>
                <a:latin typeface="Arial"/>
                <a:cs typeface="Arial"/>
              </a:rPr>
              <a:t> </a:t>
            </a:r>
            <a:r>
              <a:rPr sz="900" dirty="0">
                <a:solidFill>
                  <a:srgbClr val="00AF50"/>
                </a:solidFill>
                <a:latin typeface="Arial"/>
                <a:cs typeface="Arial"/>
              </a:rPr>
              <a:t>collection</a:t>
            </a:r>
            <a:r>
              <a:rPr sz="900" spc="-15" dirty="0">
                <a:solidFill>
                  <a:srgbClr val="00AF50"/>
                </a:solidFill>
                <a:latin typeface="Arial"/>
                <a:cs typeface="Arial"/>
              </a:rPr>
              <a:t> </a:t>
            </a:r>
            <a:r>
              <a:rPr sz="900" dirty="0">
                <a:solidFill>
                  <a:srgbClr val="00AF50"/>
                </a:solidFill>
                <a:latin typeface="Arial"/>
                <a:cs typeface="Arial"/>
              </a:rPr>
              <a:t>using</a:t>
            </a:r>
            <a:r>
              <a:rPr sz="900" spc="-10" dirty="0">
                <a:solidFill>
                  <a:srgbClr val="00AF50"/>
                </a:solidFill>
                <a:latin typeface="Arial"/>
                <a:cs typeface="Arial"/>
              </a:rPr>
              <a:t> “List”</a:t>
            </a:r>
            <a:endParaRPr sz="900">
              <a:latin typeface="Arial"/>
              <a:cs typeface="Arial"/>
            </a:endParaRPr>
          </a:p>
          <a:p>
            <a:pPr marL="63500">
              <a:lnSpc>
                <a:spcPts val="1060"/>
              </a:lnSpc>
            </a:pPr>
            <a:r>
              <a:rPr sz="900" b="1" dirty="0">
                <a:latin typeface="Arial"/>
                <a:cs typeface="Arial"/>
              </a:rPr>
              <a:t>List</a:t>
            </a:r>
            <a:r>
              <a:rPr sz="900" dirty="0">
                <a:latin typeface="Arial"/>
                <a:cs typeface="Arial"/>
              </a:rPr>
              <a:t>&lt;</a:t>
            </a:r>
            <a:r>
              <a:rPr sz="900" dirty="0">
                <a:solidFill>
                  <a:srgbClr val="3333FF"/>
                </a:solidFill>
                <a:latin typeface="Arial"/>
                <a:cs typeface="Arial"/>
              </a:rPr>
              <a:t>string</a:t>
            </a:r>
            <a:r>
              <a:rPr sz="900" dirty="0">
                <a:latin typeface="Arial"/>
                <a:cs typeface="Arial"/>
              </a:rPr>
              <a:t>&gt;</a:t>
            </a:r>
            <a:r>
              <a:rPr sz="900" spc="-15" dirty="0">
                <a:latin typeface="Arial"/>
                <a:cs typeface="Arial"/>
              </a:rPr>
              <a:t> </a:t>
            </a:r>
            <a:r>
              <a:rPr sz="900" dirty="0">
                <a:latin typeface="Arial"/>
                <a:cs typeface="Arial"/>
              </a:rPr>
              <a:t>myWorkDays</a:t>
            </a:r>
            <a:r>
              <a:rPr sz="900" spc="-10" dirty="0">
                <a:latin typeface="Arial"/>
                <a:cs typeface="Arial"/>
              </a:rPr>
              <a:t> </a:t>
            </a:r>
            <a:r>
              <a:rPr sz="900" dirty="0">
                <a:latin typeface="Arial"/>
                <a:cs typeface="Arial"/>
              </a:rPr>
              <a:t>=</a:t>
            </a:r>
            <a:r>
              <a:rPr sz="900" spc="22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spc="-10" dirty="0">
                <a:latin typeface="Arial"/>
                <a:cs typeface="Arial"/>
              </a:rPr>
              <a:t>List</a:t>
            </a:r>
            <a:r>
              <a:rPr sz="900" spc="-10" dirty="0">
                <a:latin typeface="Arial"/>
                <a:cs typeface="Arial"/>
              </a:rPr>
              <a:t>&lt;</a:t>
            </a:r>
            <a:r>
              <a:rPr sz="900" spc="-10" dirty="0">
                <a:solidFill>
                  <a:srgbClr val="3333FF"/>
                </a:solidFill>
                <a:latin typeface="Arial"/>
                <a:cs typeface="Arial"/>
              </a:rPr>
              <a:t>string</a:t>
            </a:r>
            <a:r>
              <a:rPr sz="900" spc="-10" dirty="0">
                <a:latin typeface="Arial"/>
                <a:cs typeface="Arial"/>
              </a:rPr>
              <a:t>&gt;();</a:t>
            </a:r>
            <a:endParaRPr sz="900">
              <a:latin typeface="Arial"/>
              <a:cs typeface="Arial"/>
            </a:endParaRPr>
          </a:p>
          <a:p>
            <a:pPr>
              <a:lnSpc>
                <a:spcPct val="100000"/>
              </a:lnSpc>
              <a:spcBef>
                <a:spcPts val="50"/>
              </a:spcBef>
            </a:pPr>
            <a:endParaRPr sz="850">
              <a:latin typeface="Arial"/>
              <a:cs typeface="Arial"/>
            </a:endParaRPr>
          </a:p>
          <a:p>
            <a:pPr marL="63500" marR="3617595">
              <a:lnSpc>
                <a:spcPct val="95800"/>
              </a:lnSpc>
            </a:pPr>
            <a:r>
              <a:rPr sz="900" dirty="0">
                <a:solidFill>
                  <a:srgbClr val="00AF50"/>
                </a:solidFill>
                <a:latin typeface="Arial"/>
                <a:cs typeface="Arial"/>
              </a:rPr>
              <a:t>//Add</a:t>
            </a:r>
            <a:r>
              <a:rPr sz="900" spc="-10" dirty="0">
                <a:solidFill>
                  <a:srgbClr val="00AF50"/>
                </a:solidFill>
                <a:latin typeface="Arial"/>
                <a:cs typeface="Arial"/>
              </a:rPr>
              <a:t> </a:t>
            </a:r>
            <a:r>
              <a:rPr sz="900" dirty="0">
                <a:solidFill>
                  <a:srgbClr val="00AF50"/>
                </a:solidFill>
                <a:latin typeface="Arial"/>
                <a:cs typeface="Arial"/>
              </a:rPr>
              <a:t>any</a:t>
            </a:r>
            <a:r>
              <a:rPr sz="900" spc="-10" dirty="0">
                <a:solidFill>
                  <a:srgbClr val="00AF50"/>
                </a:solidFill>
                <a:latin typeface="Arial"/>
                <a:cs typeface="Arial"/>
              </a:rPr>
              <a:t> </a:t>
            </a:r>
            <a:r>
              <a:rPr sz="900" dirty="0">
                <a:solidFill>
                  <a:srgbClr val="00AF50"/>
                </a:solidFill>
                <a:latin typeface="Arial"/>
                <a:cs typeface="Arial"/>
              </a:rPr>
              <a:t>number</a:t>
            </a:r>
            <a:r>
              <a:rPr sz="900" spc="-10"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a:t>
            </a:r>
            <a:r>
              <a:rPr sz="900" dirty="0">
                <a:solidFill>
                  <a:srgbClr val="00AF50"/>
                </a:solidFill>
                <a:latin typeface="Arial"/>
                <a:cs typeface="Arial"/>
              </a:rPr>
              <a:t>elements</a:t>
            </a:r>
            <a:r>
              <a:rPr sz="900" spc="-1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myWorkDays.Add(</a:t>
            </a:r>
            <a:r>
              <a:rPr sz="900" spc="-10" dirty="0">
                <a:solidFill>
                  <a:srgbClr val="990000"/>
                </a:solidFill>
                <a:latin typeface="Arial"/>
                <a:cs typeface="Arial"/>
              </a:rPr>
              <a:t>"Tuesday"</a:t>
            </a:r>
            <a:r>
              <a:rPr sz="900" spc="-10" dirty="0">
                <a:latin typeface="Arial"/>
                <a:cs typeface="Arial"/>
              </a:rPr>
              <a:t>); myWorkDays.Add(</a:t>
            </a:r>
            <a:r>
              <a:rPr sz="900" spc="-10" dirty="0">
                <a:solidFill>
                  <a:srgbClr val="990000"/>
                </a:solidFill>
                <a:latin typeface="Arial"/>
                <a:cs typeface="Arial"/>
              </a:rPr>
              <a:t>"Wednesday"</a:t>
            </a:r>
            <a:r>
              <a:rPr sz="900" spc="-10" dirty="0">
                <a:latin typeface="Arial"/>
                <a:cs typeface="Arial"/>
              </a:rPr>
              <a:t>); myWorkDays.Add(</a:t>
            </a:r>
            <a:r>
              <a:rPr sz="900" spc="-10" dirty="0">
                <a:solidFill>
                  <a:srgbClr val="990000"/>
                </a:solidFill>
                <a:latin typeface="Arial"/>
                <a:cs typeface="Arial"/>
              </a:rPr>
              <a:t>"Thursday"</a:t>
            </a:r>
            <a:r>
              <a:rPr sz="900" spc="-10" dirty="0">
                <a:latin typeface="Arial"/>
                <a:cs typeface="Arial"/>
              </a:rPr>
              <a:t>); myWorkDays.Add(</a:t>
            </a:r>
            <a:r>
              <a:rPr sz="900" spc="-10" dirty="0">
                <a:solidFill>
                  <a:srgbClr val="990000"/>
                </a:solidFill>
                <a:latin typeface="Arial"/>
                <a:cs typeface="Arial"/>
              </a:rPr>
              <a:t>"Friday"</a:t>
            </a:r>
            <a:r>
              <a:rPr sz="900" spc="-10" dirty="0">
                <a:latin typeface="Arial"/>
                <a:cs typeface="Arial"/>
              </a:rPr>
              <a:t>);</a:t>
            </a:r>
            <a:endParaRPr sz="900">
              <a:latin typeface="Arial"/>
              <a:cs typeface="Arial"/>
            </a:endParaRPr>
          </a:p>
        </p:txBody>
      </p:sp>
      <p:sp>
        <p:nvSpPr>
          <p:cNvPr id="15" name="object 3"/>
          <p:cNvSpPr txBox="1"/>
          <p:nvPr/>
        </p:nvSpPr>
        <p:spPr>
          <a:xfrm>
            <a:off x="902004" y="3200400"/>
            <a:ext cx="5905500" cy="358431"/>
          </a:xfrm>
          <a:prstGeom prst="rect">
            <a:avLst/>
          </a:prstGeom>
        </p:spPr>
        <p:txBody>
          <a:bodyPr vert="horz" wrap="square" lIns="0" tIns="24765" rIns="0" bIns="0" rtlCol="0">
            <a:spAutoFit/>
          </a:bodyPr>
          <a:lstStyle/>
          <a:p>
            <a:pPr marL="12700" marR="315595">
              <a:lnSpc>
                <a:spcPts val="1260"/>
              </a:lnSpc>
              <a:spcBef>
                <a:spcPts val="195"/>
              </a:spcBef>
            </a:pPr>
            <a:r>
              <a:rPr sz="1100" dirty="0">
                <a:latin typeface="Arial"/>
                <a:cs typeface="Arial"/>
              </a:rPr>
              <a:t>You</a:t>
            </a:r>
            <a:r>
              <a:rPr sz="1100" spc="-3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keyword</a:t>
            </a:r>
            <a:r>
              <a:rPr sz="1100" spc="-10" dirty="0">
                <a:latin typeface="Arial"/>
                <a:cs typeface="Arial"/>
              </a:rPr>
              <a:t> </a:t>
            </a:r>
            <a:r>
              <a:rPr sz="1100" b="1" i="1" dirty="0">
                <a:latin typeface="Arial"/>
                <a:cs typeface="Arial"/>
              </a:rPr>
              <a:t>new</a:t>
            </a:r>
            <a:r>
              <a:rPr sz="1100" b="1" i="1"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declare</a:t>
            </a:r>
            <a:r>
              <a:rPr sz="1100" spc="-2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instance</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List</a:t>
            </a:r>
            <a:r>
              <a:rPr sz="1100" dirty="0">
                <a:latin typeface="Arial"/>
                <a:cs typeface="Arial"/>
              </a:rPr>
              <a:t>..</a:t>
            </a:r>
            <a:r>
              <a:rPr sz="1100" spc="-20"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explain</a:t>
            </a:r>
            <a:r>
              <a:rPr sz="1100" spc="-15" dirty="0">
                <a:latin typeface="Arial"/>
                <a:cs typeface="Arial"/>
              </a:rPr>
              <a:t> </a:t>
            </a:r>
            <a:r>
              <a:rPr sz="1100" dirty="0">
                <a:latin typeface="Arial"/>
                <a:cs typeface="Arial"/>
              </a:rPr>
              <a:t>what</a:t>
            </a:r>
            <a:r>
              <a:rPr sz="1100" spc="-10" dirty="0">
                <a:latin typeface="Arial"/>
                <a:cs typeface="Arial"/>
              </a:rPr>
              <a:t> </a:t>
            </a:r>
            <a:r>
              <a:rPr sz="1100" spc="-25" dirty="0">
                <a:latin typeface="Arial"/>
                <a:cs typeface="Arial"/>
              </a:rPr>
              <a:t>it </a:t>
            </a:r>
            <a:r>
              <a:rPr sz="1100" dirty="0">
                <a:latin typeface="Arial"/>
                <a:cs typeface="Arial"/>
              </a:rPr>
              <a:t>means</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reference</a:t>
            </a:r>
            <a:r>
              <a:rPr sz="1100" spc="-35" dirty="0">
                <a:latin typeface="Arial"/>
                <a:cs typeface="Arial"/>
              </a:rPr>
              <a:t> </a:t>
            </a:r>
            <a:r>
              <a:rPr sz="1100" dirty="0">
                <a:latin typeface="Arial"/>
                <a:cs typeface="Arial"/>
              </a:rPr>
              <a:t>type</a:t>
            </a:r>
            <a:r>
              <a:rPr sz="1100" spc="-15"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more</a:t>
            </a:r>
            <a:r>
              <a:rPr sz="1100" spc="-25" dirty="0">
                <a:latin typeface="Arial"/>
                <a:cs typeface="Arial"/>
              </a:rPr>
              <a:t> </a:t>
            </a:r>
            <a:r>
              <a:rPr sz="1100" dirty="0">
                <a:latin typeface="Arial"/>
                <a:cs typeface="Arial"/>
              </a:rPr>
              <a:t>details</a:t>
            </a:r>
            <a:r>
              <a:rPr sz="1100" spc="-10" dirty="0">
                <a:latin typeface="Arial"/>
                <a:cs typeface="Arial"/>
              </a:rPr>
              <a:t> later</a:t>
            </a:r>
            <a:r>
              <a:rPr sz="1100" spc="-10" dirty="0" smtClean="0">
                <a:latin typeface="Arial"/>
                <a:cs typeface="Arial"/>
              </a:rPr>
              <a:t>.</a:t>
            </a:r>
            <a:endParaRPr sz="1100" dirty="0">
              <a:latin typeface="Arial"/>
              <a:cs typeface="Arial"/>
            </a:endParaRPr>
          </a:p>
        </p:txBody>
      </p:sp>
      <p:sp>
        <p:nvSpPr>
          <p:cNvPr id="17" name="Title 8"/>
          <p:cNvSpPr>
            <a:spLocks noGrp="1"/>
          </p:cNvSpPr>
          <p:nvPr>
            <p:ph type="title"/>
          </p:nvPr>
        </p:nvSpPr>
        <p:spPr/>
        <p:txBody>
          <a:bodyPr/>
          <a:lstStyle/>
          <a:p>
            <a:r>
              <a:rPr lang="en-US" dirty="0" smtClean="0"/>
              <a:t>C# Data Types : Lists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533400"/>
            <a:ext cx="5905500" cy="2697918"/>
          </a:xfrm>
          <a:prstGeom prst="rect">
            <a:avLst/>
          </a:prstGeom>
        </p:spPr>
        <p:txBody>
          <a:bodyPr vert="horz" wrap="square" lIns="0" tIns="24765" rIns="0" bIns="0" rtlCol="0">
            <a:spAutoFit/>
          </a:bodyPr>
          <a:lstStyle/>
          <a:p>
            <a:pPr marL="12700" marR="315595">
              <a:lnSpc>
                <a:spcPts val="1260"/>
              </a:lnSpc>
              <a:spcBef>
                <a:spcPts val="195"/>
              </a:spcBef>
            </a:pPr>
            <a:r>
              <a:rPr lang="en-US" sz="1100" dirty="0" smtClean="0">
                <a:latin typeface="Arial"/>
                <a:cs typeface="Arial"/>
              </a:rPr>
              <a:t> </a:t>
            </a:r>
            <a:endParaRPr sz="1100" dirty="0">
              <a:latin typeface="Arial"/>
              <a:cs typeface="Arial"/>
            </a:endParaRPr>
          </a:p>
          <a:p>
            <a:pPr>
              <a:lnSpc>
                <a:spcPct val="100000"/>
              </a:lnSpc>
              <a:spcBef>
                <a:spcPts val="5"/>
              </a:spcBef>
            </a:pPr>
            <a:endParaRPr sz="1000" dirty="0">
              <a:latin typeface="Arial"/>
              <a:cs typeface="Arial"/>
            </a:endParaRPr>
          </a:p>
          <a:p>
            <a:pPr marL="12700">
              <a:lnSpc>
                <a:spcPct val="100000"/>
              </a:lnSpc>
            </a:pPr>
            <a:r>
              <a:rPr sz="1400" b="1" dirty="0">
                <a:latin typeface="Arial"/>
                <a:cs typeface="Arial"/>
              </a:rPr>
              <a:t>2_7:</a:t>
            </a:r>
            <a:r>
              <a:rPr sz="1400" b="1" spc="-15" dirty="0">
                <a:latin typeface="Arial"/>
                <a:cs typeface="Arial"/>
              </a:rPr>
              <a:t> </a:t>
            </a:r>
            <a:r>
              <a:rPr sz="1400" b="1" dirty="0">
                <a:latin typeface="Arial"/>
                <a:cs typeface="Arial"/>
              </a:rPr>
              <a:t>Flow</a:t>
            </a:r>
            <a:r>
              <a:rPr sz="1400" b="1" spc="-15" dirty="0">
                <a:latin typeface="Arial"/>
                <a:cs typeface="Arial"/>
              </a:rPr>
              <a:t> </a:t>
            </a:r>
            <a:r>
              <a:rPr sz="1400" b="1" spc="-10" dirty="0">
                <a:latin typeface="Arial"/>
                <a:cs typeface="Arial"/>
              </a:rPr>
              <a:t>control</a:t>
            </a:r>
            <a:endParaRPr sz="1400" dirty="0">
              <a:latin typeface="Arial"/>
              <a:cs typeface="Arial"/>
            </a:endParaRPr>
          </a:p>
          <a:p>
            <a:pPr marL="12700" marR="198120">
              <a:lnSpc>
                <a:spcPct val="95700"/>
              </a:lnSpc>
              <a:spcBef>
                <a:spcPts val="1285"/>
              </a:spcBef>
            </a:pPr>
            <a:r>
              <a:rPr sz="1100" dirty="0">
                <a:latin typeface="Arial"/>
                <a:cs typeface="Arial"/>
              </a:rPr>
              <a:t>The</a:t>
            </a:r>
            <a:r>
              <a:rPr sz="1100" spc="-25" dirty="0">
                <a:latin typeface="Arial"/>
                <a:cs typeface="Arial"/>
              </a:rPr>
              <a:t> </a:t>
            </a:r>
            <a:r>
              <a:rPr sz="1100" dirty="0">
                <a:latin typeface="Arial"/>
                <a:cs typeface="Arial"/>
              </a:rPr>
              <a:t>flow</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scripts</a:t>
            </a:r>
            <a:r>
              <a:rPr sz="1100" spc="-25" dirty="0">
                <a:latin typeface="Arial"/>
                <a:cs typeface="Arial"/>
              </a:rPr>
              <a:t> </a:t>
            </a:r>
            <a:r>
              <a:rPr sz="1100" dirty="0">
                <a:latin typeface="Arial"/>
                <a:cs typeface="Arial"/>
              </a:rPr>
              <a:t>indicates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order</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execution.</a:t>
            </a:r>
            <a:r>
              <a:rPr sz="1100" spc="-10" dirty="0">
                <a:latin typeface="Arial"/>
                <a:cs typeface="Arial"/>
              </a:rPr>
              <a:t> </a:t>
            </a:r>
            <a:r>
              <a:rPr sz="1100" dirty="0">
                <a:latin typeface="Arial"/>
                <a:cs typeface="Arial"/>
              </a:rPr>
              <a:t>Sometimes</a:t>
            </a:r>
            <a:r>
              <a:rPr sz="1100" spc="-1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might</a:t>
            </a:r>
            <a:r>
              <a:rPr sz="1100" spc="-10" dirty="0">
                <a:latin typeface="Arial"/>
                <a:cs typeface="Arial"/>
              </a:rPr>
              <a:t> </a:t>
            </a:r>
            <a:r>
              <a:rPr sz="1100" dirty="0">
                <a:latin typeface="Arial"/>
                <a:cs typeface="Arial"/>
              </a:rPr>
              <a:t>need</a:t>
            </a:r>
            <a:r>
              <a:rPr sz="1100" spc="-30" dirty="0">
                <a:latin typeface="Arial"/>
                <a:cs typeface="Arial"/>
              </a:rPr>
              <a:t> </a:t>
            </a:r>
            <a:r>
              <a:rPr sz="1100" spc="-25" dirty="0">
                <a:latin typeface="Arial"/>
                <a:cs typeface="Arial"/>
              </a:rPr>
              <a:t>to </a:t>
            </a:r>
            <a:r>
              <a:rPr sz="1100" dirty="0">
                <a:latin typeface="Arial"/>
                <a:cs typeface="Arial"/>
              </a:rPr>
              <a:t>branch</a:t>
            </a:r>
            <a:r>
              <a:rPr sz="1100" spc="-40"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loop</a:t>
            </a:r>
            <a:r>
              <a:rPr sz="1100" spc="-40" dirty="0">
                <a:latin typeface="Arial"/>
                <a:cs typeface="Arial"/>
              </a:rPr>
              <a:t> </a:t>
            </a:r>
            <a:r>
              <a:rPr sz="1100" dirty="0">
                <a:latin typeface="Arial"/>
                <a:cs typeface="Arial"/>
              </a:rPr>
              <a:t>through</a:t>
            </a:r>
            <a:r>
              <a:rPr sz="1100" spc="-25" dirty="0">
                <a:latin typeface="Arial"/>
                <a:cs typeface="Arial"/>
              </a:rPr>
              <a:t> </a:t>
            </a:r>
            <a:r>
              <a:rPr sz="1100" dirty="0">
                <a:latin typeface="Arial"/>
                <a:cs typeface="Arial"/>
              </a:rPr>
              <a:t>specific</a:t>
            </a:r>
            <a:r>
              <a:rPr sz="1100" spc="-25" dirty="0">
                <a:latin typeface="Arial"/>
                <a:cs typeface="Arial"/>
              </a:rPr>
              <a:t> </a:t>
            </a:r>
            <a:r>
              <a:rPr sz="1100" dirty="0">
                <a:latin typeface="Arial"/>
                <a:cs typeface="Arial"/>
              </a:rPr>
              <a:t>statements</a:t>
            </a:r>
            <a:r>
              <a:rPr sz="1100" spc="-40" dirty="0">
                <a:latin typeface="Arial"/>
                <a:cs typeface="Arial"/>
              </a:rPr>
              <a:t> </a:t>
            </a:r>
            <a:r>
              <a:rPr sz="1100" dirty="0">
                <a:latin typeface="Arial"/>
                <a:cs typeface="Arial"/>
              </a:rPr>
              <a:t>several</a:t>
            </a:r>
            <a:r>
              <a:rPr sz="1100" spc="-30" dirty="0">
                <a:latin typeface="Arial"/>
                <a:cs typeface="Arial"/>
              </a:rPr>
              <a:t> </a:t>
            </a:r>
            <a:r>
              <a:rPr sz="1100" dirty="0">
                <a:latin typeface="Arial"/>
                <a:cs typeface="Arial"/>
              </a:rPr>
              <a:t>times.</a:t>
            </a:r>
            <a:r>
              <a:rPr sz="1100" spc="-20"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example,</a:t>
            </a:r>
            <a:r>
              <a:rPr sz="1100" spc="-3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might</a:t>
            </a:r>
            <a:r>
              <a:rPr sz="1100" spc="-35" dirty="0">
                <a:latin typeface="Arial"/>
                <a:cs typeface="Arial"/>
              </a:rPr>
              <a:t> </a:t>
            </a:r>
            <a:r>
              <a:rPr sz="1100" dirty="0">
                <a:latin typeface="Arial"/>
                <a:cs typeface="Arial"/>
              </a:rPr>
              <a:t>want</a:t>
            </a:r>
            <a:r>
              <a:rPr sz="1100" spc="-30" dirty="0">
                <a:latin typeface="Arial"/>
                <a:cs typeface="Arial"/>
              </a:rPr>
              <a:t> </a:t>
            </a:r>
            <a:r>
              <a:rPr sz="1100" spc="-25" dirty="0">
                <a:latin typeface="Arial"/>
                <a:cs typeface="Arial"/>
              </a:rPr>
              <a:t>to </a:t>
            </a:r>
            <a:r>
              <a:rPr sz="1100" dirty="0">
                <a:latin typeface="Arial"/>
                <a:cs typeface="Arial"/>
              </a:rPr>
              <a:t>branch</a:t>
            </a:r>
            <a:r>
              <a:rPr sz="1100" spc="-35"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script</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implement</a:t>
            </a:r>
            <a:r>
              <a:rPr sz="1100" spc="-2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different</a:t>
            </a:r>
            <a:r>
              <a:rPr sz="1100" spc="-10" dirty="0">
                <a:latin typeface="Arial"/>
                <a:cs typeface="Arial"/>
              </a:rPr>
              <a:t> </a:t>
            </a:r>
            <a:r>
              <a:rPr sz="1100" dirty="0">
                <a:latin typeface="Arial"/>
                <a:cs typeface="Arial"/>
              </a:rPr>
              <a:t>sequence</a:t>
            </a:r>
            <a:r>
              <a:rPr sz="1100" spc="-25" dirty="0">
                <a:latin typeface="Arial"/>
                <a:cs typeface="Arial"/>
              </a:rPr>
              <a:t> </a:t>
            </a:r>
            <a:r>
              <a:rPr sz="1100" dirty="0">
                <a:latin typeface="Arial"/>
                <a:cs typeface="Arial"/>
              </a:rPr>
              <a:t>based</a:t>
            </a:r>
            <a:r>
              <a:rPr sz="1100" spc="-25" dirty="0">
                <a:latin typeface="Arial"/>
                <a:cs typeface="Arial"/>
              </a:rPr>
              <a:t> </a:t>
            </a:r>
            <a:r>
              <a:rPr sz="1100" dirty="0">
                <a:latin typeface="Arial"/>
                <a:cs typeface="Arial"/>
              </a:rPr>
              <a:t>on</a:t>
            </a:r>
            <a:r>
              <a:rPr sz="1100" spc="-25" dirty="0">
                <a:latin typeface="Arial"/>
                <a:cs typeface="Arial"/>
              </a:rPr>
              <a:t> </a:t>
            </a:r>
            <a:r>
              <a:rPr sz="1100" dirty="0">
                <a:latin typeface="Arial"/>
                <a:cs typeface="Arial"/>
              </a:rPr>
              <a:t>some</a:t>
            </a:r>
            <a:r>
              <a:rPr sz="1100" spc="-30" dirty="0">
                <a:latin typeface="Arial"/>
                <a:cs typeface="Arial"/>
              </a:rPr>
              <a:t> </a:t>
            </a:r>
            <a:r>
              <a:rPr sz="1100" dirty="0">
                <a:latin typeface="Arial"/>
                <a:cs typeface="Arial"/>
              </a:rPr>
              <a:t>condition.</a:t>
            </a:r>
            <a:r>
              <a:rPr sz="1100" spc="-30" dirty="0">
                <a:latin typeface="Arial"/>
                <a:cs typeface="Arial"/>
              </a:rPr>
              <a:t> </a:t>
            </a:r>
            <a:r>
              <a:rPr sz="1100" dirty="0">
                <a:latin typeface="Arial"/>
                <a:cs typeface="Arial"/>
              </a:rPr>
              <a:t>Other</a:t>
            </a:r>
            <a:r>
              <a:rPr sz="1100" spc="-25" dirty="0">
                <a:latin typeface="Arial"/>
                <a:cs typeface="Arial"/>
              </a:rPr>
              <a:t> </a:t>
            </a:r>
            <a:r>
              <a:rPr sz="1100" spc="-10" dirty="0">
                <a:latin typeface="Arial"/>
                <a:cs typeface="Arial"/>
              </a:rPr>
              <a:t>times, </a:t>
            </a:r>
            <a:r>
              <a:rPr sz="1100" dirty="0">
                <a:latin typeface="Arial"/>
                <a:cs typeface="Arial"/>
              </a:rPr>
              <a:t>you</a:t>
            </a:r>
            <a:r>
              <a:rPr sz="1100" spc="-35" dirty="0">
                <a:latin typeface="Arial"/>
                <a:cs typeface="Arial"/>
              </a:rPr>
              <a:t> </a:t>
            </a:r>
            <a:r>
              <a:rPr sz="1100" dirty="0">
                <a:latin typeface="Arial"/>
                <a:cs typeface="Arial"/>
              </a:rPr>
              <a:t>might</a:t>
            </a:r>
            <a:r>
              <a:rPr sz="1100" spc="-10"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repeat</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certain</a:t>
            </a:r>
            <a:r>
              <a:rPr sz="1100" spc="-30" dirty="0">
                <a:latin typeface="Arial"/>
                <a:cs typeface="Arial"/>
              </a:rPr>
              <a:t> </a:t>
            </a:r>
            <a:r>
              <a:rPr sz="1100" dirty="0">
                <a:latin typeface="Arial"/>
                <a:cs typeface="Arial"/>
              </a:rPr>
              <a:t>sequence</a:t>
            </a:r>
            <a:r>
              <a:rPr sz="1100" spc="-30" dirty="0">
                <a:latin typeface="Arial"/>
                <a:cs typeface="Arial"/>
              </a:rPr>
              <a:t> </a:t>
            </a:r>
            <a:r>
              <a:rPr sz="1100" dirty="0">
                <a:latin typeface="Arial"/>
                <a:cs typeface="Arial"/>
              </a:rPr>
              <a:t>multiple</a:t>
            </a:r>
            <a:r>
              <a:rPr sz="1100" spc="-20" dirty="0">
                <a:latin typeface="Arial"/>
                <a:cs typeface="Arial"/>
              </a:rPr>
              <a:t> </a:t>
            </a:r>
            <a:r>
              <a:rPr sz="1100" dirty="0">
                <a:latin typeface="Arial"/>
                <a:cs typeface="Arial"/>
              </a:rPr>
              <a:t>times.</a:t>
            </a:r>
            <a:r>
              <a:rPr sz="1100" spc="-25"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discuss</a:t>
            </a:r>
            <a:r>
              <a:rPr sz="1100" spc="-15" dirty="0">
                <a:latin typeface="Arial"/>
                <a:cs typeface="Arial"/>
              </a:rPr>
              <a:t> </a:t>
            </a:r>
            <a:r>
              <a:rPr sz="1100" dirty="0">
                <a:latin typeface="Arial"/>
                <a:cs typeface="Arial"/>
              </a:rPr>
              <a:t>three</a:t>
            </a:r>
            <a:r>
              <a:rPr sz="1100" spc="-20" dirty="0">
                <a:latin typeface="Arial"/>
                <a:cs typeface="Arial"/>
              </a:rPr>
              <a:t> </a:t>
            </a:r>
            <a:r>
              <a:rPr sz="1100" spc="-10" dirty="0">
                <a:latin typeface="Arial"/>
                <a:cs typeface="Arial"/>
              </a:rPr>
              <a:t>important </a:t>
            </a:r>
            <a:r>
              <a:rPr sz="1100" dirty="0">
                <a:latin typeface="Arial"/>
                <a:cs typeface="Arial"/>
              </a:rPr>
              <a:t>mechanisms</a:t>
            </a:r>
            <a:r>
              <a:rPr sz="1100" spc="-5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control</a:t>
            </a:r>
            <a:r>
              <a:rPr sz="1100" spc="-3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flow</a:t>
            </a:r>
            <a:r>
              <a:rPr sz="1100" spc="-3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program;</a:t>
            </a:r>
            <a:r>
              <a:rPr sz="1100" spc="-25" dirty="0">
                <a:latin typeface="Arial"/>
                <a:cs typeface="Arial"/>
              </a:rPr>
              <a:t> </a:t>
            </a:r>
            <a:r>
              <a:rPr sz="1100" dirty="0">
                <a:latin typeface="Arial"/>
                <a:cs typeface="Arial"/>
              </a:rPr>
              <a:t>conditional</a:t>
            </a:r>
            <a:r>
              <a:rPr sz="1100" spc="-30" dirty="0">
                <a:latin typeface="Arial"/>
                <a:cs typeface="Arial"/>
              </a:rPr>
              <a:t> </a:t>
            </a:r>
            <a:r>
              <a:rPr sz="1100" dirty="0">
                <a:latin typeface="Arial"/>
                <a:cs typeface="Arial"/>
              </a:rPr>
              <a:t>statements,</a:t>
            </a:r>
            <a:r>
              <a:rPr sz="1100" spc="-30" dirty="0">
                <a:latin typeface="Arial"/>
                <a:cs typeface="Arial"/>
              </a:rPr>
              <a:t> </a:t>
            </a:r>
            <a:r>
              <a:rPr sz="1100" dirty="0">
                <a:latin typeface="Arial"/>
                <a:cs typeface="Arial"/>
              </a:rPr>
              <a:t>loops</a:t>
            </a:r>
            <a:r>
              <a:rPr sz="1100" spc="-25" dirty="0">
                <a:latin typeface="Arial"/>
                <a:cs typeface="Arial"/>
              </a:rPr>
              <a:t> </a:t>
            </a:r>
            <a:r>
              <a:rPr sz="1100" dirty="0">
                <a:latin typeface="Arial"/>
                <a:cs typeface="Arial"/>
              </a:rPr>
              <a:t>and</a:t>
            </a:r>
            <a:r>
              <a:rPr sz="1100" spc="-30" dirty="0">
                <a:latin typeface="Arial"/>
                <a:cs typeface="Arial"/>
              </a:rPr>
              <a:t> </a:t>
            </a:r>
            <a:r>
              <a:rPr sz="1100" spc="-10" dirty="0">
                <a:latin typeface="Arial"/>
                <a:cs typeface="Arial"/>
              </a:rPr>
              <a:t>methods.</a:t>
            </a:r>
            <a:endParaRPr sz="1100" dirty="0">
              <a:latin typeface="Arial"/>
              <a:cs typeface="Arial"/>
            </a:endParaRPr>
          </a:p>
          <a:p>
            <a:pPr>
              <a:lnSpc>
                <a:spcPct val="100000"/>
              </a:lnSpc>
            </a:pPr>
            <a:endParaRPr sz="1050" dirty="0">
              <a:latin typeface="Arial"/>
              <a:cs typeface="Arial"/>
            </a:endParaRPr>
          </a:p>
          <a:p>
            <a:pPr marL="12700">
              <a:lnSpc>
                <a:spcPct val="100000"/>
              </a:lnSpc>
            </a:pPr>
            <a:r>
              <a:rPr sz="1200" b="1" dirty="0">
                <a:latin typeface="Arial"/>
                <a:cs typeface="Arial"/>
              </a:rPr>
              <a:t>2_7_1:</a:t>
            </a:r>
            <a:r>
              <a:rPr sz="1200" b="1" spc="-40" dirty="0">
                <a:latin typeface="Arial"/>
                <a:cs typeface="Arial"/>
              </a:rPr>
              <a:t> </a:t>
            </a:r>
            <a:r>
              <a:rPr sz="1200" b="1" dirty="0">
                <a:latin typeface="Arial"/>
                <a:cs typeface="Arial"/>
              </a:rPr>
              <a:t>Conditional</a:t>
            </a:r>
            <a:r>
              <a:rPr sz="1200" b="1" spc="-30" dirty="0">
                <a:latin typeface="Arial"/>
                <a:cs typeface="Arial"/>
              </a:rPr>
              <a:t> </a:t>
            </a:r>
            <a:r>
              <a:rPr sz="1200" b="1" spc="-10" dirty="0">
                <a:latin typeface="Arial"/>
                <a:cs typeface="Arial"/>
              </a:rPr>
              <a:t>statements</a:t>
            </a:r>
            <a:endParaRPr sz="1200" dirty="0">
              <a:latin typeface="Arial"/>
              <a:cs typeface="Arial"/>
            </a:endParaRPr>
          </a:p>
          <a:p>
            <a:pPr>
              <a:lnSpc>
                <a:spcPct val="100000"/>
              </a:lnSpc>
              <a:spcBef>
                <a:spcPts val="45"/>
              </a:spcBef>
            </a:pPr>
            <a:endParaRPr sz="1050" dirty="0">
              <a:latin typeface="Arial"/>
              <a:cs typeface="Arial"/>
            </a:endParaRPr>
          </a:p>
          <a:p>
            <a:pPr marL="12700" marR="5080">
              <a:lnSpc>
                <a:spcPct val="96100"/>
              </a:lnSpc>
              <a:spcBef>
                <a:spcPts val="5"/>
              </a:spcBef>
            </a:pPr>
            <a:r>
              <a:rPr sz="1100" dirty="0">
                <a:latin typeface="Arial"/>
                <a:cs typeface="Arial"/>
              </a:rPr>
              <a:t>Conditional</a:t>
            </a:r>
            <a:r>
              <a:rPr sz="1100" spc="-35" dirty="0">
                <a:latin typeface="Arial"/>
                <a:cs typeface="Arial"/>
              </a:rPr>
              <a:t> </a:t>
            </a:r>
            <a:r>
              <a:rPr sz="1100" dirty="0">
                <a:latin typeface="Arial"/>
                <a:cs typeface="Arial"/>
              </a:rPr>
              <a:t>statements</a:t>
            </a:r>
            <a:r>
              <a:rPr sz="1100" spc="-30" dirty="0">
                <a:latin typeface="Arial"/>
                <a:cs typeface="Arial"/>
              </a:rPr>
              <a:t> </a:t>
            </a:r>
            <a:r>
              <a:rPr sz="1100" dirty="0">
                <a:latin typeface="Arial"/>
                <a:cs typeface="Arial"/>
              </a:rPr>
              <a:t>allow</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decide</a:t>
            </a:r>
            <a:r>
              <a:rPr sz="1100" spc="-20" dirty="0">
                <a:latin typeface="Arial"/>
                <a:cs typeface="Arial"/>
              </a:rPr>
              <a:t> </a:t>
            </a:r>
            <a:r>
              <a:rPr sz="1100" dirty="0">
                <a:latin typeface="Arial"/>
                <a:cs typeface="Arial"/>
              </a:rPr>
              <a:t>on</a:t>
            </a:r>
            <a:r>
              <a:rPr sz="1100" spc="-15" dirty="0">
                <a:latin typeface="Arial"/>
                <a:cs typeface="Arial"/>
              </a:rPr>
              <a:t> </a:t>
            </a:r>
            <a:r>
              <a:rPr sz="1100" dirty="0">
                <a:latin typeface="Arial"/>
                <a:cs typeface="Arial"/>
              </a:rPr>
              <a:t>which</a:t>
            </a:r>
            <a:r>
              <a:rPr sz="1100" spc="-20" dirty="0">
                <a:latin typeface="Arial"/>
                <a:cs typeface="Arial"/>
              </a:rPr>
              <a:t> </a:t>
            </a:r>
            <a:r>
              <a:rPr sz="1100" dirty="0">
                <a:latin typeface="Arial"/>
                <a:cs typeface="Arial"/>
              </a:rPr>
              <a:t>part</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code</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based</a:t>
            </a:r>
            <a:r>
              <a:rPr sz="1100" spc="-20" dirty="0">
                <a:latin typeface="Arial"/>
                <a:cs typeface="Arial"/>
              </a:rPr>
              <a:t> </a:t>
            </a:r>
            <a:r>
              <a:rPr sz="1100" dirty="0">
                <a:latin typeface="Arial"/>
                <a:cs typeface="Arial"/>
              </a:rPr>
              <a:t>on</a:t>
            </a:r>
            <a:r>
              <a:rPr sz="1100" spc="-25" dirty="0">
                <a:latin typeface="Arial"/>
                <a:cs typeface="Arial"/>
              </a:rPr>
              <a:t> </a:t>
            </a:r>
            <a:r>
              <a:rPr sz="1100" spc="-20" dirty="0">
                <a:latin typeface="Arial"/>
                <a:cs typeface="Arial"/>
              </a:rPr>
              <a:t>some </a:t>
            </a:r>
            <a:r>
              <a:rPr sz="1100" dirty="0">
                <a:latin typeface="Arial"/>
                <a:cs typeface="Arial"/>
              </a:rPr>
              <a:t>condition</a:t>
            </a:r>
            <a:r>
              <a:rPr sz="1100" spc="-4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can</a:t>
            </a:r>
            <a:r>
              <a:rPr sz="1100" spc="-40" dirty="0">
                <a:latin typeface="Arial"/>
                <a:cs typeface="Arial"/>
              </a:rPr>
              <a:t> </a:t>
            </a:r>
            <a:r>
              <a:rPr sz="1100" dirty="0">
                <a:latin typeface="Arial"/>
                <a:cs typeface="Arial"/>
              </a:rPr>
              <a:t>change</a:t>
            </a:r>
            <a:r>
              <a:rPr sz="1100" spc="-35" dirty="0">
                <a:latin typeface="Arial"/>
                <a:cs typeface="Arial"/>
              </a:rPr>
              <a:t> </a:t>
            </a:r>
            <a:r>
              <a:rPr sz="1100" dirty="0">
                <a:latin typeface="Arial"/>
                <a:cs typeface="Arial"/>
              </a:rPr>
              <a:t>during</a:t>
            </a:r>
            <a:r>
              <a:rPr sz="1100" spc="-40" dirty="0">
                <a:latin typeface="Arial"/>
                <a:cs typeface="Arial"/>
              </a:rPr>
              <a:t> </a:t>
            </a:r>
            <a:r>
              <a:rPr sz="1100" dirty="0">
                <a:latin typeface="Arial"/>
                <a:cs typeface="Arial"/>
              </a:rPr>
              <a:t>run</a:t>
            </a:r>
            <a:r>
              <a:rPr sz="1100" spc="-40" dirty="0">
                <a:latin typeface="Arial"/>
                <a:cs typeface="Arial"/>
              </a:rPr>
              <a:t> </a:t>
            </a:r>
            <a:r>
              <a:rPr sz="1100" dirty="0">
                <a:latin typeface="Arial"/>
                <a:cs typeface="Arial"/>
              </a:rPr>
              <a:t>time.</a:t>
            </a:r>
            <a:r>
              <a:rPr sz="1100" spc="-20" dirty="0">
                <a:latin typeface="Arial"/>
                <a:cs typeface="Arial"/>
              </a:rPr>
              <a:t> </a:t>
            </a:r>
            <a:r>
              <a:rPr sz="1100" dirty="0">
                <a:latin typeface="Arial"/>
                <a:cs typeface="Arial"/>
              </a:rPr>
              <a:t>Unlike</a:t>
            </a:r>
            <a:r>
              <a:rPr sz="1100" spc="-40" dirty="0">
                <a:latin typeface="Arial"/>
                <a:cs typeface="Arial"/>
              </a:rPr>
              <a:t> </a:t>
            </a:r>
            <a:r>
              <a:rPr sz="1100" dirty="0">
                <a:latin typeface="Arial"/>
                <a:cs typeface="Arial"/>
              </a:rPr>
              <a:t>regular</a:t>
            </a:r>
            <a:r>
              <a:rPr sz="1100" spc="-30" dirty="0">
                <a:latin typeface="Arial"/>
                <a:cs typeface="Arial"/>
              </a:rPr>
              <a:t> </a:t>
            </a:r>
            <a:r>
              <a:rPr sz="1100" dirty="0">
                <a:latin typeface="Arial"/>
                <a:cs typeface="Arial"/>
              </a:rPr>
              <a:t>programming</a:t>
            </a:r>
            <a:r>
              <a:rPr sz="1100" spc="-40" dirty="0">
                <a:latin typeface="Arial"/>
                <a:cs typeface="Arial"/>
              </a:rPr>
              <a:t> </a:t>
            </a:r>
            <a:r>
              <a:rPr sz="1100" dirty="0">
                <a:latin typeface="Arial"/>
                <a:cs typeface="Arial"/>
              </a:rPr>
              <a:t>instructions,</a:t>
            </a:r>
            <a:r>
              <a:rPr sz="1100" spc="-20" dirty="0">
                <a:latin typeface="Arial"/>
                <a:cs typeface="Arial"/>
              </a:rPr>
              <a:t> </a:t>
            </a:r>
            <a:r>
              <a:rPr sz="1100" spc="-10" dirty="0">
                <a:latin typeface="Arial"/>
                <a:cs typeface="Arial"/>
              </a:rPr>
              <a:t>conditional </a:t>
            </a:r>
            <a:r>
              <a:rPr sz="1100" dirty="0">
                <a:latin typeface="Arial"/>
                <a:cs typeface="Arial"/>
              </a:rPr>
              <a:t>statements</a:t>
            </a:r>
            <a:r>
              <a:rPr sz="1100" spc="-35"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described</a:t>
            </a:r>
            <a:r>
              <a:rPr sz="1100" spc="-25" dirty="0">
                <a:latin typeface="Arial"/>
                <a:cs typeface="Arial"/>
              </a:rPr>
              <a:t> </a:t>
            </a:r>
            <a:r>
              <a:rPr sz="1100" dirty="0">
                <a:latin typeface="Arial"/>
                <a:cs typeface="Arial"/>
              </a:rPr>
              <a:t>as</a:t>
            </a:r>
            <a:r>
              <a:rPr sz="1100" spc="-25" dirty="0">
                <a:latin typeface="Arial"/>
                <a:cs typeface="Arial"/>
              </a:rPr>
              <a:t> </a:t>
            </a:r>
            <a:r>
              <a:rPr sz="1100" spc="-10" dirty="0">
                <a:latin typeface="Arial"/>
                <a:cs typeface="Arial"/>
              </a:rPr>
              <a:t>decision-</a:t>
            </a:r>
            <a:r>
              <a:rPr sz="1100" dirty="0">
                <a:latin typeface="Arial"/>
                <a:cs typeface="Arial"/>
              </a:rPr>
              <a:t>making</a:t>
            </a:r>
            <a:r>
              <a:rPr sz="1100" spc="-25" dirty="0">
                <a:latin typeface="Arial"/>
                <a:cs typeface="Arial"/>
              </a:rPr>
              <a:t> </a:t>
            </a:r>
            <a:r>
              <a:rPr sz="1100" dirty="0">
                <a:latin typeface="Arial"/>
                <a:cs typeface="Arial"/>
              </a:rPr>
              <a:t>logic.</a:t>
            </a:r>
            <a:r>
              <a:rPr sz="1100" spc="-15" dirty="0">
                <a:latin typeface="Arial"/>
                <a:cs typeface="Arial"/>
              </a:rPr>
              <a:t> </a:t>
            </a:r>
            <a:r>
              <a:rPr sz="1100" dirty="0">
                <a:latin typeface="Arial"/>
                <a:cs typeface="Arial"/>
              </a:rPr>
              <a:t>Conditional</a:t>
            </a:r>
            <a:r>
              <a:rPr sz="1100" spc="-30" dirty="0">
                <a:latin typeface="Arial"/>
                <a:cs typeface="Arial"/>
              </a:rPr>
              <a:t> </a:t>
            </a:r>
            <a:r>
              <a:rPr sz="1100" dirty="0">
                <a:latin typeface="Arial"/>
                <a:cs typeface="Arial"/>
              </a:rPr>
              <a:t>statements</a:t>
            </a:r>
            <a:r>
              <a:rPr sz="1100" spc="-20" dirty="0">
                <a:latin typeface="Arial"/>
                <a:cs typeface="Arial"/>
              </a:rPr>
              <a:t> </a:t>
            </a:r>
            <a:r>
              <a:rPr sz="1100" dirty="0">
                <a:latin typeface="Arial"/>
                <a:cs typeface="Arial"/>
              </a:rPr>
              <a:t>help</a:t>
            </a:r>
            <a:r>
              <a:rPr sz="1100" spc="-35" dirty="0">
                <a:latin typeface="Arial"/>
                <a:cs typeface="Arial"/>
              </a:rPr>
              <a:t> </a:t>
            </a:r>
            <a:r>
              <a:rPr sz="1100" dirty="0">
                <a:latin typeface="Arial"/>
                <a:cs typeface="Arial"/>
              </a:rPr>
              <a:t>control</a:t>
            </a:r>
            <a:r>
              <a:rPr sz="1100" spc="-25" dirty="0">
                <a:latin typeface="Arial"/>
                <a:cs typeface="Arial"/>
              </a:rPr>
              <a:t> and </a:t>
            </a:r>
            <a:r>
              <a:rPr sz="1100" dirty="0">
                <a:latin typeface="Arial"/>
                <a:cs typeface="Arial"/>
              </a:rPr>
              <a:t>regulate</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flow</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program.</a:t>
            </a:r>
            <a:endParaRPr sz="1100" dirty="0">
              <a:latin typeface="Arial"/>
              <a:cs typeface="Arial"/>
            </a:endParaRPr>
          </a:p>
        </p:txBody>
      </p:sp>
      <p:sp>
        <p:nvSpPr>
          <p:cNvPr id="4" name="object 4"/>
          <p:cNvSpPr txBox="1"/>
          <p:nvPr/>
        </p:nvSpPr>
        <p:spPr>
          <a:xfrm>
            <a:off x="902004" y="4764658"/>
            <a:ext cx="5223510" cy="485140"/>
          </a:xfrm>
          <a:prstGeom prst="rect">
            <a:avLst/>
          </a:prstGeom>
        </p:spPr>
        <p:txBody>
          <a:bodyPr vert="horz" wrap="square" lIns="0" tIns="12700" rIns="0" bIns="0" rtlCol="0">
            <a:spAutoFit/>
          </a:bodyPr>
          <a:lstStyle/>
          <a:p>
            <a:pPr marL="756285">
              <a:lnSpc>
                <a:spcPct val="100000"/>
              </a:lnSpc>
              <a:spcBef>
                <a:spcPts val="100"/>
              </a:spcBef>
            </a:pPr>
            <a:r>
              <a:rPr sz="900" dirty="0">
                <a:latin typeface="Arial"/>
                <a:cs typeface="Arial"/>
              </a:rPr>
              <a:t>Figure(17):</a:t>
            </a:r>
            <a:r>
              <a:rPr sz="900" spc="-10" dirty="0">
                <a:latin typeface="Arial"/>
                <a:cs typeface="Arial"/>
              </a:rPr>
              <a:t> </a:t>
            </a:r>
            <a:r>
              <a:rPr sz="900" dirty="0">
                <a:latin typeface="Arial"/>
                <a:cs typeface="Arial"/>
              </a:rPr>
              <a:t>Conditional</a:t>
            </a:r>
            <a:r>
              <a:rPr sz="900" spc="-20" dirty="0">
                <a:latin typeface="Arial"/>
                <a:cs typeface="Arial"/>
              </a:rPr>
              <a:t> </a:t>
            </a:r>
            <a:r>
              <a:rPr sz="900" dirty="0">
                <a:latin typeface="Arial"/>
                <a:cs typeface="Arial"/>
              </a:rPr>
              <a:t>statements</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2,</a:t>
            </a:r>
            <a:r>
              <a:rPr sz="900" spc="-2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how</a:t>
            </a:r>
            <a:r>
              <a:rPr sz="900" spc="-10" dirty="0">
                <a:latin typeface="Arial"/>
                <a:cs typeface="Arial"/>
              </a:rPr>
              <a:t> </a:t>
            </a:r>
            <a:r>
              <a:rPr sz="900" dirty="0">
                <a:latin typeface="Arial"/>
                <a:cs typeface="Arial"/>
              </a:rPr>
              <a:t>they</a:t>
            </a:r>
            <a:r>
              <a:rPr sz="900" spc="-15" dirty="0">
                <a:latin typeface="Arial"/>
                <a:cs typeface="Arial"/>
              </a:rPr>
              <a:t> </a:t>
            </a:r>
            <a:r>
              <a:rPr sz="900" dirty="0">
                <a:latin typeface="Arial"/>
                <a:cs typeface="Arial"/>
              </a:rPr>
              <a:t>affect</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flow</a:t>
            </a:r>
            <a:r>
              <a:rPr sz="900" spc="-1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20" dirty="0">
                <a:latin typeface="Arial"/>
                <a:cs typeface="Arial"/>
              </a:rPr>
              <a:t> </a:t>
            </a:r>
            <a:r>
              <a:rPr sz="900" spc="-10" dirty="0">
                <a:latin typeface="Arial"/>
                <a:cs typeface="Arial"/>
              </a:rPr>
              <a:t>program.</a:t>
            </a:r>
            <a:endParaRPr sz="900">
              <a:latin typeface="Arial"/>
              <a:cs typeface="Arial"/>
            </a:endParaRPr>
          </a:p>
          <a:p>
            <a:pPr>
              <a:lnSpc>
                <a:spcPct val="100000"/>
              </a:lnSpc>
              <a:spcBef>
                <a:spcPts val="5"/>
              </a:spcBef>
            </a:pPr>
            <a:endParaRPr sz="1050">
              <a:latin typeface="Arial"/>
              <a:cs typeface="Arial"/>
            </a:endParaRPr>
          </a:p>
          <a:p>
            <a:pPr marL="12700">
              <a:lnSpc>
                <a:spcPct val="100000"/>
              </a:lnSpc>
            </a:pPr>
            <a:r>
              <a:rPr sz="1100" dirty="0">
                <a:latin typeface="Arial"/>
                <a:cs typeface="Arial"/>
              </a:rPr>
              <a:t>The</a:t>
            </a:r>
            <a:r>
              <a:rPr sz="1100" spc="-35" dirty="0">
                <a:latin typeface="Arial"/>
                <a:cs typeface="Arial"/>
              </a:rPr>
              <a:t> </a:t>
            </a:r>
            <a:r>
              <a:rPr sz="1100" dirty="0">
                <a:latin typeface="Arial"/>
                <a:cs typeface="Arial"/>
              </a:rPr>
              <a:t>following</a:t>
            </a:r>
            <a:r>
              <a:rPr sz="1100" spc="-30" dirty="0">
                <a:latin typeface="Arial"/>
                <a:cs typeface="Arial"/>
              </a:rPr>
              <a:t> </a:t>
            </a:r>
            <a:r>
              <a:rPr sz="1100" dirty="0">
                <a:latin typeface="Arial"/>
                <a:cs typeface="Arial"/>
              </a:rPr>
              <a:t>script</a:t>
            </a:r>
            <a:r>
              <a:rPr sz="1100" spc="-25" dirty="0">
                <a:latin typeface="Arial"/>
                <a:cs typeface="Arial"/>
              </a:rPr>
              <a:t> </a:t>
            </a:r>
            <a:r>
              <a:rPr sz="1100" dirty="0">
                <a:latin typeface="Arial"/>
                <a:cs typeface="Arial"/>
              </a:rPr>
              <a:t>examines</a:t>
            </a:r>
            <a:r>
              <a:rPr sz="1100" spc="-2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number</a:t>
            </a:r>
            <a:r>
              <a:rPr sz="1100" spc="-20" dirty="0">
                <a:latin typeface="Arial"/>
                <a:cs typeface="Arial"/>
              </a:rPr>
              <a:t> </a:t>
            </a:r>
            <a:r>
              <a:rPr sz="1100" dirty="0">
                <a:latin typeface="Arial"/>
                <a:cs typeface="Arial"/>
              </a:rPr>
              <a:t>variable</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prints</a:t>
            </a:r>
            <a:r>
              <a:rPr sz="1100" spc="-30" dirty="0">
                <a:latin typeface="Arial"/>
                <a:cs typeface="Arial"/>
              </a:rPr>
              <a:t> </a:t>
            </a:r>
            <a:r>
              <a:rPr sz="1100" dirty="0">
                <a:latin typeface="Arial"/>
                <a:cs typeface="Arial"/>
              </a:rPr>
              <a:t>“zero”</a:t>
            </a:r>
            <a:r>
              <a:rPr sz="1100" spc="-30" dirty="0">
                <a:latin typeface="Arial"/>
                <a:cs typeface="Arial"/>
              </a:rPr>
              <a:t> </a:t>
            </a:r>
            <a:r>
              <a:rPr sz="1100" dirty="0">
                <a:latin typeface="Arial"/>
                <a:cs typeface="Arial"/>
              </a:rPr>
              <a:t>if</a:t>
            </a:r>
            <a:r>
              <a:rPr sz="1100" spc="-15" dirty="0">
                <a:latin typeface="Arial"/>
                <a:cs typeface="Arial"/>
              </a:rPr>
              <a:t> </a:t>
            </a:r>
            <a:r>
              <a:rPr sz="1100" dirty="0">
                <a:latin typeface="Arial"/>
                <a:cs typeface="Arial"/>
              </a:rPr>
              <a:t>it</a:t>
            </a:r>
            <a:r>
              <a:rPr sz="1100" spc="-30" dirty="0">
                <a:latin typeface="Arial"/>
                <a:cs typeface="Arial"/>
              </a:rPr>
              <a:t> </a:t>
            </a:r>
            <a:r>
              <a:rPr sz="1100" dirty="0">
                <a:latin typeface="Arial"/>
                <a:cs typeface="Arial"/>
              </a:rPr>
              <a:t>equals</a:t>
            </a:r>
            <a:r>
              <a:rPr sz="1100" spc="-20" dirty="0">
                <a:latin typeface="Arial"/>
                <a:cs typeface="Arial"/>
              </a:rPr>
              <a:t> </a:t>
            </a:r>
            <a:r>
              <a:rPr sz="1100" spc="-10" dirty="0">
                <a:latin typeface="Arial"/>
                <a:cs typeface="Arial"/>
              </a:rPr>
              <a:t>zero:</a:t>
            </a:r>
            <a:endParaRPr sz="110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95036794"/>
              </p:ext>
            </p:extLst>
          </p:nvPr>
        </p:nvGraphicFramePr>
        <p:xfrm>
          <a:off x="914704" y="5397626"/>
          <a:ext cx="5944870" cy="1589405"/>
        </p:xfrm>
        <a:graphic>
          <a:graphicData uri="http://schemas.openxmlformats.org/drawingml/2006/table">
            <a:tbl>
              <a:tblPr firstRow="1" bandRow="1">
                <a:tableStyleId>{2D5ABB26-0587-4C30-8999-92F81FD0307C}</a:tableStyleId>
              </a:tblPr>
              <a:tblGrid>
                <a:gridCol w="1876425">
                  <a:extLst>
                    <a:ext uri="{9D8B030D-6E8A-4147-A177-3AD203B41FA5}">
                      <a16:colId xmlns:a16="http://schemas.microsoft.com/office/drawing/2014/main" val="20000"/>
                    </a:ext>
                  </a:extLst>
                </a:gridCol>
                <a:gridCol w="4068445">
                  <a:extLst>
                    <a:ext uri="{9D8B030D-6E8A-4147-A177-3AD203B41FA5}">
                      <a16:colId xmlns:a16="http://schemas.microsoft.com/office/drawing/2014/main" val="20001"/>
                    </a:ext>
                  </a:extLst>
                </a:gridCol>
              </a:tblGrid>
              <a:tr h="666115">
                <a:tc gridSpan="2">
                  <a:txBody>
                    <a:bodyPr/>
                    <a:lstStyle/>
                    <a:p>
                      <a:pPr marL="63500">
                        <a:lnSpc>
                          <a:spcPts val="1060"/>
                        </a:lnSpc>
                        <a:spcBef>
                          <a:spcPts val="495"/>
                        </a:spcBef>
                      </a:pPr>
                      <a:r>
                        <a:rPr sz="900" dirty="0">
                          <a:solidFill>
                            <a:srgbClr val="3333FF"/>
                          </a:solidFill>
                          <a:latin typeface="Arial"/>
                          <a:cs typeface="Arial"/>
                        </a:rPr>
                        <a:t>if</a:t>
                      </a:r>
                      <a:r>
                        <a:rPr sz="900" spc="-5" dirty="0">
                          <a:solidFill>
                            <a:srgbClr val="3333FF"/>
                          </a:solidFill>
                          <a:latin typeface="Arial"/>
                          <a:cs typeface="Arial"/>
                        </a:rPr>
                        <a:t> </a:t>
                      </a:r>
                      <a:r>
                        <a:rPr sz="900" dirty="0">
                          <a:latin typeface="Arial"/>
                          <a:cs typeface="Arial"/>
                        </a:rPr>
                        <a:t>(myNumber</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0)</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91770">
                        <a:lnSpc>
                          <a:spcPts val="1030"/>
                        </a:lnSpc>
                      </a:pPr>
                      <a:r>
                        <a:rPr sz="900" dirty="0">
                          <a:latin typeface="Arial"/>
                          <a:cs typeface="Arial"/>
                        </a:rPr>
                        <a:t>Print(</a:t>
                      </a:r>
                      <a:r>
                        <a:rPr sz="900" dirty="0">
                          <a:solidFill>
                            <a:srgbClr val="990000"/>
                          </a:solidFill>
                          <a:latin typeface="Arial"/>
                          <a:cs typeface="Arial"/>
                        </a:rPr>
                        <a:t>"myNumber</a:t>
                      </a:r>
                      <a:r>
                        <a:rPr sz="900" spc="-20" dirty="0">
                          <a:solidFill>
                            <a:srgbClr val="990000"/>
                          </a:solidFill>
                          <a:latin typeface="Arial"/>
                          <a:cs typeface="Arial"/>
                        </a:rPr>
                        <a:t> </a:t>
                      </a:r>
                      <a:r>
                        <a:rPr sz="900" dirty="0">
                          <a:solidFill>
                            <a:srgbClr val="990000"/>
                          </a:solidFill>
                          <a:latin typeface="Arial"/>
                          <a:cs typeface="Arial"/>
                        </a:rPr>
                        <a:t>is</a:t>
                      </a:r>
                      <a:r>
                        <a:rPr sz="900" spc="-15" dirty="0">
                          <a:solidFill>
                            <a:srgbClr val="990000"/>
                          </a:solidFill>
                          <a:latin typeface="Arial"/>
                          <a:cs typeface="Arial"/>
                        </a:rPr>
                        <a:t> </a:t>
                      </a:r>
                      <a:r>
                        <a:rPr sz="900" spc="-10" dirty="0">
                          <a:solidFill>
                            <a:srgbClr val="990000"/>
                          </a:solidFill>
                          <a:latin typeface="Arial"/>
                          <a:cs typeface="Arial"/>
                        </a:rPr>
                        <a:t>zero"</a:t>
                      </a:r>
                      <a:r>
                        <a:rPr sz="900" spc="-1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8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81000">
                <a:tc gridSpan="2">
                  <a:txBody>
                    <a:bodyPr/>
                    <a:lstStyle/>
                    <a:p>
                      <a:pPr marL="63500">
                        <a:lnSpc>
                          <a:spcPct val="100000"/>
                        </a:lnSpc>
                        <a:spcBef>
                          <a:spcPts val="490"/>
                        </a:spcBef>
                      </a:pPr>
                      <a:r>
                        <a:rPr sz="900" b="1" spc="-10" dirty="0">
                          <a:latin typeface="Arial"/>
                          <a:cs typeface="Arial"/>
                        </a:rPr>
                        <a:t>Description</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1"/>
                  </a:ext>
                </a:extLst>
              </a:tr>
              <a:tr h="271145">
                <a:tc>
                  <a:txBody>
                    <a:bodyPr/>
                    <a:lstStyle/>
                    <a:p>
                      <a:pPr marL="63500">
                        <a:lnSpc>
                          <a:spcPct val="100000"/>
                        </a:lnSpc>
                        <a:spcBef>
                          <a:spcPts val="490"/>
                        </a:spcBef>
                      </a:pPr>
                      <a:r>
                        <a:rPr sz="900" spc="-25" dirty="0">
                          <a:solidFill>
                            <a:srgbClr val="3333FF"/>
                          </a:solidFill>
                          <a:latin typeface="Arial"/>
                          <a:cs typeface="Arial"/>
                        </a:rPr>
                        <a:t>if</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latin typeface="Arial"/>
                          <a:cs typeface="Arial"/>
                        </a:rPr>
                        <a:t>Keyword</a:t>
                      </a:r>
                      <a:r>
                        <a:rPr sz="900" spc="-20" dirty="0">
                          <a:latin typeface="Arial"/>
                          <a:cs typeface="Arial"/>
                        </a:rPr>
                        <a:t> </a:t>
                      </a:r>
                      <a:r>
                        <a:rPr sz="900" dirty="0">
                          <a:latin typeface="Arial"/>
                          <a:cs typeface="Arial"/>
                        </a:rPr>
                        <a:t>indicating</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start</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if</a:t>
                      </a:r>
                      <a:r>
                        <a:rPr sz="900" spc="-5" dirty="0">
                          <a:latin typeface="Arial"/>
                          <a:cs typeface="Arial"/>
                        </a:rPr>
                        <a:t> </a:t>
                      </a:r>
                      <a:r>
                        <a:rPr sz="900" spc="-10" dirty="0">
                          <a:latin typeface="Arial"/>
                          <a:cs typeface="Arial"/>
                        </a:rPr>
                        <a:t>statement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1145">
                <a:tc>
                  <a:txBody>
                    <a:bodyPr/>
                    <a:lstStyle/>
                    <a:p>
                      <a:pPr marL="63500">
                        <a:lnSpc>
                          <a:spcPct val="100000"/>
                        </a:lnSpc>
                        <a:spcBef>
                          <a:spcPts val="490"/>
                        </a:spcBef>
                      </a:pPr>
                      <a:r>
                        <a:rPr sz="900" dirty="0">
                          <a:latin typeface="Arial"/>
                          <a:cs typeface="Arial"/>
                        </a:rPr>
                        <a:t>(myNumber</a:t>
                      </a:r>
                      <a:r>
                        <a:rPr sz="900" spc="-2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0)</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ct val="100000"/>
                        </a:lnSpc>
                        <a:spcBef>
                          <a:spcPts val="490"/>
                        </a:spcBef>
                      </a:pPr>
                      <a:r>
                        <a:rPr sz="900" dirty="0">
                          <a:latin typeface="Arial"/>
                          <a:cs typeface="Arial"/>
                        </a:rPr>
                        <a:t>The</a:t>
                      </a:r>
                      <a:r>
                        <a:rPr sz="900" spc="-10" dirty="0">
                          <a:latin typeface="Arial"/>
                          <a:cs typeface="Arial"/>
                        </a:rPr>
                        <a:t> </a:t>
                      </a:r>
                      <a:r>
                        <a:rPr sz="900" dirty="0">
                          <a:latin typeface="Arial"/>
                          <a:cs typeface="Arial"/>
                        </a:rPr>
                        <a:t>condition</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if</a:t>
                      </a:r>
                      <a:r>
                        <a:rPr sz="900" spc="-5" dirty="0">
                          <a:latin typeface="Arial"/>
                          <a:cs typeface="Arial"/>
                        </a:rPr>
                        <a:t> </a:t>
                      </a:r>
                      <a:r>
                        <a:rPr sz="900" dirty="0">
                          <a:latin typeface="Arial"/>
                          <a:cs typeface="Arial"/>
                        </a:rPr>
                        <a:t>statement</a:t>
                      </a:r>
                      <a:r>
                        <a:rPr sz="900" spc="-10" dirty="0">
                          <a:latin typeface="Arial"/>
                          <a:cs typeface="Arial"/>
                        </a:rPr>
                        <a:t> </a:t>
                      </a:r>
                      <a:r>
                        <a:rPr sz="900" dirty="0">
                          <a:latin typeface="Arial"/>
                          <a:cs typeface="Arial"/>
                        </a:rPr>
                        <a:t>enclosed</a:t>
                      </a:r>
                      <a:r>
                        <a:rPr sz="900" spc="-15" dirty="0">
                          <a:latin typeface="Arial"/>
                          <a:cs typeface="Arial"/>
                        </a:rPr>
                        <a:t> </a:t>
                      </a:r>
                      <a:r>
                        <a:rPr sz="900" dirty="0">
                          <a:latin typeface="Arial"/>
                          <a:cs typeface="Arial"/>
                        </a:rPr>
                        <a:t>by</a:t>
                      </a:r>
                      <a:r>
                        <a:rPr sz="900" spc="-10" dirty="0">
                          <a:latin typeface="Arial"/>
                          <a:cs typeface="Arial"/>
                        </a:rPr>
                        <a:t> parentheses</a:t>
                      </a: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pic>
        <p:nvPicPr>
          <p:cNvPr id="6" name="object 6"/>
          <p:cNvPicPr/>
          <p:nvPr/>
        </p:nvPicPr>
        <p:blipFill>
          <a:blip r:embed="rId2" cstate="print"/>
          <a:stretch>
            <a:fillRect/>
          </a:stretch>
        </p:blipFill>
        <p:spPr>
          <a:xfrm>
            <a:off x="1975995" y="3364080"/>
            <a:ext cx="3823171" cy="1403872"/>
          </a:xfrm>
          <a:prstGeom prst="rect">
            <a:avLst/>
          </a:prstGeom>
        </p:spPr>
      </p:pic>
      <p:sp>
        <p:nvSpPr>
          <p:cNvPr id="10" name="TextBox 9">
            <a:hlinkClick r:id="rId3" action="ppaction://hlinkfile"/>
          </p:cNvPr>
          <p:cNvSpPr txBox="1"/>
          <p:nvPr/>
        </p:nvSpPr>
        <p:spPr>
          <a:xfrm>
            <a:off x="6297543" y="54229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1" name="object 2"/>
          <p:cNvGraphicFramePr>
            <a:graphicFrameLocks noGrp="1"/>
          </p:cNvGraphicFramePr>
          <p:nvPr>
            <p:extLst>
              <p:ext uri="{D42A27DB-BD31-4B8C-83A1-F6EECF244321}">
                <p14:modId xmlns:p14="http://schemas.microsoft.com/office/powerpoint/2010/main" val="1941212986"/>
              </p:ext>
            </p:extLst>
          </p:nvPr>
        </p:nvGraphicFramePr>
        <p:xfrm>
          <a:off x="914704" y="6972300"/>
          <a:ext cx="5944870" cy="534670"/>
        </p:xfrm>
        <a:graphic>
          <a:graphicData uri="http://schemas.openxmlformats.org/drawingml/2006/table">
            <a:tbl>
              <a:tblPr firstRow="1" bandRow="1">
                <a:tableStyleId>{2D5ABB26-0587-4C30-8999-92F81FD0307C}</a:tableStyleId>
              </a:tblPr>
              <a:tblGrid>
                <a:gridCol w="1876425">
                  <a:extLst>
                    <a:ext uri="{9D8B030D-6E8A-4147-A177-3AD203B41FA5}">
                      <a16:colId xmlns:a16="http://schemas.microsoft.com/office/drawing/2014/main" val="20000"/>
                    </a:ext>
                  </a:extLst>
                </a:gridCol>
                <a:gridCol w="4068445">
                  <a:extLst>
                    <a:ext uri="{9D8B030D-6E8A-4147-A177-3AD203B41FA5}">
                      <a16:colId xmlns:a16="http://schemas.microsoft.com/office/drawing/2014/main" val="20001"/>
                    </a:ext>
                  </a:extLst>
                </a:gridCol>
              </a:tblGrid>
              <a:tr h="534670">
                <a:tc>
                  <a:txBody>
                    <a:bodyPr/>
                    <a:lstStyle/>
                    <a:p>
                      <a:pPr marL="63500">
                        <a:lnSpc>
                          <a:spcPts val="1055"/>
                        </a:lnSpc>
                        <a:spcBef>
                          <a:spcPts val="490"/>
                        </a:spcBef>
                      </a:pPr>
                      <a:r>
                        <a:rPr sz="900" dirty="0">
                          <a:latin typeface="Arial"/>
                          <a:cs typeface="Arial"/>
                        </a:rPr>
                        <a:t>{</a:t>
                      </a:r>
                      <a:endParaRPr sz="900">
                        <a:latin typeface="Arial"/>
                        <a:cs typeface="Arial"/>
                      </a:endParaRPr>
                    </a:p>
                    <a:p>
                      <a:pPr marL="191770">
                        <a:lnSpc>
                          <a:spcPts val="1030"/>
                        </a:lnSpc>
                      </a:pPr>
                      <a:r>
                        <a:rPr sz="900" dirty="0">
                          <a:latin typeface="Arial"/>
                          <a:cs typeface="Arial"/>
                        </a:rPr>
                        <a:t>Print(</a:t>
                      </a:r>
                      <a:r>
                        <a:rPr sz="900" dirty="0">
                          <a:solidFill>
                            <a:srgbClr val="990000"/>
                          </a:solidFill>
                          <a:latin typeface="Arial"/>
                          <a:cs typeface="Arial"/>
                        </a:rPr>
                        <a:t>"myNumber</a:t>
                      </a:r>
                      <a:r>
                        <a:rPr sz="900" spc="-20" dirty="0">
                          <a:solidFill>
                            <a:srgbClr val="990000"/>
                          </a:solidFill>
                          <a:latin typeface="Arial"/>
                          <a:cs typeface="Arial"/>
                        </a:rPr>
                        <a:t> </a:t>
                      </a:r>
                      <a:r>
                        <a:rPr sz="900" dirty="0">
                          <a:solidFill>
                            <a:srgbClr val="990000"/>
                          </a:solidFill>
                          <a:latin typeface="Arial"/>
                          <a:cs typeface="Arial"/>
                        </a:rPr>
                        <a:t>is</a:t>
                      </a:r>
                      <a:r>
                        <a:rPr sz="900" spc="-15" dirty="0">
                          <a:solidFill>
                            <a:srgbClr val="990000"/>
                          </a:solidFill>
                          <a:latin typeface="Arial"/>
                          <a:cs typeface="Arial"/>
                        </a:rPr>
                        <a:t> </a:t>
                      </a:r>
                      <a:r>
                        <a:rPr sz="900" spc="-10" dirty="0">
                          <a:solidFill>
                            <a:srgbClr val="990000"/>
                          </a:solidFill>
                          <a:latin typeface="Arial"/>
                          <a:cs typeface="Arial"/>
                        </a:rPr>
                        <a:t>zero"</a:t>
                      </a:r>
                      <a:r>
                        <a:rPr sz="900" spc="-1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433705">
                        <a:lnSpc>
                          <a:spcPts val="1030"/>
                        </a:lnSpc>
                        <a:spcBef>
                          <a:spcPts val="570"/>
                        </a:spcBef>
                      </a:pPr>
                      <a:r>
                        <a:rPr sz="900" dirty="0">
                          <a:latin typeface="Arial"/>
                          <a:cs typeface="Arial"/>
                        </a:rPr>
                        <a:t>The</a:t>
                      </a:r>
                      <a:r>
                        <a:rPr sz="900" spc="-10" dirty="0">
                          <a:latin typeface="Arial"/>
                          <a:cs typeface="Arial"/>
                        </a:rPr>
                        <a:t> </a:t>
                      </a:r>
                      <a:r>
                        <a:rPr sz="900" dirty="0">
                          <a:latin typeface="Arial"/>
                          <a:cs typeface="Arial"/>
                        </a:rPr>
                        <a:t>if</a:t>
                      </a:r>
                      <a:r>
                        <a:rPr sz="900" spc="-20" dirty="0">
                          <a:latin typeface="Arial"/>
                          <a:cs typeface="Arial"/>
                        </a:rPr>
                        <a:t> </a:t>
                      </a:r>
                      <a:r>
                        <a:rPr sz="900" dirty="0">
                          <a:latin typeface="Arial"/>
                          <a:cs typeface="Arial"/>
                        </a:rPr>
                        <a:t>statement</a:t>
                      </a:r>
                      <a:r>
                        <a:rPr sz="900" spc="-15" dirty="0">
                          <a:latin typeface="Arial"/>
                          <a:cs typeface="Arial"/>
                        </a:rPr>
                        <a:t> </a:t>
                      </a:r>
                      <a:r>
                        <a:rPr sz="900" dirty="0">
                          <a:latin typeface="Arial"/>
                          <a:cs typeface="Arial"/>
                        </a:rPr>
                        <a:t>block</a:t>
                      </a:r>
                      <a:r>
                        <a:rPr sz="900" spc="-15" dirty="0">
                          <a:latin typeface="Arial"/>
                          <a:cs typeface="Arial"/>
                        </a:rPr>
                        <a:t> </a:t>
                      </a:r>
                      <a:r>
                        <a:rPr sz="900" dirty="0">
                          <a:latin typeface="Arial"/>
                          <a:cs typeface="Arial"/>
                        </a:rPr>
                        <a:t>enclosed</a:t>
                      </a:r>
                      <a:r>
                        <a:rPr sz="900" spc="-5" dirty="0">
                          <a:latin typeface="Arial"/>
                          <a:cs typeface="Arial"/>
                        </a:rPr>
                        <a:t> </a:t>
                      </a:r>
                      <a:r>
                        <a:rPr sz="900" dirty="0">
                          <a:latin typeface="Arial"/>
                          <a:cs typeface="Arial"/>
                        </a:rPr>
                        <a:t>between</a:t>
                      </a:r>
                      <a:r>
                        <a:rPr sz="900" spc="-20" dirty="0">
                          <a:latin typeface="Arial"/>
                          <a:cs typeface="Arial"/>
                        </a:rPr>
                        <a:t> </a:t>
                      </a:r>
                      <a:r>
                        <a:rPr sz="900" dirty="0">
                          <a:latin typeface="Arial"/>
                          <a:cs typeface="Arial"/>
                        </a:rPr>
                        <a:t>curly</a:t>
                      </a:r>
                      <a:r>
                        <a:rPr sz="900" spc="-5" dirty="0">
                          <a:latin typeface="Arial"/>
                          <a:cs typeface="Arial"/>
                        </a:rPr>
                        <a:t> </a:t>
                      </a:r>
                      <a:r>
                        <a:rPr sz="900" dirty="0">
                          <a:latin typeface="Arial"/>
                          <a:cs typeface="Arial"/>
                        </a:rPr>
                        <a:t>brackets.</a:t>
                      </a:r>
                      <a:r>
                        <a:rPr sz="900" spc="-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block </a:t>
                      </a:r>
                      <a:r>
                        <a:rPr sz="900" spc="-25" dirty="0">
                          <a:latin typeface="Arial"/>
                          <a:cs typeface="Arial"/>
                        </a:rPr>
                        <a:t>is </a:t>
                      </a:r>
                      <a:r>
                        <a:rPr sz="900" dirty="0">
                          <a:latin typeface="Arial"/>
                          <a:cs typeface="Arial"/>
                        </a:rPr>
                        <a:t>executed</a:t>
                      </a:r>
                      <a:r>
                        <a:rPr sz="900" spc="-15" dirty="0">
                          <a:latin typeface="Arial"/>
                          <a:cs typeface="Arial"/>
                        </a:rPr>
                        <a:t> </a:t>
                      </a:r>
                      <a:r>
                        <a:rPr sz="900" dirty="0">
                          <a:latin typeface="Arial"/>
                          <a:cs typeface="Arial"/>
                        </a:rPr>
                        <a:t>only</a:t>
                      </a:r>
                      <a:r>
                        <a:rPr sz="900" spc="-10" dirty="0">
                          <a:latin typeface="Arial"/>
                          <a:cs typeface="Arial"/>
                        </a:rPr>
                        <a:t> </a:t>
                      </a:r>
                      <a:r>
                        <a:rPr sz="900" dirty="0">
                          <a:latin typeface="Arial"/>
                          <a:cs typeface="Arial"/>
                        </a:rPr>
                        <a:t>if</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condition</a:t>
                      </a:r>
                      <a:r>
                        <a:rPr sz="900" spc="-20" dirty="0">
                          <a:latin typeface="Arial"/>
                          <a:cs typeface="Arial"/>
                        </a:rPr>
                        <a:t> </a:t>
                      </a:r>
                      <a:r>
                        <a:rPr sz="900" dirty="0">
                          <a:latin typeface="Arial"/>
                          <a:cs typeface="Arial"/>
                        </a:rPr>
                        <a:t>evaluates</a:t>
                      </a:r>
                      <a:r>
                        <a:rPr sz="900" spc="-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true,</a:t>
                      </a:r>
                      <a:r>
                        <a:rPr sz="900" spc="-10" dirty="0">
                          <a:latin typeface="Arial"/>
                          <a:cs typeface="Arial"/>
                        </a:rPr>
                        <a:t> </a:t>
                      </a:r>
                      <a:r>
                        <a:rPr sz="900" dirty="0">
                          <a:latin typeface="Arial"/>
                          <a:cs typeface="Arial"/>
                        </a:rPr>
                        <a:t>otherwise</a:t>
                      </a:r>
                      <a:r>
                        <a:rPr sz="900" spc="-15" dirty="0">
                          <a:latin typeface="Arial"/>
                          <a:cs typeface="Arial"/>
                        </a:rPr>
                        <a:t> </a:t>
                      </a:r>
                      <a:r>
                        <a:rPr sz="900" dirty="0">
                          <a:latin typeface="Arial"/>
                          <a:cs typeface="Arial"/>
                        </a:rPr>
                        <a:t>it</a:t>
                      </a:r>
                      <a:r>
                        <a:rPr sz="900" spc="-15" dirty="0">
                          <a:latin typeface="Arial"/>
                          <a:cs typeface="Arial"/>
                        </a:rPr>
                        <a:t> </a:t>
                      </a:r>
                      <a:r>
                        <a:rPr sz="900" dirty="0">
                          <a:latin typeface="Arial"/>
                          <a:cs typeface="Arial"/>
                        </a:rPr>
                        <a:t>is</a:t>
                      </a:r>
                      <a:r>
                        <a:rPr sz="900" spc="-5" dirty="0">
                          <a:latin typeface="Arial"/>
                          <a:cs typeface="Arial"/>
                        </a:rPr>
                        <a:t> </a:t>
                      </a:r>
                      <a:r>
                        <a:rPr sz="900" spc="-10" dirty="0">
                          <a:latin typeface="Arial"/>
                          <a:cs typeface="Arial"/>
                        </a:rPr>
                        <a:t>skipped.</a:t>
                      </a:r>
                      <a:endParaRPr sz="9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12" name="object 3"/>
          <p:cNvSpPr txBox="1"/>
          <p:nvPr/>
        </p:nvSpPr>
        <p:spPr>
          <a:xfrm>
            <a:off x="902004" y="7899781"/>
            <a:ext cx="3808729"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The</a:t>
            </a:r>
            <a:r>
              <a:rPr sz="1100" spc="-2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checks</a:t>
            </a:r>
            <a:r>
              <a:rPr sz="1100" spc="-1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number</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between</a:t>
            </a:r>
            <a:r>
              <a:rPr sz="1100" spc="-15" dirty="0">
                <a:latin typeface="Arial"/>
                <a:cs typeface="Arial"/>
              </a:rPr>
              <a:t> </a:t>
            </a:r>
            <a:r>
              <a:rPr sz="1100" dirty="0">
                <a:latin typeface="Arial"/>
                <a:cs typeface="Arial"/>
              </a:rPr>
              <a:t>0</a:t>
            </a:r>
            <a:r>
              <a:rPr sz="1100" spc="-15" dirty="0">
                <a:latin typeface="Arial"/>
                <a:cs typeface="Arial"/>
              </a:rPr>
              <a:t> </a:t>
            </a:r>
            <a:r>
              <a:rPr sz="1100" dirty="0">
                <a:latin typeface="Arial"/>
                <a:cs typeface="Arial"/>
              </a:rPr>
              <a:t>and</a:t>
            </a:r>
            <a:r>
              <a:rPr sz="1100" spc="-25" dirty="0">
                <a:latin typeface="Arial"/>
                <a:cs typeface="Arial"/>
              </a:rPr>
              <a:t> </a:t>
            </a:r>
            <a:r>
              <a:rPr sz="1100" spc="-20" dirty="0">
                <a:latin typeface="Arial"/>
                <a:cs typeface="Arial"/>
              </a:rPr>
              <a:t>100:</a:t>
            </a:r>
            <a:endParaRPr sz="1100">
              <a:latin typeface="Arial"/>
              <a:cs typeface="Arial"/>
            </a:endParaRPr>
          </a:p>
        </p:txBody>
      </p:sp>
      <p:sp>
        <p:nvSpPr>
          <p:cNvPr id="13" name="object 4"/>
          <p:cNvSpPr txBox="1"/>
          <p:nvPr/>
        </p:nvSpPr>
        <p:spPr>
          <a:xfrm>
            <a:off x="920800" y="8249285"/>
            <a:ext cx="5944870" cy="66611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(myNumber</a:t>
            </a:r>
            <a:r>
              <a:rPr sz="900" spc="-5" dirty="0">
                <a:latin typeface="Arial"/>
                <a:cs typeface="Arial"/>
              </a:rPr>
              <a:t> </a:t>
            </a:r>
            <a:r>
              <a:rPr sz="900" dirty="0">
                <a:latin typeface="Arial"/>
                <a:cs typeface="Arial"/>
              </a:rPr>
              <a:t>&gt;=</a:t>
            </a:r>
            <a:r>
              <a:rPr sz="900" spc="-15"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&amp;&amp;</a:t>
            </a:r>
            <a:r>
              <a:rPr sz="900" spc="-15" dirty="0">
                <a:latin typeface="Arial"/>
                <a:cs typeface="Arial"/>
              </a:rPr>
              <a:t> </a:t>
            </a:r>
            <a:r>
              <a:rPr sz="900" dirty="0">
                <a:latin typeface="Arial"/>
                <a:cs typeface="Arial"/>
              </a:rPr>
              <a:t>myNumber</a:t>
            </a:r>
            <a:r>
              <a:rPr sz="900" spc="-5" dirty="0">
                <a:latin typeface="Arial"/>
                <a:cs typeface="Arial"/>
              </a:rPr>
              <a:t> </a:t>
            </a:r>
            <a:r>
              <a:rPr sz="900" dirty="0">
                <a:latin typeface="Arial"/>
                <a:cs typeface="Arial"/>
              </a:rPr>
              <a:t>&lt;=</a:t>
            </a:r>
            <a:r>
              <a:rPr sz="900" spc="-15" dirty="0">
                <a:latin typeface="Arial"/>
                <a:cs typeface="Arial"/>
              </a:rPr>
              <a:t> </a:t>
            </a:r>
            <a:r>
              <a:rPr sz="900" spc="-20" dirty="0">
                <a:latin typeface="Arial"/>
                <a:cs typeface="Arial"/>
              </a:rPr>
              <a:t>100)</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Print(</a:t>
            </a:r>
            <a:r>
              <a:rPr sz="900" dirty="0">
                <a:solidFill>
                  <a:srgbClr val="990000"/>
                </a:solidFill>
                <a:latin typeface="Arial"/>
                <a:cs typeface="Arial"/>
              </a:rPr>
              <a:t>"myNumber</a:t>
            </a:r>
            <a:r>
              <a:rPr sz="900" spc="-30" dirty="0">
                <a:solidFill>
                  <a:srgbClr val="990000"/>
                </a:solidFill>
                <a:latin typeface="Arial"/>
                <a:cs typeface="Arial"/>
              </a:rPr>
              <a:t> </a:t>
            </a:r>
            <a:r>
              <a:rPr sz="900" dirty="0">
                <a:solidFill>
                  <a:srgbClr val="990000"/>
                </a:solidFill>
                <a:latin typeface="Arial"/>
                <a:cs typeface="Arial"/>
              </a:rPr>
              <a:t>is</a:t>
            </a:r>
            <a:r>
              <a:rPr sz="900" spc="-15" dirty="0">
                <a:solidFill>
                  <a:srgbClr val="990000"/>
                </a:solidFill>
                <a:latin typeface="Arial"/>
                <a:cs typeface="Arial"/>
              </a:rPr>
              <a:t> </a:t>
            </a:r>
            <a:r>
              <a:rPr sz="900" dirty="0">
                <a:solidFill>
                  <a:srgbClr val="990000"/>
                </a:solidFill>
                <a:latin typeface="Arial"/>
                <a:cs typeface="Arial"/>
              </a:rPr>
              <a:t>between</a:t>
            </a:r>
            <a:r>
              <a:rPr sz="900" spc="-10" dirty="0">
                <a:solidFill>
                  <a:srgbClr val="990000"/>
                </a:solidFill>
                <a:latin typeface="Arial"/>
                <a:cs typeface="Arial"/>
              </a:rPr>
              <a:t> </a:t>
            </a:r>
            <a:r>
              <a:rPr sz="900" dirty="0">
                <a:solidFill>
                  <a:srgbClr val="990000"/>
                </a:solidFill>
                <a:latin typeface="Arial"/>
                <a:cs typeface="Arial"/>
              </a:rPr>
              <a:t>0</a:t>
            </a:r>
            <a:r>
              <a:rPr sz="900" spc="-10" dirty="0">
                <a:solidFill>
                  <a:srgbClr val="990000"/>
                </a:solidFill>
                <a:latin typeface="Arial"/>
                <a:cs typeface="Arial"/>
              </a:rPr>
              <a:t> </a:t>
            </a:r>
            <a:r>
              <a:rPr sz="900" dirty="0">
                <a:solidFill>
                  <a:srgbClr val="990000"/>
                </a:solidFill>
                <a:latin typeface="Arial"/>
                <a:cs typeface="Arial"/>
              </a:rPr>
              <a:t>and</a:t>
            </a:r>
            <a:r>
              <a:rPr sz="900" spc="-10" dirty="0">
                <a:solidFill>
                  <a:srgbClr val="990000"/>
                </a:solidFill>
                <a:latin typeface="Arial"/>
                <a:cs typeface="Arial"/>
              </a:rPr>
              <a:t> 100"</a:t>
            </a:r>
            <a:r>
              <a:rPr sz="900" spc="-10" dirty="0">
                <a:latin typeface="Arial"/>
                <a:cs typeface="Arial"/>
              </a:rPr>
              <a:t>);</a:t>
            </a:r>
            <a:endParaRPr sz="900">
              <a:latin typeface="Arial"/>
              <a:cs typeface="Arial"/>
            </a:endParaRPr>
          </a:p>
          <a:p>
            <a:pPr marL="63500">
              <a:lnSpc>
                <a:spcPts val="1060"/>
              </a:lnSpc>
            </a:pPr>
            <a:r>
              <a:rPr sz="900" dirty="0">
                <a:latin typeface="Arial"/>
                <a:cs typeface="Arial"/>
              </a:rPr>
              <a:t>}</a:t>
            </a:r>
            <a:endParaRPr sz="900">
              <a:latin typeface="Arial"/>
              <a:cs typeface="Arial"/>
            </a:endParaRPr>
          </a:p>
        </p:txBody>
      </p:sp>
      <p:sp>
        <p:nvSpPr>
          <p:cNvPr id="15" name="Title 8"/>
          <p:cNvSpPr>
            <a:spLocks noGrp="1"/>
          </p:cNvSpPr>
          <p:nvPr>
            <p:ph type="title"/>
          </p:nvPr>
        </p:nvSpPr>
        <p:spPr/>
        <p:txBody>
          <a:bodyPr/>
          <a:lstStyle/>
          <a:p>
            <a:r>
              <a:rPr lang="en-US" dirty="0" smtClean="0"/>
              <a:t>C# Flow Control : If Statements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914400"/>
            <a:ext cx="5934710" cy="515620"/>
          </a:xfrm>
          <a:prstGeom prst="rect">
            <a:avLst/>
          </a:prstGeom>
        </p:spPr>
        <p:txBody>
          <a:bodyPr vert="horz" wrap="square" lIns="0" tIns="19685" rIns="0" bIns="0" rtlCol="0">
            <a:spAutoFit/>
          </a:bodyPr>
          <a:lstStyle/>
          <a:p>
            <a:pPr marL="12700" marR="5080">
              <a:lnSpc>
                <a:spcPct val="96000"/>
              </a:lnSpc>
              <a:spcBef>
                <a:spcPts val="155"/>
              </a:spcBef>
            </a:pPr>
            <a:r>
              <a:rPr sz="1100" dirty="0">
                <a:latin typeface="Arial"/>
                <a:cs typeface="Arial"/>
              </a:rPr>
              <a:t>Sometimes</a:t>
            </a:r>
            <a:r>
              <a:rPr sz="1100" spc="-5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script</a:t>
            </a:r>
            <a:r>
              <a:rPr sz="1100" spc="-25" dirty="0">
                <a:latin typeface="Arial"/>
                <a:cs typeface="Arial"/>
              </a:rPr>
              <a:t> </a:t>
            </a:r>
            <a:r>
              <a:rPr sz="1100" dirty="0">
                <a:latin typeface="Arial"/>
                <a:cs typeface="Arial"/>
              </a:rPr>
              <a:t>needs</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execute</a:t>
            </a:r>
            <a:r>
              <a:rPr sz="1100" spc="-20"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block</a:t>
            </a:r>
            <a:r>
              <a:rPr sz="1100" spc="-30"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condition</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satisfied,</a:t>
            </a:r>
            <a:r>
              <a:rPr sz="1100" spc="-25"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another </a:t>
            </a:r>
            <a:r>
              <a:rPr sz="1100" dirty="0">
                <a:latin typeface="Arial"/>
                <a:cs typeface="Arial"/>
              </a:rPr>
              <a:t>if</a:t>
            </a:r>
            <a:r>
              <a:rPr sz="1100" spc="-25" dirty="0">
                <a:latin typeface="Arial"/>
                <a:cs typeface="Arial"/>
              </a:rPr>
              <a:t> </a:t>
            </a:r>
            <a:r>
              <a:rPr sz="1100" dirty="0">
                <a:latin typeface="Arial"/>
                <a:cs typeface="Arial"/>
              </a:rPr>
              <a:t>not.</a:t>
            </a:r>
            <a:r>
              <a:rPr sz="1100" spc="-15" dirty="0">
                <a:latin typeface="Arial"/>
                <a:cs typeface="Arial"/>
              </a:rPr>
              <a:t> </a:t>
            </a:r>
            <a:r>
              <a:rPr sz="1100" dirty="0">
                <a:latin typeface="Arial"/>
                <a:cs typeface="Arial"/>
              </a:rPr>
              <a:t>Here</a:t>
            </a:r>
            <a:r>
              <a:rPr sz="1100" spc="-1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prints</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word</a:t>
            </a:r>
            <a:r>
              <a:rPr sz="1100" spc="-10" dirty="0">
                <a:latin typeface="Arial"/>
                <a:cs typeface="Arial"/>
              </a:rPr>
              <a:t> </a:t>
            </a:r>
            <a:r>
              <a:rPr sz="1100" b="1" i="1" dirty="0">
                <a:latin typeface="Arial"/>
                <a:cs typeface="Arial"/>
              </a:rPr>
              <a:t>positive</a:t>
            </a:r>
            <a:r>
              <a:rPr sz="1100" b="1" i="1" spc="-15" dirty="0">
                <a:latin typeface="Arial"/>
                <a:cs typeface="Arial"/>
              </a:rPr>
              <a:t> </a:t>
            </a:r>
            <a:r>
              <a:rPr sz="1100" dirty="0">
                <a:latin typeface="Arial"/>
                <a:cs typeface="Arial"/>
              </a:rPr>
              <a:t>when</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given</a:t>
            </a:r>
            <a:r>
              <a:rPr sz="1100" spc="-20" dirty="0">
                <a:latin typeface="Arial"/>
                <a:cs typeface="Arial"/>
              </a:rPr>
              <a:t> </a:t>
            </a:r>
            <a:r>
              <a:rPr sz="1100" dirty="0">
                <a:latin typeface="Arial"/>
                <a:cs typeface="Arial"/>
              </a:rPr>
              <a:t>number</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greater</a:t>
            </a:r>
            <a:r>
              <a:rPr sz="1100" spc="-25" dirty="0">
                <a:latin typeface="Arial"/>
                <a:cs typeface="Arial"/>
              </a:rPr>
              <a:t> </a:t>
            </a:r>
            <a:r>
              <a:rPr sz="1100" spc="-20" dirty="0">
                <a:latin typeface="Arial"/>
                <a:cs typeface="Arial"/>
              </a:rPr>
              <a:t>than </a:t>
            </a:r>
            <a:r>
              <a:rPr sz="1100" dirty="0">
                <a:latin typeface="Arial"/>
                <a:cs typeface="Arial"/>
              </a:rPr>
              <a:t>zero,</a:t>
            </a:r>
            <a:r>
              <a:rPr sz="1100" spc="-30"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prints</a:t>
            </a:r>
            <a:r>
              <a:rPr sz="1100" spc="-10" dirty="0">
                <a:latin typeface="Arial"/>
                <a:cs typeface="Arial"/>
              </a:rPr>
              <a:t> </a:t>
            </a:r>
            <a:r>
              <a:rPr sz="1100" b="1" i="1" dirty="0">
                <a:latin typeface="Arial"/>
                <a:cs typeface="Arial"/>
              </a:rPr>
              <a:t>less</a:t>
            </a:r>
            <a:r>
              <a:rPr sz="1100" b="1" i="1" spc="-25" dirty="0">
                <a:latin typeface="Arial"/>
                <a:cs typeface="Arial"/>
              </a:rPr>
              <a:t> </a:t>
            </a:r>
            <a:r>
              <a:rPr sz="1100" b="1" i="1" dirty="0">
                <a:latin typeface="Arial"/>
                <a:cs typeface="Arial"/>
              </a:rPr>
              <a:t>than</a:t>
            </a:r>
            <a:r>
              <a:rPr sz="1100" b="1" i="1" spc="-10" dirty="0">
                <a:latin typeface="Arial"/>
                <a:cs typeface="Arial"/>
              </a:rPr>
              <a:t> </a:t>
            </a:r>
            <a:r>
              <a:rPr sz="1100" b="1" i="1" dirty="0">
                <a:latin typeface="Arial"/>
                <a:cs typeface="Arial"/>
              </a:rPr>
              <a:t>1 </a:t>
            </a:r>
            <a:r>
              <a:rPr sz="1100" dirty="0">
                <a:latin typeface="Arial"/>
                <a:cs typeface="Arial"/>
              </a:rPr>
              <a:t>if</a:t>
            </a:r>
            <a:r>
              <a:rPr sz="1100" spc="-20" dirty="0">
                <a:latin typeface="Arial"/>
                <a:cs typeface="Arial"/>
              </a:rPr>
              <a:t> </a:t>
            </a:r>
            <a:r>
              <a:rPr sz="1100" dirty="0">
                <a:latin typeface="Arial"/>
                <a:cs typeface="Arial"/>
              </a:rPr>
              <a:t>not.</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uses</a:t>
            </a:r>
            <a:r>
              <a:rPr sz="1100" spc="-2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if…</a:t>
            </a:r>
            <a:r>
              <a:rPr sz="1100" b="1" i="1" spc="-20" dirty="0">
                <a:latin typeface="Arial"/>
                <a:cs typeface="Arial"/>
              </a:rPr>
              <a:t> </a:t>
            </a:r>
            <a:r>
              <a:rPr sz="1100" b="1" i="1" dirty="0">
                <a:latin typeface="Arial"/>
                <a:cs typeface="Arial"/>
              </a:rPr>
              <a:t>else</a:t>
            </a:r>
            <a:r>
              <a:rPr sz="1100" b="1" i="1" spc="-15" dirty="0">
                <a:latin typeface="Arial"/>
                <a:cs typeface="Arial"/>
              </a:rPr>
              <a:t> </a:t>
            </a:r>
            <a:r>
              <a:rPr sz="1100" spc="-10" dirty="0">
                <a:latin typeface="Arial"/>
                <a:cs typeface="Arial"/>
              </a:rPr>
              <a:t>statement.</a:t>
            </a:r>
            <a:endParaRPr sz="1100" dirty="0">
              <a:latin typeface="Arial"/>
              <a:cs typeface="Arial"/>
            </a:endParaRPr>
          </a:p>
        </p:txBody>
      </p:sp>
      <p:sp>
        <p:nvSpPr>
          <p:cNvPr id="6" name="object 6"/>
          <p:cNvSpPr txBox="1"/>
          <p:nvPr/>
        </p:nvSpPr>
        <p:spPr>
          <a:xfrm>
            <a:off x="920800" y="1585848"/>
            <a:ext cx="5944870" cy="134429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if</a:t>
            </a:r>
            <a:r>
              <a:rPr sz="900" spc="-5" dirty="0">
                <a:solidFill>
                  <a:srgbClr val="0000FF"/>
                </a:solidFill>
                <a:latin typeface="Arial"/>
                <a:cs typeface="Arial"/>
              </a:rPr>
              <a:t> </a:t>
            </a:r>
            <a:r>
              <a:rPr sz="900" dirty="0">
                <a:latin typeface="Arial"/>
                <a:cs typeface="Arial"/>
              </a:rPr>
              <a:t>(myNumber</a:t>
            </a:r>
            <a:r>
              <a:rPr sz="900" spc="-5" dirty="0">
                <a:latin typeface="Arial"/>
                <a:cs typeface="Arial"/>
              </a:rPr>
              <a:t> </a:t>
            </a:r>
            <a:r>
              <a:rPr sz="900" dirty="0">
                <a:latin typeface="Arial"/>
                <a:cs typeface="Arial"/>
              </a:rPr>
              <a:t>&gt;</a:t>
            </a:r>
            <a:r>
              <a:rPr sz="900" spc="-10" dirty="0">
                <a:latin typeface="Arial"/>
                <a:cs typeface="Arial"/>
              </a:rPr>
              <a:t> </a:t>
            </a:r>
            <a:r>
              <a:rPr sz="900" spc="-25" dirty="0">
                <a:latin typeface="Arial"/>
                <a:cs typeface="Arial"/>
              </a:rPr>
              <a:t>0)</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91770">
              <a:lnSpc>
                <a:spcPts val="1040"/>
              </a:lnSpc>
            </a:pPr>
            <a:r>
              <a:rPr sz="900" spc="-10" dirty="0">
                <a:latin typeface="Arial"/>
                <a:cs typeface="Arial"/>
              </a:rPr>
              <a:t>Print(</a:t>
            </a:r>
            <a:r>
              <a:rPr sz="900" spc="-10" dirty="0">
                <a:solidFill>
                  <a:srgbClr val="970000"/>
                </a:solidFill>
                <a:latin typeface="Arial"/>
                <a:cs typeface="Arial"/>
              </a:rPr>
              <a:t>"positive"</a:t>
            </a:r>
            <a:r>
              <a:rPr sz="900" spc="-10" dirty="0">
                <a:latin typeface="Arial"/>
                <a:cs typeface="Arial"/>
              </a:rPr>
              <a:t>);</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63500">
              <a:lnSpc>
                <a:spcPts val="1030"/>
              </a:lnSpc>
            </a:pPr>
            <a:r>
              <a:rPr sz="900" spc="-20" dirty="0">
                <a:solidFill>
                  <a:srgbClr val="0000FF"/>
                </a:solidFill>
                <a:latin typeface="Arial"/>
                <a:cs typeface="Arial"/>
              </a:rPr>
              <a:t>else</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Print(</a:t>
            </a:r>
            <a:r>
              <a:rPr sz="900" spc="-35" dirty="0">
                <a:latin typeface="Arial"/>
                <a:cs typeface="Arial"/>
              </a:rPr>
              <a:t> </a:t>
            </a:r>
            <a:r>
              <a:rPr sz="900" dirty="0">
                <a:solidFill>
                  <a:srgbClr val="970000"/>
                </a:solidFill>
                <a:latin typeface="Arial"/>
                <a:cs typeface="Arial"/>
              </a:rPr>
              <a:t>"less</a:t>
            </a:r>
            <a:r>
              <a:rPr sz="900" spc="-5" dirty="0">
                <a:solidFill>
                  <a:srgbClr val="970000"/>
                </a:solidFill>
                <a:latin typeface="Arial"/>
                <a:cs typeface="Arial"/>
              </a:rPr>
              <a:t> </a:t>
            </a:r>
            <a:r>
              <a:rPr sz="900" dirty="0">
                <a:solidFill>
                  <a:srgbClr val="970000"/>
                </a:solidFill>
                <a:latin typeface="Arial"/>
                <a:cs typeface="Arial"/>
              </a:rPr>
              <a:t>than</a:t>
            </a:r>
            <a:r>
              <a:rPr sz="900" spc="-10" dirty="0">
                <a:solidFill>
                  <a:srgbClr val="970000"/>
                </a:solidFill>
                <a:latin typeface="Arial"/>
                <a:cs typeface="Arial"/>
              </a:rPr>
              <a:t> </a:t>
            </a:r>
            <a:r>
              <a:rPr sz="900" dirty="0">
                <a:solidFill>
                  <a:srgbClr val="970000"/>
                </a:solidFill>
                <a:latin typeface="Arial"/>
                <a:cs typeface="Arial"/>
              </a:rPr>
              <a:t>1" </a:t>
            </a:r>
            <a:r>
              <a:rPr sz="900" spc="-25" dirty="0">
                <a:latin typeface="Arial"/>
                <a:cs typeface="Arial"/>
              </a:rPr>
              <a:t>);</a:t>
            </a:r>
            <a:endParaRPr sz="900">
              <a:latin typeface="Arial"/>
              <a:cs typeface="Arial"/>
            </a:endParaRPr>
          </a:p>
          <a:p>
            <a:pPr marL="63500">
              <a:lnSpc>
                <a:spcPts val="1060"/>
              </a:lnSpc>
            </a:pPr>
            <a:r>
              <a:rPr sz="900" dirty="0">
                <a:latin typeface="Arial"/>
                <a:cs typeface="Arial"/>
              </a:rPr>
              <a:t>}</a:t>
            </a:r>
            <a:endParaRPr sz="900">
              <a:latin typeface="Arial"/>
              <a:cs typeface="Arial"/>
            </a:endParaRPr>
          </a:p>
        </p:txBody>
      </p:sp>
      <p:sp>
        <p:nvSpPr>
          <p:cNvPr id="7" name="object 7"/>
          <p:cNvSpPr txBox="1"/>
          <p:nvPr/>
        </p:nvSpPr>
        <p:spPr>
          <a:xfrm>
            <a:off x="902004" y="3074288"/>
            <a:ext cx="503555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You</a:t>
            </a:r>
            <a:r>
              <a:rPr sz="1100" spc="-2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many</a:t>
            </a:r>
            <a:r>
              <a:rPr sz="1100" spc="-20" dirty="0">
                <a:latin typeface="Arial"/>
                <a:cs typeface="Arial"/>
              </a:rPr>
              <a:t> </a:t>
            </a:r>
            <a:r>
              <a:rPr sz="1100" dirty="0">
                <a:latin typeface="Arial"/>
                <a:cs typeface="Arial"/>
              </a:rPr>
              <a:t>conditions</a:t>
            </a:r>
            <a:r>
              <a:rPr sz="1100" spc="-10"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shown</a:t>
            </a:r>
            <a:r>
              <a:rPr sz="1100" spc="-1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10" dirty="0">
                <a:latin typeface="Arial"/>
                <a:cs typeface="Arial"/>
              </a:rPr>
              <a:t> example.</a:t>
            </a:r>
            <a:endParaRPr sz="1100">
              <a:latin typeface="Arial"/>
              <a:cs typeface="Arial"/>
            </a:endParaRPr>
          </a:p>
        </p:txBody>
      </p:sp>
      <p:sp>
        <p:nvSpPr>
          <p:cNvPr id="8" name="object 8"/>
          <p:cNvSpPr txBox="1"/>
          <p:nvPr/>
        </p:nvSpPr>
        <p:spPr>
          <a:xfrm>
            <a:off x="920800" y="3423792"/>
            <a:ext cx="5944870" cy="187071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if</a:t>
            </a:r>
            <a:r>
              <a:rPr sz="900" spc="-5" dirty="0">
                <a:solidFill>
                  <a:srgbClr val="0000FF"/>
                </a:solidFill>
                <a:latin typeface="Arial"/>
                <a:cs typeface="Arial"/>
              </a:rPr>
              <a:t> </a:t>
            </a:r>
            <a:r>
              <a:rPr sz="900" dirty="0">
                <a:latin typeface="Arial"/>
                <a:cs typeface="Arial"/>
              </a:rPr>
              <a:t>(myNumber</a:t>
            </a:r>
            <a:r>
              <a:rPr sz="900" spc="-5" dirty="0">
                <a:latin typeface="Arial"/>
                <a:cs typeface="Arial"/>
              </a:rPr>
              <a:t> </a:t>
            </a:r>
            <a:r>
              <a:rPr sz="900" dirty="0">
                <a:latin typeface="Arial"/>
                <a:cs typeface="Arial"/>
              </a:rPr>
              <a:t>&gt;</a:t>
            </a:r>
            <a:r>
              <a:rPr sz="900" spc="-10" dirty="0">
                <a:latin typeface="Arial"/>
                <a:cs typeface="Arial"/>
              </a:rPr>
              <a:t> </a:t>
            </a:r>
            <a:r>
              <a:rPr sz="900" spc="-25" dirty="0">
                <a:latin typeface="Arial"/>
                <a:cs typeface="Arial"/>
              </a:rPr>
              <a:t>0)</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Print(</a:t>
            </a:r>
            <a:r>
              <a:rPr sz="900" dirty="0">
                <a:solidFill>
                  <a:srgbClr val="970000"/>
                </a:solidFill>
                <a:latin typeface="Arial"/>
                <a:cs typeface="Arial"/>
              </a:rPr>
              <a:t>"myNumber</a:t>
            </a:r>
            <a:r>
              <a:rPr sz="900" spc="-20" dirty="0">
                <a:solidFill>
                  <a:srgbClr val="970000"/>
                </a:solidFill>
                <a:latin typeface="Arial"/>
                <a:cs typeface="Arial"/>
              </a:rPr>
              <a:t> </a:t>
            </a:r>
            <a:r>
              <a:rPr sz="900" dirty="0">
                <a:solidFill>
                  <a:srgbClr val="970000"/>
                </a:solidFill>
                <a:latin typeface="Arial"/>
                <a:cs typeface="Arial"/>
              </a:rPr>
              <a:t>is</a:t>
            </a:r>
            <a:r>
              <a:rPr sz="900" spc="-15" dirty="0">
                <a:solidFill>
                  <a:srgbClr val="970000"/>
                </a:solidFill>
                <a:latin typeface="Arial"/>
                <a:cs typeface="Arial"/>
              </a:rPr>
              <a:t> </a:t>
            </a:r>
            <a:r>
              <a:rPr sz="900" spc="-10" dirty="0">
                <a:solidFill>
                  <a:srgbClr val="970000"/>
                </a:solidFill>
                <a:latin typeface="Arial"/>
                <a:cs typeface="Arial"/>
              </a:rPr>
              <a:t>positive"</a:t>
            </a:r>
            <a:r>
              <a:rPr sz="900" spc="-10" dirty="0">
                <a:latin typeface="Arial"/>
                <a:cs typeface="Arial"/>
              </a:rPr>
              <a:t>);</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63500">
              <a:lnSpc>
                <a:spcPts val="1030"/>
              </a:lnSpc>
            </a:pPr>
            <a:r>
              <a:rPr sz="900" dirty="0">
                <a:solidFill>
                  <a:srgbClr val="0000FF"/>
                </a:solidFill>
                <a:latin typeface="Arial"/>
                <a:cs typeface="Arial"/>
              </a:rPr>
              <a:t>else</a:t>
            </a:r>
            <a:r>
              <a:rPr sz="900" spc="-15" dirty="0">
                <a:solidFill>
                  <a:srgbClr val="0000FF"/>
                </a:solidFill>
                <a:latin typeface="Arial"/>
                <a:cs typeface="Arial"/>
              </a:rPr>
              <a:t> </a:t>
            </a:r>
            <a:r>
              <a:rPr sz="900" dirty="0">
                <a:solidFill>
                  <a:srgbClr val="0000FF"/>
                </a:solidFill>
                <a:latin typeface="Arial"/>
                <a:cs typeface="Arial"/>
              </a:rPr>
              <a:t>if </a:t>
            </a:r>
            <a:r>
              <a:rPr sz="900" dirty="0">
                <a:latin typeface="Arial"/>
                <a:cs typeface="Arial"/>
              </a:rPr>
              <a:t>(myNumber</a:t>
            </a:r>
            <a:r>
              <a:rPr sz="900" spc="-15" dirty="0">
                <a:latin typeface="Arial"/>
                <a:cs typeface="Arial"/>
              </a:rPr>
              <a:t> </a:t>
            </a:r>
            <a:r>
              <a:rPr sz="900" dirty="0">
                <a:latin typeface="Arial"/>
                <a:cs typeface="Arial"/>
              </a:rPr>
              <a:t>&lt;</a:t>
            </a:r>
            <a:r>
              <a:rPr sz="900" spc="-5" dirty="0">
                <a:latin typeface="Arial"/>
                <a:cs typeface="Arial"/>
              </a:rPr>
              <a:t> </a:t>
            </a:r>
            <a:r>
              <a:rPr sz="900" spc="-25" dirty="0">
                <a:latin typeface="Arial"/>
                <a:cs typeface="Arial"/>
              </a:rPr>
              <a:t>0)</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Print(</a:t>
            </a:r>
            <a:r>
              <a:rPr sz="900" spc="-25" dirty="0">
                <a:latin typeface="Arial"/>
                <a:cs typeface="Arial"/>
              </a:rPr>
              <a:t> </a:t>
            </a:r>
            <a:r>
              <a:rPr sz="900" dirty="0">
                <a:solidFill>
                  <a:srgbClr val="970000"/>
                </a:solidFill>
                <a:latin typeface="Arial"/>
                <a:cs typeface="Arial"/>
              </a:rPr>
              <a:t>"myNumber</a:t>
            </a:r>
            <a:r>
              <a:rPr sz="900" spc="-20" dirty="0">
                <a:solidFill>
                  <a:srgbClr val="970000"/>
                </a:solidFill>
                <a:latin typeface="Arial"/>
                <a:cs typeface="Arial"/>
              </a:rPr>
              <a:t> </a:t>
            </a:r>
            <a:r>
              <a:rPr sz="900" dirty="0">
                <a:solidFill>
                  <a:srgbClr val="970000"/>
                </a:solidFill>
                <a:latin typeface="Arial"/>
                <a:cs typeface="Arial"/>
              </a:rPr>
              <a:t>is</a:t>
            </a:r>
            <a:r>
              <a:rPr sz="900" spc="-20" dirty="0">
                <a:solidFill>
                  <a:srgbClr val="970000"/>
                </a:solidFill>
                <a:latin typeface="Arial"/>
                <a:cs typeface="Arial"/>
              </a:rPr>
              <a:t> </a:t>
            </a:r>
            <a:r>
              <a:rPr sz="900" dirty="0">
                <a:solidFill>
                  <a:srgbClr val="970000"/>
                </a:solidFill>
                <a:latin typeface="Arial"/>
                <a:cs typeface="Arial"/>
              </a:rPr>
              <a:t>negative" </a:t>
            </a:r>
            <a:r>
              <a:rPr sz="900" spc="-25" dirty="0">
                <a:latin typeface="Arial"/>
                <a:cs typeface="Arial"/>
              </a:rPr>
              <a:t>);</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63500">
              <a:lnSpc>
                <a:spcPts val="1030"/>
              </a:lnSpc>
            </a:pPr>
            <a:r>
              <a:rPr sz="900" spc="-20" dirty="0">
                <a:solidFill>
                  <a:srgbClr val="0000FF"/>
                </a:solidFill>
                <a:latin typeface="Arial"/>
                <a:cs typeface="Arial"/>
              </a:rPr>
              <a:t>else</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Print(</a:t>
            </a:r>
            <a:r>
              <a:rPr sz="900" spc="-20" dirty="0">
                <a:latin typeface="Arial"/>
                <a:cs typeface="Arial"/>
              </a:rPr>
              <a:t> </a:t>
            </a:r>
            <a:r>
              <a:rPr sz="900" dirty="0">
                <a:solidFill>
                  <a:srgbClr val="970000"/>
                </a:solidFill>
                <a:latin typeface="Arial"/>
                <a:cs typeface="Arial"/>
              </a:rPr>
              <a:t>"myNumber</a:t>
            </a:r>
            <a:r>
              <a:rPr sz="900" spc="-15" dirty="0">
                <a:solidFill>
                  <a:srgbClr val="970000"/>
                </a:solidFill>
                <a:latin typeface="Arial"/>
                <a:cs typeface="Arial"/>
              </a:rPr>
              <a:t> </a:t>
            </a:r>
            <a:r>
              <a:rPr sz="900" dirty="0">
                <a:solidFill>
                  <a:srgbClr val="970000"/>
                </a:solidFill>
                <a:latin typeface="Arial"/>
                <a:cs typeface="Arial"/>
              </a:rPr>
              <a:t>is</a:t>
            </a:r>
            <a:r>
              <a:rPr sz="900" spc="-10" dirty="0">
                <a:solidFill>
                  <a:srgbClr val="970000"/>
                </a:solidFill>
                <a:latin typeface="Arial"/>
                <a:cs typeface="Arial"/>
              </a:rPr>
              <a:t> </a:t>
            </a:r>
            <a:r>
              <a:rPr sz="900" dirty="0">
                <a:solidFill>
                  <a:srgbClr val="970000"/>
                </a:solidFill>
                <a:latin typeface="Arial"/>
                <a:cs typeface="Arial"/>
              </a:rPr>
              <a:t>zero" </a:t>
            </a:r>
            <a:r>
              <a:rPr sz="900" spc="-25"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p:txBody>
      </p:sp>
      <p:sp>
        <p:nvSpPr>
          <p:cNvPr id="12" name="TextBox 11">
            <a:hlinkClick r:id="rId2" action="ppaction://hlinkfile"/>
          </p:cNvPr>
          <p:cNvSpPr txBox="1"/>
          <p:nvPr/>
        </p:nvSpPr>
        <p:spPr>
          <a:xfrm>
            <a:off x="6277275" y="1632267"/>
            <a:ext cx="527088" cy="408623"/>
          </a:xfrm>
          <a:prstGeom prst="roundRect">
            <a:avLst/>
          </a:prstGeom>
          <a:solidFill>
            <a:schemeClr val="bg1">
              <a:lumMod val="95000"/>
            </a:schemeClr>
          </a:solidFill>
          <a:ln>
            <a:solidFill>
              <a:srgbClr val="00B0F0"/>
            </a:solidFill>
          </a:ln>
          <a:effectLst>
            <a:outerShdw blurRad="50800" dist="38100" dir="2700000" algn="tl" rotWithShape="0">
              <a:prstClr val="black">
                <a:alpha val="40000"/>
              </a:prstClr>
            </a:outerShdw>
          </a:effectLst>
        </p:spPr>
        <p:txBody>
          <a:bodyPr wrap="none"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7" name="Title 8"/>
          <p:cNvSpPr>
            <a:spLocks noGrp="1"/>
          </p:cNvSpPr>
          <p:nvPr>
            <p:ph type="title"/>
          </p:nvPr>
        </p:nvSpPr>
        <p:spPr/>
        <p:txBody>
          <a:bodyPr/>
          <a:lstStyle/>
          <a:p>
            <a:r>
              <a:rPr lang="en-US" dirty="0" smtClean="0"/>
              <a:t>C# Flow Control : If … Else Statements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02004" y="895927"/>
            <a:ext cx="5958840" cy="628073"/>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2_7_2:</a:t>
            </a:r>
            <a:r>
              <a:rPr sz="1200" b="1" spc="-55" dirty="0">
                <a:latin typeface="Arial"/>
                <a:cs typeface="Arial"/>
              </a:rPr>
              <a:t> </a:t>
            </a:r>
            <a:r>
              <a:rPr sz="1200" b="1" spc="-10" dirty="0">
                <a:latin typeface="Arial"/>
                <a:cs typeface="Arial"/>
              </a:rPr>
              <a:t>Loops</a:t>
            </a:r>
            <a:endParaRPr sz="1200" dirty="0">
              <a:latin typeface="Arial"/>
              <a:cs typeface="Arial"/>
            </a:endParaRPr>
          </a:p>
          <a:p>
            <a:pPr>
              <a:lnSpc>
                <a:spcPct val="100000"/>
              </a:lnSpc>
              <a:spcBef>
                <a:spcPts val="40"/>
              </a:spcBef>
            </a:pPr>
            <a:endParaRPr sz="1100" dirty="0">
              <a:latin typeface="Arial"/>
              <a:cs typeface="Arial"/>
            </a:endParaRPr>
          </a:p>
          <a:p>
            <a:pPr marL="12700" marR="5080">
              <a:lnSpc>
                <a:spcPts val="1260"/>
              </a:lnSpc>
            </a:pPr>
            <a:r>
              <a:rPr sz="1100" dirty="0">
                <a:latin typeface="Arial"/>
                <a:cs typeface="Arial"/>
              </a:rPr>
              <a:t>Loops</a:t>
            </a:r>
            <a:r>
              <a:rPr sz="1100" spc="-25" dirty="0">
                <a:latin typeface="Arial"/>
                <a:cs typeface="Arial"/>
              </a:rPr>
              <a:t> </a:t>
            </a:r>
            <a:r>
              <a:rPr sz="1100" dirty="0">
                <a:latin typeface="Arial"/>
                <a:cs typeface="Arial"/>
              </a:rPr>
              <a:t>allows</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run</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body</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loop</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fixed</a:t>
            </a:r>
            <a:r>
              <a:rPr sz="1100" spc="-15" dirty="0">
                <a:latin typeface="Arial"/>
                <a:cs typeface="Arial"/>
              </a:rPr>
              <a:t> </a:t>
            </a:r>
            <a:r>
              <a:rPr sz="1100" dirty="0">
                <a:latin typeface="Arial"/>
                <a:cs typeface="Arial"/>
              </a:rPr>
              <a:t>number</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times,</a:t>
            </a:r>
            <a:r>
              <a:rPr sz="1100" spc="-20" dirty="0">
                <a:latin typeface="Arial"/>
                <a:cs typeface="Arial"/>
              </a:rPr>
              <a:t> </a:t>
            </a:r>
            <a:r>
              <a:rPr sz="1100" dirty="0">
                <a:latin typeface="Arial"/>
                <a:cs typeface="Arial"/>
              </a:rPr>
              <a:t>or</a:t>
            </a:r>
            <a:r>
              <a:rPr sz="1100" spc="-35" dirty="0">
                <a:latin typeface="Arial"/>
                <a:cs typeface="Arial"/>
              </a:rPr>
              <a:t> </a:t>
            </a:r>
            <a:r>
              <a:rPr sz="1100" dirty="0">
                <a:latin typeface="Arial"/>
                <a:cs typeface="Arial"/>
              </a:rPr>
              <a:t>until</a:t>
            </a:r>
            <a:r>
              <a:rPr sz="1100" spc="-1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loop</a:t>
            </a:r>
            <a:r>
              <a:rPr sz="1100" spc="-20" dirty="0">
                <a:latin typeface="Arial"/>
                <a:cs typeface="Arial"/>
              </a:rPr>
              <a:t> </a:t>
            </a:r>
            <a:r>
              <a:rPr sz="1100" spc="-10" dirty="0">
                <a:latin typeface="Arial"/>
                <a:cs typeface="Arial"/>
              </a:rPr>
              <a:t>condition </a:t>
            </a:r>
            <a:r>
              <a:rPr sz="1100" dirty="0">
                <a:latin typeface="Arial"/>
                <a:cs typeface="Arial"/>
              </a:rPr>
              <a:t>is</a:t>
            </a:r>
            <a:r>
              <a:rPr sz="1100" spc="-25" dirty="0">
                <a:latin typeface="Arial"/>
                <a:cs typeface="Arial"/>
              </a:rPr>
              <a:t> </a:t>
            </a:r>
            <a:r>
              <a:rPr sz="1100" dirty="0">
                <a:latin typeface="Arial"/>
                <a:cs typeface="Arial"/>
              </a:rPr>
              <a:t>no</a:t>
            </a:r>
            <a:r>
              <a:rPr sz="1100" spc="-15" dirty="0">
                <a:latin typeface="Arial"/>
                <a:cs typeface="Arial"/>
              </a:rPr>
              <a:t> </a:t>
            </a:r>
            <a:r>
              <a:rPr sz="1100" dirty="0">
                <a:latin typeface="Arial"/>
                <a:cs typeface="Arial"/>
              </a:rPr>
              <a:t>longer</a:t>
            </a:r>
            <a:r>
              <a:rPr sz="1100" spc="-15" dirty="0">
                <a:latin typeface="Arial"/>
                <a:cs typeface="Arial"/>
              </a:rPr>
              <a:t> </a:t>
            </a:r>
            <a:r>
              <a:rPr sz="1100" spc="-10" dirty="0">
                <a:latin typeface="Arial"/>
                <a:cs typeface="Arial"/>
              </a:rPr>
              <a:t>true.</a:t>
            </a:r>
            <a:endParaRPr sz="1100" dirty="0">
              <a:latin typeface="Arial"/>
              <a:cs typeface="Arial"/>
            </a:endParaRPr>
          </a:p>
        </p:txBody>
      </p:sp>
      <p:sp>
        <p:nvSpPr>
          <p:cNvPr id="11" name="object 2"/>
          <p:cNvSpPr txBox="1"/>
          <p:nvPr/>
        </p:nvSpPr>
        <p:spPr>
          <a:xfrm>
            <a:off x="902004" y="3287530"/>
            <a:ext cx="5887720" cy="808042"/>
          </a:xfrm>
          <a:prstGeom prst="rect">
            <a:avLst/>
          </a:prstGeom>
        </p:spPr>
        <p:txBody>
          <a:bodyPr vert="horz" wrap="square" lIns="0" tIns="12700" rIns="0" bIns="0" rtlCol="0">
            <a:spAutoFit/>
          </a:bodyPr>
          <a:lstStyle/>
          <a:p>
            <a:pPr marL="76835" algn="ctr">
              <a:lnSpc>
                <a:spcPct val="100000"/>
              </a:lnSpc>
              <a:spcBef>
                <a:spcPts val="100"/>
              </a:spcBef>
            </a:pPr>
            <a:r>
              <a:rPr sz="900" dirty="0">
                <a:latin typeface="Arial"/>
                <a:cs typeface="Arial"/>
              </a:rPr>
              <a:t>Figure(18):</a:t>
            </a:r>
            <a:r>
              <a:rPr sz="900" spc="-30" dirty="0">
                <a:latin typeface="Arial"/>
                <a:cs typeface="Arial"/>
              </a:rPr>
              <a:t> </a:t>
            </a:r>
            <a:r>
              <a:rPr sz="900" dirty="0">
                <a:latin typeface="Arial"/>
                <a:cs typeface="Arial"/>
              </a:rPr>
              <a:t>Loops</a:t>
            </a:r>
            <a:r>
              <a:rPr sz="900" spc="-5"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context</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overall</a:t>
            </a:r>
            <a:r>
              <a:rPr sz="900" spc="-20" dirty="0">
                <a:latin typeface="Arial"/>
                <a:cs typeface="Arial"/>
              </a:rPr>
              <a:t> </a:t>
            </a:r>
            <a:r>
              <a:rPr sz="900" dirty="0">
                <a:latin typeface="Arial"/>
                <a:cs typeface="Arial"/>
              </a:rPr>
              <a:t>flow</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program</a:t>
            </a:r>
            <a:endParaRPr sz="900" dirty="0">
              <a:latin typeface="Arial"/>
              <a:cs typeface="Arial"/>
            </a:endParaRPr>
          </a:p>
          <a:p>
            <a:pPr>
              <a:lnSpc>
                <a:spcPct val="100000"/>
              </a:lnSpc>
            </a:pPr>
            <a:endParaRPr sz="1100" dirty="0">
              <a:latin typeface="Arial"/>
              <a:cs typeface="Arial"/>
            </a:endParaRPr>
          </a:p>
          <a:p>
            <a:pPr marL="12700" marR="9525">
              <a:lnSpc>
                <a:spcPct val="96000"/>
              </a:lnSpc>
            </a:pPr>
            <a:r>
              <a:rPr sz="1100" dirty="0">
                <a:latin typeface="Arial"/>
                <a:cs typeface="Arial"/>
              </a:rPr>
              <a:t>There</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two</a:t>
            </a:r>
            <a:r>
              <a:rPr sz="1100" spc="-15" dirty="0">
                <a:latin typeface="Arial"/>
                <a:cs typeface="Arial"/>
              </a:rPr>
              <a:t> </a:t>
            </a:r>
            <a:r>
              <a:rPr sz="1100" dirty="0">
                <a:latin typeface="Arial"/>
                <a:cs typeface="Arial"/>
              </a:rPr>
              <a:t>kinds</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loops.</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first</a:t>
            </a:r>
            <a:r>
              <a:rPr sz="1100"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iterative</a:t>
            </a:r>
            <a:r>
              <a:rPr sz="1100" spc="-40" dirty="0">
                <a:latin typeface="Arial"/>
                <a:cs typeface="Arial"/>
              </a:rPr>
              <a:t> </a:t>
            </a:r>
            <a:r>
              <a:rPr sz="1100" dirty="0">
                <a:latin typeface="Arial"/>
                <a:cs typeface="Arial"/>
              </a:rPr>
              <a:t>where</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10" dirty="0">
                <a:latin typeface="Arial"/>
                <a:cs typeface="Arial"/>
              </a:rPr>
              <a:t> </a:t>
            </a:r>
            <a:r>
              <a:rPr sz="1100" dirty="0">
                <a:latin typeface="Arial"/>
                <a:cs typeface="Arial"/>
              </a:rPr>
              <a:t>repeat</a:t>
            </a:r>
            <a:r>
              <a:rPr sz="1100" spc="-20"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defined</a:t>
            </a:r>
            <a:r>
              <a:rPr sz="1100" spc="-10" dirty="0">
                <a:latin typeface="Arial"/>
                <a:cs typeface="Arial"/>
              </a:rPr>
              <a:t> number </a:t>
            </a:r>
            <a:r>
              <a:rPr sz="1100" dirty="0">
                <a:latin typeface="Arial"/>
                <a:cs typeface="Arial"/>
              </a:rPr>
              <a:t>of</a:t>
            </a:r>
            <a:r>
              <a:rPr sz="1100" spc="-35" dirty="0">
                <a:latin typeface="Arial"/>
                <a:cs typeface="Arial"/>
              </a:rPr>
              <a:t> </a:t>
            </a:r>
            <a:r>
              <a:rPr sz="1100" dirty="0">
                <a:latin typeface="Arial"/>
                <a:cs typeface="Arial"/>
              </a:rPr>
              <a:t>times,</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second</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conditional</a:t>
            </a:r>
            <a:r>
              <a:rPr sz="1100" spc="-20" dirty="0">
                <a:latin typeface="Arial"/>
                <a:cs typeface="Arial"/>
              </a:rPr>
              <a:t> </a:t>
            </a:r>
            <a:r>
              <a:rPr sz="1100" dirty="0">
                <a:latin typeface="Arial"/>
                <a:cs typeface="Arial"/>
              </a:rPr>
              <a:t>where</a:t>
            </a:r>
            <a:r>
              <a:rPr sz="1100" spc="-3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repeat</a:t>
            </a:r>
            <a:r>
              <a:rPr sz="1100" spc="-10" dirty="0">
                <a:latin typeface="Arial"/>
                <a:cs typeface="Arial"/>
              </a:rPr>
              <a:t> </a:t>
            </a:r>
            <a:r>
              <a:rPr sz="1100" dirty="0">
                <a:latin typeface="Arial"/>
                <a:cs typeface="Arial"/>
              </a:rPr>
              <a:t>until</a:t>
            </a:r>
            <a:r>
              <a:rPr sz="1100" spc="-15" dirty="0">
                <a:latin typeface="Arial"/>
                <a:cs typeface="Arial"/>
              </a:rPr>
              <a:t> </a:t>
            </a:r>
            <a:r>
              <a:rPr sz="1100" dirty="0">
                <a:latin typeface="Arial"/>
                <a:cs typeface="Arial"/>
              </a:rPr>
              <a:t>some</a:t>
            </a:r>
            <a:r>
              <a:rPr sz="1100" spc="-30" dirty="0">
                <a:latin typeface="Arial"/>
                <a:cs typeface="Arial"/>
              </a:rPr>
              <a:t> </a:t>
            </a:r>
            <a:r>
              <a:rPr sz="1100" dirty="0">
                <a:latin typeface="Arial"/>
                <a:cs typeface="Arial"/>
              </a:rPr>
              <a:t>condition</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no</a:t>
            </a:r>
            <a:r>
              <a:rPr sz="1100" spc="-15" dirty="0">
                <a:latin typeface="Arial"/>
                <a:cs typeface="Arial"/>
              </a:rPr>
              <a:t> </a:t>
            </a:r>
            <a:r>
              <a:rPr sz="1100" spc="-10" dirty="0">
                <a:latin typeface="Arial"/>
                <a:cs typeface="Arial"/>
              </a:rPr>
              <a:t>longer satisfied</a:t>
            </a:r>
            <a:r>
              <a:rPr sz="1100" spc="-10" dirty="0" smtClean="0">
                <a:latin typeface="Arial"/>
                <a:cs typeface="Arial"/>
              </a:rPr>
              <a:t>.</a:t>
            </a:r>
            <a:endParaRPr sz="1100" dirty="0">
              <a:latin typeface="Arial"/>
              <a:cs typeface="Arial"/>
            </a:endParaRPr>
          </a:p>
        </p:txBody>
      </p:sp>
      <p:pic>
        <p:nvPicPr>
          <p:cNvPr id="13" name="object 6"/>
          <p:cNvPicPr/>
          <p:nvPr/>
        </p:nvPicPr>
        <p:blipFill>
          <a:blip r:embed="rId2" cstate="print"/>
          <a:stretch>
            <a:fillRect/>
          </a:stretch>
        </p:blipFill>
        <p:spPr>
          <a:xfrm>
            <a:off x="2199972" y="1562100"/>
            <a:ext cx="3358306" cy="1710888"/>
          </a:xfrm>
          <a:prstGeom prst="rect">
            <a:avLst/>
          </a:prstGeom>
        </p:spPr>
      </p:pic>
      <p:sp>
        <p:nvSpPr>
          <p:cNvPr id="18" name="Title 8"/>
          <p:cNvSpPr>
            <a:spLocks noGrp="1"/>
          </p:cNvSpPr>
          <p:nvPr>
            <p:ph type="title"/>
          </p:nvPr>
        </p:nvSpPr>
        <p:spPr/>
        <p:txBody>
          <a:bodyPr/>
          <a:lstStyle/>
          <a:p>
            <a:r>
              <a:rPr lang="en-US" dirty="0" smtClean="0"/>
              <a:t>C# Language : Loops</a:t>
            </a:r>
            <a:endParaRPr lang="en-US" dirty="0"/>
          </a:p>
        </p:txBody>
      </p:sp>
    </p:spTree>
    <p:extLst>
      <p:ext uri="{BB962C8B-B14F-4D97-AF65-F5344CB8AC3E}">
        <p14:creationId xmlns:p14="http://schemas.microsoft.com/office/powerpoint/2010/main" val="1422904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p:cNvSpPr txBox="1"/>
          <p:nvPr/>
        </p:nvSpPr>
        <p:spPr>
          <a:xfrm>
            <a:off x="902004" y="747206"/>
            <a:ext cx="5887720" cy="991041"/>
          </a:xfrm>
          <a:prstGeom prst="rect">
            <a:avLst/>
          </a:prstGeom>
        </p:spPr>
        <p:txBody>
          <a:bodyPr vert="horz" wrap="square" lIns="0" tIns="12700" rIns="0" bIns="0" rtlCol="0">
            <a:spAutoFit/>
          </a:bodyPr>
          <a:lstStyle/>
          <a:p>
            <a:pPr>
              <a:lnSpc>
                <a:spcPct val="100000"/>
              </a:lnSpc>
              <a:spcBef>
                <a:spcPts val="5"/>
              </a:spcBef>
            </a:pPr>
            <a:endParaRPr sz="1050" dirty="0">
              <a:latin typeface="Arial"/>
              <a:cs typeface="Arial"/>
            </a:endParaRPr>
          </a:p>
          <a:p>
            <a:pPr marL="12700">
              <a:lnSpc>
                <a:spcPts val="1290"/>
              </a:lnSpc>
            </a:pPr>
            <a:r>
              <a:rPr sz="1100" b="1" dirty="0">
                <a:latin typeface="Arial"/>
                <a:cs typeface="Arial"/>
              </a:rPr>
              <a:t>Iterative</a:t>
            </a:r>
            <a:r>
              <a:rPr sz="1100" b="1" spc="-40" dirty="0">
                <a:latin typeface="Arial"/>
                <a:cs typeface="Arial"/>
              </a:rPr>
              <a:t> </a:t>
            </a:r>
            <a:r>
              <a:rPr sz="1100" b="1" dirty="0">
                <a:latin typeface="Arial"/>
                <a:cs typeface="Arial"/>
              </a:rPr>
              <a:t>loops:</a:t>
            </a:r>
            <a:r>
              <a:rPr sz="1100" b="1" spc="-25" dirty="0">
                <a:latin typeface="Arial"/>
                <a:cs typeface="Arial"/>
              </a:rPr>
              <a:t> </a:t>
            </a:r>
            <a:r>
              <a:rPr sz="1100" b="1" dirty="0">
                <a:solidFill>
                  <a:srgbClr val="0000FF"/>
                </a:solidFill>
                <a:latin typeface="Arial"/>
                <a:cs typeface="Arial"/>
              </a:rPr>
              <a:t>for</a:t>
            </a:r>
            <a:r>
              <a:rPr sz="1100" b="1" spc="-25" dirty="0">
                <a:solidFill>
                  <a:srgbClr val="0000FF"/>
                </a:solidFill>
                <a:latin typeface="Arial"/>
                <a:cs typeface="Arial"/>
              </a:rPr>
              <a:t> </a:t>
            </a:r>
            <a:r>
              <a:rPr sz="1100" b="1" spc="-20" dirty="0">
                <a:solidFill>
                  <a:srgbClr val="0000FF"/>
                </a:solidFill>
                <a:latin typeface="Arial"/>
                <a:cs typeface="Arial"/>
              </a:rPr>
              <a:t>loop</a:t>
            </a:r>
            <a:endParaRPr sz="1100" dirty="0">
              <a:latin typeface="Arial"/>
              <a:cs typeface="Arial"/>
            </a:endParaRPr>
          </a:p>
          <a:p>
            <a:pPr marL="12700" marR="5080">
              <a:lnSpc>
                <a:spcPct val="95800"/>
              </a:lnSpc>
              <a:spcBef>
                <a:spcPts val="25"/>
              </a:spcBef>
            </a:pPr>
            <a:r>
              <a:rPr sz="1100" dirty="0">
                <a:latin typeface="Arial"/>
                <a:cs typeface="Arial"/>
              </a:rPr>
              <a:t>This</a:t>
            </a:r>
            <a:r>
              <a:rPr sz="1100"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common</a:t>
            </a:r>
            <a:r>
              <a:rPr sz="1100" spc="-15" dirty="0">
                <a:latin typeface="Arial"/>
                <a:cs typeface="Arial"/>
              </a:rPr>
              <a:t> </a:t>
            </a:r>
            <a:r>
              <a:rPr sz="1100" dirty="0">
                <a:latin typeface="Arial"/>
                <a:cs typeface="Arial"/>
              </a:rPr>
              <a:t>way</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looping</a:t>
            </a:r>
            <a:r>
              <a:rPr sz="1100" spc="-15" dirty="0">
                <a:latin typeface="Arial"/>
                <a:cs typeface="Arial"/>
              </a:rPr>
              <a:t> </a:t>
            </a:r>
            <a:r>
              <a:rPr sz="1100" dirty="0">
                <a:latin typeface="Arial"/>
                <a:cs typeface="Arial"/>
              </a:rPr>
              <a:t>when</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run</a:t>
            </a:r>
            <a:r>
              <a:rPr sz="1100" spc="-25"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lock</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specific</a:t>
            </a:r>
            <a:r>
              <a:rPr sz="1100" spc="-10" dirty="0">
                <a:latin typeface="Arial"/>
                <a:cs typeface="Arial"/>
              </a:rPr>
              <a:t> </a:t>
            </a:r>
            <a:r>
              <a:rPr sz="1100" dirty="0">
                <a:latin typeface="Arial"/>
                <a:cs typeface="Arial"/>
              </a:rPr>
              <a:t>number</a:t>
            </a:r>
            <a:r>
              <a:rPr sz="1100" spc="-5" dirty="0">
                <a:latin typeface="Arial"/>
                <a:cs typeface="Arial"/>
              </a:rPr>
              <a:t> </a:t>
            </a:r>
            <a:r>
              <a:rPr sz="1100" spc="-25" dirty="0">
                <a:latin typeface="Arial"/>
                <a:cs typeface="Arial"/>
              </a:rPr>
              <a:t>of </a:t>
            </a:r>
            <a:r>
              <a:rPr sz="1100" dirty="0">
                <a:latin typeface="Arial"/>
                <a:cs typeface="Arial"/>
              </a:rPr>
              <a:t>times.</a:t>
            </a:r>
            <a:r>
              <a:rPr sz="1100" spc="-20" dirty="0">
                <a:latin typeface="Arial"/>
                <a:cs typeface="Arial"/>
              </a:rPr>
              <a:t> </a:t>
            </a:r>
            <a:r>
              <a:rPr sz="1100" dirty="0">
                <a:latin typeface="Arial"/>
                <a:cs typeface="Arial"/>
              </a:rPr>
              <a:t>Here</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simple</a:t>
            </a:r>
            <a:r>
              <a:rPr sz="1100" spc="-15"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prints</a:t>
            </a:r>
            <a:r>
              <a:rPr sz="1100" spc="-25" dirty="0">
                <a:latin typeface="Arial"/>
                <a:cs typeface="Arial"/>
              </a:rPr>
              <a:t> </a:t>
            </a:r>
            <a:r>
              <a:rPr sz="1100" dirty="0">
                <a:latin typeface="Arial"/>
                <a:cs typeface="Arial"/>
              </a:rPr>
              <a:t>numbers</a:t>
            </a:r>
            <a:r>
              <a:rPr sz="1100" spc="-25" dirty="0">
                <a:latin typeface="Arial"/>
                <a:cs typeface="Arial"/>
              </a:rPr>
              <a:t> </a:t>
            </a:r>
            <a:r>
              <a:rPr sz="1100" dirty="0">
                <a:latin typeface="Arial"/>
                <a:cs typeface="Arial"/>
              </a:rPr>
              <a:t>from</a:t>
            </a:r>
            <a:r>
              <a:rPr sz="1100" spc="-10" dirty="0">
                <a:latin typeface="Arial"/>
                <a:cs typeface="Arial"/>
              </a:rPr>
              <a:t> </a:t>
            </a:r>
            <a:r>
              <a:rPr sz="1100" dirty="0">
                <a:latin typeface="Arial"/>
                <a:cs typeface="Arial"/>
              </a:rPr>
              <a:t>1</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10.</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first</a:t>
            </a:r>
            <a:r>
              <a:rPr sz="1100" spc="-10" dirty="0">
                <a:latin typeface="Arial"/>
                <a:cs typeface="Arial"/>
              </a:rPr>
              <a:t> </a:t>
            </a:r>
            <a:r>
              <a:rPr sz="1100" dirty="0">
                <a:latin typeface="Arial"/>
                <a:cs typeface="Arial"/>
              </a:rPr>
              <a:t>declare</a:t>
            </a:r>
            <a:r>
              <a:rPr sz="1100" spc="-25" dirty="0">
                <a:latin typeface="Arial"/>
                <a:cs typeface="Arial"/>
              </a:rPr>
              <a:t> </a:t>
            </a:r>
            <a:r>
              <a:rPr sz="1100" dirty="0">
                <a:latin typeface="Arial"/>
                <a:cs typeface="Arial"/>
              </a:rPr>
              <a:t>a</a:t>
            </a:r>
            <a:r>
              <a:rPr sz="1100" spc="-25" dirty="0">
                <a:latin typeface="Arial"/>
                <a:cs typeface="Arial"/>
              </a:rPr>
              <a:t> </a:t>
            </a:r>
            <a:r>
              <a:rPr sz="1100" spc="-10" dirty="0">
                <a:latin typeface="Arial"/>
                <a:cs typeface="Arial"/>
              </a:rPr>
              <a:t>counter </a:t>
            </a:r>
            <a:r>
              <a:rPr sz="1100" dirty="0">
                <a:latin typeface="Arial"/>
                <a:cs typeface="Arial"/>
              </a:rPr>
              <a:t>and</a:t>
            </a:r>
            <a:r>
              <a:rPr sz="1100" spc="-2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increment</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loop</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run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code</a:t>
            </a:r>
            <a:r>
              <a:rPr sz="1100" spc="-30" dirty="0">
                <a:latin typeface="Arial"/>
                <a:cs typeface="Arial"/>
              </a:rPr>
              <a:t> </a:t>
            </a:r>
            <a:r>
              <a:rPr sz="1100" dirty="0">
                <a:latin typeface="Arial"/>
                <a:cs typeface="Arial"/>
              </a:rPr>
              <a:t>specific</a:t>
            </a:r>
            <a:r>
              <a:rPr sz="1100" spc="-10"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times.</a:t>
            </a:r>
            <a:r>
              <a:rPr sz="1100" spc="-10" dirty="0">
                <a:latin typeface="Arial"/>
                <a:cs typeface="Arial"/>
              </a:rPr>
              <a:t> </a:t>
            </a:r>
            <a:r>
              <a:rPr sz="1100" dirty="0">
                <a:latin typeface="Arial"/>
                <a:cs typeface="Arial"/>
              </a:rPr>
              <a:t>Notice</a:t>
            </a:r>
            <a:r>
              <a:rPr sz="1100" spc="-1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the</a:t>
            </a:r>
            <a:r>
              <a:rPr sz="1100" spc="-25" dirty="0">
                <a:latin typeface="Arial"/>
                <a:cs typeface="Arial"/>
              </a:rPr>
              <a:t> </a:t>
            </a:r>
            <a:r>
              <a:rPr sz="1100" spc="-20" dirty="0">
                <a:latin typeface="Arial"/>
                <a:cs typeface="Arial"/>
              </a:rPr>
              <a:t>code </a:t>
            </a:r>
            <a:r>
              <a:rPr sz="1100" dirty="0">
                <a:latin typeface="Arial"/>
                <a:cs typeface="Arial"/>
              </a:rPr>
              <a:t>statements</a:t>
            </a:r>
            <a:r>
              <a:rPr sz="1100" spc="-4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would</a:t>
            </a:r>
            <a:r>
              <a:rPr sz="1100" spc="-20" dirty="0">
                <a:latin typeface="Arial"/>
                <a:cs typeface="Arial"/>
              </a:rPr>
              <a:t> </a:t>
            </a:r>
            <a:r>
              <a:rPr sz="1100" dirty="0">
                <a:latin typeface="Arial"/>
                <a:cs typeface="Arial"/>
              </a:rPr>
              <a:t>like</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repeat</a:t>
            </a:r>
            <a:r>
              <a:rPr sz="1100" spc="-1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bound</a:t>
            </a:r>
            <a:r>
              <a:rPr sz="1100" spc="-1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block</a:t>
            </a:r>
            <a:r>
              <a:rPr sz="1100" spc="-25" dirty="0">
                <a:latin typeface="Arial"/>
                <a:cs typeface="Arial"/>
              </a:rPr>
              <a:t> </a:t>
            </a:r>
            <a:r>
              <a:rPr sz="1100" dirty="0">
                <a:latin typeface="Arial"/>
                <a:cs typeface="Arial"/>
              </a:rPr>
              <a:t>after</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for</a:t>
            </a:r>
            <a:r>
              <a:rPr sz="1100" spc="-10" dirty="0">
                <a:latin typeface="Arial"/>
                <a:cs typeface="Arial"/>
              </a:rPr>
              <a:t> statement.</a:t>
            </a:r>
            <a:endParaRPr sz="1100" dirty="0">
              <a:latin typeface="Arial"/>
              <a:cs typeface="Arial"/>
            </a:endParaRPr>
          </a:p>
        </p:txBody>
      </p:sp>
      <p:graphicFrame>
        <p:nvGraphicFramePr>
          <p:cNvPr id="15" name="object 3"/>
          <p:cNvGraphicFramePr>
            <a:graphicFrameLocks noGrp="1"/>
          </p:cNvGraphicFramePr>
          <p:nvPr>
            <p:extLst>
              <p:ext uri="{D42A27DB-BD31-4B8C-83A1-F6EECF244321}">
                <p14:modId xmlns:p14="http://schemas.microsoft.com/office/powerpoint/2010/main" val="647420338"/>
              </p:ext>
            </p:extLst>
          </p:nvPr>
        </p:nvGraphicFramePr>
        <p:xfrm>
          <a:off x="914704" y="1815972"/>
          <a:ext cx="5944235" cy="2771775"/>
        </p:xfrm>
        <a:graphic>
          <a:graphicData uri="http://schemas.openxmlformats.org/drawingml/2006/table">
            <a:tbl>
              <a:tblPr firstRow="1" bandRow="1">
                <a:tableStyleId>{2D5ABB26-0587-4C30-8999-92F81FD0307C}</a:tableStyleId>
              </a:tblPr>
              <a:tblGrid>
                <a:gridCol w="1781810">
                  <a:extLst>
                    <a:ext uri="{9D8B030D-6E8A-4147-A177-3AD203B41FA5}">
                      <a16:colId xmlns:a16="http://schemas.microsoft.com/office/drawing/2014/main" val="20000"/>
                    </a:ext>
                  </a:extLst>
                </a:gridCol>
                <a:gridCol w="4162425">
                  <a:extLst>
                    <a:ext uri="{9D8B030D-6E8A-4147-A177-3AD203B41FA5}">
                      <a16:colId xmlns:a16="http://schemas.microsoft.com/office/drawing/2014/main" val="20001"/>
                    </a:ext>
                  </a:extLst>
                </a:gridCol>
              </a:tblGrid>
              <a:tr h="796925">
                <a:tc gridSpan="2">
                  <a:txBody>
                    <a:bodyPr/>
                    <a:lstStyle/>
                    <a:p>
                      <a:pPr marL="63500">
                        <a:lnSpc>
                          <a:spcPts val="1055"/>
                        </a:lnSpc>
                        <a:spcBef>
                          <a:spcPts val="490"/>
                        </a:spcBef>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 =</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10; </a:t>
                      </a:r>
                      <a:r>
                        <a:rPr sz="900" spc="-20" dirty="0">
                          <a:latin typeface="Arial"/>
                          <a:cs typeface="Arial"/>
                        </a:rPr>
                        <a:t>i++)</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27635" marR="4392930">
                        <a:lnSpc>
                          <a:spcPts val="1040"/>
                        </a:lnSpc>
                        <a:spcBef>
                          <a:spcPts val="45"/>
                        </a:spcBef>
                      </a:pPr>
                      <a:r>
                        <a:rPr sz="900" dirty="0">
                          <a:solidFill>
                            <a:srgbClr val="00AF50"/>
                          </a:solidFill>
                          <a:latin typeface="Arial"/>
                          <a:cs typeface="Arial"/>
                        </a:rPr>
                        <a:t>//Convert</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number</a:t>
                      </a:r>
                      <a:r>
                        <a:rPr sz="900" spc="-35" dirty="0">
                          <a:solidFill>
                            <a:srgbClr val="00AF50"/>
                          </a:solidFill>
                          <a:latin typeface="Arial"/>
                          <a:cs typeface="Arial"/>
                        </a:rPr>
                        <a:t> </a:t>
                      </a:r>
                      <a:r>
                        <a:rPr sz="900" dirty="0">
                          <a:solidFill>
                            <a:srgbClr val="00AF50"/>
                          </a:solidFill>
                          <a:latin typeface="Arial"/>
                          <a:cs typeface="Arial"/>
                        </a:rPr>
                        <a:t>to</a:t>
                      </a:r>
                      <a:r>
                        <a:rPr sz="900" spc="-30" dirty="0">
                          <a:solidFill>
                            <a:srgbClr val="00AF50"/>
                          </a:solidFill>
                          <a:latin typeface="Arial"/>
                          <a:cs typeface="Arial"/>
                        </a:rPr>
                        <a:t> </a:t>
                      </a:r>
                      <a:r>
                        <a:rPr sz="900" spc="-10" dirty="0">
                          <a:solidFill>
                            <a:srgbClr val="00AF50"/>
                          </a:solidFill>
                          <a:latin typeface="Arial"/>
                          <a:cs typeface="Arial"/>
                        </a:rPr>
                        <a:t>string </a:t>
                      </a:r>
                      <a:r>
                        <a:rPr sz="900" dirty="0">
                          <a:latin typeface="Arial"/>
                          <a:cs typeface="Arial"/>
                        </a:rPr>
                        <a:t>Print(</a:t>
                      </a:r>
                      <a:r>
                        <a:rPr sz="900" spc="-35" dirty="0">
                          <a:latin typeface="Arial"/>
                          <a:cs typeface="Arial"/>
                        </a:rPr>
                        <a:t> </a:t>
                      </a:r>
                      <a:r>
                        <a:rPr sz="900" dirty="0">
                          <a:latin typeface="Arial"/>
                          <a:cs typeface="Arial"/>
                        </a:rPr>
                        <a:t>i.ToString()</a:t>
                      </a:r>
                      <a:r>
                        <a:rPr sz="900" spc="-30" dirty="0">
                          <a:latin typeface="Arial"/>
                          <a:cs typeface="Arial"/>
                        </a:rPr>
                        <a:t> </a:t>
                      </a:r>
                      <a:r>
                        <a:rPr sz="900" spc="-25" dirty="0">
                          <a:latin typeface="Arial"/>
                          <a:cs typeface="Arial"/>
                        </a:rPr>
                        <a:t>);</a:t>
                      </a:r>
                      <a:endParaRPr sz="900">
                        <a:latin typeface="Arial"/>
                        <a:cs typeface="Arial"/>
                      </a:endParaRPr>
                    </a:p>
                    <a:p>
                      <a:pPr marL="63500">
                        <a:lnSpc>
                          <a:spcPts val="1010"/>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81000">
                <a:tc gridSpan="2">
                  <a:txBody>
                    <a:bodyPr/>
                    <a:lstStyle/>
                    <a:p>
                      <a:pPr marL="63500">
                        <a:lnSpc>
                          <a:spcPct val="100000"/>
                        </a:lnSpc>
                        <a:spcBef>
                          <a:spcPts val="490"/>
                        </a:spcBef>
                      </a:pPr>
                      <a:r>
                        <a:rPr sz="900" b="1" spc="-10" dirty="0">
                          <a:latin typeface="Arial"/>
                          <a:cs typeface="Arial"/>
                        </a:rPr>
                        <a:t>Description</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1"/>
                  </a:ext>
                </a:extLst>
              </a:tr>
              <a:tr h="796925">
                <a:tc>
                  <a:txBody>
                    <a:bodyPr/>
                    <a:lstStyle/>
                    <a:p>
                      <a:pPr marL="63500">
                        <a:lnSpc>
                          <a:spcPct val="100000"/>
                        </a:lnSpc>
                        <a:spcBef>
                          <a:spcPts val="490"/>
                        </a:spcBef>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 =</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10; </a:t>
                      </a:r>
                      <a:r>
                        <a:rPr sz="900" spc="-20" dirty="0">
                          <a:latin typeface="Arial"/>
                          <a:cs typeface="Arial"/>
                        </a:rPr>
                        <a:t>i++)</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a:lnSpc>
                          <a:spcPts val="1055"/>
                        </a:lnSpc>
                        <a:spcBef>
                          <a:spcPts val="490"/>
                        </a:spcBef>
                      </a:pPr>
                      <a:r>
                        <a:rPr sz="900" dirty="0">
                          <a:latin typeface="Arial"/>
                          <a:cs typeface="Arial"/>
                        </a:rPr>
                        <a:t>The</a:t>
                      </a:r>
                      <a:r>
                        <a:rPr sz="900" spc="-20" dirty="0">
                          <a:latin typeface="Arial"/>
                          <a:cs typeface="Arial"/>
                        </a:rPr>
                        <a:t> </a:t>
                      </a:r>
                      <a:r>
                        <a:rPr sz="900" dirty="0">
                          <a:latin typeface="Arial"/>
                          <a:cs typeface="Arial"/>
                        </a:rPr>
                        <a:t>for</a:t>
                      </a:r>
                      <a:r>
                        <a:rPr sz="900" spc="-15" dirty="0">
                          <a:latin typeface="Arial"/>
                          <a:cs typeface="Arial"/>
                        </a:rPr>
                        <a:t> </a:t>
                      </a:r>
                      <a:r>
                        <a:rPr sz="900" dirty="0">
                          <a:latin typeface="Arial"/>
                          <a:cs typeface="Arial"/>
                        </a:rPr>
                        <a:t>statement.</a:t>
                      </a:r>
                      <a:r>
                        <a:rPr sz="900" spc="-15" dirty="0">
                          <a:latin typeface="Arial"/>
                          <a:cs typeface="Arial"/>
                        </a:rPr>
                        <a:t> </a:t>
                      </a:r>
                      <a:r>
                        <a:rPr sz="900" dirty="0">
                          <a:latin typeface="Arial"/>
                          <a:cs typeface="Arial"/>
                        </a:rPr>
                        <a:t>It</a:t>
                      </a:r>
                      <a:r>
                        <a:rPr sz="900" spc="-5" dirty="0">
                          <a:latin typeface="Arial"/>
                          <a:cs typeface="Arial"/>
                        </a:rPr>
                        <a:t> </a:t>
                      </a:r>
                      <a:r>
                        <a:rPr sz="900" dirty="0">
                          <a:latin typeface="Arial"/>
                          <a:cs typeface="Arial"/>
                        </a:rPr>
                        <a:t>has</a:t>
                      </a:r>
                      <a:r>
                        <a:rPr sz="900" spc="-10" dirty="0">
                          <a:latin typeface="Arial"/>
                          <a:cs typeface="Arial"/>
                        </a:rPr>
                        <a:t> </a:t>
                      </a:r>
                      <a:r>
                        <a:rPr sz="900" dirty="0">
                          <a:latin typeface="Arial"/>
                          <a:cs typeface="Arial"/>
                        </a:rPr>
                        <a:t>4</a:t>
                      </a:r>
                      <a:r>
                        <a:rPr sz="900" spc="-5" dirty="0">
                          <a:latin typeface="Arial"/>
                          <a:cs typeface="Arial"/>
                        </a:rPr>
                        <a:t> </a:t>
                      </a:r>
                      <a:r>
                        <a:rPr sz="900" spc="-10" dirty="0">
                          <a:latin typeface="Arial"/>
                          <a:cs typeface="Arial"/>
                        </a:rPr>
                        <a:t>parts:</a:t>
                      </a:r>
                      <a:endParaRPr sz="900">
                        <a:latin typeface="Arial"/>
                        <a:cs typeface="Arial"/>
                      </a:endParaRPr>
                    </a:p>
                    <a:p>
                      <a:pPr marL="63500">
                        <a:lnSpc>
                          <a:spcPts val="1030"/>
                        </a:lnSpc>
                      </a:pPr>
                      <a:r>
                        <a:rPr sz="900" b="1" dirty="0">
                          <a:latin typeface="Arial"/>
                          <a:cs typeface="Arial"/>
                        </a:rPr>
                        <a:t>for(...</a:t>
                      </a:r>
                      <a:r>
                        <a:rPr sz="900" b="1" spc="-10" dirty="0">
                          <a:latin typeface="Arial"/>
                          <a:cs typeface="Arial"/>
                        </a:rPr>
                        <a:t> </a:t>
                      </a:r>
                      <a:r>
                        <a:rPr sz="900" b="1" dirty="0">
                          <a:latin typeface="Arial"/>
                          <a:cs typeface="Arial"/>
                        </a:rPr>
                        <a:t>;</a:t>
                      </a:r>
                      <a:r>
                        <a:rPr sz="900" b="1" spc="-5" dirty="0">
                          <a:latin typeface="Arial"/>
                          <a:cs typeface="Arial"/>
                        </a:rPr>
                        <a:t> </a:t>
                      </a:r>
                      <a:r>
                        <a:rPr sz="900" b="1" dirty="0">
                          <a:latin typeface="Arial"/>
                          <a:cs typeface="Arial"/>
                        </a:rPr>
                        <a:t>…</a:t>
                      </a:r>
                      <a:r>
                        <a:rPr sz="900" b="1" spc="-10" dirty="0">
                          <a:latin typeface="Arial"/>
                          <a:cs typeface="Arial"/>
                        </a:rPr>
                        <a:t> </a:t>
                      </a:r>
                      <a:r>
                        <a:rPr sz="900" b="1" dirty="0">
                          <a:latin typeface="Arial"/>
                          <a:cs typeface="Arial"/>
                        </a:rPr>
                        <a:t>;</a:t>
                      </a:r>
                      <a:r>
                        <a:rPr sz="900" b="1" spc="-5" dirty="0">
                          <a:latin typeface="Arial"/>
                          <a:cs typeface="Arial"/>
                        </a:rPr>
                        <a:t> </a:t>
                      </a:r>
                      <a:r>
                        <a:rPr sz="900" b="1" dirty="0">
                          <a:latin typeface="Arial"/>
                          <a:cs typeface="Arial"/>
                        </a:rPr>
                        <a:t>...)</a:t>
                      </a:r>
                      <a:r>
                        <a:rPr sz="900" dirty="0">
                          <a:latin typeface="Arial"/>
                          <a:cs typeface="Arial"/>
                        </a:rPr>
                        <a:t>:</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for</a:t>
                      </a:r>
                      <a:r>
                        <a:rPr sz="900" spc="-20" dirty="0">
                          <a:latin typeface="Arial"/>
                          <a:cs typeface="Arial"/>
                        </a:rPr>
                        <a:t> </a:t>
                      </a:r>
                      <a:r>
                        <a:rPr sz="900" dirty="0">
                          <a:latin typeface="Arial"/>
                          <a:cs typeface="Arial"/>
                        </a:rPr>
                        <a:t>keyword</a:t>
                      </a:r>
                      <a:r>
                        <a:rPr sz="900" spc="-1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loop</a:t>
                      </a:r>
                      <a:r>
                        <a:rPr sz="900" spc="-10" dirty="0">
                          <a:latin typeface="Arial"/>
                          <a:cs typeface="Arial"/>
                        </a:rPr>
                        <a:t> </a:t>
                      </a:r>
                      <a:r>
                        <a:rPr sz="900" dirty="0">
                          <a:latin typeface="Arial"/>
                          <a:cs typeface="Arial"/>
                        </a:rPr>
                        <a:t>condition</a:t>
                      </a:r>
                      <a:r>
                        <a:rPr sz="900" spc="-5" dirty="0">
                          <a:latin typeface="Arial"/>
                          <a:cs typeface="Arial"/>
                        </a:rPr>
                        <a:t> </a:t>
                      </a:r>
                      <a:r>
                        <a:rPr sz="900" dirty="0">
                          <a:latin typeface="Arial"/>
                          <a:cs typeface="Arial"/>
                        </a:rPr>
                        <a:t>and</a:t>
                      </a:r>
                      <a:r>
                        <a:rPr sz="900" spc="-5" dirty="0">
                          <a:latin typeface="Arial"/>
                          <a:cs typeface="Arial"/>
                        </a:rPr>
                        <a:t> </a:t>
                      </a:r>
                      <a:r>
                        <a:rPr sz="900" spc="-10" dirty="0">
                          <a:latin typeface="Arial"/>
                          <a:cs typeface="Arial"/>
                        </a:rPr>
                        <a:t>counter</a:t>
                      </a:r>
                      <a:endParaRPr sz="900">
                        <a:latin typeface="Arial"/>
                        <a:cs typeface="Arial"/>
                      </a:endParaRPr>
                    </a:p>
                    <a:p>
                      <a:pPr marL="63500">
                        <a:lnSpc>
                          <a:spcPts val="1040"/>
                        </a:lnSpc>
                      </a:pPr>
                      <a:r>
                        <a:rPr sz="900" b="1" dirty="0">
                          <a:latin typeface="Arial"/>
                          <a:cs typeface="Arial"/>
                        </a:rPr>
                        <a:t>i=1</a:t>
                      </a:r>
                      <a:r>
                        <a:rPr sz="900" dirty="0">
                          <a:latin typeface="Arial"/>
                          <a:cs typeface="Arial"/>
                        </a:rPr>
                        <a:t>:</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counter</a:t>
                      </a:r>
                      <a:r>
                        <a:rPr sz="900" spc="-15" dirty="0">
                          <a:latin typeface="Arial"/>
                          <a:cs typeface="Arial"/>
                        </a:rPr>
                        <a:t> </a:t>
                      </a:r>
                      <a:r>
                        <a:rPr sz="900" dirty="0">
                          <a:latin typeface="Arial"/>
                          <a:cs typeface="Arial"/>
                        </a:rPr>
                        <a:t>initial</a:t>
                      </a:r>
                      <a:r>
                        <a:rPr sz="900" spc="-15" dirty="0">
                          <a:latin typeface="Arial"/>
                          <a:cs typeface="Arial"/>
                        </a:rPr>
                        <a:t> </a:t>
                      </a:r>
                      <a:r>
                        <a:rPr sz="900" spc="-20" dirty="0">
                          <a:latin typeface="Arial"/>
                          <a:cs typeface="Arial"/>
                        </a:rPr>
                        <a:t>value</a:t>
                      </a:r>
                      <a:endParaRPr sz="900">
                        <a:latin typeface="Arial"/>
                        <a:cs typeface="Arial"/>
                      </a:endParaRPr>
                    </a:p>
                    <a:p>
                      <a:pPr marL="63500">
                        <a:lnSpc>
                          <a:spcPts val="1040"/>
                        </a:lnSpc>
                      </a:pPr>
                      <a:r>
                        <a:rPr sz="900" b="1" dirty="0">
                          <a:latin typeface="Arial"/>
                          <a:cs typeface="Arial"/>
                        </a:rPr>
                        <a:t>i&lt;=10</a:t>
                      </a:r>
                      <a:r>
                        <a:rPr sz="900" dirty="0">
                          <a:latin typeface="Arial"/>
                          <a:cs typeface="Arial"/>
                        </a:rPr>
                        <a:t>:</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condition:</a:t>
                      </a:r>
                      <a:r>
                        <a:rPr sz="900" spc="-20" dirty="0">
                          <a:latin typeface="Arial"/>
                          <a:cs typeface="Arial"/>
                        </a:rPr>
                        <a:t> </a:t>
                      </a:r>
                      <a:r>
                        <a:rPr sz="900" dirty="0">
                          <a:latin typeface="Arial"/>
                          <a:cs typeface="Arial"/>
                        </a:rPr>
                        <a:t>if</a:t>
                      </a:r>
                      <a:r>
                        <a:rPr sz="900" spc="-5" dirty="0">
                          <a:latin typeface="Arial"/>
                          <a:cs typeface="Arial"/>
                        </a:rPr>
                        <a:t> </a:t>
                      </a:r>
                      <a:r>
                        <a:rPr sz="900" dirty="0">
                          <a:latin typeface="Arial"/>
                          <a:cs typeface="Arial"/>
                        </a:rPr>
                        <a:t>evaluates</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true,</a:t>
                      </a:r>
                      <a:r>
                        <a:rPr sz="900" spc="-20" dirty="0">
                          <a:latin typeface="Arial"/>
                          <a:cs typeface="Arial"/>
                        </a:rPr>
                        <a:t> </a:t>
                      </a:r>
                      <a:r>
                        <a:rPr sz="900" dirty="0">
                          <a:latin typeface="Arial"/>
                          <a:cs typeface="Arial"/>
                        </a:rPr>
                        <a:t>then</a:t>
                      </a:r>
                      <a:r>
                        <a:rPr sz="900" spc="-5" dirty="0">
                          <a:latin typeface="Arial"/>
                          <a:cs typeface="Arial"/>
                        </a:rPr>
                        <a:t> </a:t>
                      </a:r>
                      <a:r>
                        <a:rPr sz="900" dirty="0">
                          <a:latin typeface="Arial"/>
                          <a:cs typeface="Arial"/>
                        </a:rPr>
                        <a:t>execute</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body of</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for</a:t>
                      </a:r>
                      <a:r>
                        <a:rPr sz="900" spc="-10" dirty="0">
                          <a:latin typeface="Arial"/>
                          <a:cs typeface="Arial"/>
                        </a:rPr>
                        <a:t> </a:t>
                      </a:r>
                      <a:r>
                        <a:rPr sz="900" spc="-20" dirty="0">
                          <a:latin typeface="Arial"/>
                          <a:cs typeface="Arial"/>
                        </a:rPr>
                        <a:t>loop</a:t>
                      </a:r>
                      <a:endParaRPr sz="900">
                        <a:latin typeface="Arial"/>
                        <a:cs typeface="Arial"/>
                      </a:endParaRPr>
                    </a:p>
                    <a:p>
                      <a:pPr marL="63500">
                        <a:lnSpc>
                          <a:spcPts val="1055"/>
                        </a:lnSpc>
                      </a:pPr>
                      <a:r>
                        <a:rPr sz="900" b="1" dirty="0">
                          <a:latin typeface="Arial"/>
                          <a:cs typeface="Arial"/>
                        </a:rPr>
                        <a:t>i++</a:t>
                      </a:r>
                      <a:r>
                        <a:rPr sz="900" dirty="0">
                          <a:latin typeface="Arial"/>
                          <a:cs typeface="Arial"/>
                        </a:rPr>
                        <a:t>:</a:t>
                      </a:r>
                      <a:r>
                        <a:rPr sz="900" spc="-20" dirty="0">
                          <a:latin typeface="Arial"/>
                          <a:cs typeface="Arial"/>
                        </a:rPr>
                        <a:t> </a:t>
                      </a:r>
                      <a:r>
                        <a:rPr sz="900" dirty="0">
                          <a:latin typeface="Arial"/>
                          <a:cs typeface="Arial"/>
                        </a:rPr>
                        <a:t>increment</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counter</a:t>
                      </a:r>
                      <a:r>
                        <a:rPr sz="900" spc="-20" dirty="0">
                          <a:latin typeface="Arial"/>
                          <a:cs typeface="Arial"/>
                        </a:rPr>
                        <a:t> </a:t>
                      </a:r>
                      <a:r>
                        <a:rPr sz="900" dirty="0">
                          <a:latin typeface="Arial"/>
                          <a:cs typeface="Arial"/>
                        </a:rPr>
                        <a:t>(by</a:t>
                      </a:r>
                      <a:r>
                        <a:rPr sz="900" spc="-2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this </a:t>
                      </a:r>
                      <a:r>
                        <a:rPr sz="900" spc="-20" dirty="0">
                          <a:latin typeface="Arial"/>
                          <a:cs typeface="Arial"/>
                        </a:rPr>
                        <a:t>case)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796925">
                <a:tc>
                  <a:txBody>
                    <a:bodyPr/>
                    <a:lstStyle/>
                    <a:p>
                      <a:pPr marL="63500">
                        <a:lnSpc>
                          <a:spcPts val="1055"/>
                        </a:lnSpc>
                        <a:spcBef>
                          <a:spcPts val="490"/>
                        </a:spcBef>
                      </a:pPr>
                      <a:r>
                        <a:rPr sz="900" dirty="0">
                          <a:latin typeface="Arial"/>
                          <a:cs typeface="Arial"/>
                        </a:rPr>
                        <a:t>{</a:t>
                      </a:r>
                      <a:endParaRPr sz="900">
                        <a:latin typeface="Arial"/>
                        <a:cs typeface="Arial"/>
                      </a:endParaRPr>
                    </a:p>
                    <a:p>
                      <a:pPr marL="127635" marR="229870">
                        <a:lnSpc>
                          <a:spcPts val="1030"/>
                        </a:lnSpc>
                        <a:spcBef>
                          <a:spcPts val="55"/>
                        </a:spcBef>
                      </a:pPr>
                      <a:r>
                        <a:rPr sz="900" dirty="0">
                          <a:solidFill>
                            <a:srgbClr val="00AF50"/>
                          </a:solidFill>
                          <a:latin typeface="Arial"/>
                          <a:cs typeface="Arial"/>
                        </a:rPr>
                        <a:t>//Convert</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number</a:t>
                      </a:r>
                      <a:r>
                        <a:rPr sz="900" spc="-35" dirty="0">
                          <a:solidFill>
                            <a:srgbClr val="00AF50"/>
                          </a:solidFill>
                          <a:latin typeface="Arial"/>
                          <a:cs typeface="Arial"/>
                        </a:rPr>
                        <a:t> </a:t>
                      </a:r>
                      <a:r>
                        <a:rPr sz="900" dirty="0">
                          <a:solidFill>
                            <a:srgbClr val="00AF50"/>
                          </a:solidFill>
                          <a:latin typeface="Arial"/>
                          <a:cs typeface="Arial"/>
                        </a:rPr>
                        <a:t>to</a:t>
                      </a:r>
                      <a:r>
                        <a:rPr sz="900" spc="-30" dirty="0">
                          <a:solidFill>
                            <a:srgbClr val="00AF50"/>
                          </a:solidFill>
                          <a:latin typeface="Arial"/>
                          <a:cs typeface="Arial"/>
                        </a:rPr>
                        <a:t> </a:t>
                      </a:r>
                      <a:r>
                        <a:rPr sz="900" spc="-10" dirty="0">
                          <a:solidFill>
                            <a:srgbClr val="00AF50"/>
                          </a:solidFill>
                          <a:latin typeface="Arial"/>
                          <a:cs typeface="Arial"/>
                        </a:rPr>
                        <a:t>string </a:t>
                      </a:r>
                      <a:r>
                        <a:rPr sz="900" dirty="0">
                          <a:latin typeface="Arial"/>
                          <a:cs typeface="Arial"/>
                        </a:rPr>
                        <a:t>Print(</a:t>
                      </a:r>
                      <a:r>
                        <a:rPr sz="900" spc="-35" dirty="0">
                          <a:latin typeface="Arial"/>
                          <a:cs typeface="Arial"/>
                        </a:rPr>
                        <a:t> </a:t>
                      </a:r>
                      <a:r>
                        <a:rPr sz="900" dirty="0">
                          <a:latin typeface="Arial"/>
                          <a:cs typeface="Arial"/>
                        </a:rPr>
                        <a:t>i.ToString()</a:t>
                      </a:r>
                      <a:r>
                        <a:rPr sz="900" spc="-30" dirty="0">
                          <a:latin typeface="Arial"/>
                          <a:cs typeface="Arial"/>
                        </a:rPr>
                        <a:t> </a:t>
                      </a:r>
                      <a:r>
                        <a:rPr sz="900" spc="-25" dirty="0">
                          <a:latin typeface="Arial"/>
                          <a:cs typeface="Arial"/>
                        </a:rPr>
                        <a:t>);</a:t>
                      </a:r>
                      <a:endParaRPr sz="900">
                        <a:latin typeface="Arial"/>
                        <a:cs typeface="Arial"/>
                      </a:endParaRPr>
                    </a:p>
                    <a:p>
                      <a:pPr marL="95885">
                        <a:lnSpc>
                          <a:spcPts val="1010"/>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443230">
                        <a:lnSpc>
                          <a:spcPts val="1030"/>
                        </a:lnSpc>
                        <a:spcBef>
                          <a:spcPts val="565"/>
                        </a:spcBef>
                      </a:pPr>
                      <a:r>
                        <a:rPr sz="900" dirty="0">
                          <a:latin typeface="Arial"/>
                          <a:cs typeface="Arial"/>
                        </a:rPr>
                        <a:t>The</a:t>
                      </a:r>
                      <a:r>
                        <a:rPr sz="900" spc="-5" dirty="0">
                          <a:latin typeface="Arial"/>
                          <a:cs typeface="Arial"/>
                        </a:rPr>
                        <a:t> </a:t>
                      </a:r>
                      <a:r>
                        <a:rPr sz="900" dirty="0">
                          <a:latin typeface="Arial"/>
                          <a:cs typeface="Arial"/>
                        </a:rPr>
                        <a:t>body</a:t>
                      </a:r>
                      <a:r>
                        <a:rPr sz="900" spc="-1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for</a:t>
                      </a:r>
                      <a:r>
                        <a:rPr sz="900" spc="-15" dirty="0">
                          <a:latin typeface="Arial"/>
                          <a:cs typeface="Arial"/>
                        </a:rPr>
                        <a:t> </a:t>
                      </a:r>
                      <a:r>
                        <a:rPr sz="900" dirty="0">
                          <a:latin typeface="Arial"/>
                          <a:cs typeface="Arial"/>
                        </a:rPr>
                        <a:t>loop.</a:t>
                      </a:r>
                      <a:r>
                        <a:rPr sz="900" spc="-5" dirty="0">
                          <a:latin typeface="Arial"/>
                          <a:cs typeface="Arial"/>
                        </a:rPr>
                        <a:t> </a:t>
                      </a:r>
                      <a:r>
                        <a:rPr sz="900" dirty="0">
                          <a:latin typeface="Arial"/>
                          <a:cs typeface="Arial"/>
                        </a:rPr>
                        <a:t>This</a:t>
                      </a:r>
                      <a:r>
                        <a:rPr sz="900" spc="-15" dirty="0">
                          <a:latin typeface="Arial"/>
                          <a:cs typeface="Arial"/>
                        </a:rPr>
                        <a:t> </a:t>
                      </a:r>
                      <a:r>
                        <a:rPr sz="900" dirty="0">
                          <a:latin typeface="Arial"/>
                          <a:cs typeface="Arial"/>
                        </a:rPr>
                        <a:t>is the</a:t>
                      </a:r>
                      <a:r>
                        <a:rPr sz="900" spc="-15" dirty="0">
                          <a:latin typeface="Arial"/>
                          <a:cs typeface="Arial"/>
                        </a:rPr>
                        <a:t> </a:t>
                      </a:r>
                      <a:r>
                        <a:rPr sz="900" dirty="0">
                          <a:latin typeface="Arial"/>
                          <a:cs typeface="Arial"/>
                        </a:rPr>
                        <a:t>code</a:t>
                      </a:r>
                      <a:r>
                        <a:rPr sz="900" spc="-5"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is executed</a:t>
                      </a:r>
                      <a:r>
                        <a:rPr sz="900" spc="-5" dirty="0">
                          <a:latin typeface="Arial"/>
                          <a:cs typeface="Arial"/>
                        </a:rPr>
                        <a:t> </a:t>
                      </a:r>
                      <a:r>
                        <a:rPr sz="900" dirty="0">
                          <a:latin typeface="Arial"/>
                          <a:cs typeface="Arial"/>
                        </a:rPr>
                        <a:t>as</a:t>
                      </a:r>
                      <a:r>
                        <a:rPr sz="900" spc="-5" dirty="0">
                          <a:latin typeface="Arial"/>
                          <a:cs typeface="Arial"/>
                        </a:rPr>
                        <a:t> </a:t>
                      </a:r>
                      <a:r>
                        <a:rPr sz="900" dirty="0">
                          <a:latin typeface="Arial"/>
                          <a:cs typeface="Arial"/>
                        </a:rPr>
                        <a:t>long</a:t>
                      </a:r>
                      <a:r>
                        <a:rPr sz="900" spc="-15" dirty="0">
                          <a:latin typeface="Arial"/>
                          <a:cs typeface="Arial"/>
                        </a:rPr>
                        <a:t> </a:t>
                      </a:r>
                      <a:r>
                        <a:rPr sz="900" dirty="0">
                          <a:latin typeface="Arial"/>
                          <a:cs typeface="Arial"/>
                        </a:rPr>
                        <a:t>as </a:t>
                      </a:r>
                      <a:r>
                        <a:rPr sz="900" spc="-25" dirty="0">
                          <a:latin typeface="Arial"/>
                          <a:cs typeface="Arial"/>
                        </a:rPr>
                        <a:t>the </a:t>
                      </a:r>
                      <a:r>
                        <a:rPr sz="900" dirty="0">
                          <a:latin typeface="Arial"/>
                          <a:cs typeface="Arial"/>
                        </a:rPr>
                        <a:t>condition</a:t>
                      </a:r>
                      <a:r>
                        <a:rPr sz="900" spc="-10" dirty="0">
                          <a:latin typeface="Arial"/>
                          <a:cs typeface="Arial"/>
                        </a:rPr>
                        <a:t> </a:t>
                      </a:r>
                      <a:r>
                        <a:rPr sz="900" dirty="0">
                          <a:latin typeface="Arial"/>
                          <a:cs typeface="Arial"/>
                        </a:rPr>
                        <a:t>is</a:t>
                      </a:r>
                      <a:r>
                        <a:rPr sz="900" spc="-5" dirty="0">
                          <a:latin typeface="Arial"/>
                          <a:cs typeface="Arial"/>
                        </a:rPr>
                        <a:t> </a:t>
                      </a:r>
                      <a:r>
                        <a:rPr sz="900" spc="-20" dirty="0">
                          <a:latin typeface="Arial"/>
                          <a:cs typeface="Arial"/>
                        </a:rPr>
                        <a:t>met.</a:t>
                      </a:r>
                      <a:endParaRPr sz="900">
                        <a:latin typeface="Arial"/>
                        <a:cs typeface="Arial"/>
                      </a:endParaRPr>
                    </a:p>
                    <a:p>
                      <a:pPr marL="63500" marR="228600">
                        <a:lnSpc>
                          <a:spcPts val="1030"/>
                        </a:lnSpc>
                        <a:spcBef>
                          <a:spcPts val="5"/>
                        </a:spcBef>
                      </a:pPr>
                      <a:r>
                        <a:rPr sz="900" dirty="0">
                          <a:latin typeface="Arial"/>
                          <a:cs typeface="Arial"/>
                        </a:rPr>
                        <a:t>Note</a:t>
                      </a:r>
                      <a:r>
                        <a:rPr sz="900" spc="-10"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if</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condition</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loop</a:t>
                      </a:r>
                      <a:r>
                        <a:rPr sz="900" spc="-1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always</a:t>
                      </a:r>
                      <a:r>
                        <a:rPr sz="900" spc="-5" dirty="0">
                          <a:latin typeface="Arial"/>
                          <a:cs typeface="Arial"/>
                        </a:rPr>
                        <a:t> </a:t>
                      </a:r>
                      <a:r>
                        <a:rPr sz="900" dirty="0">
                          <a:latin typeface="Arial"/>
                          <a:cs typeface="Arial"/>
                        </a:rPr>
                        <a:t>true,</a:t>
                      </a:r>
                      <a:r>
                        <a:rPr sz="900" spc="-10" dirty="0">
                          <a:latin typeface="Arial"/>
                          <a:cs typeface="Arial"/>
                        </a:rPr>
                        <a:t> </a:t>
                      </a:r>
                      <a:r>
                        <a:rPr sz="900" dirty="0">
                          <a:latin typeface="Arial"/>
                          <a:cs typeface="Arial"/>
                        </a:rPr>
                        <a:t>then</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program</a:t>
                      </a:r>
                      <a:r>
                        <a:rPr sz="900" spc="-5" dirty="0">
                          <a:latin typeface="Arial"/>
                          <a:cs typeface="Arial"/>
                        </a:rPr>
                        <a:t> </a:t>
                      </a:r>
                      <a:r>
                        <a:rPr sz="900" spc="-20" dirty="0">
                          <a:latin typeface="Arial"/>
                          <a:cs typeface="Arial"/>
                        </a:rPr>
                        <a:t>will </a:t>
                      </a:r>
                      <a:r>
                        <a:rPr sz="900" dirty="0">
                          <a:latin typeface="Arial"/>
                          <a:cs typeface="Arial"/>
                        </a:rPr>
                        <a:t>enter</a:t>
                      </a:r>
                      <a:r>
                        <a:rPr sz="900" spc="-10" dirty="0">
                          <a:latin typeface="Arial"/>
                          <a:cs typeface="Arial"/>
                        </a:rPr>
                        <a:t> </a:t>
                      </a:r>
                      <a:r>
                        <a:rPr sz="900" dirty="0">
                          <a:latin typeface="Arial"/>
                          <a:cs typeface="Arial"/>
                        </a:rPr>
                        <a:t>what</a:t>
                      </a:r>
                      <a:r>
                        <a:rPr sz="900" spc="-5" dirty="0">
                          <a:latin typeface="Arial"/>
                          <a:cs typeface="Arial"/>
                        </a:rPr>
                        <a:t> </a:t>
                      </a:r>
                      <a:r>
                        <a:rPr sz="900" dirty="0">
                          <a:latin typeface="Arial"/>
                          <a:cs typeface="Arial"/>
                        </a:rPr>
                        <a:t>is called</a:t>
                      </a:r>
                      <a:r>
                        <a:rPr sz="900" spc="-5" dirty="0">
                          <a:latin typeface="Arial"/>
                          <a:cs typeface="Arial"/>
                        </a:rPr>
                        <a:t> </a:t>
                      </a:r>
                      <a:r>
                        <a:rPr sz="900" dirty="0">
                          <a:latin typeface="Arial"/>
                          <a:cs typeface="Arial"/>
                        </a:rPr>
                        <a:t>an</a:t>
                      </a:r>
                      <a:r>
                        <a:rPr sz="900" spc="5" dirty="0">
                          <a:latin typeface="Arial"/>
                          <a:cs typeface="Arial"/>
                        </a:rPr>
                        <a:t> </a:t>
                      </a:r>
                      <a:r>
                        <a:rPr sz="900" dirty="0">
                          <a:latin typeface="Arial"/>
                          <a:cs typeface="Arial"/>
                        </a:rPr>
                        <a:t>“infinite</a:t>
                      </a:r>
                      <a:r>
                        <a:rPr sz="900" spc="-15" dirty="0">
                          <a:latin typeface="Arial"/>
                          <a:cs typeface="Arial"/>
                        </a:rPr>
                        <a:t> </a:t>
                      </a:r>
                      <a:r>
                        <a:rPr sz="900" dirty="0">
                          <a:latin typeface="Arial"/>
                          <a:cs typeface="Arial"/>
                        </a:rPr>
                        <a:t>loop”</a:t>
                      </a:r>
                      <a:r>
                        <a:rPr sz="900" spc="-2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leads</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crash.</a:t>
                      </a:r>
                      <a:r>
                        <a:rPr sz="900" spc="-15" dirty="0">
                          <a:latin typeface="Arial"/>
                          <a:cs typeface="Arial"/>
                        </a:rPr>
                        <a:t> </a:t>
                      </a:r>
                      <a:r>
                        <a:rPr sz="900" dirty="0">
                          <a:latin typeface="Arial"/>
                          <a:cs typeface="Arial"/>
                        </a:rPr>
                        <a:t>For</a:t>
                      </a:r>
                      <a:r>
                        <a:rPr sz="900" spc="-5" dirty="0">
                          <a:latin typeface="Arial"/>
                          <a:cs typeface="Arial"/>
                        </a:rPr>
                        <a:t> </a:t>
                      </a:r>
                      <a:r>
                        <a:rPr sz="900" dirty="0">
                          <a:latin typeface="Arial"/>
                          <a:cs typeface="Arial"/>
                        </a:rPr>
                        <a:t>example</a:t>
                      </a:r>
                      <a:r>
                        <a:rPr sz="900" spc="-5" dirty="0">
                          <a:latin typeface="Arial"/>
                          <a:cs typeface="Arial"/>
                        </a:rPr>
                        <a:t> </a:t>
                      </a:r>
                      <a:r>
                        <a:rPr sz="900" dirty="0">
                          <a:latin typeface="Arial"/>
                          <a:cs typeface="Arial"/>
                        </a:rPr>
                        <a:t>if</a:t>
                      </a:r>
                      <a:r>
                        <a:rPr sz="900" spc="-15" dirty="0">
                          <a:latin typeface="Arial"/>
                          <a:cs typeface="Arial"/>
                        </a:rPr>
                        <a:t> </a:t>
                      </a:r>
                      <a:r>
                        <a:rPr sz="900" spc="-25" dirty="0">
                          <a:latin typeface="Arial"/>
                          <a:cs typeface="Arial"/>
                        </a:rPr>
                        <a:t>the</a:t>
                      </a:r>
                      <a:endParaRPr sz="900">
                        <a:latin typeface="Arial"/>
                        <a:cs typeface="Arial"/>
                      </a:endParaRPr>
                    </a:p>
                    <a:p>
                      <a:pPr marL="63500">
                        <a:lnSpc>
                          <a:spcPts val="1019"/>
                        </a:lnSpc>
                      </a:pPr>
                      <a:r>
                        <a:rPr sz="900" dirty="0">
                          <a:latin typeface="Arial"/>
                          <a:cs typeface="Arial"/>
                        </a:rPr>
                        <a:t>condition</a:t>
                      </a:r>
                      <a:r>
                        <a:rPr sz="900" spc="-10" dirty="0">
                          <a:latin typeface="Arial"/>
                          <a:cs typeface="Arial"/>
                        </a:rPr>
                        <a:t> </a:t>
                      </a:r>
                      <a:r>
                        <a:rPr sz="900" dirty="0">
                          <a:latin typeface="Arial"/>
                          <a:cs typeface="Arial"/>
                        </a:rPr>
                        <a:t>was “i&gt;0”</a:t>
                      </a:r>
                      <a:r>
                        <a:rPr sz="900" spc="-5" dirty="0">
                          <a:latin typeface="Arial"/>
                          <a:cs typeface="Arial"/>
                        </a:rPr>
                        <a:t> </a:t>
                      </a:r>
                      <a:r>
                        <a:rPr sz="900" dirty="0">
                          <a:latin typeface="Arial"/>
                          <a:cs typeface="Arial"/>
                        </a:rPr>
                        <a:t>instead</a:t>
                      </a:r>
                      <a:r>
                        <a:rPr sz="900" spc="-10"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“i&lt;=10”</a:t>
                      </a:r>
                      <a:r>
                        <a:rPr sz="900" spc="-15" dirty="0">
                          <a:latin typeface="Arial"/>
                          <a:cs typeface="Arial"/>
                        </a:rPr>
                        <a:t> </a:t>
                      </a:r>
                      <a:r>
                        <a:rPr sz="900" dirty="0">
                          <a:latin typeface="Arial"/>
                          <a:cs typeface="Arial"/>
                        </a:rPr>
                        <a:t>then</a:t>
                      </a:r>
                      <a:r>
                        <a:rPr sz="900" spc="-5" dirty="0">
                          <a:latin typeface="Arial"/>
                          <a:cs typeface="Arial"/>
                        </a:rPr>
                        <a:t> </a:t>
                      </a:r>
                      <a:r>
                        <a:rPr sz="900" dirty="0">
                          <a:latin typeface="Arial"/>
                          <a:cs typeface="Arial"/>
                        </a:rPr>
                        <a:t>it</a:t>
                      </a:r>
                      <a:r>
                        <a:rPr sz="900" spc="-10" dirty="0">
                          <a:latin typeface="Arial"/>
                          <a:cs typeface="Arial"/>
                        </a:rPr>
                        <a:t> </a:t>
                      </a:r>
                      <a:r>
                        <a:rPr sz="900" dirty="0">
                          <a:latin typeface="Arial"/>
                          <a:cs typeface="Arial"/>
                        </a:rPr>
                        <a:t>will</a:t>
                      </a:r>
                      <a:r>
                        <a:rPr sz="900" spc="-15" dirty="0">
                          <a:latin typeface="Arial"/>
                          <a:cs typeface="Arial"/>
                        </a:rPr>
                        <a:t> </a:t>
                      </a:r>
                      <a:r>
                        <a:rPr sz="900" dirty="0">
                          <a:latin typeface="Arial"/>
                          <a:cs typeface="Arial"/>
                        </a:rPr>
                        <a:t>cause</a:t>
                      </a:r>
                      <a:r>
                        <a:rPr sz="900" spc="-15" dirty="0">
                          <a:latin typeface="Arial"/>
                          <a:cs typeface="Arial"/>
                        </a:rPr>
                        <a:t> </a:t>
                      </a:r>
                      <a:r>
                        <a:rPr sz="900" dirty="0">
                          <a:latin typeface="Arial"/>
                          <a:cs typeface="Arial"/>
                        </a:rPr>
                        <a:t>an</a:t>
                      </a:r>
                      <a:r>
                        <a:rPr sz="900" spc="-5" dirty="0">
                          <a:latin typeface="Arial"/>
                          <a:cs typeface="Arial"/>
                        </a:rPr>
                        <a:t> </a:t>
                      </a:r>
                      <a:r>
                        <a:rPr sz="900" dirty="0">
                          <a:latin typeface="Arial"/>
                          <a:cs typeface="Arial"/>
                        </a:rPr>
                        <a:t>infinite</a:t>
                      </a:r>
                      <a:r>
                        <a:rPr sz="900" spc="-15" dirty="0">
                          <a:latin typeface="Arial"/>
                          <a:cs typeface="Arial"/>
                        </a:rPr>
                        <a:t> </a:t>
                      </a:r>
                      <a:r>
                        <a:rPr sz="900" spc="-10" dirty="0">
                          <a:latin typeface="Arial"/>
                          <a:cs typeface="Arial"/>
                        </a:rPr>
                        <a:t>loop.</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16" name="object 4"/>
          <p:cNvSpPr txBox="1"/>
          <p:nvPr/>
        </p:nvSpPr>
        <p:spPr>
          <a:xfrm>
            <a:off x="902004" y="9117839"/>
            <a:ext cx="5866130"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The</a:t>
            </a:r>
            <a:r>
              <a:rPr sz="1100" spc="-30"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counter</a:t>
            </a:r>
            <a:r>
              <a:rPr sz="1100" spc="-20" dirty="0">
                <a:latin typeface="Arial"/>
                <a:cs typeface="Arial"/>
              </a:rPr>
              <a:t> </a:t>
            </a:r>
            <a:r>
              <a:rPr sz="1100" dirty="0">
                <a:latin typeface="Arial"/>
                <a:cs typeface="Arial"/>
              </a:rPr>
              <a:t>does</a:t>
            </a:r>
            <a:r>
              <a:rPr sz="1100" spc="-20"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have</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increasing,</a:t>
            </a:r>
            <a:r>
              <a:rPr sz="1100" spc="-2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change</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1.</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15" dirty="0">
                <a:latin typeface="Arial"/>
                <a:cs typeface="Arial"/>
              </a:rPr>
              <a:t> </a:t>
            </a:r>
            <a:r>
              <a:rPr sz="1100" spc="-10" dirty="0">
                <a:latin typeface="Arial"/>
                <a:cs typeface="Arial"/>
              </a:rPr>
              <a:t>prints </a:t>
            </a:r>
            <a:r>
              <a:rPr sz="1100" dirty="0">
                <a:latin typeface="Arial"/>
                <a:cs typeface="Arial"/>
              </a:rPr>
              <a:t>the</a:t>
            </a:r>
            <a:r>
              <a:rPr sz="1100" spc="-20"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numbers</a:t>
            </a:r>
            <a:r>
              <a:rPr sz="1100" spc="-25" dirty="0">
                <a:latin typeface="Arial"/>
                <a:cs typeface="Arial"/>
              </a:rPr>
              <a:t> </a:t>
            </a:r>
            <a:r>
              <a:rPr sz="1100" dirty="0">
                <a:latin typeface="Arial"/>
                <a:cs typeface="Arial"/>
              </a:rPr>
              <a:t>between</a:t>
            </a:r>
            <a:r>
              <a:rPr sz="1100" spc="-15" dirty="0">
                <a:latin typeface="Arial"/>
                <a:cs typeface="Arial"/>
              </a:rPr>
              <a:t> </a:t>
            </a:r>
            <a:r>
              <a:rPr sz="1100" dirty="0">
                <a:latin typeface="Arial"/>
                <a:cs typeface="Arial"/>
              </a:rPr>
              <a:t>10</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-10.</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start</a:t>
            </a:r>
            <a:r>
              <a:rPr sz="1100" spc="-30" dirty="0">
                <a:latin typeface="Arial"/>
                <a:cs typeface="Arial"/>
              </a:rPr>
              <a:t> </a:t>
            </a:r>
            <a:r>
              <a:rPr sz="1100" dirty="0">
                <a:latin typeface="Arial"/>
                <a:cs typeface="Arial"/>
              </a:rPr>
              <a:t>with</a:t>
            </a:r>
            <a:r>
              <a:rPr sz="1100" spc="-15"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counter</a:t>
            </a:r>
            <a:r>
              <a:rPr sz="1100" spc="-2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equal</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10,</a:t>
            </a:r>
            <a:r>
              <a:rPr sz="1100" spc="-10" dirty="0">
                <a:latin typeface="Arial"/>
                <a:cs typeface="Arial"/>
              </a:rPr>
              <a:t> </a:t>
            </a:r>
            <a:r>
              <a:rPr sz="1100" dirty="0">
                <a:latin typeface="Arial"/>
                <a:cs typeface="Arial"/>
              </a:rPr>
              <a:t>and</a:t>
            </a:r>
            <a:r>
              <a:rPr sz="1100" spc="-20" dirty="0">
                <a:latin typeface="Arial"/>
                <a:cs typeface="Arial"/>
              </a:rPr>
              <a:t> then </a:t>
            </a:r>
            <a:r>
              <a:rPr sz="1100" dirty="0">
                <a:latin typeface="Arial"/>
                <a:cs typeface="Arial"/>
              </a:rPr>
              <a:t>change</a:t>
            </a:r>
            <a:r>
              <a:rPr sz="1100" spc="-3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-2</a:t>
            </a:r>
            <a:r>
              <a:rPr sz="1100" spc="-30" dirty="0">
                <a:latin typeface="Arial"/>
                <a:cs typeface="Arial"/>
              </a:rPr>
              <a:t> </a:t>
            </a:r>
            <a:r>
              <a:rPr sz="1100" dirty="0">
                <a:latin typeface="Arial"/>
                <a:cs typeface="Arial"/>
              </a:rPr>
              <a:t>thereafter</a:t>
            </a:r>
            <a:r>
              <a:rPr sz="1100" spc="-40" dirty="0">
                <a:latin typeface="Arial"/>
                <a:cs typeface="Arial"/>
              </a:rPr>
              <a:t> </a:t>
            </a:r>
            <a:r>
              <a:rPr sz="1100" dirty="0">
                <a:latin typeface="Arial"/>
                <a:cs typeface="Arial"/>
              </a:rPr>
              <a:t>until</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counter</a:t>
            </a:r>
            <a:r>
              <a:rPr sz="1100" spc="-15" dirty="0">
                <a:latin typeface="Arial"/>
                <a:cs typeface="Arial"/>
              </a:rPr>
              <a:t> </a:t>
            </a:r>
            <a:r>
              <a:rPr sz="1100" dirty="0">
                <a:latin typeface="Arial"/>
                <a:cs typeface="Arial"/>
              </a:rPr>
              <a:t>becomes</a:t>
            </a:r>
            <a:r>
              <a:rPr sz="1100" spc="-15" dirty="0">
                <a:latin typeface="Arial"/>
                <a:cs typeface="Arial"/>
              </a:rPr>
              <a:t> </a:t>
            </a:r>
            <a:r>
              <a:rPr sz="1100" dirty="0">
                <a:latin typeface="Arial"/>
                <a:cs typeface="Arial"/>
              </a:rPr>
              <a:t>smaller</a:t>
            </a:r>
            <a:r>
              <a:rPr sz="1100" spc="-20" dirty="0">
                <a:latin typeface="Arial"/>
                <a:cs typeface="Arial"/>
              </a:rPr>
              <a:t> </a:t>
            </a:r>
            <a:r>
              <a:rPr sz="1100" dirty="0">
                <a:latin typeface="Arial"/>
                <a:cs typeface="Arial"/>
              </a:rPr>
              <a:t>than</a:t>
            </a:r>
            <a:r>
              <a:rPr sz="1100" spc="-20" dirty="0">
                <a:latin typeface="Arial"/>
                <a:cs typeface="Arial"/>
              </a:rPr>
              <a:t> </a:t>
            </a:r>
            <a:r>
              <a:rPr sz="1100" dirty="0">
                <a:latin typeface="Arial"/>
                <a:cs typeface="Arial"/>
              </a:rPr>
              <a:t>-</a:t>
            </a:r>
            <a:r>
              <a:rPr sz="1100" spc="-25" dirty="0">
                <a:latin typeface="Arial"/>
                <a:cs typeface="Arial"/>
              </a:rPr>
              <a:t>10.</a:t>
            </a:r>
            <a:endParaRPr sz="1100">
              <a:latin typeface="Arial"/>
              <a:cs typeface="Arial"/>
            </a:endParaRPr>
          </a:p>
        </p:txBody>
      </p:sp>
      <p:sp>
        <p:nvSpPr>
          <p:cNvPr id="17" name="object 5"/>
          <p:cNvSpPr txBox="1"/>
          <p:nvPr/>
        </p:nvSpPr>
        <p:spPr>
          <a:xfrm>
            <a:off x="920800" y="4572000"/>
            <a:ext cx="5944870" cy="66611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3333FF"/>
                </a:solidFill>
                <a:latin typeface="Arial"/>
                <a:cs typeface="Arial"/>
              </a:rPr>
              <a:t>for</a:t>
            </a:r>
            <a:r>
              <a:rPr sz="900" spc="-1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i =</a:t>
            </a:r>
            <a:r>
              <a:rPr sz="900" spc="-15" dirty="0">
                <a:latin typeface="Arial"/>
                <a:cs typeface="Arial"/>
              </a:rPr>
              <a:t> </a:t>
            </a:r>
            <a:r>
              <a:rPr sz="900" dirty="0">
                <a:latin typeface="Arial"/>
                <a:cs typeface="Arial"/>
              </a:rPr>
              <a:t>10;</a:t>
            </a:r>
            <a:r>
              <a:rPr sz="900" spc="-10" dirty="0">
                <a:latin typeface="Arial"/>
                <a:cs typeface="Arial"/>
              </a:rPr>
              <a:t> </a:t>
            </a:r>
            <a:r>
              <a:rPr sz="900" dirty="0">
                <a:latin typeface="Arial"/>
                <a:cs typeface="Arial"/>
              </a:rPr>
              <a:t>i &gt;= </a:t>
            </a:r>
            <a:r>
              <a:rPr sz="900" spc="-15" dirty="0">
                <a:latin typeface="Arial"/>
                <a:cs typeface="Arial"/>
              </a:rPr>
              <a:t>-</a:t>
            </a:r>
            <a:r>
              <a:rPr sz="900" dirty="0">
                <a:latin typeface="Arial"/>
                <a:cs typeface="Arial"/>
              </a:rPr>
              <a:t>10;</a:t>
            </a:r>
            <a:r>
              <a:rPr sz="900" spc="-10" dirty="0">
                <a:latin typeface="Arial"/>
                <a:cs typeface="Arial"/>
              </a:rPr>
              <a:t> </a:t>
            </a:r>
            <a:r>
              <a:rPr sz="900" dirty="0">
                <a:latin typeface="Arial"/>
                <a:cs typeface="Arial"/>
              </a:rPr>
              <a:t>i =</a:t>
            </a:r>
            <a:r>
              <a:rPr sz="900" spc="-10" dirty="0">
                <a:latin typeface="Arial"/>
                <a:cs typeface="Arial"/>
              </a:rPr>
              <a:t> </a:t>
            </a:r>
            <a:r>
              <a:rPr sz="900" dirty="0">
                <a:latin typeface="Arial"/>
                <a:cs typeface="Arial"/>
              </a:rPr>
              <a:t>i-</a:t>
            </a:r>
            <a:r>
              <a:rPr sz="900" spc="-25" dirty="0">
                <a:latin typeface="Arial"/>
                <a:cs typeface="Arial"/>
              </a:rPr>
              <a:t>2)</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Print(</a:t>
            </a:r>
            <a:r>
              <a:rPr sz="900" spc="-15" dirty="0">
                <a:latin typeface="Arial"/>
                <a:cs typeface="Arial"/>
              </a:rPr>
              <a:t> </a:t>
            </a:r>
            <a:r>
              <a:rPr sz="900" dirty="0">
                <a:latin typeface="Arial"/>
                <a:cs typeface="Arial"/>
              </a:rPr>
              <a:t>i.ToString()</a:t>
            </a:r>
            <a:r>
              <a:rPr sz="900" spc="-5" dirty="0">
                <a:latin typeface="Arial"/>
                <a:cs typeface="Arial"/>
              </a:rPr>
              <a:t> </a:t>
            </a:r>
            <a:r>
              <a:rPr sz="900" spc="-25" dirty="0">
                <a:latin typeface="Arial"/>
                <a:cs typeface="Arial"/>
              </a:rPr>
              <a:t>);</a:t>
            </a:r>
            <a:endParaRPr sz="900">
              <a:latin typeface="Arial"/>
              <a:cs typeface="Arial"/>
            </a:endParaRPr>
          </a:p>
          <a:p>
            <a:pPr marL="63500">
              <a:lnSpc>
                <a:spcPts val="1060"/>
              </a:lnSpc>
            </a:pPr>
            <a:r>
              <a:rPr sz="900" dirty="0">
                <a:latin typeface="Arial"/>
                <a:cs typeface="Arial"/>
              </a:rPr>
              <a:t>}</a:t>
            </a:r>
            <a:endParaRPr sz="900">
              <a:latin typeface="Arial"/>
              <a:cs typeface="Arial"/>
            </a:endParaRPr>
          </a:p>
        </p:txBody>
      </p:sp>
      <p:sp>
        <p:nvSpPr>
          <p:cNvPr id="12" name="object 2"/>
          <p:cNvSpPr txBox="1"/>
          <p:nvPr/>
        </p:nvSpPr>
        <p:spPr>
          <a:xfrm>
            <a:off x="902004" y="5271264"/>
            <a:ext cx="581914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If</a:t>
            </a:r>
            <a:r>
              <a:rPr sz="1100" spc="-3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happen</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have</a:t>
            </a:r>
            <a:r>
              <a:rPr sz="1100" spc="-20"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array</a:t>
            </a:r>
            <a:r>
              <a:rPr sz="1100" spc="-2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iterate</a:t>
            </a:r>
            <a:r>
              <a:rPr sz="1100" spc="-20" dirty="0">
                <a:latin typeface="Arial"/>
                <a:cs typeface="Arial"/>
              </a:rPr>
              <a:t> </a:t>
            </a:r>
            <a:r>
              <a:rPr sz="1100" dirty="0">
                <a:latin typeface="Arial"/>
                <a:cs typeface="Arial"/>
              </a:rPr>
              <a:t>through,</a:t>
            </a:r>
            <a:r>
              <a:rPr sz="1100" spc="-15" dirty="0">
                <a:latin typeface="Arial"/>
                <a:cs typeface="Arial"/>
              </a:rPr>
              <a:t> </a:t>
            </a:r>
            <a:r>
              <a:rPr sz="1100" dirty="0">
                <a:latin typeface="Arial"/>
                <a:cs typeface="Arial"/>
              </a:rPr>
              <a:t>then</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10"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your</a:t>
            </a:r>
            <a:r>
              <a:rPr sz="1100" spc="-15" dirty="0">
                <a:latin typeface="Arial"/>
                <a:cs typeface="Arial"/>
              </a:rPr>
              <a:t> </a:t>
            </a:r>
            <a:r>
              <a:rPr sz="1100" spc="-10" dirty="0">
                <a:latin typeface="Arial"/>
                <a:cs typeface="Arial"/>
              </a:rPr>
              <a:t>counter </a:t>
            </a:r>
            <a:r>
              <a:rPr sz="1100" dirty="0">
                <a:latin typeface="Arial"/>
                <a:cs typeface="Arial"/>
              </a:rPr>
              <a:t>to</a:t>
            </a:r>
            <a:r>
              <a:rPr sz="1100" spc="-30" dirty="0">
                <a:latin typeface="Arial"/>
                <a:cs typeface="Arial"/>
              </a:rPr>
              <a:t> </a:t>
            </a:r>
            <a:r>
              <a:rPr sz="1100" dirty="0">
                <a:latin typeface="Arial"/>
                <a:cs typeface="Arial"/>
              </a:rPr>
              <a:t>loop</a:t>
            </a:r>
            <a:r>
              <a:rPr sz="1100" spc="-25" dirty="0">
                <a:latin typeface="Arial"/>
                <a:cs typeface="Arial"/>
              </a:rPr>
              <a:t> </a:t>
            </a:r>
            <a:r>
              <a:rPr sz="1100" dirty="0">
                <a:latin typeface="Arial"/>
                <a:cs typeface="Arial"/>
              </a:rPr>
              <a:t>through</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indices</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array.</a:t>
            </a:r>
            <a:r>
              <a:rPr sz="1100" spc="-10" dirty="0">
                <a:latin typeface="Arial"/>
                <a:cs typeface="Arial"/>
              </a:rPr>
              <a:t> </a:t>
            </a:r>
            <a:r>
              <a:rPr sz="1100" dirty="0">
                <a:latin typeface="Arial"/>
                <a:cs typeface="Arial"/>
              </a:rPr>
              <a:t>Just</a:t>
            </a:r>
            <a:r>
              <a:rPr sz="1100" spc="-20" dirty="0">
                <a:latin typeface="Arial"/>
                <a:cs typeface="Arial"/>
              </a:rPr>
              <a:t> </a:t>
            </a:r>
            <a:r>
              <a:rPr sz="1100" dirty="0">
                <a:latin typeface="Arial"/>
                <a:cs typeface="Arial"/>
              </a:rPr>
              <a:t>remember</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indices</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arrays</a:t>
            </a:r>
            <a:r>
              <a:rPr sz="1100" spc="-25" dirty="0">
                <a:latin typeface="Arial"/>
                <a:cs typeface="Arial"/>
              </a:rPr>
              <a:t> </a:t>
            </a:r>
            <a:r>
              <a:rPr sz="1100" dirty="0">
                <a:latin typeface="Arial"/>
                <a:cs typeface="Arial"/>
              </a:rPr>
              <a:t>are</a:t>
            </a:r>
            <a:r>
              <a:rPr sz="1100" spc="-25" dirty="0">
                <a:latin typeface="Arial"/>
                <a:cs typeface="Arial"/>
              </a:rPr>
              <a:t> </a:t>
            </a:r>
            <a:r>
              <a:rPr sz="1100" spc="-20" dirty="0">
                <a:latin typeface="Arial"/>
                <a:cs typeface="Arial"/>
              </a:rPr>
              <a:t>zero </a:t>
            </a:r>
            <a:r>
              <a:rPr sz="1100" dirty="0">
                <a:latin typeface="Arial"/>
                <a:cs typeface="Arial"/>
              </a:rPr>
              <a:t>based</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therefore</a:t>
            </a:r>
            <a:r>
              <a:rPr sz="1100" spc="-25" dirty="0">
                <a:latin typeface="Arial"/>
                <a:cs typeface="Arial"/>
              </a:rPr>
              <a:t> </a:t>
            </a:r>
            <a:r>
              <a:rPr sz="1100" dirty="0">
                <a:latin typeface="Arial"/>
                <a:cs typeface="Arial"/>
              </a:rPr>
              <a:t>you</a:t>
            </a:r>
            <a:r>
              <a:rPr sz="1100" spc="-40"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remember</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loop</a:t>
            </a:r>
            <a:r>
              <a:rPr sz="1100" spc="-15"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index=0</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length</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10" dirty="0">
                <a:latin typeface="Arial"/>
                <a:cs typeface="Arial"/>
              </a:rPr>
              <a:t> array </a:t>
            </a:r>
            <a:r>
              <a:rPr sz="1100" dirty="0">
                <a:latin typeface="Arial"/>
                <a:cs typeface="Arial"/>
              </a:rPr>
              <a:t>minus</a:t>
            </a:r>
            <a:r>
              <a:rPr sz="1100" spc="-5" dirty="0">
                <a:latin typeface="Arial"/>
                <a:cs typeface="Arial"/>
              </a:rPr>
              <a:t> </a:t>
            </a:r>
            <a:r>
              <a:rPr sz="1100" dirty="0">
                <a:latin typeface="Arial"/>
                <a:cs typeface="Arial"/>
              </a:rPr>
              <a:t>1, or</a:t>
            </a:r>
            <a:r>
              <a:rPr sz="1100" spc="-5" dirty="0">
                <a:latin typeface="Arial"/>
                <a:cs typeface="Arial"/>
              </a:rPr>
              <a:t> </a:t>
            </a:r>
            <a:r>
              <a:rPr sz="1100" dirty="0">
                <a:latin typeface="Arial"/>
                <a:cs typeface="Arial"/>
              </a:rPr>
              <a:t>else</a:t>
            </a:r>
            <a:r>
              <a:rPr sz="1100" spc="-20" dirty="0">
                <a:latin typeface="Arial"/>
                <a:cs typeface="Arial"/>
              </a:rPr>
              <a:t> </a:t>
            </a:r>
            <a:r>
              <a:rPr sz="1100" dirty="0">
                <a:latin typeface="Arial"/>
                <a:cs typeface="Arial"/>
              </a:rPr>
              <a:t>you</a:t>
            </a:r>
            <a:r>
              <a:rPr sz="1100" spc="-5" dirty="0">
                <a:latin typeface="Arial"/>
                <a:cs typeface="Arial"/>
              </a:rPr>
              <a:t> </a:t>
            </a:r>
            <a:r>
              <a:rPr sz="1100" dirty="0">
                <a:latin typeface="Arial"/>
                <a:cs typeface="Arial"/>
              </a:rPr>
              <a:t>will</a:t>
            </a:r>
            <a:r>
              <a:rPr sz="1100" spc="-10" dirty="0">
                <a:latin typeface="Arial"/>
                <a:cs typeface="Arial"/>
              </a:rPr>
              <a:t> </a:t>
            </a:r>
            <a:r>
              <a:rPr sz="1100" dirty="0">
                <a:latin typeface="Arial"/>
                <a:cs typeface="Arial"/>
              </a:rPr>
              <a:t>get an</a:t>
            </a:r>
            <a:r>
              <a:rPr sz="1100" spc="-20" dirty="0">
                <a:latin typeface="Arial"/>
                <a:cs typeface="Arial"/>
              </a:rPr>
              <a:t> </a:t>
            </a:r>
            <a:r>
              <a:rPr sz="1100" spc="-10" dirty="0">
                <a:latin typeface="Arial"/>
                <a:cs typeface="Arial"/>
              </a:rPr>
              <a:t>out-of-</a:t>
            </a:r>
            <a:r>
              <a:rPr sz="1100" dirty="0">
                <a:latin typeface="Arial"/>
                <a:cs typeface="Arial"/>
              </a:rPr>
              <a:t>bound</a:t>
            </a:r>
            <a:r>
              <a:rPr sz="1100" spc="-5" dirty="0">
                <a:latin typeface="Arial"/>
                <a:cs typeface="Arial"/>
              </a:rPr>
              <a:t> </a:t>
            </a:r>
            <a:r>
              <a:rPr sz="1100" spc="-10" dirty="0">
                <a:latin typeface="Arial"/>
                <a:cs typeface="Arial"/>
              </a:rPr>
              <a:t>error.</a:t>
            </a:r>
            <a:endParaRPr sz="1100">
              <a:latin typeface="Arial"/>
              <a:cs typeface="Arial"/>
            </a:endParaRPr>
          </a:p>
        </p:txBody>
      </p:sp>
      <p:sp>
        <p:nvSpPr>
          <p:cNvPr id="14" name="object 3"/>
          <p:cNvSpPr txBox="1"/>
          <p:nvPr/>
        </p:nvSpPr>
        <p:spPr>
          <a:xfrm>
            <a:off x="920800" y="6102606"/>
            <a:ext cx="5944870" cy="928369"/>
          </a:xfrm>
          <a:prstGeom prst="rect">
            <a:avLst/>
          </a:prstGeom>
          <a:ln w="12192">
            <a:solidFill>
              <a:srgbClr val="000000"/>
            </a:solidFill>
          </a:ln>
        </p:spPr>
        <p:txBody>
          <a:bodyPr vert="horz" wrap="square" lIns="0" tIns="71755" rIns="0" bIns="0" rtlCol="0">
            <a:spAutoFit/>
          </a:bodyPr>
          <a:lstStyle/>
          <a:p>
            <a:pPr marL="63500" marR="2863850">
              <a:lnSpc>
                <a:spcPts val="1030"/>
              </a:lnSpc>
              <a:spcBef>
                <a:spcPts val="565"/>
              </a:spcBef>
            </a:pPr>
            <a:r>
              <a:rPr sz="900" dirty="0">
                <a:solidFill>
                  <a:srgbClr val="0000FF"/>
                </a:solidFill>
                <a:latin typeface="Arial"/>
                <a:cs typeface="Arial"/>
              </a:rPr>
              <a:t>string</a:t>
            </a:r>
            <a:r>
              <a:rPr sz="900" spc="-5" dirty="0">
                <a:solidFill>
                  <a:srgbClr val="0000FF"/>
                </a:solidFill>
                <a:latin typeface="Arial"/>
                <a:cs typeface="Arial"/>
              </a:rPr>
              <a:t> </a:t>
            </a:r>
            <a:r>
              <a:rPr sz="900" dirty="0">
                <a:latin typeface="Arial"/>
                <a:cs typeface="Arial"/>
              </a:rPr>
              <a:t>alphabet</a:t>
            </a:r>
            <a:r>
              <a:rPr sz="900" spc="-5" dirty="0">
                <a:latin typeface="Arial"/>
                <a:cs typeface="Arial"/>
              </a:rPr>
              <a:t> </a:t>
            </a:r>
            <a:r>
              <a:rPr sz="900" dirty="0">
                <a:latin typeface="Arial"/>
                <a:cs typeface="Arial"/>
              </a:rPr>
              <a:t>=</a:t>
            </a:r>
            <a:r>
              <a:rPr sz="900" spc="-10" dirty="0">
                <a:latin typeface="Arial"/>
                <a:cs typeface="Arial"/>
              </a:rPr>
              <a:t> </a:t>
            </a:r>
            <a:r>
              <a:rPr sz="900" spc="-10" dirty="0">
                <a:solidFill>
                  <a:srgbClr val="970000"/>
                </a:solidFill>
                <a:latin typeface="Arial"/>
                <a:cs typeface="Arial"/>
              </a:rPr>
              <a:t>"ABCDEFGHIJKLMNOPQRSTUVWXYZ"</a:t>
            </a:r>
            <a:r>
              <a:rPr sz="900" spc="-10" dirty="0">
                <a:latin typeface="Arial"/>
                <a:cs typeface="Arial"/>
              </a:rPr>
              <a:t>; </a:t>
            </a:r>
            <a:r>
              <a:rPr sz="900" dirty="0">
                <a:solidFill>
                  <a:srgbClr val="0000FF"/>
                </a:solidFill>
                <a:latin typeface="Arial"/>
                <a:cs typeface="Arial"/>
              </a:rPr>
              <a:t>char</a:t>
            </a:r>
            <a:r>
              <a:rPr sz="900" dirty="0">
                <a:latin typeface="Arial"/>
                <a:cs typeface="Arial"/>
              </a:rPr>
              <a:t>[</a:t>
            </a:r>
            <a:r>
              <a:rPr sz="900" spc="-15" dirty="0">
                <a:latin typeface="Arial"/>
                <a:cs typeface="Arial"/>
              </a:rPr>
              <a:t> </a:t>
            </a:r>
            <a:r>
              <a:rPr sz="900" dirty="0">
                <a:latin typeface="Arial"/>
                <a:cs typeface="Arial"/>
              </a:rPr>
              <a:t>] letters</a:t>
            </a:r>
            <a:r>
              <a:rPr sz="900" spc="-10" dirty="0">
                <a:latin typeface="Arial"/>
                <a:cs typeface="Arial"/>
              </a:rPr>
              <a:t> </a:t>
            </a:r>
            <a:r>
              <a:rPr sz="900" dirty="0">
                <a:latin typeface="Arial"/>
                <a:cs typeface="Arial"/>
              </a:rPr>
              <a:t>= </a:t>
            </a:r>
            <a:r>
              <a:rPr sz="900" spc="-10" dirty="0">
                <a:latin typeface="Arial"/>
                <a:cs typeface="Arial"/>
              </a:rPr>
              <a:t>alphabet.ToCharArray();</a:t>
            </a:r>
            <a:endParaRPr sz="900">
              <a:latin typeface="Arial"/>
              <a:cs typeface="Arial"/>
            </a:endParaRPr>
          </a:p>
          <a:p>
            <a:pPr marL="63500">
              <a:lnSpc>
                <a:spcPts val="994"/>
              </a:lnSpc>
            </a:pPr>
            <a:r>
              <a:rPr sz="900" dirty="0">
                <a:latin typeface="Arial"/>
                <a:cs typeface="Arial"/>
              </a:rPr>
              <a:t>for</a:t>
            </a:r>
            <a:r>
              <a:rPr sz="900" spc="-20" dirty="0">
                <a:latin typeface="Arial"/>
                <a:cs typeface="Arial"/>
              </a:rPr>
              <a:t> </a:t>
            </a:r>
            <a:r>
              <a:rPr sz="900" dirty="0">
                <a:latin typeface="Arial"/>
                <a:cs typeface="Arial"/>
              </a:rPr>
              <a:t>(</a:t>
            </a:r>
            <a:r>
              <a:rPr sz="900" dirty="0">
                <a:solidFill>
                  <a:srgbClr val="0000FF"/>
                </a:solidFill>
                <a:latin typeface="Arial"/>
                <a:cs typeface="Arial"/>
              </a:rPr>
              <a:t>int</a:t>
            </a:r>
            <a:r>
              <a:rPr sz="900" spc="-15" dirty="0">
                <a:solidFill>
                  <a:srgbClr val="0000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0;</a:t>
            </a:r>
            <a:r>
              <a:rPr sz="900" spc="-5" dirty="0">
                <a:latin typeface="Arial"/>
                <a:cs typeface="Arial"/>
              </a:rPr>
              <a:t> </a:t>
            </a:r>
            <a:r>
              <a:rPr sz="900" dirty="0">
                <a:latin typeface="Arial"/>
                <a:cs typeface="Arial"/>
              </a:rPr>
              <a:t>i</a:t>
            </a:r>
            <a:r>
              <a:rPr sz="900" spc="-15"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letters.Length;</a:t>
            </a:r>
            <a:r>
              <a:rPr sz="900" spc="-15" dirty="0">
                <a:latin typeface="Arial"/>
                <a:cs typeface="Arial"/>
              </a:rPr>
              <a:t> </a:t>
            </a:r>
            <a:r>
              <a:rPr sz="900" spc="-20" dirty="0">
                <a:latin typeface="Arial"/>
                <a:cs typeface="Arial"/>
              </a:rPr>
              <a:t>i++)</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27635">
              <a:lnSpc>
                <a:spcPts val="1030"/>
              </a:lnSpc>
            </a:pPr>
            <a:r>
              <a:rPr sz="900" dirty="0">
                <a:latin typeface="Arial"/>
                <a:cs typeface="Arial"/>
              </a:rPr>
              <a:t>Print(</a:t>
            </a:r>
            <a:r>
              <a:rPr sz="900" spc="-15" dirty="0">
                <a:latin typeface="Arial"/>
                <a:cs typeface="Arial"/>
              </a:rPr>
              <a:t> </a:t>
            </a:r>
            <a:r>
              <a:rPr sz="900" dirty="0">
                <a:latin typeface="Arial"/>
                <a:cs typeface="Arial"/>
              </a:rPr>
              <a:t>i.ToString()</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letters[i]</a:t>
            </a:r>
            <a:r>
              <a:rPr sz="900" spc="-10" dirty="0">
                <a:latin typeface="Arial"/>
                <a:cs typeface="Arial"/>
              </a:rPr>
              <a:t> </a:t>
            </a:r>
            <a:r>
              <a:rPr sz="900" spc="-25"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p:txBody>
      </p:sp>
      <p:sp>
        <p:nvSpPr>
          <p:cNvPr id="18" name="object 4"/>
          <p:cNvSpPr txBox="1"/>
          <p:nvPr/>
        </p:nvSpPr>
        <p:spPr>
          <a:xfrm>
            <a:off x="902004" y="7176518"/>
            <a:ext cx="37922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Here</a:t>
            </a:r>
            <a:r>
              <a:rPr sz="1100" spc="-3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another</a:t>
            </a:r>
            <a:r>
              <a:rPr sz="1100" spc="-30"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iterates</a:t>
            </a:r>
            <a:r>
              <a:rPr sz="1100" spc="-35" dirty="0">
                <a:latin typeface="Arial"/>
                <a:cs typeface="Arial"/>
              </a:rPr>
              <a:t> </a:t>
            </a:r>
            <a:r>
              <a:rPr sz="1100" dirty="0">
                <a:latin typeface="Arial"/>
                <a:cs typeface="Arial"/>
              </a:rPr>
              <a:t>through</a:t>
            </a:r>
            <a:r>
              <a:rPr sz="1100" spc="-3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of</a:t>
            </a:r>
            <a:r>
              <a:rPr sz="1100" spc="-10" dirty="0">
                <a:latin typeface="Arial"/>
                <a:cs typeface="Arial"/>
              </a:rPr>
              <a:t> places.</a:t>
            </a:r>
            <a:endParaRPr sz="1100">
              <a:latin typeface="Arial"/>
              <a:cs typeface="Arial"/>
            </a:endParaRPr>
          </a:p>
        </p:txBody>
      </p:sp>
      <p:sp>
        <p:nvSpPr>
          <p:cNvPr id="19" name="object 5"/>
          <p:cNvSpPr txBox="1"/>
          <p:nvPr/>
        </p:nvSpPr>
        <p:spPr>
          <a:xfrm>
            <a:off x="920800" y="7526022"/>
            <a:ext cx="5944870" cy="1718310"/>
          </a:xfrm>
          <a:prstGeom prst="rect">
            <a:avLst/>
          </a:prstGeom>
          <a:ln w="12192">
            <a:solidFill>
              <a:srgbClr val="000000"/>
            </a:solidFill>
          </a:ln>
        </p:spPr>
        <p:txBody>
          <a:bodyPr vert="horz" wrap="square" lIns="0" tIns="62865" rIns="0" bIns="0" rtlCol="0">
            <a:spAutoFit/>
          </a:bodyPr>
          <a:lstStyle/>
          <a:p>
            <a:pPr marL="63500">
              <a:lnSpc>
                <a:spcPts val="1055"/>
              </a:lnSpc>
              <a:spcBef>
                <a:spcPts val="495"/>
              </a:spcBef>
            </a:pPr>
            <a:r>
              <a:rPr sz="900" i="1" dirty="0">
                <a:solidFill>
                  <a:srgbClr val="00AF50"/>
                </a:solidFill>
                <a:latin typeface="Arial"/>
                <a:cs typeface="Arial"/>
              </a:rPr>
              <a:t>//List</a:t>
            </a:r>
            <a:r>
              <a:rPr sz="900" i="1" spc="-20" dirty="0">
                <a:solidFill>
                  <a:srgbClr val="00AF50"/>
                </a:solidFill>
                <a:latin typeface="Arial"/>
                <a:cs typeface="Arial"/>
              </a:rPr>
              <a:t> </a:t>
            </a:r>
            <a:r>
              <a:rPr sz="900" i="1" dirty="0">
                <a:solidFill>
                  <a:srgbClr val="00AF50"/>
                </a:solidFill>
                <a:latin typeface="Arial"/>
                <a:cs typeface="Arial"/>
              </a:rPr>
              <a:t>of</a:t>
            </a:r>
            <a:r>
              <a:rPr sz="900" i="1" spc="-15" dirty="0">
                <a:solidFill>
                  <a:srgbClr val="00AF50"/>
                </a:solidFill>
                <a:latin typeface="Arial"/>
                <a:cs typeface="Arial"/>
              </a:rPr>
              <a:t> </a:t>
            </a:r>
            <a:r>
              <a:rPr sz="900" i="1" spc="-10" dirty="0">
                <a:solidFill>
                  <a:srgbClr val="00AF50"/>
                </a:solidFill>
                <a:latin typeface="Arial"/>
                <a:cs typeface="Arial"/>
              </a:rPr>
              <a:t>places</a:t>
            </a:r>
            <a:endParaRPr sz="900" dirty="0">
              <a:latin typeface="Arial"/>
              <a:cs typeface="Arial"/>
            </a:endParaRPr>
          </a:p>
          <a:p>
            <a:pPr marL="63500" marR="3542665">
              <a:lnSpc>
                <a:spcPts val="1030"/>
              </a:lnSpc>
              <a:spcBef>
                <a:spcPts val="50"/>
              </a:spcBef>
            </a:pPr>
            <a:r>
              <a:rPr sz="900" dirty="0">
                <a:latin typeface="Arial"/>
                <a:cs typeface="Arial"/>
              </a:rPr>
              <a:t>List&lt;</a:t>
            </a:r>
            <a:r>
              <a:rPr sz="900" spc="-20" dirty="0">
                <a:latin typeface="Arial"/>
                <a:cs typeface="Arial"/>
              </a:rPr>
              <a:t> </a:t>
            </a:r>
            <a:r>
              <a:rPr sz="900" dirty="0">
                <a:solidFill>
                  <a:srgbClr val="0000FF"/>
                </a:solidFill>
                <a:latin typeface="Arial"/>
                <a:cs typeface="Arial"/>
              </a:rPr>
              <a:t>string</a:t>
            </a:r>
            <a:r>
              <a:rPr sz="900" spc="-10" dirty="0">
                <a:solidFill>
                  <a:srgbClr val="0000FF"/>
                </a:solidFill>
                <a:latin typeface="Arial"/>
                <a:cs typeface="Arial"/>
              </a:rPr>
              <a:t> </a:t>
            </a:r>
            <a:r>
              <a:rPr sz="900" dirty="0">
                <a:latin typeface="Arial"/>
                <a:cs typeface="Arial"/>
              </a:rPr>
              <a:t>&gt;</a:t>
            </a:r>
            <a:r>
              <a:rPr sz="900" spc="-5" dirty="0">
                <a:latin typeface="Arial"/>
                <a:cs typeface="Arial"/>
              </a:rPr>
              <a:t> </a:t>
            </a:r>
            <a:r>
              <a:rPr sz="900" dirty="0">
                <a:latin typeface="Arial"/>
                <a:cs typeface="Arial"/>
              </a:rPr>
              <a:t>placesList</a:t>
            </a:r>
            <a:r>
              <a:rPr sz="900" spc="-15" dirty="0">
                <a:latin typeface="Arial"/>
                <a:cs typeface="Arial"/>
              </a:rPr>
              <a:t> </a:t>
            </a:r>
            <a:r>
              <a:rPr sz="900" dirty="0">
                <a:latin typeface="Arial"/>
                <a:cs typeface="Arial"/>
              </a:rPr>
              <a:t>= </a:t>
            </a:r>
            <a:r>
              <a:rPr sz="900" dirty="0">
                <a:solidFill>
                  <a:srgbClr val="3333FF"/>
                </a:solidFill>
                <a:latin typeface="Arial"/>
                <a:cs typeface="Arial"/>
              </a:rPr>
              <a:t>n</a:t>
            </a:r>
            <a:r>
              <a:rPr sz="900" dirty="0">
                <a:solidFill>
                  <a:srgbClr val="0000FF"/>
                </a:solidFill>
                <a:latin typeface="Arial"/>
                <a:cs typeface="Arial"/>
              </a:rPr>
              <a:t>ew</a:t>
            </a:r>
            <a:r>
              <a:rPr sz="900" spc="-15" dirty="0">
                <a:solidFill>
                  <a:srgbClr val="0000FF"/>
                </a:solidFill>
                <a:latin typeface="Arial"/>
                <a:cs typeface="Arial"/>
              </a:rPr>
              <a:t> </a:t>
            </a:r>
            <a:r>
              <a:rPr sz="900" dirty="0">
                <a:latin typeface="Arial"/>
                <a:cs typeface="Arial"/>
              </a:rPr>
              <a:t>List&lt;</a:t>
            </a:r>
            <a:r>
              <a:rPr sz="900" spc="-5" dirty="0">
                <a:latin typeface="Arial"/>
                <a:cs typeface="Arial"/>
              </a:rPr>
              <a:t> </a:t>
            </a:r>
            <a:r>
              <a:rPr sz="900" dirty="0">
                <a:solidFill>
                  <a:srgbClr val="0000FF"/>
                </a:solidFill>
                <a:latin typeface="Arial"/>
                <a:cs typeface="Arial"/>
              </a:rPr>
              <a:t>string</a:t>
            </a:r>
            <a:r>
              <a:rPr sz="900" spc="-5" dirty="0">
                <a:solidFill>
                  <a:srgbClr val="0000FF"/>
                </a:solidFill>
                <a:latin typeface="Arial"/>
                <a:cs typeface="Arial"/>
              </a:rPr>
              <a:t> </a:t>
            </a:r>
            <a:r>
              <a:rPr sz="900" spc="-20" dirty="0">
                <a:latin typeface="Arial"/>
                <a:cs typeface="Arial"/>
              </a:rPr>
              <a:t>&gt;(); </a:t>
            </a:r>
            <a:r>
              <a:rPr sz="900" dirty="0">
                <a:latin typeface="Arial"/>
                <a:cs typeface="Arial"/>
              </a:rPr>
              <a:t>placesList.Add(</a:t>
            </a:r>
            <a:r>
              <a:rPr sz="900" spc="-30" dirty="0">
                <a:latin typeface="Arial"/>
                <a:cs typeface="Arial"/>
              </a:rPr>
              <a:t> </a:t>
            </a:r>
            <a:r>
              <a:rPr sz="900" dirty="0">
                <a:solidFill>
                  <a:srgbClr val="990000"/>
                </a:solidFill>
                <a:latin typeface="Arial"/>
                <a:cs typeface="Arial"/>
              </a:rPr>
              <a:t>"Paris"</a:t>
            </a:r>
            <a:r>
              <a:rPr sz="900" spc="-10" dirty="0">
                <a:solidFill>
                  <a:srgbClr val="990000"/>
                </a:solidFill>
                <a:latin typeface="Arial"/>
                <a:cs typeface="Arial"/>
              </a:rPr>
              <a:t> </a:t>
            </a:r>
            <a:r>
              <a:rPr sz="900" spc="-25" dirty="0">
                <a:latin typeface="Arial"/>
                <a:cs typeface="Arial"/>
              </a:rPr>
              <a:t>);</a:t>
            </a:r>
            <a:endParaRPr sz="900" dirty="0">
              <a:latin typeface="Arial"/>
              <a:cs typeface="Arial"/>
            </a:endParaRPr>
          </a:p>
          <a:p>
            <a:pPr marL="63500">
              <a:lnSpc>
                <a:spcPts val="990"/>
              </a:lnSpc>
            </a:pPr>
            <a:r>
              <a:rPr sz="900" dirty="0">
                <a:latin typeface="Arial"/>
                <a:cs typeface="Arial"/>
              </a:rPr>
              <a:t>placesList.Add(</a:t>
            </a:r>
            <a:r>
              <a:rPr sz="900" spc="-35" dirty="0">
                <a:latin typeface="Arial"/>
                <a:cs typeface="Arial"/>
              </a:rPr>
              <a:t> </a:t>
            </a:r>
            <a:r>
              <a:rPr sz="900" dirty="0">
                <a:solidFill>
                  <a:srgbClr val="990000"/>
                </a:solidFill>
                <a:latin typeface="Arial"/>
                <a:cs typeface="Arial"/>
              </a:rPr>
              <a:t>"NY"</a:t>
            </a:r>
            <a:r>
              <a:rPr sz="900" spc="-5" dirty="0">
                <a:solidFill>
                  <a:srgbClr val="990000"/>
                </a:solidFill>
                <a:latin typeface="Arial"/>
                <a:cs typeface="Arial"/>
              </a:rPr>
              <a:t> </a:t>
            </a:r>
            <a:r>
              <a:rPr sz="900" spc="-25" dirty="0">
                <a:latin typeface="Arial"/>
                <a:cs typeface="Arial"/>
              </a:rPr>
              <a:t>);</a:t>
            </a:r>
            <a:endParaRPr sz="900" dirty="0">
              <a:latin typeface="Arial"/>
              <a:cs typeface="Arial"/>
            </a:endParaRPr>
          </a:p>
          <a:p>
            <a:pPr marL="63500">
              <a:lnSpc>
                <a:spcPts val="1060"/>
              </a:lnSpc>
            </a:pPr>
            <a:r>
              <a:rPr sz="900" dirty="0">
                <a:latin typeface="Arial"/>
                <a:cs typeface="Arial"/>
              </a:rPr>
              <a:t>placesList.Add(</a:t>
            </a:r>
            <a:r>
              <a:rPr sz="900" spc="-40" dirty="0">
                <a:latin typeface="Arial"/>
                <a:cs typeface="Arial"/>
              </a:rPr>
              <a:t> </a:t>
            </a:r>
            <a:r>
              <a:rPr sz="900" dirty="0">
                <a:solidFill>
                  <a:srgbClr val="990000"/>
                </a:solidFill>
                <a:latin typeface="Arial"/>
                <a:cs typeface="Arial"/>
              </a:rPr>
              <a:t>"Beijing"</a:t>
            </a:r>
            <a:r>
              <a:rPr sz="900" spc="-15" dirty="0">
                <a:solidFill>
                  <a:srgbClr val="990000"/>
                </a:solidFill>
                <a:latin typeface="Arial"/>
                <a:cs typeface="Arial"/>
              </a:rPr>
              <a:t> </a:t>
            </a:r>
            <a:r>
              <a:rPr sz="900" spc="-25" dirty="0">
                <a:latin typeface="Arial"/>
                <a:cs typeface="Arial"/>
              </a:rPr>
              <a:t>);</a:t>
            </a:r>
            <a:endParaRPr sz="900" dirty="0">
              <a:latin typeface="Arial"/>
              <a:cs typeface="Arial"/>
            </a:endParaRPr>
          </a:p>
          <a:p>
            <a:pPr>
              <a:lnSpc>
                <a:spcPct val="100000"/>
              </a:lnSpc>
              <a:spcBef>
                <a:spcPts val="5"/>
              </a:spcBef>
            </a:pPr>
            <a:endParaRPr sz="850" dirty="0">
              <a:latin typeface="Arial"/>
              <a:cs typeface="Arial"/>
            </a:endParaRPr>
          </a:p>
          <a:p>
            <a:pPr marL="63500">
              <a:lnSpc>
                <a:spcPts val="1055"/>
              </a:lnSpc>
            </a:pPr>
            <a:r>
              <a:rPr sz="900" dirty="0">
                <a:solidFill>
                  <a:srgbClr val="0000FF"/>
                </a:solidFill>
                <a:latin typeface="Arial"/>
                <a:cs typeface="Arial"/>
              </a:rPr>
              <a:t>int </a:t>
            </a:r>
            <a:r>
              <a:rPr sz="900" dirty="0">
                <a:latin typeface="Arial"/>
                <a:cs typeface="Arial"/>
              </a:rPr>
              <a:t>count</a:t>
            </a:r>
            <a:r>
              <a:rPr sz="900" spc="-15" dirty="0">
                <a:latin typeface="Arial"/>
                <a:cs typeface="Arial"/>
              </a:rPr>
              <a:t> </a:t>
            </a:r>
            <a:r>
              <a:rPr sz="900" dirty="0">
                <a:latin typeface="Arial"/>
                <a:cs typeface="Arial"/>
              </a:rPr>
              <a:t>= </a:t>
            </a:r>
            <a:r>
              <a:rPr sz="900" spc="-10" dirty="0">
                <a:latin typeface="Arial"/>
                <a:cs typeface="Arial"/>
              </a:rPr>
              <a:t>placesList.Count();</a:t>
            </a:r>
            <a:endParaRPr sz="900" dirty="0">
              <a:latin typeface="Arial"/>
              <a:cs typeface="Arial"/>
            </a:endParaRPr>
          </a:p>
          <a:p>
            <a:pPr marL="63500">
              <a:lnSpc>
                <a:spcPts val="1040"/>
              </a:lnSpc>
            </a:pPr>
            <a:r>
              <a:rPr sz="900" i="1" dirty="0">
                <a:solidFill>
                  <a:srgbClr val="00AF50"/>
                </a:solidFill>
                <a:latin typeface="Arial"/>
                <a:cs typeface="Arial"/>
              </a:rPr>
              <a:t>//Loop</a:t>
            </a:r>
            <a:r>
              <a:rPr sz="900" i="1" spc="-25" dirty="0">
                <a:solidFill>
                  <a:srgbClr val="00AF50"/>
                </a:solidFill>
                <a:latin typeface="Arial"/>
                <a:cs typeface="Arial"/>
              </a:rPr>
              <a:t> </a:t>
            </a:r>
            <a:r>
              <a:rPr sz="900" i="1" dirty="0">
                <a:solidFill>
                  <a:srgbClr val="00AF50"/>
                </a:solidFill>
                <a:latin typeface="Arial"/>
                <a:cs typeface="Arial"/>
              </a:rPr>
              <a:t>starting</a:t>
            </a:r>
            <a:r>
              <a:rPr sz="900" i="1" spc="-5" dirty="0">
                <a:solidFill>
                  <a:srgbClr val="00AF50"/>
                </a:solidFill>
                <a:latin typeface="Arial"/>
                <a:cs typeface="Arial"/>
              </a:rPr>
              <a:t> </a:t>
            </a:r>
            <a:r>
              <a:rPr sz="900" i="1" dirty="0">
                <a:solidFill>
                  <a:srgbClr val="00AF50"/>
                </a:solidFill>
                <a:latin typeface="Arial"/>
                <a:cs typeface="Arial"/>
              </a:rPr>
              <a:t>from</a:t>
            </a:r>
            <a:r>
              <a:rPr sz="900" i="1" spc="-15" dirty="0">
                <a:solidFill>
                  <a:srgbClr val="00AF50"/>
                </a:solidFill>
                <a:latin typeface="Arial"/>
                <a:cs typeface="Arial"/>
              </a:rPr>
              <a:t> </a:t>
            </a:r>
            <a:r>
              <a:rPr sz="900" i="1" dirty="0">
                <a:solidFill>
                  <a:srgbClr val="00AF50"/>
                </a:solidFill>
                <a:latin typeface="Arial"/>
                <a:cs typeface="Arial"/>
              </a:rPr>
              <a:t>0</a:t>
            </a:r>
            <a:r>
              <a:rPr sz="900" i="1" spc="-15" dirty="0">
                <a:solidFill>
                  <a:srgbClr val="00AF50"/>
                </a:solidFill>
                <a:latin typeface="Arial"/>
                <a:cs typeface="Arial"/>
              </a:rPr>
              <a:t> </a:t>
            </a:r>
            <a:r>
              <a:rPr sz="900" i="1" dirty="0">
                <a:solidFill>
                  <a:srgbClr val="00AF50"/>
                </a:solidFill>
                <a:latin typeface="Arial"/>
                <a:cs typeface="Arial"/>
              </a:rPr>
              <a:t>to</a:t>
            </a:r>
            <a:r>
              <a:rPr sz="900" i="1" spc="-15" dirty="0">
                <a:solidFill>
                  <a:srgbClr val="00AF50"/>
                </a:solidFill>
                <a:latin typeface="Arial"/>
                <a:cs typeface="Arial"/>
              </a:rPr>
              <a:t> </a:t>
            </a:r>
            <a:r>
              <a:rPr sz="900" i="1" dirty="0">
                <a:solidFill>
                  <a:srgbClr val="00AF50"/>
                </a:solidFill>
                <a:latin typeface="Arial"/>
                <a:cs typeface="Arial"/>
              </a:rPr>
              <a:t>count -1</a:t>
            </a:r>
            <a:r>
              <a:rPr sz="900" i="1" spc="-10" dirty="0">
                <a:solidFill>
                  <a:srgbClr val="00AF50"/>
                </a:solidFill>
                <a:latin typeface="Arial"/>
                <a:cs typeface="Arial"/>
              </a:rPr>
              <a:t> </a:t>
            </a:r>
            <a:r>
              <a:rPr sz="900" i="1" dirty="0">
                <a:solidFill>
                  <a:srgbClr val="00AF50"/>
                </a:solidFill>
                <a:latin typeface="Arial"/>
                <a:cs typeface="Arial"/>
              </a:rPr>
              <a:t>(count</a:t>
            </a:r>
            <a:r>
              <a:rPr sz="900" i="1" spc="-5" dirty="0">
                <a:solidFill>
                  <a:srgbClr val="00AF50"/>
                </a:solidFill>
                <a:latin typeface="Arial"/>
                <a:cs typeface="Arial"/>
              </a:rPr>
              <a:t> </a:t>
            </a:r>
            <a:r>
              <a:rPr sz="900" i="1" dirty="0">
                <a:solidFill>
                  <a:srgbClr val="00AF50"/>
                </a:solidFill>
                <a:latin typeface="Arial"/>
                <a:cs typeface="Arial"/>
              </a:rPr>
              <a:t>=</a:t>
            </a:r>
            <a:r>
              <a:rPr sz="900" i="1" spc="-15" dirty="0">
                <a:solidFill>
                  <a:srgbClr val="00AF50"/>
                </a:solidFill>
                <a:latin typeface="Arial"/>
                <a:cs typeface="Arial"/>
              </a:rPr>
              <a:t> </a:t>
            </a:r>
            <a:r>
              <a:rPr sz="900" i="1" dirty="0">
                <a:solidFill>
                  <a:srgbClr val="00AF50"/>
                </a:solidFill>
                <a:latin typeface="Arial"/>
                <a:cs typeface="Arial"/>
              </a:rPr>
              <a:t>3,</a:t>
            </a:r>
            <a:r>
              <a:rPr sz="900" i="1" spc="-5" dirty="0">
                <a:solidFill>
                  <a:srgbClr val="00AF50"/>
                </a:solidFill>
                <a:latin typeface="Arial"/>
                <a:cs typeface="Arial"/>
              </a:rPr>
              <a:t> </a:t>
            </a:r>
            <a:r>
              <a:rPr sz="900" i="1" dirty="0">
                <a:solidFill>
                  <a:srgbClr val="00AF50"/>
                </a:solidFill>
                <a:latin typeface="Arial"/>
                <a:cs typeface="Arial"/>
              </a:rPr>
              <a:t>but</a:t>
            </a:r>
            <a:r>
              <a:rPr sz="900" i="1" spc="-5" dirty="0">
                <a:solidFill>
                  <a:srgbClr val="00AF50"/>
                </a:solidFill>
                <a:latin typeface="Arial"/>
                <a:cs typeface="Arial"/>
              </a:rPr>
              <a:t> </a:t>
            </a:r>
            <a:r>
              <a:rPr sz="900" i="1" dirty="0">
                <a:solidFill>
                  <a:srgbClr val="00AF50"/>
                </a:solidFill>
                <a:latin typeface="Arial"/>
                <a:cs typeface="Arial"/>
              </a:rPr>
              <a:t>last</a:t>
            </a:r>
            <a:r>
              <a:rPr sz="900" i="1" spc="-15" dirty="0">
                <a:solidFill>
                  <a:srgbClr val="00AF50"/>
                </a:solidFill>
                <a:latin typeface="Arial"/>
                <a:cs typeface="Arial"/>
              </a:rPr>
              <a:t> </a:t>
            </a:r>
            <a:r>
              <a:rPr sz="900" i="1" dirty="0">
                <a:solidFill>
                  <a:srgbClr val="00AF50"/>
                </a:solidFill>
                <a:latin typeface="Arial"/>
                <a:cs typeface="Arial"/>
              </a:rPr>
              <a:t>index</a:t>
            </a:r>
            <a:r>
              <a:rPr sz="900" i="1" spc="-10" dirty="0">
                <a:solidFill>
                  <a:srgbClr val="00AF50"/>
                </a:solidFill>
                <a:latin typeface="Arial"/>
                <a:cs typeface="Arial"/>
              </a:rPr>
              <a:t> </a:t>
            </a:r>
            <a:r>
              <a:rPr sz="900" i="1" dirty="0">
                <a:solidFill>
                  <a:srgbClr val="00AF50"/>
                </a:solidFill>
                <a:latin typeface="Arial"/>
                <a:cs typeface="Arial"/>
              </a:rPr>
              <a:t>of</a:t>
            </a:r>
            <a:r>
              <a:rPr sz="900" i="1" spc="-15" dirty="0">
                <a:solidFill>
                  <a:srgbClr val="00AF50"/>
                </a:solidFill>
                <a:latin typeface="Arial"/>
                <a:cs typeface="Arial"/>
              </a:rPr>
              <a:t> </a:t>
            </a:r>
            <a:r>
              <a:rPr sz="900" i="1" dirty="0">
                <a:solidFill>
                  <a:srgbClr val="00AF50"/>
                </a:solidFill>
                <a:latin typeface="Arial"/>
                <a:cs typeface="Arial"/>
              </a:rPr>
              <a:t>the</a:t>
            </a:r>
            <a:r>
              <a:rPr sz="900" i="1" spc="-5" dirty="0">
                <a:solidFill>
                  <a:srgbClr val="00AF50"/>
                </a:solidFill>
                <a:latin typeface="Arial"/>
                <a:cs typeface="Arial"/>
              </a:rPr>
              <a:t> </a:t>
            </a:r>
            <a:r>
              <a:rPr sz="900" i="1" dirty="0">
                <a:solidFill>
                  <a:srgbClr val="00AF50"/>
                </a:solidFill>
                <a:latin typeface="Arial"/>
                <a:cs typeface="Arial"/>
              </a:rPr>
              <a:t>placesList</a:t>
            </a:r>
            <a:r>
              <a:rPr sz="900" i="1" spc="-15" dirty="0">
                <a:solidFill>
                  <a:srgbClr val="00AF50"/>
                </a:solidFill>
                <a:latin typeface="Arial"/>
                <a:cs typeface="Arial"/>
              </a:rPr>
              <a:t> </a:t>
            </a:r>
            <a:r>
              <a:rPr sz="900" i="1" dirty="0">
                <a:solidFill>
                  <a:srgbClr val="00AF50"/>
                </a:solidFill>
                <a:latin typeface="Arial"/>
                <a:cs typeface="Arial"/>
              </a:rPr>
              <a:t>is</a:t>
            </a:r>
            <a:r>
              <a:rPr sz="900" i="1" spc="-10" dirty="0">
                <a:solidFill>
                  <a:srgbClr val="00AF50"/>
                </a:solidFill>
                <a:latin typeface="Arial"/>
                <a:cs typeface="Arial"/>
              </a:rPr>
              <a:t> </a:t>
            </a:r>
            <a:r>
              <a:rPr sz="900" i="1" spc="-25" dirty="0">
                <a:solidFill>
                  <a:srgbClr val="00AF50"/>
                </a:solidFill>
                <a:latin typeface="Arial"/>
                <a:cs typeface="Arial"/>
              </a:rPr>
              <a:t>2)</a:t>
            </a:r>
            <a:endParaRPr sz="900" dirty="0">
              <a:latin typeface="Arial"/>
              <a:cs typeface="Arial"/>
            </a:endParaRPr>
          </a:p>
          <a:p>
            <a:pPr marL="63500">
              <a:lnSpc>
                <a:spcPts val="1040"/>
              </a:lnSpc>
            </a:pPr>
            <a:r>
              <a:rPr sz="900" b="1" dirty="0">
                <a:solidFill>
                  <a:srgbClr val="0000FF"/>
                </a:solidFill>
                <a:latin typeface="Arial"/>
                <a:cs typeface="Arial"/>
              </a:rPr>
              <a:t>for</a:t>
            </a:r>
            <a:r>
              <a:rPr sz="900" b="1" spc="-15" dirty="0">
                <a:solidFill>
                  <a:srgbClr val="0000FF"/>
                </a:solidFill>
                <a:latin typeface="Arial"/>
                <a:cs typeface="Arial"/>
              </a:rPr>
              <a:t> </a:t>
            </a:r>
            <a:r>
              <a:rPr sz="900" dirty="0">
                <a:latin typeface="Arial"/>
                <a:cs typeface="Arial"/>
              </a:rPr>
              <a:t>(</a:t>
            </a:r>
            <a:r>
              <a:rPr sz="900" dirty="0">
                <a:solidFill>
                  <a:srgbClr val="0000FF"/>
                </a:solidFill>
                <a:latin typeface="Arial"/>
                <a:cs typeface="Arial"/>
              </a:rPr>
              <a:t>int</a:t>
            </a:r>
            <a:r>
              <a:rPr sz="900" spc="5" dirty="0">
                <a:solidFill>
                  <a:srgbClr val="0000FF"/>
                </a:solidFill>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0"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count;</a:t>
            </a:r>
            <a:r>
              <a:rPr sz="900" spc="-10" dirty="0">
                <a:latin typeface="Arial"/>
                <a:cs typeface="Arial"/>
              </a:rPr>
              <a:t> </a:t>
            </a:r>
            <a:r>
              <a:rPr sz="900" spc="-20" dirty="0">
                <a:latin typeface="Arial"/>
                <a:cs typeface="Arial"/>
              </a:rPr>
              <a:t>i++)</a:t>
            </a:r>
            <a:endParaRPr sz="900" dirty="0">
              <a:latin typeface="Arial"/>
              <a:cs typeface="Arial"/>
            </a:endParaRPr>
          </a:p>
          <a:p>
            <a:pPr marL="63500">
              <a:lnSpc>
                <a:spcPts val="1030"/>
              </a:lnSpc>
            </a:pPr>
            <a:r>
              <a:rPr sz="900" dirty="0">
                <a:latin typeface="Arial"/>
                <a:cs typeface="Arial"/>
              </a:rPr>
              <a:t>{</a:t>
            </a:r>
          </a:p>
          <a:p>
            <a:pPr marL="191770">
              <a:lnSpc>
                <a:spcPts val="1030"/>
              </a:lnSpc>
            </a:pPr>
            <a:r>
              <a:rPr sz="900" dirty="0">
                <a:latin typeface="Arial"/>
                <a:cs typeface="Arial"/>
              </a:rPr>
              <a:t>Print(</a:t>
            </a:r>
            <a:r>
              <a:rPr sz="900" spc="-30" dirty="0">
                <a:latin typeface="Arial"/>
                <a:cs typeface="Arial"/>
              </a:rPr>
              <a:t> </a:t>
            </a:r>
            <a:r>
              <a:rPr sz="900" dirty="0">
                <a:solidFill>
                  <a:srgbClr val="990000"/>
                </a:solidFill>
                <a:latin typeface="Arial"/>
                <a:cs typeface="Arial"/>
              </a:rPr>
              <a:t>"I</a:t>
            </a:r>
            <a:r>
              <a:rPr sz="900" spc="-20" dirty="0">
                <a:solidFill>
                  <a:srgbClr val="990000"/>
                </a:solidFill>
                <a:latin typeface="Arial"/>
                <a:cs typeface="Arial"/>
              </a:rPr>
              <a:t> </a:t>
            </a:r>
            <a:r>
              <a:rPr sz="900" dirty="0">
                <a:solidFill>
                  <a:srgbClr val="990000"/>
                </a:solidFill>
                <a:latin typeface="Arial"/>
                <a:cs typeface="Arial"/>
              </a:rPr>
              <a:t>have</a:t>
            </a:r>
            <a:r>
              <a:rPr sz="900" spc="-10" dirty="0">
                <a:solidFill>
                  <a:srgbClr val="990000"/>
                </a:solidFill>
                <a:latin typeface="Arial"/>
                <a:cs typeface="Arial"/>
              </a:rPr>
              <a:t> </a:t>
            </a:r>
            <a:r>
              <a:rPr sz="900" dirty="0">
                <a:solidFill>
                  <a:srgbClr val="990000"/>
                </a:solidFill>
                <a:latin typeface="Arial"/>
                <a:cs typeface="Arial"/>
              </a:rPr>
              <a:t>been</a:t>
            </a:r>
            <a:r>
              <a:rPr sz="900" spc="-5" dirty="0">
                <a:solidFill>
                  <a:srgbClr val="990000"/>
                </a:solidFill>
                <a:latin typeface="Arial"/>
                <a:cs typeface="Arial"/>
              </a:rPr>
              <a:t> </a:t>
            </a:r>
            <a:r>
              <a:rPr sz="900" dirty="0">
                <a:solidFill>
                  <a:srgbClr val="990000"/>
                </a:solidFill>
                <a:latin typeface="Arial"/>
                <a:cs typeface="Arial"/>
              </a:rPr>
              <a:t>to</a:t>
            </a:r>
            <a:r>
              <a:rPr sz="900" spc="-10" dirty="0">
                <a:solidFill>
                  <a:srgbClr val="990000"/>
                </a:solidFill>
                <a:latin typeface="Arial"/>
                <a:cs typeface="Arial"/>
              </a:rPr>
              <a:t> </a:t>
            </a:r>
            <a:r>
              <a:rPr sz="900" dirty="0">
                <a:solidFill>
                  <a:srgbClr val="990000"/>
                </a:solidFill>
                <a:latin typeface="Arial"/>
                <a:cs typeface="Arial"/>
              </a:rPr>
              <a:t>" </a:t>
            </a:r>
            <a:r>
              <a:rPr sz="900" dirty="0">
                <a:latin typeface="Arial"/>
                <a:cs typeface="Arial"/>
              </a:rPr>
              <a:t>+</a:t>
            </a:r>
            <a:r>
              <a:rPr sz="900" spc="-20" dirty="0">
                <a:latin typeface="Arial"/>
                <a:cs typeface="Arial"/>
              </a:rPr>
              <a:t> </a:t>
            </a:r>
            <a:r>
              <a:rPr sz="900" dirty="0">
                <a:latin typeface="Arial"/>
                <a:cs typeface="Arial"/>
              </a:rPr>
              <a:t>placesList[i]</a:t>
            </a:r>
            <a:r>
              <a:rPr sz="900" spc="-5" dirty="0">
                <a:latin typeface="Arial"/>
                <a:cs typeface="Arial"/>
              </a:rPr>
              <a:t> </a:t>
            </a:r>
            <a:r>
              <a:rPr sz="900" spc="-25" dirty="0">
                <a:latin typeface="Arial"/>
                <a:cs typeface="Arial"/>
              </a:rPr>
              <a:t>);</a:t>
            </a:r>
            <a:endParaRPr sz="900" dirty="0">
              <a:latin typeface="Arial"/>
              <a:cs typeface="Arial"/>
            </a:endParaRPr>
          </a:p>
          <a:p>
            <a:pPr marL="63500">
              <a:lnSpc>
                <a:spcPts val="1055"/>
              </a:lnSpc>
            </a:pPr>
            <a:r>
              <a:rPr sz="900" dirty="0">
                <a:latin typeface="Arial"/>
                <a:cs typeface="Arial"/>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94361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902004" y="934592"/>
            <a:ext cx="5864225" cy="675640"/>
          </a:xfrm>
          <a:prstGeom prst="rect">
            <a:avLst/>
          </a:prstGeom>
        </p:spPr>
        <p:txBody>
          <a:bodyPr vert="horz" wrap="square" lIns="0" tIns="13335" rIns="0" bIns="0" rtlCol="0">
            <a:spAutoFit/>
          </a:bodyPr>
          <a:lstStyle/>
          <a:p>
            <a:pPr marL="12700">
              <a:lnSpc>
                <a:spcPts val="1290"/>
              </a:lnSpc>
              <a:spcBef>
                <a:spcPts val="105"/>
              </a:spcBef>
            </a:pPr>
            <a:r>
              <a:rPr sz="1100" b="1" dirty="0">
                <a:latin typeface="Arial"/>
                <a:cs typeface="Arial"/>
              </a:rPr>
              <a:t>Iterative</a:t>
            </a:r>
            <a:r>
              <a:rPr sz="1100" b="1" spc="-45" dirty="0">
                <a:latin typeface="Arial"/>
                <a:cs typeface="Arial"/>
              </a:rPr>
              <a:t> </a:t>
            </a:r>
            <a:r>
              <a:rPr sz="1100" b="1" dirty="0">
                <a:latin typeface="Arial"/>
                <a:cs typeface="Arial"/>
              </a:rPr>
              <a:t>Loops:</a:t>
            </a:r>
            <a:r>
              <a:rPr sz="1100" b="1" spc="-40" dirty="0">
                <a:latin typeface="Arial"/>
                <a:cs typeface="Arial"/>
              </a:rPr>
              <a:t> </a:t>
            </a:r>
            <a:r>
              <a:rPr sz="1100" b="1" dirty="0">
                <a:solidFill>
                  <a:srgbClr val="0000FF"/>
                </a:solidFill>
                <a:latin typeface="Arial"/>
                <a:cs typeface="Arial"/>
              </a:rPr>
              <a:t>foreach</a:t>
            </a:r>
            <a:r>
              <a:rPr sz="1100" b="1" spc="-30" dirty="0">
                <a:solidFill>
                  <a:srgbClr val="0000FF"/>
                </a:solidFill>
                <a:latin typeface="Arial"/>
                <a:cs typeface="Arial"/>
              </a:rPr>
              <a:t> </a:t>
            </a:r>
            <a:r>
              <a:rPr sz="1100" b="1" spc="-20" dirty="0">
                <a:solidFill>
                  <a:srgbClr val="0000FF"/>
                </a:solidFill>
                <a:latin typeface="Arial"/>
                <a:cs typeface="Arial"/>
              </a:rPr>
              <a:t>loop</a:t>
            </a:r>
            <a:endParaRPr sz="1100">
              <a:latin typeface="Arial"/>
              <a:cs typeface="Arial"/>
            </a:endParaRPr>
          </a:p>
          <a:p>
            <a:pPr marL="12700" marR="5080">
              <a:lnSpc>
                <a:spcPct val="95900"/>
              </a:lnSpc>
              <a:spcBef>
                <a:spcPts val="25"/>
              </a:spcBef>
            </a:pPr>
            <a:r>
              <a:rPr sz="1100" dirty="0">
                <a:latin typeface="Arial"/>
                <a:cs typeface="Arial"/>
              </a:rPr>
              <a:t>You</a:t>
            </a:r>
            <a:r>
              <a:rPr sz="1100" spc="-3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foreach</a:t>
            </a:r>
            <a:r>
              <a:rPr sz="1100" b="1" i="1" spc="-25"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iterate</a:t>
            </a:r>
            <a:r>
              <a:rPr sz="1100" spc="-25" dirty="0">
                <a:latin typeface="Arial"/>
                <a:cs typeface="Arial"/>
              </a:rPr>
              <a:t> </a:t>
            </a:r>
            <a:r>
              <a:rPr sz="1100" dirty="0">
                <a:latin typeface="Arial"/>
                <a:cs typeface="Arial"/>
              </a:rPr>
              <a:t>through</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elements</a:t>
            </a:r>
            <a:r>
              <a:rPr sz="1100" spc="-1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array</a:t>
            </a:r>
            <a:r>
              <a:rPr sz="1100" spc="-2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without</a:t>
            </a:r>
            <a:r>
              <a:rPr sz="1100" spc="-20" dirty="0">
                <a:latin typeface="Arial"/>
                <a:cs typeface="Arial"/>
              </a:rPr>
              <a:t> </a:t>
            </a:r>
            <a:r>
              <a:rPr sz="1100" spc="-10" dirty="0">
                <a:latin typeface="Arial"/>
                <a:cs typeface="Arial"/>
              </a:rPr>
              <a:t>using </a:t>
            </a:r>
            <a:r>
              <a:rPr sz="1100" dirty="0">
                <a:latin typeface="Arial"/>
                <a:cs typeface="Arial"/>
              </a:rPr>
              <a:t>a</a:t>
            </a:r>
            <a:r>
              <a:rPr sz="1100" spc="-30" dirty="0">
                <a:latin typeface="Arial"/>
                <a:cs typeface="Arial"/>
              </a:rPr>
              <a:t> </a:t>
            </a:r>
            <a:r>
              <a:rPr sz="1100" dirty="0">
                <a:latin typeface="Arial"/>
                <a:cs typeface="Arial"/>
              </a:rPr>
              <a:t>counter</a:t>
            </a:r>
            <a:r>
              <a:rPr sz="1100" spc="-10" dirty="0">
                <a:latin typeface="Arial"/>
                <a:cs typeface="Arial"/>
              </a:rPr>
              <a:t> </a:t>
            </a:r>
            <a:r>
              <a:rPr sz="1100" dirty="0">
                <a:latin typeface="Arial"/>
                <a:cs typeface="Arial"/>
              </a:rPr>
              <a:t>or</a:t>
            </a:r>
            <a:r>
              <a:rPr sz="1100" spc="-10" dirty="0">
                <a:latin typeface="Arial"/>
                <a:cs typeface="Arial"/>
              </a:rPr>
              <a:t> </a:t>
            </a:r>
            <a:r>
              <a:rPr sz="1100" dirty="0">
                <a:latin typeface="Arial"/>
                <a:cs typeface="Arial"/>
              </a:rPr>
              <a:t>index.</a:t>
            </a:r>
            <a:r>
              <a:rPr sz="1100" spc="-5"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less</a:t>
            </a:r>
            <a:r>
              <a:rPr sz="1100" spc="-25" dirty="0">
                <a:latin typeface="Arial"/>
                <a:cs typeface="Arial"/>
              </a:rPr>
              <a:t> </a:t>
            </a:r>
            <a:r>
              <a:rPr sz="1100" dirty="0">
                <a:latin typeface="Arial"/>
                <a:cs typeface="Arial"/>
              </a:rPr>
              <a:t>error</a:t>
            </a:r>
            <a:r>
              <a:rPr sz="1100" spc="-20" dirty="0">
                <a:latin typeface="Arial"/>
                <a:cs typeface="Arial"/>
              </a:rPr>
              <a:t> </a:t>
            </a:r>
            <a:r>
              <a:rPr sz="1100" dirty="0">
                <a:latin typeface="Arial"/>
                <a:cs typeface="Arial"/>
              </a:rPr>
              <a:t>prone</a:t>
            </a:r>
            <a:r>
              <a:rPr sz="1100" spc="-25" dirty="0">
                <a:latin typeface="Arial"/>
                <a:cs typeface="Arial"/>
              </a:rPr>
              <a:t> </a:t>
            </a:r>
            <a:r>
              <a:rPr sz="1100" dirty="0">
                <a:latin typeface="Arial"/>
                <a:cs typeface="Arial"/>
              </a:rPr>
              <a:t>way</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avoid</a:t>
            </a:r>
            <a:r>
              <a:rPr sz="1100" spc="-15" dirty="0">
                <a:latin typeface="Arial"/>
                <a:cs typeface="Arial"/>
              </a:rPr>
              <a:t> </a:t>
            </a:r>
            <a:r>
              <a:rPr sz="1100" dirty="0">
                <a:latin typeface="Arial"/>
                <a:cs typeface="Arial"/>
              </a:rPr>
              <a:t>out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bound</a:t>
            </a:r>
            <a:r>
              <a:rPr sz="1100" spc="-15" dirty="0">
                <a:latin typeface="Arial"/>
                <a:cs typeface="Arial"/>
              </a:rPr>
              <a:t> </a:t>
            </a:r>
            <a:r>
              <a:rPr sz="1100" dirty="0">
                <a:latin typeface="Arial"/>
                <a:cs typeface="Arial"/>
              </a:rPr>
              <a:t>error.</a:t>
            </a:r>
            <a:r>
              <a:rPr sz="1100" spc="-1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above </a:t>
            </a:r>
            <a:r>
              <a:rPr sz="1100" dirty="0">
                <a:latin typeface="Arial"/>
                <a:cs typeface="Arial"/>
              </a:rPr>
              <a:t>example</a:t>
            </a:r>
            <a:r>
              <a:rPr sz="1100" spc="-30"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rewritten</a:t>
            </a:r>
            <a:r>
              <a:rPr sz="1100" spc="-2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follows</a:t>
            </a:r>
            <a:r>
              <a:rPr sz="1100" spc="-1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use</a:t>
            </a:r>
            <a:r>
              <a:rPr sz="1100" spc="-30" dirty="0">
                <a:latin typeface="Arial"/>
                <a:cs typeface="Arial"/>
              </a:rPr>
              <a:t> </a:t>
            </a:r>
            <a:r>
              <a:rPr sz="1100" b="1" i="1" dirty="0">
                <a:latin typeface="Arial"/>
                <a:cs typeface="Arial"/>
              </a:rPr>
              <a:t>foreach</a:t>
            </a:r>
            <a:r>
              <a:rPr sz="1100" b="1" i="1" spc="-15" dirty="0">
                <a:latin typeface="Arial"/>
                <a:cs typeface="Arial"/>
              </a:rPr>
              <a:t> </a:t>
            </a:r>
            <a:r>
              <a:rPr sz="1100" dirty="0">
                <a:latin typeface="Arial"/>
                <a:cs typeface="Arial"/>
              </a:rPr>
              <a:t>instead</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for</a:t>
            </a:r>
            <a:r>
              <a:rPr sz="1100" b="1" i="1" spc="-20" dirty="0">
                <a:latin typeface="Arial"/>
                <a:cs typeface="Arial"/>
              </a:rPr>
              <a:t> </a:t>
            </a:r>
            <a:r>
              <a:rPr sz="1100" spc="-10" dirty="0">
                <a:latin typeface="Arial"/>
                <a:cs typeface="Arial"/>
              </a:rPr>
              <a:t>loop:</a:t>
            </a:r>
            <a:endParaRPr sz="1100">
              <a:latin typeface="Arial"/>
              <a:cs typeface="Arial"/>
            </a:endParaRPr>
          </a:p>
        </p:txBody>
      </p:sp>
      <p:sp>
        <p:nvSpPr>
          <p:cNvPr id="7" name="object 7"/>
          <p:cNvSpPr txBox="1"/>
          <p:nvPr/>
        </p:nvSpPr>
        <p:spPr>
          <a:xfrm>
            <a:off x="920800" y="1765935"/>
            <a:ext cx="5944870" cy="158686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AF50"/>
                </a:solidFill>
                <a:latin typeface="Arial"/>
                <a:cs typeface="Arial"/>
              </a:rPr>
              <a:t>//List</a:t>
            </a:r>
            <a:r>
              <a:rPr sz="900" spc="-20" dirty="0">
                <a:solidFill>
                  <a:srgbClr val="00AF50"/>
                </a:solidFill>
                <a:latin typeface="Arial"/>
                <a:cs typeface="Arial"/>
              </a:rPr>
              <a:t> </a:t>
            </a:r>
            <a:r>
              <a:rPr sz="900" dirty="0">
                <a:solidFill>
                  <a:srgbClr val="00AF50"/>
                </a:solidFill>
                <a:latin typeface="Arial"/>
                <a:cs typeface="Arial"/>
              </a:rPr>
              <a:t>of</a:t>
            </a:r>
            <a:r>
              <a:rPr sz="900" spc="-15" dirty="0">
                <a:solidFill>
                  <a:srgbClr val="00AF50"/>
                </a:solidFill>
                <a:latin typeface="Arial"/>
                <a:cs typeface="Arial"/>
              </a:rPr>
              <a:t> </a:t>
            </a:r>
            <a:r>
              <a:rPr sz="900" spc="-10" dirty="0">
                <a:solidFill>
                  <a:srgbClr val="00AF50"/>
                </a:solidFill>
                <a:latin typeface="Arial"/>
                <a:cs typeface="Arial"/>
              </a:rPr>
              <a:t>places</a:t>
            </a:r>
            <a:endParaRPr sz="900" dirty="0">
              <a:latin typeface="Arial"/>
              <a:cs typeface="Arial"/>
            </a:endParaRPr>
          </a:p>
          <a:p>
            <a:pPr marL="63500" marR="3542665">
              <a:lnSpc>
                <a:spcPts val="1040"/>
              </a:lnSpc>
              <a:spcBef>
                <a:spcPts val="45"/>
              </a:spcBef>
            </a:pPr>
            <a:r>
              <a:rPr sz="900" dirty="0">
                <a:latin typeface="Arial"/>
                <a:cs typeface="Arial"/>
              </a:rPr>
              <a:t>List&lt;</a:t>
            </a:r>
            <a:r>
              <a:rPr sz="900" spc="-20" dirty="0">
                <a:latin typeface="Arial"/>
                <a:cs typeface="Arial"/>
              </a:rPr>
              <a:t> </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&gt;</a:t>
            </a:r>
            <a:r>
              <a:rPr sz="900" spc="-5" dirty="0">
                <a:latin typeface="Arial"/>
                <a:cs typeface="Arial"/>
              </a:rPr>
              <a:t> </a:t>
            </a:r>
            <a:r>
              <a:rPr sz="900" dirty="0">
                <a:latin typeface="Arial"/>
                <a:cs typeface="Arial"/>
              </a:rPr>
              <a:t>placesList</a:t>
            </a:r>
            <a:r>
              <a:rPr sz="900" spc="-15" dirty="0">
                <a:latin typeface="Arial"/>
                <a:cs typeface="Arial"/>
              </a:rPr>
              <a:t> </a:t>
            </a:r>
            <a:r>
              <a:rPr sz="900" dirty="0">
                <a:latin typeface="Arial"/>
                <a:cs typeface="Arial"/>
              </a:rPr>
              <a:t>= </a:t>
            </a:r>
            <a:r>
              <a:rPr sz="900" dirty="0">
                <a:solidFill>
                  <a:srgbClr val="0000FF"/>
                </a:solidFill>
                <a:latin typeface="Arial"/>
                <a:cs typeface="Arial"/>
              </a:rPr>
              <a:t>new</a:t>
            </a:r>
            <a:r>
              <a:rPr sz="900" spc="-15" dirty="0">
                <a:solidFill>
                  <a:srgbClr val="0000FF"/>
                </a:solidFill>
                <a:latin typeface="Arial"/>
                <a:cs typeface="Arial"/>
              </a:rPr>
              <a:t> </a:t>
            </a:r>
            <a:r>
              <a:rPr sz="900" dirty="0">
                <a:latin typeface="Arial"/>
                <a:cs typeface="Arial"/>
              </a:rPr>
              <a:t>List&lt;</a:t>
            </a:r>
            <a:r>
              <a:rPr sz="900" spc="-5" dirty="0">
                <a:latin typeface="Arial"/>
                <a:cs typeface="Arial"/>
              </a:rPr>
              <a:t> </a:t>
            </a:r>
            <a:r>
              <a:rPr sz="900" dirty="0">
                <a:solidFill>
                  <a:srgbClr val="3333FF"/>
                </a:solidFill>
                <a:latin typeface="Arial"/>
                <a:cs typeface="Arial"/>
              </a:rPr>
              <a:t>string</a:t>
            </a:r>
            <a:r>
              <a:rPr sz="900" spc="-5" dirty="0">
                <a:solidFill>
                  <a:srgbClr val="3333FF"/>
                </a:solidFill>
                <a:latin typeface="Arial"/>
                <a:cs typeface="Arial"/>
              </a:rPr>
              <a:t> </a:t>
            </a:r>
            <a:r>
              <a:rPr sz="900" spc="-20" dirty="0">
                <a:latin typeface="Arial"/>
                <a:cs typeface="Arial"/>
              </a:rPr>
              <a:t>&gt;(); </a:t>
            </a:r>
            <a:r>
              <a:rPr sz="900" dirty="0">
                <a:latin typeface="Arial"/>
                <a:cs typeface="Arial"/>
              </a:rPr>
              <a:t>placesList.Add(</a:t>
            </a:r>
            <a:r>
              <a:rPr sz="900" spc="-30" dirty="0">
                <a:latin typeface="Arial"/>
                <a:cs typeface="Arial"/>
              </a:rPr>
              <a:t> </a:t>
            </a:r>
            <a:r>
              <a:rPr sz="900" dirty="0">
                <a:solidFill>
                  <a:srgbClr val="990000"/>
                </a:solidFill>
                <a:latin typeface="Arial"/>
                <a:cs typeface="Arial"/>
              </a:rPr>
              <a:t>"Paris"</a:t>
            </a:r>
            <a:r>
              <a:rPr sz="900" spc="-10" dirty="0">
                <a:solidFill>
                  <a:srgbClr val="990000"/>
                </a:solidFill>
                <a:latin typeface="Arial"/>
                <a:cs typeface="Arial"/>
              </a:rPr>
              <a:t> </a:t>
            </a:r>
            <a:r>
              <a:rPr sz="900" spc="-25" dirty="0">
                <a:latin typeface="Arial"/>
                <a:cs typeface="Arial"/>
              </a:rPr>
              <a:t>);</a:t>
            </a:r>
            <a:endParaRPr sz="900" dirty="0">
              <a:latin typeface="Arial"/>
              <a:cs typeface="Arial"/>
            </a:endParaRPr>
          </a:p>
          <a:p>
            <a:pPr marL="63500" marR="4531995">
              <a:lnSpc>
                <a:spcPts val="1030"/>
              </a:lnSpc>
              <a:spcBef>
                <a:spcPts val="5"/>
              </a:spcBef>
            </a:pPr>
            <a:r>
              <a:rPr sz="900" dirty="0">
                <a:latin typeface="Arial"/>
                <a:cs typeface="Arial"/>
              </a:rPr>
              <a:t>placesList.Add(</a:t>
            </a:r>
            <a:r>
              <a:rPr sz="900" spc="-30" dirty="0">
                <a:latin typeface="Arial"/>
                <a:cs typeface="Arial"/>
              </a:rPr>
              <a:t> </a:t>
            </a:r>
            <a:r>
              <a:rPr sz="900" dirty="0">
                <a:solidFill>
                  <a:srgbClr val="990000"/>
                </a:solidFill>
                <a:latin typeface="Arial"/>
                <a:cs typeface="Arial"/>
              </a:rPr>
              <a:t>"NY"</a:t>
            </a:r>
            <a:r>
              <a:rPr sz="900" spc="-5" dirty="0">
                <a:solidFill>
                  <a:srgbClr val="990000"/>
                </a:solidFill>
                <a:latin typeface="Arial"/>
                <a:cs typeface="Arial"/>
              </a:rPr>
              <a:t> </a:t>
            </a:r>
            <a:r>
              <a:rPr sz="900" spc="-25" dirty="0">
                <a:latin typeface="Arial"/>
                <a:cs typeface="Arial"/>
              </a:rPr>
              <a:t>); </a:t>
            </a:r>
            <a:r>
              <a:rPr sz="900" dirty="0">
                <a:latin typeface="Arial"/>
                <a:cs typeface="Arial"/>
              </a:rPr>
              <a:t>placesList.Add(</a:t>
            </a:r>
            <a:r>
              <a:rPr sz="900" spc="-40" dirty="0">
                <a:latin typeface="Arial"/>
                <a:cs typeface="Arial"/>
              </a:rPr>
              <a:t> </a:t>
            </a:r>
            <a:r>
              <a:rPr sz="900" dirty="0">
                <a:solidFill>
                  <a:srgbClr val="990000"/>
                </a:solidFill>
                <a:latin typeface="Arial"/>
                <a:cs typeface="Arial"/>
              </a:rPr>
              <a:t>"Beijing"</a:t>
            </a:r>
            <a:r>
              <a:rPr sz="900" spc="-15" dirty="0">
                <a:solidFill>
                  <a:srgbClr val="990000"/>
                </a:solidFill>
                <a:latin typeface="Arial"/>
                <a:cs typeface="Arial"/>
              </a:rPr>
              <a:t> </a:t>
            </a:r>
            <a:r>
              <a:rPr sz="900" spc="-25" dirty="0">
                <a:latin typeface="Arial"/>
                <a:cs typeface="Arial"/>
              </a:rPr>
              <a:t>);</a:t>
            </a:r>
            <a:endParaRPr sz="900" dirty="0">
              <a:latin typeface="Arial"/>
              <a:cs typeface="Arial"/>
            </a:endParaRPr>
          </a:p>
          <a:p>
            <a:pPr>
              <a:lnSpc>
                <a:spcPct val="100000"/>
              </a:lnSpc>
              <a:spcBef>
                <a:spcPts val="50"/>
              </a:spcBef>
            </a:pPr>
            <a:endParaRPr sz="800" dirty="0">
              <a:latin typeface="Arial"/>
              <a:cs typeface="Arial"/>
            </a:endParaRPr>
          </a:p>
          <a:p>
            <a:pPr marL="63500">
              <a:lnSpc>
                <a:spcPts val="1055"/>
              </a:lnSpc>
            </a:pPr>
            <a:r>
              <a:rPr sz="900" spc="-10" dirty="0">
                <a:solidFill>
                  <a:srgbClr val="00AF50"/>
                </a:solidFill>
                <a:latin typeface="Arial"/>
                <a:cs typeface="Arial"/>
              </a:rPr>
              <a:t>//Loop</a:t>
            </a:r>
            <a:endParaRPr sz="900" dirty="0">
              <a:latin typeface="Arial"/>
              <a:cs typeface="Arial"/>
            </a:endParaRPr>
          </a:p>
          <a:p>
            <a:pPr marL="63500">
              <a:lnSpc>
                <a:spcPts val="1030"/>
              </a:lnSpc>
            </a:pPr>
            <a:r>
              <a:rPr sz="900" dirty="0">
                <a:solidFill>
                  <a:srgbClr val="3333FF"/>
                </a:solidFill>
                <a:latin typeface="Arial"/>
                <a:cs typeface="Arial"/>
              </a:rPr>
              <a:t>foreach</a:t>
            </a:r>
            <a:r>
              <a:rPr sz="900" spc="-5" dirty="0">
                <a:solidFill>
                  <a:srgbClr val="3333FF"/>
                </a:solidFill>
                <a:latin typeface="Arial"/>
                <a:cs typeface="Arial"/>
              </a:rPr>
              <a:t> </a:t>
            </a:r>
            <a:r>
              <a:rPr sz="900" dirty="0">
                <a:latin typeface="Arial"/>
                <a:cs typeface="Arial"/>
              </a:rPr>
              <a:t>(string</a:t>
            </a:r>
            <a:r>
              <a:rPr sz="900" spc="-5" dirty="0">
                <a:latin typeface="Arial"/>
                <a:cs typeface="Arial"/>
              </a:rPr>
              <a:t> </a:t>
            </a:r>
            <a:r>
              <a:rPr sz="900" dirty="0">
                <a:latin typeface="Arial"/>
                <a:cs typeface="Arial"/>
              </a:rPr>
              <a:t>place</a:t>
            </a:r>
            <a:r>
              <a:rPr sz="900" spc="-10" dirty="0">
                <a:latin typeface="Arial"/>
                <a:cs typeface="Arial"/>
              </a:rPr>
              <a:t> </a:t>
            </a:r>
            <a:r>
              <a:rPr sz="900" dirty="0">
                <a:solidFill>
                  <a:srgbClr val="3333FF"/>
                </a:solidFill>
                <a:latin typeface="Arial"/>
                <a:cs typeface="Arial"/>
              </a:rPr>
              <a:t>in</a:t>
            </a:r>
            <a:r>
              <a:rPr sz="900" spc="-15" dirty="0">
                <a:solidFill>
                  <a:srgbClr val="3333FF"/>
                </a:solidFill>
                <a:latin typeface="Arial"/>
                <a:cs typeface="Arial"/>
              </a:rPr>
              <a:t> </a:t>
            </a:r>
            <a:r>
              <a:rPr sz="900" spc="-10" dirty="0">
                <a:latin typeface="Arial"/>
                <a:cs typeface="Arial"/>
              </a:rPr>
              <a:t>placesList)</a:t>
            </a:r>
            <a:endParaRPr sz="900" dirty="0">
              <a:latin typeface="Arial"/>
              <a:cs typeface="Arial"/>
            </a:endParaRPr>
          </a:p>
          <a:p>
            <a:pPr marL="63500">
              <a:lnSpc>
                <a:spcPts val="1030"/>
              </a:lnSpc>
            </a:pPr>
            <a:r>
              <a:rPr sz="900" dirty="0">
                <a:latin typeface="Arial"/>
                <a:cs typeface="Arial"/>
              </a:rPr>
              <a:t>{</a:t>
            </a:r>
          </a:p>
          <a:p>
            <a:pPr marL="191770">
              <a:lnSpc>
                <a:spcPts val="1040"/>
              </a:lnSpc>
            </a:pPr>
            <a:r>
              <a:rPr sz="900" spc="-10" dirty="0">
                <a:latin typeface="Arial"/>
                <a:cs typeface="Arial"/>
              </a:rPr>
              <a:t>Print(place);</a:t>
            </a:r>
            <a:endParaRPr sz="900" dirty="0">
              <a:latin typeface="Arial"/>
              <a:cs typeface="Arial"/>
            </a:endParaRPr>
          </a:p>
          <a:p>
            <a:pPr marL="63500">
              <a:lnSpc>
                <a:spcPts val="1060"/>
              </a:lnSpc>
            </a:pPr>
            <a:r>
              <a:rPr sz="900" dirty="0">
                <a:latin typeface="Arial"/>
                <a:cs typeface="Arial"/>
              </a:rPr>
              <a:t>}</a:t>
            </a:r>
          </a:p>
        </p:txBody>
      </p:sp>
      <p:sp>
        <p:nvSpPr>
          <p:cNvPr id="8" name="object 8"/>
          <p:cNvSpPr txBox="1"/>
          <p:nvPr/>
        </p:nvSpPr>
        <p:spPr>
          <a:xfrm>
            <a:off x="902004" y="3527830"/>
            <a:ext cx="5881370" cy="1318895"/>
          </a:xfrm>
          <a:prstGeom prst="rect">
            <a:avLst/>
          </a:prstGeom>
        </p:spPr>
        <p:txBody>
          <a:bodyPr vert="horz" wrap="square" lIns="0" tIns="12700" rIns="0" bIns="0" rtlCol="0">
            <a:spAutoFit/>
          </a:bodyPr>
          <a:lstStyle/>
          <a:p>
            <a:pPr marL="12700">
              <a:lnSpc>
                <a:spcPts val="1295"/>
              </a:lnSpc>
              <a:spcBef>
                <a:spcPts val="100"/>
              </a:spcBef>
            </a:pPr>
            <a:r>
              <a:rPr sz="1100" b="1" dirty="0">
                <a:latin typeface="Arial"/>
                <a:cs typeface="Arial"/>
              </a:rPr>
              <a:t>Conditional</a:t>
            </a:r>
            <a:r>
              <a:rPr sz="1100" b="1" spc="-30" dirty="0">
                <a:latin typeface="Arial"/>
                <a:cs typeface="Arial"/>
              </a:rPr>
              <a:t> </a:t>
            </a:r>
            <a:r>
              <a:rPr sz="1100" b="1" dirty="0">
                <a:latin typeface="Arial"/>
                <a:cs typeface="Arial"/>
              </a:rPr>
              <a:t>Loops:</a:t>
            </a:r>
            <a:r>
              <a:rPr sz="1100" b="1" spc="-35" dirty="0">
                <a:latin typeface="Arial"/>
                <a:cs typeface="Arial"/>
              </a:rPr>
              <a:t> </a:t>
            </a:r>
            <a:r>
              <a:rPr sz="1100" b="1" dirty="0">
                <a:solidFill>
                  <a:srgbClr val="0000FF"/>
                </a:solidFill>
                <a:latin typeface="Arial"/>
                <a:cs typeface="Arial"/>
              </a:rPr>
              <a:t>while</a:t>
            </a:r>
            <a:r>
              <a:rPr sz="1100" b="1" spc="-40" dirty="0">
                <a:solidFill>
                  <a:srgbClr val="0000FF"/>
                </a:solidFill>
                <a:latin typeface="Arial"/>
                <a:cs typeface="Arial"/>
              </a:rPr>
              <a:t> </a:t>
            </a:r>
            <a:r>
              <a:rPr sz="1100" b="1" spc="-20" dirty="0">
                <a:solidFill>
                  <a:srgbClr val="0000FF"/>
                </a:solidFill>
                <a:latin typeface="Arial"/>
                <a:cs typeface="Arial"/>
              </a:rPr>
              <a:t>loop</a:t>
            </a:r>
            <a:endParaRPr sz="1100">
              <a:latin typeface="Arial"/>
              <a:cs typeface="Arial"/>
            </a:endParaRPr>
          </a:p>
          <a:p>
            <a:pPr marL="12700" marR="81280">
              <a:lnSpc>
                <a:spcPts val="1260"/>
              </a:lnSpc>
              <a:spcBef>
                <a:spcPts val="70"/>
              </a:spcBef>
            </a:pPr>
            <a:r>
              <a:rPr sz="1100" dirty="0">
                <a:latin typeface="Arial"/>
                <a:cs typeface="Arial"/>
              </a:rPr>
              <a:t>Conditional</a:t>
            </a:r>
            <a:r>
              <a:rPr sz="1100" spc="-40" dirty="0">
                <a:latin typeface="Arial"/>
                <a:cs typeface="Arial"/>
              </a:rPr>
              <a:t> </a:t>
            </a:r>
            <a:r>
              <a:rPr sz="1100" dirty="0">
                <a:latin typeface="Arial"/>
                <a:cs typeface="Arial"/>
              </a:rPr>
              <a:t>loops</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ones</a:t>
            </a:r>
            <a:r>
              <a:rPr sz="1100" spc="-3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keep</a:t>
            </a:r>
            <a:r>
              <a:rPr sz="1100" spc="-35" dirty="0">
                <a:latin typeface="Arial"/>
                <a:cs typeface="Arial"/>
              </a:rPr>
              <a:t> </a:t>
            </a:r>
            <a:r>
              <a:rPr sz="1100" dirty="0">
                <a:latin typeface="Arial"/>
                <a:cs typeface="Arial"/>
              </a:rPr>
              <a:t>repeating</a:t>
            </a:r>
            <a:r>
              <a:rPr sz="1100" spc="-25" dirty="0">
                <a:latin typeface="Arial"/>
                <a:cs typeface="Arial"/>
              </a:rPr>
              <a:t> </a:t>
            </a:r>
            <a:r>
              <a:rPr sz="1100" dirty="0">
                <a:latin typeface="Arial"/>
                <a:cs typeface="Arial"/>
              </a:rPr>
              <a:t>until</a:t>
            </a:r>
            <a:r>
              <a:rPr sz="1100" spc="-30" dirty="0">
                <a:latin typeface="Arial"/>
                <a:cs typeface="Arial"/>
              </a:rPr>
              <a:t> </a:t>
            </a:r>
            <a:r>
              <a:rPr sz="1100" dirty="0">
                <a:latin typeface="Arial"/>
                <a:cs typeface="Arial"/>
              </a:rPr>
              <a:t>certain</a:t>
            </a:r>
            <a:r>
              <a:rPr sz="1100" spc="-25" dirty="0">
                <a:latin typeface="Arial"/>
                <a:cs typeface="Arial"/>
              </a:rPr>
              <a:t> </a:t>
            </a:r>
            <a:r>
              <a:rPr sz="1100" dirty="0">
                <a:latin typeface="Arial"/>
                <a:cs typeface="Arial"/>
              </a:rPr>
              <a:t>conditions</a:t>
            </a:r>
            <a:r>
              <a:rPr sz="1100" spc="-2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no</a:t>
            </a:r>
            <a:r>
              <a:rPr sz="1100" spc="-25" dirty="0">
                <a:latin typeface="Arial"/>
                <a:cs typeface="Arial"/>
              </a:rPr>
              <a:t> </a:t>
            </a:r>
            <a:r>
              <a:rPr sz="1100" dirty="0">
                <a:latin typeface="Arial"/>
                <a:cs typeface="Arial"/>
              </a:rPr>
              <a:t>longer</a:t>
            </a:r>
            <a:r>
              <a:rPr sz="1100" spc="-30" dirty="0">
                <a:latin typeface="Arial"/>
                <a:cs typeface="Arial"/>
              </a:rPr>
              <a:t> </a:t>
            </a:r>
            <a:r>
              <a:rPr sz="1100" dirty="0">
                <a:latin typeface="Arial"/>
                <a:cs typeface="Arial"/>
              </a:rPr>
              <a:t>true.</a:t>
            </a:r>
            <a:r>
              <a:rPr sz="1100" spc="-25" dirty="0">
                <a:latin typeface="Arial"/>
                <a:cs typeface="Arial"/>
              </a:rPr>
              <a:t> You </a:t>
            </a:r>
            <a:r>
              <a:rPr sz="1100" dirty="0">
                <a:latin typeface="Arial"/>
                <a:cs typeface="Arial"/>
              </a:rPr>
              <a:t>have</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very</a:t>
            </a:r>
            <a:r>
              <a:rPr sz="1100" spc="-20" dirty="0">
                <a:latin typeface="Arial"/>
                <a:cs typeface="Arial"/>
              </a:rPr>
              <a:t> </a:t>
            </a:r>
            <a:r>
              <a:rPr sz="1100" dirty="0">
                <a:latin typeface="Arial"/>
                <a:cs typeface="Arial"/>
              </a:rPr>
              <a:t>careful</a:t>
            </a:r>
            <a:r>
              <a:rPr sz="1100" spc="-20" dirty="0">
                <a:latin typeface="Arial"/>
                <a:cs typeface="Arial"/>
              </a:rPr>
              <a:t> </a:t>
            </a:r>
            <a:r>
              <a:rPr sz="1100" dirty="0">
                <a:latin typeface="Arial"/>
                <a:cs typeface="Arial"/>
              </a:rPr>
              <a:t>when</a:t>
            </a:r>
            <a:r>
              <a:rPr sz="1100" spc="-1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conditional</a:t>
            </a:r>
            <a:r>
              <a:rPr sz="1100" spc="-20" dirty="0">
                <a:latin typeface="Arial"/>
                <a:cs typeface="Arial"/>
              </a:rPr>
              <a:t> </a:t>
            </a:r>
            <a:r>
              <a:rPr sz="1100" dirty="0">
                <a:latin typeface="Arial"/>
                <a:cs typeface="Arial"/>
              </a:rPr>
              <a:t>loops</a:t>
            </a:r>
            <a:r>
              <a:rPr sz="1100" spc="-15" dirty="0">
                <a:latin typeface="Arial"/>
                <a:cs typeface="Arial"/>
              </a:rPr>
              <a:t> </a:t>
            </a:r>
            <a:r>
              <a:rPr sz="1100" dirty="0">
                <a:latin typeface="Arial"/>
                <a:cs typeface="Arial"/>
              </a:rPr>
              <a:t>because</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trapped</a:t>
            </a:r>
            <a:r>
              <a:rPr sz="1100" spc="-10" dirty="0">
                <a:latin typeface="Arial"/>
                <a:cs typeface="Arial"/>
              </a:rPr>
              <a:t> looping </a:t>
            </a:r>
            <a:r>
              <a:rPr sz="1100" dirty="0">
                <a:latin typeface="Arial"/>
                <a:cs typeface="Arial"/>
              </a:rPr>
              <a:t>infinitely</a:t>
            </a:r>
            <a:r>
              <a:rPr sz="1100" spc="-30" dirty="0">
                <a:latin typeface="Arial"/>
                <a:cs typeface="Arial"/>
              </a:rPr>
              <a:t> </a:t>
            </a:r>
            <a:r>
              <a:rPr sz="1100" dirty="0">
                <a:latin typeface="Arial"/>
                <a:cs typeface="Arial"/>
              </a:rPr>
              <a:t>until</a:t>
            </a:r>
            <a:r>
              <a:rPr sz="1100" spc="-1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crash</a:t>
            </a:r>
            <a:r>
              <a:rPr sz="1100" spc="-45"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condition</a:t>
            </a:r>
            <a:r>
              <a:rPr sz="1100" spc="-20" dirty="0">
                <a:latin typeface="Arial"/>
                <a:cs typeface="Arial"/>
              </a:rPr>
              <a:t> </a:t>
            </a:r>
            <a:r>
              <a:rPr sz="1100" dirty="0">
                <a:latin typeface="Arial"/>
                <a:cs typeface="Arial"/>
              </a:rPr>
              <a:t>continues</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be</a:t>
            </a:r>
            <a:r>
              <a:rPr sz="1100" spc="-35" dirty="0">
                <a:latin typeface="Arial"/>
                <a:cs typeface="Arial"/>
              </a:rPr>
              <a:t> </a:t>
            </a:r>
            <a:r>
              <a:rPr sz="1100" spc="-10" dirty="0">
                <a:latin typeface="Arial"/>
                <a:cs typeface="Arial"/>
              </a:rPr>
              <a:t>true.</a:t>
            </a:r>
            <a:endParaRPr sz="1100" dirty="0">
              <a:latin typeface="Arial"/>
              <a:cs typeface="Arial"/>
            </a:endParaRPr>
          </a:p>
          <a:p>
            <a:pPr marL="12700" marR="5080">
              <a:lnSpc>
                <a:spcPts val="1260"/>
              </a:lnSpc>
              <a:spcBef>
                <a:spcPts val="10"/>
              </a:spcBef>
            </a:pPr>
            <a:r>
              <a:rPr sz="1100" dirty="0">
                <a:latin typeface="Arial"/>
                <a:cs typeface="Arial"/>
              </a:rPr>
              <a:t>Some</a:t>
            </a:r>
            <a:r>
              <a:rPr sz="1100" spc="-25" dirty="0">
                <a:latin typeface="Arial"/>
                <a:cs typeface="Arial"/>
              </a:rPr>
              <a:t> </a:t>
            </a:r>
            <a:r>
              <a:rPr sz="1100" dirty="0">
                <a:latin typeface="Arial"/>
                <a:cs typeface="Arial"/>
              </a:rPr>
              <a:t>problems</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solved</a:t>
            </a:r>
            <a:r>
              <a:rPr sz="1100" spc="-15" dirty="0">
                <a:latin typeface="Arial"/>
                <a:cs typeface="Arial"/>
              </a:rPr>
              <a:t> </a:t>
            </a:r>
            <a:r>
              <a:rPr sz="1100" dirty="0">
                <a:latin typeface="Arial"/>
                <a:cs typeface="Arial"/>
              </a:rPr>
              <a:t>iteratively</a:t>
            </a:r>
            <a:r>
              <a:rPr sz="1100" spc="-15" dirty="0">
                <a:latin typeface="Arial"/>
                <a:cs typeface="Arial"/>
              </a:rPr>
              <a:t> </a:t>
            </a:r>
            <a:r>
              <a:rPr sz="1100" dirty="0">
                <a:latin typeface="Arial"/>
                <a:cs typeface="Arial"/>
              </a:rPr>
              <a:t>but</a:t>
            </a:r>
            <a:r>
              <a:rPr sz="1100" spc="-25" dirty="0">
                <a:latin typeface="Arial"/>
                <a:cs typeface="Arial"/>
              </a:rPr>
              <a:t> </a:t>
            </a:r>
            <a:r>
              <a:rPr sz="1100" dirty="0">
                <a:latin typeface="Arial"/>
                <a:cs typeface="Arial"/>
              </a:rPr>
              <a:t>others</a:t>
            </a:r>
            <a:r>
              <a:rPr sz="1100" spc="-15" dirty="0">
                <a:latin typeface="Arial"/>
                <a:cs typeface="Arial"/>
              </a:rPr>
              <a:t> </a:t>
            </a:r>
            <a:r>
              <a:rPr sz="1100" dirty="0">
                <a:latin typeface="Arial"/>
                <a:cs typeface="Arial"/>
              </a:rPr>
              <a:t>cannot.</a:t>
            </a:r>
            <a:r>
              <a:rPr sz="1100" spc="-25"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find</a:t>
            </a:r>
            <a:r>
              <a:rPr sz="1100" spc="-25" dirty="0">
                <a:latin typeface="Arial"/>
                <a:cs typeface="Arial"/>
              </a:rPr>
              <a:t> the </a:t>
            </a:r>
            <a:r>
              <a:rPr sz="1100" dirty="0">
                <a:latin typeface="Arial"/>
                <a:cs typeface="Arial"/>
              </a:rPr>
              <a:t>sum</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10</a:t>
            </a:r>
            <a:r>
              <a:rPr sz="1100" spc="-25" dirty="0">
                <a:latin typeface="Arial"/>
                <a:cs typeface="Arial"/>
              </a:rPr>
              <a:t> </a:t>
            </a:r>
            <a:r>
              <a:rPr sz="1100" dirty="0">
                <a:latin typeface="Arial"/>
                <a:cs typeface="Arial"/>
              </a:rPr>
              <a:t>consecutive</a:t>
            </a:r>
            <a:r>
              <a:rPr sz="1100" spc="-20" dirty="0">
                <a:latin typeface="Arial"/>
                <a:cs typeface="Arial"/>
              </a:rPr>
              <a:t> </a:t>
            </a:r>
            <a:r>
              <a:rPr sz="1100" dirty="0">
                <a:latin typeface="Arial"/>
                <a:cs typeface="Arial"/>
              </a:rPr>
              <a:t>positive</a:t>
            </a:r>
            <a:r>
              <a:rPr sz="1100" spc="-15"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integers</a:t>
            </a:r>
            <a:r>
              <a:rPr sz="1100" spc="-20" dirty="0">
                <a:latin typeface="Arial"/>
                <a:cs typeface="Arial"/>
              </a:rPr>
              <a:t> </a:t>
            </a:r>
            <a:r>
              <a:rPr sz="1100" dirty="0">
                <a:latin typeface="Arial"/>
                <a:cs typeface="Arial"/>
              </a:rPr>
              <a:t>starting</a:t>
            </a:r>
            <a:r>
              <a:rPr sz="1100" spc="-20"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2,</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can</a:t>
            </a:r>
            <a:r>
              <a:rPr sz="1100" spc="-4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solved</a:t>
            </a:r>
            <a:r>
              <a:rPr sz="1100" spc="-15" dirty="0">
                <a:latin typeface="Arial"/>
                <a:cs typeface="Arial"/>
              </a:rPr>
              <a:t> </a:t>
            </a:r>
            <a:r>
              <a:rPr sz="1100" spc="-10" dirty="0">
                <a:latin typeface="Arial"/>
                <a:cs typeface="Arial"/>
              </a:rPr>
              <a:t>iteratively</a:t>
            </a:r>
            <a:endParaRPr sz="1100" dirty="0">
              <a:latin typeface="Arial"/>
              <a:cs typeface="Arial"/>
            </a:endParaRPr>
          </a:p>
          <a:p>
            <a:pPr marL="12700" marR="67310">
              <a:lnSpc>
                <a:spcPts val="1260"/>
              </a:lnSpc>
              <a:spcBef>
                <a:spcPts val="15"/>
              </a:spcBef>
            </a:pPr>
            <a:r>
              <a:rPr sz="1100" dirty="0">
                <a:latin typeface="Arial"/>
                <a:cs typeface="Arial"/>
              </a:rPr>
              <a:t>with</a:t>
            </a:r>
            <a:r>
              <a:rPr sz="1100" spc="-25" dirty="0">
                <a:latin typeface="Arial"/>
                <a:cs typeface="Arial"/>
              </a:rPr>
              <a:t> </a:t>
            </a:r>
            <a:r>
              <a:rPr sz="1100" dirty="0">
                <a:latin typeface="Arial"/>
                <a:cs typeface="Arial"/>
              </a:rPr>
              <a:t>a</a:t>
            </a:r>
            <a:r>
              <a:rPr sz="1100" spc="-20" dirty="0">
                <a:latin typeface="Arial"/>
                <a:cs typeface="Arial"/>
              </a:rPr>
              <a:t> </a:t>
            </a:r>
            <a:r>
              <a:rPr sz="1100" b="1" i="1" dirty="0">
                <a:latin typeface="Arial"/>
                <a:cs typeface="Arial"/>
              </a:rPr>
              <a:t>for</a:t>
            </a:r>
            <a:r>
              <a:rPr sz="1100" b="1" i="1" spc="-5"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Why?</a:t>
            </a:r>
            <a:r>
              <a:rPr sz="1100" spc="-10" dirty="0">
                <a:latin typeface="Arial"/>
                <a:cs typeface="Arial"/>
              </a:rPr>
              <a:t> </a:t>
            </a:r>
            <a:r>
              <a:rPr sz="1100" dirty="0">
                <a:latin typeface="Arial"/>
                <a:cs typeface="Arial"/>
              </a:rPr>
              <a:t>This</a:t>
            </a:r>
            <a:r>
              <a:rPr sz="1100" spc="-1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because</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have</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specified</a:t>
            </a:r>
            <a:r>
              <a:rPr sz="1100" spc="-15"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times</a:t>
            </a:r>
            <a:r>
              <a:rPr sz="1100" spc="-1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loop</a:t>
            </a:r>
            <a:r>
              <a:rPr sz="1100" spc="-10" dirty="0">
                <a:latin typeface="Arial"/>
                <a:cs typeface="Arial"/>
              </a:rPr>
              <a:t> </a:t>
            </a:r>
            <a:r>
              <a:rPr sz="1100" dirty="0">
                <a:latin typeface="Arial"/>
                <a:cs typeface="Arial"/>
              </a:rPr>
              <a:t>(10</a:t>
            </a:r>
            <a:r>
              <a:rPr sz="1100" spc="-25" dirty="0">
                <a:latin typeface="Arial"/>
                <a:cs typeface="Arial"/>
              </a:rPr>
              <a:t> </a:t>
            </a:r>
            <a:r>
              <a:rPr sz="1100" dirty="0">
                <a:latin typeface="Arial"/>
                <a:cs typeface="Arial"/>
              </a:rPr>
              <a:t>in</a:t>
            </a:r>
            <a:r>
              <a:rPr sz="1100" spc="-20" dirty="0">
                <a:latin typeface="Arial"/>
                <a:cs typeface="Arial"/>
              </a:rPr>
              <a:t> this </a:t>
            </a:r>
            <a:r>
              <a:rPr sz="1100" dirty="0">
                <a:latin typeface="Arial"/>
                <a:cs typeface="Arial"/>
              </a:rPr>
              <a:t>case).</a:t>
            </a:r>
            <a:r>
              <a:rPr sz="1100" spc="-30" dirty="0">
                <a:latin typeface="Arial"/>
                <a:cs typeface="Arial"/>
              </a:rPr>
              <a:t> </a:t>
            </a:r>
            <a:r>
              <a:rPr sz="1100" dirty="0">
                <a:latin typeface="Arial"/>
                <a:cs typeface="Arial"/>
              </a:rPr>
              <a:t>This</a:t>
            </a:r>
            <a:r>
              <a:rPr sz="1100" spc="-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how</a:t>
            </a:r>
            <a:r>
              <a:rPr sz="1100" spc="-1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might write</a:t>
            </a:r>
            <a:r>
              <a:rPr sz="1100" spc="-2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solve</a:t>
            </a:r>
            <a:r>
              <a:rPr sz="1100" spc="-10" dirty="0">
                <a:latin typeface="Arial"/>
                <a:cs typeface="Arial"/>
              </a:rPr>
              <a:t> </a:t>
            </a:r>
            <a:r>
              <a:rPr sz="1100" dirty="0">
                <a:latin typeface="Arial"/>
                <a:cs typeface="Arial"/>
              </a:rPr>
              <a:t>your</a:t>
            </a:r>
            <a:r>
              <a:rPr sz="1100" spc="-15" dirty="0">
                <a:latin typeface="Arial"/>
                <a:cs typeface="Arial"/>
              </a:rPr>
              <a:t> </a:t>
            </a:r>
            <a:r>
              <a:rPr sz="1100" spc="-10" dirty="0">
                <a:latin typeface="Arial"/>
                <a:cs typeface="Arial"/>
              </a:rPr>
              <a:t>problem.</a:t>
            </a:r>
            <a:endParaRPr sz="1100" dirty="0">
              <a:latin typeface="Arial"/>
              <a:cs typeface="Arial"/>
            </a:endParaRPr>
          </a:p>
        </p:txBody>
      </p:sp>
      <p:sp>
        <p:nvSpPr>
          <p:cNvPr id="11" name="TextBox 10">
            <a:hlinkClick r:id="rId2" action="ppaction://hlinkfile"/>
          </p:cNvPr>
          <p:cNvSpPr txBox="1"/>
          <p:nvPr/>
        </p:nvSpPr>
        <p:spPr>
          <a:xfrm>
            <a:off x="6301256" y="340252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6" name="TextBox 15">
            <a:hlinkClick r:id="rId3" action="ppaction://hlinkfile"/>
          </p:cNvPr>
          <p:cNvSpPr txBox="1"/>
          <p:nvPr/>
        </p:nvSpPr>
        <p:spPr>
          <a:xfrm>
            <a:off x="6277275" y="1841055"/>
            <a:ext cx="527088" cy="408623"/>
          </a:xfrm>
          <a:prstGeom prst="roundRect">
            <a:avLst/>
          </a:prstGeom>
          <a:solidFill>
            <a:schemeClr val="bg1">
              <a:lumMod val="95000"/>
            </a:schemeClr>
          </a:solidFill>
          <a:ln>
            <a:solidFill>
              <a:srgbClr val="00B0F0"/>
            </a:solidFill>
          </a:ln>
          <a:effectLst/>
        </p:spPr>
        <p:txBody>
          <a:bodyPr wrap="none"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7" name="object 2"/>
          <p:cNvSpPr txBox="1"/>
          <p:nvPr/>
        </p:nvSpPr>
        <p:spPr>
          <a:xfrm>
            <a:off x="920800" y="4921202"/>
            <a:ext cx="5944870" cy="108077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int</a:t>
            </a:r>
            <a:r>
              <a:rPr sz="900" spc="-5" dirty="0">
                <a:solidFill>
                  <a:srgbClr val="0000FF"/>
                </a:solidFill>
                <a:latin typeface="Arial"/>
                <a:cs typeface="Arial"/>
              </a:rPr>
              <a:t> </a:t>
            </a:r>
            <a:r>
              <a:rPr sz="900" dirty="0">
                <a:latin typeface="Arial"/>
                <a:cs typeface="Arial"/>
              </a:rPr>
              <a:t>sum</a:t>
            </a:r>
            <a:r>
              <a:rPr sz="900" spc="-10" dirty="0">
                <a:latin typeface="Arial"/>
                <a:cs typeface="Arial"/>
              </a:rPr>
              <a:t> </a:t>
            </a:r>
            <a:r>
              <a:rPr sz="900" dirty="0">
                <a:latin typeface="Arial"/>
                <a:cs typeface="Arial"/>
              </a:rPr>
              <a:t>= </a:t>
            </a:r>
            <a:r>
              <a:rPr sz="900" spc="-25" dirty="0">
                <a:latin typeface="Arial"/>
                <a:cs typeface="Arial"/>
              </a:rPr>
              <a:t>0;</a:t>
            </a:r>
            <a:endParaRPr sz="900">
              <a:latin typeface="Arial"/>
              <a:cs typeface="Arial"/>
            </a:endParaRPr>
          </a:p>
          <a:p>
            <a:pPr marL="63500">
              <a:lnSpc>
                <a:spcPts val="1030"/>
              </a:lnSpc>
            </a:pPr>
            <a:r>
              <a:rPr sz="900" b="1" dirty="0">
                <a:solidFill>
                  <a:srgbClr val="0000FF"/>
                </a:solidFill>
                <a:latin typeface="Arial"/>
                <a:cs typeface="Arial"/>
              </a:rPr>
              <a:t>for</a:t>
            </a:r>
            <a:r>
              <a:rPr sz="900" b="1" spc="-15" dirty="0">
                <a:solidFill>
                  <a:srgbClr val="0000FF"/>
                </a:solidFill>
                <a:latin typeface="Arial"/>
                <a:cs typeface="Arial"/>
              </a:rPr>
              <a:t> </a:t>
            </a:r>
            <a:r>
              <a:rPr sz="900" dirty="0">
                <a:latin typeface="Arial"/>
                <a:cs typeface="Arial"/>
              </a:rPr>
              <a:t>(</a:t>
            </a:r>
            <a:r>
              <a:rPr sz="900" dirty="0">
                <a:solidFill>
                  <a:srgbClr val="0000FF"/>
                </a:solidFill>
                <a:latin typeface="Arial"/>
                <a:cs typeface="Arial"/>
              </a:rPr>
              <a:t>int</a:t>
            </a:r>
            <a:r>
              <a:rPr sz="900" spc="5" dirty="0">
                <a:solidFill>
                  <a:srgbClr val="0000FF"/>
                </a:solidFill>
                <a:latin typeface="Arial"/>
                <a:cs typeface="Arial"/>
              </a:rPr>
              <a:t> </a:t>
            </a:r>
            <a:r>
              <a:rPr sz="900" dirty="0">
                <a:latin typeface="Arial"/>
                <a:cs typeface="Arial"/>
              </a:rPr>
              <a:t>i</a:t>
            </a:r>
            <a:r>
              <a:rPr sz="900" spc="-15" dirty="0">
                <a:latin typeface="Arial"/>
                <a:cs typeface="Arial"/>
              </a:rPr>
              <a:t> </a:t>
            </a:r>
            <a:r>
              <a:rPr sz="900" dirty="0">
                <a:latin typeface="Arial"/>
                <a:cs typeface="Arial"/>
              </a:rPr>
              <a:t>= 1;</a:t>
            </a:r>
            <a:r>
              <a:rPr sz="900" spc="-10" dirty="0">
                <a:latin typeface="Arial"/>
                <a:cs typeface="Arial"/>
              </a:rPr>
              <a:t> </a:t>
            </a:r>
            <a:r>
              <a:rPr sz="900" dirty="0">
                <a:latin typeface="Arial"/>
                <a:cs typeface="Arial"/>
              </a:rPr>
              <a:t>i &lt;=</a:t>
            </a:r>
            <a:r>
              <a:rPr sz="900" spc="-10" dirty="0">
                <a:latin typeface="Arial"/>
                <a:cs typeface="Arial"/>
              </a:rPr>
              <a:t> </a:t>
            </a:r>
            <a:r>
              <a:rPr sz="900" dirty="0">
                <a:latin typeface="Arial"/>
                <a:cs typeface="Arial"/>
              </a:rPr>
              <a:t>10;</a:t>
            </a:r>
            <a:r>
              <a:rPr sz="900" spc="-10" dirty="0">
                <a:latin typeface="Arial"/>
                <a:cs typeface="Arial"/>
              </a:rPr>
              <a:t> </a:t>
            </a:r>
            <a:r>
              <a:rPr sz="900" spc="-20" dirty="0">
                <a:latin typeface="Arial"/>
                <a:cs typeface="Arial"/>
              </a:rPr>
              <a:t>i++)</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sum =</a:t>
            </a:r>
            <a:r>
              <a:rPr sz="900" spc="-15" dirty="0">
                <a:latin typeface="Arial"/>
                <a:cs typeface="Arial"/>
              </a:rPr>
              <a:t> </a:t>
            </a:r>
            <a:r>
              <a:rPr sz="900" dirty="0">
                <a:latin typeface="Arial"/>
                <a:cs typeface="Arial"/>
              </a:rPr>
              <a:t>sum</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i*2 </a:t>
            </a:r>
            <a:r>
              <a:rPr sz="900" spc="-25" dirty="0">
                <a:latin typeface="Arial"/>
                <a:cs typeface="Arial"/>
              </a:rPr>
              <a:t>);</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63500">
              <a:lnSpc>
                <a:spcPts val="1055"/>
              </a:lnSpc>
            </a:pPr>
            <a:r>
              <a:rPr sz="900" dirty="0">
                <a:latin typeface="Arial"/>
                <a:cs typeface="Arial"/>
              </a:rPr>
              <a:t>Print(</a:t>
            </a:r>
            <a:r>
              <a:rPr sz="900" spc="-15" dirty="0">
                <a:latin typeface="Arial"/>
                <a:cs typeface="Arial"/>
              </a:rPr>
              <a:t> </a:t>
            </a:r>
            <a:r>
              <a:rPr sz="900" dirty="0">
                <a:latin typeface="Arial"/>
                <a:cs typeface="Arial"/>
              </a:rPr>
              <a:t>sum.ToString()</a:t>
            </a:r>
            <a:r>
              <a:rPr sz="900" spc="-10" dirty="0">
                <a:latin typeface="Arial"/>
                <a:cs typeface="Arial"/>
              </a:rPr>
              <a:t> </a:t>
            </a:r>
            <a:r>
              <a:rPr sz="900" spc="-25" dirty="0">
                <a:latin typeface="Arial"/>
                <a:cs typeface="Arial"/>
              </a:rPr>
              <a:t>);</a:t>
            </a:r>
            <a:endParaRPr sz="900">
              <a:latin typeface="Arial"/>
              <a:cs typeface="Arial"/>
            </a:endParaRPr>
          </a:p>
        </p:txBody>
      </p:sp>
      <p:sp>
        <p:nvSpPr>
          <p:cNvPr id="18" name="object 3"/>
          <p:cNvSpPr txBox="1"/>
          <p:nvPr/>
        </p:nvSpPr>
        <p:spPr>
          <a:xfrm>
            <a:off x="902004" y="6147767"/>
            <a:ext cx="5936615"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On</a:t>
            </a:r>
            <a:r>
              <a:rPr sz="1100" spc="-4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other</a:t>
            </a:r>
            <a:r>
              <a:rPr sz="1100" spc="-20" dirty="0">
                <a:latin typeface="Arial"/>
                <a:cs typeface="Arial"/>
              </a:rPr>
              <a:t> </a:t>
            </a:r>
            <a:r>
              <a:rPr sz="1100" dirty="0">
                <a:latin typeface="Arial"/>
                <a:cs typeface="Arial"/>
              </a:rPr>
              <a:t>hand,</a:t>
            </a:r>
            <a:r>
              <a:rPr sz="1100" spc="-2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add</a:t>
            </a:r>
            <a:r>
              <a:rPr sz="1100" spc="-25" dirty="0">
                <a:latin typeface="Arial"/>
                <a:cs typeface="Arial"/>
              </a:rPr>
              <a:t> </a:t>
            </a:r>
            <a:r>
              <a:rPr sz="1100" dirty="0">
                <a:latin typeface="Arial"/>
                <a:cs typeface="Arial"/>
              </a:rPr>
              <a:t>consecutive</a:t>
            </a:r>
            <a:r>
              <a:rPr sz="1100" spc="-25" dirty="0">
                <a:latin typeface="Arial"/>
                <a:cs typeface="Arial"/>
              </a:rPr>
              <a:t> </a:t>
            </a:r>
            <a:r>
              <a:rPr sz="1100" dirty="0">
                <a:latin typeface="Arial"/>
                <a:cs typeface="Arial"/>
              </a:rPr>
              <a:t>positive</a:t>
            </a:r>
            <a:r>
              <a:rPr sz="1100" spc="-20" dirty="0">
                <a:latin typeface="Arial"/>
                <a:cs typeface="Arial"/>
              </a:rPr>
              <a:t> </a:t>
            </a:r>
            <a:r>
              <a:rPr sz="1100" dirty="0">
                <a:latin typeface="Arial"/>
                <a:cs typeface="Arial"/>
              </a:rPr>
              <a:t>even</a:t>
            </a:r>
            <a:r>
              <a:rPr sz="1100" spc="-25" dirty="0">
                <a:latin typeface="Arial"/>
                <a:cs typeface="Arial"/>
              </a:rPr>
              <a:t> </a:t>
            </a:r>
            <a:r>
              <a:rPr sz="1100" dirty="0">
                <a:latin typeface="Arial"/>
                <a:cs typeface="Arial"/>
              </a:rPr>
              <a:t>integers</a:t>
            </a:r>
            <a:r>
              <a:rPr sz="1100" spc="-25" dirty="0">
                <a:latin typeface="Arial"/>
                <a:cs typeface="Arial"/>
              </a:rPr>
              <a:t> </a:t>
            </a:r>
            <a:r>
              <a:rPr sz="1100" dirty="0">
                <a:latin typeface="Arial"/>
                <a:cs typeface="Arial"/>
              </a:rPr>
              <a:t>starting</a:t>
            </a:r>
            <a:r>
              <a:rPr sz="1100" spc="-20"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2</a:t>
            </a:r>
            <a:r>
              <a:rPr sz="1100" spc="-15" dirty="0">
                <a:latin typeface="Arial"/>
                <a:cs typeface="Arial"/>
              </a:rPr>
              <a:t> </a:t>
            </a:r>
            <a:r>
              <a:rPr sz="1100" dirty="0">
                <a:latin typeface="Arial"/>
                <a:cs typeface="Arial"/>
              </a:rPr>
              <a:t>until</a:t>
            </a:r>
            <a:r>
              <a:rPr sz="1100" spc="-15" dirty="0">
                <a:latin typeface="Arial"/>
                <a:cs typeface="Arial"/>
              </a:rPr>
              <a:t> </a:t>
            </a:r>
            <a:r>
              <a:rPr sz="1100" spc="-25" dirty="0">
                <a:latin typeface="Arial"/>
                <a:cs typeface="Arial"/>
              </a:rPr>
              <a:t>the </a:t>
            </a:r>
            <a:r>
              <a:rPr sz="1100" dirty="0">
                <a:latin typeface="Arial"/>
                <a:cs typeface="Arial"/>
              </a:rPr>
              <a:t>sum</a:t>
            </a:r>
            <a:r>
              <a:rPr sz="1100" spc="-15" dirty="0">
                <a:latin typeface="Arial"/>
                <a:cs typeface="Arial"/>
              </a:rPr>
              <a:t> </a:t>
            </a:r>
            <a:r>
              <a:rPr sz="1100" dirty="0">
                <a:latin typeface="Arial"/>
                <a:cs typeface="Arial"/>
              </a:rPr>
              <a:t>exceeds</a:t>
            </a:r>
            <a:r>
              <a:rPr sz="1100" spc="-15" dirty="0">
                <a:latin typeface="Arial"/>
                <a:cs typeface="Arial"/>
              </a:rPr>
              <a:t> </a:t>
            </a:r>
            <a:r>
              <a:rPr sz="1100" dirty="0">
                <a:latin typeface="Arial"/>
                <a:cs typeface="Arial"/>
              </a:rPr>
              <a:t>1000,</a:t>
            </a:r>
            <a:r>
              <a:rPr sz="1100" spc="-2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cannot</a:t>
            </a:r>
            <a:r>
              <a:rPr sz="1100" spc="-20" dirty="0">
                <a:latin typeface="Arial"/>
                <a:cs typeface="Arial"/>
              </a:rPr>
              <a:t> </a:t>
            </a:r>
            <a:r>
              <a:rPr sz="1100" dirty="0">
                <a:latin typeface="Arial"/>
                <a:cs typeface="Arial"/>
              </a:rPr>
              <a:t>simply</a:t>
            </a:r>
            <a:r>
              <a:rPr sz="1100" spc="-15" dirty="0">
                <a:latin typeface="Arial"/>
                <a:cs typeface="Arial"/>
              </a:rPr>
              <a:t> </a:t>
            </a:r>
            <a:r>
              <a:rPr sz="1100" dirty="0">
                <a:latin typeface="Arial"/>
                <a:cs typeface="Arial"/>
              </a:rPr>
              <a:t>use</a:t>
            </a:r>
            <a:r>
              <a:rPr sz="1100" spc="-15"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iterative</a:t>
            </a:r>
            <a:r>
              <a:rPr sz="1100" spc="-15" dirty="0">
                <a:latin typeface="Arial"/>
                <a:cs typeface="Arial"/>
              </a:rPr>
              <a:t> </a:t>
            </a:r>
            <a:r>
              <a:rPr sz="1100" b="1" i="1" dirty="0">
                <a:latin typeface="Arial"/>
                <a:cs typeface="Arial"/>
              </a:rPr>
              <a:t>for</a:t>
            </a:r>
            <a:r>
              <a:rPr sz="1100" b="1" i="1" spc="-10" dirty="0">
                <a:latin typeface="Arial"/>
                <a:cs typeface="Arial"/>
              </a:rPr>
              <a:t> </a:t>
            </a:r>
            <a:r>
              <a:rPr sz="1100" dirty="0">
                <a:latin typeface="Arial"/>
                <a:cs typeface="Arial"/>
              </a:rPr>
              <a:t>loop</a:t>
            </a:r>
            <a:r>
              <a:rPr sz="1100" spc="-25" dirty="0">
                <a:latin typeface="Arial"/>
                <a:cs typeface="Arial"/>
              </a:rPr>
              <a:t> </a:t>
            </a:r>
            <a:r>
              <a:rPr sz="1100" dirty="0">
                <a:latin typeface="Arial"/>
                <a:cs typeface="Arial"/>
              </a:rPr>
              <a:t>because</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do</a:t>
            </a:r>
            <a:r>
              <a:rPr sz="1100" spc="-25" dirty="0">
                <a:latin typeface="Arial"/>
                <a:cs typeface="Arial"/>
              </a:rPr>
              <a:t> </a:t>
            </a:r>
            <a:r>
              <a:rPr sz="1100" dirty="0">
                <a:latin typeface="Arial"/>
                <a:cs typeface="Arial"/>
              </a:rPr>
              <a:t>not</a:t>
            </a:r>
            <a:r>
              <a:rPr sz="1100" spc="-5" dirty="0">
                <a:latin typeface="Arial"/>
                <a:cs typeface="Arial"/>
              </a:rPr>
              <a:t> </a:t>
            </a:r>
            <a:r>
              <a:rPr sz="1100" spc="-20" dirty="0">
                <a:latin typeface="Arial"/>
                <a:cs typeface="Arial"/>
              </a:rPr>
              <a:t>know </a:t>
            </a:r>
            <a:r>
              <a:rPr sz="1100" dirty="0">
                <a:latin typeface="Arial"/>
                <a:cs typeface="Arial"/>
              </a:rPr>
              <a:t>how</a:t>
            </a:r>
            <a:r>
              <a:rPr sz="1100" spc="-30" dirty="0">
                <a:latin typeface="Arial"/>
                <a:cs typeface="Arial"/>
              </a:rPr>
              <a:t> </a:t>
            </a:r>
            <a:r>
              <a:rPr sz="1100" dirty="0">
                <a:latin typeface="Arial"/>
                <a:cs typeface="Arial"/>
              </a:rPr>
              <a:t>many</a:t>
            </a:r>
            <a:r>
              <a:rPr sz="1100" spc="-25" dirty="0">
                <a:latin typeface="Arial"/>
                <a:cs typeface="Arial"/>
              </a:rPr>
              <a:t> </a:t>
            </a:r>
            <a:r>
              <a:rPr sz="1100" dirty="0">
                <a:latin typeface="Arial"/>
                <a:cs typeface="Arial"/>
              </a:rPr>
              <a:t>times</a:t>
            </a:r>
            <a:r>
              <a:rPr sz="1100" spc="-1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have</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only</a:t>
            </a:r>
            <a:r>
              <a:rPr sz="1100" spc="-15" dirty="0">
                <a:latin typeface="Arial"/>
                <a:cs typeface="Arial"/>
              </a:rPr>
              <a:t> </a:t>
            </a:r>
            <a:r>
              <a:rPr sz="1100" dirty="0">
                <a:latin typeface="Arial"/>
                <a:cs typeface="Arial"/>
              </a:rPr>
              <a:t>have</a:t>
            </a:r>
            <a:r>
              <a:rPr sz="1100" spc="-1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condition</a:t>
            </a:r>
            <a:r>
              <a:rPr sz="1100" spc="-20"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stop</a:t>
            </a:r>
            <a:r>
              <a:rPr sz="1100" spc="-15" dirty="0">
                <a:latin typeface="Arial"/>
                <a:cs typeface="Arial"/>
              </a:rPr>
              <a:t> </a:t>
            </a:r>
            <a:r>
              <a:rPr sz="1100" dirty="0">
                <a:latin typeface="Arial"/>
                <a:cs typeface="Arial"/>
              </a:rPr>
              <a:t>looping.</a:t>
            </a:r>
            <a:r>
              <a:rPr sz="1100" spc="-10" dirty="0">
                <a:latin typeface="Arial"/>
                <a:cs typeface="Arial"/>
              </a:rPr>
              <a:t> </a:t>
            </a:r>
            <a:r>
              <a:rPr sz="1100" dirty="0">
                <a:latin typeface="Arial"/>
                <a:cs typeface="Arial"/>
              </a:rPr>
              <a:t>Here</a:t>
            </a:r>
            <a:r>
              <a:rPr sz="1100" spc="-25" dirty="0">
                <a:latin typeface="Arial"/>
                <a:cs typeface="Arial"/>
              </a:rPr>
              <a:t> </a:t>
            </a:r>
            <a:r>
              <a:rPr sz="1100" dirty="0">
                <a:latin typeface="Arial"/>
                <a:cs typeface="Arial"/>
              </a:rPr>
              <a:t>is</a:t>
            </a:r>
            <a:r>
              <a:rPr sz="1100" spc="-10" dirty="0">
                <a:latin typeface="Arial"/>
                <a:cs typeface="Arial"/>
              </a:rPr>
              <a:t> </a:t>
            </a:r>
            <a:r>
              <a:rPr sz="1100" spc="-25" dirty="0">
                <a:latin typeface="Arial"/>
                <a:cs typeface="Arial"/>
              </a:rPr>
              <a:t>how </a:t>
            </a:r>
            <a:r>
              <a:rPr sz="1100" dirty="0">
                <a:latin typeface="Arial"/>
                <a:cs typeface="Arial"/>
              </a:rPr>
              <a:t>you</a:t>
            </a:r>
            <a:r>
              <a:rPr sz="1100" spc="-25" dirty="0">
                <a:latin typeface="Arial"/>
                <a:cs typeface="Arial"/>
              </a:rPr>
              <a:t> </a:t>
            </a:r>
            <a:r>
              <a:rPr sz="1100" dirty="0">
                <a:latin typeface="Arial"/>
                <a:cs typeface="Arial"/>
              </a:rPr>
              <a:t>might</a:t>
            </a:r>
            <a:r>
              <a:rPr sz="1100" spc="-15" dirty="0">
                <a:latin typeface="Arial"/>
                <a:cs typeface="Arial"/>
              </a:rPr>
              <a:t> </a:t>
            </a:r>
            <a:r>
              <a:rPr sz="1100" dirty="0">
                <a:latin typeface="Arial"/>
                <a:cs typeface="Arial"/>
              </a:rPr>
              <a:t>solve</a:t>
            </a:r>
            <a:r>
              <a:rPr sz="1100" spc="-30" dirty="0">
                <a:latin typeface="Arial"/>
                <a:cs typeface="Arial"/>
              </a:rPr>
              <a:t> </a:t>
            </a:r>
            <a:r>
              <a:rPr sz="1100" dirty="0">
                <a:latin typeface="Arial"/>
                <a:cs typeface="Arial"/>
              </a:rPr>
              <a:t>this</a:t>
            </a:r>
            <a:r>
              <a:rPr sz="1100" spc="-20" dirty="0">
                <a:latin typeface="Arial"/>
                <a:cs typeface="Arial"/>
              </a:rPr>
              <a:t> </a:t>
            </a:r>
            <a:r>
              <a:rPr sz="1100" dirty="0">
                <a:latin typeface="Arial"/>
                <a:cs typeface="Arial"/>
              </a:rPr>
              <a:t>problem</a:t>
            </a:r>
            <a:r>
              <a:rPr sz="1100" spc="-20" dirty="0">
                <a:latin typeface="Arial"/>
                <a:cs typeface="Arial"/>
              </a:rPr>
              <a:t> </a:t>
            </a:r>
            <a:r>
              <a:rPr sz="1100" dirty="0">
                <a:latin typeface="Arial"/>
                <a:cs typeface="Arial"/>
              </a:rPr>
              <a:t>using</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conditional</a:t>
            </a:r>
            <a:r>
              <a:rPr sz="1100" spc="-20" dirty="0">
                <a:latin typeface="Arial"/>
                <a:cs typeface="Arial"/>
              </a:rPr>
              <a:t> </a:t>
            </a:r>
            <a:r>
              <a:rPr sz="1100" b="1" i="1" dirty="0">
                <a:latin typeface="Arial"/>
                <a:cs typeface="Arial"/>
              </a:rPr>
              <a:t>while</a:t>
            </a:r>
            <a:r>
              <a:rPr sz="1100" b="1" i="1" spc="-25" dirty="0">
                <a:latin typeface="Arial"/>
                <a:cs typeface="Arial"/>
              </a:rPr>
              <a:t> </a:t>
            </a:r>
            <a:r>
              <a:rPr sz="1100" spc="-10" dirty="0">
                <a:latin typeface="Arial"/>
                <a:cs typeface="Arial"/>
              </a:rPr>
              <a:t>loop:</a:t>
            </a:r>
            <a:endParaRPr sz="1100">
              <a:latin typeface="Arial"/>
              <a:cs typeface="Arial"/>
            </a:endParaRPr>
          </a:p>
        </p:txBody>
      </p:sp>
      <p:sp>
        <p:nvSpPr>
          <p:cNvPr id="19" name="object 4"/>
          <p:cNvSpPr txBox="1"/>
          <p:nvPr/>
        </p:nvSpPr>
        <p:spPr>
          <a:xfrm>
            <a:off x="920800" y="6978856"/>
            <a:ext cx="5944870" cy="2853690"/>
          </a:xfrm>
          <a:prstGeom prst="rect">
            <a:avLst/>
          </a:prstGeom>
          <a:ln w="12192">
            <a:solidFill>
              <a:srgbClr val="000000"/>
            </a:solidFill>
          </a:ln>
        </p:spPr>
        <p:txBody>
          <a:bodyPr vert="horz" wrap="square" lIns="0" tIns="62230" rIns="0" bIns="0" rtlCol="0">
            <a:spAutoFit/>
          </a:bodyPr>
          <a:lstStyle/>
          <a:p>
            <a:pPr marL="63500">
              <a:lnSpc>
                <a:spcPts val="1060"/>
              </a:lnSpc>
              <a:spcBef>
                <a:spcPts val="490"/>
              </a:spcBef>
            </a:pPr>
            <a:r>
              <a:rPr sz="900" dirty="0">
                <a:solidFill>
                  <a:srgbClr val="0000FF"/>
                </a:solidFill>
                <a:latin typeface="Arial"/>
                <a:cs typeface="Arial"/>
              </a:rPr>
              <a:t>int </a:t>
            </a:r>
            <a:r>
              <a:rPr sz="900" dirty="0">
                <a:latin typeface="Arial"/>
                <a:cs typeface="Arial"/>
              </a:rPr>
              <a:t>sum</a:t>
            </a:r>
            <a:r>
              <a:rPr sz="900" spc="-10" dirty="0">
                <a:latin typeface="Arial"/>
                <a:cs typeface="Arial"/>
              </a:rPr>
              <a:t> </a:t>
            </a:r>
            <a:r>
              <a:rPr sz="900" dirty="0">
                <a:latin typeface="Arial"/>
                <a:cs typeface="Arial"/>
              </a:rPr>
              <a:t>= </a:t>
            </a:r>
            <a:r>
              <a:rPr sz="900" spc="-25" dirty="0">
                <a:latin typeface="Arial"/>
                <a:cs typeface="Arial"/>
              </a:rPr>
              <a:t>0;</a:t>
            </a:r>
            <a:endParaRPr sz="900">
              <a:latin typeface="Arial"/>
              <a:cs typeface="Arial"/>
            </a:endParaRPr>
          </a:p>
          <a:p>
            <a:pPr marL="63500" marR="5106670">
              <a:lnSpc>
                <a:spcPts val="1030"/>
              </a:lnSpc>
              <a:spcBef>
                <a:spcPts val="55"/>
              </a:spcBef>
            </a:pPr>
            <a:r>
              <a:rPr sz="900" dirty="0">
                <a:solidFill>
                  <a:srgbClr val="0000FF"/>
                </a:solidFill>
                <a:latin typeface="Arial"/>
                <a:cs typeface="Arial"/>
              </a:rPr>
              <a:t>int</a:t>
            </a:r>
            <a:r>
              <a:rPr sz="900" spc="-15" dirty="0">
                <a:solidFill>
                  <a:srgbClr val="0000FF"/>
                </a:solidFill>
                <a:latin typeface="Arial"/>
                <a:cs typeface="Arial"/>
              </a:rPr>
              <a:t> </a:t>
            </a:r>
            <a:r>
              <a:rPr sz="900" dirty="0">
                <a:latin typeface="Arial"/>
                <a:cs typeface="Arial"/>
              </a:rPr>
              <a:t>counter</a:t>
            </a:r>
            <a:r>
              <a:rPr sz="900" spc="-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0; </a:t>
            </a:r>
            <a:r>
              <a:rPr sz="900" dirty="0">
                <a:solidFill>
                  <a:srgbClr val="0000FF"/>
                </a:solidFill>
                <a:latin typeface="Arial"/>
                <a:cs typeface="Arial"/>
              </a:rPr>
              <a:t>int</a:t>
            </a:r>
            <a:r>
              <a:rPr sz="900" spc="-5" dirty="0">
                <a:solidFill>
                  <a:srgbClr val="0000FF"/>
                </a:solidFill>
                <a:latin typeface="Arial"/>
                <a:cs typeface="Arial"/>
              </a:rPr>
              <a:t> </a:t>
            </a:r>
            <a:r>
              <a:rPr sz="900" dirty="0">
                <a:latin typeface="Arial"/>
                <a:cs typeface="Arial"/>
              </a:rPr>
              <a:t>number =</a:t>
            </a:r>
            <a:r>
              <a:rPr sz="900" spc="-5" dirty="0">
                <a:latin typeface="Arial"/>
                <a:cs typeface="Arial"/>
              </a:rPr>
              <a:t> </a:t>
            </a:r>
            <a:r>
              <a:rPr sz="900" spc="-25" dirty="0">
                <a:latin typeface="Arial"/>
                <a:cs typeface="Arial"/>
              </a:rPr>
              <a:t>2;</a:t>
            </a:r>
            <a:endParaRPr sz="900">
              <a:latin typeface="Arial"/>
              <a:cs typeface="Arial"/>
            </a:endParaRPr>
          </a:p>
          <a:p>
            <a:pPr>
              <a:lnSpc>
                <a:spcPct val="100000"/>
              </a:lnSpc>
              <a:spcBef>
                <a:spcPts val="45"/>
              </a:spcBef>
            </a:pPr>
            <a:endParaRPr sz="950">
              <a:latin typeface="Arial"/>
              <a:cs typeface="Arial"/>
            </a:endParaRPr>
          </a:p>
          <a:p>
            <a:pPr marL="63500">
              <a:lnSpc>
                <a:spcPts val="1055"/>
              </a:lnSpc>
            </a:pPr>
            <a:r>
              <a:rPr sz="900" i="1" spc="-10" dirty="0">
                <a:solidFill>
                  <a:srgbClr val="00AF50"/>
                </a:solidFill>
                <a:latin typeface="Arial"/>
                <a:cs typeface="Arial"/>
              </a:rPr>
              <a:t>//Loop</a:t>
            </a:r>
            <a:endParaRPr sz="900">
              <a:latin typeface="Arial"/>
              <a:cs typeface="Arial"/>
            </a:endParaRPr>
          </a:p>
          <a:p>
            <a:pPr marL="63500">
              <a:lnSpc>
                <a:spcPts val="1030"/>
              </a:lnSpc>
            </a:pPr>
            <a:r>
              <a:rPr sz="900" b="1" dirty="0">
                <a:solidFill>
                  <a:srgbClr val="3333FF"/>
                </a:solidFill>
                <a:latin typeface="Arial"/>
                <a:cs typeface="Arial"/>
              </a:rPr>
              <a:t>while</a:t>
            </a:r>
            <a:r>
              <a:rPr sz="900" b="1" spc="-15" dirty="0">
                <a:solidFill>
                  <a:srgbClr val="3333FF"/>
                </a:solidFill>
                <a:latin typeface="Arial"/>
                <a:cs typeface="Arial"/>
              </a:rPr>
              <a:t> </a:t>
            </a:r>
            <a:r>
              <a:rPr sz="900" dirty="0">
                <a:latin typeface="Arial"/>
                <a:cs typeface="Arial"/>
              </a:rPr>
              <a:t>(sum</a:t>
            </a:r>
            <a:r>
              <a:rPr sz="900" spc="5" dirty="0">
                <a:latin typeface="Arial"/>
                <a:cs typeface="Arial"/>
              </a:rPr>
              <a:t> </a:t>
            </a:r>
            <a:r>
              <a:rPr sz="900" dirty="0">
                <a:latin typeface="Arial"/>
                <a:cs typeface="Arial"/>
              </a:rPr>
              <a:t>&lt;</a:t>
            </a:r>
            <a:r>
              <a:rPr sz="900" spc="-10" dirty="0">
                <a:latin typeface="Arial"/>
                <a:cs typeface="Arial"/>
              </a:rPr>
              <a:t> </a:t>
            </a:r>
            <a:r>
              <a:rPr sz="900" spc="-20" dirty="0">
                <a:latin typeface="Arial"/>
                <a:cs typeface="Arial"/>
              </a:rPr>
              <a:t>1000)</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60020">
              <a:lnSpc>
                <a:spcPts val="1040"/>
              </a:lnSpc>
            </a:pPr>
            <a:r>
              <a:rPr sz="900" dirty="0">
                <a:latin typeface="Arial"/>
                <a:cs typeface="Arial"/>
              </a:rPr>
              <a:t>sum</a:t>
            </a:r>
            <a:r>
              <a:rPr sz="900" spc="-1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sum + </a:t>
            </a:r>
            <a:r>
              <a:rPr sz="900" spc="-10" dirty="0">
                <a:latin typeface="Arial"/>
                <a:cs typeface="Arial"/>
              </a:rPr>
              <a:t>number;</a:t>
            </a:r>
            <a:endParaRPr sz="900">
              <a:latin typeface="Arial"/>
              <a:cs typeface="Arial"/>
            </a:endParaRPr>
          </a:p>
          <a:p>
            <a:pPr marL="160020">
              <a:lnSpc>
                <a:spcPts val="1040"/>
              </a:lnSpc>
            </a:pPr>
            <a:r>
              <a:rPr sz="900" i="1" dirty="0">
                <a:solidFill>
                  <a:srgbClr val="00AF50"/>
                </a:solidFill>
                <a:latin typeface="Arial"/>
                <a:cs typeface="Arial"/>
              </a:rPr>
              <a:t>//Make</a:t>
            </a:r>
            <a:r>
              <a:rPr sz="900" i="1" spc="-35" dirty="0">
                <a:solidFill>
                  <a:srgbClr val="00AF50"/>
                </a:solidFill>
                <a:latin typeface="Arial"/>
                <a:cs typeface="Arial"/>
              </a:rPr>
              <a:t> </a:t>
            </a:r>
            <a:r>
              <a:rPr sz="900" i="1" dirty="0">
                <a:solidFill>
                  <a:srgbClr val="00AF50"/>
                </a:solidFill>
                <a:latin typeface="Arial"/>
                <a:cs typeface="Arial"/>
              </a:rPr>
              <a:t>sure</a:t>
            </a:r>
            <a:r>
              <a:rPr sz="900" i="1" spc="-20" dirty="0">
                <a:solidFill>
                  <a:srgbClr val="00AF50"/>
                </a:solidFill>
                <a:latin typeface="Arial"/>
                <a:cs typeface="Arial"/>
              </a:rPr>
              <a:t> </a:t>
            </a:r>
            <a:r>
              <a:rPr sz="900" i="1" dirty="0">
                <a:solidFill>
                  <a:srgbClr val="00AF50"/>
                </a:solidFill>
                <a:latin typeface="Arial"/>
                <a:cs typeface="Arial"/>
              </a:rPr>
              <a:t>you</a:t>
            </a:r>
            <a:r>
              <a:rPr sz="900" i="1" spc="-20" dirty="0">
                <a:solidFill>
                  <a:srgbClr val="00AF50"/>
                </a:solidFill>
                <a:latin typeface="Arial"/>
                <a:cs typeface="Arial"/>
              </a:rPr>
              <a:t> </a:t>
            </a:r>
            <a:r>
              <a:rPr sz="900" i="1" spc="-10" dirty="0">
                <a:solidFill>
                  <a:srgbClr val="00AF50"/>
                </a:solidFill>
                <a:latin typeface="Arial"/>
                <a:cs typeface="Arial"/>
              </a:rPr>
              <a:t>increment</a:t>
            </a:r>
            <a:r>
              <a:rPr sz="900" i="1" spc="-25" dirty="0">
                <a:solidFill>
                  <a:srgbClr val="00AF50"/>
                </a:solidFill>
                <a:latin typeface="Arial"/>
                <a:cs typeface="Arial"/>
              </a:rPr>
              <a:t> </a:t>
            </a:r>
            <a:r>
              <a:rPr sz="900" i="1" dirty="0">
                <a:solidFill>
                  <a:srgbClr val="00AF50"/>
                </a:solidFill>
                <a:latin typeface="Arial"/>
                <a:cs typeface="Arial"/>
              </a:rPr>
              <a:t>the</a:t>
            </a:r>
            <a:r>
              <a:rPr sz="900" i="1" spc="-20" dirty="0">
                <a:solidFill>
                  <a:srgbClr val="00AF50"/>
                </a:solidFill>
                <a:latin typeface="Arial"/>
                <a:cs typeface="Arial"/>
              </a:rPr>
              <a:t> </a:t>
            </a:r>
            <a:r>
              <a:rPr sz="900" i="1" dirty="0">
                <a:solidFill>
                  <a:srgbClr val="00AF50"/>
                </a:solidFill>
                <a:latin typeface="Arial"/>
                <a:cs typeface="Arial"/>
              </a:rPr>
              <a:t>counter</a:t>
            </a:r>
            <a:r>
              <a:rPr sz="900" i="1" spc="-25" dirty="0">
                <a:solidFill>
                  <a:srgbClr val="00AF50"/>
                </a:solidFill>
                <a:latin typeface="Arial"/>
                <a:cs typeface="Arial"/>
              </a:rPr>
              <a:t> </a:t>
            </a:r>
            <a:r>
              <a:rPr sz="900" i="1" dirty="0">
                <a:solidFill>
                  <a:srgbClr val="00AF50"/>
                </a:solidFill>
                <a:latin typeface="Arial"/>
                <a:cs typeface="Arial"/>
              </a:rPr>
              <a:t>and</a:t>
            </a:r>
            <a:r>
              <a:rPr sz="900" i="1" spc="-20" dirty="0">
                <a:solidFill>
                  <a:srgbClr val="00AF50"/>
                </a:solidFill>
                <a:latin typeface="Arial"/>
                <a:cs typeface="Arial"/>
              </a:rPr>
              <a:t> </a:t>
            </a:r>
            <a:r>
              <a:rPr sz="900" i="1" dirty="0">
                <a:solidFill>
                  <a:srgbClr val="00AF50"/>
                </a:solidFill>
                <a:latin typeface="Arial"/>
                <a:cs typeface="Arial"/>
              </a:rPr>
              <a:t>the</a:t>
            </a:r>
            <a:r>
              <a:rPr sz="900" i="1" spc="-30" dirty="0">
                <a:solidFill>
                  <a:srgbClr val="00AF50"/>
                </a:solidFill>
                <a:latin typeface="Arial"/>
                <a:cs typeface="Arial"/>
              </a:rPr>
              <a:t> </a:t>
            </a:r>
            <a:r>
              <a:rPr sz="900" i="1" spc="-10" dirty="0">
                <a:solidFill>
                  <a:srgbClr val="00AF50"/>
                </a:solidFill>
                <a:latin typeface="Arial"/>
                <a:cs typeface="Arial"/>
              </a:rPr>
              <a:t>number</a:t>
            </a:r>
            <a:endParaRPr sz="900">
              <a:latin typeface="Arial"/>
              <a:cs typeface="Arial"/>
            </a:endParaRPr>
          </a:p>
          <a:p>
            <a:pPr marL="160020" marR="4644390">
              <a:lnSpc>
                <a:spcPts val="1030"/>
              </a:lnSpc>
              <a:spcBef>
                <a:spcPts val="55"/>
              </a:spcBef>
            </a:pPr>
            <a:r>
              <a:rPr sz="900" dirty="0">
                <a:latin typeface="Arial"/>
                <a:cs typeface="Arial"/>
              </a:rPr>
              <a:t>counter</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counter</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1; </a:t>
            </a:r>
            <a:r>
              <a:rPr sz="900" dirty="0">
                <a:latin typeface="Arial"/>
                <a:cs typeface="Arial"/>
              </a:rPr>
              <a:t>number</a:t>
            </a:r>
            <a:r>
              <a:rPr sz="900" spc="-15" dirty="0">
                <a:latin typeface="Arial"/>
                <a:cs typeface="Arial"/>
              </a:rPr>
              <a:t> </a:t>
            </a:r>
            <a:r>
              <a:rPr sz="900" dirty="0">
                <a:latin typeface="Arial"/>
                <a:cs typeface="Arial"/>
              </a:rPr>
              <a:t>= number</a:t>
            </a:r>
            <a:r>
              <a:rPr sz="900" spc="-1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2;</a:t>
            </a:r>
            <a:endParaRPr sz="900">
              <a:latin typeface="Arial"/>
              <a:cs typeface="Arial"/>
            </a:endParaRPr>
          </a:p>
          <a:p>
            <a:pPr marL="63500">
              <a:lnSpc>
                <a:spcPts val="1010"/>
              </a:lnSpc>
            </a:pPr>
            <a:r>
              <a:rPr sz="900" dirty="0">
                <a:latin typeface="Arial"/>
                <a:cs typeface="Arial"/>
              </a:rPr>
              <a:t>}</a:t>
            </a:r>
            <a:endParaRPr sz="900">
              <a:latin typeface="Arial"/>
              <a:cs typeface="Arial"/>
            </a:endParaRPr>
          </a:p>
          <a:p>
            <a:pPr>
              <a:lnSpc>
                <a:spcPct val="100000"/>
              </a:lnSpc>
              <a:spcBef>
                <a:spcPts val="30"/>
              </a:spcBef>
            </a:pPr>
            <a:endParaRPr sz="1050">
              <a:latin typeface="Arial"/>
              <a:cs typeface="Arial"/>
            </a:endParaRPr>
          </a:p>
          <a:p>
            <a:pPr marL="63500" marR="4753610">
              <a:lnSpc>
                <a:spcPts val="1030"/>
              </a:lnSpc>
            </a:pPr>
            <a:r>
              <a:rPr sz="900" i="1" dirty="0">
                <a:solidFill>
                  <a:srgbClr val="00AF50"/>
                </a:solidFill>
                <a:latin typeface="Arial"/>
                <a:cs typeface="Arial"/>
              </a:rPr>
              <a:t>//Remove</a:t>
            </a:r>
            <a:r>
              <a:rPr sz="900" i="1" spc="-35" dirty="0">
                <a:solidFill>
                  <a:srgbClr val="00AF50"/>
                </a:solidFill>
                <a:latin typeface="Arial"/>
                <a:cs typeface="Arial"/>
              </a:rPr>
              <a:t> </a:t>
            </a:r>
            <a:r>
              <a:rPr sz="900" i="1" dirty="0">
                <a:solidFill>
                  <a:srgbClr val="00AF50"/>
                </a:solidFill>
                <a:latin typeface="Arial"/>
                <a:cs typeface="Arial"/>
              </a:rPr>
              <a:t>last</a:t>
            </a:r>
            <a:r>
              <a:rPr sz="900" i="1" spc="-35" dirty="0">
                <a:solidFill>
                  <a:srgbClr val="00AF50"/>
                </a:solidFill>
                <a:latin typeface="Arial"/>
                <a:cs typeface="Arial"/>
              </a:rPr>
              <a:t> </a:t>
            </a:r>
            <a:r>
              <a:rPr sz="900" i="1" spc="-10" dirty="0">
                <a:solidFill>
                  <a:srgbClr val="00AF50"/>
                </a:solidFill>
                <a:latin typeface="Arial"/>
                <a:cs typeface="Arial"/>
              </a:rPr>
              <a:t>number </a:t>
            </a:r>
            <a:r>
              <a:rPr sz="900" dirty="0">
                <a:latin typeface="Arial"/>
                <a:cs typeface="Arial"/>
              </a:rPr>
              <a:t>sum</a:t>
            </a:r>
            <a:r>
              <a:rPr sz="900" spc="-5" dirty="0">
                <a:latin typeface="Arial"/>
                <a:cs typeface="Arial"/>
              </a:rPr>
              <a:t> </a:t>
            </a:r>
            <a:r>
              <a:rPr sz="900" spc="-25" dirty="0">
                <a:latin typeface="Arial"/>
                <a:cs typeface="Arial"/>
              </a:rPr>
              <a:t>-</a:t>
            </a:r>
            <a:r>
              <a:rPr sz="900" dirty="0">
                <a:latin typeface="Arial"/>
                <a:cs typeface="Arial"/>
              </a:rPr>
              <a:t>= </a:t>
            </a:r>
            <a:r>
              <a:rPr sz="900" spc="-10" dirty="0">
                <a:latin typeface="Arial"/>
                <a:cs typeface="Arial"/>
              </a:rPr>
              <a:t>number; </a:t>
            </a:r>
            <a:r>
              <a:rPr sz="900" dirty="0">
                <a:latin typeface="Arial"/>
                <a:cs typeface="Arial"/>
              </a:rPr>
              <a:t>counter</a:t>
            </a:r>
            <a:r>
              <a:rPr sz="900" spc="-5" dirty="0">
                <a:latin typeface="Arial"/>
                <a:cs typeface="Arial"/>
              </a:rPr>
              <a:t> </a:t>
            </a:r>
            <a:r>
              <a:rPr sz="900" dirty="0">
                <a:latin typeface="Arial"/>
                <a:cs typeface="Arial"/>
              </a:rPr>
              <a:t>--</a:t>
            </a:r>
            <a:r>
              <a:rPr sz="900" spc="-50" dirty="0">
                <a:latin typeface="Arial"/>
                <a:cs typeface="Arial"/>
              </a:rPr>
              <a:t>;</a:t>
            </a:r>
            <a:endParaRPr sz="900">
              <a:latin typeface="Arial"/>
              <a:cs typeface="Arial"/>
            </a:endParaRPr>
          </a:p>
          <a:p>
            <a:pPr>
              <a:lnSpc>
                <a:spcPct val="100000"/>
              </a:lnSpc>
              <a:spcBef>
                <a:spcPts val="50"/>
              </a:spcBef>
            </a:pPr>
            <a:endParaRPr sz="1000">
              <a:latin typeface="Arial"/>
              <a:cs typeface="Arial"/>
            </a:endParaRPr>
          </a:p>
          <a:p>
            <a:pPr marL="63500" marR="4500245">
              <a:lnSpc>
                <a:spcPts val="1040"/>
              </a:lnSpc>
            </a:pPr>
            <a:r>
              <a:rPr sz="900" dirty="0">
                <a:latin typeface="Arial"/>
                <a:cs typeface="Arial"/>
              </a:rPr>
              <a:t>Print(</a:t>
            </a:r>
            <a:r>
              <a:rPr sz="900" dirty="0">
                <a:solidFill>
                  <a:srgbClr val="990000"/>
                </a:solidFill>
                <a:latin typeface="Arial"/>
                <a:cs typeface="Arial"/>
              </a:rPr>
              <a:t>"Count</a:t>
            </a:r>
            <a:r>
              <a:rPr sz="900" spc="-10" dirty="0">
                <a:solidFill>
                  <a:srgbClr val="990000"/>
                </a:solidFill>
                <a:latin typeface="Arial"/>
                <a:cs typeface="Arial"/>
              </a:rPr>
              <a:t> </a:t>
            </a:r>
            <a:r>
              <a:rPr sz="900" dirty="0">
                <a:solidFill>
                  <a:srgbClr val="990000"/>
                </a:solidFill>
                <a:latin typeface="Arial"/>
                <a:cs typeface="Arial"/>
              </a:rPr>
              <a:t>=</a:t>
            </a:r>
            <a:r>
              <a:rPr sz="900" spc="-15" dirty="0">
                <a:solidFill>
                  <a:srgbClr val="990000"/>
                </a:solidFill>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counter);</a:t>
            </a:r>
            <a:endParaRPr sz="900">
              <a:latin typeface="Arial"/>
              <a:cs typeface="Arial"/>
            </a:endParaRPr>
          </a:p>
          <a:p>
            <a:pPr marL="63500" marR="4500245">
              <a:lnSpc>
                <a:spcPts val="1040"/>
              </a:lnSpc>
              <a:spcBef>
                <a:spcPts val="5"/>
              </a:spcBef>
            </a:pPr>
            <a:r>
              <a:rPr sz="900" dirty="0">
                <a:latin typeface="Arial"/>
                <a:cs typeface="Arial"/>
              </a:rPr>
              <a:t>Print(</a:t>
            </a:r>
            <a:r>
              <a:rPr sz="900" dirty="0">
                <a:solidFill>
                  <a:srgbClr val="990000"/>
                </a:solidFill>
                <a:latin typeface="Arial"/>
                <a:cs typeface="Arial"/>
              </a:rPr>
              <a:t>"Sum</a:t>
            </a:r>
            <a:r>
              <a:rPr sz="900" spc="-10"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solidFill>
                  <a:srgbClr val="990000"/>
                </a:solidFill>
                <a:latin typeface="Arial"/>
                <a:cs typeface="Arial"/>
              </a:rPr>
              <a:t>" </a:t>
            </a:r>
            <a:r>
              <a:rPr sz="900" dirty="0">
                <a:latin typeface="Arial"/>
                <a:cs typeface="Arial"/>
              </a:rPr>
              <a:t>+</a:t>
            </a:r>
            <a:r>
              <a:rPr sz="900" spc="-10" dirty="0">
                <a:latin typeface="Arial"/>
                <a:cs typeface="Arial"/>
              </a:rPr>
              <a:t> </a:t>
            </a:r>
            <a:r>
              <a:rPr sz="900" spc="-20" dirty="0">
                <a:latin typeface="Arial"/>
                <a:cs typeface="Arial"/>
              </a:rPr>
              <a:t>sum);</a:t>
            </a:r>
            <a:endParaRPr sz="900">
              <a:latin typeface="Arial"/>
              <a:cs typeface="Arial"/>
            </a:endParaRPr>
          </a:p>
        </p:txBody>
      </p:sp>
      <p:sp>
        <p:nvSpPr>
          <p:cNvPr id="20" name="Title 19"/>
          <p:cNvSpPr>
            <a:spLocks noGrp="1"/>
          </p:cNvSpPr>
          <p:nvPr>
            <p:ph type="title"/>
          </p:nvPr>
        </p:nvSpPr>
        <p:spPr/>
        <p:txBody>
          <a:bodyPr/>
          <a:lstStyle/>
          <a:p>
            <a:endParaRPr lang="en-US"/>
          </a:p>
        </p:txBody>
      </p:sp>
    </p:spTree>
    <p:extLst>
      <p:ext uri="{BB962C8B-B14F-4D97-AF65-F5344CB8AC3E}">
        <p14:creationId xmlns:p14="http://schemas.microsoft.com/office/powerpoint/2010/main" val="17199392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876604" y="990600"/>
            <a:ext cx="6013450" cy="836930"/>
          </a:xfrm>
          <a:prstGeom prst="rect">
            <a:avLst/>
          </a:prstGeom>
        </p:spPr>
        <p:txBody>
          <a:bodyPr vert="horz" wrap="square" lIns="0" tIns="19685" rIns="0" bIns="0" rtlCol="0">
            <a:spAutoFit/>
          </a:bodyPr>
          <a:lstStyle/>
          <a:p>
            <a:pPr marL="38100" marR="30480">
              <a:lnSpc>
                <a:spcPct val="95900"/>
              </a:lnSpc>
              <a:spcBef>
                <a:spcPts val="155"/>
              </a:spcBef>
            </a:pPr>
            <a:r>
              <a:rPr sz="1100" dirty="0">
                <a:latin typeface="Arial"/>
                <a:cs typeface="Arial"/>
              </a:rPr>
              <a:t>Here</a:t>
            </a:r>
            <a:r>
              <a:rPr sz="1100" spc="-2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another</a:t>
            </a:r>
            <a:r>
              <a:rPr sz="1100" spc="-2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from</a:t>
            </a:r>
            <a:r>
              <a:rPr sz="1100" spc="-30" dirty="0">
                <a:latin typeface="Arial"/>
                <a:cs typeface="Arial"/>
              </a:rPr>
              <a:t> </a:t>
            </a:r>
            <a:r>
              <a:rPr sz="1100" dirty="0">
                <a:latin typeface="Arial"/>
                <a:cs typeface="Arial"/>
              </a:rPr>
              <a:t>mathematics</a:t>
            </a:r>
            <a:r>
              <a:rPr sz="1100" spc="-30" dirty="0">
                <a:latin typeface="Arial"/>
                <a:cs typeface="Arial"/>
              </a:rPr>
              <a:t> </a:t>
            </a:r>
            <a:r>
              <a:rPr sz="1100" dirty="0">
                <a:latin typeface="Arial"/>
                <a:cs typeface="Arial"/>
              </a:rPr>
              <a:t>where</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35" dirty="0">
                <a:latin typeface="Arial"/>
                <a:cs typeface="Arial"/>
              </a:rPr>
              <a:t> </a:t>
            </a:r>
            <a:r>
              <a:rPr sz="1100" dirty="0">
                <a:latin typeface="Arial"/>
                <a:cs typeface="Arial"/>
              </a:rPr>
              <a:t>solve</a:t>
            </a:r>
            <a:r>
              <a:rPr sz="1100" spc="-30"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Collatz</a:t>
            </a:r>
            <a:r>
              <a:rPr sz="1100" b="1" i="1" spc="-20" dirty="0">
                <a:latin typeface="Arial"/>
                <a:cs typeface="Arial"/>
              </a:rPr>
              <a:t> </a:t>
            </a:r>
            <a:r>
              <a:rPr sz="1100" b="1" i="1" dirty="0">
                <a:latin typeface="Arial"/>
                <a:cs typeface="Arial"/>
              </a:rPr>
              <a:t>conjecture</a:t>
            </a:r>
            <a:r>
              <a:rPr sz="1100" dirty="0">
                <a:latin typeface="Arial"/>
                <a:cs typeface="Arial"/>
              </a:rPr>
              <a:t>.</a:t>
            </a:r>
            <a:r>
              <a:rPr sz="1100" spc="-25" dirty="0">
                <a:latin typeface="Arial"/>
                <a:cs typeface="Arial"/>
              </a:rPr>
              <a:t> It </a:t>
            </a:r>
            <a:r>
              <a:rPr sz="1100" dirty="0">
                <a:latin typeface="Arial"/>
                <a:cs typeface="Arial"/>
              </a:rPr>
              <a:t>basically</a:t>
            </a:r>
            <a:r>
              <a:rPr sz="1100" spc="-25" dirty="0">
                <a:latin typeface="Arial"/>
                <a:cs typeface="Arial"/>
              </a:rPr>
              <a:t> </a:t>
            </a:r>
            <a:r>
              <a:rPr sz="1100" dirty="0">
                <a:latin typeface="Arial"/>
                <a:cs typeface="Arial"/>
              </a:rPr>
              <a:t>says</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start</a:t>
            </a:r>
            <a:r>
              <a:rPr sz="1100" spc="-20"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any</a:t>
            </a:r>
            <a:r>
              <a:rPr sz="1100" spc="-30" dirty="0">
                <a:latin typeface="Arial"/>
                <a:cs typeface="Arial"/>
              </a:rPr>
              <a:t> </a:t>
            </a:r>
            <a:r>
              <a:rPr sz="1100" dirty="0">
                <a:latin typeface="Arial"/>
                <a:cs typeface="Arial"/>
              </a:rPr>
              <a:t>natural</a:t>
            </a:r>
            <a:r>
              <a:rPr sz="1100" spc="-30" dirty="0">
                <a:latin typeface="Arial"/>
                <a:cs typeface="Arial"/>
              </a:rPr>
              <a:t> </a:t>
            </a:r>
            <a:r>
              <a:rPr sz="1100" dirty="0">
                <a:latin typeface="Arial"/>
                <a:cs typeface="Arial"/>
              </a:rPr>
              <a:t>positive</a:t>
            </a:r>
            <a:r>
              <a:rPr sz="1100" spc="-15" dirty="0">
                <a:latin typeface="Arial"/>
                <a:cs typeface="Arial"/>
              </a:rPr>
              <a:t> </a:t>
            </a:r>
            <a:r>
              <a:rPr sz="1100" dirty="0">
                <a:latin typeface="Arial"/>
                <a:cs typeface="Arial"/>
              </a:rPr>
              <a:t>integer,</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divide</a:t>
            </a:r>
            <a:r>
              <a:rPr sz="1100" spc="-20" dirty="0">
                <a:latin typeface="Arial"/>
                <a:cs typeface="Arial"/>
              </a:rPr>
              <a:t> </a:t>
            </a:r>
            <a:r>
              <a:rPr sz="1100" dirty="0">
                <a:latin typeface="Arial"/>
                <a:cs typeface="Arial"/>
              </a:rPr>
              <a:t>by</a:t>
            </a:r>
            <a:r>
              <a:rPr sz="1100" spc="-15" dirty="0">
                <a:latin typeface="Arial"/>
                <a:cs typeface="Arial"/>
              </a:rPr>
              <a:t> </a:t>
            </a:r>
            <a:r>
              <a:rPr sz="1100" spc="-25" dirty="0">
                <a:latin typeface="Arial"/>
                <a:cs typeface="Arial"/>
              </a:rPr>
              <a:t>2,</a:t>
            </a:r>
            <a:r>
              <a:rPr sz="1100" dirty="0">
                <a:latin typeface="Arial"/>
                <a:cs typeface="Arial"/>
              </a:rPr>
              <a:t> but</a:t>
            </a:r>
            <a:r>
              <a:rPr sz="1100" spc="-1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odd,</a:t>
            </a:r>
            <a:r>
              <a:rPr sz="1100" spc="-20" dirty="0">
                <a:latin typeface="Arial"/>
                <a:cs typeface="Arial"/>
              </a:rPr>
              <a:t> </a:t>
            </a:r>
            <a:r>
              <a:rPr sz="1100" dirty="0">
                <a:latin typeface="Arial"/>
                <a:cs typeface="Arial"/>
              </a:rPr>
              <a:t>then</a:t>
            </a:r>
            <a:r>
              <a:rPr sz="1100" spc="-35" dirty="0">
                <a:latin typeface="Arial"/>
                <a:cs typeface="Arial"/>
              </a:rPr>
              <a:t> </a:t>
            </a:r>
            <a:r>
              <a:rPr sz="1100" dirty="0">
                <a:latin typeface="Arial"/>
                <a:cs typeface="Arial"/>
              </a:rPr>
              <a:t>multiply</a:t>
            </a:r>
            <a:r>
              <a:rPr sz="1100" spc="-5" dirty="0">
                <a:latin typeface="Arial"/>
                <a:cs typeface="Arial"/>
              </a:rPr>
              <a:t> </a:t>
            </a:r>
            <a:r>
              <a:rPr sz="1100" dirty="0">
                <a:latin typeface="Arial"/>
                <a:cs typeface="Arial"/>
              </a:rPr>
              <a:t>by</a:t>
            </a:r>
            <a:r>
              <a:rPr sz="1100" spc="-10" dirty="0">
                <a:latin typeface="Arial"/>
                <a:cs typeface="Arial"/>
              </a:rPr>
              <a:t> </a:t>
            </a:r>
            <a:r>
              <a:rPr sz="1100" dirty="0">
                <a:latin typeface="Arial"/>
                <a:cs typeface="Arial"/>
              </a:rPr>
              <a:t>3</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add</a:t>
            </a:r>
            <a:r>
              <a:rPr sz="1100" spc="-15" dirty="0">
                <a:latin typeface="Arial"/>
                <a:cs typeface="Arial"/>
              </a:rPr>
              <a:t> </a:t>
            </a:r>
            <a:r>
              <a:rPr sz="1100" dirty="0">
                <a:latin typeface="Arial"/>
                <a:cs typeface="Arial"/>
              </a:rPr>
              <a:t>1.</a:t>
            </a:r>
            <a:r>
              <a:rPr sz="1100" spc="-15"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repeat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process</a:t>
            </a:r>
            <a:r>
              <a:rPr sz="1100" spc="-20" dirty="0">
                <a:latin typeface="Arial"/>
                <a:cs typeface="Arial"/>
              </a:rPr>
              <a:t> </a:t>
            </a:r>
            <a:r>
              <a:rPr sz="1100" dirty="0">
                <a:latin typeface="Arial"/>
                <a:cs typeface="Arial"/>
              </a:rPr>
              <a:t>long</a:t>
            </a:r>
            <a:r>
              <a:rPr sz="1100" spc="-15" dirty="0">
                <a:latin typeface="Arial"/>
                <a:cs typeface="Arial"/>
              </a:rPr>
              <a:t> </a:t>
            </a:r>
            <a:r>
              <a:rPr sz="1100" dirty="0">
                <a:latin typeface="Arial"/>
                <a:cs typeface="Arial"/>
              </a:rPr>
              <a:t>enough,</a:t>
            </a:r>
            <a:r>
              <a:rPr sz="1100" spc="-20" dirty="0">
                <a:latin typeface="Arial"/>
                <a:cs typeface="Arial"/>
              </a:rPr>
              <a:t> </a:t>
            </a:r>
            <a:r>
              <a:rPr sz="1100" dirty="0">
                <a:latin typeface="Arial"/>
                <a:cs typeface="Arial"/>
              </a:rPr>
              <a:t>then</a:t>
            </a:r>
            <a:r>
              <a:rPr sz="1100" spc="-15" dirty="0">
                <a:latin typeface="Arial"/>
                <a:cs typeface="Arial"/>
              </a:rPr>
              <a:t> </a:t>
            </a:r>
            <a:r>
              <a:rPr sz="1100" dirty="0">
                <a:latin typeface="Arial"/>
                <a:cs typeface="Arial"/>
              </a:rPr>
              <a:t>you</a:t>
            </a:r>
            <a:r>
              <a:rPr sz="1100" spc="-20" dirty="0">
                <a:latin typeface="Arial"/>
                <a:cs typeface="Arial"/>
              </a:rPr>
              <a:t> </a:t>
            </a:r>
            <a:r>
              <a:rPr sz="1100" spc="-10" dirty="0">
                <a:latin typeface="Arial"/>
                <a:cs typeface="Arial"/>
              </a:rPr>
              <a:t>always </a:t>
            </a:r>
            <a:r>
              <a:rPr sz="1100" dirty="0">
                <a:latin typeface="Arial"/>
                <a:cs typeface="Arial"/>
              </a:rPr>
              <a:t>converge</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1</a:t>
            </a:r>
            <a:r>
              <a:rPr sz="1050" baseline="31746" dirty="0">
                <a:latin typeface="Arial"/>
                <a:cs typeface="Arial"/>
              </a:rPr>
              <a:t>5</a:t>
            </a:r>
            <a:r>
              <a:rPr sz="1100" dirty="0">
                <a:latin typeface="Arial"/>
                <a:cs typeface="Arial"/>
              </a:rPr>
              <a:t>.</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prints</a:t>
            </a:r>
            <a:r>
              <a:rPr sz="1100" spc="-15" dirty="0">
                <a:latin typeface="Arial"/>
                <a:cs typeface="Arial"/>
              </a:rPr>
              <a:t> </a:t>
            </a:r>
            <a:r>
              <a:rPr sz="1100" dirty="0">
                <a:latin typeface="Arial"/>
                <a:cs typeface="Arial"/>
              </a:rPr>
              <a:t>all</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numbers</a:t>
            </a:r>
            <a:r>
              <a:rPr sz="1100" spc="-1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a</a:t>
            </a:r>
            <a:r>
              <a:rPr sz="1100" spc="-5" dirty="0">
                <a:latin typeface="Arial"/>
                <a:cs typeface="Arial"/>
              </a:rPr>
              <a:t> </a:t>
            </a:r>
            <a:r>
              <a:rPr sz="1100" b="1" i="1" dirty="0">
                <a:latin typeface="Arial"/>
                <a:cs typeface="Arial"/>
              </a:rPr>
              <a:t>Collatz</a:t>
            </a:r>
            <a:r>
              <a:rPr sz="1100" b="1" i="1" spc="-25" dirty="0">
                <a:latin typeface="Arial"/>
                <a:cs typeface="Arial"/>
              </a:rPr>
              <a:t> </a:t>
            </a:r>
            <a:r>
              <a:rPr sz="1100" b="1" i="1" dirty="0">
                <a:latin typeface="Arial"/>
                <a:cs typeface="Arial"/>
              </a:rPr>
              <a:t>conjecture</a:t>
            </a:r>
            <a:r>
              <a:rPr sz="1100" b="1" i="1" spc="-2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a</a:t>
            </a:r>
            <a:r>
              <a:rPr sz="1100" spc="-25" dirty="0">
                <a:latin typeface="Arial"/>
                <a:cs typeface="Arial"/>
              </a:rPr>
              <a:t> </a:t>
            </a:r>
            <a:r>
              <a:rPr sz="1100" spc="-10" dirty="0">
                <a:latin typeface="Arial"/>
                <a:cs typeface="Arial"/>
              </a:rPr>
              <a:t>given number:</a:t>
            </a:r>
            <a:endParaRPr sz="1100">
              <a:latin typeface="Arial"/>
              <a:cs typeface="Arial"/>
            </a:endParaRPr>
          </a:p>
        </p:txBody>
      </p:sp>
      <p:sp>
        <p:nvSpPr>
          <p:cNvPr id="6" name="object 6"/>
          <p:cNvSpPr txBox="1"/>
          <p:nvPr/>
        </p:nvSpPr>
        <p:spPr>
          <a:xfrm>
            <a:off x="920800" y="1983232"/>
            <a:ext cx="5944870" cy="160718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int </a:t>
            </a:r>
            <a:r>
              <a:rPr sz="900" dirty="0">
                <a:latin typeface="Arial"/>
                <a:cs typeface="Arial"/>
              </a:rPr>
              <a:t>x</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46;</a:t>
            </a:r>
            <a:endParaRPr sz="900">
              <a:latin typeface="Arial"/>
              <a:cs typeface="Arial"/>
            </a:endParaRPr>
          </a:p>
          <a:p>
            <a:pPr marL="63500">
              <a:lnSpc>
                <a:spcPts val="1030"/>
              </a:lnSpc>
            </a:pPr>
            <a:r>
              <a:rPr sz="900" b="1" dirty="0">
                <a:solidFill>
                  <a:srgbClr val="0000FF"/>
                </a:solidFill>
                <a:latin typeface="Arial"/>
                <a:cs typeface="Arial"/>
              </a:rPr>
              <a:t>while</a:t>
            </a:r>
            <a:r>
              <a:rPr sz="900" dirty="0">
                <a:latin typeface="Arial"/>
                <a:cs typeface="Arial"/>
              </a:rPr>
              <a:t>(x</a:t>
            </a:r>
            <a:r>
              <a:rPr sz="900" spc="-5" dirty="0">
                <a:latin typeface="Arial"/>
                <a:cs typeface="Arial"/>
              </a:rPr>
              <a:t> </a:t>
            </a:r>
            <a:r>
              <a:rPr sz="900" dirty="0">
                <a:latin typeface="Arial"/>
                <a:cs typeface="Arial"/>
              </a:rPr>
              <a:t>&gt;</a:t>
            </a:r>
            <a:r>
              <a:rPr sz="900" spc="-10" dirty="0">
                <a:latin typeface="Arial"/>
                <a:cs typeface="Arial"/>
              </a:rPr>
              <a:t> </a:t>
            </a:r>
            <a:r>
              <a:rPr sz="900" spc="-25" dirty="0">
                <a:latin typeface="Arial"/>
                <a:cs typeface="Arial"/>
              </a:rPr>
              <a:t>1)</a:t>
            </a:r>
            <a:endParaRPr sz="900">
              <a:latin typeface="Arial"/>
              <a:cs typeface="Arial"/>
            </a:endParaRPr>
          </a:p>
          <a:p>
            <a:pPr marL="63500">
              <a:lnSpc>
                <a:spcPts val="1035"/>
              </a:lnSpc>
            </a:pPr>
            <a:r>
              <a:rPr sz="900" dirty="0">
                <a:latin typeface="Arial"/>
                <a:cs typeface="Arial"/>
              </a:rPr>
              <a:t>{</a:t>
            </a:r>
            <a:endParaRPr sz="900">
              <a:latin typeface="Arial"/>
              <a:cs typeface="Arial"/>
            </a:endParaRPr>
          </a:p>
          <a:p>
            <a:pPr marL="127635" marR="4805680">
              <a:lnSpc>
                <a:spcPts val="1040"/>
              </a:lnSpc>
              <a:spcBef>
                <a:spcPts val="45"/>
              </a:spcBef>
            </a:pPr>
            <a:r>
              <a:rPr sz="900" dirty="0">
                <a:latin typeface="Arial"/>
                <a:cs typeface="Arial"/>
              </a:rPr>
              <a:t>Print(</a:t>
            </a:r>
            <a:r>
              <a:rPr sz="900" spc="-30" dirty="0">
                <a:latin typeface="Arial"/>
                <a:cs typeface="Arial"/>
              </a:rPr>
              <a:t> </a:t>
            </a:r>
            <a:r>
              <a:rPr sz="900" dirty="0">
                <a:latin typeface="Arial"/>
                <a:cs typeface="Arial"/>
              </a:rPr>
              <a:t>x.ToString()</a:t>
            </a:r>
            <a:r>
              <a:rPr sz="900" spc="-10" dirty="0">
                <a:latin typeface="Arial"/>
                <a:cs typeface="Arial"/>
              </a:rPr>
              <a:t> </a:t>
            </a:r>
            <a:r>
              <a:rPr sz="900" spc="-25" dirty="0">
                <a:latin typeface="Arial"/>
                <a:cs typeface="Arial"/>
              </a:rPr>
              <a:t>); </a:t>
            </a:r>
            <a:r>
              <a:rPr sz="900" dirty="0">
                <a:solidFill>
                  <a:srgbClr val="0000FF"/>
                </a:solidFill>
                <a:latin typeface="Arial"/>
                <a:cs typeface="Arial"/>
              </a:rPr>
              <a:t>if</a:t>
            </a:r>
            <a:r>
              <a:rPr sz="900" dirty="0">
                <a:latin typeface="Arial"/>
                <a:cs typeface="Arial"/>
              </a:rPr>
              <a:t>(</a:t>
            </a:r>
            <a:r>
              <a:rPr sz="900" spc="-5"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 2</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0</a:t>
            </a:r>
            <a:r>
              <a:rPr sz="900" spc="-10" dirty="0">
                <a:latin typeface="Arial"/>
                <a:cs typeface="Arial"/>
              </a:rPr>
              <a:t> </a:t>
            </a:r>
            <a:r>
              <a:rPr sz="900" spc="-50" dirty="0">
                <a:latin typeface="Arial"/>
                <a:cs typeface="Arial"/>
              </a:rPr>
              <a:t>)</a:t>
            </a:r>
            <a:endParaRPr sz="900">
              <a:latin typeface="Arial"/>
              <a:cs typeface="Arial"/>
            </a:endParaRPr>
          </a:p>
          <a:p>
            <a:pPr marL="127635" marR="5309235" indent="63500">
              <a:lnSpc>
                <a:spcPts val="1030"/>
              </a:lnSpc>
              <a:spcBef>
                <a:spcPts val="5"/>
              </a:spcBef>
            </a:pPr>
            <a:r>
              <a:rPr sz="900" dirty="0">
                <a:latin typeface="Arial"/>
                <a:cs typeface="Arial"/>
              </a:rPr>
              <a:t>x</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2; </a:t>
            </a:r>
            <a:r>
              <a:rPr sz="900" spc="-20" dirty="0">
                <a:solidFill>
                  <a:srgbClr val="0000FF"/>
                </a:solidFill>
                <a:latin typeface="Arial"/>
                <a:cs typeface="Arial"/>
              </a:rPr>
              <a:t>else</a:t>
            </a:r>
            <a:endParaRPr sz="900">
              <a:latin typeface="Arial"/>
              <a:cs typeface="Arial"/>
            </a:endParaRPr>
          </a:p>
          <a:p>
            <a:pPr marL="191770">
              <a:lnSpc>
                <a:spcPts val="990"/>
              </a:lnSpc>
            </a:pPr>
            <a:r>
              <a:rPr sz="900" dirty="0">
                <a:latin typeface="Arial"/>
                <a:cs typeface="Arial"/>
              </a:rPr>
              <a:t>x =</a:t>
            </a:r>
            <a:r>
              <a:rPr sz="900" spc="-10" dirty="0">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3 + </a:t>
            </a:r>
            <a:r>
              <a:rPr sz="900" spc="-25" dirty="0">
                <a:latin typeface="Arial"/>
                <a:cs typeface="Arial"/>
              </a:rPr>
              <a:t>1;</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63500">
              <a:lnSpc>
                <a:spcPts val="1055"/>
              </a:lnSpc>
            </a:pPr>
            <a:r>
              <a:rPr sz="900" dirty="0">
                <a:latin typeface="Arial"/>
                <a:cs typeface="Arial"/>
              </a:rPr>
              <a:t>Print(</a:t>
            </a:r>
            <a:r>
              <a:rPr sz="900" spc="-20" dirty="0">
                <a:latin typeface="Arial"/>
                <a:cs typeface="Arial"/>
              </a:rPr>
              <a:t> </a:t>
            </a:r>
            <a:r>
              <a:rPr sz="900" dirty="0">
                <a:latin typeface="Arial"/>
                <a:cs typeface="Arial"/>
              </a:rPr>
              <a:t>x.ToString()</a:t>
            </a:r>
            <a:r>
              <a:rPr sz="900" spc="-10" dirty="0">
                <a:latin typeface="Arial"/>
                <a:cs typeface="Arial"/>
              </a:rPr>
              <a:t> </a:t>
            </a:r>
            <a:r>
              <a:rPr sz="900" spc="-25" dirty="0">
                <a:latin typeface="Arial"/>
                <a:cs typeface="Arial"/>
              </a:rPr>
              <a:t>);</a:t>
            </a:r>
            <a:endParaRPr sz="900">
              <a:latin typeface="Arial"/>
              <a:cs typeface="Arial"/>
            </a:endParaRPr>
          </a:p>
        </p:txBody>
      </p:sp>
      <p:sp>
        <p:nvSpPr>
          <p:cNvPr id="7" name="object 7"/>
          <p:cNvSpPr/>
          <p:nvPr/>
        </p:nvSpPr>
        <p:spPr>
          <a:xfrm>
            <a:off x="914704" y="8918143"/>
            <a:ext cx="1829435" cy="7620"/>
          </a:xfrm>
          <a:custGeom>
            <a:avLst/>
            <a:gdLst/>
            <a:ahLst/>
            <a:cxnLst/>
            <a:rect l="l" t="t" r="r" b="b"/>
            <a:pathLst>
              <a:path w="1829435" h="7620">
                <a:moveTo>
                  <a:pt x="1829054" y="0"/>
                </a:moveTo>
                <a:lnTo>
                  <a:pt x="0" y="0"/>
                </a:lnTo>
                <a:lnTo>
                  <a:pt x="0" y="7619"/>
                </a:lnTo>
                <a:lnTo>
                  <a:pt x="1829054" y="7619"/>
                </a:lnTo>
                <a:lnTo>
                  <a:pt x="1829054" y="0"/>
                </a:lnTo>
                <a:close/>
              </a:path>
            </a:pathLst>
          </a:custGeom>
          <a:solidFill>
            <a:srgbClr val="000000"/>
          </a:solidFill>
        </p:spPr>
        <p:txBody>
          <a:bodyPr wrap="square" lIns="0" tIns="0" rIns="0" bIns="0" rtlCol="0"/>
          <a:lstStyle/>
          <a:p>
            <a:endParaRPr/>
          </a:p>
        </p:txBody>
      </p:sp>
      <p:sp>
        <p:nvSpPr>
          <p:cNvPr id="8" name="object 8"/>
          <p:cNvSpPr txBox="1"/>
          <p:nvPr/>
        </p:nvSpPr>
        <p:spPr>
          <a:xfrm>
            <a:off x="876604" y="8977071"/>
            <a:ext cx="4961890" cy="177800"/>
          </a:xfrm>
          <a:prstGeom prst="rect">
            <a:avLst/>
          </a:prstGeom>
        </p:spPr>
        <p:txBody>
          <a:bodyPr vert="horz" wrap="square" lIns="0" tIns="12065" rIns="0" bIns="0" rtlCol="0">
            <a:spAutoFit/>
          </a:bodyPr>
          <a:lstStyle/>
          <a:p>
            <a:pPr marL="38100">
              <a:lnSpc>
                <a:spcPct val="100000"/>
              </a:lnSpc>
              <a:spcBef>
                <a:spcPts val="95"/>
              </a:spcBef>
            </a:pPr>
            <a:r>
              <a:rPr sz="1050" baseline="31746" dirty="0">
                <a:latin typeface="Arial"/>
                <a:cs typeface="Arial"/>
              </a:rPr>
              <a:t>5</a:t>
            </a:r>
            <a:r>
              <a:rPr sz="1050" spc="44" baseline="31746" dirty="0">
                <a:latin typeface="Arial"/>
                <a:cs typeface="Arial"/>
              </a:rPr>
              <a:t> </a:t>
            </a:r>
            <a:r>
              <a:rPr sz="1000" dirty="0">
                <a:latin typeface="Times New Roman"/>
                <a:cs typeface="Times New Roman"/>
              </a:rPr>
              <a:t>For</a:t>
            </a:r>
            <a:r>
              <a:rPr sz="1000" spc="-15" dirty="0">
                <a:latin typeface="Times New Roman"/>
                <a:cs typeface="Times New Roman"/>
              </a:rPr>
              <a:t> </a:t>
            </a:r>
            <a:r>
              <a:rPr sz="1000" dirty="0">
                <a:latin typeface="Times New Roman"/>
                <a:cs typeface="Times New Roman"/>
              </a:rPr>
              <a:t>details</a:t>
            </a:r>
            <a:r>
              <a:rPr sz="1000" spc="-25" dirty="0">
                <a:latin typeface="Times New Roman"/>
                <a:cs typeface="Times New Roman"/>
              </a:rPr>
              <a:t> </a:t>
            </a:r>
            <a:r>
              <a:rPr sz="1000" dirty="0">
                <a:latin typeface="Times New Roman"/>
                <a:cs typeface="Times New Roman"/>
              </a:rPr>
              <a:t>about</a:t>
            </a:r>
            <a:r>
              <a:rPr sz="1000" spc="-20" dirty="0">
                <a:latin typeface="Times New Roman"/>
                <a:cs typeface="Times New Roman"/>
              </a:rPr>
              <a:t> </a:t>
            </a:r>
            <a:r>
              <a:rPr sz="1000" dirty="0">
                <a:latin typeface="Times New Roman"/>
                <a:cs typeface="Times New Roman"/>
              </a:rPr>
              <a:t>the</a:t>
            </a:r>
            <a:r>
              <a:rPr sz="1000" spc="-30" dirty="0">
                <a:latin typeface="Times New Roman"/>
                <a:cs typeface="Times New Roman"/>
              </a:rPr>
              <a:t> </a:t>
            </a:r>
            <a:r>
              <a:rPr sz="1000" dirty="0">
                <a:latin typeface="Times New Roman"/>
                <a:cs typeface="Times New Roman"/>
              </a:rPr>
              <a:t>Collatz</a:t>
            </a:r>
            <a:r>
              <a:rPr sz="1000" spc="-15" dirty="0">
                <a:latin typeface="Times New Roman"/>
                <a:cs typeface="Times New Roman"/>
              </a:rPr>
              <a:t> </a:t>
            </a:r>
            <a:r>
              <a:rPr sz="1000" dirty="0">
                <a:latin typeface="Times New Roman"/>
                <a:cs typeface="Times New Roman"/>
              </a:rPr>
              <a:t>conjecture,</a:t>
            </a:r>
            <a:r>
              <a:rPr sz="1000" spc="-15" dirty="0">
                <a:latin typeface="Times New Roman"/>
                <a:cs typeface="Times New Roman"/>
              </a:rPr>
              <a:t> </a:t>
            </a:r>
            <a:r>
              <a:rPr sz="1000" dirty="0">
                <a:latin typeface="Times New Roman"/>
                <a:cs typeface="Times New Roman"/>
              </a:rPr>
              <a:t>check</a:t>
            </a:r>
            <a:r>
              <a:rPr sz="1000" spc="-10" dirty="0">
                <a:latin typeface="Times New Roman"/>
                <a:cs typeface="Times New Roman"/>
              </a:rPr>
              <a:t> </a:t>
            </a:r>
            <a:r>
              <a:rPr sz="1000" spc="-10" dirty="0">
                <a:latin typeface="Times New Roman"/>
                <a:cs typeface="Times New Roman"/>
                <a:hlinkClick r:id="rId2"/>
              </a:rPr>
              <a:t>http://en.wikipedia.org/wiki/Collatz_conjecture</a:t>
            </a:r>
            <a:endParaRPr sz="1000">
              <a:latin typeface="Times New Roman"/>
              <a:cs typeface="Times New Roman"/>
            </a:endParaRPr>
          </a:p>
        </p:txBody>
      </p:sp>
      <p:sp>
        <p:nvSpPr>
          <p:cNvPr id="13" name="Title 12"/>
          <p:cNvSpPr>
            <a:spLocks noGrp="1"/>
          </p:cNvSpPr>
          <p:nvPr>
            <p:ph type="title"/>
          </p:nvPr>
        </p:nvSpPr>
        <p:spPr/>
        <p:txBody>
          <a:bodyPr/>
          <a:lstStyle/>
          <a:p>
            <a:endParaRPr lang="en-US"/>
          </a:p>
        </p:txBody>
      </p:sp>
      <p:sp>
        <p:nvSpPr>
          <p:cNvPr id="9" name="object 9"/>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30</a:t>
            </a:r>
          </a:p>
        </p:txBody>
      </p:sp>
      <p:sp>
        <p:nvSpPr>
          <p:cNvPr id="10" name="TextBox 9">
            <a:hlinkClick r:id="rId3" action="ppaction://hlinkfile"/>
          </p:cNvPr>
          <p:cNvSpPr txBox="1"/>
          <p:nvPr/>
        </p:nvSpPr>
        <p:spPr>
          <a:xfrm>
            <a:off x="6301256" y="202501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884545" cy="515620"/>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Nested</a:t>
            </a:r>
            <a:r>
              <a:rPr sz="1100" b="1" spc="-25" dirty="0">
                <a:latin typeface="Arial"/>
                <a:cs typeface="Arial"/>
              </a:rPr>
              <a:t> </a:t>
            </a:r>
            <a:r>
              <a:rPr sz="1100" b="1" spc="-10" dirty="0">
                <a:latin typeface="Arial"/>
                <a:cs typeface="Arial"/>
              </a:rPr>
              <a:t>loops</a:t>
            </a:r>
            <a:endParaRPr sz="1100">
              <a:latin typeface="Arial"/>
              <a:cs typeface="Arial"/>
            </a:endParaRPr>
          </a:p>
          <a:p>
            <a:pPr marL="12700" marR="5080">
              <a:lnSpc>
                <a:spcPts val="1270"/>
              </a:lnSpc>
              <a:spcBef>
                <a:spcPts val="55"/>
              </a:spcBef>
            </a:pPr>
            <a:r>
              <a:rPr sz="1100" dirty="0">
                <a:latin typeface="Arial"/>
                <a:cs typeface="Arial"/>
              </a:rPr>
              <a:t>A</a:t>
            </a:r>
            <a:r>
              <a:rPr sz="1100" spc="-30" dirty="0">
                <a:latin typeface="Arial"/>
                <a:cs typeface="Arial"/>
              </a:rPr>
              <a:t> </a:t>
            </a:r>
            <a:r>
              <a:rPr sz="1100" dirty="0">
                <a:latin typeface="Arial"/>
                <a:cs typeface="Arial"/>
              </a:rPr>
              <a:t>nested</a:t>
            </a:r>
            <a:r>
              <a:rPr sz="1100" spc="-25" dirty="0">
                <a:latin typeface="Arial"/>
                <a:cs typeface="Arial"/>
              </a:rPr>
              <a:t> </a:t>
            </a:r>
            <a:r>
              <a:rPr sz="1100" dirty="0">
                <a:latin typeface="Arial"/>
                <a:cs typeface="Arial"/>
              </a:rPr>
              <a:t>loop</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contains</a:t>
            </a:r>
            <a:r>
              <a:rPr sz="1100" spc="-15" dirty="0">
                <a:latin typeface="Arial"/>
                <a:cs typeface="Arial"/>
              </a:rPr>
              <a:t> </a:t>
            </a:r>
            <a:r>
              <a:rPr sz="1100" dirty="0">
                <a:latin typeface="Arial"/>
                <a:cs typeface="Arial"/>
              </a:rPr>
              <a:t>another</a:t>
            </a:r>
            <a:r>
              <a:rPr sz="1100" spc="-20"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inside</a:t>
            </a:r>
            <a:r>
              <a:rPr sz="1100" spc="-15"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nest</a:t>
            </a:r>
            <a:r>
              <a:rPr sz="1100" spc="-2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many</a:t>
            </a:r>
            <a:r>
              <a:rPr sz="1100" spc="-10" dirty="0">
                <a:latin typeface="Arial"/>
                <a:cs typeface="Arial"/>
              </a:rPr>
              <a:t> </a:t>
            </a:r>
            <a:r>
              <a:rPr sz="1100" dirty="0">
                <a:latin typeface="Arial"/>
                <a:cs typeface="Arial"/>
              </a:rPr>
              <a:t>loops</a:t>
            </a:r>
            <a:r>
              <a:rPr sz="1100" spc="-15" dirty="0">
                <a:latin typeface="Arial"/>
                <a:cs typeface="Arial"/>
              </a:rPr>
              <a:t> </a:t>
            </a:r>
            <a:r>
              <a:rPr sz="1100" dirty="0">
                <a:latin typeface="Arial"/>
                <a:cs typeface="Arial"/>
              </a:rPr>
              <a:t>as</a:t>
            </a:r>
            <a:r>
              <a:rPr sz="1100" spc="-10" dirty="0">
                <a:latin typeface="Arial"/>
                <a:cs typeface="Arial"/>
              </a:rPr>
              <a:t> </a:t>
            </a:r>
            <a:r>
              <a:rPr sz="1100" spc="-25" dirty="0">
                <a:latin typeface="Arial"/>
                <a:cs typeface="Arial"/>
              </a:rPr>
              <a:t>you </a:t>
            </a:r>
            <a:r>
              <a:rPr sz="1100" dirty="0">
                <a:latin typeface="Arial"/>
                <a:cs typeface="Arial"/>
              </a:rPr>
              <a:t>need,</a:t>
            </a:r>
            <a:r>
              <a:rPr sz="1100" spc="-20" dirty="0">
                <a:latin typeface="Arial"/>
                <a:cs typeface="Arial"/>
              </a:rPr>
              <a:t> </a:t>
            </a:r>
            <a:r>
              <a:rPr sz="1100" dirty="0">
                <a:latin typeface="Arial"/>
                <a:cs typeface="Arial"/>
              </a:rPr>
              <a:t>but</a:t>
            </a:r>
            <a:r>
              <a:rPr sz="1100" spc="-5" dirty="0">
                <a:latin typeface="Arial"/>
                <a:cs typeface="Arial"/>
              </a:rPr>
              <a:t> </a:t>
            </a:r>
            <a:r>
              <a:rPr sz="1100" dirty="0">
                <a:latin typeface="Arial"/>
                <a:cs typeface="Arial"/>
              </a:rPr>
              <a:t>keep</a:t>
            </a:r>
            <a:r>
              <a:rPr sz="1100" spc="-2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mind</a:t>
            </a:r>
            <a:r>
              <a:rPr sz="1100" spc="-1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this</a:t>
            </a:r>
            <a:r>
              <a:rPr sz="1100" spc="-1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make</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logic</a:t>
            </a:r>
            <a:r>
              <a:rPr sz="1100" spc="-10" dirty="0">
                <a:latin typeface="Arial"/>
                <a:cs typeface="Arial"/>
              </a:rPr>
              <a:t> </a:t>
            </a:r>
            <a:r>
              <a:rPr sz="1100" dirty="0">
                <a:latin typeface="Arial"/>
                <a:cs typeface="Arial"/>
              </a:rPr>
              <a:t>harder</a:t>
            </a:r>
            <a:r>
              <a:rPr sz="1100" spc="-20" dirty="0">
                <a:latin typeface="Arial"/>
                <a:cs typeface="Arial"/>
              </a:rPr>
              <a:t> </a:t>
            </a:r>
            <a:r>
              <a:rPr sz="1100" dirty="0">
                <a:latin typeface="Arial"/>
                <a:cs typeface="Arial"/>
              </a:rPr>
              <a:t>to</a:t>
            </a:r>
            <a:r>
              <a:rPr sz="1100" spc="-20" dirty="0">
                <a:latin typeface="Arial"/>
                <a:cs typeface="Arial"/>
              </a:rPr>
              <a:t> </a:t>
            </a:r>
            <a:r>
              <a:rPr sz="1100" spc="-10" dirty="0">
                <a:latin typeface="Arial"/>
                <a:cs typeface="Arial"/>
              </a:rPr>
              <a:t>follow.</a:t>
            </a:r>
            <a:endParaRPr sz="1100">
              <a:latin typeface="Arial"/>
              <a:cs typeface="Arial"/>
            </a:endParaRPr>
          </a:p>
        </p:txBody>
      </p:sp>
      <p:sp>
        <p:nvSpPr>
          <p:cNvPr id="3" name="object 3"/>
          <p:cNvSpPr txBox="1"/>
          <p:nvPr/>
        </p:nvSpPr>
        <p:spPr>
          <a:xfrm>
            <a:off x="902004" y="3842130"/>
            <a:ext cx="5897880" cy="1286510"/>
          </a:xfrm>
          <a:prstGeom prst="rect">
            <a:avLst/>
          </a:prstGeom>
        </p:spPr>
        <p:txBody>
          <a:bodyPr vert="horz" wrap="square" lIns="0" tIns="12700" rIns="0" bIns="0" rtlCol="0">
            <a:spAutoFit/>
          </a:bodyPr>
          <a:lstStyle/>
          <a:p>
            <a:pPr marL="69850" algn="ctr">
              <a:lnSpc>
                <a:spcPct val="100000"/>
              </a:lnSpc>
              <a:spcBef>
                <a:spcPts val="100"/>
              </a:spcBef>
            </a:pPr>
            <a:r>
              <a:rPr sz="900" dirty="0">
                <a:latin typeface="Arial"/>
                <a:cs typeface="Arial"/>
              </a:rPr>
              <a:t>Figure(19):</a:t>
            </a:r>
            <a:r>
              <a:rPr sz="900" spc="-25" dirty="0">
                <a:latin typeface="Arial"/>
                <a:cs typeface="Arial"/>
              </a:rPr>
              <a:t> </a:t>
            </a:r>
            <a:r>
              <a:rPr sz="900" dirty="0">
                <a:latin typeface="Arial"/>
                <a:cs typeface="Arial"/>
              </a:rPr>
              <a:t>Nested</a:t>
            </a:r>
            <a:r>
              <a:rPr sz="900" spc="-25" dirty="0">
                <a:latin typeface="Arial"/>
                <a:cs typeface="Arial"/>
              </a:rPr>
              <a:t> </a:t>
            </a:r>
            <a:r>
              <a:rPr sz="900" spc="-20" dirty="0">
                <a:latin typeface="Arial"/>
                <a:cs typeface="Arial"/>
              </a:rPr>
              <a:t>loops</a:t>
            </a:r>
            <a:endParaRPr sz="900">
              <a:latin typeface="Arial"/>
              <a:cs typeface="Arial"/>
            </a:endParaRPr>
          </a:p>
          <a:p>
            <a:pPr>
              <a:lnSpc>
                <a:spcPct val="100000"/>
              </a:lnSpc>
              <a:spcBef>
                <a:spcPts val="20"/>
              </a:spcBef>
            </a:pPr>
            <a:endParaRPr sz="1100">
              <a:latin typeface="Arial"/>
              <a:cs typeface="Arial"/>
            </a:endParaRPr>
          </a:p>
          <a:p>
            <a:pPr marL="12700" marR="5080">
              <a:lnSpc>
                <a:spcPts val="1270"/>
              </a:lnSpc>
            </a:pPr>
            <a:r>
              <a:rPr sz="1100" dirty="0">
                <a:latin typeface="Arial"/>
                <a:cs typeface="Arial"/>
              </a:rPr>
              <a:t>For</a:t>
            </a:r>
            <a:r>
              <a:rPr sz="1100" spc="-3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suppose</a:t>
            </a:r>
            <a:r>
              <a:rPr sz="1100" spc="-3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have</a:t>
            </a:r>
            <a:r>
              <a:rPr sz="1100" spc="-3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list</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words</a:t>
            </a:r>
            <a:r>
              <a:rPr sz="1100" spc="-3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input:</a:t>
            </a:r>
            <a:r>
              <a:rPr sz="1100" spc="-30" dirty="0">
                <a:latin typeface="Arial"/>
                <a:cs typeface="Arial"/>
              </a:rPr>
              <a:t> </a:t>
            </a:r>
            <a:r>
              <a:rPr sz="1100" dirty="0">
                <a:latin typeface="Arial"/>
                <a:cs typeface="Arial"/>
              </a:rPr>
              <a:t>{apple,</a:t>
            </a:r>
            <a:r>
              <a:rPr sz="1100" spc="-15" dirty="0">
                <a:latin typeface="Arial"/>
                <a:cs typeface="Arial"/>
              </a:rPr>
              <a:t> </a:t>
            </a:r>
            <a:r>
              <a:rPr sz="1100" dirty="0">
                <a:latin typeface="Arial"/>
                <a:cs typeface="Arial"/>
              </a:rPr>
              <a:t>orange,</a:t>
            </a:r>
            <a:r>
              <a:rPr sz="1100" spc="-25" dirty="0">
                <a:latin typeface="Arial"/>
                <a:cs typeface="Arial"/>
              </a:rPr>
              <a:t> </a:t>
            </a:r>
            <a:r>
              <a:rPr sz="1100" spc="-10" dirty="0">
                <a:latin typeface="Arial"/>
                <a:cs typeface="Arial"/>
              </a:rPr>
              <a:t>banana, </a:t>
            </a:r>
            <a:r>
              <a:rPr sz="1100" dirty="0">
                <a:latin typeface="Arial"/>
                <a:cs typeface="Arial"/>
              </a:rPr>
              <a:t>strawberry}</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calculate</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number</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letters</a:t>
            </a:r>
            <a:r>
              <a:rPr sz="1100" spc="-5" dirty="0">
                <a:latin typeface="Arial"/>
                <a:cs typeface="Arial"/>
              </a:rPr>
              <a:t> </a:t>
            </a:r>
            <a:r>
              <a:rPr sz="1100" b="1" i="1" dirty="0">
                <a:latin typeface="Arial"/>
                <a:cs typeface="Arial"/>
              </a:rPr>
              <a:t>a</a:t>
            </a:r>
            <a:r>
              <a:rPr sz="1100" dirty="0">
                <a:latin typeface="Arial"/>
                <a:cs typeface="Arial"/>
              </a:rPr>
              <a:t>.</a:t>
            </a:r>
            <a:r>
              <a:rPr sz="1100" spc="-1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have</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do</a:t>
            </a:r>
            <a:r>
              <a:rPr sz="1100" spc="-2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a:t>
            </a:r>
            <a:endParaRPr sz="1100">
              <a:latin typeface="Arial"/>
              <a:cs typeface="Arial"/>
            </a:endParaRPr>
          </a:p>
          <a:p>
            <a:pPr marL="469265" indent="-228600">
              <a:lnSpc>
                <a:spcPts val="1205"/>
              </a:lnSpc>
              <a:buAutoNum type="arabicPlain"/>
              <a:tabLst>
                <a:tab pos="469900" algn="l"/>
              </a:tabLst>
            </a:pPr>
            <a:r>
              <a:rPr sz="1100" dirty="0">
                <a:latin typeface="Arial"/>
                <a:cs typeface="Arial"/>
              </a:rPr>
              <a:t>Loop</a:t>
            </a:r>
            <a:r>
              <a:rPr sz="1100" spc="-30" dirty="0">
                <a:latin typeface="Arial"/>
                <a:cs typeface="Arial"/>
              </a:rPr>
              <a:t> </a:t>
            </a:r>
            <a:r>
              <a:rPr sz="1100" dirty="0">
                <a:latin typeface="Arial"/>
                <a:cs typeface="Arial"/>
              </a:rPr>
              <a:t>through</a:t>
            </a:r>
            <a:r>
              <a:rPr sz="1100" spc="-15"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fruits.</a:t>
            </a:r>
            <a:r>
              <a:rPr sz="1100" spc="-20" dirty="0">
                <a:latin typeface="Arial"/>
                <a:cs typeface="Arial"/>
              </a:rPr>
              <a:t> </a:t>
            </a:r>
            <a:r>
              <a:rPr sz="1100" dirty="0">
                <a:latin typeface="Arial"/>
                <a:cs typeface="Arial"/>
              </a:rPr>
              <a:t>This</a:t>
            </a:r>
            <a:r>
              <a:rPr sz="1100" spc="-1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outer</a:t>
            </a:r>
            <a:r>
              <a:rPr sz="1100" spc="-20" dirty="0">
                <a:latin typeface="Arial"/>
                <a:cs typeface="Arial"/>
              </a:rPr>
              <a:t> </a:t>
            </a:r>
            <a:r>
              <a:rPr sz="1100" spc="-10" dirty="0">
                <a:latin typeface="Arial"/>
                <a:cs typeface="Arial"/>
              </a:rPr>
              <a:t>loop.</a:t>
            </a:r>
            <a:endParaRPr sz="1100">
              <a:latin typeface="Arial"/>
              <a:cs typeface="Arial"/>
            </a:endParaRPr>
          </a:p>
          <a:p>
            <a:pPr marL="469265" indent="-228600">
              <a:lnSpc>
                <a:spcPts val="1265"/>
              </a:lnSpc>
              <a:buAutoNum type="arabicPlain"/>
              <a:tabLst>
                <a:tab pos="469900" algn="l"/>
              </a:tabLst>
            </a:pPr>
            <a:r>
              <a:rPr sz="1100" dirty="0">
                <a:latin typeface="Arial"/>
                <a:cs typeface="Arial"/>
              </a:rPr>
              <a:t>For</a:t>
            </a:r>
            <a:r>
              <a:rPr sz="1100" spc="-25"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fruit,</a:t>
            </a:r>
            <a:r>
              <a:rPr sz="1100" spc="-20" dirty="0">
                <a:latin typeface="Arial"/>
                <a:cs typeface="Arial"/>
              </a:rPr>
              <a:t> </a:t>
            </a:r>
            <a:r>
              <a:rPr sz="1100" dirty="0">
                <a:latin typeface="Arial"/>
                <a:cs typeface="Arial"/>
              </a:rPr>
              <a:t>loop</a:t>
            </a:r>
            <a:r>
              <a:rPr sz="1100" spc="-30" dirty="0">
                <a:latin typeface="Arial"/>
                <a:cs typeface="Arial"/>
              </a:rPr>
              <a:t> </a:t>
            </a:r>
            <a:r>
              <a:rPr sz="1100" dirty="0">
                <a:latin typeface="Arial"/>
                <a:cs typeface="Arial"/>
              </a:rPr>
              <a:t>through</a:t>
            </a:r>
            <a:r>
              <a:rPr sz="1100" spc="-20"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letters.</a:t>
            </a:r>
            <a:r>
              <a:rPr sz="1100" spc="-25"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inner,</a:t>
            </a:r>
            <a:r>
              <a:rPr sz="1100" spc="-2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nested,</a:t>
            </a:r>
            <a:r>
              <a:rPr sz="1100" spc="-20" dirty="0">
                <a:latin typeface="Arial"/>
                <a:cs typeface="Arial"/>
              </a:rPr>
              <a:t> </a:t>
            </a:r>
            <a:r>
              <a:rPr sz="1100" spc="-10" dirty="0">
                <a:latin typeface="Arial"/>
                <a:cs typeface="Arial"/>
              </a:rPr>
              <a:t>loop.</a:t>
            </a:r>
            <a:endParaRPr sz="1100">
              <a:latin typeface="Arial"/>
              <a:cs typeface="Arial"/>
            </a:endParaRPr>
          </a:p>
          <a:p>
            <a:pPr marL="469265" indent="-228600">
              <a:lnSpc>
                <a:spcPts val="1260"/>
              </a:lnSpc>
              <a:buAutoNum type="arabicPlain"/>
              <a:tabLst>
                <a:tab pos="469900" algn="l"/>
              </a:tabLst>
            </a:pPr>
            <a:r>
              <a:rPr sz="1100" dirty="0">
                <a:latin typeface="Arial"/>
                <a:cs typeface="Arial"/>
              </a:rPr>
              <a:t>Whenever</a:t>
            </a:r>
            <a:r>
              <a:rPr sz="1100" spc="-3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find</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letter</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increment</a:t>
            </a:r>
            <a:r>
              <a:rPr sz="1100" spc="-2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counter</a:t>
            </a:r>
            <a:r>
              <a:rPr sz="1100" spc="-25" dirty="0">
                <a:latin typeface="Arial"/>
                <a:cs typeface="Arial"/>
              </a:rPr>
              <a:t> </a:t>
            </a:r>
            <a:r>
              <a:rPr sz="1100" dirty="0">
                <a:latin typeface="Arial"/>
                <a:cs typeface="Arial"/>
              </a:rPr>
              <a:t>by</a:t>
            </a:r>
            <a:r>
              <a:rPr sz="1100" spc="-15" dirty="0">
                <a:latin typeface="Arial"/>
                <a:cs typeface="Arial"/>
              </a:rPr>
              <a:t> </a:t>
            </a:r>
            <a:r>
              <a:rPr sz="1100" spc="-25" dirty="0">
                <a:latin typeface="Arial"/>
                <a:cs typeface="Arial"/>
              </a:rPr>
              <a:t>1.</a:t>
            </a:r>
            <a:endParaRPr sz="1100">
              <a:latin typeface="Arial"/>
              <a:cs typeface="Arial"/>
            </a:endParaRPr>
          </a:p>
          <a:p>
            <a:pPr marL="469265" indent="-228600">
              <a:lnSpc>
                <a:spcPts val="1290"/>
              </a:lnSpc>
              <a:buAutoNum type="arabicPlain"/>
              <a:tabLst>
                <a:tab pos="469900" algn="l"/>
              </a:tabLst>
            </a:pPr>
            <a:r>
              <a:rPr sz="1100" dirty="0">
                <a:latin typeface="Arial"/>
                <a:cs typeface="Arial"/>
              </a:rPr>
              <a:t>Print</a:t>
            </a:r>
            <a:r>
              <a:rPr sz="1100" spc="-20" dirty="0">
                <a:latin typeface="Arial"/>
                <a:cs typeface="Arial"/>
              </a:rPr>
              <a:t> </a:t>
            </a:r>
            <a:r>
              <a:rPr sz="1100" dirty="0">
                <a:latin typeface="Arial"/>
                <a:cs typeface="Arial"/>
              </a:rPr>
              <a:t>the</a:t>
            </a:r>
            <a:r>
              <a:rPr sz="1100" spc="-10" dirty="0">
                <a:latin typeface="Arial"/>
                <a:cs typeface="Arial"/>
              </a:rPr>
              <a:t> counter.</a:t>
            </a:r>
            <a:endParaRPr sz="1100">
              <a:latin typeface="Arial"/>
              <a:cs typeface="Arial"/>
            </a:endParaRPr>
          </a:p>
        </p:txBody>
      </p:sp>
      <p:sp>
        <p:nvSpPr>
          <p:cNvPr id="4" name="object 4"/>
          <p:cNvSpPr txBox="1"/>
          <p:nvPr/>
        </p:nvSpPr>
        <p:spPr>
          <a:xfrm>
            <a:off x="920800" y="5284342"/>
            <a:ext cx="5944870" cy="254889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i="1" dirty="0">
                <a:solidFill>
                  <a:srgbClr val="00AF50"/>
                </a:solidFill>
                <a:latin typeface="Arial"/>
                <a:cs typeface="Arial"/>
              </a:rPr>
              <a:t>//Declare</a:t>
            </a:r>
            <a:r>
              <a:rPr sz="900" i="1" spc="-10" dirty="0">
                <a:solidFill>
                  <a:srgbClr val="00AF50"/>
                </a:solidFill>
                <a:latin typeface="Arial"/>
                <a:cs typeface="Arial"/>
              </a:rPr>
              <a:t> </a:t>
            </a:r>
            <a:r>
              <a:rPr sz="900" i="1" dirty="0">
                <a:solidFill>
                  <a:srgbClr val="00AF50"/>
                </a:solidFill>
                <a:latin typeface="Arial"/>
                <a:cs typeface="Arial"/>
              </a:rPr>
              <a:t>and</a:t>
            </a:r>
            <a:r>
              <a:rPr sz="900" i="1" spc="-10" dirty="0">
                <a:solidFill>
                  <a:srgbClr val="00AF50"/>
                </a:solidFill>
                <a:latin typeface="Arial"/>
                <a:cs typeface="Arial"/>
              </a:rPr>
              <a:t> initialize</a:t>
            </a:r>
            <a:r>
              <a:rPr sz="900" i="1" spc="-15" dirty="0">
                <a:solidFill>
                  <a:srgbClr val="00AF50"/>
                </a:solidFill>
                <a:latin typeface="Arial"/>
                <a:cs typeface="Arial"/>
              </a:rPr>
              <a:t> </a:t>
            </a:r>
            <a:r>
              <a:rPr sz="900" i="1" dirty="0">
                <a:solidFill>
                  <a:srgbClr val="00AF50"/>
                </a:solidFill>
                <a:latin typeface="Arial"/>
                <a:cs typeface="Arial"/>
              </a:rPr>
              <a:t>the</a:t>
            </a:r>
            <a:r>
              <a:rPr sz="900" i="1" spc="-10" dirty="0">
                <a:solidFill>
                  <a:srgbClr val="00AF50"/>
                </a:solidFill>
                <a:latin typeface="Arial"/>
                <a:cs typeface="Arial"/>
              </a:rPr>
              <a:t> fruits</a:t>
            </a:r>
            <a:endParaRPr sz="900">
              <a:latin typeface="Arial"/>
              <a:cs typeface="Arial"/>
            </a:endParaRPr>
          </a:p>
          <a:p>
            <a:pPr marL="63500" marR="2900680">
              <a:lnSpc>
                <a:spcPts val="1040"/>
              </a:lnSpc>
              <a:spcBef>
                <a:spcPts val="45"/>
              </a:spcBef>
            </a:pPr>
            <a:r>
              <a:rPr sz="900" dirty="0">
                <a:solidFill>
                  <a:srgbClr val="0000FF"/>
                </a:solidFill>
                <a:latin typeface="Arial"/>
                <a:cs typeface="Arial"/>
              </a:rPr>
              <a:t>string</a:t>
            </a:r>
            <a:r>
              <a:rPr sz="900" dirty="0">
                <a:latin typeface="Arial"/>
                <a:cs typeface="Arial"/>
              </a:rPr>
              <a:t>[</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fruits</a:t>
            </a:r>
            <a:r>
              <a:rPr sz="900" spc="-5" dirty="0">
                <a:latin typeface="Arial"/>
                <a:cs typeface="Arial"/>
              </a:rPr>
              <a:t> </a:t>
            </a:r>
            <a:r>
              <a:rPr sz="900" dirty="0">
                <a:latin typeface="Arial"/>
                <a:cs typeface="Arial"/>
              </a:rPr>
              <a:t>=</a:t>
            </a:r>
            <a:r>
              <a:rPr sz="900" spc="235" dirty="0">
                <a:latin typeface="Arial"/>
                <a:cs typeface="Arial"/>
              </a:rPr>
              <a:t> </a:t>
            </a:r>
            <a:r>
              <a:rPr sz="900" dirty="0">
                <a:latin typeface="Arial"/>
                <a:cs typeface="Arial"/>
              </a:rPr>
              <a:t>{</a:t>
            </a:r>
            <a:r>
              <a:rPr sz="900" dirty="0">
                <a:solidFill>
                  <a:srgbClr val="990000"/>
                </a:solidFill>
                <a:latin typeface="Arial"/>
                <a:cs typeface="Arial"/>
              </a:rPr>
              <a:t>“apple”</a:t>
            </a:r>
            <a:r>
              <a:rPr sz="900" dirty="0">
                <a:latin typeface="Arial"/>
                <a:cs typeface="Arial"/>
              </a:rPr>
              <a:t>,</a:t>
            </a:r>
            <a:r>
              <a:rPr sz="900" spc="-10" dirty="0">
                <a:latin typeface="Arial"/>
                <a:cs typeface="Arial"/>
              </a:rPr>
              <a:t> </a:t>
            </a:r>
            <a:r>
              <a:rPr sz="900" dirty="0">
                <a:solidFill>
                  <a:srgbClr val="990000"/>
                </a:solidFill>
                <a:latin typeface="Arial"/>
                <a:cs typeface="Arial"/>
              </a:rPr>
              <a:t>“orange”</a:t>
            </a:r>
            <a:r>
              <a:rPr sz="900" dirty="0">
                <a:latin typeface="Arial"/>
                <a:cs typeface="Arial"/>
              </a:rPr>
              <a:t>,</a:t>
            </a:r>
            <a:r>
              <a:rPr sz="900" spc="-10" dirty="0">
                <a:latin typeface="Arial"/>
                <a:cs typeface="Arial"/>
              </a:rPr>
              <a:t> </a:t>
            </a:r>
            <a:r>
              <a:rPr sz="900" dirty="0">
                <a:solidFill>
                  <a:srgbClr val="990000"/>
                </a:solidFill>
                <a:latin typeface="Arial"/>
                <a:cs typeface="Arial"/>
              </a:rPr>
              <a:t>“banana”</a:t>
            </a:r>
            <a:r>
              <a:rPr sz="900" dirty="0">
                <a:latin typeface="Arial"/>
                <a:cs typeface="Arial"/>
              </a:rPr>
              <a:t>,</a:t>
            </a:r>
            <a:r>
              <a:rPr sz="900" spc="-10" dirty="0">
                <a:latin typeface="Arial"/>
                <a:cs typeface="Arial"/>
              </a:rPr>
              <a:t> </a:t>
            </a:r>
            <a:r>
              <a:rPr sz="900" spc="-10" dirty="0">
                <a:solidFill>
                  <a:srgbClr val="990000"/>
                </a:solidFill>
                <a:latin typeface="Arial"/>
                <a:cs typeface="Arial"/>
              </a:rPr>
              <a:t>“strawberry”</a:t>
            </a:r>
            <a:r>
              <a:rPr sz="900" spc="-10" dirty="0">
                <a:latin typeface="Arial"/>
                <a:cs typeface="Arial"/>
              </a:rPr>
              <a:t>}; </a:t>
            </a:r>
            <a:r>
              <a:rPr sz="900" dirty="0">
                <a:solidFill>
                  <a:srgbClr val="3333FF"/>
                </a:solidFill>
                <a:latin typeface="Arial"/>
                <a:cs typeface="Arial"/>
              </a:rPr>
              <a:t>int </a:t>
            </a:r>
            <a:r>
              <a:rPr sz="900" dirty="0">
                <a:latin typeface="Arial"/>
                <a:cs typeface="Arial"/>
              </a:rPr>
              <a:t>count</a:t>
            </a:r>
            <a:r>
              <a:rPr sz="900" spc="-15" dirty="0">
                <a:latin typeface="Arial"/>
                <a:cs typeface="Arial"/>
              </a:rPr>
              <a:t> </a:t>
            </a:r>
            <a:r>
              <a:rPr sz="900" dirty="0">
                <a:latin typeface="Arial"/>
                <a:cs typeface="Arial"/>
              </a:rPr>
              <a:t>= </a:t>
            </a:r>
            <a:r>
              <a:rPr sz="900" spc="-25" dirty="0">
                <a:latin typeface="Arial"/>
                <a:cs typeface="Arial"/>
              </a:rPr>
              <a:t>0;</a:t>
            </a:r>
            <a:endParaRPr sz="900">
              <a:latin typeface="Arial"/>
              <a:cs typeface="Arial"/>
            </a:endParaRPr>
          </a:p>
          <a:p>
            <a:pPr>
              <a:lnSpc>
                <a:spcPct val="100000"/>
              </a:lnSpc>
              <a:spcBef>
                <a:spcPts val="35"/>
              </a:spcBef>
            </a:pPr>
            <a:endParaRPr sz="950">
              <a:latin typeface="Arial"/>
              <a:cs typeface="Arial"/>
            </a:endParaRPr>
          </a:p>
          <a:p>
            <a:pPr marL="63500">
              <a:lnSpc>
                <a:spcPts val="1055"/>
              </a:lnSpc>
            </a:pPr>
            <a:r>
              <a:rPr sz="900" i="1" dirty="0">
                <a:solidFill>
                  <a:srgbClr val="00AF50"/>
                </a:solidFill>
                <a:latin typeface="Arial"/>
                <a:cs typeface="Arial"/>
              </a:rPr>
              <a:t>//Loop</a:t>
            </a:r>
            <a:r>
              <a:rPr sz="900" i="1" spc="-25" dirty="0">
                <a:solidFill>
                  <a:srgbClr val="00AF50"/>
                </a:solidFill>
                <a:latin typeface="Arial"/>
                <a:cs typeface="Arial"/>
              </a:rPr>
              <a:t> </a:t>
            </a:r>
            <a:r>
              <a:rPr sz="900" i="1" dirty="0">
                <a:solidFill>
                  <a:srgbClr val="00AF50"/>
                </a:solidFill>
                <a:latin typeface="Arial"/>
                <a:cs typeface="Arial"/>
              </a:rPr>
              <a:t>through</a:t>
            </a:r>
            <a:r>
              <a:rPr sz="900" i="1" spc="-15" dirty="0">
                <a:solidFill>
                  <a:srgbClr val="00AF50"/>
                </a:solidFill>
                <a:latin typeface="Arial"/>
                <a:cs typeface="Arial"/>
              </a:rPr>
              <a:t> </a:t>
            </a:r>
            <a:r>
              <a:rPr sz="900" i="1" dirty="0">
                <a:solidFill>
                  <a:srgbClr val="00AF50"/>
                </a:solidFill>
                <a:latin typeface="Arial"/>
                <a:cs typeface="Arial"/>
              </a:rPr>
              <a:t>the</a:t>
            </a:r>
            <a:r>
              <a:rPr sz="900" i="1" spc="-5" dirty="0">
                <a:solidFill>
                  <a:srgbClr val="00AF50"/>
                </a:solidFill>
                <a:latin typeface="Arial"/>
                <a:cs typeface="Arial"/>
              </a:rPr>
              <a:t> </a:t>
            </a:r>
            <a:r>
              <a:rPr sz="900" i="1" spc="-10" dirty="0">
                <a:solidFill>
                  <a:srgbClr val="00AF50"/>
                </a:solidFill>
                <a:latin typeface="Arial"/>
                <a:cs typeface="Arial"/>
              </a:rPr>
              <a:t>fruits</a:t>
            </a:r>
            <a:endParaRPr sz="900">
              <a:latin typeface="Arial"/>
              <a:cs typeface="Arial"/>
            </a:endParaRPr>
          </a:p>
          <a:p>
            <a:pPr marL="63500">
              <a:lnSpc>
                <a:spcPts val="1030"/>
              </a:lnSpc>
            </a:pPr>
            <a:r>
              <a:rPr sz="900" b="1" dirty="0">
                <a:solidFill>
                  <a:srgbClr val="3333FF"/>
                </a:solidFill>
                <a:latin typeface="Arial"/>
                <a:cs typeface="Arial"/>
              </a:rPr>
              <a:t>foreach</a:t>
            </a:r>
            <a:r>
              <a:rPr sz="900" b="1" spc="-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fruit</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spc="-10" dirty="0">
                <a:latin typeface="Arial"/>
                <a:cs typeface="Arial"/>
              </a:rPr>
              <a:t>fruits)</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60020">
              <a:lnSpc>
                <a:spcPts val="1040"/>
              </a:lnSpc>
            </a:pPr>
            <a:r>
              <a:rPr sz="900" i="1" dirty="0">
                <a:solidFill>
                  <a:srgbClr val="00AF50"/>
                </a:solidFill>
                <a:latin typeface="Arial"/>
                <a:cs typeface="Arial"/>
              </a:rPr>
              <a:t>//loop</a:t>
            </a:r>
            <a:r>
              <a:rPr sz="900" i="1" spc="-10" dirty="0">
                <a:solidFill>
                  <a:srgbClr val="00AF50"/>
                </a:solidFill>
                <a:latin typeface="Arial"/>
                <a:cs typeface="Arial"/>
              </a:rPr>
              <a:t> </a:t>
            </a:r>
            <a:r>
              <a:rPr sz="900" i="1" dirty="0">
                <a:solidFill>
                  <a:srgbClr val="00AF50"/>
                </a:solidFill>
                <a:latin typeface="Arial"/>
                <a:cs typeface="Arial"/>
              </a:rPr>
              <a:t>through</a:t>
            </a:r>
            <a:r>
              <a:rPr sz="900" i="1" spc="-15" dirty="0">
                <a:solidFill>
                  <a:srgbClr val="00AF50"/>
                </a:solidFill>
                <a:latin typeface="Arial"/>
                <a:cs typeface="Arial"/>
              </a:rPr>
              <a:t> </a:t>
            </a:r>
            <a:r>
              <a:rPr sz="900" i="1" dirty="0">
                <a:solidFill>
                  <a:srgbClr val="00AF50"/>
                </a:solidFill>
                <a:latin typeface="Arial"/>
                <a:cs typeface="Arial"/>
              </a:rPr>
              <a:t>the</a:t>
            </a:r>
            <a:r>
              <a:rPr sz="900" i="1" spc="-10" dirty="0">
                <a:solidFill>
                  <a:srgbClr val="00AF50"/>
                </a:solidFill>
                <a:latin typeface="Arial"/>
                <a:cs typeface="Arial"/>
              </a:rPr>
              <a:t> </a:t>
            </a:r>
            <a:r>
              <a:rPr sz="900" i="1" dirty="0">
                <a:solidFill>
                  <a:srgbClr val="00AF50"/>
                </a:solidFill>
                <a:latin typeface="Arial"/>
                <a:cs typeface="Arial"/>
              </a:rPr>
              <a:t>letters</a:t>
            </a:r>
            <a:r>
              <a:rPr sz="900" i="1" spc="-5" dirty="0">
                <a:solidFill>
                  <a:srgbClr val="00AF50"/>
                </a:solidFill>
                <a:latin typeface="Arial"/>
                <a:cs typeface="Arial"/>
              </a:rPr>
              <a:t> </a:t>
            </a:r>
            <a:r>
              <a:rPr sz="900" i="1" dirty="0">
                <a:solidFill>
                  <a:srgbClr val="00AF50"/>
                </a:solidFill>
                <a:latin typeface="Arial"/>
                <a:cs typeface="Arial"/>
              </a:rPr>
              <a:t>in</a:t>
            </a:r>
            <a:r>
              <a:rPr sz="900" i="1" spc="-15" dirty="0">
                <a:solidFill>
                  <a:srgbClr val="00AF50"/>
                </a:solidFill>
                <a:latin typeface="Arial"/>
                <a:cs typeface="Arial"/>
              </a:rPr>
              <a:t> </a:t>
            </a:r>
            <a:r>
              <a:rPr sz="900" i="1" dirty="0">
                <a:solidFill>
                  <a:srgbClr val="00AF50"/>
                </a:solidFill>
                <a:latin typeface="Arial"/>
                <a:cs typeface="Arial"/>
              </a:rPr>
              <a:t>each</a:t>
            </a:r>
            <a:r>
              <a:rPr sz="900" i="1" spc="-10" dirty="0">
                <a:solidFill>
                  <a:srgbClr val="00AF50"/>
                </a:solidFill>
                <a:latin typeface="Arial"/>
                <a:cs typeface="Arial"/>
              </a:rPr>
              <a:t> fruit</a:t>
            </a:r>
            <a:endParaRPr sz="900">
              <a:latin typeface="Arial"/>
              <a:cs typeface="Arial"/>
            </a:endParaRPr>
          </a:p>
          <a:p>
            <a:pPr marL="160020">
              <a:lnSpc>
                <a:spcPts val="1030"/>
              </a:lnSpc>
            </a:pPr>
            <a:r>
              <a:rPr sz="900" b="1" dirty="0">
                <a:solidFill>
                  <a:srgbClr val="3333FF"/>
                </a:solidFill>
                <a:latin typeface="Arial"/>
                <a:cs typeface="Arial"/>
              </a:rPr>
              <a:t>foreach</a:t>
            </a:r>
            <a:r>
              <a:rPr sz="900" b="1" spc="-5" dirty="0">
                <a:solidFill>
                  <a:srgbClr val="3333FF"/>
                </a:solidFill>
                <a:latin typeface="Arial"/>
                <a:cs typeface="Arial"/>
              </a:rPr>
              <a:t> </a:t>
            </a:r>
            <a:r>
              <a:rPr sz="900" dirty="0">
                <a:latin typeface="Arial"/>
                <a:cs typeface="Arial"/>
              </a:rPr>
              <a:t>(char</a:t>
            </a:r>
            <a:r>
              <a:rPr sz="900" spc="-10" dirty="0">
                <a:latin typeface="Arial"/>
                <a:cs typeface="Arial"/>
              </a:rPr>
              <a:t> </a:t>
            </a:r>
            <a:r>
              <a:rPr sz="900" dirty="0">
                <a:latin typeface="Arial"/>
                <a:cs typeface="Arial"/>
              </a:rPr>
              <a:t>letter</a:t>
            </a:r>
            <a:r>
              <a:rPr sz="900" spc="-15" dirty="0">
                <a:latin typeface="Arial"/>
                <a:cs typeface="Arial"/>
              </a:rPr>
              <a:t> </a:t>
            </a:r>
            <a:r>
              <a:rPr sz="900" dirty="0">
                <a:solidFill>
                  <a:srgbClr val="3333FF"/>
                </a:solidFill>
                <a:latin typeface="Arial"/>
                <a:cs typeface="Arial"/>
              </a:rPr>
              <a:t>in </a:t>
            </a:r>
            <a:r>
              <a:rPr sz="900" spc="-10" dirty="0">
                <a:latin typeface="Arial"/>
                <a:cs typeface="Arial"/>
              </a:rPr>
              <a:t>fruit)</a:t>
            </a:r>
            <a:endParaRPr sz="900">
              <a:latin typeface="Arial"/>
              <a:cs typeface="Arial"/>
            </a:endParaRPr>
          </a:p>
          <a:p>
            <a:pPr marL="160020">
              <a:lnSpc>
                <a:spcPts val="1030"/>
              </a:lnSpc>
            </a:pPr>
            <a:r>
              <a:rPr sz="900" dirty="0">
                <a:latin typeface="Arial"/>
                <a:cs typeface="Arial"/>
              </a:rPr>
              <a:t>{</a:t>
            </a:r>
            <a:endParaRPr sz="900">
              <a:latin typeface="Arial"/>
              <a:cs typeface="Arial"/>
            </a:endParaRPr>
          </a:p>
          <a:p>
            <a:pPr marL="255904">
              <a:lnSpc>
                <a:spcPts val="1040"/>
              </a:lnSpc>
            </a:pPr>
            <a:r>
              <a:rPr sz="900" i="1" dirty="0">
                <a:solidFill>
                  <a:srgbClr val="00AF50"/>
                </a:solidFill>
                <a:latin typeface="Arial"/>
                <a:cs typeface="Arial"/>
              </a:rPr>
              <a:t>//Check</a:t>
            </a:r>
            <a:r>
              <a:rPr sz="900" i="1" spc="-5" dirty="0">
                <a:solidFill>
                  <a:srgbClr val="00AF50"/>
                </a:solidFill>
                <a:latin typeface="Arial"/>
                <a:cs typeface="Arial"/>
              </a:rPr>
              <a:t> </a:t>
            </a:r>
            <a:r>
              <a:rPr sz="900" i="1" dirty="0">
                <a:solidFill>
                  <a:srgbClr val="00AF50"/>
                </a:solidFill>
                <a:latin typeface="Arial"/>
                <a:cs typeface="Arial"/>
              </a:rPr>
              <a:t>if</a:t>
            </a:r>
            <a:r>
              <a:rPr sz="900" i="1" spc="-20" dirty="0">
                <a:solidFill>
                  <a:srgbClr val="00AF50"/>
                </a:solidFill>
                <a:latin typeface="Arial"/>
                <a:cs typeface="Arial"/>
              </a:rPr>
              <a:t> </a:t>
            </a:r>
            <a:r>
              <a:rPr sz="900" i="1" dirty="0">
                <a:solidFill>
                  <a:srgbClr val="00AF50"/>
                </a:solidFill>
                <a:latin typeface="Arial"/>
                <a:cs typeface="Arial"/>
              </a:rPr>
              <a:t>the</a:t>
            </a:r>
            <a:r>
              <a:rPr sz="900" i="1" spc="-15" dirty="0">
                <a:solidFill>
                  <a:srgbClr val="00AF50"/>
                </a:solidFill>
                <a:latin typeface="Arial"/>
                <a:cs typeface="Arial"/>
              </a:rPr>
              <a:t> </a:t>
            </a:r>
            <a:r>
              <a:rPr sz="900" i="1" dirty="0">
                <a:solidFill>
                  <a:srgbClr val="00AF50"/>
                </a:solidFill>
                <a:latin typeface="Arial"/>
                <a:cs typeface="Arial"/>
              </a:rPr>
              <a:t>letter</a:t>
            </a:r>
            <a:r>
              <a:rPr sz="900" i="1" spc="-10" dirty="0">
                <a:solidFill>
                  <a:srgbClr val="00AF50"/>
                </a:solidFill>
                <a:latin typeface="Arial"/>
                <a:cs typeface="Arial"/>
              </a:rPr>
              <a:t> </a:t>
            </a:r>
            <a:r>
              <a:rPr sz="900" i="1" dirty="0">
                <a:solidFill>
                  <a:srgbClr val="00AF50"/>
                </a:solidFill>
                <a:latin typeface="Arial"/>
                <a:cs typeface="Arial"/>
              </a:rPr>
              <a:t>is </a:t>
            </a:r>
            <a:r>
              <a:rPr sz="900" i="1" spc="-25" dirty="0">
                <a:solidFill>
                  <a:srgbClr val="00AF50"/>
                </a:solidFill>
                <a:latin typeface="Arial"/>
                <a:cs typeface="Arial"/>
              </a:rPr>
              <a:t>‘a"</a:t>
            </a:r>
            <a:endParaRPr sz="900">
              <a:latin typeface="Arial"/>
              <a:cs typeface="Arial"/>
            </a:endParaRPr>
          </a:p>
          <a:p>
            <a:pPr marL="349885" marR="4670425" indent="-94615">
              <a:lnSpc>
                <a:spcPts val="1030"/>
              </a:lnSpc>
              <a:spcBef>
                <a:spcPts val="60"/>
              </a:spcBef>
              <a:tabLst>
                <a:tab pos="1183640" algn="l"/>
              </a:tabLst>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(letter</a:t>
            </a:r>
            <a:r>
              <a:rPr sz="900" spc="-10" dirty="0">
                <a:latin typeface="Arial"/>
                <a:cs typeface="Arial"/>
              </a:rPr>
              <a:t> </a:t>
            </a:r>
            <a:r>
              <a:rPr sz="900" dirty="0">
                <a:latin typeface="Arial"/>
                <a:cs typeface="Arial"/>
              </a:rPr>
              <a:t>==</a:t>
            </a:r>
            <a:r>
              <a:rPr sz="900" spc="-10" dirty="0">
                <a:latin typeface="Arial"/>
                <a:cs typeface="Arial"/>
              </a:rPr>
              <a:t> </a:t>
            </a:r>
            <a:r>
              <a:rPr sz="900" spc="-20" dirty="0">
                <a:solidFill>
                  <a:srgbClr val="990000"/>
                </a:solidFill>
                <a:latin typeface="Arial"/>
                <a:cs typeface="Arial"/>
              </a:rPr>
              <a:t>‘a</a:t>
            </a:r>
            <a:r>
              <a:rPr sz="900" spc="-20" dirty="0">
                <a:solidFill>
                  <a:srgbClr val="3333FF"/>
                </a:solidFill>
                <a:latin typeface="Arial"/>
                <a:cs typeface="Arial"/>
              </a:rPr>
              <a:t>’)</a:t>
            </a:r>
            <a:r>
              <a:rPr sz="900" dirty="0">
                <a:solidFill>
                  <a:srgbClr val="3333FF"/>
                </a:solidFill>
                <a:latin typeface="Arial"/>
                <a:cs typeface="Arial"/>
              </a:rPr>
              <a:t>	</a:t>
            </a:r>
            <a:r>
              <a:rPr sz="900" spc="-50" dirty="0">
                <a:latin typeface="Arial"/>
                <a:cs typeface="Arial"/>
              </a:rPr>
              <a:t>{</a:t>
            </a:r>
            <a:r>
              <a:rPr sz="900" dirty="0">
                <a:latin typeface="Arial"/>
                <a:cs typeface="Arial"/>
              </a:rPr>
              <a:t> count</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count +</a:t>
            </a:r>
            <a:r>
              <a:rPr sz="900" spc="-10" dirty="0">
                <a:latin typeface="Arial"/>
                <a:cs typeface="Arial"/>
              </a:rPr>
              <a:t> </a:t>
            </a:r>
            <a:r>
              <a:rPr sz="900" spc="-25" dirty="0">
                <a:latin typeface="Arial"/>
                <a:cs typeface="Arial"/>
              </a:rPr>
              <a:t>1;</a:t>
            </a:r>
            <a:endParaRPr sz="900">
              <a:latin typeface="Arial"/>
              <a:cs typeface="Arial"/>
            </a:endParaRPr>
          </a:p>
          <a:p>
            <a:pPr marL="255904">
              <a:lnSpc>
                <a:spcPts val="985"/>
              </a:lnSpc>
            </a:pPr>
            <a:r>
              <a:rPr sz="900" dirty="0">
                <a:latin typeface="Arial"/>
                <a:cs typeface="Arial"/>
              </a:rPr>
              <a:t>}</a:t>
            </a:r>
            <a:endParaRPr sz="900">
              <a:latin typeface="Arial"/>
              <a:cs typeface="Arial"/>
            </a:endParaRPr>
          </a:p>
          <a:p>
            <a:pPr marL="160020">
              <a:lnSpc>
                <a:spcPts val="1040"/>
              </a:lnSpc>
            </a:pPr>
            <a:r>
              <a:rPr sz="900" dirty="0">
                <a:latin typeface="Arial"/>
                <a:cs typeface="Arial"/>
              </a:rPr>
              <a:t>}</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63500">
              <a:lnSpc>
                <a:spcPts val="1055"/>
              </a:lnSpc>
            </a:pPr>
            <a:r>
              <a:rPr sz="900" dirty="0">
                <a:latin typeface="Arial"/>
                <a:cs typeface="Arial"/>
              </a:rPr>
              <a:t>Print(</a:t>
            </a:r>
            <a:r>
              <a:rPr sz="900" spc="-5" dirty="0">
                <a:latin typeface="Arial"/>
                <a:cs typeface="Arial"/>
              </a:rPr>
              <a:t> </a:t>
            </a:r>
            <a:r>
              <a:rPr sz="900" dirty="0">
                <a:solidFill>
                  <a:srgbClr val="970000"/>
                </a:solidFill>
                <a:latin typeface="Arial"/>
                <a:cs typeface="Arial"/>
              </a:rPr>
              <a:t>“Letter</a:t>
            </a:r>
            <a:r>
              <a:rPr sz="900" spc="-15" dirty="0">
                <a:solidFill>
                  <a:srgbClr val="970000"/>
                </a:solidFill>
                <a:latin typeface="Arial"/>
                <a:cs typeface="Arial"/>
              </a:rPr>
              <a:t> </a:t>
            </a:r>
            <a:r>
              <a:rPr sz="900" dirty="0">
                <a:solidFill>
                  <a:srgbClr val="970000"/>
                </a:solidFill>
                <a:latin typeface="Arial"/>
                <a:cs typeface="Arial"/>
              </a:rPr>
              <a:t>a</a:t>
            </a:r>
            <a:r>
              <a:rPr sz="900" spc="-5" dirty="0">
                <a:solidFill>
                  <a:srgbClr val="970000"/>
                </a:solidFill>
                <a:latin typeface="Arial"/>
                <a:cs typeface="Arial"/>
              </a:rPr>
              <a:t> </a:t>
            </a:r>
            <a:r>
              <a:rPr sz="900" dirty="0">
                <a:solidFill>
                  <a:srgbClr val="970000"/>
                </a:solidFill>
                <a:latin typeface="Arial"/>
                <a:cs typeface="Arial"/>
              </a:rPr>
              <a:t>is repeated</a:t>
            </a:r>
            <a:r>
              <a:rPr sz="900" spc="-5" dirty="0">
                <a:solidFill>
                  <a:srgbClr val="970000"/>
                </a:solidFill>
                <a:latin typeface="Arial"/>
                <a:cs typeface="Arial"/>
              </a:rPr>
              <a:t> </a:t>
            </a:r>
            <a:r>
              <a:rPr sz="900" dirty="0">
                <a:solidFill>
                  <a:srgbClr val="970000"/>
                </a:solidFill>
                <a:latin typeface="Arial"/>
                <a:cs typeface="Arial"/>
              </a:rPr>
              <a:t>“</a:t>
            </a:r>
            <a:r>
              <a:rPr sz="900" spc="5" dirty="0">
                <a:solidFill>
                  <a:srgbClr val="97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count</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970000"/>
                </a:solidFill>
                <a:latin typeface="Arial"/>
                <a:cs typeface="Arial"/>
              </a:rPr>
              <a:t>“</a:t>
            </a:r>
            <a:r>
              <a:rPr sz="900" spc="-5" dirty="0">
                <a:solidFill>
                  <a:srgbClr val="970000"/>
                </a:solidFill>
                <a:latin typeface="Arial"/>
                <a:cs typeface="Arial"/>
              </a:rPr>
              <a:t> </a:t>
            </a:r>
            <a:r>
              <a:rPr sz="900" dirty="0">
                <a:solidFill>
                  <a:srgbClr val="970000"/>
                </a:solidFill>
                <a:latin typeface="Arial"/>
                <a:cs typeface="Arial"/>
              </a:rPr>
              <a:t>times“</a:t>
            </a:r>
            <a:r>
              <a:rPr sz="900" spc="-5" dirty="0">
                <a:solidFill>
                  <a:srgbClr val="970000"/>
                </a:solidFill>
                <a:latin typeface="Arial"/>
                <a:cs typeface="Arial"/>
              </a:rPr>
              <a:t> </a:t>
            </a:r>
            <a:r>
              <a:rPr sz="900" spc="-25" dirty="0">
                <a:latin typeface="Arial"/>
                <a:cs typeface="Arial"/>
              </a:rPr>
              <a:t>);</a:t>
            </a:r>
            <a:endParaRPr sz="900">
              <a:latin typeface="Arial"/>
              <a:cs typeface="Arial"/>
            </a:endParaRPr>
          </a:p>
        </p:txBody>
      </p:sp>
      <p:pic>
        <p:nvPicPr>
          <p:cNvPr id="6" name="object 6"/>
          <p:cNvPicPr/>
          <p:nvPr/>
        </p:nvPicPr>
        <p:blipFill>
          <a:blip r:embed="rId2" cstate="print"/>
          <a:stretch>
            <a:fillRect/>
          </a:stretch>
        </p:blipFill>
        <p:spPr>
          <a:xfrm>
            <a:off x="1567698" y="1425480"/>
            <a:ext cx="4651013" cy="2372872"/>
          </a:xfrm>
          <a:prstGeom prst="rect">
            <a:avLst/>
          </a:prstGeom>
        </p:spPr>
      </p:pic>
      <p:sp>
        <p:nvSpPr>
          <p:cNvPr id="9" name="TextBox 8">
            <a:hlinkClick r:id="rId3" action="ppaction://hlinkfile"/>
          </p:cNvPr>
          <p:cNvSpPr txBox="1"/>
          <p:nvPr/>
        </p:nvSpPr>
        <p:spPr>
          <a:xfrm>
            <a:off x="6301256" y="53340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1" name="Title 10"/>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1093977"/>
            <a:ext cx="5937885" cy="152590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1_3:</a:t>
            </a:r>
            <a:r>
              <a:rPr sz="1400" b="1" spc="-20" dirty="0">
                <a:latin typeface="Arial"/>
                <a:cs typeface="Arial"/>
              </a:rPr>
              <a:t> </a:t>
            </a:r>
            <a:r>
              <a:rPr sz="1400" b="1" dirty="0">
                <a:latin typeface="Arial"/>
                <a:cs typeface="Arial"/>
              </a:rPr>
              <a:t>The</a:t>
            </a:r>
            <a:r>
              <a:rPr sz="1400" b="1" spc="-20" dirty="0">
                <a:latin typeface="Arial"/>
                <a:cs typeface="Arial"/>
              </a:rPr>
              <a:t> </a:t>
            </a:r>
            <a:r>
              <a:rPr sz="1400" b="1" dirty="0">
                <a:latin typeface="Arial"/>
                <a:cs typeface="Arial"/>
              </a:rPr>
              <a:t>input</a:t>
            </a:r>
            <a:r>
              <a:rPr sz="1400" b="1" spc="-20" dirty="0">
                <a:latin typeface="Arial"/>
                <a:cs typeface="Arial"/>
              </a:rPr>
              <a:t> </a:t>
            </a:r>
            <a:r>
              <a:rPr sz="1400" b="1" spc="-10" dirty="0">
                <a:latin typeface="Arial"/>
                <a:cs typeface="Arial"/>
              </a:rPr>
              <a:t>parameters</a:t>
            </a:r>
            <a:endParaRPr sz="1400" dirty="0">
              <a:latin typeface="Arial"/>
              <a:cs typeface="Arial"/>
            </a:endParaRPr>
          </a:p>
          <a:p>
            <a:pPr marL="12700" marR="5080">
              <a:lnSpc>
                <a:spcPct val="95800"/>
              </a:lnSpc>
              <a:spcBef>
                <a:spcPts val="1280"/>
              </a:spcBef>
            </a:pPr>
            <a:r>
              <a:rPr sz="1100" dirty="0">
                <a:latin typeface="Arial"/>
                <a:cs typeface="Arial"/>
              </a:rPr>
              <a:t>By</a:t>
            </a:r>
            <a:r>
              <a:rPr sz="1100" spc="-15" dirty="0">
                <a:latin typeface="Arial"/>
                <a:cs typeface="Arial"/>
              </a:rPr>
              <a:t> </a:t>
            </a:r>
            <a:r>
              <a:rPr sz="1100" dirty="0">
                <a:latin typeface="Arial"/>
                <a:cs typeface="Arial"/>
              </a:rPr>
              <a:t>default,</a:t>
            </a:r>
            <a:r>
              <a:rPr sz="1100" spc="-15" dirty="0">
                <a:latin typeface="Arial"/>
                <a:cs typeface="Arial"/>
              </a:rPr>
              <a:t> </a:t>
            </a:r>
            <a:r>
              <a:rPr sz="1100" dirty="0">
                <a:latin typeface="Arial"/>
                <a:cs typeface="Arial"/>
              </a:rPr>
              <a:t>there</a:t>
            </a:r>
            <a:r>
              <a:rPr sz="1100" spc="-2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parameters</a:t>
            </a:r>
            <a:r>
              <a:rPr sz="1100" spc="-25" dirty="0">
                <a:latin typeface="Arial"/>
                <a:cs typeface="Arial"/>
              </a:rPr>
              <a:t> </a:t>
            </a:r>
            <a:r>
              <a:rPr sz="1100" dirty="0">
                <a:latin typeface="Arial"/>
                <a:cs typeface="Arial"/>
              </a:rPr>
              <a:t>named</a:t>
            </a:r>
            <a:r>
              <a:rPr sz="1100" spc="-25" dirty="0">
                <a:latin typeface="Arial"/>
                <a:cs typeface="Arial"/>
              </a:rPr>
              <a:t> </a:t>
            </a:r>
            <a:r>
              <a:rPr sz="1100" b="1" i="1" dirty="0">
                <a:latin typeface="Arial"/>
                <a:cs typeface="Arial"/>
              </a:rPr>
              <a:t>x</a:t>
            </a:r>
            <a:r>
              <a:rPr sz="1100" b="1" i="1" spc="-10" dirty="0">
                <a:latin typeface="Arial"/>
                <a:cs typeface="Arial"/>
              </a:rPr>
              <a:t> </a:t>
            </a:r>
            <a:r>
              <a:rPr sz="1100" dirty="0">
                <a:latin typeface="Arial"/>
                <a:cs typeface="Arial"/>
              </a:rPr>
              <a:t>and</a:t>
            </a:r>
            <a:r>
              <a:rPr sz="1100" spc="-15" dirty="0">
                <a:latin typeface="Arial"/>
                <a:cs typeface="Arial"/>
              </a:rPr>
              <a:t> </a:t>
            </a:r>
            <a:r>
              <a:rPr sz="1100" b="1" i="1" dirty="0">
                <a:latin typeface="Arial"/>
                <a:cs typeface="Arial"/>
              </a:rPr>
              <a:t>y</a:t>
            </a:r>
            <a:r>
              <a:rPr sz="1100" dirty="0">
                <a:latin typeface="Arial"/>
                <a:cs typeface="Arial"/>
              </a:rPr>
              <a:t>.</a:t>
            </a:r>
            <a:r>
              <a:rPr sz="1100" spc="275"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possible</a:t>
            </a:r>
            <a:r>
              <a:rPr sz="1100" spc="-1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edit</a:t>
            </a:r>
            <a:r>
              <a:rPr sz="1100" spc="-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parameters’ </a:t>
            </a:r>
            <a:r>
              <a:rPr sz="1100" dirty="0">
                <a:latin typeface="Arial"/>
                <a:cs typeface="Arial"/>
              </a:rPr>
              <a:t>names,</a:t>
            </a:r>
            <a:r>
              <a:rPr sz="1100" spc="-30" dirty="0">
                <a:latin typeface="Arial"/>
                <a:cs typeface="Arial"/>
              </a:rPr>
              <a:t> </a:t>
            </a:r>
            <a:r>
              <a:rPr sz="1100" dirty="0">
                <a:latin typeface="Arial"/>
                <a:cs typeface="Arial"/>
              </a:rPr>
              <a:t>delete</a:t>
            </a:r>
            <a:r>
              <a:rPr sz="1100" spc="-25" dirty="0">
                <a:latin typeface="Arial"/>
                <a:cs typeface="Arial"/>
              </a:rPr>
              <a:t> </a:t>
            </a:r>
            <a:r>
              <a:rPr sz="1100" dirty="0">
                <a:latin typeface="Arial"/>
                <a:cs typeface="Arial"/>
              </a:rPr>
              <a:t>them</a:t>
            </a:r>
            <a:r>
              <a:rPr sz="1100" spc="-10" dirty="0">
                <a:latin typeface="Arial"/>
                <a:cs typeface="Arial"/>
              </a:rPr>
              <a:t> </a:t>
            </a:r>
            <a:r>
              <a:rPr sz="1100" dirty="0">
                <a:latin typeface="Arial"/>
                <a:cs typeface="Arial"/>
              </a:rPr>
              <a:t>or</a:t>
            </a:r>
            <a:r>
              <a:rPr sz="1100" spc="-5" dirty="0">
                <a:latin typeface="Arial"/>
                <a:cs typeface="Arial"/>
              </a:rPr>
              <a:t> </a:t>
            </a:r>
            <a:r>
              <a:rPr sz="1100" dirty="0">
                <a:latin typeface="Arial"/>
                <a:cs typeface="Arial"/>
              </a:rPr>
              <a:t>add</a:t>
            </a:r>
            <a:r>
              <a:rPr sz="1100" spc="-15" dirty="0">
                <a:latin typeface="Arial"/>
                <a:cs typeface="Arial"/>
              </a:rPr>
              <a:t> </a:t>
            </a:r>
            <a:r>
              <a:rPr sz="1100" dirty="0">
                <a:latin typeface="Arial"/>
                <a:cs typeface="Arial"/>
              </a:rPr>
              <a:t>new</a:t>
            </a:r>
            <a:r>
              <a:rPr sz="1100" spc="-15" dirty="0">
                <a:latin typeface="Arial"/>
                <a:cs typeface="Arial"/>
              </a:rPr>
              <a:t> </a:t>
            </a:r>
            <a:r>
              <a:rPr sz="1100" dirty="0">
                <a:latin typeface="Arial"/>
                <a:cs typeface="Arial"/>
              </a:rPr>
              <a:t>ones.</a:t>
            </a:r>
            <a:r>
              <a:rPr sz="1100" spc="285"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zoom</a:t>
            </a:r>
            <a:r>
              <a:rPr sz="1100" spc="-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will</a:t>
            </a:r>
            <a:r>
              <a:rPr sz="1100" spc="-10" dirty="0">
                <a:latin typeface="Arial"/>
                <a:cs typeface="Arial"/>
              </a:rPr>
              <a:t> </a:t>
            </a:r>
            <a:r>
              <a:rPr sz="1100" dirty="0">
                <a:latin typeface="Arial"/>
                <a:cs typeface="Arial"/>
              </a:rPr>
              <a:t>notice</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few</a:t>
            </a:r>
            <a:r>
              <a:rPr sz="1100" spc="-10" dirty="0">
                <a:latin typeface="Arial"/>
                <a:cs typeface="Arial"/>
              </a:rPr>
              <a:t> </a:t>
            </a:r>
            <a:r>
              <a:rPr sz="1100" dirty="0">
                <a:latin typeface="Arial"/>
                <a:cs typeface="Arial"/>
              </a:rPr>
              <a:t>“+”</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t>
            </a:r>
            <a:r>
              <a:rPr sz="1100" spc="-15" dirty="0">
                <a:latin typeface="Arial"/>
                <a:cs typeface="Arial"/>
              </a:rPr>
              <a:t> </a:t>
            </a:r>
            <a:r>
              <a:rPr sz="1100" spc="-10" dirty="0">
                <a:latin typeface="Arial"/>
                <a:cs typeface="Arial"/>
              </a:rPr>
              <a:t>signs </a:t>
            </a:r>
            <a:r>
              <a:rPr sz="1100" dirty="0">
                <a:latin typeface="Arial"/>
                <a:cs typeface="Arial"/>
              </a:rPr>
              <a:t>appearing.</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click</a:t>
            </a:r>
            <a:r>
              <a:rPr sz="1100" spc="-10" dirty="0">
                <a:latin typeface="Arial"/>
                <a:cs typeface="Arial"/>
              </a:rPr>
              <a:t> </a:t>
            </a:r>
            <a:r>
              <a:rPr sz="1100" dirty="0">
                <a:latin typeface="Arial"/>
                <a:cs typeface="Arial"/>
              </a:rPr>
              <a:t>on</a:t>
            </a:r>
            <a:r>
              <a:rPr sz="1100" spc="-20" dirty="0">
                <a:latin typeface="Arial"/>
                <a:cs typeface="Arial"/>
              </a:rPr>
              <a:t> </a:t>
            </a:r>
            <a:r>
              <a:rPr sz="1100" dirty="0">
                <a:latin typeface="Arial"/>
                <a:cs typeface="Arial"/>
              </a:rPr>
              <a:t>those</a:t>
            </a:r>
            <a:r>
              <a:rPr sz="1100" spc="-2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add</a:t>
            </a:r>
            <a:r>
              <a:rPr sz="1100" spc="-20" dirty="0">
                <a:latin typeface="Arial"/>
                <a:cs typeface="Arial"/>
              </a:rPr>
              <a:t> </a:t>
            </a:r>
            <a:r>
              <a:rPr sz="1100" dirty="0">
                <a:latin typeface="Arial"/>
                <a:cs typeface="Arial"/>
              </a:rPr>
              <a:t>or</a:t>
            </a:r>
            <a:r>
              <a:rPr sz="1100" spc="-30" dirty="0">
                <a:latin typeface="Arial"/>
                <a:cs typeface="Arial"/>
              </a:rPr>
              <a:t> </a:t>
            </a:r>
            <a:r>
              <a:rPr sz="1100" dirty="0">
                <a:latin typeface="Arial"/>
                <a:cs typeface="Arial"/>
              </a:rPr>
              <a:t>remove</a:t>
            </a:r>
            <a:r>
              <a:rPr sz="1100" spc="-15" dirty="0">
                <a:latin typeface="Arial"/>
                <a:cs typeface="Arial"/>
              </a:rPr>
              <a:t> </a:t>
            </a:r>
            <a:r>
              <a:rPr sz="1100" dirty="0">
                <a:latin typeface="Arial"/>
                <a:cs typeface="Arial"/>
              </a:rPr>
              <a:t>parameters. You</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also</a:t>
            </a:r>
            <a:r>
              <a:rPr sz="1100" spc="-10" dirty="0">
                <a:latin typeface="Arial"/>
                <a:cs typeface="Arial"/>
              </a:rPr>
              <a:t> right-</a:t>
            </a:r>
            <a:r>
              <a:rPr sz="1100" dirty="0">
                <a:latin typeface="Arial"/>
                <a:cs typeface="Arial"/>
              </a:rPr>
              <a:t>mouse</a:t>
            </a:r>
            <a:r>
              <a:rPr sz="1100" spc="-20" dirty="0">
                <a:latin typeface="Arial"/>
                <a:cs typeface="Arial"/>
              </a:rPr>
              <a:t> </a:t>
            </a:r>
            <a:r>
              <a:rPr sz="1100" spc="-10" dirty="0">
                <a:latin typeface="Arial"/>
                <a:cs typeface="Arial"/>
              </a:rPr>
              <a:t>click </a:t>
            </a:r>
            <a:r>
              <a:rPr sz="1100" dirty="0">
                <a:latin typeface="Arial"/>
                <a:cs typeface="Arial"/>
              </a:rPr>
              <a:t>on</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parameter</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change</a:t>
            </a:r>
            <a:r>
              <a:rPr sz="1100" spc="-15" dirty="0">
                <a:latin typeface="Arial"/>
                <a:cs typeface="Arial"/>
              </a:rPr>
              <a:t> </a:t>
            </a:r>
            <a:r>
              <a:rPr sz="1100" dirty="0">
                <a:latin typeface="Arial"/>
                <a:cs typeface="Arial"/>
              </a:rPr>
              <a:t>its</a:t>
            </a:r>
            <a:r>
              <a:rPr sz="1100" spc="-15" dirty="0">
                <a:latin typeface="Arial"/>
                <a:cs typeface="Arial"/>
              </a:rPr>
              <a:t> </a:t>
            </a:r>
            <a:r>
              <a:rPr sz="1100" dirty="0">
                <a:latin typeface="Arial"/>
                <a:cs typeface="Arial"/>
              </a:rPr>
              <a:t>name.</a:t>
            </a:r>
            <a:r>
              <a:rPr sz="1100" spc="-5" dirty="0">
                <a:latin typeface="Arial"/>
                <a:cs typeface="Arial"/>
              </a:rPr>
              <a:t> </a:t>
            </a:r>
            <a:r>
              <a:rPr sz="1100" dirty="0">
                <a:latin typeface="Arial"/>
                <a:cs typeface="Arial"/>
              </a:rPr>
              <a:t>Note</a:t>
            </a:r>
            <a:r>
              <a:rPr sz="1100" spc="-3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names</a:t>
            </a:r>
            <a:r>
              <a:rPr sz="1100" spc="-25" dirty="0">
                <a:latin typeface="Arial"/>
                <a:cs typeface="Arial"/>
              </a:rPr>
              <a:t> </a:t>
            </a:r>
            <a:r>
              <a:rPr sz="1100" dirty="0">
                <a:latin typeface="Arial"/>
                <a:cs typeface="Arial"/>
              </a:rPr>
              <a:t>of</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parameters</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their</a:t>
            </a:r>
            <a:r>
              <a:rPr sz="1100" spc="-20" dirty="0">
                <a:latin typeface="Arial"/>
                <a:cs typeface="Arial"/>
              </a:rPr>
              <a:t> </a:t>
            </a:r>
            <a:r>
              <a:rPr sz="1100" dirty="0">
                <a:latin typeface="Arial"/>
                <a:cs typeface="Arial"/>
              </a:rPr>
              <a:t>types</a:t>
            </a:r>
            <a:r>
              <a:rPr sz="1100" spc="-25" dirty="0">
                <a:latin typeface="Arial"/>
                <a:cs typeface="Arial"/>
              </a:rPr>
              <a:t> are </a:t>
            </a:r>
            <a:r>
              <a:rPr sz="1100" dirty="0">
                <a:latin typeface="Arial"/>
                <a:cs typeface="Arial"/>
              </a:rPr>
              <a:t>passed</a:t>
            </a:r>
            <a:r>
              <a:rPr sz="1100" spc="-30" dirty="0">
                <a:latin typeface="Arial"/>
                <a:cs typeface="Arial"/>
              </a:rPr>
              <a:t> </a:t>
            </a:r>
            <a:r>
              <a:rPr sz="1100" dirty="0">
                <a:latin typeface="Arial"/>
                <a:cs typeface="Arial"/>
              </a:rPr>
              <a:t>to</a:t>
            </a:r>
            <a:r>
              <a:rPr sz="1100" spc="-4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main</a:t>
            </a:r>
            <a:r>
              <a:rPr sz="1100" spc="-15"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inside</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script</a:t>
            </a:r>
            <a:r>
              <a:rPr sz="1100" spc="-10" dirty="0">
                <a:latin typeface="Arial"/>
                <a:cs typeface="Arial"/>
              </a:rPr>
              <a:t> </a:t>
            </a:r>
            <a:r>
              <a:rPr sz="1100" dirty="0">
                <a:latin typeface="Arial"/>
                <a:cs typeface="Arial"/>
              </a:rPr>
              <a:t>component,</a:t>
            </a:r>
            <a:r>
              <a:rPr sz="1100" spc="-25" dirty="0">
                <a:latin typeface="Arial"/>
                <a:cs typeface="Arial"/>
              </a:rPr>
              <a:t> </a:t>
            </a:r>
            <a:r>
              <a:rPr sz="1100" dirty="0">
                <a:latin typeface="Arial"/>
                <a:cs typeface="Arial"/>
              </a:rPr>
              <a:t>which</a:t>
            </a:r>
            <a:r>
              <a:rPr sz="1100" spc="-1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called</a:t>
            </a:r>
            <a:r>
              <a:rPr sz="1100" spc="-5" dirty="0">
                <a:latin typeface="Arial"/>
                <a:cs typeface="Arial"/>
              </a:rPr>
              <a:t> </a:t>
            </a:r>
            <a:r>
              <a:rPr sz="1100" b="1" i="1" dirty="0">
                <a:latin typeface="Arial"/>
                <a:cs typeface="Arial"/>
              </a:rPr>
              <a:t>RunScript</a:t>
            </a:r>
            <a:r>
              <a:rPr sz="1100" dirty="0">
                <a:latin typeface="Arial"/>
                <a:cs typeface="Arial"/>
              </a:rPr>
              <a:t>.</a:t>
            </a:r>
            <a:r>
              <a:rPr sz="1100" spc="-25"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5" dirty="0">
                <a:latin typeface="Arial"/>
                <a:cs typeface="Arial"/>
              </a:rPr>
              <a:t> </a:t>
            </a:r>
            <a:r>
              <a:rPr sz="1100" spc="-20" dirty="0">
                <a:latin typeface="Arial"/>
                <a:cs typeface="Arial"/>
              </a:rPr>
              <a:t>good </a:t>
            </a:r>
            <a:r>
              <a:rPr sz="1100" dirty="0">
                <a:latin typeface="Arial"/>
                <a:cs typeface="Arial"/>
              </a:rPr>
              <a:t>practice</a:t>
            </a:r>
            <a:r>
              <a:rPr sz="1100" spc="-4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set</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input</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output</a:t>
            </a:r>
            <a:r>
              <a:rPr sz="1100" spc="-10" dirty="0">
                <a:latin typeface="Arial"/>
                <a:cs typeface="Arial"/>
              </a:rPr>
              <a:t> </a:t>
            </a:r>
            <a:r>
              <a:rPr sz="1100" dirty="0">
                <a:latin typeface="Arial"/>
                <a:cs typeface="Arial"/>
              </a:rPr>
              <a:t>parameter</a:t>
            </a:r>
            <a:r>
              <a:rPr sz="1100" spc="-30" dirty="0">
                <a:latin typeface="Arial"/>
                <a:cs typeface="Arial"/>
              </a:rPr>
              <a:t> </a:t>
            </a:r>
            <a:r>
              <a:rPr sz="1100" dirty="0">
                <a:latin typeface="Arial"/>
                <a:cs typeface="Arial"/>
              </a:rPr>
              <a:t>names</a:t>
            </a:r>
            <a:r>
              <a:rPr sz="1100" spc="-3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reflect</a:t>
            </a:r>
            <a:r>
              <a:rPr sz="1100" spc="-10" dirty="0">
                <a:latin typeface="Arial"/>
                <a:cs typeface="Arial"/>
              </a:rPr>
              <a:t> </a:t>
            </a:r>
            <a:r>
              <a:rPr sz="1100" dirty="0">
                <a:latin typeface="Arial"/>
                <a:cs typeface="Arial"/>
              </a:rPr>
              <a:t>what</a:t>
            </a:r>
            <a:r>
              <a:rPr sz="1100" spc="-15" dirty="0">
                <a:latin typeface="Arial"/>
                <a:cs typeface="Arial"/>
              </a:rPr>
              <a:t> </a:t>
            </a:r>
            <a:r>
              <a:rPr sz="1100" dirty="0">
                <a:latin typeface="Arial"/>
                <a:cs typeface="Arial"/>
              </a:rPr>
              <a:t>each</a:t>
            </a:r>
            <a:r>
              <a:rPr sz="1100" spc="-40" dirty="0">
                <a:latin typeface="Arial"/>
                <a:cs typeface="Arial"/>
              </a:rPr>
              <a:t> </a:t>
            </a:r>
            <a:r>
              <a:rPr sz="1100" dirty="0">
                <a:latin typeface="Arial"/>
                <a:cs typeface="Arial"/>
              </a:rPr>
              <a:t>parameter</a:t>
            </a:r>
            <a:r>
              <a:rPr sz="1100" spc="-25" dirty="0">
                <a:latin typeface="Arial"/>
                <a:cs typeface="Arial"/>
              </a:rPr>
              <a:t> </a:t>
            </a:r>
            <a:r>
              <a:rPr sz="1100" spc="-10" dirty="0">
                <a:latin typeface="Arial"/>
                <a:cs typeface="Arial"/>
              </a:rPr>
              <a:t>does.</a:t>
            </a:r>
            <a:endParaRPr sz="1100" dirty="0">
              <a:latin typeface="Arial"/>
              <a:cs typeface="Arial"/>
            </a:endParaRPr>
          </a:p>
          <a:p>
            <a:pPr marL="12700">
              <a:lnSpc>
                <a:spcPts val="1260"/>
              </a:lnSpc>
            </a:pPr>
            <a:r>
              <a:rPr sz="1100" dirty="0">
                <a:latin typeface="Arial"/>
                <a:cs typeface="Arial"/>
              </a:rPr>
              <a:t>Parameter</a:t>
            </a:r>
            <a:r>
              <a:rPr sz="1100" spc="-35" dirty="0">
                <a:latin typeface="Arial"/>
                <a:cs typeface="Arial"/>
              </a:rPr>
              <a:t> </a:t>
            </a:r>
            <a:r>
              <a:rPr sz="1100" dirty="0">
                <a:latin typeface="Arial"/>
                <a:cs typeface="Arial"/>
              </a:rPr>
              <a:t>names</a:t>
            </a:r>
            <a:r>
              <a:rPr sz="1100" spc="-30" dirty="0">
                <a:latin typeface="Arial"/>
                <a:cs typeface="Arial"/>
              </a:rPr>
              <a:t> </a:t>
            </a:r>
            <a:r>
              <a:rPr sz="1100" dirty="0">
                <a:latin typeface="Arial"/>
                <a:cs typeface="Arial"/>
              </a:rPr>
              <a:t>should</a:t>
            </a:r>
            <a:r>
              <a:rPr sz="1100" spc="-20" dirty="0">
                <a:latin typeface="Arial"/>
                <a:cs typeface="Arial"/>
              </a:rPr>
              <a:t> </a:t>
            </a:r>
            <a:r>
              <a:rPr sz="1100" dirty="0">
                <a:latin typeface="Arial"/>
                <a:cs typeface="Arial"/>
              </a:rPr>
              <a:t>not</a:t>
            </a:r>
            <a:r>
              <a:rPr sz="1100" spc="-20" dirty="0">
                <a:latin typeface="Arial"/>
                <a:cs typeface="Arial"/>
              </a:rPr>
              <a:t> </a:t>
            </a:r>
            <a:r>
              <a:rPr sz="1100" dirty="0">
                <a:latin typeface="Arial"/>
                <a:cs typeface="Arial"/>
              </a:rPr>
              <a:t>use</a:t>
            </a:r>
            <a:r>
              <a:rPr sz="1100" spc="-15" dirty="0">
                <a:latin typeface="Arial"/>
                <a:cs typeface="Arial"/>
              </a:rPr>
              <a:t> </a:t>
            </a:r>
            <a:r>
              <a:rPr sz="1100" dirty="0">
                <a:latin typeface="Arial"/>
                <a:cs typeface="Arial"/>
              </a:rPr>
              <a:t>white</a:t>
            </a:r>
            <a:r>
              <a:rPr sz="1100" spc="-30" dirty="0">
                <a:latin typeface="Arial"/>
                <a:cs typeface="Arial"/>
              </a:rPr>
              <a:t> </a:t>
            </a:r>
            <a:r>
              <a:rPr sz="1100" dirty="0">
                <a:latin typeface="Arial"/>
                <a:cs typeface="Arial"/>
              </a:rPr>
              <a:t>spaces</a:t>
            </a:r>
            <a:r>
              <a:rPr sz="1100" spc="-3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special</a:t>
            </a:r>
            <a:r>
              <a:rPr sz="1100" spc="-20" dirty="0">
                <a:latin typeface="Arial"/>
                <a:cs typeface="Arial"/>
              </a:rPr>
              <a:t> </a:t>
            </a:r>
            <a:r>
              <a:rPr sz="1100" spc="-10" dirty="0">
                <a:latin typeface="Arial"/>
                <a:cs typeface="Arial"/>
              </a:rPr>
              <a:t>characters.</a:t>
            </a:r>
            <a:endParaRPr sz="1100" dirty="0">
              <a:latin typeface="Arial"/>
              <a:cs typeface="Arial"/>
            </a:endParaRPr>
          </a:p>
        </p:txBody>
      </p:sp>
      <p:sp>
        <p:nvSpPr>
          <p:cNvPr id="3" name="object 3"/>
          <p:cNvSpPr txBox="1"/>
          <p:nvPr/>
        </p:nvSpPr>
        <p:spPr>
          <a:xfrm>
            <a:off x="902004" y="4028059"/>
            <a:ext cx="5515610" cy="645160"/>
          </a:xfrm>
          <a:prstGeom prst="rect">
            <a:avLst/>
          </a:prstGeom>
        </p:spPr>
        <p:txBody>
          <a:bodyPr vert="horz" wrap="square" lIns="0" tIns="12700" rIns="0" bIns="0" rtlCol="0">
            <a:spAutoFit/>
          </a:bodyPr>
          <a:lstStyle/>
          <a:p>
            <a:pPr marL="891540">
              <a:lnSpc>
                <a:spcPct val="100000"/>
              </a:lnSpc>
              <a:spcBef>
                <a:spcPts val="100"/>
              </a:spcBef>
            </a:pPr>
            <a:r>
              <a:rPr sz="900" dirty="0">
                <a:latin typeface="Arial"/>
                <a:cs typeface="Arial"/>
              </a:rPr>
              <a:t>Figure(3):</a:t>
            </a:r>
            <a:r>
              <a:rPr sz="900" spc="-20" dirty="0">
                <a:latin typeface="Arial"/>
                <a:cs typeface="Arial"/>
              </a:rPr>
              <a:t> </a:t>
            </a:r>
            <a:r>
              <a:rPr sz="900" dirty="0">
                <a:latin typeface="Arial"/>
                <a:cs typeface="Arial"/>
              </a:rPr>
              <a:t>Zoom</a:t>
            </a:r>
            <a:r>
              <a:rPr sz="900" spc="-15"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add</a:t>
            </a:r>
            <a:r>
              <a:rPr sz="900" spc="-1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remove</a:t>
            </a:r>
            <a:r>
              <a:rPr sz="900" spc="-5" dirty="0">
                <a:latin typeface="Arial"/>
                <a:cs typeface="Arial"/>
              </a:rPr>
              <a:t> </a:t>
            </a:r>
            <a:r>
              <a:rPr sz="900" dirty="0">
                <a:latin typeface="Arial"/>
                <a:cs typeface="Arial"/>
              </a:rPr>
              <a:t>input</a:t>
            </a:r>
            <a:r>
              <a:rPr sz="900" spc="-20" dirty="0">
                <a:latin typeface="Arial"/>
                <a:cs typeface="Arial"/>
              </a:rPr>
              <a:t> </a:t>
            </a:r>
            <a:r>
              <a:rPr sz="900" dirty="0">
                <a:latin typeface="Arial"/>
                <a:cs typeface="Arial"/>
              </a:rPr>
              <a:t>parameters</a:t>
            </a:r>
            <a:r>
              <a:rPr sz="900" spc="-5"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pressing</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signs</a:t>
            </a:r>
            <a:endParaRPr sz="900">
              <a:latin typeface="Arial"/>
              <a:cs typeface="Arial"/>
            </a:endParaRPr>
          </a:p>
          <a:p>
            <a:pPr>
              <a:lnSpc>
                <a:spcPct val="100000"/>
              </a:lnSpc>
              <a:spcBef>
                <a:spcPts val="20"/>
              </a:spcBef>
            </a:pPr>
            <a:endParaRPr sz="1100">
              <a:latin typeface="Arial"/>
              <a:cs typeface="Arial"/>
            </a:endParaRPr>
          </a:p>
          <a:p>
            <a:pPr marL="12700" marR="5080">
              <a:lnSpc>
                <a:spcPts val="1270"/>
              </a:lnSpc>
            </a:pPr>
            <a:r>
              <a:rPr sz="1100" dirty="0">
                <a:latin typeface="Arial"/>
                <a:cs typeface="Arial"/>
              </a:rPr>
              <a:t>If</a:t>
            </a:r>
            <a:r>
              <a:rPr sz="1100" spc="-30" dirty="0">
                <a:latin typeface="Arial"/>
                <a:cs typeface="Arial"/>
              </a:rPr>
              <a:t> </a:t>
            </a:r>
            <a:r>
              <a:rPr sz="1100" dirty="0">
                <a:latin typeface="Arial"/>
                <a:cs typeface="Arial"/>
              </a:rPr>
              <a:t>you</a:t>
            </a:r>
            <a:r>
              <a:rPr sz="1100" spc="-25" dirty="0">
                <a:latin typeface="Arial"/>
                <a:cs typeface="Arial"/>
              </a:rPr>
              <a:t> </a:t>
            </a:r>
            <a:r>
              <a:rPr sz="1100" spc="-10" dirty="0">
                <a:latin typeface="Arial"/>
                <a:cs typeface="Arial"/>
              </a:rPr>
              <a:t>right-</a:t>
            </a:r>
            <a:r>
              <a:rPr sz="1100" dirty="0">
                <a:latin typeface="Arial"/>
                <a:cs typeface="Arial"/>
              </a:rPr>
              <a:t>mouse</a:t>
            </a:r>
            <a:r>
              <a:rPr sz="1100" spc="-25" dirty="0">
                <a:latin typeface="Arial"/>
                <a:cs typeface="Arial"/>
              </a:rPr>
              <a:t> </a:t>
            </a:r>
            <a:r>
              <a:rPr sz="1100" dirty="0">
                <a:latin typeface="Arial"/>
                <a:cs typeface="Arial"/>
              </a:rPr>
              <a:t>click</a:t>
            </a:r>
            <a:r>
              <a:rPr sz="1100" spc="-5" dirty="0">
                <a:latin typeface="Arial"/>
                <a:cs typeface="Arial"/>
              </a:rPr>
              <a:t> </a:t>
            </a:r>
            <a:r>
              <a:rPr sz="1100" dirty="0">
                <a:latin typeface="Arial"/>
                <a:cs typeface="Arial"/>
              </a:rPr>
              <a:t>on</a:t>
            </a:r>
            <a:r>
              <a:rPr sz="1100" spc="-15"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parameter,</a:t>
            </a:r>
            <a:r>
              <a:rPr sz="1100" spc="-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see</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menu</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has</a:t>
            </a:r>
            <a:r>
              <a:rPr sz="1100" spc="-10" dirty="0">
                <a:latin typeface="Arial"/>
                <a:cs typeface="Arial"/>
              </a:rPr>
              <a:t> </a:t>
            </a:r>
            <a:r>
              <a:rPr sz="1100" dirty="0">
                <a:latin typeface="Arial"/>
                <a:cs typeface="Arial"/>
              </a:rPr>
              <a:t>four</a:t>
            </a:r>
            <a:r>
              <a:rPr sz="1100" spc="-10" dirty="0">
                <a:latin typeface="Arial"/>
                <a:cs typeface="Arial"/>
              </a:rPr>
              <a:t> </a:t>
            </a:r>
            <a:r>
              <a:rPr sz="1100" dirty="0">
                <a:latin typeface="Arial"/>
                <a:cs typeface="Arial"/>
              </a:rPr>
              <a:t>parts</a:t>
            </a:r>
            <a:r>
              <a:rPr sz="1100" spc="-20" dirty="0">
                <a:latin typeface="Arial"/>
                <a:cs typeface="Arial"/>
              </a:rPr>
              <a:t> </a:t>
            </a:r>
            <a:r>
              <a:rPr sz="1100" spc="-25" dirty="0">
                <a:latin typeface="Arial"/>
                <a:cs typeface="Arial"/>
              </a:rPr>
              <a:t>as </a:t>
            </a:r>
            <a:r>
              <a:rPr sz="1100" dirty="0">
                <a:latin typeface="Arial"/>
                <a:cs typeface="Arial"/>
              </a:rPr>
              <a:t>detailed</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Figure</a:t>
            </a:r>
            <a:r>
              <a:rPr sz="1100" spc="-15" dirty="0">
                <a:latin typeface="Arial"/>
                <a:cs typeface="Arial"/>
              </a:rPr>
              <a:t> </a:t>
            </a:r>
            <a:r>
              <a:rPr sz="1100" dirty="0">
                <a:latin typeface="Arial"/>
                <a:cs typeface="Arial"/>
              </a:rPr>
              <a:t>4</a:t>
            </a:r>
            <a:r>
              <a:rPr sz="1100" spc="-25" dirty="0">
                <a:latin typeface="Arial"/>
                <a:cs typeface="Arial"/>
              </a:rPr>
              <a:t> </a:t>
            </a:r>
            <a:r>
              <a:rPr sz="1100" spc="-10" dirty="0">
                <a:latin typeface="Arial"/>
                <a:cs typeface="Arial"/>
              </a:rPr>
              <a:t>below.</a:t>
            </a:r>
            <a:endParaRPr sz="1100">
              <a:latin typeface="Arial"/>
              <a:cs typeface="Arial"/>
            </a:endParaRPr>
          </a:p>
        </p:txBody>
      </p:sp>
      <p:sp>
        <p:nvSpPr>
          <p:cNvPr id="4" name="object 4"/>
          <p:cNvSpPr txBox="1"/>
          <p:nvPr/>
        </p:nvSpPr>
        <p:spPr>
          <a:xfrm>
            <a:off x="902004" y="8323326"/>
            <a:ext cx="5343525" cy="692150"/>
          </a:xfrm>
          <a:prstGeom prst="rect">
            <a:avLst/>
          </a:prstGeom>
        </p:spPr>
        <p:txBody>
          <a:bodyPr vert="horz" wrap="square" lIns="0" tIns="12700" rIns="0" bIns="0" rtlCol="0">
            <a:spAutoFit/>
          </a:bodyPr>
          <a:lstStyle/>
          <a:p>
            <a:pPr marL="635635">
              <a:lnSpc>
                <a:spcPct val="100000"/>
              </a:lnSpc>
              <a:spcBef>
                <a:spcPts val="100"/>
              </a:spcBef>
            </a:pPr>
            <a:r>
              <a:rPr sz="900" dirty="0">
                <a:latin typeface="Arial"/>
                <a:cs typeface="Arial"/>
              </a:rPr>
              <a:t>Figure(4):</a:t>
            </a:r>
            <a:r>
              <a:rPr sz="900" spc="-15" dirty="0">
                <a:latin typeface="Arial"/>
                <a:cs typeface="Arial"/>
              </a:rPr>
              <a:t> </a:t>
            </a:r>
            <a:r>
              <a:rPr sz="900" dirty="0">
                <a:latin typeface="Arial"/>
                <a:cs typeface="Arial"/>
              </a:rPr>
              <a:t>Expand</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input</a:t>
            </a:r>
            <a:r>
              <a:rPr sz="900" spc="-20" dirty="0">
                <a:latin typeface="Arial"/>
                <a:cs typeface="Arial"/>
              </a:rPr>
              <a:t> </a:t>
            </a:r>
            <a:r>
              <a:rPr sz="900" dirty="0">
                <a:latin typeface="Arial"/>
                <a:cs typeface="Arial"/>
              </a:rPr>
              <a:t>parameter</a:t>
            </a:r>
            <a:r>
              <a:rPr sz="900" spc="-10" dirty="0">
                <a:latin typeface="Arial"/>
                <a:cs typeface="Arial"/>
              </a:rPr>
              <a:t> </a:t>
            </a:r>
            <a:r>
              <a:rPr sz="900" dirty="0">
                <a:latin typeface="Arial"/>
                <a:cs typeface="Arial"/>
              </a:rPr>
              <a:t>menu</a:t>
            </a:r>
            <a:r>
              <a:rPr sz="900" spc="-5" dirty="0">
                <a:latin typeface="Arial"/>
                <a:cs typeface="Arial"/>
              </a:rPr>
              <a:t> </a:t>
            </a:r>
            <a:r>
              <a:rPr sz="900" dirty="0">
                <a:latin typeface="Arial"/>
                <a:cs typeface="Arial"/>
              </a:rPr>
              <a:t>(access</a:t>
            </a:r>
            <a:r>
              <a:rPr sz="900" spc="-5"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right-mouse</a:t>
            </a:r>
            <a:r>
              <a:rPr sz="900" spc="-20" dirty="0">
                <a:latin typeface="Arial"/>
                <a:cs typeface="Arial"/>
              </a:rPr>
              <a:t> </a:t>
            </a:r>
            <a:r>
              <a:rPr sz="900" dirty="0">
                <a:latin typeface="Arial"/>
                <a:cs typeface="Arial"/>
              </a:rPr>
              <a:t>click</a:t>
            </a:r>
            <a:r>
              <a:rPr sz="900" spc="-15" dirty="0">
                <a:latin typeface="Arial"/>
                <a:cs typeface="Arial"/>
              </a:rPr>
              <a:t> </a:t>
            </a:r>
            <a:r>
              <a:rPr sz="900" dirty="0">
                <a:latin typeface="Arial"/>
                <a:cs typeface="Arial"/>
              </a:rPr>
              <a:t>on</a:t>
            </a:r>
            <a:r>
              <a:rPr sz="900" spc="-10"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parameter).</a:t>
            </a:r>
            <a:endParaRPr sz="900" dirty="0">
              <a:latin typeface="Arial"/>
              <a:cs typeface="Arial"/>
            </a:endParaRPr>
          </a:p>
          <a:p>
            <a:pPr>
              <a:lnSpc>
                <a:spcPct val="100000"/>
              </a:lnSpc>
              <a:spcBef>
                <a:spcPts val="15"/>
              </a:spcBef>
            </a:pPr>
            <a:endParaRPr sz="1200" dirty="0">
              <a:latin typeface="Arial"/>
              <a:cs typeface="Arial"/>
            </a:endParaRPr>
          </a:p>
          <a:p>
            <a:pPr marL="12700">
              <a:lnSpc>
                <a:spcPct val="100000"/>
              </a:lnSpc>
            </a:pPr>
            <a:r>
              <a:rPr sz="1100" dirty="0">
                <a:latin typeface="Arial"/>
                <a:cs typeface="Arial"/>
              </a:rPr>
              <a:t>The</a:t>
            </a:r>
            <a:r>
              <a:rPr sz="1100" spc="-30" dirty="0">
                <a:latin typeface="Arial"/>
                <a:cs typeface="Arial"/>
              </a:rPr>
              <a:t> </a:t>
            </a:r>
            <a:r>
              <a:rPr sz="1100" dirty="0">
                <a:latin typeface="Arial"/>
                <a:cs typeface="Arial"/>
              </a:rPr>
              <a:t>input</a:t>
            </a:r>
            <a:r>
              <a:rPr sz="1100" spc="-5" dirty="0">
                <a:latin typeface="Arial"/>
                <a:cs typeface="Arial"/>
              </a:rPr>
              <a:t> </a:t>
            </a:r>
            <a:r>
              <a:rPr sz="1100" dirty="0">
                <a:latin typeface="Arial"/>
                <a:cs typeface="Arial"/>
              </a:rPr>
              <a:t>parts</a:t>
            </a:r>
            <a:r>
              <a:rPr sz="1100" spc="-25" dirty="0">
                <a:latin typeface="Arial"/>
                <a:cs typeface="Arial"/>
              </a:rPr>
              <a:t> </a:t>
            </a:r>
            <a:r>
              <a:rPr sz="1100" spc="-20" dirty="0">
                <a:latin typeface="Arial"/>
                <a:cs typeface="Arial"/>
              </a:rPr>
              <a:t>are:</a:t>
            </a:r>
            <a:endParaRPr sz="1100" dirty="0">
              <a:latin typeface="Arial"/>
              <a:cs typeface="Arial"/>
            </a:endParaRPr>
          </a:p>
          <a:p>
            <a:pPr marL="241300">
              <a:lnSpc>
                <a:spcPct val="100000"/>
              </a:lnSpc>
              <a:spcBef>
                <a:spcPts val="130"/>
              </a:spcBef>
            </a:pPr>
            <a:r>
              <a:rPr sz="1100" dirty="0">
                <a:latin typeface="Arial"/>
                <a:cs typeface="Arial"/>
              </a:rPr>
              <a:t>1.</a:t>
            </a:r>
            <a:r>
              <a:rPr sz="1100" spc="114" dirty="0">
                <a:latin typeface="Arial"/>
                <a:cs typeface="Arial"/>
              </a:rPr>
              <a:t>  </a:t>
            </a:r>
            <a:r>
              <a:rPr sz="1100" b="1" dirty="0">
                <a:latin typeface="Arial"/>
                <a:cs typeface="Arial"/>
              </a:rPr>
              <a:t>Name</a:t>
            </a:r>
            <a:r>
              <a:rPr sz="1100" dirty="0">
                <a:latin typeface="Arial"/>
                <a:cs typeface="Arial"/>
              </a:rPr>
              <a:t>:</a:t>
            </a:r>
            <a:r>
              <a:rPr sz="1100" spc="-1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click</a:t>
            </a:r>
            <a:r>
              <a:rPr sz="1100" spc="-5" dirty="0">
                <a:latin typeface="Arial"/>
                <a:cs typeface="Arial"/>
              </a:rPr>
              <a:t> </a:t>
            </a:r>
            <a:r>
              <a:rPr sz="1100" dirty="0">
                <a:latin typeface="Arial"/>
                <a:cs typeface="Arial"/>
              </a:rPr>
              <a:t>on</a:t>
            </a:r>
            <a:r>
              <a:rPr sz="1100" spc="-15" dirty="0">
                <a:latin typeface="Arial"/>
                <a:cs typeface="Arial"/>
              </a:rPr>
              <a:t> </a:t>
            </a:r>
            <a:r>
              <a:rPr sz="1100" dirty="0">
                <a:latin typeface="Arial"/>
                <a:cs typeface="Arial"/>
              </a:rPr>
              <a:t>it and</a:t>
            </a:r>
            <a:r>
              <a:rPr sz="1100" spc="-20"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new</a:t>
            </a:r>
            <a:r>
              <a:rPr sz="1100" spc="-25" dirty="0">
                <a:latin typeface="Arial"/>
                <a:cs typeface="Arial"/>
              </a:rPr>
              <a:t> </a:t>
            </a:r>
            <a:r>
              <a:rPr sz="1100" dirty="0">
                <a:latin typeface="Arial"/>
                <a:cs typeface="Arial"/>
              </a:rPr>
              <a:t>parameter</a:t>
            </a:r>
            <a:r>
              <a:rPr sz="1100" spc="-15" dirty="0">
                <a:latin typeface="Arial"/>
                <a:cs typeface="Arial"/>
              </a:rPr>
              <a:t> </a:t>
            </a:r>
            <a:r>
              <a:rPr sz="1100" spc="-10" dirty="0">
                <a:latin typeface="Arial"/>
                <a:cs typeface="Arial"/>
              </a:rPr>
              <a:t>name.</a:t>
            </a:r>
            <a:endParaRPr sz="1100" dirty="0">
              <a:latin typeface="Arial"/>
              <a:cs typeface="Arial"/>
            </a:endParaRPr>
          </a:p>
        </p:txBody>
      </p:sp>
      <p:pic>
        <p:nvPicPr>
          <p:cNvPr id="5" name="object 5"/>
          <p:cNvPicPr/>
          <p:nvPr/>
        </p:nvPicPr>
        <p:blipFill>
          <a:blip r:embed="rId2" cstate="print"/>
          <a:stretch>
            <a:fillRect/>
          </a:stretch>
        </p:blipFill>
        <p:spPr>
          <a:xfrm>
            <a:off x="1795526" y="2609088"/>
            <a:ext cx="4180459" cy="1438274"/>
          </a:xfrm>
          <a:prstGeom prst="rect">
            <a:avLst/>
          </a:prstGeom>
        </p:spPr>
      </p:pic>
      <p:pic>
        <p:nvPicPr>
          <p:cNvPr id="6" name="object 6"/>
          <p:cNvPicPr/>
          <p:nvPr/>
        </p:nvPicPr>
        <p:blipFill>
          <a:blip r:embed="rId3" cstate="print"/>
          <a:stretch>
            <a:fillRect/>
          </a:stretch>
        </p:blipFill>
        <p:spPr>
          <a:xfrm>
            <a:off x="2746375" y="4660646"/>
            <a:ext cx="2259260" cy="3640363"/>
          </a:xfrm>
          <a:prstGeom prst="rect">
            <a:avLst/>
          </a:prstGeom>
        </p:spPr>
      </p:pic>
      <p:sp>
        <p:nvSpPr>
          <p:cNvPr id="10" name="Title 9"/>
          <p:cNvSpPr>
            <a:spLocks noGrp="1"/>
          </p:cNvSpPr>
          <p:nvPr>
            <p:ph type="title"/>
          </p:nvPr>
        </p:nvSpPr>
        <p:spPr/>
        <p:txBody>
          <a:bodyPr/>
          <a:lstStyle/>
          <a:p>
            <a:r>
              <a:rPr lang="en-US" dirty="0"/>
              <a:t>C# </a:t>
            </a:r>
            <a:r>
              <a:rPr lang="en-US" dirty="0" smtClean="0"/>
              <a:t>component – Input Parameters</a:t>
            </a:r>
            <a:endParaRPr lang="en-US" dirty="0"/>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7</a:t>
            </a:r>
          </a:p>
        </p:txBody>
      </p:sp>
    </p:spTree>
    <p:extLst>
      <p:ext uri="{BB962C8B-B14F-4D97-AF65-F5344CB8AC3E}">
        <p14:creationId xmlns:p14="http://schemas.microsoft.com/office/powerpoint/2010/main" val="34098556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800" y="1676400"/>
            <a:ext cx="5944870" cy="497840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i="1" dirty="0">
                <a:solidFill>
                  <a:srgbClr val="00AF50"/>
                </a:solidFill>
                <a:latin typeface="Arial"/>
                <a:cs typeface="Arial"/>
              </a:rPr>
              <a:t>//Declare</a:t>
            </a:r>
            <a:r>
              <a:rPr sz="900" i="1" spc="-15" dirty="0">
                <a:solidFill>
                  <a:srgbClr val="00AF50"/>
                </a:solidFill>
                <a:latin typeface="Arial"/>
                <a:cs typeface="Arial"/>
              </a:rPr>
              <a:t> </a:t>
            </a:r>
            <a:r>
              <a:rPr sz="900" i="1" dirty="0">
                <a:solidFill>
                  <a:srgbClr val="00AF50"/>
                </a:solidFill>
                <a:latin typeface="Arial"/>
                <a:cs typeface="Arial"/>
              </a:rPr>
              <a:t>and</a:t>
            </a:r>
            <a:r>
              <a:rPr sz="900" i="1" spc="-10" dirty="0">
                <a:solidFill>
                  <a:srgbClr val="00AF50"/>
                </a:solidFill>
                <a:latin typeface="Arial"/>
                <a:cs typeface="Arial"/>
              </a:rPr>
              <a:t> initialize</a:t>
            </a:r>
            <a:r>
              <a:rPr sz="900" i="1" spc="-20" dirty="0">
                <a:solidFill>
                  <a:srgbClr val="00AF50"/>
                </a:solidFill>
                <a:latin typeface="Arial"/>
                <a:cs typeface="Arial"/>
              </a:rPr>
              <a:t> </a:t>
            </a:r>
            <a:r>
              <a:rPr sz="900" i="1" dirty="0">
                <a:solidFill>
                  <a:srgbClr val="00AF50"/>
                </a:solidFill>
                <a:latin typeface="Arial"/>
                <a:cs typeface="Arial"/>
              </a:rPr>
              <a:t>the</a:t>
            </a:r>
            <a:r>
              <a:rPr sz="900" i="1" spc="-10" dirty="0">
                <a:solidFill>
                  <a:srgbClr val="00AF50"/>
                </a:solidFill>
                <a:latin typeface="Arial"/>
                <a:cs typeface="Arial"/>
              </a:rPr>
              <a:t> fruits</a:t>
            </a:r>
            <a:endParaRPr sz="900">
              <a:latin typeface="Arial"/>
              <a:cs typeface="Arial"/>
            </a:endParaRPr>
          </a:p>
          <a:p>
            <a:pPr marL="63500">
              <a:lnSpc>
                <a:spcPts val="1055"/>
              </a:lnSpc>
            </a:pPr>
            <a:r>
              <a:rPr sz="900" dirty="0">
                <a:solidFill>
                  <a:srgbClr val="0000FF"/>
                </a:solidFill>
                <a:latin typeface="Arial"/>
                <a:cs typeface="Arial"/>
              </a:rPr>
              <a:t>string</a:t>
            </a:r>
            <a:r>
              <a:rPr sz="900" dirty="0">
                <a:latin typeface="Arial"/>
                <a:cs typeface="Arial"/>
              </a:rPr>
              <a:t>[</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fruits</a:t>
            </a:r>
            <a:r>
              <a:rPr sz="900" spc="-5" dirty="0">
                <a:latin typeface="Arial"/>
                <a:cs typeface="Arial"/>
              </a:rPr>
              <a:t> </a:t>
            </a:r>
            <a:r>
              <a:rPr sz="900" dirty="0">
                <a:latin typeface="Arial"/>
                <a:cs typeface="Arial"/>
              </a:rPr>
              <a:t>=</a:t>
            </a:r>
            <a:r>
              <a:rPr sz="900" spc="235" dirty="0">
                <a:latin typeface="Arial"/>
                <a:cs typeface="Arial"/>
              </a:rPr>
              <a:t> </a:t>
            </a:r>
            <a:r>
              <a:rPr sz="900" dirty="0">
                <a:latin typeface="Arial"/>
                <a:cs typeface="Arial"/>
              </a:rPr>
              <a:t>{</a:t>
            </a:r>
            <a:r>
              <a:rPr sz="900" dirty="0">
                <a:solidFill>
                  <a:srgbClr val="990000"/>
                </a:solidFill>
                <a:latin typeface="Arial"/>
                <a:cs typeface="Arial"/>
              </a:rPr>
              <a:t>“apple”</a:t>
            </a:r>
            <a:r>
              <a:rPr sz="900" dirty="0">
                <a:latin typeface="Arial"/>
                <a:cs typeface="Arial"/>
              </a:rPr>
              <a:t>,</a:t>
            </a:r>
            <a:r>
              <a:rPr sz="900" spc="-10" dirty="0">
                <a:latin typeface="Arial"/>
                <a:cs typeface="Arial"/>
              </a:rPr>
              <a:t> </a:t>
            </a:r>
            <a:r>
              <a:rPr sz="900" dirty="0">
                <a:solidFill>
                  <a:srgbClr val="990000"/>
                </a:solidFill>
                <a:latin typeface="Arial"/>
                <a:cs typeface="Arial"/>
              </a:rPr>
              <a:t>“orange”</a:t>
            </a:r>
            <a:r>
              <a:rPr sz="900" dirty="0">
                <a:latin typeface="Arial"/>
                <a:cs typeface="Arial"/>
              </a:rPr>
              <a:t>,</a:t>
            </a:r>
            <a:r>
              <a:rPr sz="900" spc="-10" dirty="0">
                <a:latin typeface="Arial"/>
                <a:cs typeface="Arial"/>
              </a:rPr>
              <a:t> </a:t>
            </a:r>
            <a:r>
              <a:rPr sz="900" dirty="0">
                <a:solidFill>
                  <a:srgbClr val="990000"/>
                </a:solidFill>
                <a:latin typeface="Arial"/>
                <a:cs typeface="Arial"/>
              </a:rPr>
              <a:t>“banana”</a:t>
            </a:r>
            <a:r>
              <a:rPr sz="900" dirty="0">
                <a:latin typeface="Arial"/>
                <a:cs typeface="Arial"/>
              </a:rPr>
              <a:t>,</a:t>
            </a:r>
            <a:r>
              <a:rPr sz="900" spc="-10" dirty="0">
                <a:latin typeface="Arial"/>
                <a:cs typeface="Arial"/>
              </a:rPr>
              <a:t> </a:t>
            </a:r>
            <a:r>
              <a:rPr sz="900" spc="-10" dirty="0">
                <a:solidFill>
                  <a:srgbClr val="990000"/>
                </a:solidFill>
                <a:latin typeface="Arial"/>
                <a:cs typeface="Arial"/>
              </a:rPr>
              <a:t>“strawberry”</a:t>
            </a:r>
            <a:r>
              <a:rPr sz="900" spc="-10" dirty="0">
                <a:latin typeface="Arial"/>
                <a:cs typeface="Arial"/>
              </a:rPr>
              <a:t>};</a:t>
            </a:r>
            <a:endParaRPr sz="900">
              <a:latin typeface="Arial"/>
              <a:cs typeface="Arial"/>
            </a:endParaRPr>
          </a:p>
          <a:p>
            <a:pPr>
              <a:lnSpc>
                <a:spcPct val="100000"/>
              </a:lnSpc>
              <a:spcBef>
                <a:spcPts val="5"/>
              </a:spcBef>
            </a:pPr>
            <a:endParaRPr sz="1000">
              <a:latin typeface="Arial"/>
              <a:cs typeface="Arial"/>
            </a:endParaRPr>
          </a:p>
          <a:p>
            <a:pPr marL="63500">
              <a:lnSpc>
                <a:spcPts val="1060"/>
              </a:lnSpc>
            </a:pPr>
            <a:r>
              <a:rPr sz="900" i="1" dirty="0">
                <a:solidFill>
                  <a:srgbClr val="00AF50"/>
                </a:solidFill>
                <a:latin typeface="Arial"/>
                <a:cs typeface="Arial"/>
              </a:rPr>
              <a:t>//Check</a:t>
            </a:r>
            <a:r>
              <a:rPr sz="900" i="1" spc="-20" dirty="0">
                <a:solidFill>
                  <a:srgbClr val="00AF50"/>
                </a:solidFill>
                <a:latin typeface="Arial"/>
                <a:cs typeface="Arial"/>
              </a:rPr>
              <a:t> </a:t>
            </a:r>
            <a:r>
              <a:rPr sz="900" i="1" dirty="0">
                <a:solidFill>
                  <a:srgbClr val="00AF50"/>
                </a:solidFill>
                <a:latin typeface="Arial"/>
                <a:cs typeface="Arial"/>
              </a:rPr>
              <a:t>if</a:t>
            </a:r>
            <a:r>
              <a:rPr sz="900" i="1" spc="-35" dirty="0">
                <a:solidFill>
                  <a:srgbClr val="00AF50"/>
                </a:solidFill>
                <a:latin typeface="Arial"/>
                <a:cs typeface="Arial"/>
              </a:rPr>
              <a:t> </a:t>
            </a:r>
            <a:r>
              <a:rPr sz="900" i="1" dirty="0">
                <a:solidFill>
                  <a:srgbClr val="00AF50"/>
                </a:solidFill>
                <a:latin typeface="Arial"/>
                <a:cs typeface="Arial"/>
              </a:rPr>
              <a:t>there</a:t>
            </a:r>
            <a:r>
              <a:rPr sz="900" i="1" spc="-20" dirty="0">
                <a:solidFill>
                  <a:srgbClr val="00AF50"/>
                </a:solidFill>
                <a:latin typeface="Arial"/>
                <a:cs typeface="Arial"/>
              </a:rPr>
              <a:t> </a:t>
            </a:r>
            <a:r>
              <a:rPr sz="900" i="1" dirty="0">
                <a:solidFill>
                  <a:srgbClr val="00AF50"/>
                </a:solidFill>
                <a:latin typeface="Arial"/>
                <a:cs typeface="Arial"/>
              </a:rPr>
              <a:t>is</a:t>
            </a:r>
            <a:r>
              <a:rPr sz="900" i="1" spc="-20" dirty="0">
                <a:solidFill>
                  <a:srgbClr val="00AF50"/>
                </a:solidFill>
                <a:latin typeface="Arial"/>
                <a:cs typeface="Arial"/>
              </a:rPr>
              <a:t> </a:t>
            </a:r>
            <a:r>
              <a:rPr sz="900" i="1" dirty="0">
                <a:solidFill>
                  <a:srgbClr val="00AF50"/>
                </a:solidFill>
                <a:latin typeface="Arial"/>
                <a:cs typeface="Arial"/>
              </a:rPr>
              <a:t>at</a:t>
            </a:r>
            <a:r>
              <a:rPr sz="900" i="1" spc="-35" dirty="0">
                <a:solidFill>
                  <a:srgbClr val="00AF50"/>
                </a:solidFill>
                <a:latin typeface="Arial"/>
                <a:cs typeface="Arial"/>
              </a:rPr>
              <a:t> </a:t>
            </a:r>
            <a:r>
              <a:rPr sz="900" i="1" dirty="0">
                <a:solidFill>
                  <a:srgbClr val="00AF50"/>
                </a:solidFill>
                <a:latin typeface="Arial"/>
                <a:cs typeface="Arial"/>
              </a:rPr>
              <a:t>least</a:t>
            </a:r>
            <a:r>
              <a:rPr sz="900" i="1" spc="-20" dirty="0">
                <a:solidFill>
                  <a:srgbClr val="00AF50"/>
                </a:solidFill>
                <a:latin typeface="Arial"/>
                <a:cs typeface="Arial"/>
              </a:rPr>
              <a:t> </a:t>
            </a:r>
            <a:r>
              <a:rPr sz="900" i="1" dirty="0">
                <a:solidFill>
                  <a:srgbClr val="00AF50"/>
                </a:solidFill>
                <a:latin typeface="Arial"/>
                <a:cs typeface="Arial"/>
              </a:rPr>
              <a:t>one</a:t>
            </a:r>
            <a:r>
              <a:rPr sz="900" i="1" spc="-35" dirty="0">
                <a:solidFill>
                  <a:srgbClr val="00AF50"/>
                </a:solidFill>
                <a:latin typeface="Arial"/>
                <a:cs typeface="Arial"/>
              </a:rPr>
              <a:t> </a:t>
            </a:r>
            <a:r>
              <a:rPr sz="900" i="1" spc="-10" dirty="0">
                <a:solidFill>
                  <a:srgbClr val="00AF50"/>
                </a:solidFill>
                <a:latin typeface="Arial"/>
                <a:cs typeface="Arial"/>
              </a:rPr>
              <a:t>orange</a:t>
            </a:r>
            <a:endParaRPr sz="900">
              <a:latin typeface="Arial"/>
              <a:cs typeface="Arial"/>
            </a:endParaRPr>
          </a:p>
          <a:p>
            <a:pPr marL="63500">
              <a:lnSpc>
                <a:spcPts val="1040"/>
              </a:lnSpc>
            </a:pPr>
            <a:r>
              <a:rPr sz="900" dirty="0">
                <a:solidFill>
                  <a:srgbClr val="3333FF"/>
                </a:solidFill>
                <a:latin typeface="Arial"/>
                <a:cs typeface="Arial"/>
              </a:rPr>
              <a:t>foreach</a:t>
            </a:r>
            <a:r>
              <a:rPr sz="900" spc="-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fruit</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spc="-10" dirty="0">
                <a:latin typeface="Arial"/>
                <a:cs typeface="Arial"/>
              </a:rPr>
              <a:t>fruits)</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60020">
              <a:lnSpc>
                <a:spcPts val="1030"/>
              </a:lnSpc>
            </a:pPr>
            <a:r>
              <a:rPr sz="900" i="1" dirty="0">
                <a:solidFill>
                  <a:srgbClr val="00AF50"/>
                </a:solidFill>
                <a:latin typeface="Arial"/>
                <a:cs typeface="Arial"/>
              </a:rPr>
              <a:t>//Check</a:t>
            </a:r>
            <a:r>
              <a:rPr sz="900" i="1" spc="-25" dirty="0">
                <a:solidFill>
                  <a:srgbClr val="00AF50"/>
                </a:solidFill>
                <a:latin typeface="Arial"/>
                <a:cs typeface="Arial"/>
              </a:rPr>
              <a:t> </a:t>
            </a:r>
            <a:r>
              <a:rPr sz="900" i="1" dirty="0">
                <a:solidFill>
                  <a:srgbClr val="00AF50"/>
                </a:solidFill>
                <a:latin typeface="Arial"/>
                <a:cs typeface="Arial"/>
              </a:rPr>
              <a:t>if</a:t>
            </a:r>
            <a:r>
              <a:rPr sz="900" i="1" spc="-20" dirty="0">
                <a:solidFill>
                  <a:srgbClr val="00AF50"/>
                </a:solidFill>
                <a:latin typeface="Arial"/>
                <a:cs typeface="Arial"/>
              </a:rPr>
              <a:t> </a:t>
            </a:r>
            <a:r>
              <a:rPr sz="900" i="1" dirty="0">
                <a:solidFill>
                  <a:srgbClr val="00AF50"/>
                </a:solidFill>
                <a:latin typeface="Arial"/>
                <a:cs typeface="Arial"/>
              </a:rPr>
              <a:t>it</a:t>
            </a:r>
            <a:r>
              <a:rPr sz="900" i="1" spc="-15" dirty="0">
                <a:solidFill>
                  <a:srgbClr val="00AF50"/>
                </a:solidFill>
                <a:latin typeface="Arial"/>
                <a:cs typeface="Arial"/>
              </a:rPr>
              <a:t> </a:t>
            </a:r>
            <a:r>
              <a:rPr sz="900" i="1" dirty="0">
                <a:solidFill>
                  <a:srgbClr val="00AF50"/>
                </a:solidFill>
                <a:latin typeface="Arial"/>
                <a:cs typeface="Arial"/>
              </a:rPr>
              <a:t>is</a:t>
            </a:r>
            <a:r>
              <a:rPr sz="900" i="1" spc="-15" dirty="0">
                <a:solidFill>
                  <a:srgbClr val="00AF50"/>
                </a:solidFill>
                <a:latin typeface="Arial"/>
                <a:cs typeface="Arial"/>
              </a:rPr>
              <a:t> </a:t>
            </a:r>
            <a:r>
              <a:rPr sz="900" i="1" dirty="0">
                <a:solidFill>
                  <a:srgbClr val="00AF50"/>
                </a:solidFill>
                <a:latin typeface="Arial"/>
                <a:cs typeface="Arial"/>
              </a:rPr>
              <a:t>an</a:t>
            </a:r>
            <a:r>
              <a:rPr sz="900" i="1" spc="-25" dirty="0">
                <a:solidFill>
                  <a:srgbClr val="00AF50"/>
                </a:solidFill>
                <a:latin typeface="Arial"/>
                <a:cs typeface="Arial"/>
              </a:rPr>
              <a:t> </a:t>
            </a:r>
            <a:r>
              <a:rPr sz="900" i="1" spc="-10" dirty="0">
                <a:solidFill>
                  <a:srgbClr val="00AF50"/>
                </a:solidFill>
                <a:latin typeface="Arial"/>
                <a:cs typeface="Arial"/>
              </a:rPr>
              <a:t>orange</a:t>
            </a:r>
            <a:endParaRPr sz="900">
              <a:latin typeface="Arial"/>
              <a:cs typeface="Arial"/>
            </a:endParaRPr>
          </a:p>
          <a:p>
            <a:pPr marL="160020">
              <a:lnSpc>
                <a:spcPts val="1040"/>
              </a:lnSpc>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(fruit</a:t>
            </a:r>
            <a:r>
              <a:rPr sz="900" spc="-5" dirty="0">
                <a:latin typeface="Arial"/>
                <a:cs typeface="Arial"/>
              </a:rPr>
              <a:t> </a:t>
            </a:r>
            <a:r>
              <a:rPr sz="900" dirty="0">
                <a:latin typeface="Arial"/>
                <a:cs typeface="Arial"/>
              </a:rPr>
              <a:t>== </a:t>
            </a:r>
            <a:r>
              <a:rPr sz="900" spc="-10" dirty="0">
                <a:solidFill>
                  <a:srgbClr val="990000"/>
                </a:solidFill>
                <a:latin typeface="Arial"/>
                <a:cs typeface="Arial"/>
              </a:rPr>
              <a:t>"orange"</a:t>
            </a:r>
            <a:r>
              <a:rPr sz="900" spc="-10" dirty="0">
                <a:latin typeface="Arial"/>
                <a:cs typeface="Arial"/>
              </a:rPr>
              <a:t>)</a:t>
            </a:r>
            <a:endParaRPr sz="900">
              <a:latin typeface="Arial"/>
              <a:cs typeface="Arial"/>
            </a:endParaRPr>
          </a:p>
          <a:p>
            <a:pPr marL="160020">
              <a:lnSpc>
                <a:spcPts val="1040"/>
              </a:lnSpc>
            </a:pPr>
            <a:r>
              <a:rPr sz="900" dirty="0">
                <a:latin typeface="Arial"/>
                <a:cs typeface="Arial"/>
              </a:rPr>
              <a:t>{</a:t>
            </a:r>
            <a:endParaRPr sz="900">
              <a:latin typeface="Arial"/>
              <a:cs typeface="Arial"/>
            </a:endParaRPr>
          </a:p>
          <a:p>
            <a:pPr marL="255904">
              <a:lnSpc>
                <a:spcPts val="1030"/>
              </a:lnSpc>
            </a:pPr>
            <a:r>
              <a:rPr sz="900" i="1" dirty="0">
                <a:solidFill>
                  <a:srgbClr val="00AF50"/>
                </a:solidFill>
                <a:latin typeface="Arial"/>
                <a:cs typeface="Arial"/>
              </a:rPr>
              <a:t>//Check</a:t>
            </a:r>
            <a:r>
              <a:rPr sz="900" i="1" spc="-5" dirty="0">
                <a:solidFill>
                  <a:srgbClr val="00AF50"/>
                </a:solidFill>
                <a:latin typeface="Arial"/>
                <a:cs typeface="Arial"/>
              </a:rPr>
              <a:t> </a:t>
            </a:r>
            <a:r>
              <a:rPr sz="900" i="1" dirty="0">
                <a:solidFill>
                  <a:srgbClr val="00AF50"/>
                </a:solidFill>
                <a:latin typeface="Arial"/>
                <a:cs typeface="Arial"/>
              </a:rPr>
              <a:t>if</a:t>
            </a:r>
            <a:r>
              <a:rPr sz="900" i="1" spc="-20" dirty="0">
                <a:solidFill>
                  <a:srgbClr val="00AF50"/>
                </a:solidFill>
                <a:latin typeface="Arial"/>
                <a:cs typeface="Arial"/>
              </a:rPr>
              <a:t> </a:t>
            </a:r>
            <a:r>
              <a:rPr sz="900" i="1" dirty="0">
                <a:solidFill>
                  <a:srgbClr val="00AF50"/>
                </a:solidFill>
                <a:latin typeface="Arial"/>
                <a:cs typeface="Arial"/>
              </a:rPr>
              <a:t>the</a:t>
            </a:r>
            <a:r>
              <a:rPr sz="900" i="1" spc="-15" dirty="0">
                <a:solidFill>
                  <a:srgbClr val="00AF50"/>
                </a:solidFill>
                <a:latin typeface="Arial"/>
                <a:cs typeface="Arial"/>
              </a:rPr>
              <a:t> </a:t>
            </a:r>
            <a:r>
              <a:rPr sz="900" i="1" dirty="0">
                <a:solidFill>
                  <a:srgbClr val="00AF50"/>
                </a:solidFill>
                <a:latin typeface="Arial"/>
                <a:cs typeface="Arial"/>
              </a:rPr>
              <a:t>letter</a:t>
            </a:r>
            <a:r>
              <a:rPr sz="900" i="1" spc="-10" dirty="0">
                <a:solidFill>
                  <a:srgbClr val="00AF50"/>
                </a:solidFill>
                <a:latin typeface="Arial"/>
                <a:cs typeface="Arial"/>
              </a:rPr>
              <a:t> </a:t>
            </a:r>
            <a:r>
              <a:rPr sz="900" i="1" dirty="0">
                <a:solidFill>
                  <a:srgbClr val="00AF50"/>
                </a:solidFill>
                <a:latin typeface="Arial"/>
                <a:cs typeface="Arial"/>
              </a:rPr>
              <a:t>is</a:t>
            </a:r>
            <a:r>
              <a:rPr sz="900" i="1" spc="-5" dirty="0">
                <a:solidFill>
                  <a:srgbClr val="00AF50"/>
                </a:solidFill>
                <a:latin typeface="Arial"/>
                <a:cs typeface="Arial"/>
              </a:rPr>
              <a:t> </a:t>
            </a:r>
            <a:r>
              <a:rPr sz="900" i="1" spc="-25" dirty="0">
                <a:solidFill>
                  <a:srgbClr val="00AF50"/>
                </a:solidFill>
                <a:latin typeface="Arial"/>
                <a:cs typeface="Arial"/>
              </a:rPr>
              <a:t>‘a"</a:t>
            </a:r>
            <a:endParaRPr sz="900">
              <a:latin typeface="Arial"/>
              <a:cs typeface="Arial"/>
            </a:endParaRPr>
          </a:p>
          <a:p>
            <a:pPr marL="255904">
              <a:lnSpc>
                <a:spcPts val="1055"/>
              </a:lnSpc>
            </a:pPr>
            <a:r>
              <a:rPr sz="900" dirty="0">
                <a:latin typeface="Arial"/>
                <a:cs typeface="Arial"/>
              </a:rPr>
              <a:t>Print(</a:t>
            </a:r>
            <a:r>
              <a:rPr sz="900" spc="-10" dirty="0">
                <a:latin typeface="Arial"/>
                <a:cs typeface="Arial"/>
              </a:rPr>
              <a:t> </a:t>
            </a:r>
            <a:r>
              <a:rPr sz="900" dirty="0">
                <a:solidFill>
                  <a:srgbClr val="970000"/>
                </a:solidFill>
                <a:latin typeface="Arial"/>
                <a:cs typeface="Arial"/>
              </a:rPr>
              <a:t>"Found</a:t>
            </a:r>
            <a:r>
              <a:rPr sz="900" spc="-10" dirty="0">
                <a:solidFill>
                  <a:srgbClr val="970000"/>
                </a:solidFill>
                <a:latin typeface="Arial"/>
                <a:cs typeface="Arial"/>
              </a:rPr>
              <a:t> </a:t>
            </a:r>
            <a:r>
              <a:rPr sz="900" dirty="0">
                <a:solidFill>
                  <a:srgbClr val="970000"/>
                </a:solidFill>
                <a:latin typeface="Arial"/>
                <a:cs typeface="Arial"/>
              </a:rPr>
              <a:t>an</a:t>
            </a:r>
            <a:r>
              <a:rPr sz="900" spc="-20" dirty="0">
                <a:solidFill>
                  <a:srgbClr val="970000"/>
                </a:solidFill>
                <a:latin typeface="Arial"/>
                <a:cs typeface="Arial"/>
              </a:rPr>
              <a:t> </a:t>
            </a:r>
            <a:r>
              <a:rPr sz="900" dirty="0">
                <a:solidFill>
                  <a:srgbClr val="970000"/>
                </a:solidFill>
                <a:latin typeface="Arial"/>
                <a:cs typeface="Arial"/>
              </a:rPr>
              <a:t>orange"</a:t>
            </a:r>
            <a:r>
              <a:rPr sz="900" spc="-10" dirty="0">
                <a:solidFill>
                  <a:srgbClr val="970000"/>
                </a:solidFill>
                <a:latin typeface="Arial"/>
                <a:cs typeface="Arial"/>
              </a:rPr>
              <a:t> </a:t>
            </a:r>
            <a:r>
              <a:rPr sz="900" spc="-25" dirty="0">
                <a:latin typeface="Arial"/>
                <a:cs typeface="Arial"/>
              </a:rPr>
              <a:t>);</a:t>
            </a:r>
            <a:endParaRPr sz="900">
              <a:latin typeface="Arial"/>
              <a:cs typeface="Arial"/>
            </a:endParaRPr>
          </a:p>
          <a:p>
            <a:pPr>
              <a:lnSpc>
                <a:spcPct val="100000"/>
              </a:lnSpc>
            </a:pPr>
            <a:endParaRPr sz="1000">
              <a:latin typeface="Arial"/>
              <a:cs typeface="Arial"/>
            </a:endParaRPr>
          </a:p>
          <a:p>
            <a:pPr marL="255904">
              <a:lnSpc>
                <a:spcPts val="1060"/>
              </a:lnSpc>
            </a:pPr>
            <a:r>
              <a:rPr sz="900" i="1" dirty="0">
                <a:solidFill>
                  <a:srgbClr val="00AF50"/>
                </a:solidFill>
                <a:latin typeface="Arial"/>
                <a:cs typeface="Arial"/>
              </a:rPr>
              <a:t>//No</a:t>
            </a:r>
            <a:r>
              <a:rPr sz="900" i="1" spc="-15" dirty="0">
                <a:solidFill>
                  <a:srgbClr val="00AF50"/>
                </a:solidFill>
                <a:latin typeface="Arial"/>
                <a:cs typeface="Arial"/>
              </a:rPr>
              <a:t> </a:t>
            </a:r>
            <a:r>
              <a:rPr sz="900" i="1" dirty="0">
                <a:solidFill>
                  <a:srgbClr val="00AF50"/>
                </a:solidFill>
                <a:latin typeface="Arial"/>
                <a:cs typeface="Arial"/>
              </a:rPr>
              <a:t>need</a:t>
            </a:r>
            <a:r>
              <a:rPr sz="900" i="1" spc="-5" dirty="0">
                <a:solidFill>
                  <a:srgbClr val="00AF50"/>
                </a:solidFill>
                <a:latin typeface="Arial"/>
                <a:cs typeface="Arial"/>
              </a:rPr>
              <a:t> </a:t>
            </a:r>
            <a:r>
              <a:rPr sz="900" i="1" dirty="0">
                <a:solidFill>
                  <a:srgbClr val="00AF50"/>
                </a:solidFill>
                <a:latin typeface="Arial"/>
                <a:cs typeface="Arial"/>
              </a:rPr>
              <a:t>to</a:t>
            </a:r>
            <a:r>
              <a:rPr sz="900" i="1" spc="-15" dirty="0">
                <a:solidFill>
                  <a:srgbClr val="00AF50"/>
                </a:solidFill>
                <a:latin typeface="Arial"/>
                <a:cs typeface="Arial"/>
              </a:rPr>
              <a:t> </a:t>
            </a:r>
            <a:r>
              <a:rPr sz="900" i="1" dirty="0">
                <a:solidFill>
                  <a:srgbClr val="00AF50"/>
                </a:solidFill>
                <a:latin typeface="Arial"/>
                <a:cs typeface="Arial"/>
              </a:rPr>
              <a:t>check the</a:t>
            </a:r>
            <a:r>
              <a:rPr sz="900" i="1" spc="-15" dirty="0">
                <a:solidFill>
                  <a:srgbClr val="00AF50"/>
                </a:solidFill>
                <a:latin typeface="Arial"/>
                <a:cs typeface="Arial"/>
              </a:rPr>
              <a:t> </a:t>
            </a:r>
            <a:r>
              <a:rPr sz="900" i="1" dirty="0">
                <a:solidFill>
                  <a:srgbClr val="00AF50"/>
                </a:solidFill>
                <a:latin typeface="Arial"/>
                <a:cs typeface="Arial"/>
              </a:rPr>
              <a:t>rest</a:t>
            </a:r>
            <a:r>
              <a:rPr sz="900" i="1" spc="-15" dirty="0">
                <a:solidFill>
                  <a:srgbClr val="00AF50"/>
                </a:solidFill>
                <a:latin typeface="Arial"/>
                <a:cs typeface="Arial"/>
              </a:rPr>
              <a:t> </a:t>
            </a:r>
            <a:r>
              <a:rPr sz="900" i="1" dirty="0">
                <a:solidFill>
                  <a:srgbClr val="00AF50"/>
                </a:solidFill>
                <a:latin typeface="Arial"/>
                <a:cs typeface="Arial"/>
              </a:rPr>
              <a:t>of</a:t>
            </a:r>
            <a:r>
              <a:rPr sz="900" i="1" spc="-5" dirty="0">
                <a:solidFill>
                  <a:srgbClr val="00AF50"/>
                </a:solidFill>
                <a:latin typeface="Arial"/>
                <a:cs typeface="Arial"/>
              </a:rPr>
              <a:t> </a:t>
            </a:r>
            <a:r>
              <a:rPr sz="900" i="1" dirty="0">
                <a:solidFill>
                  <a:srgbClr val="00AF50"/>
                </a:solidFill>
                <a:latin typeface="Arial"/>
                <a:cs typeface="Arial"/>
              </a:rPr>
              <a:t>the</a:t>
            </a:r>
            <a:r>
              <a:rPr sz="900" i="1" spc="-15" dirty="0">
                <a:solidFill>
                  <a:srgbClr val="00AF50"/>
                </a:solidFill>
                <a:latin typeface="Arial"/>
                <a:cs typeface="Arial"/>
              </a:rPr>
              <a:t> </a:t>
            </a:r>
            <a:r>
              <a:rPr sz="900" i="1" dirty="0">
                <a:solidFill>
                  <a:srgbClr val="00AF50"/>
                </a:solidFill>
                <a:latin typeface="Arial"/>
                <a:cs typeface="Arial"/>
              </a:rPr>
              <a:t>list,</a:t>
            </a:r>
            <a:r>
              <a:rPr sz="900" i="1" spc="-15" dirty="0">
                <a:solidFill>
                  <a:srgbClr val="00AF50"/>
                </a:solidFill>
                <a:latin typeface="Arial"/>
                <a:cs typeface="Arial"/>
              </a:rPr>
              <a:t> </a:t>
            </a:r>
            <a:r>
              <a:rPr sz="900" i="1" dirty="0">
                <a:solidFill>
                  <a:srgbClr val="00AF50"/>
                </a:solidFill>
                <a:latin typeface="Arial"/>
                <a:cs typeface="Arial"/>
              </a:rPr>
              <a:t>exit</a:t>
            </a:r>
            <a:r>
              <a:rPr sz="900" i="1" spc="-5" dirty="0">
                <a:solidFill>
                  <a:srgbClr val="00AF50"/>
                </a:solidFill>
                <a:latin typeface="Arial"/>
                <a:cs typeface="Arial"/>
              </a:rPr>
              <a:t> </a:t>
            </a:r>
            <a:r>
              <a:rPr sz="900" i="1" dirty="0">
                <a:solidFill>
                  <a:srgbClr val="00AF50"/>
                </a:solidFill>
                <a:latin typeface="Arial"/>
                <a:cs typeface="Arial"/>
              </a:rPr>
              <a:t>the</a:t>
            </a:r>
            <a:r>
              <a:rPr sz="900" i="1" spc="-15" dirty="0">
                <a:solidFill>
                  <a:srgbClr val="00AF50"/>
                </a:solidFill>
                <a:latin typeface="Arial"/>
                <a:cs typeface="Arial"/>
              </a:rPr>
              <a:t> </a:t>
            </a:r>
            <a:r>
              <a:rPr sz="900" i="1" spc="-20" dirty="0">
                <a:solidFill>
                  <a:srgbClr val="00AF50"/>
                </a:solidFill>
                <a:latin typeface="Arial"/>
                <a:cs typeface="Arial"/>
              </a:rPr>
              <a:t>loop</a:t>
            </a:r>
            <a:endParaRPr sz="900">
              <a:latin typeface="Arial"/>
              <a:cs typeface="Arial"/>
            </a:endParaRPr>
          </a:p>
          <a:p>
            <a:pPr marL="255904">
              <a:lnSpc>
                <a:spcPts val="1040"/>
              </a:lnSpc>
            </a:pPr>
            <a:r>
              <a:rPr sz="900" b="1" spc="-10" dirty="0">
                <a:solidFill>
                  <a:srgbClr val="3333FF"/>
                </a:solidFill>
                <a:latin typeface="Arial"/>
                <a:cs typeface="Arial"/>
              </a:rPr>
              <a:t>break</a:t>
            </a:r>
            <a:r>
              <a:rPr sz="900" spc="-10" dirty="0">
                <a:latin typeface="Arial"/>
                <a:cs typeface="Arial"/>
              </a:rPr>
              <a:t>;</a:t>
            </a:r>
            <a:endParaRPr sz="900">
              <a:latin typeface="Arial"/>
              <a:cs typeface="Arial"/>
            </a:endParaRPr>
          </a:p>
          <a:p>
            <a:pPr marL="160020">
              <a:lnSpc>
                <a:spcPts val="1030"/>
              </a:lnSpc>
            </a:pPr>
            <a:r>
              <a:rPr sz="90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a:p>
            <a:pPr>
              <a:lnSpc>
                <a:spcPct val="100000"/>
              </a:lnSpc>
              <a:spcBef>
                <a:spcPts val="5"/>
              </a:spcBef>
            </a:pPr>
            <a:endParaRPr sz="1000">
              <a:latin typeface="Arial"/>
              <a:cs typeface="Arial"/>
            </a:endParaRPr>
          </a:p>
          <a:p>
            <a:pPr marL="63500">
              <a:lnSpc>
                <a:spcPts val="1060"/>
              </a:lnSpc>
            </a:pPr>
            <a:r>
              <a:rPr sz="900" i="1" dirty="0">
                <a:solidFill>
                  <a:srgbClr val="00AF50"/>
                </a:solidFill>
                <a:latin typeface="Arial"/>
                <a:cs typeface="Arial"/>
              </a:rPr>
              <a:t>//Check</a:t>
            </a:r>
            <a:r>
              <a:rPr sz="900" i="1" spc="-10" dirty="0">
                <a:solidFill>
                  <a:srgbClr val="00AF50"/>
                </a:solidFill>
                <a:latin typeface="Arial"/>
                <a:cs typeface="Arial"/>
              </a:rPr>
              <a:t> </a:t>
            </a:r>
            <a:r>
              <a:rPr sz="900" i="1" dirty="0">
                <a:solidFill>
                  <a:srgbClr val="00AF50"/>
                </a:solidFill>
                <a:latin typeface="Arial"/>
                <a:cs typeface="Arial"/>
              </a:rPr>
              <a:t>how</a:t>
            </a:r>
            <a:r>
              <a:rPr sz="900" i="1" spc="-15" dirty="0">
                <a:solidFill>
                  <a:srgbClr val="00AF50"/>
                </a:solidFill>
                <a:latin typeface="Arial"/>
                <a:cs typeface="Arial"/>
              </a:rPr>
              <a:t> </a:t>
            </a:r>
            <a:r>
              <a:rPr sz="900" i="1" dirty="0">
                <a:solidFill>
                  <a:srgbClr val="00AF50"/>
                </a:solidFill>
                <a:latin typeface="Arial"/>
                <a:cs typeface="Arial"/>
              </a:rPr>
              <a:t>many</a:t>
            </a:r>
            <a:r>
              <a:rPr sz="900" i="1" spc="-5" dirty="0">
                <a:solidFill>
                  <a:srgbClr val="00AF50"/>
                </a:solidFill>
                <a:latin typeface="Arial"/>
                <a:cs typeface="Arial"/>
              </a:rPr>
              <a:t> </a:t>
            </a:r>
            <a:r>
              <a:rPr sz="900" i="1" dirty="0">
                <a:solidFill>
                  <a:srgbClr val="00AF50"/>
                </a:solidFill>
                <a:latin typeface="Arial"/>
                <a:cs typeface="Arial"/>
              </a:rPr>
              <a:t>fruits</a:t>
            </a:r>
            <a:r>
              <a:rPr sz="900" i="1" spc="-5" dirty="0">
                <a:solidFill>
                  <a:srgbClr val="00AF50"/>
                </a:solidFill>
                <a:latin typeface="Arial"/>
                <a:cs typeface="Arial"/>
              </a:rPr>
              <a:t> </a:t>
            </a:r>
            <a:r>
              <a:rPr sz="900" i="1" dirty="0">
                <a:solidFill>
                  <a:srgbClr val="00AF50"/>
                </a:solidFill>
                <a:latin typeface="Arial"/>
                <a:cs typeface="Arial"/>
              </a:rPr>
              <a:t>has</a:t>
            </a:r>
            <a:r>
              <a:rPr sz="900" i="1" spc="-5" dirty="0">
                <a:solidFill>
                  <a:srgbClr val="00AF50"/>
                </a:solidFill>
                <a:latin typeface="Arial"/>
                <a:cs typeface="Arial"/>
              </a:rPr>
              <a:t> </a:t>
            </a:r>
            <a:r>
              <a:rPr sz="900" i="1" dirty="0">
                <a:solidFill>
                  <a:srgbClr val="00AF50"/>
                </a:solidFill>
                <a:latin typeface="Arial"/>
                <a:cs typeface="Arial"/>
              </a:rPr>
              <a:t>at</a:t>
            </a:r>
            <a:r>
              <a:rPr sz="900" i="1" spc="-15" dirty="0">
                <a:solidFill>
                  <a:srgbClr val="00AF50"/>
                </a:solidFill>
                <a:latin typeface="Arial"/>
                <a:cs typeface="Arial"/>
              </a:rPr>
              <a:t> </a:t>
            </a:r>
            <a:r>
              <a:rPr sz="900" i="1" dirty="0">
                <a:solidFill>
                  <a:srgbClr val="00AF50"/>
                </a:solidFill>
                <a:latin typeface="Arial"/>
                <a:cs typeface="Arial"/>
              </a:rPr>
              <a:t>least</a:t>
            </a:r>
            <a:r>
              <a:rPr sz="900" i="1" spc="-10" dirty="0">
                <a:solidFill>
                  <a:srgbClr val="00AF50"/>
                </a:solidFill>
                <a:latin typeface="Arial"/>
                <a:cs typeface="Arial"/>
              </a:rPr>
              <a:t> </a:t>
            </a:r>
            <a:r>
              <a:rPr sz="900" i="1" dirty="0">
                <a:solidFill>
                  <a:srgbClr val="00AF50"/>
                </a:solidFill>
                <a:latin typeface="Arial"/>
                <a:cs typeface="Arial"/>
              </a:rPr>
              <a:t>one</a:t>
            </a:r>
            <a:r>
              <a:rPr sz="900" i="1" spc="-10" dirty="0">
                <a:solidFill>
                  <a:srgbClr val="00AF50"/>
                </a:solidFill>
                <a:latin typeface="Arial"/>
                <a:cs typeface="Arial"/>
              </a:rPr>
              <a:t> </a:t>
            </a:r>
            <a:r>
              <a:rPr sz="900" i="1" dirty="0">
                <a:solidFill>
                  <a:srgbClr val="00AF50"/>
                </a:solidFill>
                <a:latin typeface="Arial"/>
                <a:cs typeface="Arial"/>
              </a:rPr>
              <a:t>letter</a:t>
            </a:r>
            <a:r>
              <a:rPr sz="900" i="1" spc="-10" dirty="0">
                <a:solidFill>
                  <a:srgbClr val="00AF50"/>
                </a:solidFill>
                <a:latin typeface="Arial"/>
                <a:cs typeface="Arial"/>
              </a:rPr>
              <a:t> </a:t>
            </a:r>
            <a:r>
              <a:rPr sz="900" i="1" dirty="0">
                <a:solidFill>
                  <a:srgbClr val="00AF50"/>
                </a:solidFill>
                <a:latin typeface="Arial"/>
                <a:cs typeface="Arial"/>
              </a:rPr>
              <a:t>‘r’</a:t>
            </a:r>
            <a:r>
              <a:rPr sz="900" i="1" spc="-20" dirty="0">
                <a:solidFill>
                  <a:srgbClr val="00AF50"/>
                </a:solidFill>
                <a:latin typeface="Arial"/>
                <a:cs typeface="Arial"/>
              </a:rPr>
              <a:t> </a:t>
            </a:r>
            <a:r>
              <a:rPr sz="900" i="1" dirty="0">
                <a:solidFill>
                  <a:srgbClr val="00AF50"/>
                </a:solidFill>
                <a:latin typeface="Arial"/>
                <a:cs typeface="Arial"/>
              </a:rPr>
              <a:t>in</a:t>
            </a:r>
            <a:r>
              <a:rPr sz="900" i="1" spc="-10" dirty="0">
                <a:solidFill>
                  <a:srgbClr val="00AF50"/>
                </a:solidFill>
                <a:latin typeface="Arial"/>
                <a:cs typeface="Arial"/>
              </a:rPr>
              <a:t> </a:t>
            </a:r>
            <a:r>
              <a:rPr sz="900" i="1" dirty="0">
                <a:solidFill>
                  <a:srgbClr val="00AF50"/>
                </a:solidFill>
                <a:latin typeface="Arial"/>
                <a:cs typeface="Arial"/>
              </a:rPr>
              <a:t>the</a:t>
            </a:r>
            <a:r>
              <a:rPr sz="900" i="1" spc="-10" dirty="0">
                <a:solidFill>
                  <a:srgbClr val="00AF50"/>
                </a:solidFill>
                <a:latin typeface="Arial"/>
                <a:cs typeface="Arial"/>
              </a:rPr>
              <a:t> </a:t>
            </a:r>
            <a:r>
              <a:rPr sz="900" i="1" spc="-20" dirty="0">
                <a:solidFill>
                  <a:srgbClr val="00AF50"/>
                </a:solidFill>
                <a:latin typeface="Arial"/>
                <a:cs typeface="Arial"/>
              </a:rPr>
              <a:t>name</a:t>
            </a:r>
            <a:endParaRPr sz="900">
              <a:latin typeface="Arial"/>
              <a:cs typeface="Arial"/>
            </a:endParaRPr>
          </a:p>
          <a:p>
            <a:pPr marL="63500">
              <a:lnSpc>
                <a:spcPts val="1040"/>
              </a:lnSpc>
            </a:pPr>
            <a:r>
              <a:rPr sz="900" dirty="0">
                <a:solidFill>
                  <a:srgbClr val="3333FF"/>
                </a:solidFill>
                <a:latin typeface="Arial"/>
                <a:cs typeface="Arial"/>
              </a:rPr>
              <a:t>int </a:t>
            </a:r>
            <a:r>
              <a:rPr sz="900" dirty="0">
                <a:latin typeface="Arial"/>
                <a:cs typeface="Arial"/>
              </a:rPr>
              <a:t>count</a:t>
            </a:r>
            <a:r>
              <a:rPr sz="900" spc="-15" dirty="0">
                <a:latin typeface="Arial"/>
                <a:cs typeface="Arial"/>
              </a:rPr>
              <a:t> </a:t>
            </a:r>
            <a:r>
              <a:rPr sz="900" dirty="0">
                <a:latin typeface="Arial"/>
                <a:cs typeface="Arial"/>
              </a:rPr>
              <a:t>= </a:t>
            </a:r>
            <a:r>
              <a:rPr sz="900" spc="-25" dirty="0">
                <a:latin typeface="Arial"/>
                <a:cs typeface="Arial"/>
              </a:rPr>
              <a:t>0;</a:t>
            </a:r>
            <a:endParaRPr sz="900">
              <a:latin typeface="Arial"/>
              <a:cs typeface="Arial"/>
            </a:endParaRPr>
          </a:p>
          <a:p>
            <a:pPr marL="63500">
              <a:lnSpc>
                <a:spcPts val="1030"/>
              </a:lnSpc>
            </a:pPr>
            <a:r>
              <a:rPr sz="900" i="1" dirty="0">
                <a:solidFill>
                  <a:srgbClr val="00AF50"/>
                </a:solidFill>
                <a:latin typeface="Arial"/>
                <a:cs typeface="Arial"/>
              </a:rPr>
              <a:t>//Loop</a:t>
            </a:r>
            <a:r>
              <a:rPr sz="900" i="1" spc="-25" dirty="0">
                <a:solidFill>
                  <a:srgbClr val="00AF50"/>
                </a:solidFill>
                <a:latin typeface="Arial"/>
                <a:cs typeface="Arial"/>
              </a:rPr>
              <a:t> </a:t>
            </a:r>
            <a:r>
              <a:rPr sz="900" i="1" dirty="0">
                <a:solidFill>
                  <a:srgbClr val="00AF50"/>
                </a:solidFill>
                <a:latin typeface="Arial"/>
                <a:cs typeface="Arial"/>
              </a:rPr>
              <a:t>through</a:t>
            </a:r>
            <a:r>
              <a:rPr sz="900" i="1" spc="-15" dirty="0">
                <a:solidFill>
                  <a:srgbClr val="00AF50"/>
                </a:solidFill>
                <a:latin typeface="Arial"/>
                <a:cs typeface="Arial"/>
              </a:rPr>
              <a:t> </a:t>
            </a:r>
            <a:r>
              <a:rPr sz="900" i="1" dirty="0">
                <a:solidFill>
                  <a:srgbClr val="00AF50"/>
                </a:solidFill>
                <a:latin typeface="Arial"/>
                <a:cs typeface="Arial"/>
              </a:rPr>
              <a:t>the</a:t>
            </a:r>
            <a:r>
              <a:rPr sz="900" i="1" spc="-5" dirty="0">
                <a:solidFill>
                  <a:srgbClr val="00AF50"/>
                </a:solidFill>
                <a:latin typeface="Arial"/>
                <a:cs typeface="Arial"/>
              </a:rPr>
              <a:t> </a:t>
            </a:r>
            <a:r>
              <a:rPr sz="900" i="1" spc="-10" dirty="0">
                <a:solidFill>
                  <a:srgbClr val="00AF50"/>
                </a:solidFill>
                <a:latin typeface="Arial"/>
                <a:cs typeface="Arial"/>
              </a:rPr>
              <a:t>fruits</a:t>
            </a:r>
            <a:endParaRPr sz="900">
              <a:latin typeface="Arial"/>
              <a:cs typeface="Arial"/>
            </a:endParaRPr>
          </a:p>
          <a:p>
            <a:pPr marL="63500">
              <a:lnSpc>
                <a:spcPts val="1030"/>
              </a:lnSpc>
            </a:pPr>
            <a:r>
              <a:rPr sz="900" b="1" dirty="0">
                <a:solidFill>
                  <a:srgbClr val="3333FF"/>
                </a:solidFill>
                <a:latin typeface="Arial"/>
                <a:cs typeface="Arial"/>
              </a:rPr>
              <a:t>foreach</a:t>
            </a:r>
            <a:r>
              <a:rPr sz="900" b="1" spc="-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string</a:t>
            </a:r>
            <a:r>
              <a:rPr sz="900" spc="-10" dirty="0">
                <a:solidFill>
                  <a:srgbClr val="3333FF"/>
                </a:solidFill>
                <a:latin typeface="Arial"/>
                <a:cs typeface="Arial"/>
              </a:rPr>
              <a:t> </a:t>
            </a:r>
            <a:r>
              <a:rPr sz="900" dirty="0">
                <a:latin typeface="Arial"/>
                <a:cs typeface="Arial"/>
              </a:rPr>
              <a:t>fruit</a:t>
            </a:r>
            <a:r>
              <a:rPr sz="900" spc="-5" dirty="0">
                <a:latin typeface="Arial"/>
                <a:cs typeface="Arial"/>
              </a:rPr>
              <a:t> </a:t>
            </a:r>
            <a:r>
              <a:rPr sz="900" dirty="0">
                <a:solidFill>
                  <a:srgbClr val="3333FF"/>
                </a:solidFill>
                <a:latin typeface="Arial"/>
                <a:cs typeface="Arial"/>
              </a:rPr>
              <a:t>in</a:t>
            </a:r>
            <a:r>
              <a:rPr sz="900" spc="-5" dirty="0">
                <a:solidFill>
                  <a:srgbClr val="3333FF"/>
                </a:solidFill>
                <a:latin typeface="Arial"/>
                <a:cs typeface="Arial"/>
              </a:rPr>
              <a:t> </a:t>
            </a:r>
            <a:r>
              <a:rPr sz="900" spc="-10" dirty="0">
                <a:latin typeface="Arial"/>
                <a:cs typeface="Arial"/>
              </a:rPr>
              <a:t>fruits)</a:t>
            </a:r>
            <a:endParaRPr sz="900">
              <a:latin typeface="Arial"/>
              <a:cs typeface="Arial"/>
            </a:endParaRPr>
          </a:p>
          <a:p>
            <a:pPr marL="63500">
              <a:lnSpc>
                <a:spcPts val="1040"/>
              </a:lnSpc>
            </a:pPr>
            <a:r>
              <a:rPr sz="900" dirty="0">
                <a:latin typeface="Arial"/>
                <a:cs typeface="Arial"/>
              </a:rPr>
              <a:t>{</a:t>
            </a:r>
            <a:endParaRPr sz="900">
              <a:latin typeface="Arial"/>
              <a:cs typeface="Arial"/>
            </a:endParaRPr>
          </a:p>
          <a:p>
            <a:pPr marL="160020">
              <a:lnSpc>
                <a:spcPts val="1040"/>
              </a:lnSpc>
            </a:pPr>
            <a:r>
              <a:rPr sz="900" i="1" dirty="0">
                <a:solidFill>
                  <a:srgbClr val="00AF50"/>
                </a:solidFill>
                <a:latin typeface="Arial"/>
                <a:cs typeface="Arial"/>
              </a:rPr>
              <a:t>//loop</a:t>
            </a:r>
            <a:r>
              <a:rPr sz="900" i="1" spc="-10" dirty="0">
                <a:solidFill>
                  <a:srgbClr val="00AF50"/>
                </a:solidFill>
                <a:latin typeface="Arial"/>
                <a:cs typeface="Arial"/>
              </a:rPr>
              <a:t> </a:t>
            </a:r>
            <a:r>
              <a:rPr sz="900" i="1" dirty="0">
                <a:solidFill>
                  <a:srgbClr val="00AF50"/>
                </a:solidFill>
                <a:latin typeface="Arial"/>
                <a:cs typeface="Arial"/>
              </a:rPr>
              <a:t>through</a:t>
            </a:r>
            <a:r>
              <a:rPr sz="900" i="1" spc="-10" dirty="0">
                <a:solidFill>
                  <a:srgbClr val="00AF50"/>
                </a:solidFill>
                <a:latin typeface="Arial"/>
                <a:cs typeface="Arial"/>
              </a:rPr>
              <a:t> </a:t>
            </a:r>
            <a:r>
              <a:rPr sz="900" i="1" dirty="0">
                <a:solidFill>
                  <a:srgbClr val="00AF50"/>
                </a:solidFill>
                <a:latin typeface="Arial"/>
                <a:cs typeface="Arial"/>
              </a:rPr>
              <a:t>the</a:t>
            </a:r>
            <a:r>
              <a:rPr sz="900" i="1" spc="-10" dirty="0">
                <a:solidFill>
                  <a:srgbClr val="00AF50"/>
                </a:solidFill>
                <a:latin typeface="Arial"/>
                <a:cs typeface="Arial"/>
              </a:rPr>
              <a:t> </a:t>
            </a:r>
            <a:r>
              <a:rPr sz="900" i="1" dirty="0">
                <a:solidFill>
                  <a:srgbClr val="00AF50"/>
                </a:solidFill>
                <a:latin typeface="Arial"/>
                <a:cs typeface="Arial"/>
              </a:rPr>
              <a:t>letters</a:t>
            </a:r>
            <a:r>
              <a:rPr sz="900" i="1" spc="-5" dirty="0">
                <a:solidFill>
                  <a:srgbClr val="00AF50"/>
                </a:solidFill>
                <a:latin typeface="Arial"/>
                <a:cs typeface="Arial"/>
              </a:rPr>
              <a:t> </a:t>
            </a:r>
            <a:r>
              <a:rPr sz="900" i="1" dirty="0">
                <a:solidFill>
                  <a:srgbClr val="00AF50"/>
                </a:solidFill>
                <a:latin typeface="Arial"/>
                <a:cs typeface="Arial"/>
              </a:rPr>
              <a:t>in</a:t>
            </a:r>
            <a:r>
              <a:rPr sz="900" i="1" spc="-15" dirty="0">
                <a:solidFill>
                  <a:srgbClr val="00AF50"/>
                </a:solidFill>
                <a:latin typeface="Arial"/>
                <a:cs typeface="Arial"/>
              </a:rPr>
              <a:t> </a:t>
            </a:r>
            <a:r>
              <a:rPr sz="900" i="1" dirty="0">
                <a:solidFill>
                  <a:srgbClr val="00AF50"/>
                </a:solidFill>
                <a:latin typeface="Arial"/>
                <a:cs typeface="Arial"/>
              </a:rPr>
              <a:t>each</a:t>
            </a:r>
            <a:r>
              <a:rPr sz="900" i="1" spc="-10" dirty="0">
                <a:solidFill>
                  <a:srgbClr val="00AF50"/>
                </a:solidFill>
                <a:latin typeface="Arial"/>
                <a:cs typeface="Arial"/>
              </a:rPr>
              <a:t> fruit</a:t>
            </a:r>
            <a:endParaRPr sz="900">
              <a:latin typeface="Arial"/>
              <a:cs typeface="Arial"/>
            </a:endParaRPr>
          </a:p>
          <a:p>
            <a:pPr marL="160020">
              <a:lnSpc>
                <a:spcPts val="1030"/>
              </a:lnSpc>
            </a:pPr>
            <a:r>
              <a:rPr sz="900" b="1" dirty="0">
                <a:solidFill>
                  <a:srgbClr val="3333FF"/>
                </a:solidFill>
                <a:latin typeface="Arial"/>
                <a:cs typeface="Arial"/>
              </a:rPr>
              <a:t>foreach</a:t>
            </a:r>
            <a:r>
              <a:rPr sz="900" b="1" spc="-5" dirty="0">
                <a:solidFill>
                  <a:srgbClr val="3333FF"/>
                </a:solidFill>
                <a:latin typeface="Arial"/>
                <a:cs typeface="Arial"/>
              </a:rPr>
              <a:t> </a:t>
            </a:r>
            <a:r>
              <a:rPr sz="900" dirty="0">
                <a:latin typeface="Arial"/>
                <a:cs typeface="Arial"/>
              </a:rPr>
              <a:t>(char</a:t>
            </a:r>
            <a:r>
              <a:rPr sz="900" spc="-10" dirty="0">
                <a:latin typeface="Arial"/>
                <a:cs typeface="Arial"/>
              </a:rPr>
              <a:t> </a:t>
            </a:r>
            <a:r>
              <a:rPr sz="900" dirty="0">
                <a:latin typeface="Arial"/>
                <a:cs typeface="Arial"/>
              </a:rPr>
              <a:t>letter</a:t>
            </a:r>
            <a:r>
              <a:rPr sz="900" spc="-15" dirty="0">
                <a:latin typeface="Arial"/>
                <a:cs typeface="Arial"/>
              </a:rPr>
              <a:t> </a:t>
            </a:r>
            <a:r>
              <a:rPr sz="900" dirty="0">
                <a:solidFill>
                  <a:srgbClr val="3333FF"/>
                </a:solidFill>
                <a:latin typeface="Arial"/>
                <a:cs typeface="Arial"/>
              </a:rPr>
              <a:t>in </a:t>
            </a:r>
            <a:r>
              <a:rPr sz="900" spc="-10" dirty="0">
                <a:latin typeface="Arial"/>
                <a:cs typeface="Arial"/>
              </a:rPr>
              <a:t>fruit)</a:t>
            </a:r>
            <a:endParaRPr sz="900">
              <a:latin typeface="Arial"/>
              <a:cs typeface="Arial"/>
            </a:endParaRPr>
          </a:p>
          <a:p>
            <a:pPr marL="160020">
              <a:lnSpc>
                <a:spcPts val="1030"/>
              </a:lnSpc>
            </a:pPr>
            <a:r>
              <a:rPr sz="900" dirty="0">
                <a:latin typeface="Arial"/>
                <a:cs typeface="Arial"/>
              </a:rPr>
              <a:t>{</a:t>
            </a:r>
            <a:endParaRPr sz="900">
              <a:latin typeface="Arial"/>
              <a:cs typeface="Arial"/>
            </a:endParaRPr>
          </a:p>
          <a:p>
            <a:pPr marL="255904">
              <a:lnSpc>
                <a:spcPts val="1040"/>
              </a:lnSpc>
            </a:pPr>
            <a:r>
              <a:rPr sz="900" i="1" dirty="0">
                <a:solidFill>
                  <a:srgbClr val="00AF50"/>
                </a:solidFill>
                <a:latin typeface="Arial"/>
                <a:cs typeface="Arial"/>
              </a:rPr>
              <a:t>//Check</a:t>
            </a:r>
            <a:r>
              <a:rPr sz="900" i="1" spc="-5" dirty="0">
                <a:solidFill>
                  <a:srgbClr val="00AF50"/>
                </a:solidFill>
                <a:latin typeface="Arial"/>
                <a:cs typeface="Arial"/>
              </a:rPr>
              <a:t> </a:t>
            </a:r>
            <a:r>
              <a:rPr sz="900" i="1" dirty="0">
                <a:solidFill>
                  <a:srgbClr val="00AF50"/>
                </a:solidFill>
                <a:latin typeface="Arial"/>
                <a:cs typeface="Arial"/>
              </a:rPr>
              <a:t>if</a:t>
            </a:r>
            <a:r>
              <a:rPr sz="900" i="1" spc="-20" dirty="0">
                <a:solidFill>
                  <a:srgbClr val="00AF50"/>
                </a:solidFill>
                <a:latin typeface="Arial"/>
                <a:cs typeface="Arial"/>
              </a:rPr>
              <a:t> </a:t>
            </a:r>
            <a:r>
              <a:rPr sz="900" i="1" dirty="0">
                <a:solidFill>
                  <a:srgbClr val="00AF50"/>
                </a:solidFill>
                <a:latin typeface="Arial"/>
                <a:cs typeface="Arial"/>
              </a:rPr>
              <a:t>the</a:t>
            </a:r>
            <a:r>
              <a:rPr sz="900" i="1" spc="-20" dirty="0">
                <a:solidFill>
                  <a:srgbClr val="00AF50"/>
                </a:solidFill>
                <a:latin typeface="Arial"/>
                <a:cs typeface="Arial"/>
              </a:rPr>
              <a:t> </a:t>
            </a:r>
            <a:r>
              <a:rPr sz="900" i="1" dirty="0">
                <a:solidFill>
                  <a:srgbClr val="00AF50"/>
                </a:solidFill>
                <a:latin typeface="Arial"/>
                <a:cs typeface="Arial"/>
              </a:rPr>
              <a:t>letter</a:t>
            </a:r>
            <a:r>
              <a:rPr sz="900" i="1" spc="-10" dirty="0">
                <a:solidFill>
                  <a:srgbClr val="00AF50"/>
                </a:solidFill>
                <a:latin typeface="Arial"/>
                <a:cs typeface="Arial"/>
              </a:rPr>
              <a:t> </a:t>
            </a:r>
            <a:r>
              <a:rPr sz="900" i="1" dirty="0">
                <a:solidFill>
                  <a:srgbClr val="00AF50"/>
                </a:solidFill>
                <a:latin typeface="Arial"/>
                <a:cs typeface="Arial"/>
              </a:rPr>
              <a:t>is </a:t>
            </a:r>
            <a:r>
              <a:rPr sz="900" i="1" spc="-25" dirty="0">
                <a:solidFill>
                  <a:srgbClr val="00AF50"/>
                </a:solidFill>
                <a:latin typeface="Arial"/>
                <a:cs typeface="Arial"/>
              </a:rPr>
              <a:t>‘r"</a:t>
            </a:r>
            <a:endParaRPr sz="900">
              <a:latin typeface="Arial"/>
              <a:cs typeface="Arial"/>
            </a:endParaRPr>
          </a:p>
          <a:p>
            <a:pPr marL="349885" marR="4672330" indent="-94615">
              <a:lnSpc>
                <a:spcPts val="1030"/>
              </a:lnSpc>
              <a:spcBef>
                <a:spcPts val="60"/>
              </a:spcBef>
              <a:tabLst>
                <a:tab pos="1151890" algn="l"/>
              </a:tabLst>
            </a:pPr>
            <a:r>
              <a:rPr sz="900" dirty="0">
                <a:solidFill>
                  <a:srgbClr val="3333FF"/>
                </a:solidFill>
                <a:latin typeface="Arial"/>
                <a:cs typeface="Arial"/>
              </a:rPr>
              <a:t>if</a:t>
            </a:r>
            <a:r>
              <a:rPr sz="900" spc="-25" dirty="0">
                <a:solidFill>
                  <a:srgbClr val="3333FF"/>
                </a:solidFill>
                <a:latin typeface="Arial"/>
                <a:cs typeface="Arial"/>
              </a:rPr>
              <a:t> </a:t>
            </a:r>
            <a:r>
              <a:rPr sz="900" dirty="0">
                <a:latin typeface="Arial"/>
                <a:cs typeface="Arial"/>
              </a:rPr>
              <a:t>(letter</a:t>
            </a:r>
            <a:r>
              <a:rPr sz="900" spc="-5" dirty="0">
                <a:latin typeface="Arial"/>
                <a:cs typeface="Arial"/>
              </a:rPr>
              <a:t> </a:t>
            </a:r>
            <a:r>
              <a:rPr sz="900" dirty="0">
                <a:latin typeface="Arial"/>
                <a:cs typeface="Arial"/>
              </a:rPr>
              <a:t>==</a:t>
            </a:r>
            <a:r>
              <a:rPr sz="900" spc="-10" dirty="0">
                <a:latin typeface="Arial"/>
                <a:cs typeface="Arial"/>
              </a:rPr>
              <a:t> </a:t>
            </a:r>
            <a:r>
              <a:rPr sz="900" spc="-20" dirty="0">
                <a:solidFill>
                  <a:srgbClr val="990000"/>
                </a:solidFill>
                <a:latin typeface="Arial"/>
                <a:cs typeface="Arial"/>
              </a:rPr>
              <a:t>‘r</a:t>
            </a:r>
            <a:r>
              <a:rPr sz="900" spc="-20" dirty="0">
                <a:solidFill>
                  <a:srgbClr val="3333FF"/>
                </a:solidFill>
                <a:latin typeface="Arial"/>
                <a:cs typeface="Arial"/>
              </a:rPr>
              <a:t>’)</a:t>
            </a:r>
            <a:r>
              <a:rPr sz="900" dirty="0">
                <a:solidFill>
                  <a:srgbClr val="3333FF"/>
                </a:solidFill>
                <a:latin typeface="Arial"/>
                <a:cs typeface="Arial"/>
              </a:rPr>
              <a:t>	</a:t>
            </a:r>
            <a:r>
              <a:rPr sz="900" spc="-50" dirty="0">
                <a:latin typeface="Arial"/>
                <a:cs typeface="Arial"/>
              </a:rPr>
              <a:t>{</a:t>
            </a:r>
            <a:r>
              <a:rPr sz="900" dirty="0">
                <a:latin typeface="Arial"/>
                <a:cs typeface="Arial"/>
              </a:rPr>
              <a:t> count</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count</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a:t>
            </a:r>
            <a:endParaRPr sz="900">
              <a:latin typeface="Arial"/>
              <a:cs typeface="Arial"/>
            </a:endParaRPr>
          </a:p>
          <a:p>
            <a:pPr>
              <a:lnSpc>
                <a:spcPct val="100000"/>
              </a:lnSpc>
              <a:spcBef>
                <a:spcPts val="35"/>
              </a:spcBef>
            </a:pPr>
            <a:endParaRPr sz="950">
              <a:latin typeface="Arial"/>
              <a:cs typeface="Arial"/>
            </a:endParaRPr>
          </a:p>
          <a:p>
            <a:pPr marL="349885">
              <a:lnSpc>
                <a:spcPts val="1055"/>
              </a:lnSpc>
            </a:pPr>
            <a:r>
              <a:rPr sz="900" i="1" dirty="0">
                <a:solidFill>
                  <a:srgbClr val="00AF50"/>
                </a:solidFill>
                <a:latin typeface="Arial"/>
                <a:cs typeface="Arial"/>
              </a:rPr>
              <a:t>//No</a:t>
            </a:r>
            <a:r>
              <a:rPr sz="900" i="1" spc="-10" dirty="0">
                <a:solidFill>
                  <a:srgbClr val="00AF50"/>
                </a:solidFill>
                <a:latin typeface="Arial"/>
                <a:cs typeface="Arial"/>
              </a:rPr>
              <a:t> </a:t>
            </a:r>
            <a:r>
              <a:rPr sz="900" i="1" dirty="0">
                <a:solidFill>
                  <a:srgbClr val="00AF50"/>
                </a:solidFill>
                <a:latin typeface="Arial"/>
                <a:cs typeface="Arial"/>
              </a:rPr>
              <a:t>need</a:t>
            </a:r>
            <a:r>
              <a:rPr sz="900" i="1" spc="-15" dirty="0">
                <a:solidFill>
                  <a:srgbClr val="00AF50"/>
                </a:solidFill>
                <a:latin typeface="Arial"/>
                <a:cs typeface="Arial"/>
              </a:rPr>
              <a:t> </a:t>
            </a:r>
            <a:r>
              <a:rPr sz="900" i="1" dirty="0">
                <a:solidFill>
                  <a:srgbClr val="00AF50"/>
                </a:solidFill>
                <a:latin typeface="Arial"/>
                <a:cs typeface="Arial"/>
              </a:rPr>
              <a:t>to</a:t>
            </a:r>
            <a:r>
              <a:rPr sz="900" i="1" spc="-10" dirty="0">
                <a:solidFill>
                  <a:srgbClr val="00AF50"/>
                </a:solidFill>
                <a:latin typeface="Arial"/>
                <a:cs typeface="Arial"/>
              </a:rPr>
              <a:t> </a:t>
            </a:r>
            <a:r>
              <a:rPr sz="900" i="1" dirty="0">
                <a:solidFill>
                  <a:srgbClr val="00AF50"/>
                </a:solidFill>
                <a:latin typeface="Arial"/>
                <a:cs typeface="Arial"/>
              </a:rPr>
              <a:t>check</a:t>
            </a:r>
            <a:r>
              <a:rPr sz="900" i="1" spc="-5" dirty="0">
                <a:solidFill>
                  <a:srgbClr val="00AF50"/>
                </a:solidFill>
                <a:latin typeface="Arial"/>
                <a:cs typeface="Arial"/>
              </a:rPr>
              <a:t> </a:t>
            </a:r>
            <a:r>
              <a:rPr sz="900" i="1" dirty="0">
                <a:solidFill>
                  <a:srgbClr val="00AF50"/>
                </a:solidFill>
                <a:latin typeface="Arial"/>
                <a:cs typeface="Arial"/>
              </a:rPr>
              <a:t>the</a:t>
            </a:r>
            <a:r>
              <a:rPr sz="900" i="1" spc="-5" dirty="0">
                <a:solidFill>
                  <a:srgbClr val="00AF50"/>
                </a:solidFill>
                <a:latin typeface="Arial"/>
                <a:cs typeface="Arial"/>
              </a:rPr>
              <a:t> </a:t>
            </a:r>
            <a:r>
              <a:rPr sz="900" i="1" dirty="0">
                <a:solidFill>
                  <a:srgbClr val="00AF50"/>
                </a:solidFill>
                <a:latin typeface="Arial"/>
                <a:cs typeface="Arial"/>
              </a:rPr>
              <a:t>rest</a:t>
            </a:r>
            <a:r>
              <a:rPr sz="900" i="1" spc="-10" dirty="0">
                <a:solidFill>
                  <a:srgbClr val="00AF50"/>
                </a:solidFill>
                <a:latin typeface="Arial"/>
                <a:cs typeface="Arial"/>
              </a:rPr>
              <a:t> </a:t>
            </a:r>
            <a:r>
              <a:rPr sz="900" i="1" dirty="0">
                <a:solidFill>
                  <a:srgbClr val="00AF50"/>
                </a:solidFill>
                <a:latin typeface="Arial"/>
                <a:cs typeface="Arial"/>
              </a:rPr>
              <a:t>of</a:t>
            </a:r>
            <a:r>
              <a:rPr sz="900" i="1" spc="-5" dirty="0">
                <a:solidFill>
                  <a:srgbClr val="00AF50"/>
                </a:solidFill>
                <a:latin typeface="Arial"/>
                <a:cs typeface="Arial"/>
              </a:rPr>
              <a:t> </a:t>
            </a:r>
            <a:r>
              <a:rPr sz="900" i="1" dirty="0">
                <a:solidFill>
                  <a:srgbClr val="00AF50"/>
                </a:solidFill>
                <a:latin typeface="Arial"/>
                <a:cs typeface="Arial"/>
              </a:rPr>
              <a:t>the</a:t>
            </a:r>
            <a:r>
              <a:rPr sz="900" i="1" spc="-20" dirty="0">
                <a:solidFill>
                  <a:srgbClr val="00AF50"/>
                </a:solidFill>
                <a:latin typeface="Arial"/>
                <a:cs typeface="Arial"/>
              </a:rPr>
              <a:t> </a:t>
            </a:r>
            <a:r>
              <a:rPr sz="900" i="1" dirty="0">
                <a:solidFill>
                  <a:srgbClr val="00AF50"/>
                </a:solidFill>
                <a:latin typeface="Arial"/>
                <a:cs typeface="Arial"/>
              </a:rPr>
              <a:t>letters,</a:t>
            </a:r>
            <a:r>
              <a:rPr sz="900" i="1" spc="-5" dirty="0">
                <a:solidFill>
                  <a:srgbClr val="00AF50"/>
                </a:solidFill>
                <a:latin typeface="Arial"/>
                <a:cs typeface="Arial"/>
              </a:rPr>
              <a:t> </a:t>
            </a:r>
            <a:r>
              <a:rPr sz="900" i="1" dirty="0">
                <a:solidFill>
                  <a:srgbClr val="00AF50"/>
                </a:solidFill>
                <a:latin typeface="Arial"/>
                <a:cs typeface="Arial"/>
              </a:rPr>
              <a:t>and</a:t>
            </a:r>
            <a:r>
              <a:rPr sz="900" i="1" spc="-10" dirty="0">
                <a:solidFill>
                  <a:srgbClr val="00AF50"/>
                </a:solidFill>
                <a:latin typeface="Arial"/>
                <a:cs typeface="Arial"/>
              </a:rPr>
              <a:t> </a:t>
            </a:r>
            <a:r>
              <a:rPr sz="900" i="1" dirty="0">
                <a:solidFill>
                  <a:srgbClr val="00AF50"/>
                </a:solidFill>
                <a:latin typeface="Arial"/>
                <a:cs typeface="Arial"/>
              </a:rPr>
              <a:t>skip</a:t>
            </a:r>
            <a:r>
              <a:rPr sz="900" i="1" spc="-15" dirty="0">
                <a:solidFill>
                  <a:srgbClr val="00AF50"/>
                </a:solidFill>
                <a:latin typeface="Arial"/>
                <a:cs typeface="Arial"/>
              </a:rPr>
              <a:t> </a:t>
            </a:r>
            <a:r>
              <a:rPr sz="900" i="1" dirty="0">
                <a:solidFill>
                  <a:srgbClr val="00AF50"/>
                </a:solidFill>
                <a:latin typeface="Arial"/>
                <a:cs typeface="Arial"/>
              </a:rPr>
              <a:t>to</a:t>
            </a:r>
            <a:r>
              <a:rPr sz="900" i="1" spc="-10" dirty="0">
                <a:solidFill>
                  <a:srgbClr val="00AF50"/>
                </a:solidFill>
                <a:latin typeface="Arial"/>
                <a:cs typeface="Arial"/>
              </a:rPr>
              <a:t> </a:t>
            </a:r>
            <a:r>
              <a:rPr sz="900" i="1" dirty="0">
                <a:solidFill>
                  <a:srgbClr val="00AF50"/>
                </a:solidFill>
                <a:latin typeface="Arial"/>
                <a:cs typeface="Arial"/>
              </a:rPr>
              <a:t>the</a:t>
            </a:r>
            <a:r>
              <a:rPr sz="900" i="1" spc="-5" dirty="0">
                <a:solidFill>
                  <a:srgbClr val="00AF50"/>
                </a:solidFill>
                <a:latin typeface="Arial"/>
                <a:cs typeface="Arial"/>
              </a:rPr>
              <a:t> </a:t>
            </a:r>
            <a:r>
              <a:rPr sz="900" i="1" dirty="0">
                <a:solidFill>
                  <a:srgbClr val="00AF50"/>
                </a:solidFill>
                <a:latin typeface="Arial"/>
                <a:cs typeface="Arial"/>
              </a:rPr>
              <a:t>next</a:t>
            </a:r>
            <a:r>
              <a:rPr sz="900" i="1" spc="-10" dirty="0">
                <a:solidFill>
                  <a:srgbClr val="00AF50"/>
                </a:solidFill>
                <a:latin typeface="Arial"/>
                <a:cs typeface="Arial"/>
              </a:rPr>
              <a:t> fruit</a:t>
            </a:r>
            <a:endParaRPr sz="900">
              <a:latin typeface="Arial"/>
              <a:cs typeface="Arial"/>
            </a:endParaRPr>
          </a:p>
          <a:p>
            <a:pPr marL="349885">
              <a:lnSpc>
                <a:spcPts val="1040"/>
              </a:lnSpc>
            </a:pPr>
            <a:r>
              <a:rPr sz="900" b="1" spc="-10" dirty="0">
                <a:solidFill>
                  <a:srgbClr val="3333FF"/>
                </a:solidFill>
                <a:latin typeface="Arial"/>
                <a:cs typeface="Arial"/>
              </a:rPr>
              <a:t>continue</a:t>
            </a:r>
            <a:r>
              <a:rPr sz="900" spc="-10" dirty="0">
                <a:latin typeface="Arial"/>
                <a:cs typeface="Arial"/>
              </a:rPr>
              <a:t>;</a:t>
            </a:r>
            <a:endParaRPr sz="900">
              <a:latin typeface="Arial"/>
              <a:cs typeface="Arial"/>
            </a:endParaRPr>
          </a:p>
          <a:p>
            <a:pPr marL="255904">
              <a:lnSpc>
                <a:spcPts val="1040"/>
              </a:lnSpc>
            </a:pPr>
            <a:r>
              <a:rPr sz="900" dirty="0">
                <a:latin typeface="Arial"/>
                <a:cs typeface="Arial"/>
              </a:rPr>
              <a:t>}</a:t>
            </a:r>
            <a:endParaRPr sz="900">
              <a:latin typeface="Arial"/>
              <a:cs typeface="Arial"/>
            </a:endParaRPr>
          </a:p>
          <a:p>
            <a:pPr marL="160020">
              <a:lnSpc>
                <a:spcPts val="1035"/>
              </a:lnSpc>
            </a:pPr>
            <a:r>
              <a:rPr sz="900" dirty="0">
                <a:latin typeface="Arial"/>
                <a:cs typeface="Arial"/>
              </a:rPr>
              <a:t>}</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63500">
              <a:lnSpc>
                <a:spcPts val="1055"/>
              </a:lnSpc>
            </a:pPr>
            <a:r>
              <a:rPr sz="900" dirty="0">
                <a:latin typeface="Arial"/>
                <a:cs typeface="Arial"/>
              </a:rPr>
              <a:t>Print(</a:t>
            </a:r>
            <a:r>
              <a:rPr sz="900" spc="-5" dirty="0">
                <a:latin typeface="Arial"/>
                <a:cs typeface="Arial"/>
              </a:rPr>
              <a:t> </a:t>
            </a:r>
            <a:r>
              <a:rPr sz="900" dirty="0">
                <a:solidFill>
                  <a:srgbClr val="970000"/>
                </a:solidFill>
                <a:latin typeface="Arial"/>
                <a:cs typeface="Arial"/>
              </a:rPr>
              <a:t>"Number</a:t>
            </a:r>
            <a:r>
              <a:rPr sz="900" spc="-5" dirty="0">
                <a:solidFill>
                  <a:srgbClr val="970000"/>
                </a:solidFill>
                <a:latin typeface="Arial"/>
                <a:cs typeface="Arial"/>
              </a:rPr>
              <a:t> </a:t>
            </a:r>
            <a:r>
              <a:rPr sz="900" dirty="0">
                <a:solidFill>
                  <a:srgbClr val="970000"/>
                </a:solidFill>
                <a:latin typeface="Arial"/>
                <a:cs typeface="Arial"/>
              </a:rPr>
              <a:t>of</a:t>
            </a:r>
            <a:r>
              <a:rPr sz="900" spc="-10" dirty="0">
                <a:solidFill>
                  <a:srgbClr val="970000"/>
                </a:solidFill>
                <a:latin typeface="Arial"/>
                <a:cs typeface="Arial"/>
              </a:rPr>
              <a:t> </a:t>
            </a:r>
            <a:r>
              <a:rPr sz="900" dirty="0">
                <a:solidFill>
                  <a:srgbClr val="970000"/>
                </a:solidFill>
                <a:latin typeface="Arial"/>
                <a:cs typeface="Arial"/>
              </a:rPr>
              <a:t>fruits that</a:t>
            </a:r>
            <a:r>
              <a:rPr sz="900" spc="-10" dirty="0">
                <a:solidFill>
                  <a:srgbClr val="970000"/>
                </a:solidFill>
                <a:latin typeface="Arial"/>
                <a:cs typeface="Arial"/>
              </a:rPr>
              <a:t> </a:t>
            </a:r>
            <a:r>
              <a:rPr sz="900" dirty="0">
                <a:solidFill>
                  <a:srgbClr val="970000"/>
                </a:solidFill>
                <a:latin typeface="Arial"/>
                <a:cs typeface="Arial"/>
              </a:rPr>
              <a:t>has at</a:t>
            </a:r>
            <a:r>
              <a:rPr sz="900" spc="-20" dirty="0">
                <a:solidFill>
                  <a:srgbClr val="970000"/>
                </a:solidFill>
                <a:latin typeface="Arial"/>
                <a:cs typeface="Arial"/>
              </a:rPr>
              <a:t> </a:t>
            </a:r>
            <a:r>
              <a:rPr sz="900" dirty="0">
                <a:solidFill>
                  <a:srgbClr val="970000"/>
                </a:solidFill>
                <a:latin typeface="Arial"/>
                <a:cs typeface="Arial"/>
              </a:rPr>
              <a:t>least</a:t>
            </a:r>
            <a:r>
              <a:rPr sz="900" spc="-5" dirty="0">
                <a:solidFill>
                  <a:srgbClr val="970000"/>
                </a:solidFill>
                <a:latin typeface="Arial"/>
                <a:cs typeface="Arial"/>
              </a:rPr>
              <a:t> </a:t>
            </a:r>
            <a:r>
              <a:rPr sz="900" dirty="0">
                <a:solidFill>
                  <a:srgbClr val="970000"/>
                </a:solidFill>
                <a:latin typeface="Arial"/>
                <a:cs typeface="Arial"/>
              </a:rPr>
              <a:t>one</a:t>
            </a:r>
            <a:r>
              <a:rPr sz="900" spc="-10" dirty="0">
                <a:solidFill>
                  <a:srgbClr val="970000"/>
                </a:solidFill>
                <a:latin typeface="Arial"/>
                <a:cs typeface="Arial"/>
              </a:rPr>
              <a:t> </a:t>
            </a:r>
            <a:r>
              <a:rPr sz="900" dirty="0">
                <a:solidFill>
                  <a:srgbClr val="970000"/>
                </a:solidFill>
                <a:latin typeface="Arial"/>
                <a:cs typeface="Arial"/>
              </a:rPr>
              <a:t>letter</a:t>
            </a:r>
            <a:r>
              <a:rPr sz="900" spc="-5" dirty="0">
                <a:solidFill>
                  <a:srgbClr val="970000"/>
                </a:solidFill>
                <a:latin typeface="Arial"/>
                <a:cs typeface="Arial"/>
              </a:rPr>
              <a:t> </a:t>
            </a:r>
            <a:r>
              <a:rPr sz="900" dirty="0">
                <a:solidFill>
                  <a:srgbClr val="970000"/>
                </a:solidFill>
                <a:latin typeface="Arial"/>
                <a:cs typeface="Arial"/>
              </a:rPr>
              <a:t>r</a:t>
            </a:r>
            <a:r>
              <a:rPr sz="900" spc="-20" dirty="0">
                <a:solidFill>
                  <a:srgbClr val="970000"/>
                </a:solidFill>
                <a:latin typeface="Arial"/>
                <a:cs typeface="Arial"/>
              </a:rPr>
              <a:t> </a:t>
            </a:r>
            <a:r>
              <a:rPr sz="900" dirty="0">
                <a:solidFill>
                  <a:srgbClr val="970000"/>
                </a:solidFill>
                <a:latin typeface="Arial"/>
                <a:cs typeface="Arial"/>
              </a:rPr>
              <a:t>is:</a:t>
            </a:r>
            <a:r>
              <a:rPr sz="900" spc="-5" dirty="0">
                <a:solidFill>
                  <a:srgbClr val="970000"/>
                </a:solidFill>
                <a:latin typeface="Arial"/>
                <a:cs typeface="Arial"/>
              </a:rPr>
              <a:t> </a:t>
            </a:r>
            <a:r>
              <a:rPr sz="900" dirty="0">
                <a:solidFill>
                  <a:srgbClr val="970000"/>
                </a:solidFill>
                <a:latin typeface="Arial"/>
                <a:cs typeface="Arial"/>
              </a:rPr>
              <a:t>"</a:t>
            </a:r>
            <a:r>
              <a:rPr sz="900" spc="15" dirty="0">
                <a:solidFill>
                  <a:srgbClr val="970000"/>
                </a:solidFill>
                <a:latin typeface="Arial"/>
                <a:cs typeface="Arial"/>
              </a:rPr>
              <a:t> </a:t>
            </a:r>
            <a:r>
              <a:rPr sz="900" dirty="0">
                <a:latin typeface="Arial"/>
                <a:cs typeface="Arial"/>
              </a:rPr>
              <a:t>+</a:t>
            </a:r>
            <a:r>
              <a:rPr sz="900" spc="-15" dirty="0">
                <a:latin typeface="Arial"/>
                <a:cs typeface="Arial"/>
              </a:rPr>
              <a:t> </a:t>
            </a:r>
            <a:r>
              <a:rPr sz="900" dirty="0">
                <a:latin typeface="Arial"/>
                <a:cs typeface="Arial"/>
              </a:rPr>
              <a:t>count</a:t>
            </a:r>
            <a:r>
              <a:rPr sz="900" spc="-10" dirty="0">
                <a:latin typeface="Arial"/>
                <a:cs typeface="Arial"/>
              </a:rPr>
              <a:t> </a:t>
            </a:r>
            <a:r>
              <a:rPr sz="900" spc="-25" dirty="0">
                <a:latin typeface="Arial"/>
                <a:cs typeface="Arial"/>
              </a:rPr>
              <a:t>);</a:t>
            </a:r>
            <a:endParaRPr sz="900">
              <a:latin typeface="Arial"/>
              <a:cs typeface="Arial"/>
            </a:endParaRPr>
          </a:p>
        </p:txBody>
      </p:sp>
      <p:sp>
        <p:nvSpPr>
          <p:cNvPr id="9" name="object 5"/>
          <p:cNvSpPr txBox="1"/>
          <p:nvPr/>
        </p:nvSpPr>
        <p:spPr>
          <a:xfrm>
            <a:off x="902004" y="914400"/>
            <a:ext cx="5781040" cy="675640"/>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Using</a:t>
            </a:r>
            <a:r>
              <a:rPr sz="1100" b="1" spc="-25" dirty="0">
                <a:latin typeface="Arial"/>
                <a:cs typeface="Arial"/>
              </a:rPr>
              <a:t> </a:t>
            </a:r>
            <a:r>
              <a:rPr sz="1100" b="1" dirty="0">
                <a:latin typeface="Arial"/>
                <a:cs typeface="Arial"/>
              </a:rPr>
              <a:t>break</a:t>
            </a:r>
            <a:r>
              <a:rPr sz="1100" b="1" spc="-25" dirty="0">
                <a:latin typeface="Arial"/>
                <a:cs typeface="Arial"/>
              </a:rPr>
              <a:t> </a:t>
            </a:r>
            <a:r>
              <a:rPr sz="1100" b="1" dirty="0">
                <a:latin typeface="Arial"/>
                <a:cs typeface="Arial"/>
              </a:rPr>
              <a:t>and</a:t>
            </a:r>
            <a:r>
              <a:rPr sz="1100" b="1" spc="-25" dirty="0">
                <a:latin typeface="Arial"/>
                <a:cs typeface="Arial"/>
              </a:rPr>
              <a:t> </a:t>
            </a:r>
            <a:r>
              <a:rPr sz="1100" b="1" dirty="0">
                <a:latin typeface="Arial"/>
                <a:cs typeface="Arial"/>
              </a:rPr>
              <a:t>continue</a:t>
            </a:r>
            <a:r>
              <a:rPr sz="1100" b="1" spc="-20" dirty="0">
                <a:latin typeface="Arial"/>
                <a:cs typeface="Arial"/>
              </a:rPr>
              <a:t> </a:t>
            </a:r>
            <a:r>
              <a:rPr sz="1100" b="1" dirty="0">
                <a:latin typeface="Arial"/>
                <a:cs typeface="Arial"/>
              </a:rPr>
              <a:t>inside</a:t>
            </a:r>
            <a:r>
              <a:rPr sz="1100" b="1" spc="-25" dirty="0">
                <a:latin typeface="Arial"/>
                <a:cs typeface="Arial"/>
              </a:rPr>
              <a:t> </a:t>
            </a:r>
            <a:r>
              <a:rPr sz="1100" b="1" spc="-20" dirty="0">
                <a:latin typeface="Arial"/>
                <a:cs typeface="Arial"/>
              </a:rPr>
              <a:t>loops</a:t>
            </a:r>
            <a:endParaRPr sz="1100">
              <a:latin typeface="Arial"/>
              <a:cs typeface="Arial"/>
            </a:endParaRPr>
          </a:p>
          <a:p>
            <a:pPr marL="12700" marR="5080">
              <a:lnSpc>
                <a:spcPct val="95900"/>
              </a:lnSpc>
              <a:spcBef>
                <a:spcPts val="25"/>
              </a:spcBef>
            </a:pPr>
            <a:r>
              <a:rPr sz="1100" dirty="0">
                <a:latin typeface="Arial"/>
                <a:cs typeface="Arial"/>
              </a:rPr>
              <a:t>The</a:t>
            </a:r>
            <a:r>
              <a:rPr sz="1100" spc="-30" dirty="0">
                <a:latin typeface="Arial"/>
                <a:cs typeface="Arial"/>
              </a:rPr>
              <a:t> </a:t>
            </a:r>
            <a:r>
              <a:rPr sz="1100" b="1" i="1" dirty="0">
                <a:latin typeface="Arial"/>
                <a:cs typeface="Arial"/>
              </a:rPr>
              <a:t>break</a:t>
            </a:r>
            <a:r>
              <a:rPr sz="1100" b="1" i="1" spc="-30" dirty="0">
                <a:latin typeface="Arial"/>
                <a:cs typeface="Arial"/>
              </a:rPr>
              <a:t> </a:t>
            </a:r>
            <a:r>
              <a:rPr sz="1100" dirty="0">
                <a:latin typeface="Arial"/>
                <a:cs typeface="Arial"/>
              </a:rPr>
              <a:t>statement</a:t>
            </a:r>
            <a:r>
              <a:rPr sz="1100" spc="-10" dirty="0">
                <a:latin typeface="Arial"/>
                <a:cs typeface="Arial"/>
              </a:rPr>
              <a:t> </a:t>
            </a:r>
            <a:r>
              <a:rPr sz="1100" dirty="0">
                <a:latin typeface="Arial"/>
                <a:cs typeface="Arial"/>
              </a:rPr>
              <a:t>is</a:t>
            </a:r>
            <a:r>
              <a:rPr sz="1100" spc="-40"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terminate</a:t>
            </a:r>
            <a:r>
              <a:rPr sz="1100" spc="-2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exit</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loop</a:t>
            </a:r>
            <a:r>
              <a:rPr sz="1100" spc="-20" dirty="0">
                <a:latin typeface="Arial"/>
                <a:cs typeface="Arial"/>
              </a:rPr>
              <a:t> </a:t>
            </a:r>
            <a:r>
              <a:rPr sz="1100" dirty="0">
                <a:latin typeface="Arial"/>
                <a:cs typeface="Arial"/>
              </a:rPr>
              <a:t>while</a:t>
            </a:r>
            <a:r>
              <a:rPr sz="1100" spc="-20"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continue</a:t>
            </a:r>
            <a:r>
              <a:rPr sz="1100" b="1" i="1" spc="-20" dirty="0">
                <a:latin typeface="Arial"/>
                <a:cs typeface="Arial"/>
              </a:rPr>
              <a:t> </a:t>
            </a:r>
            <a:r>
              <a:rPr sz="1100" dirty="0">
                <a:latin typeface="Arial"/>
                <a:cs typeface="Arial"/>
              </a:rPr>
              <a:t>statement</a:t>
            </a:r>
            <a:r>
              <a:rPr sz="1100" spc="-20" dirty="0">
                <a:latin typeface="Arial"/>
                <a:cs typeface="Arial"/>
              </a:rPr>
              <a:t> </a:t>
            </a:r>
            <a:r>
              <a:rPr sz="1100" spc="-10" dirty="0">
                <a:latin typeface="Arial"/>
                <a:cs typeface="Arial"/>
              </a:rPr>
              <a:t>helps </a:t>
            </a:r>
            <a:r>
              <a:rPr sz="1100" dirty="0">
                <a:latin typeface="Arial"/>
                <a:cs typeface="Arial"/>
              </a:rPr>
              <a:t>skip</a:t>
            </a:r>
            <a:r>
              <a:rPr sz="1100" spc="-30" dirty="0">
                <a:latin typeface="Arial"/>
                <a:cs typeface="Arial"/>
              </a:rPr>
              <a:t> </a:t>
            </a:r>
            <a:r>
              <a:rPr sz="1100" dirty="0">
                <a:latin typeface="Arial"/>
                <a:cs typeface="Arial"/>
              </a:rPr>
              <a:t>one</a:t>
            </a:r>
            <a:r>
              <a:rPr sz="1100" spc="-20" dirty="0">
                <a:latin typeface="Arial"/>
                <a:cs typeface="Arial"/>
              </a:rPr>
              <a:t> </a:t>
            </a:r>
            <a:r>
              <a:rPr sz="1100" dirty="0">
                <a:latin typeface="Arial"/>
                <a:cs typeface="Arial"/>
              </a:rPr>
              <a:t>loop</a:t>
            </a:r>
            <a:r>
              <a:rPr sz="1100" spc="-15" dirty="0">
                <a:latin typeface="Arial"/>
                <a:cs typeface="Arial"/>
              </a:rPr>
              <a:t> </a:t>
            </a:r>
            <a:r>
              <a:rPr sz="1100" dirty="0">
                <a:latin typeface="Arial"/>
                <a:cs typeface="Arial"/>
              </a:rPr>
              <a:t>iteration.</a:t>
            </a:r>
            <a:r>
              <a:rPr sz="1100" spc="-10" dirty="0">
                <a:latin typeface="Arial"/>
                <a:cs typeface="Arial"/>
              </a:rPr>
              <a:t> </a:t>
            </a:r>
            <a:r>
              <a:rPr sz="1100" dirty="0">
                <a:latin typeface="Arial"/>
                <a:cs typeface="Arial"/>
              </a:rPr>
              <a:t>Here</a:t>
            </a:r>
            <a:r>
              <a:rPr sz="1100"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show</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both.</a:t>
            </a:r>
            <a:r>
              <a:rPr sz="1100" spc="-25"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checks</a:t>
            </a:r>
            <a:r>
              <a:rPr sz="1100" spc="-15"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is</a:t>
            </a:r>
            <a:r>
              <a:rPr sz="1100" spc="-15" dirty="0">
                <a:latin typeface="Arial"/>
                <a:cs typeface="Arial"/>
              </a:rPr>
              <a:t> </a:t>
            </a:r>
            <a:r>
              <a:rPr sz="1100" spc="-25" dirty="0">
                <a:latin typeface="Arial"/>
                <a:cs typeface="Arial"/>
              </a:rPr>
              <a:t>an </a:t>
            </a:r>
            <a:r>
              <a:rPr sz="1100" dirty="0">
                <a:latin typeface="Arial"/>
                <a:cs typeface="Arial"/>
              </a:rPr>
              <a:t>orange</a:t>
            </a:r>
            <a:r>
              <a:rPr sz="1100" spc="-2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fruits,</a:t>
            </a:r>
            <a:r>
              <a:rPr sz="1100" spc="-30"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counts</a:t>
            </a:r>
            <a:r>
              <a:rPr sz="1100" spc="-20"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many</a:t>
            </a:r>
            <a:r>
              <a:rPr sz="1100" spc="-25" dirty="0">
                <a:latin typeface="Arial"/>
                <a:cs typeface="Arial"/>
              </a:rPr>
              <a:t> </a:t>
            </a:r>
            <a:r>
              <a:rPr sz="1100" dirty="0">
                <a:latin typeface="Arial"/>
                <a:cs typeface="Arial"/>
              </a:rPr>
              <a:t>fruits</a:t>
            </a:r>
            <a:r>
              <a:rPr sz="1100" spc="-10" dirty="0">
                <a:latin typeface="Arial"/>
                <a:cs typeface="Arial"/>
              </a:rPr>
              <a:t> </a:t>
            </a:r>
            <a:r>
              <a:rPr sz="1100" dirty="0">
                <a:latin typeface="Arial"/>
                <a:cs typeface="Arial"/>
              </a:rPr>
              <a:t>have</a:t>
            </a:r>
            <a:r>
              <a:rPr sz="1100" spc="-20" dirty="0">
                <a:latin typeface="Arial"/>
                <a:cs typeface="Arial"/>
              </a:rPr>
              <a:t> </a:t>
            </a:r>
            <a:r>
              <a:rPr sz="1100" dirty="0">
                <a:latin typeface="Arial"/>
                <a:cs typeface="Arial"/>
              </a:rPr>
              <a:t>at</a:t>
            </a:r>
            <a:r>
              <a:rPr sz="1100" spc="-20" dirty="0">
                <a:latin typeface="Arial"/>
                <a:cs typeface="Arial"/>
              </a:rPr>
              <a:t> </a:t>
            </a:r>
            <a:r>
              <a:rPr sz="1100" dirty="0">
                <a:latin typeface="Arial"/>
                <a:cs typeface="Arial"/>
              </a:rPr>
              <a:t>least</a:t>
            </a:r>
            <a:r>
              <a:rPr sz="1100" spc="-2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letter</a:t>
            </a:r>
            <a:r>
              <a:rPr sz="1100" spc="-10" dirty="0">
                <a:latin typeface="Arial"/>
                <a:cs typeface="Arial"/>
              </a:rPr>
              <a:t> </a:t>
            </a:r>
            <a:r>
              <a:rPr sz="1100" dirty="0">
                <a:latin typeface="Arial"/>
                <a:cs typeface="Arial"/>
              </a:rPr>
              <a:t>r</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their</a:t>
            </a:r>
            <a:r>
              <a:rPr sz="1100" spc="-5" dirty="0">
                <a:latin typeface="Arial"/>
                <a:cs typeface="Arial"/>
              </a:rPr>
              <a:t> </a:t>
            </a:r>
            <a:r>
              <a:rPr sz="1100" spc="-10" dirty="0">
                <a:latin typeface="Arial"/>
                <a:cs typeface="Arial"/>
              </a:rPr>
              <a:t>name.</a:t>
            </a:r>
            <a:endParaRPr sz="1100">
              <a:latin typeface="Arial"/>
              <a:cs typeface="Arial"/>
            </a:endParaRPr>
          </a:p>
        </p:txBody>
      </p:sp>
      <p:sp>
        <p:nvSpPr>
          <p:cNvPr id="10" name="Title 9"/>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63904" y="838200"/>
            <a:ext cx="5829935" cy="1395095"/>
          </a:xfrm>
          <a:prstGeom prst="rect">
            <a:avLst/>
          </a:prstGeom>
        </p:spPr>
        <p:txBody>
          <a:bodyPr vert="horz" wrap="square" lIns="0" tIns="13335" rIns="0" bIns="0" rtlCol="0">
            <a:spAutoFit/>
          </a:bodyPr>
          <a:lstStyle/>
          <a:p>
            <a:pPr marL="50800">
              <a:lnSpc>
                <a:spcPct val="100000"/>
              </a:lnSpc>
              <a:spcBef>
                <a:spcPts val="105"/>
              </a:spcBef>
            </a:pPr>
            <a:r>
              <a:rPr sz="1400" b="1" dirty="0">
                <a:latin typeface="Arial"/>
                <a:cs typeface="Arial"/>
              </a:rPr>
              <a:t>2_8:</a:t>
            </a:r>
            <a:r>
              <a:rPr sz="1400" b="1" spc="-20" dirty="0">
                <a:latin typeface="Arial"/>
                <a:cs typeface="Arial"/>
              </a:rPr>
              <a:t> </a:t>
            </a:r>
            <a:r>
              <a:rPr sz="1400" b="1" spc="-10" dirty="0">
                <a:latin typeface="Arial"/>
                <a:cs typeface="Arial"/>
              </a:rPr>
              <a:t>Methods</a:t>
            </a:r>
            <a:endParaRPr sz="1400">
              <a:latin typeface="Arial"/>
              <a:cs typeface="Arial"/>
            </a:endParaRPr>
          </a:p>
          <a:p>
            <a:pPr marL="50800">
              <a:lnSpc>
                <a:spcPct val="100000"/>
              </a:lnSpc>
              <a:spcBef>
                <a:spcPts val="1325"/>
              </a:spcBef>
            </a:pPr>
            <a:r>
              <a:rPr sz="1200" b="1" dirty="0">
                <a:latin typeface="Arial"/>
                <a:cs typeface="Arial"/>
              </a:rPr>
              <a:t>2_8_1:</a:t>
            </a:r>
            <a:r>
              <a:rPr sz="1200" b="1" spc="-55" dirty="0">
                <a:latin typeface="Arial"/>
                <a:cs typeface="Arial"/>
              </a:rPr>
              <a:t> </a:t>
            </a:r>
            <a:r>
              <a:rPr sz="1200" b="1" spc="-10" dirty="0">
                <a:latin typeface="Arial"/>
                <a:cs typeface="Arial"/>
              </a:rPr>
              <a:t>Overview</a:t>
            </a:r>
            <a:endParaRPr sz="1200">
              <a:latin typeface="Arial"/>
              <a:cs typeface="Arial"/>
            </a:endParaRPr>
          </a:p>
          <a:p>
            <a:pPr>
              <a:lnSpc>
                <a:spcPct val="100000"/>
              </a:lnSpc>
              <a:spcBef>
                <a:spcPts val="50"/>
              </a:spcBef>
            </a:pPr>
            <a:endParaRPr sz="1050">
              <a:latin typeface="Arial"/>
              <a:cs typeface="Arial"/>
            </a:endParaRPr>
          </a:p>
          <a:p>
            <a:pPr marL="50800" marR="43180">
              <a:lnSpc>
                <a:spcPct val="96100"/>
              </a:lnSpc>
            </a:pPr>
            <a:r>
              <a:rPr sz="1100" dirty="0">
                <a:latin typeface="Arial"/>
                <a:cs typeface="Arial"/>
              </a:rPr>
              <a:t>A</a:t>
            </a:r>
            <a:r>
              <a:rPr sz="1100" spc="-15" dirty="0">
                <a:latin typeface="Arial"/>
                <a:cs typeface="Arial"/>
              </a:rPr>
              <a:t> </a:t>
            </a:r>
            <a:r>
              <a:rPr sz="1100" dirty="0">
                <a:latin typeface="Arial"/>
                <a:cs typeface="Arial"/>
              </a:rPr>
              <a:t>method</a:t>
            </a:r>
            <a:r>
              <a:rPr sz="1050" baseline="31746" dirty="0">
                <a:latin typeface="Arial"/>
                <a:cs typeface="Arial"/>
              </a:rPr>
              <a:t>6</a:t>
            </a:r>
            <a:r>
              <a:rPr sz="1050" spc="142" baseline="31746"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15" dirty="0">
                <a:latin typeface="Arial"/>
                <a:cs typeface="Arial"/>
              </a:rPr>
              <a:t> </a:t>
            </a:r>
            <a:r>
              <a:rPr sz="1100" spc="-10" dirty="0">
                <a:latin typeface="Arial"/>
                <a:cs typeface="Arial"/>
              </a:rPr>
              <a:t>self-</a:t>
            </a:r>
            <a:r>
              <a:rPr sz="1100" dirty="0">
                <a:latin typeface="Arial"/>
                <a:cs typeface="Arial"/>
              </a:rPr>
              <a:t>contained</a:t>
            </a:r>
            <a:r>
              <a:rPr sz="1100" spc="-15" dirty="0">
                <a:latin typeface="Arial"/>
                <a:cs typeface="Arial"/>
              </a:rPr>
              <a:t> </a:t>
            </a:r>
            <a:r>
              <a:rPr sz="1100" dirty="0">
                <a:latin typeface="Arial"/>
                <a:cs typeface="Arial"/>
              </a:rPr>
              <a:t>entity</a:t>
            </a:r>
            <a:r>
              <a:rPr sz="1100" spc="-3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performs</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specific</a:t>
            </a:r>
            <a:r>
              <a:rPr sz="1100" spc="-25" dirty="0">
                <a:latin typeface="Arial"/>
                <a:cs typeface="Arial"/>
              </a:rPr>
              <a:t> </a:t>
            </a:r>
            <a:r>
              <a:rPr sz="1100" dirty="0">
                <a:latin typeface="Arial"/>
                <a:cs typeface="Arial"/>
              </a:rPr>
              <a:t>task.</a:t>
            </a:r>
            <a:r>
              <a:rPr sz="1100" spc="-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program</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call</a:t>
            </a:r>
            <a:r>
              <a:rPr sz="1100" spc="-15" dirty="0">
                <a:latin typeface="Arial"/>
                <a:cs typeface="Arial"/>
              </a:rPr>
              <a:t> </a:t>
            </a:r>
            <a:r>
              <a:rPr sz="1100" dirty="0">
                <a:latin typeface="Arial"/>
                <a:cs typeface="Arial"/>
              </a:rPr>
              <a:t>it</a:t>
            </a:r>
            <a:r>
              <a:rPr sz="1100" spc="-5" dirty="0">
                <a:latin typeface="Arial"/>
                <a:cs typeface="Arial"/>
              </a:rPr>
              <a:t> </a:t>
            </a:r>
            <a:r>
              <a:rPr sz="1100" spc="-25" dirty="0">
                <a:latin typeface="Arial"/>
                <a:cs typeface="Arial"/>
              </a:rPr>
              <a:t>any </a:t>
            </a:r>
            <a:r>
              <a:rPr sz="1100" dirty="0">
                <a:latin typeface="Arial"/>
                <a:cs typeface="Arial"/>
              </a:rPr>
              <a:t>number</a:t>
            </a:r>
            <a:r>
              <a:rPr sz="1100" spc="-30"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times.</a:t>
            </a:r>
            <a:r>
              <a:rPr sz="1100" spc="-25" dirty="0">
                <a:latin typeface="Arial"/>
                <a:cs typeface="Arial"/>
              </a:rPr>
              <a:t> </a:t>
            </a:r>
            <a:r>
              <a:rPr sz="1100" dirty="0">
                <a:latin typeface="Arial"/>
                <a:cs typeface="Arial"/>
              </a:rPr>
              <a:t>Functions</a:t>
            </a:r>
            <a:r>
              <a:rPr sz="1100" spc="-2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basically</a:t>
            </a:r>
            <a:r>
              <a:rPr sz="1100" spc="-20" dirty="0">
                <a:latin typeface="Arial"/>
                <a:cs typeface="Arial"/>
              </a:rPr>
              <a:t> </a:t>
            </a:r>
            <a:r>
              <a:rPr sz="1100" dirty="0">
                <a:latin typeface="Arial"/>
                <a:cs typeface="Arial"/>
              </a:rPr>
              <a:t>used</a:t>
            </a:r>
            <a:r>
              <a:rPr sz="1100" spc="-30" dirty="0">
                <a:latin typeface="Arial"/>
                <a:cs typeface="Arial"/>
              </a:rPr>
              <a:t> </a:t>
            </a:r>
            <a:r>
              <a:rPr sz="1100" dirty="0">
                <a:latin typeface="Arial"/>
                <a:cs typeface="Arial"/>
              </a:rPr>
              <a:t>to</a:t>
            </a:r>
            <a:r>
              <a:rPr sz="1100" spc="-40" dirty="0">
                <a:latin typeface="Arial"/>
                <a:cs typeface="Arial"/>
              </a:rPr>
              <a:t> </a:t>
            </a:r>
            <a:r>
              <a:rPr sz="1100" dirty="0">
                <a:latin typeface="Arial"/>
                <a:cs typeface="Arial"/>
              </a:rPr>
              <a:t>organize</a:t>
            </a:r>
            <a:r>
              <a:rPr sz="1100" spc="-2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program</a:t>
            </a:r>
            <a:r>
              <a:rPr sz="1100" spc="-15" dirty="0">
                <a:latin typeface="Arial"/>
                <a:cs typeface="Arial"/>
              </a:rPr>
              <a:t> </a:t>
            </a:r>
            <a:r>
              <a:rPr sz="1100" dirty="0">
                <a:latin typeface="Arial"/>
                <a:cs typeface="Arial"/>
              </a:rPr>
              <a:t>into</a:t>
            </a:r>
            <a:r>
              <a:rPr sz="1100" spc="-25" dirty="0">
                <a:latin typeface="Arial"/>
                <a:cs typeface="Arial"/>
              </a:rPr>
              <a:t> </a:t>
            </a:r>
            <a:r>
              <a:rPr sz="1100" dirty="0">
                <a:latin typeface="Arial"/>
                <a:cs typeface="Arial"/>
              </a:rPr>
              <a:t>sub-tasks.</a:t>
            </a:r>
            <a:r>
              <a:rPr sz="1100" spc="-25" dirty="0">
                <a:latin typeface="Arial"/>
                <a:cs typeface="Arial"/>
              </a:rPr>
              <a:t> The </a:t>
            </a:r>
            <a:r>
              <a:rPr sz="1100" dirty="0">
                <a:latin typeface="Arial"/>
                <a:cs typeface="Arial"/>
              </a:rPr>
              <a:t>following</a:t>
            </a:r>
            <a:r>
              <a:rPr sz="1100" spc="-3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flow</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program</a:t>
            </a:r>
            <a:r>
              <a:rPr sz="1100" spc="-2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uses</a:t>
            </a:r>
            <a:r>
              <a:rPr sz="1100" spc="-40"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distinct</a:t>
            </a:r>
            <a:r>
              <a:rPr sz="1100" spc="-30" dirty="0">
                <a:latin typeface="Arial"/>
                <a:cs typeface="Arial"/>
              </a:rPr>
              <a:t> </a:t>
            </a:r>
            <a:r>
              <a:rPr sz="1100" dirty="0">
                <a:latin typeface="Arial"/>
                <a:cs typeface="Arial"/>
              </a:rPr>
              <a:t>tasks</a:t>
            </a:r>
            <a:r>
              <a:rPr sz="1100" spc="-15" dirty="0">
                <a:latin typeface="Arial"/>
                <a:cs typeface="Arial"/>
              </a:rPr>
              <a:t> </a:t>
            </a:r>
            <a:r>
              <a:rPr sz="1100" dirty="0">
                <a:latin typeface="Arial"/>
                <a:cs typeface="Arial"/>
              </a:rPr>
              <a:t>repeatedly,</a:t>
            </a:r>
            <a:r>
              <a:rPr sz="1100" spc="-25" dirty="0">
                <a:latin typeface="Arial"/>
                <a:cs typeface="Arial"/>
              </a:rPr>
              <a:t> but </a:t>
            </a:r>
            <a:r>
              <a:rPr sz="1100" dirty="0">
                <a:latin typeface="Arial"/>
                <a:cs typeface="Arial"/>
              </a:rPr>
              <a:t>does</a:t>
            </a:r>
            <a:r>
              <a:rPr sz="1100" spc="-30" dirty="0">
                <a:latin typeface="Arial"/>
                <a:cs typeface="Arial"/>
              </a:rPr>
              <a:t> </a:t>
            </a:r>
            <a:r>
              <a:rPr sz="1100" dirty="0">
                <a:latin typeface="Arial"/>
                <a:cs typeface="Arial"/>
              </a:rPr>
              <a:t>not</a:t>
            </a:r>
            <a:r>
              <a:rPr sz="1100" spc="-25" dirty="0">
                <a:latin typeface="Arial"/>
                <a:cs typeface="Arial"/>
              </a:rPr>
              <a:t> </a:t>
            </a:r>
            <a:r>
              <a:rPr sz="1100" dirty="0">
                <a:latin typeface="Arial"/>
                <a:cs typeface="Arial"/>
              </a:rPr>
              <a:t>implement</a:t>
            </a:r>
            <a:r>
              <a:rPr sz="1100" spc="-20"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separate</a:t>
            </a:r>
            <a:r>
              <a:rPr sz="1100" spc="-30"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hence</a:t>
            </a:r>
            <a:r>
              <a:rPr sz="1100" spc="-20" dirty="0">
                <a:latin typeface="Arial"/>
                <a:cs typeface="Arial"/>
              </a:rPr>
              <a:t> </a:t>
            </a:r>
            <a:r>
              <a:rPr sz="1100" dirty="0">
                <a:latin typeface="Arial"/>
                <a:cs typeface="Arial"/>
              </a:rPr>
              <a:t>has</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retype</a:t>
            </a:r>
            <a:r>
              <a:rPr sz="1100" spc="-20" dirty="0">
                <a:latin typeface="Arial"/>
                <a:cs typeface="Arial"/>
              </a:rPr>
              <a:t> </a:t>
            </a:r>
            <a:r>
              <a:rPr sz="1100" dirty="0">
                <a:latin typeface="Arial"/>
                <a:cs typeface="Arial"/>
              </a:rPr>
              <a:t>at</a:t>
            </a:r>
            <a:r>
              <a:rPr sz="1100" spc="-10" dirty="0">
                <a:latin typeface="Arial"/>
                <a:cs typeface="Arial"/>
              </a:rPr>
              <a:t> </a:t>
            </a:r>
            <a:r>
              <a:rPr sz="1100" dirty="0">
                <a:latin typeface="Arial"/>
                <a:cs typeface="Arial"/>
              </a:rPr>
              <a:t>each</a:t>
            </a:r>
            <a:r>
              <a:rPr sz="1100" spc="-15" dirty="0">
                <a:latin typeface="Arial"/>
                <a:cs typeface="Arial"/>
              </a:rPr>
              <a:t> </a:t>
            </a:r>
            <a:r>
              <a:rPr sz="1100" spc="-10" dirty="0">
                <a:latin typeface="Arial"/>
                <a:cs typeface="Arial"/>
              </a:rPr>
              <a:t>encounter.</a:t>
            </a:r>
            <a:endParaRPr sz="1100">
              <a:latin typeface="Arial"/>
              <a:cs typeface="Arial"/>
            </a:endParaRPr>
          </a:p>
        </p:txBody>
      </p:sp>
      <p:sp>
        <p:nvSpPr>
          <p:cNvPr id="4" name="object 4"/>
          <p:cNvSpPr/>
          <p:nvPr/>
        </p:nvSpPr>
        <p:spPr>
          <a:xfrm>
            <a:off x="914704" y="8771889"/>
            <a:ext cx="1829435" cy="7620"/>
          </a:xfrm>
          <a:custGeom>
            <a:avLst/>
            <a:gdLst/>
            <a:ahLst/>
            <a:cxnLst/>
            <a:rect l="l" t="t" r="r" b="b"/>
            <a:pathLst>
              <a:path w="1829435" h="7620">
                <a:moveTo>
                  <a:pt x="1829054" y="0"/>
                </a:moveTo>
                <a:lnTo>
                  <a:pt x="0" y="0"/>
                </a:lnTo>
                <a:lnTo>
                  <a:pt x="0" y="7620"/>
                </a:lnTo>
                <a:lnTo>
                  <a:pt x="1829054" y="7620"/>
                </a:lnTo>
                <a:lnTo>
                  <a:pt x="1829054" y="0"/>
                </a:lnTo>
                <a:close/>
              </a:path>
            </a:pathLst>
          </a:custGeom>
          <a:solidFill>
            <a:srgbClr val="000000"/>
          </a:solidFill>
        </p:spPr>
        <p:txBody>
          <a:bodyPr wrap="square" lIns="0" tIns="0" rIns="0" bIns="0" rtlCol="0"/>
          <a:lstStyle/>
          <a:p>
            <a:endParaRPr/>
          </a:p>
        </p:txBody>
      </p:sp>
      <p:sp>
        <p:nvSpPr>
          <p:cNvPr id="5" name="object 5"/>
          <p:cNvSpPr txBox="1"/>
          <p:nvPr/>
        </p:nvSpPr>
        <p:spPr>
          <a:xfrm>
            <a:off x="876604" y="8830767"/>
            <a:ext cx="5273675" cy="325120"/>
          </a:xfrm>
          <a:prstGeom prst="rect">
            <a:avLst/>
          </a:prstGeom>
        </p:spPr>
        <p:txBody>
          <a:bodyPr vert="horz" wrap="square" lIns="0" tIns="20955" rIns="0" bIns="0" rtlCol="0">
            <a:spAutoFit/>
          </a:bodyPr>
          <a:lstStyle/>
          <a:p>
            <a:pPr marL="38100" marR="30480">
              <a:lnSpc>
                <a:spcPts val="1160"/>
              </a:lnSpc>
              <a:spcBef>
                <a:spcPts val="165"/>
              </a:spcBef>
            </a:pPr>
            <a:r>
              <a:rPr sz="1050" baseline="31746" dirty="0">
                <a:latin typeface="Arial"/>
                <a:cs typeface="Arial"/>
              </a:rPr>
              <a:t>6</a:t>
            </a:r>
            <a:r>
              <a:rPr sz="1050" spc="75" baseline="31746" dirty="0">
                <a:latin typeface="Arial"/>
                <a:cs typeface="Arial"/>
              </a:rPr>
              <a:t> </a:t>
            </a:r>
            <a:r>
              <a:rPr sz="1000" dirty="0">
                <a:latin typeface="Arial"/>
                <a:cs typeface="Arial"/>
              </a:rPr>
              <a:t>The</a:t>
            </a:r>
            <a:r>
              <a:rPr sz="1000" spc="-30" dirty="0">
                <a:latin typeface="Arial"/>
                <a:cs typeface="Arial"/>
              </a:rPr>
              <a:t> </a:t>
            </a:r>
            <a:r>
              <a:rPr sz="1000" dirty="0">
                <a:latin typeface="Arial"/>
                <a:cs typeface="Arial"/>
              </a:rPr>
              <a:t>term</a:t>
            </a:r>
            <a:r>
              <a:rPr sz="1000" spc="-25" dirty="0">
                <a:latin typeface="Arial"/>
                <a:cs typeface="Arial"/>
              </a:rPr>
              <a:t> </a:t>
            </a:r>
            <a:r>
              <a:rPr sz="1000" dirty="0">
                <a:latin typeface="Arial"/>
                <a:cs typeface="Arial"/>
              </a:rPr>
              <a:t>“method”</a:t>
            </a:r>
            <a:r>
              <a:rPr sz="1000" spc="-30" dirty="0">
                <a:latin typeface="Arial"/>
                <a:cs typeface="Arial"/>
              </a:rPr>
              <a:t> </a:t>
            </a:r>
            <a:r>
              <a:rPr sz="1000" dirty="0">
                <a:latin typeface="Arial"/>
                <a:cs typeface="Arial"/>
              </a:rPr>
              <a:t>refers</a:t>
            </a:r>
            <a:r>
              <a:rPr sz="1000" spc="-15" dirty="0">
                <a:latin typeface="Arial"/>
                <a:cs typeface="Arial"/>
              </a:rPr>
              <a:t> </a:t>
            </a:r>
            <a:r>
              <a:rPr sz="1000" dirty="0">
                <a:latin typeface="Arial"/>
                <a:cs typeface="Arial"/>
              </a:rPr>
              <a:t>to</a:t>
            </a:r>
            <a:r>
              <a:rPr sz="1000" spc="-25" dirty="0">
                <a:latin typeface="Arial"/>
                <a:cs typeface="Arial"/>
              </a:rPr>
              <a:t> </a:t>
            </a:r>
            <a:r>
              <a:rPr sz="1000" dirty="0">
                <a:latin typeface="Arial"/>
                <a:cs typeface="Arial"/>
              </a:rPr>
              <a:t>functions</a:t>
            </a:r>
            <a:r>
              <a:rPr sz="1000" spc="-15" dirty="0">
                <a:latin typeface="Arial"/>
                <a:cs typeface="Arial"/>
              </a:rPr>
              <a:t> </a:t>
            </a:r>
            <a:r>
              <a:rPr sz="1000" spc="-10" dirty="0">
                <a:latin typeface="Arial"/>
                <a:cs typeface="Arial"/>
              </a:rPr>
              <a:t>associated</a:t>
            </a:r>
            <a:r>
              <a:rPr sz="1000" spc="-25" dirty="0">
                <a:latin typeface="Arial"/>
                <a:cs typeface="Arial"/>
              </a:rPr>
              <a:t> </a:t>
            </a:r>
            <a:r>
              <a:rPr sz="1000" dirty="0">
                <a:latin typeface="Arial"/>
                <a:cs typeface="Arial"/>
              </a:rPr>
              <a:t>with</a:t>
            </a:r>
            <a:r>
              <a:rPr sz="1000" spc="-20" dirty="0">
                <a:latin typeface="Arial"/>
                <a:cs typeface="Arial"/>
              </a:rPr>
              <a:t> </a:t>
            </a:r>
            <a:r>
              <a:rPr sz="1000" dirty="0">
                <a:latin typeface="Arial"/>
                <a:cs typeface="Arial"/>
              </a:rPr>
              <a:t>classes,</a:t>
            </a:r>
            <a:r>
              <a:rPr sz="1000" spc="-25" dirty="0">
                <a:latin typeface="Arial"/>
                <a:cs typeface="Arial"/>
              </a:rPr>
              <a:t> </a:t>
            </a:r>
            <a:r>
              <a:rPr sz="1000" dirty="0">
                <a:latin typeface="Arial"/>
                <a:cs typeface="Arial"/>
              </a:rPr>
              <a:t>but</a:t>
            </a:r>
            <a:r>
              <a:rPr sz="1000" spc="-30" dirty="0">
                <a:latin typeface="Arial"/>
                <a:cs typeface="Arial"/>
              </a:rPr>
              <a:t> </a:t>
            </a:r>
            <a:r>
              <a:rPr sz="1000" dirty="0">
                <a:latin typeface="Arial"/>
                <a:cs typeface="Arial"/>
              </a:rPr>
              <a:t>this</a:t>
            </a:r>
            <a:r>
              <a:rPr sz="1000" spc="-20" dirty="0">
                <a:latin typeface="Arial"/>
                <a:cs typeface="Arial"/>
              </a:rPr>
              <a:t> </a:t>
            </a:r>
            <a:r>
              <a:rPr sz="1000" dirty="0">
                <a:latin typeface="Arial"/>
                <a:cs typeface="Arial"/>
              </a:rPr>
              <a:t>guide</a:t>
            </a:r>
            <a:r>
              <a:rPr sz="1000" spc="-25" dirty="0">
                <a:latin typeface="Arial"/>
                <a:cs typeface="Arial"/>
              </a:rPr>
              <a:t> </a:t>
            </a:r>
            <a:r>
              <a:rPr sz="1000" dirty="0">
                <a:latin typeface="Arial"/>
                <a:cs typeface="Arial"/>
              </a:rPr>
              <a:t>may</a:t>
            </a:r>
            <a:r>
              <a:rPr sz="1000" spc="-5" dirty="0">
                <a:latin typeface="Arial"/>
                <a:cs typeface="Arial"/>
              </a:rPr>
              <a:t> </a:t>
            </a:r>
            <a:r>
              <a:rPr sz="1000" dirty="0">
                <a:latin typeface="Arial"/>
                <a:cs typeface="Arial"/>
              </a:rPr>
              <a:t>use</a:t>
            </a:r>
            <a:r>
              <a:rPr sz="1000" spc="-30" dirty="0">
                <a:latin typeface="Arial"/>
                <a:cs typeface="Arial"/>
              </a:rPr>
              <a:t> </a:t>
            </a:r>
            <a:r>
              <a:rPr sz="1000" spc="-20" dirty="0">
                <a:latin typeface="Arial"/>
                <a:cs typeface="Arial"/>
              </a:rPr>
              <a:t>them </a:t>
            </a:r>
            <a:r>
              <a:rPr sz="1000" spc="-10" dirty="0">
                <a:latin typeface="Arial"/>
                <a:cs typeface="Arial"/>
              </a:rPr>
              <a:t>interchangeably.</a:t>
            </a:r>
            <a:endParaRPr sz="1000">
              <a:latin typeface="Arial"/>
              <a:cs typeface="Arial"/>
            </a:endParaRPr>
          </a:p>
        </p:txBody>
      </p:sp>
      <p:sp>
        <p:nvSpPr>
          <p:cNvPr id="11" name="Title 10"/>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32</a:t>
            </a:r>
          </a:p>
        </p:txBody>
      </p:sp>
      <p:sp>
        <p:nvSpPr>
          <p:cNvPr id="7" name="object 2"/>
          <p:cNvSpPr txBox="1"/>
          <p:nvPr/>
        </p:nvSpPr>
        <p:spPr>
          <a:xfrm>
            <a:off x="902004" y="3429000"/>
            <a:ext cx="5965190" cy="1128395"/>
          </a:xfrm>
          <a:prstGeom prst="rect">
            <a:avLst/>
          </a:prstGeom>
        </p:spPr>
        <p:txBody>
          <a:bodyPr vert="horz" wrap="square" lIns="0" tIns="12700" rIns="0" bIns="0" rtlCol="0">
            <a:spAutoFit/>
          </a:bodyPr>
          <a:lstStyle/>
          <a:p>
            <a:pPr marL="3175" algn="ctr">
              <a:lnSpc>
                <a:spcPct val="100000"/>
              </a:lnSpc>
              <a:spcBef>
                <a:spcPts val="100"/>
              </a:spcBef>
            </a:pPr>
            <a:r>
              <a:rPr sz="900" dirty="0">
                <a:latin typeface="Arial"/>
                <a:cs typeface="Arial"/>
              </a:rPr>
              <a:t>Figure(20):</a:t>
            </a:r>
            <a:r>
              <a:rPr sz="900" spc="-25" dirty="0">
                <a:latin typeface="Arial"/>
                <a:cs typeface="Arial"/>
              </a:rPr>
              <a:t> </a:t>
            </a:r>
            <a:r>
              <a:rPr sz="900" dirty="0">
                <a:latin typeface="Arial"/>
                <a:cs typeface="Arial"/>
              </a:rPr>
              <a:t>Sequential</a:t>
            </a:r>
            <a:r>
              <a:rPr sz="900" spc="-5" dirty="0">
                <a:latin typeface="Arial"/>
                <a:cs typeface="Arial"/>
              </a:rPr>
              <a:t> </a:t>
            </a:r>
            <a:r>
              <a:rPr sz="900" dirty="0">
                <a:latin typeface="Arial"/>
                <a:cs typeface="Arial"/>
              </a:rPr>
              <a:t>flow</a:t>
            </a:r>
            <a:r>
              <a:rPr sz="900" spc="-1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script</a:t>
            </a:r>
            <a:r>
              <a:rPr sz="900" spc="-10" dirty="0">
                <a:latin typeface="Arial"/>
                <a:cs typeface="Arial"/>
              </a:rPr>
              <a:t> </a:t>
            </a:r>
            <a:r>
              <a:rPr sz="900" dirty="0">
                <a:latin typeface="Arial"/>
                <a:cs typeface="Arial"/>
              </a:rPr>
              <a:t>where</a:t>
            </a:r>
            <a:r>
              <a:rPr sz="900" spc="-20" dirty="0">
                <a:latin typeface="Arial"/>
                <a:cs typeface="Arial"/>
              </a:rPr>
              <a:t> </a:t>
            </a:r>
            <a:r>
              <a:rPr sz="900" dirty="0">
                <a:latin typeface="Arial"/>
                <a:cs typeface="Arial"/>
              </a:rPr>
              <a:t>tasks</a:t>
            </a:r>
            <a:r>
              <a:rPr sz="900" spc="-5" dirty="0">
                <a:latin typeface="Arial"/>
                <a:cs typeface="Arial"/>
              </a:rPr>
              <a:t> </a:t>
            </a:r>
            <a:r>
              <a:rPr sz="900" dirty="0">
                <a:latin typeface="Arial"/>
                <a:cs typeface="Arial"/>
              </a:rPr>
              <a:t>are</a:t>
            </a:r>
            <a:r>
              <a:rPr sz="900" spc="-10" dirty="0">
                <a:latin typeface="Arial"/>
                <a:cs typeface="Arial"/>
              </a:rPr>
              <a:t> repeated</a:t>
            </a:r>
            <a:endParaRPr sz="900">
              <a:latin typeface="Arial"/>
              <a:cs typeface="Arial"/>
            </a:endParaRPr>
          </a:p>
          <a:p>
            <a:pPr>
              <a:lnSpc>
                <a:spcPct val="100000"/>
              </a:lnSpc>
              <a:spcBef>
                <a:spcPts val="5"/>
              </a:spcBef>
            </a:pPr>
            <a:endParaRPr sz="1100">
              <a:latin typeface="Arial"/>
              <a:cs typeface="Arial"/>
            </a:endParaRPr>
          </a:p>
          <a:p>
            <a:pPr marL="12700" marR="5080">
              <a:lnSpc>
                <a:spcPct val="95900"/>
              </a:lnSpc>
            </a:pPr>
            <a:r>
              <a:rPr sz="1100" dirty="0">
                <a:latin typeface="Arial"/>
                <a:cs typeface="Arial"/>
              </a:rPr>
              <a:t>Most</a:t>
            </a:r>
            <a:r>
              <a:rPr sz="1100" spc="-30" dirty="0">
                <a:latin typeface="Arial"/>
                <a:cs typeface="Arial"/>
              </a:rPr>
              <a:t> </a:t>
            </a:r>
            <a:r>
              <a:rPr sz="1100" dirty="0">
                <a:latin typeface="Arial"/>
                <a:cs typeface="Arial"/>
              </a:rPr>
              <a:t>programming</a:t>
            </a:r>
            <a:r>
              <a:rPr sz="1100" spc="-25" dirty="0">
                <a:latin typeface="Arial"/>
                <a:cs typeface="Arial"/>
              </a:rPr>
              <a:t> </a:t>
            </a:r>
            <a:r>
              <a:rPr sz="1100" dirty="0">
                <a:latin typeface="Arial"/>
                <a:cs typeface="Arial"/>
              </a:rPr>
              <a:t>languages</a:t>
            </a:r>
            <a:r>
              <a:rPr sz="1100" spc="-25" dirty="0">
                <a:latin typeface="Arial"/>
                <a:cs typeface="Arial"/>
              </a:rPr>
              <a:t> </a:t>
            </a:r>
            <a:r>
              <a:rPr sz="1100" dirty="0">
                <a:latin typeface="Arial"/>
                <a:cs typeface="Arial"/>
              </a:rPr>
              <a:t>allow</a:t>
            </a:r>
            <a:r>
              <a:rPr sz="1100" spc="-25" dirty="0">
                <a:latin typeface="Arial"/>
                <a:cs typeface="Arial"/>
              </a:rPr>
              <a:t> </a:t>
            </a:r>
            <a:r>
              <a:rPr sz="1100" dirty="0">
                <a:latin typeface="Arial"/>
                <a:cs typeface="Arial"/>
              </a:rPr>
              <a:t>you</a:t>
            </a:r>
            <a:r>
              <a:rPr sz="1100" spc="-3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organize</a:t>
            </a:r>
            <a:r>
              <a:rPr sz="1100" spc="-20"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tasks</a:t>
            </a:r>
            <a:r>
              <a:rPr sz="1100" spc="-20" dirty="0">
                <a:latin typeface="Arial"/>
                <a:cs typeface="Arial"/>
              </a:rPr>
              <a:t> </a:t>
            </a:r>
            <a:r>
              <a:rPr sz="1100" dirty="0">
                <a:latin typeface="Arial"/>
                <a:cs typeface="Arial"/>
              </a:rPr>
              <a:t>into</a:t>
            </a:r>
            <a:r>
              <a:rPr sz="1100" spc="-25" dirty="0">
                <a:latin typeface="Arial"/>
                <a:cs typeface="Arial"/>
              </a:rPr>
              <a:t> </a:t>
            </a:r>
            <a:r>
              <a:rPr sz="1100" dirty="0">
                <a:latin typeface="Arial"/>
                <a:cs typeface="Arial"/>
              </a:rPr>
              <a:t>separate</a:t>
            </a:r>
            <a:r>
              <a:rPr sz="1100" spc="-30" dirty="0">
                <a:latin typeface="Arial"/>
                <a:cs typeface="Arial"/>
              </a:rPr>
              <a:t> </a:t>
            </a:r>
            <a:r>
              <a:rPr sz="1100" dirty="0">
                <a:latin typeface="Arial"/>
                <a:cs typeface="Arial"/>
              </a:rPr>
              <a:t>modules</a:t>
            </a:r>
            <a:r>
              <a:rPr sz="1100" spc="-2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what</a:t>
            </a:r>
            <a:r>
              <a:rPr sz="1100" spc="-25" dirty="0">
                <a:latin typeface="Arial"/>
                <a:cs typeface="Arial"/>
              </a:rPr>
              <a:t> is </a:t>
            </a:r>
            <a:r>
              <a:rPr sz="1100" dirty="0">
                <a:latin typeface="Arial"/>
                <a:cs typeface="Arial"/>
              </a:rPr>
              <a:t>called</a:t>
            </a:r>
            <a:r>
              <a:rPr sz="1100" spc="-30" dirty="0">
                <a:latin typeface="Arial"/>
                <a:cs typeface="Arial"/>
              </a:rPr>
              <a:t> </a:t>
            </a:r>
            <a:r>
              <a:rPr sz="1100" dirty="0">
                <a:latin typeface="Arial"/>
                <a:cs typeface="Arial"/>
              </a:rPr>
              <a:t>functions</a:t>
            </a:r>
            <a:r>
              <a:rPr sz="1100" spc="-30"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methods.</a:t>
            </a:r>
            <a:r>
              <a:rPr sz="1100" spc="-1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think</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Grasshopper</a:t>
            </a:r>
            <a:r>
              <a:rPr sz="1100" spc="-25" dirty="0">
                <a:latin typeface="Arial"/>
                <a:cs typeface="Arial"/>
              </a:rPr>
              <a:t> </a:t>
            </a:r>
            <a:r>
              <a:rPr sz="1100" dirty="0">
                <a:latin typeface="Arial"/>
                <a:cs typeface="Arial"/>
              </a:rPr>
              <a:t>components</a:t>
            </a:r>
            <a:r>
              <a:rPr sz="1100" spc="-30" dirty="0">
                <a:latin typeface="Arial"/>
                <a:cs typeface="Arial"/>
              </a:rPr>
              <a:t> </a:t>
            </a:r>
            <a:r>
              <a:rPr sz="1100" dirty="0">
                <a:latin typeface="Arial"/>
                <a:cs typeface="Arial"/>
              </a:rPr>
              <a:t>each</a:t>
            </a:r>
            <a:r>
              <a:rPr sz="1100" spc="-2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a</a:t>
            </a:r>
            <a:r>
              <a:rPr sz="1100" spc="-40" dirty="0">
                <a:latin typeface="Arial"/>
                <a:cs typeface="Arial"/>
              </a:rPr>
              <a:t> </a:t>
            </a:r>
            <a:r>
              <a:rPr sz="1100" dirty="0">
                <a:latin typeface="Arial"/>
                <a:cs typeface="Arial"/>
              </a:rPr>
              <a:t>function.</a:t>
            </a:r>
            <a:r>
              <a:rPr sz="1100" spc="-20" dirty="0">
                <a:latin typeface="Arial"/>
                <a:cs typeface="Arial"/>
              </a:rPr>
              <a:t> This </a:t>
            </a:r>
            <a:r>
              <a:rPr sz="1100" dirty="0">
                <a:latin typeface="Arial"/>
                <a:cs typeface="Arial"/>
              </a:rPr>
              <a:t>allows</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write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instructions</a:t>
            </a:r>
            <a:r>
              <a:rPr sz="1100" spc="-1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task</a:t>
            </a:r>
            <a:r>
              <a:rPr sz="1100" spc="-20" dirty="0">
                <a:latin typeface="Arial"/>
                <a:cs typeface="Arial"/>
              </a:rPr>
              <a:t> </a:t>
            </a:r>
            <a:r>
              <a:rPr sz="1100" dirty="0">
                <a:latin typeface="Arial"/>
                <a:cs typeface="Arial"/>
              </a:rPr>
              <a:t>once</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give</a:t>
            </a:r>
            <a:r>
              <a:rPr sz="1100" spc="-25"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identifying</a:t>
            </a:r>
            <a:r>
              <a:rPr sz="1100" spc="-20" dirty="0">
                <a:latin typeface="Arial"/>
                <a:cs typeface="Arial"/>
              </a:rPr>
              <a:t> </a:t>
            </a:r>
            <a:r>
              <a:rPr sz="1100" dirty="0">
                <a:latin typeface="Arial"/>
                <a:cs typeface="Arial"/>
              </a:rPr>
              <a:t>name.</a:t>
            </a:r>
            <a:r>
              <a:rPr sz="1100" spc="-25" dirty="0">
                <a:latin typeface="Arial"/>
                <a:cs typeface="Arial"/>
              </a:rPr>
              <a:t> </a:t>
            </a:r>
            <a:r>
              <a:rPr sz="1100" dirty="0">
                <a:latin typeface="Arial"/>
                <a:cs typeface="Arial"/>
              </a:rPr>
              <a:t>Once</a:t>
            </a:r>
            <a:r>
              <a:rPr sz="1100" spc="-25" dirty="0">
                <a:latin typeface="Arial"/>
                <a:cs typeface="Arial"/>
              </a:rPr>
              <a:t> you </a:t>
            </a:r>
            <a:r>
              <a:rPr sz="1100" dirty="0">
                <a:latin typeface="Arial"/>
                <a:cs typeface="Arial"/>
              </a:rPr>
              <a:t>do</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anytime</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perform</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task</a:t>
            </a:r>
            <a:r>
              <a:rPr sz="1100" spc="-2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your</a:t>
            </a:r>
            <a:r>
              <a:rPr sz="1100" spc="-10" dirty="0">
                <a:latin typeface="Arial"/>
                <a:cs typeface="Arial"/>
              </a:rPr>
              <a:t> </a:t>
            </a:r>
            <a:r>
              <a:rPr sz="1100" dirty="0">
                <a:latin typeface="Arial"/>
                <a:cs typeface="Arial"/>
              </a:rPr>
              <a:t>program,</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simply</a:t>
            </a:r>
            <a:r>
              <a:rPr sz="1100" spc="-25" dirty="0">
                <a:latin typeface="Arial"/>
                <a:cs typeface="Arial"/>
              </a:rPr>
              <a:t> </a:t>
            </a:r>
            <a:r>
              <a:rPr sz="1100" dirty="0">
                <a:latin typeface="Arial"/>
                <a:cs typeface="Arial"/>
              </a:rPr>
              <a:t>call</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name</a:t>
            </a:r>
            <a:r>
              <a:rPr sz="1100" spc="-15" dirty="0">
                <a:latin typeface="Arial"/>
                <a:cs typeface="Arial"/>
              </a:rPr>
              <a:t> </a:t>
            </a:r>
            <a:r>
              <a:rPr sz="1100" dirty="0">
                <a:latin typeface="Arial"/>
                <a:cs typeface="Arial"/>
              </a:rPr>
              <a:t>of</a:t>
            </a:r>
            <a:r>
              <a:rPr sz="1100" spc="10" dirty="0">
                <a:latin typeface="Arial"/>
                <a:cs typeface="Arial"/>
              </a:rPr>
              <a:t> </a:t>
            </a:r>
            <a:r>
              <a:rPr sz="1100" spc="-20" dirty="0">
                <a:latin typeface="Arial"/>
                <a:cs typeface="Arial"/>
              </a:rPr>
              <a:t>that </a:t>
            </a:r>
            <a:r>
              <a:rPr sz="1100" dirty="0">
                <a:latin typeface="Arial"/>
                <a:cs typeface="Arial"/>
              </a:rPr>
              <a:t>task.</a:t>
            </a:r>
            <a:r>
              <a:rPr sz="1100" spc="-25"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program</a:t>
            </a:r>
            <a:r>
              <a:rPr sz="1100" spc="-40" dirty="0">
                <a:latin typeface="Arial"/>
                <a:cs typeface="Arial"/>
              </a:rPr>
              <a:t> </a:t>
            </a:r>
            <a:r>
              <a:rPr sz="1100" dirty="0">
                <a:latin typeface="Arial"/>
                <a:cs typeface="Arial"/>
              </a:rPr>
              <a:t>flow</a:t>
            </a:r>
            <a:r>
              <a:rPr sz="1100" spc="-2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look</a:t>
            </a:r>
            <a:r>
              <a:rPr sz="1100" spc="-15" dirty="0">
                <a:latin typeface="Arial"/>
                <a:cs typeface="Arial"/>
              </a:rPr>
              <a:t> </a:t>
            </a:r>
            <a:r>
              <a:rPr sz="1100" dirty="0">
                <a:latin typeface="Arial"/>
                <a:cs typeface="Arial"/>
              </a:rPr>
              <a:t>like</a:t>
            </a:r>
            <a:r>
              <a:rPr sz="1100" spc="-20"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following:</a:t>
            </a:r>
            <a:endParaRPr sz="1100">
              <a:latin typeface="Arial"/>
              <a:cs typeface="Arial"/>
            </a:endParaRPr>
          </a:p>
        </p:txBody>
      </p:sp>
      <p:sp>
        <p:nvSpPr>
          <p:cNvPr id="8" name="object 3"/>
          <p:cNvSpPr txBox="1"/>
          <p:nvPr/>
        </p:nvSpPr>
        <p:spPr>
          <a:xfrm>
            <a:off x="902004" y="5995797"/>
            <a:ext cx="5956935" cy="2800895"/>
          </a:xfrm>
          <a:prstGeom prst="rect">
            <a:avLst/>
          </a:prstGeom>
        </p:spPr>
        <p:txBody>
          <a:bodyPr vert="horz" wrap="square" lIns="0" tIns="12700" rIns="0" bIns="0" rtlCol="0">
            <a:spAutoFit/>
          </a:bodyPr>
          <a:lstStyle/>
          <a:p>
            <a:pPr marL="10160" algn="ctr">
              <a:lnSpc>
                <a:spcPct val="100000"/>
              </a:lnSpc>
              <a:spcBef>
                <a:spcPts val="100"/>
              </a:spcBef>
            </a:pPr>
            <a:r>
              <a:rPr sz="900" dirty="0">
                <a:latin typeface="Arial"/>
                <a:cs typeface="Arial"/>
              </a:rPr>
              <a:t>Figure(21):</a:t>
            </a:r>
            <a:r>
              <a:rPr sz="900" spc="-35" dirty="0">
                <a:latin typeface="Arial"/>
                <a:cs typeface="Arial"/>
              </a:rPr>
              <a:t> </a:t>
            </a:r>
            <a:r>
              <a:rPr sz="900" dirty="0">
                <a:latin typeface="Arial"/>
                <a:cs typeface="Arial"/>
              </a:rPr>
              <a:t>Methods</a:t>
            </a:r>
            <a:r>
              <a:rPr sz="900" spc="-5"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called</a:t>
            </a:r>
            <a:r>
              <a:rPr sz="900" spc="-2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executed</a:t>
            </a:r>
            <a:r>
              <a:rPr sz="900" spc="-10" dirty="0">
                <a:latin typeface="Arial"/>
                <a:cs typeface="Arial"/>
              </a:rPr>
              <a:t> </a:t>
            </a:r>
            <a:r>
              <a:rPr sz="900" dirty="0">
                <a:latin typeface="Arial"/>
                <a:cs typeface="Arial"/>
              </a:rPr>
              <a:t>as</a:t>
            </a:r>
            <a:r>
              <a:rPr sz="900" spc="-20" dirty="0">
                <a:latin typeface="Arial"/>
                <a:cs typeface="Arial"/>
              </a:rPr>
              <a:t> </a:t>
            </a:r>
            <a:r>
              <a:rPr sz="900" dirty="0">
                <a:latin typeface="Arial"/>
                <a:cs typeface="Arial"/>
              </a:rPr>
              <a:t>many</a:t>
            </a:r>
            <a:r>
              <a:rPr sz="900" spc="-5" dirty="0">
                <a:latin typeface="Arial"/>
                <a:cs typeface="Arial"/>
              </a:rPr>
              <a:t> </a:t>
            </a:r>
            <a:r>
              <a:rPr sz="900" dirty="0">
                <a:latin typeface="Arial"/>
                <a:cs typeface="Arial"/>
              </a:rPr>
              <a:t>times</a:t>
            </a:r>
            <a:r>
              <a:rPr sz="900" spc="-5" dirty="0">
                <a:latin typeface="Arial"/>
                <a:cs typeface="Arial"/>
              </a:rPr>
              <a:t> </a:t>
            </a:r>
            <a:r>
              <a:rPr sz="900" dirty="0">
                <a:latin typeface="Arial"/>
                <a:cs typeface="Arial"/>
              </a:rPr>
              <a:t>as</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script</a:t>
            </a:r>
            <a:r>
              <a:rPr sz="900" spc="-10" dirty="0">
                <a:latin typeface="Arial"/>
                <a:cs typeface="Arial"/>
              </a:rPr>
              <a:t> requires</a:t>
            </a:r>
            <a:endParaRPr sz="900" dirty="0">
              <a:latin typeface="Arial"/>
              <a:cs typeface="Arial"/>
            </a:endParaRPr>
          </a:p>
          <a:p>
            <a:pPr>
              <a:lnSpc>
                <a:spcPct val="100000"/>
              </a:lnSpc>
              <a:spcBef>
                <a:spcPts val="5"/>
              </a:spcBef>
            </a:pPr>
            <a:endParaRPr sz="1100" dirty="0">
              <a:latin typeface="Arial"/>
              <a:cs typeface="Arial"/>
            </a:endParaRPr>
          </a:p>
          <a:p>
            <a:pPr marL="12700" marR="12700">
              <a:lnSpc>
                <a:spcPct val="95900"/>
              </a:lnSpc>
            </a:pPr>
            <a:r>
              <a:rPr sz="1100" dirty="0">
                <a:latin typeface="Arial"/>
                <a:cs typeface="Arial"/>
              </a:rPr>
              <a:t>Whenever</a:t>
            </a:r>
            <a:r>
              <a:rPr sz="1100" spc="-3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perform</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same</a:t>
            </a:r>
            <a:r>
              <a:rPr sz="1100" spc="-25" dirty="0">
                <a:latin typeface="Arial"/>
                <a:cs typeface="Arial"/>
              </a:rPr>
              <a:t> </a:t>
            </a:r>
            <a:r>
              <a:rPr sz="1100" dirty="0">
                <a:latin typeface="Arial"/>
                <a:cs typeface="Arial"/>
              </a:rPr>
              <a:t>task</a:t>
            </a:r>
            <a:r>
              <a:rPr sz="1100" spc="-30" dirty="0">
                <a:latin typeface="Arial"/>
                <a:cs typeface="Arial"/>
              </a:rPr>
              <a:t> </a:t>
            </a:r>
            <a:r>
              <a:rPr sz="1100" dirty="0">
                <a:latin typeface="Arial"/>
                <a:cs typeface="Arial"/>
              </a:rPr>
              <a:t>multiple</a:t>
            </a:r>
            <a:r>
              <a:rPr sz="1100" spc="-20" dirty="0">
                <a:latin typeface="Arial"/>
                <a:cs typeface="Arial"/>
              </a:rPr>
              <a:t> </a:t>
            </a:r>
            <a:r>
              <a:rPr sz="1100" dirty="0">
                <a:latin typeface="Arial"/>
                <a:cs typeface="Arial"/>
              </a:rPr>
              <a:t>times</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different</a:t>
            </a:r>
            <a:r>
              <a:rPr sz="1100" spc="-25" dirty="0">
                <a:latin typeface="Arial"/>
                <a:cs typeface="Arial"/>
              </a:rPr>
              <a:t> </a:t>
            </a:r>
            <a:r>
              <a:rPr sz="1100" dirty="0">
                <a:latin typeface="Arial"/>
                <a:cs typeface="Arial"/>
              </a:rPr>
              <a:t>places</a:t>
            </a:r>
            <a:r>
              <a:rPr sz="1100" spc="-1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your</a:t>
            </a:r>
            <a:r>
              <a:rPr sz="1100" spc="-10" dirty="0">
                <a:latin typeface="Arial"/>
                <a:cs typeface="Arial"/>
              </a:rPr>
              <a:t> code,</a:t>
            </a:r>
            <a:r>
              <a:rPr sz="1100" spc="50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should</a:t>
            </a:r>
            <a:r>
              <a:rPr sz="1100" spc="-20" dirty="0">
                <a:latin typeface="Arial"/>
                <a:cs typeface="Arial"/>
              </a:rPr>
              <a:t> </a:t>
            </a:r>
            <a:r>
              <a:rPr sz="1100" dirty="0">
                <a:latin typeface="Arial"/>
                <a:cs typeface="Arial"/>
              </a:rPr>
              <a:t>consider</a:t>
            </a:r>
            <a:r>
              <a:rPr sz="1100" spc="-15" dirty="0">
                <a:latin typeface="Arial"/>
                <a:cs typeface="Arial"/>
              </a:rPr>
              <a:t> </a:t>
            </a:r>
            <a:r>
              <a:rPr sz="1100" dirty="0">
                <a:latin typeface="Arial"/>
                <a:cs typeface="Arial"/>
              </a:rPr>
              <a:t>isolating</a:t>
            </a:r>
            <a:r>
              <a:rPr sz="1100" spc="-20"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separate</a:t>
            </a:r>
            <a:r>
              <a:rPr sz="1100" spc="-30"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Here</a:t>
            </a:r>
            <a:r>
              <a:rPr sz="1100" spc="-2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some</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benefits</a:t>
            </a:r>
            <a:r>
              <a:rPr sz="1100" spc="-3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will</a:t>
            </a:r>
            <a:r>
              <a:rPr sz="1100" spc="-15" dirty="0">
                <a:latin typeface="Arial"/>
                <a:cs typeface="Arial"/>
              </a:rPr>
              <a:t> </a:t>
            </a:r>
            <a:r>
              <a:rPr sz="1100" spc="-25" dirty="0">
                <a:latin typeface="Arial"/>
                <a:cs typeface="Arial"/>
              </a:rPr>
              <a:t>get </a:t>
            </a:r>
            <a:r>
              <a:rPr sz="1100" dirty="0">
                <a:latin typeface="Arial"/>
                <a:cs typeface="Arial"/>
              </a:rPr>
              <a:t>from</a:t>
            </a:r>
            <a:r>
              <a:rPr sz="1100" spc="-15" dirty="0">
                <a:latin typeface="Arial"/>
                <a:cs typeface="Arial"/>
              </a:rPr>
              <a:t> </a:t>
            </a:r>
            <a:r>
              <a:rPr sz="1100" dirty="0">
                <a:latin typeface="Arial"/>
                <a:cs typeface="Arial"/>
              </a:rPr>
              <a:t>using</a:t>
            </a:r>
            <a:r>
              <a:rPr sz="1100" spc="-25" dirty="0">
                <a:latin typeface="Arial"/>
                <a:cs typeface="Arial"/>
              </a:rPr>
              <a:t> </a:t>
            </a:r>
            <a:r>
              <a:rPr sz="1100" spc="-10" dirty="0">
                <a:latin typeface="Arial"/>
                <a:cs typeface="Arial"/>
              </a:rPr>
              <a:t>functions:</a:t>
            </a:r>
            <a:endParaRPr sz="1100" dirty="0">
              <a:latin typeface="Arial"/>
              <a:cs typeface="Arial"/>
            </a:endParaRPr>
          </a:p>
          <a:p>
            <a:pPr marL="469265" marR="135255" indent="-228600">
              <a:lnSpc>
                <a:spcPts val="1270"/>
              </a:lnSpc>
              <a:spcBef>
                <a:spcPts val="25"/>
              </a:spcBef>
              <a:buAutoNum type="arabicPlain"/>
              <a:tabLst>
                <a:tab pos="469900" algn="l"/>
              </a:tabLst>
            </a:pPr>
            <a:r>
              <a:rPr sz="1100" dirty="0">
                <a:latin typeface="Arial"/>
                <a:cs typeface="Arial"/>
              </a:rPr>
              <a:t>Break</a:t>
            </a:r>
            <a:r>
              <a:rPr sz="1100" spc="-2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program</a:t>
            </a:r>
            <a:r>
              <a:rPr sz="1100" spc="-20" dirty="0">
                <a:latin typeface="Arial"/>
                <a:cs typeface="Arial"/>
              </a:rPr>
              <a:t> </a:t>
            </a:r>
            <a:r>
              <a:rPr sz="1100" dirty="0">
                <a:latin typeface="Arial"/>
                <a:cs typeface="Arial"/>
              </a:rPr>
              <a:t>into</a:t>
            </a:r>
            <a:r>
              <a:rPr sz="1100" spc="-35" dirty="0">
                <a:latin typeface="Arial"/>
                <a:cs typeface="Arial"/>
              </a:rPr>
              <a:t> </a:t>
            </a:r>
            <a:r>
              <a:rPr sz="1100" dirty="0">
                <a:latin typeface="Arial"/>
                <a:cs typeface="Arial"/>
              </a:rPr>
              <a:t>manageable</a:t>
            </a:r>
            <a:r>
              <a:rPr sz="1100" spc="-25" dirty="0">
                <a:latin typeface="Arial"/>
                <a:cs typeface="Arial"/>
              </a:rPr>
              <a:t> </a:t>
            </a:r>
            <a:r>
              <a:rPr sz="1100" dirty="0">
                <a:latin typeface="Arial"/>
                <a:cs typeface="Arial"/>
              </a:rPr>
              <a:t>pieces.</a:t>
            </a:r>
            <a:r>
              <a:rPr sz="1100" spc="-25" dirty="0">
                <a:latin typeface="Arial"/>
                <a:cs typeface="Arial"/>
              </a:rPr>
              <a:t> </a:t>
            </a:r>
            <a:r>
              <a:rPr sz="1100" dirty="0">
                <a:latin typeface="Arial"/>
                <a:cs typeface="Arial"/>
              </a:rPr>
              <a:t>It</a:t>
            </a:r>
            <a:r>
              <a:rPr sz="1100" spc="-30" dirty="0">
                <a:latin typeface="Arial"/>
                <a:cs typeface="Arial"/>
              </a:rPr>
              <a:t> </a:t>
            </a:r>
            <a:r>
              <a:rPr sz="1100" dirty="0">
                <a:latin typeface="Arial"/>
                <a:cs typeface="Arial"/>
              </a:rPr>
              <a:t>is</a:t>
            </a:r>
            <a:r>
              <a:rPr sz="1100" spc="-35" dirty="0">
                <a:latin typeface="Arial"/>
                <a:cs typeface="Arial"/>
              </a:rPr>
              <a:t> </a:t>
            </a:r>
            <a:r>
              <a:rPr sz="1100" dirty="0">
                <a:latin typeface="Arial"/>
                <a:cs typeface="Arial"/>
              </a:rPr>
              <a:t>much</a:t>
            </a:r>
            <a:r>
              <a:rPr sz="1100" spc="-25" dirty="0">
                <a:latin typeface="Arial"/>
                <a:cs typeface="Arial"/>
              </a:rPr>
              <a:t> </a:t>
            </a:r>
            <a:r>
              <a:rPr sz="1100" dirty="0">
                <a:latin typeface="Arial"/>
                <a:cs typeface="Arial"/>
              </a:rPr>
              <a:t>easier</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understand,</a:t>
            </a:r>
            <a:r>
              <a:rPr sz="1100" spc="-15" dirty="0">
                <a:latin typeface="Arial"/>
                <a:cs typeface="Arial"/>
              </a:rPr>
              <a:t> </a:t>
            </a:r>
            <a:r>
              <a:rPr sz="1100" spc="-10" dirty="0">
                <a:latin typeface="Arial"/>
                <a:cs typeface="Arial"/>
              </a:rPr>
              <a:t>develop, </a:t>
            </a:r>
            <a:r>
              <a:rPr sz="1100" dirty="0">
                <a:latin typeface="Arial"/>
                <a:cs typeface="Arial"/>
              </a:rPr>
              <a:t>test</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maintain</a:t>
            </a:r>
            <a:r>
              <a:rPr sz="1100" spc="-30" dirty="0">
                <a:latin typeface="Arial"/>
                <a:cs typeface="Arial"/>
              </a:rPr>
              <a:t> </a:t>
            </a:r>
            <a:r>
              <a:rPr sz="1100" dirty="0">
                <a:latin typeface="Arial"/>
                <a:cs typeface="Arial"/>
              </a:rPr>
              <a:t>smaller</a:t>
            </a:r>
            <a:r>
              <a:rPr sz="1100" spc="-20" dirty="0">
                <a:latin typeface="Arial"/>
                <a:cs typeface="Arial"/>
              </a:rPr>
              <a:t> </a:t>
            </a:r>
            <a:r>
              <a:rPr sz="1100" dirty="0">
                <a:latin typeface="Arial"/>
                <a:cs typeface="Arial"/>
              </a:rPr>
              <a:t>chunks</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than</a:t>
            </a:r>
            <a:r>
              <a:rPr sz="1100" spc="-20" dirty="0">
                <a:latin typeface="Arial"/>
                <a:cs typeface="Arial"/>
              </a:rPr>
              <a:t> </a:t>
            </a:r>
            <a:r>
              <a:rPr sz="1100" dirty="0">
                <a:latin typeface="Arial"/>
                <a:cs typeface="Arial"/>
              </a:rPr>
              <a:t>one</a:t>
            </a:r>
            <a:r>
              <a:rPr sz="1100" spc="-15" dirty="0">
                <a:latin typeface="Arial"/>
                <a:cs typeface="Arial"/>
              </a:rPr>
              <a:t> </a:t>
            </a:r>
            <a:r>
              <a:rPr sz="1100" dirty="0">
                <a:latin typeface="Arial"/>
                <a:cs typeface="Arial"/>
              </a:rPr>
              <a:t>big</a:t>
            </a:r>
            <a:r>
              <a:rPr sz="1100" spc="-15" dirty="0">
                <a:latin typeface="Arial"/>
                <a:cs typeface="Arial"/>
              </a:rPr>
              <a:t> </a:t>
            </a:r>
            <a:r>
              <a:rPr sz="1100" spc="-10" dirty="0">
                <a:latin typeface="Arial"/>
                <a:cs typeface="Arial"/>
              </a:rPr>
              <a:t>chunk.</a:t>
            </a:r>
            <a:endParaRPr sz="1100" dirty="0">
              <a:latin typeface="Arial"/>
              <a:cs typeface="Arial"/>
            </a:endParaRPr>
          </a:p>
          <a:p>
            <a:pPr marL="469265" marR="189865" indent="-228600">
              <a:lnSpc>
                <a:spcPts val="1260"/>
              </a:lnSpc>
              <a:buAutoNum type="arabicPlain"/>
              <a:tabLst>
                <a:tab pos="469900" algn="l"/>
              </a:tabLst>
            </a:pPr>
            <a:r>
              <a:rPr sz="1100" dirty="0">
                <a:latin typeface="Arial"/>
                <a:cs typeface="Arial"/>
              </a:rPr>
              <a:t>Write</a:t>
            </a:r>
            <a:r>
              <a:rPr sz="1100" spc="-4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test</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once,</a:t>
            </a:r>
            <a:r>
              <a:rPr sz="1100" spc="-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reuse</a:t>
            </a:r>
            <a:r>
              <a:rPr sz="1100" spc="-15" dirty="0">
                <a:latin typeface="Arial"/>
                <a:cs typeface="Arial"/>
              </a:rPr>
              <a:t> </a:t>
            </a:r>
            <a:r>
              <a:rPr sz="1100" dirty="0">
                <a:latin typeface="Arial"/>
                <a:cs typeface="Arial"/>
              </a:rPr>
              <a:t>instead</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writing</a:t>
            </a:r>
            <a:r>
              <a:rPr sz="1100" spc="-25"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again.</a:t>
            </a:r>
            <a:r>
              <a:rPr sz="1100" spc="-5"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update</a:t>
            </a:r>
            <a:r>
              <a:rPr sz="1100" spc="-15" dirty="0">
                <a:latin typeface="Arial"/>
                <a:cs typeface="Arial"/>
              </a:rPr>
              <a:t> </a:t>
            </a:r>
            <a:r>
              <a:rPr sz="1100" dirty="0">
                <a:latin typeface="Arial"/>
                <a:cs typeface="Arial"/>
              </a:rPr>
              <a:t>in</a:t>
            </a:r>
            <a:r>
              <a:rPr sz="1100" spc="-15" dirty="0">
                <a:latin typeface="Arial"/>
                <a:cs typeface="Arial"/>
              </a:rPr>
              <a:t> </a:t>
            </a:r>
            <a:r>
              <a:rPr sz="1100" spc="-25" dirty="0">
                <a:latin typeface="Arial"/>
                <a:cs typeface="Arial"/>
              </a:rPr>
              <a:t>one </a:t>
            </a:r>
            <a:r>
              <a:rPr sz="1100" dirty="0">
                <a:latin typeface="Arial"/>
                <a:cs typeface="Arial"/>
              </a:rPr>
              <a:t>place</a:t>
            </a:r>
            <a:r>
              <a:rPr sz="1100" spc="-20" dirty="0">
                <a:latin typeface="Arial"/>
                <a:cs typeface="Arial"/>
              </a:rPr>
              <a:t> </a:t>
            </a:r>
            <a:r>
              <a:rPr sz="1100" dirty="0">
                <a:latin typeface="Arial"/>
                <a:cs typeface="Arial"/>
              </a:rPr>
              <a:t>if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modification</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required</a:t>
            </a:r>
            <a:r>
              <a:rPr sz="1100" spc="-20" dirty="0">
                <a:latin typeface="Arial"/>
                <a:cs typeface="Arial"/>
              </a:rPr>
              <a:t> </a:t>
            </a:r>
            <a:r>
              <a:rPr sz="1100" dirty="0">
                <a:latin typeface="Arial"/>
                <a:cs typeface="Arial"/>
              </a:rPr>
              <a:t>at</a:t>
            </a:r>
            <a:r>
              <a:rPr sz="1100" spc="-10" dirty="0">
                <a:latin typeface="Arial"/>
                <a:cs typeface="Arial"/>
              </a:rPr>
              <a:t> </a:t>
            </a:r>
            <a:r>
              <a:rPr sz="1100" dirty="0">
                <a:latin typeface="Arial"/>
                <a:cs typeface="Arial"/>
              </a:rPr>
              <a:t>any</a:t>
            </a:r>
            <a:r>
              <a:rPr sz="1100" spc="-35" dirty="0">
                <a:latin typeface="Arial"/>
                <a:cs typeface="Arial"/>
              </a:rPr>
              <a:t> </a:t>
            </a:r>
            <a:r>
              <a:rPr sz="1100" spc="-20" dirty="0">
                <a:latin typeface="Arial"/>
                <a:cs typeface="Arial"/>
              </a:rPr>
              <a:t>time.</a:t>
            </a:r>
            <a:endParaRPr sz="1100" dirty="0">
              <a:latin typeface="Arial"/>
              <a:cs typeface="Arial"/>
            </a:endParaRPr>
          </a:p>
          <a:p>
            <a:pPr>
              <a:lnSpc>
                <a:spcPct val="100000"/>
              </a:lnSpc>
              <a:buFont typeface="Arial"/>
              <a:buAutoNum type="arabicPlain"/>
            </a:pPr>
            <a:endParaRPr sz="1100" dirty="0">
              <a:latin typeface="Arial"/>
              <a:cs typeface="Arial"/>
            </a:endParaRPr>
          </a:p>
          <a:p>
            <a:pPr marL="12700" marR="80010">
              <a:lnSpc>
                <a:spcPts val="1270"/>
              </a:lnSpc>
            </a:pPr>
            <a:r>
              <a:rPr sz="1100" dirty="0">
                <a:latin typeface="Arial"/>
                <a:cs typeface="Arial"/>
              </a:rPr>
              <a:t>Writing</a:t>
            </a:r>
            <a:r>
              <a:rPr sz="1100" spc="-40" dirty="0">
                <a:latin typeface="Arial"/>
                <a:cs typeface="Arial"/>
              </a:rPr>
              <a:t> </a:t>
            </a:r>
            <a:r>
              <a:rPr sz="1100" dirty="0">
                <a:latin typeface="Arial"/>
                <a:cs typeface="Arial"/>
              </a:rPr>
              <a:t>functions</a:t>
            </a:r>
            <a:r>
              <a:rPr sz="1100" spc="-30" dirty="0">
                <a:latin typeface="Arial"/>
                <a:cs typeface="Arial"/>
              </a:rPr>
              <a:t> </a:t>
            </a:r>
            <a:r>
              <a:rPr sz="1100" dirty="0">
                <a:latin typeface="Arial"/>
                <a:cs typeface="Arial"/>
              </a:rPr>
              <a:t>might</a:t>
            </a:r>
            <a:r>
              <a:rPr sz="1100" spc="-15" dirty="0">
                <a:latin typeface="Arial"/>
                <a:cs typeface="Arial"/>
              </a:rPr>
              <a:t> </a:t>
            </a:r>
            <a:r>
              <a:rPr sz="1100" dirty="0">
                <a:latin typeface="Arial"/>
                <a:cs typeface="Arial"/>
              </a:rPr>
              <a:t>not</a:t>
            </a:r>
            <a:r>
              <a:rPr sz="1100" spc="-15" dirty="0">
                <a:latin typeface="Arial"/>
                <a:cs typeface="Arial"/>
              </a:rPr>
              <a:t> </a:t>
            </a:r>
            <a:r>
              <a:rPr sz="1100" dirty="0">
                <a:latin typeface="Arial"/>
                <a:cs typeface="Arial"/>
              </a:rPr>
              <a:t>always</a:t>
            </a:r>
            <a:r>
              <a:rPr sz="1100" spc="-20"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easy</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needs</a:t>
            </a:r>
            <a:r>
              <a:rPr sz="1100" spc="-15"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planning.</a:t>
            </a:r>
            <a:r>
              <a:rPr sz="1100" spc="-25"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four</a:t>
            </a:r>
            <a:r>
              <a:rPr sz="1100" spc="-25" dirty="0">
                <a:latin typeface="Arial"/>
                <a:cs typeface="Arial"/>
              </a:rPr>
              <a:t> </a:t>
            </a:r>
            <a:r>
              <a:rPr sz="1100" spc="-10" dirty="0">
                <a:latin typeface="Arial"/>
                <a:cs typeface="Arial"/>
              </a:rPr>
              <a:t>general </a:t>
            </a:r>
            <a:r>
              <a:rPr sz="1100" dirty="0">
                <a:latin typeface="Arial"/>
                <a:cs typeface="Arial"/>
              </a:rPr>
              <a:t>steps</a:t>
            </a:r>
            <a:r>
              <a:rPr sz="1100" spc="-30"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satisfy</a:t>
            </a:r>
            <a:r>
              <a:rPr sz="1100" spc="-20" dirty="0">
                <a:latin typeface="Arial"/>
                <a:cs typeface="Arial"/>
              </a:rPr>
              <a:t> </a:t>
            </a:r>
            <a:r>
              <a:rPr sz="1100" dirty="0">
                <a:latin typeface="Arial"/>
                <a:cs typeface="Arial"/>
              </a:rPr>
              <a:t>when</a:t>
            </a:r>
            <a:r>
              <a:rPr sz="1100" spc="-15" dirty="0">
                <a:latin typeface="Arial"/>
                <a:cs typeface="Arial"/>
              </a:rPr>
              <a:t> </a:t>
            </a:r>
            <a:r>
              <a:rPr sz="1100" dirty="0">
                <a:latin typeface="Arial"/>
                <a:cs typeface="Arial"/>
              </a:rPr>
              <a:t>writing</a:t>
            </a:r>
            <a:r>
              <a:rPr sz="1100" spc="-25" dirty="0">
                <a:latin typeface="Arial"/>
                <a:cs typeface="Arial"/>
              </a:rPr>
              <a:t> </a:t>
            </a:r>
            <a:r>
              <a:rPr sz="1100" dirty="0">
                <a:latin typeface="Arial"/>
                <a:cs typeface="Arial"/>
              </a:rPr>
              <a:t>a</a:t>
            </a:r>
            <a:r>
              <a:rPr sz="1100" spc="-25" dirty="0">
                <a:latin typeface="Arial"/>
                <a:cs typeface="Arial"/>
              </a:rPr>
              <a:t> </a:t>
            </a:r>
            <a:r>
              <a:rPr sz="1100" spc="-10" dirty="0">
                <a:latin typeface="Arial"/>
                <a:cs typeface="Arial"/>
              </a:rPr>
              <a:t>function:</a:t>
            </a:r>
            <a:endParaRPr sz="1100" dirty="0">
              <a:latin typeface="Arial"/>
              <a:cs typeface="Arial"/>
            </a:endParaRPr>
          </a:p>
          <a:p>
            <a:pPr marL="469265" lvl="1" indent="-228600">
              <a:lnSpc>
                <a:spcPts val="1200"/>
              </a:lnSpc>
              <a:buAutoNum type="arabicPlain"/>
              <a:tabLst>
                <a:tab pos="469900" algn="l"/>
              </a:tabLst>
            </a:pPr>
            <a:r>
              <a:rPr sz="1100" dirty="0">
                <a:latin typeface="Arial"/>
                <a:cs typeface="Arial"/>
              </a:rPr>
              <a:t>Define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purpose</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function</a:t>
            </a:r>
            <a:r>
              <a:rPr sz="1100" spc="-1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give</a:t>
            </a:r>
            <a:r>
              <a:rPr sz="1100" spc="-15"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descriptive</a:t>
            </a:r>
            <a:r>
              <a:rPr sz="1100" spc="-15" dirty="0">
                <a:latin typeface="Arial"/>
                <a:cs typeface="Arial"/>
              </a:rPr>
              <a:t> </a:t>
            </a:r>
            <a:r>
              <a:rPr sz="1100" spc="-10" dirty="0">
                <a:latin typeface="Arial"/>
                <a:cs typeface="Arial"/>
              </a:rPr>
              <a:t>name.</a:t>
            </a:r>
            <a:endParaRPr sz="1100" dirty="0">
              <a:latin typeface="Arial"/>
              <a:cs typeface="Arial"/>
            </a:endParaRPr>
          </a:p>
          <a:p>
            <a:pPr marL="469265" lvl="1" indent="-228600">
              <a:lnSpc>
                <a:spcPts val="1265"/>
              </a:lnSpc>
              <a:buAutoNum type="arabicPlain"/>
              <a:tabLst>
                <a:tab pos="469900" algn="l"/>
              </a:tabLst>
            </a:pPr>
            <a:r>
              <a:rPr sz="1100" dirty="0">
                <a:latin typeface="Arial"/>
                <a:cs typeface="Arial"/>
              </a:rPr>
              <a:t>Identify</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comes</a:t>
            </a:r>
            <a:r>
              <a:rPr sz="1100" spc="-20" dirty="0">
                <a:latin typeface="Arial"/>
                <a:cs typeface="Arial"/>
              </a:rPr>
              <a:t> </a:t>
            </a:r>
            <a:r>
              <a:rPr sz="1100" dirty="0">
                <a:latin typeface="Arial"/>
                <a:cs typeface="Arial"/>
              </a:rPr>
              <a:t>into</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function</a:t>
            </a:r>
            <a:r>
              <a:rPr sz="1100" spc="-25"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is</a:t>
            </a:r>
            <a:r>
              <a:rPr sz="1100" spc="-25" dirty="0">
                <a:latin typeface="Arial"/>
                <a:cs typeface="Arial"/>
              </a:rPr>
              <a:t> </a:t>
            </a:r>
            <a:r>
              <a:rPr sz="1100" spc="-10" dirty="0">
                <a:latin typeface="Arial"/>
                <a:cs typeface="Arial"/>
              </a:rPr>
              <a:t>called.</a:t>
            </a:r>
            <a:endParaRPr sz="1100" dirty="0">
              <a:latin typeface="Arial"/>
              <a:cs typeface="Arial"/>
            </a:endParaRPr>
          </a:p>
          <a:p>
            <a:pPr marL="469265" lvl="1" indent="-228600">
              <a:lnSpc>
                <a:spcPts val="1265"/>
              </a:lnSpc>
              <a:buAutoNum type="arabicPlain"/>
              <a:tabLst>
                <a:tab pos="469900" algn="l"/>
              </a:tabLst>
            </a:pPr>
            <a:r>
              <a:rPr sz="1100" dirty="0">
                <a:latin typeface="Arial"/>
                <a:cs typeface="Arial"/>
              </a:rPr>
              <a:t>Identify</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needs</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hand</a:t>
            </a:r>
            <a:r>
              <a:rPr sz="1100" spc="-35" dirty="0">
                <a:latin typeface="Arial"/>
                <a:cs typeface="Arial"/>
              </a:rPr>
              <a:t> </a:t>
            </a:r>
            <a:r>
              <a:rPr sz="1100" dirty="0">
                <a:latin typeface="Arial"/>
                <a:cs typeface="Arial"/>
              </a:rPr>
              <a:t>back</a:t>
            </a:r>
            <a:r>
              <a:rPr sz="1100" spc="-15" dirty="0">
                <a:latin typeface="Arial"/>
                <a:cs typeface="Arial"/>
              </a:rPr>
              <a:t> </a:t>
            </a:r>
            <a:r>
              <a:rPr sz="1100" dirty="0">
                <a:latin typeface="Arial"/>
                <a:cs typeface="Arial"/>
              </a:rPr>
              <a:t>or</a:t>
            </a:r>
            <a:r>
              <a:rPr sz="1100" spc="-20" dirty="0">
                <a:latin typeface="Arial"/>
                <a:cs typeface="Arial"/>
              </a:rPr>
              <a:t> </a:t>
            </a:r>
            <a:r>
              <a:rPr sz="1100" spc="-10" dirty="0">
                <a:latin typeface="Arial"/>
                <a:cs typeface="Arial"/>
              </a:rPr>
              <a:t>return.</a:t>
            </a:r>
            <a:endParaRPr sz="1100" dirty="0">
              <a:latin typeface="Arial"/>
              <a:cs typeface="Arial"/>
            </a:endParaRPr>
          </a:p>
          <a:p>
            <a:pPr marL="469265" lvl="1" indent="-228600">
              <a:lnSpc>
                <a:spcPts val="1290"/>
              </a:lnSpc>
              <a:buAutoNum type="arabicPlain"/>
              <a:tabLst>
                <a:tab pos="469900" algn="l"/>
              </a:tabLst>
            </a:pPr>
            <a:r>
              <a:rPr sz="1100" dirty="0">
                <a:latin typeface="Arial"/>
                <a:cs typeface="Arial"/>
              </a:rPr>
              <a:t>Consider</a:t>
            </a:r>
            <a:r>
              <a:rPr sz="1100" spc="-25" dirty="0">
                <a:latin typeface="Arial"/>
                <a:cs typeface="Arial"/>
              </a:rPr>
              <a:t> </a:t>
            </a:r>
            <a:r>
              <a:rPr sz="1100" dirty="0">
                <a:latin typeface="Arial"/>
                <a:cs typeface="Arial"/>
              </a:rPr>
              <a:t>what</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4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include</a:t>
            </a:r>
            <a:r>
              <a:rPr sz="1100" spc="-20" dirty="0">
                <a:latin typeface="Arial"/>
                <a:cs typeface="Arial"/>
              </a:rPr>
              <a:t> </a:t>
            </a:r>
            <a:r>
              <a:rPr sz="1100" dirty="0">
                <a:latin typeface="Arial"/>
                <a:cs typeface="Arial"/>
              </a:rPr>
              <a:t>inside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perform</a:t>
            </a:r>
            <a:r>
              <a:rPr sz="1100" spc="-25" dirty="0">
                <a:latin typeface="Arial"/>
                <a:cs typeface="Arial"/>
              </a:rPr>
              <a:t> </a:t>
            </a:r>
            <a:r>
              <a:rPr sz="1100" dirty="0">
                <a:latin typeface="Arial"/>
                <a:cs typeface="Arial"/>
              </a:rPr>
              <a:t>your</a:t>
            </a:r>
            <a:r>
              <a:rPr sz="1100" spc="-20" dirty="0">
                <a:latin typeface="Arial"/>
                <a:cs typeface="Arial"/>
              </a:rPr>
              <a:t> </a:t>
            </a:r>
            <a:r>
              <a:rPr sz="1100" spc="-10" dirty="0">
                <a:latin typeface="Arial"/>
                <a:cs typeface="Arial"/>
              </a:rPr>
              <a:t>task.</a:t>
            </a:r>
            <a:endParaRPr sz="1100" dirty="0">
              <a:latin typeface="Arial"/>
              <a:cs typeface="Arial"/>
            </a:endParaRPr>
          </a:p>
          <a:p>
            <a:pPr lvl="1">
              <a:lnSpc>
                <a:spcPct val="100000"/>
              </a:lnSpc>
              <a:spcBef>
                <a:spcPts val="20"/>
              </a:spcBef>
              <a:buFont typeface="Arial"/>
              <a:buAutoNum type="arabicPlain"/>
            </a:pPr>
            <a:endParaRPr sz="1100" dirty="0">
              <a:latin typeface="Arial"/>
              <a:cs typeface="Arial"/>
            </a:endParaRPr>
          </a:p>
        </p:txBody>
      </p:sp>
      <p:pic>
        <p:nvPicPr>
          <p:cNvPr id="9" name="object 4"/>
          <p:cNvPicPr/>
          <p:nvPr/>
        </p:nvPicPr>
        <p:blipFill>
          <a:blip r:embed="rId2" cstate="print"/>
          <a:stretch>
            <a:fillRect/>
          </a:stretch>
        </p:blipFill>
        <p:spPr>
          <a:xfrm>
            <a:off x="1809943" y="2475525"/>
            <a:ext cx="4162689" cy="911756"/>
          </a:xfrm>
          <a:prstGeom prst="rect">
            <a:avLst/>
          </a:prstGeom>
        </p:spPr>
      </p:pic>
      <p:pic>
        <p:nvPicPr>
          <p:cNvPr id="10" name="object 5"/>
          <p:cNvPicPr/>
          <p:nvPr/>
        </p:nvPicPr>
        <p:blipFill>
          <a:blip r:embed="rId3" cstate="print"/>
          <a:stretch>
            <a:fillRect/>
          </a:stretch>
        </p:blipFill>
        <p:spPr>
          <a:xfrm>
            <a:off x="1808097" y="4747290"/>
            <a:ext cx="4156204" cy="1190061"/>
          </a:xfrm>
          <a:prstGeom prst="rect">
            <a:avLst/>
          </a:prstGeom>
        </p:spPr>
      </p:pic>
    </p:spTree>
    <p:extLst>
      <p:ext uri="{BB962C8B-B14F-4D97-AF65-F5344CB8AC3E}">
        <p14:creationId xmlns:p14="http://schemas.microsoft.com/office/powerpoint/2010/main" val="228531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762000"/>
            <a:ext cx="5956935" cy="1819472"/>
          </a:xfrm>
          <a:prstGeom prst="rect">
            <a:avLst/>
          </a:prstGeom>
        </p:spPr>
        <p:txBody>
          <a:bodyPr vert="horz" wrap="square" lIns="0" tIns="12700" rIns="0" bIns="0" rtlCol="0">
            <a:spAutoFit/>
          </a:bodyPr>
          <a:lstStyle/>
          <a:p>
            <a:pPr lvl="1">
              <a:lnSpc>
                <a:spcPct val="100000"/>
              </a:lnSpc>
              <a:spcBef>
                <a:spcPts val="20"/>
              </a:spcBef>
              <a:buFont typeface="Arial"/>
              <a:buAutoNum type="arabicPlain"/>
            </a:pPr>
            <a:endParaRPr sz="1100" dirty="0">
              <a:latin typeface="Arial"/>
              <a:cs typeface="Arial"/>
            </a:endParaRPr>
          </a:p>
          <a:p>
            <a:pPr marL="12700" marR="72390">
              <a:lnSpc>
                <a:spcPts val="1280"/>
              </a:lnSpc>
            </a:pPr>
            <a:r>
              <a:rPr sz="1100" dirty="0">
                <a:latin typeface="Arial"/>
                <a:cs typeface="Arial"/>
              </a:rPr>
              <a:t>For</a:t>
            </a:r>
            <a:r>
              <a:rPr sz="1100" spc="-2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suppose</a:t>
            </a:r>
            <a:r>
              <a:rPr sz="1100" spc="-2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would</a:t>
            </a:r>
            <a:r>
              <a:rPr sz="1100" spc="-15" dirty="0">
                <a:latin typeface="Arial"/>
                <a:cs typeface="Arial"/>
              </a:rPr>
              <a:t> </a:t>
            </a:r>
            <a:r>
              <a:rPr sz="1100" dirty="0">
                <a:latin typeface="Arial"/>
                <a:cs typeface="Arial"/>
              </a:rPr>
              <a:t>like</a:t>
            </a:r>
            <a:r>
              <a:rPr sz="1100" spc="-1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develop</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function</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checks</a:t>
            </a:r>
            <a:r>
              <a:rPr sz="1100" spc="-30" dirty="0">
                <a:latin typeface="Arial"/>
                <a:cs typeface="Arial"/>
              </a:rPr>
              <a:t> </a:t>
            </a:r>
            <a:r>
              <a:rPr sz="1100" dirty="0">
                <a:latin typeface="Arial"/>
                <a:cs typeface="Arial"/>
              </a:rPr>
              <a:t>whether</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given</a:t>
            </a:r>
            <a:r>
              <a:rPr sz="1100" spc="-25" dirty="0">
                <a:latin typeface="Arial"/>
                <a:cs typeface="Arial"/>
              </a:rPr>
              <a:t> </a:t>
            </a:r>
            <a:r>
              <a:rPr sz="1100" spc="-10" dirty="0">
                <a:latin typeface="Arial"/>
                <a:cs typeface="Arial"/>
              </a:rPr>
              <a:t>natural </a:t>
            </a:r>
            <a:r>
              <a:rPr sz="1100" dirty="0">
                <a:latin typeface="Arial"/>
                <a:cs typeface="Arial"/>
              </a:rPr>
              <a:t>number</a:t>
            </a:r>
            <a:r>
              <a:rPr sz="1100" spc="-3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prime</a:t>
            </a:r>
            <a:r>
              <a:rPr sz="1100" spc="-25" dirty="0">
                <a:latin typeface="Arial"/>
                <a:cs typeface="Arial"/>
              </a:rPr>
              <a:t> </a:t>
            </a:r>
            <a:r>
              <a:rPr sz="1100" dirty="0">
                <a:latin typeface="Arial"/>
                <a:cs typeface="Arial"/>
              </a:rPr>
              <a:t>number</a:t>
            </a:r>
            <a:r>
              <a:rPr sz="1100" spc="-10" dirty="0">
                <a:latin typeface="Arial"/>
                <a:cs typeface="Arial"/>
              </a:rPr>
              <a:t> </a:t>
            </a:r>
            <a:r>
              <a:rPr sz="1100" dirty="0">
                <a:latin typeface="Arial"/>
                <a:cs typeface="Arial"/>
              </a:rPr>
              <a:t>or</a:t>
            </a:r>
            <a:r>
              <a:rPr sz="1100" spc="-10" dirty="0">
                <a:latin typeface="Arial"/>
                <a:cs typeface="Arial"/>
              </a:rPr>
              <a:t> </a:t>
            </a:r>
            <a:r>
              <a:rPr sz="1100" dirty="0">
                <a:latin typeface="Arial"/>
                <a:cs typeface="Arial"/>
              </a:rPr>
              <a:t>not.</a:t>
            </a:r>
            <a:r>
              <a:rPr sz="1100" spc="-25" dirty="0">
                <a:latin typeface="Arial"/>
                <a:cs typeface="Arial"/>
              </a:rPr>
              <a:t> </a:t>
            </a:r>
            <a:r>
              <a:rPr sz="1100" dirty="0">
                <a:latin typeface="Arial"/>
                <a:cs typeface="Arial"/>
              </a:rPr>
              <a:t>Here</a:t>
            </a:r>
            <a:r>
              <a:rPr sz="1100" spc="-1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four</a:t>
            </a:r>
            <a:r>
              <a:rPr sz="1100" spc="-20" dirty="0">
                <a:latin typeface="Arial"/>
                <a:cs typeface="Arial"/>
              </a:rPr>
              <a:t> </a:t>
            </a:r>
            <a:r>
              <a:rPr sz="1100" dirty="0">
                <a:latin typeface="Arial"/>
                <a:cs typeface="Arial"/>
              </a:rPr>
              <a:t>things</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15" dirty="0">
                <a:latin typeface="Arial"/>
                <a:cs typeface="Arial"/>
              </a:rPr>
              <a:t> </a:t>
            </a:r>
            <a:r>
              <a:rPr sz="1100" spc="-25" dirty="0">
                <a:latin typeface="Arial"/>
                <a:cs typeface="Arial"/>
              </a:rPr>
              <a:t>do:</a:t>
            </a:r>
            <a:endParaRPr sz="1100" dirty="0">
              <a:latin typeface="Arial"/>
              <a:cs typeface="Arial"/>
            </a:endParaRPr>
          </a:p>
          <a:p>
            <a:pPr marL="469265" lvl="2" indent="-228600">
              <a:lnSpc>
                <a:spcPts val="1190"/>
              </a:lnSpc>
              <a:buFont typeface="Arial"/>
              <a:buAutoNum type="arabicPlain"/>
              <a:tabLst>
                <a:tab pos="469900" algn="l"/>
              </a:tabLst>
            </a:pPr>
            <a:r>
              <a:rPr sz="1100" b="1" dirty="0">
                <a:latin typeface="Arial"/>
                <a:cs typeface="Arial"/>
              </a:rPr>
              <a:t>Purpose</a:t>
            </a:r>
            <a:r>
              <a:rPr sz="1100" b="1" spc="-30" dirty="0">
                <a:latin typeface="Arial"/>
                <a:cs typeface="Arial"/>
              </a:rPr>
              <a:t> </a:t>
            </a:r>
            <a:r>
              <a:rPr sz="1100" b="1" dirty="0">
                <a:latin typeface="Arial"/>
                <a:cs typeface="Arial"/>
              </a:rPr>
              <a:t>&amp;</a:t>
            </a:r>
            <a:r>
              <a:rPr sz="1100" b="1" spc="-20" dirty="0">
                <a:latin typeface="Arial"/>
                <a:cs typeface="Arial"/>
              </a:rPr>
              <a:t> </a:t>
            </a:r>
            <a:r>
              <a:rPr sz="1100" b="1" dirty="0">
                <a:latin typeface="Arial"/>
                <a:cs typeface="Arial"/>
              </a:rPr>
              <a:t>name:</a:t>
            </a:r>
            <a:r>
              <a:rPr sz="1100" b="1" spc="-20" dirty="0">
                <a:latin typeface="Arial"/>
                <a:cs typeface="Arial"/>
              </a:rPr>
              <a:t> </a:t>
            </a:r>
            <a:r>
              <a:rPr sz="1100" dirty="0">
                <a:latin typeface="Arial"/>
                <a:cs typeface="Arial"/>
              </a:rPr>
              <a:t>Check</a:t>
            </a:r>
            <a:r>
              <a:rPr sz="1100" spc="-15"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given</a:t>
            </a:r>
            <a:r>
              <a:rPr sz="1100" spc="-20" dirty="0">
                <a:latin typeface="Arial"/>
                <a:cs typeface="Arial"/>
              </a:rPr>
              <a:t> </a:t>
            </a:r>
            <a:r>
              <a:rPr sz="1100" dirty="0">
                <a:latin typeface="Arial"/>
                <a:cs typeface="Arial"/>
              </a:rPr>
              <a:t>number</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prime.</a:t>
            </a:r>
            <a:r>
              <a:rPr sz="1100" spc="-25" dirty="0">
                <a:latin typeface="Arial"/>
                <a:cs typeface="Arial"/>
              </a:rPr>
              <a:t> </a:t>
            </a:r>
            <a:r>
              <a:rPr sz="1100" dirty="0">
                <a:latin typeface="Arial"/>
                <a:cs typeface="Arial"/>
              </a:rPr>
              <a:t>Find</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descriptive</a:t>
            </a:r>
            <a:r>
              <a:rPr sz="1100" spc="-25" dirty="0">
                <a:latin typeface="Arial"/>
                <a:cs typeface="Arial"/>
              </a:rPr>
              <a:t> </a:t>
            </a:r>
            <a:r>
              <a:rPr sz="1100" dirty="0">
                <a:latin typeface="Arial"/>
                <a:cs typeface="Arial"/>
              </a:rPr>
              <a:t>name</a:t>
            </a:r>
            <a:r>
              <a:rPr sz="1100" spc="-30" dirty="0">
                <a:latin typeface="Arial"/>
                <a:cs typeface="Arial"/>
              </a:rPr>
              <a:t> </a:t>
            </a:r>
            <a:r>
              <a:rPr sz="1100" dirty="0">
                <a:latin typeface="Arial"/>
                <a:cs typeface="Arial"/>
              </a:rPr>
              <a:t>for</a:t>
            </a:r>
            <a:r>
              <a:rPr sz="1100" spc="-20" dirty="0">
                <a:latin typeface="Arial"/>
                <a:cs typeface="Arial"/>
              </a:rPr>
              <a:t> your</a:t>
            </a:r>
            <a:endParaRPr sz="1100" dirty="0">
              <a:latin typeface="Arial"/>
              <a:cs typeface="Arial"/>
            </a:endParaRPr>
          </a:p>
          <a:p>
            <a:pPr marL="469265">
              <a:lnSpc>
                <a:spcPts val="1265"/>
              </a:lnSpc>
            </a:pPr>
            <a:r>
              <a:rPr sz="1100" dirty="0">
                <a:latin typeface="Arial"/>
                <a:cs typeface="Arial"/>
              </a:rPr>
              <a:t>function,</a:t>
            </a:r>
            <a:r>
              <a:rPr sz="1100" spc="-40"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example</a:t>
            </a:r>
            <a:r>
              <a:rPr sz="1100" spc="-30" dirty="0">
                <a:latin typeface="Arial"/>
                <a:cs typeface="Arial"/>
              </a:rPr>
              <a:t> </a:t>
            </a:r>
            <a:r>
              <a:rPr sz="1100" spc="-10" dirty="0">
                <a:latin typeface="Arial"/>
                <a:cs typeface="Arial"/>
              </a:rPr>
              <a:t>“</a:t>
            </a:r>
            <a:r>
              <a:rPr sz="1100" b="1" i="1" spc="-10" dirty="0">
                <a:latin typeface="Arial"/>
                <a:cs typeface="Arial"/>
              </a:rPr>
              <a:t>IsPrimeNumber</a:t>
            </a:r>
            <a:r>
              <a:rPr sz="1100" spc="-10" dirty="0">
                <a:latin typeface="Arial"/>
                <a:cs typeface="Arial"/>
              </a:rPr>
              <a:t>”.</a:t>
            </a:r>
            <a:endParaRPr sz="1100" dirty="0">
              <a:latin typeface="Arial"/>
              <a:cs typeface="Arial"/>
            </a:endParaRPr>
          </a:p>
          <a:p>
            <a:pPr marL="469265" lvl="2" indent="-228600">
              <a:lnSpc>
                <a:spcPts val="1265"/>
              </a:lnSpc>
              <a:buFont typeface="Arial"/>
              <a:buAutoNum type="arabicPlain" startAt="2"/>
              <a:tabLst>
                <a:tab pos="469900" algn="l"/>
              </a:tabLst>
            </a:pPr>
            <a:r>
              <a:rPr sz="1100" b="1" dirty="0">
                <a:latin typeface="Arial"/>
                <a:cs typeface="Arial"/>
              </a:rPr>
              <a:t>Input</a:t>
            </a:r>
            <a:r>
              <a:rPr sz="1100" b="1" spc="-25" dirty="0">
                <a:latin typeface="Arial"/>
                <a:cs typeface="Arial"/>
              </a:rPr>
              <a:t> </a:t>
            </a:r>
            <a:r>
              <a:rPr sz="1100" b="1" dirty="0">
                <a:latin typeface="Arial"/>
                <a:cs typeface="Arial"/>
              </a:rPr>
              <a:t>parameters:</a:t>
            </a:r>
            <a:r>
              <a:rPr sz="1100" b="1" spc="-15" dirty="0">
                <a:latin typeface="Arial"/>
                <a:cs typeface="Arial"/>
              </a:rPr>
              <a:t> </a:t>
            </a:r>
            <a:r>
              <a:rPr sz="1100" dirty="0">
                <a:latin typeface="Arial"/>
                <a:cs typeface="Arial"/>
              </a:rPr>
              <a:t>Pass</a:t>
            </a:r>
            <a:r>
              <a:rPr sz="1100" spc="-3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number</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type</a:t>
            </a:r>
            <a:r>
              <a:rPr sz="1100" spc="-20" dirty="0">
                <a:latin typeface="Arial"/>
                <a:cs typeface="Arial"/>
              </a:rPr>
              <a:t> </a:t>
            </a:r>
            <a:r>
              <a:rPr sz="1100" spc="-10" dirty="0">
                <a:latin typeface="Arial"/>
                <a:cs typeface="Arial"/>
              </a:rPr>
              <a:t>integer.</a:t>
            </a:r>
            <a:endParaRPr sz="1100" dirty="0">
              <a:latin typeface="Arial"/>
              <a:cs typeface="Arial"/>
            </a:endParaRPr>
          </a:p>
          <a:p>
            <a:pPr marL="469265" lvl="2" indent="-228600">
              <a:lnSpc>
                <a:spcPts val="1265"/>
              </a:lnSpc>
              <a:buFont typeface="Arial"/>
              <a:buAutoNum type="arabicPlain" startAt="2"/>
              <a:tabLst>
                <a:tab pos="469900" algn="l"/>
              </a:tabLst>
            </a:pPr>
            <a:r>
              <a:rPr sz="1100" b="1" dirty="0">
                <a:latin typeface="Arial"/>
                <a:cs typeface="Arial"/>
              </a:rPr>
              <a:t>Return:</a:t>
            </a:r>
            <a:r>
              <a:rPr sz="1100" b="1" spc="-25" dirty="0">
                <a:latin typeface="Arial"/>
                <a:cs typeface="Arial"/>
              </a:rPr>
              <a:t> </a:t>
            </a:r>
            <a:r>
              <a:rPr sz="1100" dirty="0">
                <a:latin typeface="Arial"/>
                <a:cs typeface="Arial"/>
              </a:rPr>
              <a:t>True</a:t>
            </a:r>
            <a:r>
              <a:rPr sz="1100" spc="-35" dirty="0">
                <a:latin typeface="Arial"/>
                <a:cs typeface="Arial"/>
              </a:rPr>
              <a:t> </a:t>
            </a:r>
            <a:r>
              <a:rPr sz="1100" dirty="0">
                <a:latin typeface="Arial"/>
                <a:cs typeface="Arial"/>
              </a:rPr>
              <a:t>if</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number</a:t>
            </a:r>
            <a:r>
              <a:rPr sz="1100" spc="-2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prime,</a:t>
            </a:r>
            <a:r>
              <a:rPr sz="1100" spc="-15" dirty="0">
                <a:latin typeface="Arial"/>
                <a:cs typeface="Arial"/>
              </a:rPr>
              <a:t> </a:t>
            </a:r>
            <a:r>
              <a:rPr sz="1100" dirty="0">
                <a:latin typeface="Arial"/>
                <a:cs typeface="Arial"/>
              </a:rPr>
              <a:t>otherwise</a:t>
            </a:r>
            <a:r>
              <a:rPr sz="1100" spc="-35" dirty="0">
                <a:latin typeface="Arial"/>
                <a:cs typeface="Arial"/>
              </a:rPr>
              <a:t> </a:t>
            </a:r>
            <a:r>
              <a:rPr sz="1100" dirty="0">
                <a:latin typeface="Arial"/>
                <a:cs typeface="Arial"/>
              </a:rPr>
              <a:t>return</a:t>
            </a:r>
            <a:r>
              <a:rPr sz="1100" spc="-30" dirty="0">
                <a:latin typeface="Arial"/>
                <a:cs typeface="Arial"/>
              </a:rPr>
              <a:t> </a:t>
            </a:r>
            <a:r>
              <a:rPr sz="1100" spc="-10" dirty="0">
                <a:latin typeface="Arial"/>
                <a:cs typeface="Arial"/>
              </a:rPr>
              <a:t>false.</a:t>
            </a:r>
            <a:endParaRPr sz="1100" dirty="0">
              <a:latin typeface="Arial"/>
              <a:cs typeface="Arial"/>
            </a:endParaRPr>
          </a:p>
          <a:p>
            <a:pPr marL="469265" marR="5080" lvl="2" indent="-228600">
              <a:lnSpc>
                <a:spcPct val="95800"/>
              </a:lnSpc>
              <a:spcBef>
                <a:spcPts val="35"/>
              </a:spcBef>
              <a:buFont typeface="Arial"/>
              <a:buAutoNum type="arabicPlain" startAt="2"/>
              <a:tabLst>
                <a:tab pos="469900" algn="l"/>
              </a:tabLst>
            </a:pPr>
            <a:r>
              <a:rPr sz="1100" b="1" spc="-10" dirty="0">
                <a:latin typeface="Arial"/>
                <a:cs typeface="Arial"/>
              </a:rPr>
              <a:t>Implementation</a:t>
            </a:r>
            <a:r>
              <a:rPr sz="1100" spc="-10" dirty="0">
                <a:latin typeface="Arial"/>
                <a:cs typeface="Arial"/>
              </a:rPr>
              <a:t>:</a:t>
            </a:r>
            <a:r>
              <a:rPr sz="1100" spc="-30" dirty="0">
                <a:latin typeface="Arial"/>
                <a:cs typeface="Arial"/>
              </a:rPr>
              <a:t> </a:t>
            </a:r>
            <a:r>
              <a:rPr sz="1100" dirty="0">
                <a:latin typeface="Arial"/>
                <a:cs typeface="Arial"/>
              </a:rPr>
              <a:t>Use</a:t>
            </a:r>
            <a:r>
              <a:rPr sz="1100" spc="-1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loop</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integers</a:t>
            </a:r>
            <a:r>
              <a:rPr sz="1100" spc="-5" dirty="0">
                <a:latin typeface="Arial"/>
                <a:cs typeface="Arial"/>
              </a:rPr>
              <a:t> </a:t>
            </a:r>
            <a:r>
              <a:rPr sz="1100" dirty="0">
                <a:latin typeface="Arial"/>
                <a:cs typeface="Arial"/>
              </a:rPr>
              <a:t>between</a:t>
            </a:r>
            <a:r>
              <a:rPr sz="1100" spc="-20" dirty="0">
                <a:latin typeface="Arial"/>
                <a:cs typeface="Arial"/>
              </a:rPr>
              <a:t> </a:t>
            </a:r>
            <a:r>
              <a:rPr sz="1100" dirty="0">
                <a:latin typeface="Arial"/>
                <a:cs typeface="Arial"/>
              </a:rPr>
              <a:t>2</a:t>
            </a:r>
            <a:r>
              <a:rPr sz="1100" spc="-1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half</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number.</a:t>
            </a:r>
            <a:r>
              <a:rPr sz="1100" spc="-15" dirty="0">
                <a:latin typeface="Arial"/>
                <a:cs typeface="Arial"/>
              </a:rPr>
              <a:t> </a:t>
            </a:r>
            <a:r>
              <a:rPr sz="1100" dirty="0">
                <a:latin typeface="Arial"/>
                <a:cs typeface="Arial"/>
              </a:rPr>
              <a:t>If</a:t>
            </a:r>
            <a:r>
              <a:rPr sz="1100" spc="-3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number</a:t>
            </a:r>
            <a:r>
              <a:rPr sz="1100" spc="-15" dirty="0">
                <a:latin typeface="Arial"/>
                <a:cs typeface="Arial"/>
              </a:rPr>
              <a:t> </a:t>
            </a:r>
            <a:r>
              <a:rPr sz="1100" spc="-25" dirty="0">
                <a:latin typeface="Arial"/>
                <a:cs typeface="Arial"/>
              </a:rPr>
              <a:t>is </a:t>
            </a:r>
            <a:r>
              <a:rPr sz="1100" dirty="0">
                <a:latin typeface="Arial"/>
                <a:cs typeface="Arial"/>
              </a:rPr>
              <a:t>not</a:t>
            </a:r>
            <a:r>
              <a:rPr sz="1100" spc="-25" dirty="0">
                <a:latin typeface="Arial"/>
                <a:cs typeface="Arial"/>
              </a:rPr>
              <a:t> </a:t>
            </a:r>
            <a:r>
              <a:rPr sz="1100" dirty="0">
                <a:latin typeface="Arial"/>
                <a:cs typeface="Arial"/>
              </a:rPr>
              <a:t>divisible</a:t>
            </a:r>
            <a:r>
              <a:rPr sz="1100" spc="-20" dirty="0">
                <a:latin typeface="Arial"/>
                <a:cs typeface="Arial"/>
              </a:rPr>
              <a:t> </a:t>
            </a:r>
            <a:r>
              <a:rPr sz="1100" dirty="0">
                <a:latin typeface="Arial"/>
                <a:cs typeface="Arial"/>
              </a:rPr>
              <a:t>by</a:t>
            </a:r>
            <a:r>
              <a:rPr sz="1100" spc="-15" dirty="0">
                <a:latin typeface="Arial"/>
                <a:cs typeface="Arial"/>
              </a:rPr>
              <a:t> </a:t>
            </a:r>
            <a:r>
              <a:rPr sz="1100" dirty="0">
                <a:latin typeface="Arial"/>
                <a:cs typeface="Arial"/>
              </a:rPr>
              <a:t>any</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those</a:t>
            </a:r>
            <a:r>
              <a:rPr sz="1100" spc="-20" dirty="0">
                <a:latin typeface="Arial"/>
                <a:cs typeface="Arial"/>
              </a:rPr>
              <a:t> </a:t>
            </a:r>
            <a:r>
              <a:rPr sz="1100" dirty="0">
                <a:latin typeface="Arial"/>
                <a:cs typeface="Arial"/>
              </a:rPr>
              <a:t>integers,</a:t>
            </a:r>
            <a:r>
              <a:rPr sz="1100" spc="-25"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must</a:t>
            </a:r>
            <a:r>
              <a:rPr sz="1100" spc="-10"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a prime</a:t>
            </a:r>
            <a:r>
              <a:rPr sz="1100" spc="-15" dirty="0">
                <a:latin typeface="Arial"/>
                <a:cs typeface="Arial"/>
              </a:rPr>
              <a:t> </a:t>
            </a:r>
            <a:r>
              <a:rPr sz="1100" dirty="0">
                <a:latin typeface="Arial"/>
                <a:cs typeface="Arial"/>
              </a:rPr>
              <a:t>number.</a:t>
            </a:r>
            <a:r>
              <a:rPr sz="1100" spc="-25" dirty="0">
                <a:latin typeface="Arial"/>
                <a:cs typeface="Arial"/>
              </a:rPr>
              <a:t> </a:t>
            </a:r>
            <a:r>
              <a:rPr sz="1100" dirty="0">
                <a:latin typeface="Arial"/>
                <a:cs typeface="Arial"/>
              </a:rPr>
              <a:t>Note</a:t>
            </a:r>
            <a:r>
              <a:rPr sz="1100" spc="-20" dirty="0">
                <a:latin typeface="Arial"/>
                <a:cs typeface="Arial"/>
              </a:rPr>
              <a:t> </a:t>
            </a:r>
            <a:r>
              <a:rPr sz="1100" dirty="0">
                <a:latin typeface="Arial"/>
                <a:cs typeface="Arial"/>
              </a:rPr>
              <a:t>that</a:t>
            </a:r>
            <a:r>
              <a:rPr sz="1100" spc="-25" dirty="0">
                <a:latin typeface="Arial"/>
                <a:cs typeface="Arial"/>
              </a:rPr>
              <a:t> </a:t>
            </a:r>
            <a:r>
              <a:rPr sz="1100" spc="-10" dirty="0">
                <a:latin typeface="Arial"/>
                <a:cs typeface="Arial"/>
              </a:rPr>
              <a:t>there </a:t>
            </a:r>
            <a:r>
              <a:rPr sz="1100" dirty="0">
                <a:latin typeface="Arial"/>
                <a:cs typeface="Arial"/>
              </a:rPr>
              <a:t>might</a:t>
            </a:r>
            <a:r>
              <a:rPr sz="1100" spc="-25"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more</a:t>
            </a:r>
            <a:r>
              <a:rPr sz="1100" spc="-20" dirty="0">
                <a:latin typeface="Arial"/>
                <a:cs typeface="Arial"/>
              </a:rPr>
              <a:t> </a:t>
            </a:r>
            <a:r>
              <a:rPr sz="1100" dirty="0">
                <a:latin typeface="Arial"/>
                <a:cs typeface="Arial"/>
              </a:rPr>
              <a:t>efficient</a:t>
            </a:r>
            <a:r>
              <a:rPr sz="1100" spc="-10" dirty="0">
                <a:latin typeface="Arial"/>
                <a:cs typeface="Arial"/>
              </a:rPr>
              <a:t> </a:t>
            </a:r>
            <a:r>
              <a:rPr sz="1100" dirty="0">
                <a:latin typeface="Arial"/>
                <a:cs typeface="Arial"/>
              </a:rPr>
              <a:t>ways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test</a:t>
            </a:r>
            <a:r>
              <a:rPr sz="1100" spc="-25" dirty="0">
                <a:latin typeface="Arial"/>
                <a:cs typeface="Arial"/>
              </a:rPr>
              <a:t> </a:t>
            </a:r>
            <a:r>
              <a:rPr sz="1100" dirty="0">
                <a:latin typeface="Arial"/>
                <a:cs typeface="Arial"/>
              </a:rPr>
              <a:t>for</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prime</a:t>
            </a:r>
            <a:r>
              <a:rPr sz="1100" spc="-20" dirty="0">
                <a:latin typeface="Arial"/>
                <a:cs typeface="Arial"/>
              </a:rPr>
              <a:t> </a:t>
            </a:r>
            <a:r>
              <a:rPr sz="1100" dirty="0">
                <a:latin typeface="Arial"/>
                <a:cs typeface="Arial"/>
              </a:rPr>
              <a:t>number</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expedite</a:t>
            </a:r>
            <a:r>
              <a:rPr sz="1100" spc="-20" dirty="0">
                <a:latin typeface="Arial"/>
                <a:cs typeface="Arial"/>
              </a:rPr>
              <a:t> </a:t>
            </a:r>
            <a:r>
              <a:rPr sz="1100" spc="-25" dirty="0">
                <a:latin typeface="Arial"/>
                <a:cs typeface="Arial"/>
              </a:rPr>
              <a:t>the </a:t>
            </a:r>
            <a:r>
              <a:rPr sz="1100" spc="-10" dirty="0">
                <a:latin typeface="Arial"/>
                <a:cs typeface="Arial"/>
              </a:rPr>
              <a:t>execution.</a:t>
            </a:r>
            <a:endParaRPr sz="1100" dirty="0">
              <a:latin typeface="Arial"/>
              <a:cs typeface="Arial"/>
            </a:endParaRPr>
          </a:p>
        </p:txBody>
      </p:sp>
      <p:sp>
        <p:nvSpPr>
          <p:cNvPr id="13" name="Title 12"/>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33</a:t>
            </a:r>
          </a:p>
        </p:txBody>
      </p:sp>
      <p:sp>
        <p:nvSpPr>
          <p:cNvPr id="9" name="object 2"/>
          <p:cNvSpPr txBox="1"/>
          <p:nvPr/>
        </p:nvSpPr>
        <p:spPr>
          <a:xfrm>
            <a:off x="920800" y="2780665"/>
            <a:ext cx="5944870" cy="1979930"/>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bool</a:t>
            </a:r>
            <a:r>
              <a:rPr sz="900" spc="-20" dirty="0">
                <a:solidFill>
                  <a:srgbClr val="0000FF"/>
                </a:solidFill>
                <a:latin typeface="Arial"/>
                <a:cs typeface="Arial"/>
              </a:rPr>
              <a:t> </a:t>
            </a:r>
            <a:r>
              <a:rPr sz="900" dirty="0">
                <a:latin typeface="Arial"/>
                <a:cs typeface="Arial"/>
              </a:rPr>
              <a:t>IsPrimeNumber(</a:t>
            </a:r>
            <a:r>
              <a:rPr sz="900" spc="-10" dirty="0">
                <a:latin typeface="Arial"/>
                <a:cs typeface="Arial"/>
              </a:rPr>
              <a:t> </a:t>
            </a:r>
            <a:r>
              <a:rPr sz="900" dirty="0">
                <a:solidFill>
                  <a:srgbClr val="0000FF"/>
                </a:solidFill>
                <a:latin typeface="Arial"/>
                <a:cs typeface="Arial"/>
              </a:rPr>
              <a:t>int</a:t>
            </a:r>
            <a:r>
              <a:rPr sz="900" spc="-15" dirty="0">
                <a:solidFill>
                  <a:srgbClr val="0000FF"/>
                </a:solidFill>
                <a:latin typeface="Arial"/>
                <a:cs typeface="Arial"/>
              </a:rPr>
              <a:t> </a:t>
            </a:r>
            <a:r>
              <a:rPr sz="900" spc="-25" dirty="0">
                <a:latin typeface="Arial"/>
                <a:cs typeface="Arial"/>
              </a:rPr>
              <a:t>x)</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91770">
              <a:lnSpc>
                <a:spcPts val="1055"/>
              </a:lnSpc>
            </a:pPr>
            <a:r>
              <a:rPr sz="900" dirty="0">
                <a:solidFill>
                  <a:srgbClr val="0000FF"/>
                </a:solidFill>
                <a:latin typeface="Arial"/>
                <a:cs typeface="Arial"/>
              </a:rPr>
              <a:t>bool</a:t>
            </a:r>
            <a:r>
              <a:rPr sz="900" spc="-20" dirty="0">
                <a:solidFill>
                  <a:srgbClr val="0000FF"/>
                </a:solidFill>
                <a:latin typeface="Arial"/>
                <a:cs typeface="Arial"/>
              </a:rPr>
              <a:t> </a:t>
            </a:r>
            <a:r>
              <a:rPr sz="900" dirty="0">
                <a:latin typeface="Arial"/>
                <a:cs typeface="Arial"/>
              </a:rPr>
              <a:t>primeFlag</a:t>
            </a:r>
            <a:r>
              <a:rPr sz="900" spc="-10" dirty="0">
                <a:latin typeface="Arial"/>
                <a:cs typeface="Arial"/>
              </a:rPr>
              <a:t> </a:t>
            </a:r>
            <a:r>
              <a:rPr sz="900" dirty="0">
                <a:latin typeface="Arial"/>
                <a:cs typeface="Arial"/>
              </a:rPr>
              <a:t>=</a:t>
            </a:r>
            <a:r>
              <a:rPr sz="900" spc="-5" dirty="0">
                <a:latin typeface="Arial"/>
                <a:cs typeface="Arial"/>
              </a:rPr>
              <a:t> </a:t>
            </a:r>
            <a:r>
              <a:rPr sz="900" spc="-20" dirty="0">
                <a:solidFill>
                  <a:srgbClr val="0000FF"/>
                </a:solidFill>
                <a:latin typeface="Arial"/>
                <a:cs typeface="Arial"/>
              </a:rPr>
              <a:t>true</a:t>
            </a:r>
            <a:r>
              <a:rPr sz="900" spc="-20" dirty="0">
                <a:latin typeface="Arial"/>
                <a:cs typeface="Arial"/>
              </a:rPr>
              <a:t>;</a:t>
            </a:r>
            <a:endParaRPr sz="900">
              <a:latin typeface="Arial"/>
              <a:cs typeface="Arial"/>
            </a:endParaRPr>
          </a:p>
          <a:p>
            <a:pPr>
              <a:lnSpc>
                <a:spcPct val="100000"/>
              </a:lnSpc>
              <a:spcBef>
                <a:spcPts val="20"/>
              </a:spcBef>
            </a:pPr>
            <a:endParaRPr sz="850">
              <a:latin typeface="Arial"/>
              <a:cs typeface="Arial"/>
            </a:endParaRPr>
          </a:p>
          <a:p>
            <a:pPr marL="191770">
              <a:lnSpc>
                <a:spcPts val="1055"/>
              </a:lnSpc>
            </a:pPr>
            <a:r>
              <a:rPr sz="900" dirty="0">
                <a:solidFill>
                  <a:srgbClr val="0000FF"/>
                </a:solidFill>
                <a:latin typeface="Arial"/>
                <a:cs typeface="Arial"/>
              </a:rPr>
              <a:t>for</a:t>
            </a:r>
            <a:r>
              <a:rPr sz="900" dirty="0">
                <a:latin typeface="Arial"/>
                <a:cs typeface="Arial"/>
              </a:rPr>
              <a:t>(</a:t>
            </a:r>
            <a:r>
              <a:rPr sz="900" spc="-25" dirty="0">
                <a:latin typeface="Arial"/>
                <a:cs typeface="Arial"/>
              </a:rPr>
              <a:t> </a:t>
            </a:r>
            <a:r>
              <a:rPr sz="900" dirty="0">
                <a:latin typeface="Arial"/>
                <a:cs typeface="Arial"/>
              </a:rPr>
              <a:t>int</a:t>
            </a:r>
            <a:r>
              <a:rPr sz="900" spc="-10"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 2; i</a:t>
            </a:r>
            <a:r>
              <a:rPr sz="900" spc="-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(x /</a:t>
            </a:r>
            <a:r>
              <a:rPr sz="900" spc="-10" dirty="0">
                <a:latin typeface="Arial"/>
                <a:cs typeface="Arial"/>
              </a:rPr>
              <a:t> </a:t>
            </a:r>
            <a:r>
              <a:rPr sz="900" dirty="0">
                <a:latin typeface="Arial"/>
                <a:cs typeface="Arial"/>
              </a:rPr>
              <a:t>2);</a:t>
            </a:r>
            <a:r>
              <a:rPr sz="900" spc="-10" dirty="0">
                <a:latin typeface="Arial"/>
                <a:cs typeface="Arial"/>
              </a:rPr>
              <a:t> </a:t>
            </a:r>
            <a:r>
              <a:rPr sz="900" spc="-20" dirty="0">
                <a:latin typeface="Arial"/>
                <a:cs typeface="Arial"/>
              </a:rPr>
              <a:t>i++)</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255904">
              <a:lnSpc>
                <a:spcPts val="1040"/>
              </a:lnSpc>
            </a:pPr>
            <a:r>
              <a:rPr sz="900" dirty="0">
                <a:solidFill>
                  <a:srgbClr val="0000FF"/>
                </a:solidFill>
                <a:latin typeface="Arial"/>
                <a:cs typeface="Arial"/>
              </a:rPr>
              <a:t>if</a:t>
            </a:r>
            <a:r>
              <a:rPr sz="900" dirty="0">
                <a:latin typeface="Arial"/>
                <a:cs typeface="Arial"/>
              </a:rPr>
              <a:t>(</a:t>
            </a:r>
            <a:r>
              <a:rPr sz="900" spc="-20"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0)</a:t>
            </a:r>
            <a:endParaRPr sz="900">
              <a:latin typeface="Arial"/>
              <a:cs typeface="Arial"/>
            </a:endParaRPr>
          </a:p>
          <a:p>
            <a:pPr marL="255904">
              <a:lnSpc>
                <a:spcPts val="1040"/>
              </a:lnSpc>
            </a:pPr>
            <a:r>
              <a:rPr sz="900" dirty="0">
                <a:latin typeface="Arial"/>
                <a:cs typeface="Arial"/>
              </a:rPr>
              <a:t>{</a:t>
            </a:r>
            <a:endParaRPr sz="900">
              <a:latin typeface="Arial"/>
              <a:cs typeface="Arial"/>
            </a:endParaRPr>
          </a:p>
          <a:p>
            <a:pPr marL="318135" marR="4589145">
              <a:lnSpc>
                <a:spcPts val="1030"/>
              </a:lnSpc>
              <a:spcBef>
                <a:spcPts val="55"/>
              </a:spcBef>
            </a:pPr>
            <a:r>
              <a:rPr sz="900" dirty="0">
                <a:latin typeface="Arial"/>
                <a:cs typeface="Arial"/>
              </a:rPr>
              <a:t>primeFlag</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3333FF"/>
                </a:solidFill>
                <a:latin typeface="Arial"/>
                <a:cs typeface="Arial"/>
              </a:rPr>
              <a:t>false</a:t>
            </a:r>
            <a:r>
              <a:rPr sz="900" spc="-10" dirty="0">
                <a:latin typeface="Arial"/>
                <a:cs typeface="Arial"/>
              </a:rPr>
              <a:t>; </a:t>
            </a:r>
            <a:r>
              <a:rPr sz="900" dirty="0">
                <a:solidFill>
                  <a:srgbClr val="3333FF"/>
                </a:solidFill>
                <a:latin typeface="Arial"/>
                <a:cs typeface="Arial"/>
              </a:rPr>
              <a:t>break;</a:t>
            </a:r>
            <a:r>
              <a:rPr sz="900" spc="-15" dirty="0">
                <a:solidFill>
                  <a:srgbClr val="3333FF"/>
                </a:solidFill>
                <a:latin typeface="Arial"/>
                <a:cs typeface="Arial"/>
              </a:rPr>
              <a:t> </a:t>
            </a:r>
            <a:r>
              <a:rPr sz="900" i="1" dirty="0">
                <a:solidFill>
                  <a:srgbClr val="00AF50"/>
                </a:solidFill>
                <a:latin typeface="Arial"/>
                <a:cs typeface="Arial"/>
              </a:rPr>
              <a:t>//exit</a:t>
            </a:r>
            <a:r>
              <a:rPr sz="900" i="1" spc="-5" dirty="0">
                <a:solidFill>
                  <a:srgbClr val="00AF50"/>
                </a:solidFill>
                <a:latin typeface="Arial"/>
                <a:cs typeface="Arial"/>
              </a:rPr>
              <a:t> </a:t>
            </a:r>
            <a:r>
              <a:rPr sz="900" i="1" dirty="0">
                <a:solidFill>
                  <a:srgbClr val="00AF50"/>
                </a:solidFill>
                <a:latin typeface="Arial"/>
                <a:cs typeface="Arial"/>
              </a:rPr>
              <a:t>the</a:t>
            </a:r>
            <a:r>
              <a:rPr sz="900" i="1" spc="-15" dirty="0">
                <a:solidFill>
                  <a:srgbClr val="00AF50"/>
                </a:solidFill>
                <a:latin typeface="Arial"/>
                <a:cs typeface="Arial"/>
              </a:rPr>
              <a:t> </a:t>
            </a:r>
            <a:r>
              <a:rPr sz="900" i="1" spc="-20" dirty="0">
                <a:solidFill>
                  <a:srgbClr val="00AF50"/>
                </a:solidFill>
                <a:latin typeface="Arial"/>
                <a:cs typeface="Arial"/>
              </a:rPr>
              <a:t>loop</a:t>
            </a:r>
            <a:endParaRPr sz="900">
              <a:latin typeface="Arial"/>
              <a:cs typeface="Arial"/>
            </a:endParaRPr>
          </a:p>
          <a:p>
            <a:pPr marL="255904">
              <a:lnSpc>
                <a:spcPts val="99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a:t>
            </a:r>
            <a:endParaRPr sz="900">
              <a:latin typeface="Arial"/>
              <a:cs typeface="Arial"/>
            </a:endParaRPr>
          </a:p>
          <a:p>
            <a:pPr marL="191770">
              <a:lnSpc>
                <a:spcPts val="1030"/>
              </a:lnSpc>
            </a:pPr>
            <a:r>
              <a:rPr sz="900" dirty="0">
                <a:solidFill>
                  <a:srgbClr val="3333FF"/>
                </a:solidFill>
                <a:latin typeface="Arial"/>
                <a:cs typeface="Arial"/>
              </a:rPr>
              <a:t>return</a:t>
            </a:r>
            <a:r>
              <a:rPr sz="900" spc="-10" dirty="0">
                <a:solidFill>
                  <a:srgbClr val="3333FF"/>
                </a:solidFill>
                <a:latin typeface="Arial"/>
                <a:cs typeface="Arial"/>
              </a:rPr>
              <a:t> </a:t>
            </a:r>
            <a:r>
              <a:rPr sz="900" spc="-10" dirty="0">
                <a:latin typeface="Arial"/>
                <a:cs typeface="Arial"/>
              </a:rPr>
              <a:t>primeFlag;</a:t>
            </a:r>
            <a:endParaRPr sz="900">
              <a:latin typeface="Arial"/>
              <a:cs typeface="Arial"/>
            </a:endParaRPr>
          </a:p>
          <a:p>
            <a:pPr marL="63500">
              <a:lnSpc>
                <a:spcPts val="1055"/>
              </a:lnSpc>
            </a:pPr>
            <a:r>
              <a:rPr sz="900" dirty="0">
                <a:latin typeface="Arial"/>
                <a:cs typeface="Arial"/>
              </a:rPr>
              <a:t>}</a:t>
            </a:r>
            <a:endParaRPr sz="900">
              <a:latin typeface="Arial"/>
              <a:cs typeface="Arial"/>
            </a:endParaRPr>
          </a:p>
        </p:txBody>
      </p:sp>
      <p:sp>
        <p:nvSpPr>
          <p:cNvPr id="10" name="object 3"/>
          <p:cNvSpPr txBox="1"/>
          <p:nvPr/>
        </p:nvSpPr>
        <p:spPr>
          <a:xfrm>
            <a:off x="902004" y="4906771"/>
            <a:ext cx="5664835"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Let</a:t>
            </a:r>
            <a:r>
              <a:rPr sz="1100" spc="-25" dirty="0">
                <a:latin typeface="Arial"/>
                <a:cs typeface="Arial"/>
              </a:rPr>
              <a:t> </a:t>
            </a:r>
            <a:r>
              <a:rPr sz="1100" dirty="0">
                <a:latin typeface="Arial"/>
                <a:cs typeface="Arial"/>
              </a:rPr>
              <a:t>us</a:t>
            </a:r>
            <a:r>
              <a:rPr sz="1100" spc="-30" dirty="0">
                <a:latin typeface="Arial"/>
                <a:cs typeface="Arial"/>
              </a:rPr>
              <a:t> </a:t>
            </a:r>
            <a:r>
              <a:rPr sz="1100" dirty="0">
                <a:latin typeface="Arial"/>
                <a:cs typeface="Arial"/>
              </a:rPr>
              <a:t>dissect</a:t>
            </a:r>
            <a:r>
              <a:rPr sz="1100" spc="-3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different</a:t>
            </a:r>
            <a:r>
              <a:rPr sz="1100" spc="-20" dirty="0">
                <a:latin typeface="Arial"/>
                <a:cs typeface="Arial"/>
              </a:rPr>
              <a:t> </a:t>
            </a:r>
            <a:r>
              <a:rPr sz="1100" dirty="0">
                <a:latin typeface="Arial"/>
                <a:cs typeface="Arial"/>
              </a:rPr>
              <a:t>parts</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IsPrimeNumber</a:t>
            </a:r>
            <a:r>
              <a:rPr sz="1100" b="1" i="1" spc="-30"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understand</a:t>
            </a:r>
            <a:r>
              <a:rPr sz="1100" spc="-3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different parts.</a:t>
            </a:r>
            <a:endParaRPr sz="1100">
              <a:latin typeface="Arial"/>
              <a:cs typeface="Arial"/>
            </a:endParaRPr>
          </a:p>
        </p:txBody>
      </p:sp>
      <p:graphicFrame>
        <p:nvGraphicFramePr>
          <p:cNvPr id="11" name="object 4"/>
          <p:cNvGraphicFramePr>
            <a:graphicFrameLocks noGrp="1"/>
          </p:cNvGraphicFramePr>
          <p:nvPr>
            <p:extLst>
              <p:ext uri="{D42A27DB-BD31-4B8C-83A1-F6EECF244321}">
                <p14:modId xmlns:p14="http://schemas.microsoft.com/office/powerpoint/2010/main" val="1014548979"/>
              </p:ext>
            </p:extLst>
          </p:nvPr>
        </p:nvGraphicFramePr>
        <p:xfrm>
          <a:off x="984808" y="5410200"/>
          <a:ext cx="5935345" cy="3006090"/>
        </p:xfrm>
        <a:graphic>
          <a:graphicData uri="http://schemas.openxmlformats.org/drawingml/2006/table">
            <a:tbl>
              <a:tblPr firstRow="1" bandRow="1">
                <a:tableStyleId>{2D5ABB26-0587-4C30-8999-92F81FD0307C}</a:tableStyleId>
              </a:tblPr>
              <a:tblGrid>
                <a:gridCol w="1858010">
                  <a:extLst>
                    <a:ext uri="{9D8B030D-6E8A-4147-A177-3AD203B41FA5}">
                      <a16:colId xmlns:a16="http://schemas.microsoft.com/office/drawing/2014/main" val="20000"/>
                    </a:ext>
                  </a:extLst>
                </a:gridCol>
                <a:gridCol w="4077335">
                  <a:extLst>
                    <a:ext uri="{9D8B030D-6E8A-4147-A177-3AD203B41FA5}">
                      <a16:colId xmlns:a16="http://schemas.microsoft.com/office/drawing/2014/main" val="20001"/>
                    </a:ext>
                  </a:extLst>
                </a:gridCol>
              </a:tblGrid>
              <a:tr h="288925">
                <a:tc>
                  <a:txBody>
                    <a:bodyPr/>
                    <a:lstStyle/>
                    <a:p>
                      <a:pPr marL="68580">
                        <a:lnSpc>
                          <a:spcPts val="1045"/>
                        </a:lnSpc>
                      </a:pPr>
                      <a:r>
                        <a:rPr sz="900" b="1" dirty="0">
                          <a:latin typeface="Arial"/>
                          <a:cs typeface="Arial"/>
                        </a:rPr>
                        <a:t>The</a:t>
                      </a:r>
                      <a:r>
                        <a:rPr sz="900" b="1" spc="-10" dirty="0">
                          <a:latin typeface="Arial"/>
                          <a:cs typeface="Arial"/>
                        </a:rPr>
                        <a:t> </a:t>
                      </a:r>
                      <a:r>
                        <a:rPr sz="900" b="1" dirty="0">
                          <a:latin typeface="Arial"/>
                          <a:cs typeface="Arial"/>
                        </a:rPr>
                        <a:t>function</a:t>
                      </a:r>
                      <a:r>
                        <a:rPr sz="900" b="1" spc="-5" dirty="0">
                          <a:latin typeface="Arial"/>
                          <a:cs typeface="Arial"/>
                        </a:rPr>
                        <a:t> </a:t>
                      </a:r>
                      <a:r>
                        <a:rPr sz="900" b="1" dirty="0">
                          <a:latin typeface="Arial"/>
                          <a:cs typeface="Arial"/>
                        </a:rPr>
                        <a:t>or</a:t>
                      </a:r>
                      <a:r>
                        <a:rPr sz="900" b="1" spc="-10" dirty="0">
                          <a:latin typeface="Arial"/>
                          <a:cs typeface="Arial"/>
                        </a:rPr>
                        <a:t> </a:t>
                      </a:r>
                      <a:r>
                        <a:rPr sz="900" b="1" dirty="0">
                          <a:latin typeface="Arial"/>
                          <a:cs typeface="Arial"/>
                        </a:rPr>
                        <a:t>method</a:t>
                      </a:r>
                      <a:r>
                        <a:rPr sz="900" b="1" spc="-5" dirty="0">
                          <a:latin typeface="Arial"/>
                          <a:cs typeface="Arial"/>
                        </a:rPr>
                        <a:t> </a:t>
                      </a:r>
                      <a:r>
                        <a:rPr sz="900" b="1" spc="-20" dirty="0">
                          <a:latin typeface="Arial"/>
                          <a:cs typeface="Arial"/>
                        </a:rPr>
                        <a:t>part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8580">
                        <a:lnSpc>
                          <a:spcPts val="1045"/>
                        </a:lnSpc>
                      </a:pPr>
                      <a:r>
                        <a:rPr sz="900" b="1" spc="-10" dirty="0">
                          <a:latin typeface="Arial"/>
                          <a:cs typeface="Arial"/>
                        </a:rPr>
                        <a:t>Description</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extLst>
                  <a:ext uri="{0D108BD9-81ED-4DB2-BD59-A6C34878D82A}">
                    <a16:rowId xmlns:a16="http://schemas.microsoft.com/office/drawing/2014/main" val="10000"/>
                  </a:ext>
                </a:extLst>
              </a:tr>
              <a:tr h="685800">
                <a:tc>
                  <a:txBody>
                    <a:bodyPr/>
                    <a:lstStyle/>
                    <a:p>
                      <a:pPr marL="68580">
                        <a:lnSpc>
                          <a:spcPts val="1030"/>
                        </a:lnSpc>
                      </a:pPr>
                      <a:r>
                        <a:rPr sz="900" dirty="0">
                          <a:solidFill>
                            <a:srgbClr val="0000FF"/>
                          </a:solidFill>
                          <a:latin typeface="Arial"/>
                          <a:cs typeface="Arial"/>
                        </a:rPr>
                        <a:t>bool</a:t>
                      </a:r>
                      <a:r>
                        <a:rPr sz="900" spc="-10" dirty="0">
                          <a:solidFill>
                            <a:srgbClr val="0000FF"/>
                          </a:solidFill>
                          <a:latin typeface="Arial"/>
                          <a:cs typeface="Arial"/>
                        </a:rPr>
                        <a:t> </a:t>
                      </a:r>
                      <a:r>
                        <a:rPr sz="900" spc="-10" dirty="0">
                          <a:latin typeface="Arial"/>
                          <a:cs typeface="Arial"/>
                        </a:rPr>
                        <a:t>IsPrimeNumber(…)</a:t>
                      </a:r>
                      <a:endParaRPr sz="900">
                        <a:latin typeface="Arial"/>
                        <a:cs typeface="Arial"/>
                      </a:endParaRPr>
                    </a:p>
                    <a:p>
                      <a:pPr marL="68580">
                        <a:lnSpc>
                          <a:spcPts val="1030"/>
                        </a:lnSpc>
                      </a:pPr>
                      <a:r>
                        <a:rPr sz="900" dirty="0">
                          <a:latin typeface="Arial"/>
                          <a:cs typeface="Arial"/>
                        </a:rPr>
                        <a:t>{</a:t>
                      </a:r>
                      <a:endParaRPr sz="900">
                        <a:latin typeface="Arial"/>
                        <a:cs typeface="Arial"/>
                      </a:endParaRPr>
                    </a:p>
                    <a:p>
                      <a:pPr marL="164465">
                        <a:lnSpc>
                          <a:spcPts val="1030"/>
                        </a:lnSpc>
                      </a:pPr>
                      <a:r>
                        <a:rPr sz="900" dirty="0">
                          <a:latin typeface="Arial"/>
                          <a:cs typeface="Arial"/>
                        </a:rPr>
                        <a:t>…</a:t>
                      </a:r>
                      <a:endParaRPr sz="900">
                        <a:latin typeface="Arial"/>
                        <a:cs typeface="Arial"/>
                      </a:endParaRPr>
                    </a:p>
                    <a:p>
                      <a:pPr marL="68580">
                        <a:lnSpc>
                          <a:spcPts val="1055"/>
                        </a:lnSpc>
                      </a:pPr>
                      <a:r>
                        <a:rPr sz="900"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159385">
                        <a:lnSpc>
                          <a:spcPts val="1030"/>
                        </a:lnSpc>
                        <a:spcBef>
                          <a:spcPts val="50"/>
                        </a:spcBef>
                      </a:pPr>
                      <a:r>
                        <a:rPr sz="900" dirty="0">
                          <a:latin typeface="Arial"/>
                          <a:cs typeface="Arial"/>
                        </a:rPr>
                        <a:t>The</a:t>
                      </a:r>
                      <a:r>
                        <a:rPr sz="900" spc="-10" dirty="0">
                          <a:latin typeface="Arial"/>
                          <a:cs typeface="Arial"/>
                        </a:rPr>
                        <a:t> </a:t>
                      </a:r>
                      <a:r>
                        <a:rPr sz="900" dirty="0">
                          <a:latin typeface="Arial"/>
                          <a:cs typeface="Arial"/>
                        </a:rPr>
                        <a:t>name</a:t>
                      </a:r>
                      <a:r>
                        <a:rPr sz="900" spc="-1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function</a:t>
                      </a:r>
                      <a:r>
                        <a:rPr sz="900" spc="-15" dirty="0">
                          <a:latin typeface="Arial"/>
                          <a:cs typeface="Arial"/>
                        </a:rPr>
                        <a:t> </a:t>
                      </a:r>
                      <a:r>
                        <a:rPr sz="900" dirty="0">
                          <a:latin typeface="Arial"/>
                          <a:cs typeface="Arial"/>
                        </a:rPr>
                        <a:t>proceeded</a:t>
                      </a:r>
                      <a:r>
                        <a:rPr sz="900" spc="-15" dirty="0">
                          <a:latin typeface="Arial"/>
                          <a:cs typeface="Arial"/>
                        </a:rPr>
                        <a:t> </a:t>
                      </a:r>
                      <a:r>
                        <a:rPr sz="900" dirty="0">
                          <a:latin typeface="Arial"/>
                          <a:cs typeface="Arial"/>
                        </a:rPr>
                        <a:t>by</a:t>
                      </a:r>
                      <a:r>
                        <a:rPr sz="900" spc="-2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return</a:t>
                      </a:r>
                      <a:r>
                        <a:rPr sz="900" spc="-15" dirty="0">
                          <a:latin typeface="Arial"/>
                          <a:cs typeface="Arial"/>
                        </a:rPr>
                        <a:t> </a:t>
                      </a:r>
                      <a:r>
                        <a:rPr sz="900" dirty="0">
                          <a:latin typeface="Arial"/>
                          <a:cs typeface="Arial"/>
                        </a:rPr>
                        <a:t>type.</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function</a:t>
                      </a:r>
                      <a:r>
                        <a:rPr sz="900" spc="-15" dirty="0">
                          <a:latin typeface="Arial"/>
                          <a:cs typeface="Arial"/>
                        </a:rPr>
                        <a:t> </a:t>
                      </a:r>
                      <a:r>
                        <a:rPr sz="900" dirty="0">
                          <a:latin typeface="Arial"/>
                          <a:cs typeface="Arial"/>
                        </a:rPr>
                        <a:t>body </a:t>
                      </a:r>
                      <a:r>
                        <a:rPr sz="900" spc="-25" dirty="0">
                          <a:latin typeface="Arial"/>
                          <a:cs typeface="Arial"/>
                        </a:rPr>
                        <a:t>is </a:t>
                      </a:r>
                      <a:r>
                        <a:rPr sz="900" dirty="0">
                          <a:latin typeface="Arial"/>
                          <a:cs typeface="Arial"/>
                        </a:rPr>
                        <a:t>enclosed</a:t>
                      </a:r>
                      <a:r>
                        <a:rPr sz="900" spc="-15" dirty="0">
                          <a:latin typeface="Arial"/>
                          <a:cs typeface="Arial"/>
                        </a:rPr>
                        <a:t> </a:t>
                      </a:r>
                      <a:r>
                        <a:rPr sz="900" dirty="0">
                          <a:latin typeface="Arial"/>
                          <a:cs typeface="Arial"/>
                        </a:rPr>
                        <a:t>inside</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curly</a:t>
                      </a:r>
                      <a:r>
                        <a:rPr sz="900" spc="-5" dirty="0">
                          <a:latin typeface="Arial"/>
                          <a:cs typeface="Arial"/>
                        </a:rPr>
                        <a:t> </a:t>
                      </a:r>
                      <a:r>
                        <a:rPr sz="900" spc="-10" dirty="0">
                          <a:latin typeface="Arial"/>
                          <a:cs typeface="Arial"/>
                        </a:rPr>
                        <a:t>parenthesis.</a:t>
                      </a:r>
                      <a:endParaRPr sz="900">
                        <a:latin typeface="Arial"/>
                        <a:cs typeface="Arial"/>
                      </a:endParaRPr>
                    </a:p>
                  </a:txBody>
                  <a:tcPr marL="0" marR="0" marT="63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89560">
                <a:tc>
                  <a:txBody>
                    <a:bodyPr/>
                    <a:lstStyle/>
                    <a:p>
                      <a:pPr marL="68580">
                        <a:lnSpc>
                          <a:spcPts val="1045"/>
                        </a:lnSpc>
                      </a:pPr>
                      <a:r>
                        <a:rPr sz="900" dirty="0">
                          <a:latin typeface="Arial"/>
                          <a:cs typeface="Arial"/>
                        </a:rPr>
                        <a:t>(</a:t>
                      </a:r>
                      <a:r>
                        <a:rPr sz="900" spc="-10" dirty="0">
                          <a:latin typeface="Arial"/>
                          <a:cs typeface="Arial"/>
                        </a:rPr>
                        <a:t> </a:t>
                      </a:r>
                      <a:r>
                        <a:rPr sz="900" dirty="0">
                          <a:solidFill>
                            <a:srgbClr val="0000FF"/>
                          </a:solidFill>
                          <a:latin typeface="Arial"/>
                          <a:cs typeface="Arial"/>
                        </a:rPr>
                        <a:t>int</a:t>
                      </a:r>
                      <a:r>
                        <a:rPr sz="900" spc="-20" dirty="0">
                          <a:solidFill>
                            <a:srgbClr val="0000FF"/>
                          </a:solidFill>
                          <a:latin typeface="Arial"/>
                          <a:cs typeface="Arial"/>
                        </a:rPr>
                        <a:t> </a:t>
                      </a:r>
                      <a:r>
                        <a:rPr sz="900" dirty="0">
                          <a:latin typeface="Arial"/>
                          <a:cs typeface="Arial"/>
                        </a:rPr>
                        <a:t>x </a:t>
                      </a:r>
                      <a:r>
                        <a:rPr sz="900" spc="-50"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045"/>
                        </a:lnSpc>
                      </a:pPr>
                      <a:r>
                        <a:rPr sz="900" dirty="0">
                          <a:latin typeface="Arial"/>
                          <a:cs typeface="Arial"/>
                        </a:rPr>
                        <a:t>Function</a:t>
                      </a:r>
                      <a:r>
                        <a:rPr sz="900" spc="-20" dirty="0">
                          <a:latin typeface="Arial"/>
                          <a:cs typeface="Arial"/>
                        </a:rPr>
                        <a:t> </a:t>
                      </a:r>
                      <a:r>
                        <a:rPr sz="900" dirty="0">
                          <a:latin typeface="Arial"/>
                          <a:cs typeface="Arial"/>
                        </a:rPr>
                        <a:t>parameters</a:t>
                      </a:r>
                      <a:r>
                        <a:rPr sz="900" spc="-15"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their</a:t>
                      </a:r>
                      <a:r>
                        <a:rPr sz="900" spc="-30" dirty="0">
                          <a:latin typeface="Arial"/>
                          <a:cs typeface="Arial"/>
                        </a:rPr>
                        <a:t> </a:t>
                      </a:r>
                      <a:r>
                        <a:rPr sz="900" spc="-10" dirty="0">
                          <a:latin typeface="Arial"/>
                          <a:cs typeface="Arial"/>
                        </a:rPr>
                        <a:t>types.</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321435">
                <a:tc>
                  <a:txBody>
                    <a:bodyPr/>
                    <a:lstStyle/>
                    <a:p>
                      <a:pPr marL="196215">
                        <a:lnSpc>
                          <a:spcPts val="1045"/>
                        </a:lnSpc>
                      </a:pPr>
                      <a:r>
                        <a:rPr sz="900" dirty="0">
                          <a:solidFill>
                            <a:srgbClr val="0000FF"/>
                          </a:solidFill>
                          <a:latin typeface="Arial"/>
                          <a:cs typeface="Arial"/>
                        </a:rPr>
                        <a:t>bool</a:t>
                      </a:r>
                      <a:r>
                        <a:rPr sz="900" spc="-20" dirty="0">
                          <a:solidFill>
                            <a:srgbClr val="0000FF"/>
                          </a:solidFill>
                          <a:latin typeface="Arial"/>
                          <a:cs typeface="Arial"/>
                        </a:rPr>
                        <a:t> </a:t>
                      </a:r>
                      <a:r>
                        <a:rPr sz="900" dirty="0">
                          <a:latin typeface="Arial"/>
                          <a:cs typeface="Arial"/>
                        </a:rPr>
                        <a:t>primeFlag</a:t>
                      </a:r>
                      <a:r>
                        <a:rPr sz="900" spc="-10" dirty="0">
                          <a:latin typeface="Arial"/>
                          <a:cs typeface="Arial"/>
                        </a:rPr>
                        <a:t> </a:t>
                      </a:r>
                      <a:r>
                        <a:rPr sz="900" dirty="0">
                          <a:latin typeface="Arial"/>
                          <a:cs typeface="Arial"/>
                        </a:rPr>
                        <a:t>=</a:t>
                      </a:r>
                      <a:r>
                        <a:rPr sz="900" spc="-5" dirty="0">
                          <a:latin typeface="Arial"/>
                          <a:cs typeface="Arial"/>
                        </a:rPr>
                        <a:t> </a:t>
                      </a:r>
                      <a:r>
                        <a:rPr sz="900" spc="-20" dirty="0">
                          <a:solidFill>
                            <a:srgbClr val="0000FF"/>
                          </a:solidFill>
                          <a:latin typeface="Arial"/>
                          <a:cs typeface="Arial"/>
                        </a:rPr>
                        <a:t>true</a:t>
                      </a:r>
                      <a:r>
                        <a:rPr sz="900" spc="-20" dirty="0">
                          <a:latin typeface="Arial"/>
                          <a:cs typeface="Arial"/>
                        </a:rPr>
                        <a:t>;</a:t>
                      </a:r>
                      <a:endParaRPr sz="900">
                        <a:latin typeface="Arial"/>
                        <a:cs typeface="Arial"/>
                      </a:endParaRPr>
                    </a:p>
                    <a:p>
                      <a:pPr>
                        <a:lnSpc>
                          <a:spcPct val="100000"/>
                        </a:lnSpc>
                        <a:spcBef>
                          <a:spcPts val="15"/>
                        </a:spcBef>
                      </a:pPr>
                      <a:endParaRPr sz="850">
                        <a:latin typeface="Times New Roman"/>
                        <a:cs typeface="Times New Roman"/>
                      </a:endParaRPr>
                    </a:p>
                    <a:p>
                      <a:pPr marL="196215">
                        <a:lnSpc>
                          <a:spcPts val="1055"/>
                        </a:lnSpc>
                      </a:pPr>
                      <a:r>
                        <a:rPr sz="900" dirty="0">
                          <a:solidFill>
                            <a:srgbClr val="0000FF"/>
                          </a:solidFill>
                          <a:latin typeface="Arial"/>
                          <a:cs typeface="Arial"/>
                        </a:rPr>
                        <a:t>for</a:t>
                      </a:r>
                      <a:r>
                        <a:rPr sz="900" dirty="0">
                          <a:latin typeface="Arial"/>
                          <a:cs typeface="Arial"/>
                        </a:rPr>
                        <a:t>(</a:t>
                      </a:r>
                      <a:r>
                        <a:rPr sz="900" spc="-25" dirty="0">
                          <a:latin typeface="Arial"/>
                          <a:cs typeface="Arial"/>
                        </a:rPr>
                        <a:t> </a:t>
                      </a:r>
                      <a:r>
                        <a:rPr sz="900" dirty="0">
                          <a:latin typeface="Arial"/>
                          <a:cs typeface="Arial"/>
                        </a:rPr>
                        <a:t>int</a:t>
                      </a:r>
                      <a:r>
                        <a:rPr sz="900" spc="-10"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 2; i</a:t>
                      </a:r>
                      <a:r>
                        <a:rPr sz="900" spc="-5" dirty="0">
                          <a:latin typeface="Arial"/>
                          <a:cs typeface="Arial"/>
                        </a:rPr>
                        <a:t> </a:t>
                      </a:r>
                      <a:r>
                        <a:rPr sz="900" dirty="0">
                          <a:latin typeface="Arial"/>
                          <a:cs typeface="Arial"/>
                        </a:rPr>
                        <a:t>&lt;</a:t>
                      </a:r>
                      <a:r>
                        <a:rPr sz="900" spc="-10" dirty="0">
                          <a:latin typeface="Arial"/>
                          <a:cs typeface="Arial"/>
                        </a:rPr>
                        <a:t> </a:t>
                      </a:r>
                      <a:r>
                        <a:rPr sz="900" dirty="0">
                          <a:latin typeface="Arial"/>
                          <a:cs typeface="Arial"/>
                        </a:rPr>
                        <a:t>(x /</a:t>
                      </a:r>
                      <a:r>
                        <a:rPr sz="900" spc="-10" dirty="0">
                          <a:latin typeface="Arial"/>
                          <a:cs typeface="Arial"/>
                        </a:rPr>
                        <a:t> </a:t>
                      </a:r>
                      <a:r>
                        <a:rPr sz="900" dirty="0">
                          <a:latin typeface="Arial"/>
                          <a:cs typeface="Arial"/>
                        </a:rPr>
                        <a:t>2);</a:t>
                      </a:r>
                      <a:r>
                        <a:rPr sz="900" spc="-10" dirty="0">
                          <a:latin typeface="Arial"/>
                          <a:cs typeface="Arial"/>
                        </a:rPr>
                        <a:t> </a:t>
                      </a:r>
                      <a:r>
                        <a:rPr sz="900" spc="-20" dirty="0">
                          <a:latin typeface="Arial"/>
                          <a:cs typeface="Arial"/>
                        </a:rPr>
                        <a:t>i++)</a:t>
                      </a:r>
                      <a:endParaRPr sz="900">
                        <a:latin typeface="Arial"/>
                        <a:cs typeface="Arial"/>
                      </a:endParaRPr>
                    </a:p>
                    <a:p>
                      <a:pPr marL="196215">
                        <a:lnSpc>
                          <a:spcPts val="1035"/>
                        </a:lnSpc>
                      </a:pPr>
                      <a:r>
                        <a:rPr sz="900" dirty="0">
                          <a:latin typeface="Arial"/>
                          <a:cs typeface="Arial"/>
                        </a:rPr>
                        <a:t>{</a:t>
                      </a:r>
                      <a:endParaRPr sz="900">
                        <a:latin typeface="Arial"/>
                        <a:cs typeface="Arial"/>
                      </a:endParaRPr>
                    </a:p>
                    <a:p>
                      <a:pPr marL="260350">
                        <a:lnSpc>
                          <a:spcPts val="1030"/>
                        </a:lnSpc>
                      </a:pPr>
                      <a:r>
                        <a:rPr sz="900" dirty="0">
                          <a:solidFill>
                            <a:srgbClr val="0000FF"/>
                          </a:solidFill>
                          <a:latin typeface="Arial"/>
                          <a:cs typeface="Arial"/>
                        </a:rPr>
                        <a:t>if</a:t>
                      </a:r>
                      <a:r>
                        <a:rPr sz="900" dirty="0">
                          <a:latin typeface="Arial"/>
                          <a:cs typeface="Arial"/>
                        </a:rPr>
                        <a:t>(</a:t>
                      </a:r>
                      <a:r>
                        <a:rPr sz="900" spc="-15"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0)</a:t>
                      </a:r>
                      <a:endParaRPr sz="900">
                        <a:latin typeface="Arial"/>
                        <a:cs typeface="Arial"/>
                      </a:endParaRPr>
                    </a:p>
                    <a:p>
                      <a:pPr marL="260350">
                        <a:lnSpc>
                          <a:spcPts val="1040"/>
                        </a:lnSpc>
                      </a:pPr>
                      <a:r>
                        <a:rPr sz="900" dirty="0">
                          <a:latin typeface="Arial"/>
                          <a:cs typeface="Arial"/>
                        </a:rPr>
                        <a:t>{</a:t>
                      </a:r>
                      <a:endParaRPr sz="900">
                        <a:latin typeface="Arial"/>
                        <a:cs typeface="Arial"/>
                      </a:endParaRPr>
                    </a:p>
                    <a:p>
                      <a:pPr marL="322580" marR="497840">
                        <a:lnSpc>
                          <a:spcPts val="1030"/>
                        </a:lnSpc>
                        <a:spcBef>
                          <a:spcPts val="60"/>
                        </a:spcBef>
                      </a:pPr>
                      <a:r>
                        <a:rPr sz="900" dirty="0">
                          <a:latin typeface="Arial"/>
                          <a:cs typeface="Arial"/>
                        </a:rPr>
                        <a:t>primeFlag</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3333FF"/>
                          </a:solidFill>
                          <a:latin typeface="Arial"/>
                          <a:cs typeface="Arial"/>
                        </a:rPr>
                        <a:t>false</a:t>
                      </a:r>
                      <a:r>
                        <a:rPr sz="900" spc="-10" dirty="0">
                          <a:latin typeface="Arial"/>
                          <a:cs typeface="Arial"/>
                        </a:rPr>
                        <a:t>; </a:t>
                      </a:r>
                      <a:r>
                        <a:rPr sz="900" dirty="0">
                          <a:solidFill>
                            <a:srgbClr val="3333FF"/>
                          </a:solidFill>
                          <a:latin typeface="Arial"/>
                          <a:cs typeface="Arial"/>
                        </a:rPr>
                        <a:t>break;</a:t>
                      </a:r>
                      <a:r>
                        <a:rPr sz="900" spc="-15" dirty="0">
                          <a:solidFill>
                            <a:srgbClr val="3333FF"/>
                          </a:solidFill>
                          <a:latin typeface="Arial"/>
                          <a:cs typeface="Arial"/>
                        </a:rPr>
                        <a:t> </a:t>
                      </a:r>
                      <a:r>
                        <a:rPr sz="900" i="1" dirty="0">
                          <a:solidFill>
                            <a:srgbClr val="00AF50"/>
                          </a:solidFill>
                          <a:latin typeface="Arial"/>
                          <a:cs typeface="Arial"/>
                        </a:rPr>
                        <a:t>//exit</a:t>
                      </a:r>
                      <a:r>
                        <a:rPr sz="900" i="1" spc="-5" dirty="0">
                          <a:solidFill>
                            <a:srgbClr val="00AF50"/>
                          </a:solidFill>
                          <a:latin typeface="Arial"/>
                          <a:cs typeface="Arial"/>
                        </a:rPr>
                        <a:t> </a:t>
                      </a:r>
                      <a:r>
                        <a:rPr sz="900" i="1" dirty="0">
                          <a:solidFill>
                            <a:srgbClr val="00AF50"/>
                          </a:solidFill>
                          <a:latin typeface="Arial"/>
                          <a:cs typeface="Arial"/>
                        </a:rPr>
                        <a:t>the</a:t>
                      </a:r>
                      <a:r>
                        <a:rPr sz="900" i="1" spc="-15" dirty="0">
                          <a:solidFill>
                            <a:srgbClr val="00AF50"/>
                          </a:solidFill>
                          <a:latin typeface="Arial"/>
                          <a:cs typeface="Arial"/>
                        </a:rPr>
                        <a:t> </a:t>
                      </a:r>
                      <a:r>
                        <a:rPr sz="900" i="1" spc="-20" dirty="0">
                          <a:solidFill>
                            <a:srgbClr val="00AF50"/>
                          </a:solidFill>
                          <a:latin typeface="Arial"/>
                          <a:cs typeface="Arial"/>
                        </a:rPr>
                        <a:t>loop</a:t>
                      </a:r>
                      <a:endParaRPr sz="900">
                        <a:latin typeface="Arial"/>
                        <a:cs typeface="Arial"/>
                      </a:endParaRPr>
                    </a:p>
                    <a:p>
                      <a:pPr marL="260350">
                        <a:lnSpc>
                          <a:spcPts val="985"/>
                        </a:lnSpc>
                      </a:pPr>
                      <a:r>
                        <a:rPr sz="900" dirty="0">
                          <a:latin typeface="Arial"/>
                          <a:cs typeface="Arial"/>
                        </a:rPr>
                        <a:t>}</a:t>
                      </a:r>
                      <a:endParaRPr sz="900">
                        <a:latin typeface="Arial"/>
                        <a:cs typeface="Arial"/>
                      </a:endParaRPr>
                    </a:p>
                    <a:p>
                      <a:pPr marL="196215">
                        <a:lnSpc>
                          <a:spcPts val="1005"/>
                        </a:lnSpc>
                      </a:pPr>
                      <a:r>
                        <a:rPr sz="900"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10185">
                        <a:lnSpc>
                          <a:spcPct val="96100"/>
                        </a:lnSpc>
                        <a:spcBef>
                          <a:spcPts val="5"/>
                        </a:spcBef>
                      </a:pPr>
                      <a:r>
                        <a:rPr sz="900" dirty="0">
                          <a:latin typeface="Arial"/>
                          <a:cs typeface="Arial"/>
                        </a:rPr>
                        <a:t>This</a:t>
                      </a:r>
                      <a:r>
                        <a:rPr sz="900" spc="-15" dirty="0">
                          <a:latin typeface="Arial"/>
                          <a:cs typeface="Arial"/>
                        </a:rPr>
                        <a:t> </a:t>
                      </a:r>
                      <a:r>
                        <a:rPr sz="900" dirty="0">
                          <a:latin typeface="Arial"/>
                          <a:cs typeface="Arial"/>
                        </a:rPr>
                        <a:t>is</a:t>
                      </a:r>
                      <a:r>
                        <a:rPr sz="900" spc="-10" dirty="0">
                          <a:latin typeface="Arial"/>
                          <a:cs typeface="Arial"/>
                        </a:rPr>
                        <a:t> </a:t>
                      </a:r>
                      <a:r>
                        <a:rPr sz="900" dirty="0">
                          <a:latin typeface="Arial"/>
                          <a:cs typeface="Arial"/>
                        </a:rPr>
                        <a:t>called</a:t>
                      </a:r>
                      <a:r>
                        <a:rPr sz="900" spc="-15" dirty="0">
                          <a:latin typeface="Arial"/>
                          <a:cs typeface="Arial"/>
                        </a:rPr>
                        <a:t> </a:t>
                      </a:r>
                      <a:r>
                        <a:rPr sz="900" dirty="0">
                          <a:latin typeface="Arial"/>
                          <a:cs typeface="Arial"/>
                        </a:rPr>
                        <a:t>the</a:t>
                      </a:r>
                      <a:r>
                        <a:rPr sz="900" spc="-5" dirty="0">
                          <a:latin typeface="Arial"/>
                          <a:cs typeface="Arial"/>
                        </a:rPr>
                        <a:t> </a:t>
                      </a:r>
                      <a:r>
                        <a:rPr sz="900" i="1" dirty="0">
                          <a:latin typeface="Arial"/>
                          <a:cs typeface="Arial"/>
                        </a:rPr>
                        <a:t>body </a:t>
                      </a:r>
                      <a:r>
                        <a:rPr sz="900" dirty="0">
                          <a:latin typeface="Arial"/>
                          <a:cs typeface="Arial"/>
                        </a:rPr>
                        <a:t>of</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function.</a:t>
                      </a:r>
                      <a:r>
                        <a:rPr sz="900" spc="-20" dirty="0">
                          <a:latin typeface="Arial"/>
                          <a:cs typeface="Arial"/>
                        </a:rPr>
                        <a:t> </a:t>
                      </a:r>
                      <a:r>
                        <a:rPr sz="900" dirty="0">
                          <a:latin typeface="Arial"/>
                          <a:cs typeface="Arial"/>
                        </a:rPr>
                        <a:t>It</a:t>
                      </a:r>
                      <a:r>
                        <a:rPr sz="900" spc="-5" dirty="0">
                          <a:latin typeface="Arial"/>
                          <a:cs typeface="Arial"/>
                        </a:rPr>
                        <a:t> </a:t>
                      </a:r>
                      <a:r>
                        <a:rPr sz="900" dirty="0">
                          <a:latin typeface="Arial"/>
                          <a:cs typeface="Arial"/>
                        </a:rPr>
                        <a:t>includes a</a:t>
                      </a:r>
                      <a:r>
                        <a:rPr sz="900" spc="-15" dirty="0">
                          <a:latin typeface="Arial"/>
                          <a:cs typeface="Arial"/>
                        </a:rPr>
                        <a:t> </a:t>
                      </a:r>
                      <a:r>
                        <a:rPr sz="900" dirty="0">
                          <a:latin typeface="Arial"/>
                          <a:cs typeface="Arial"/>
                        </a:rPr>
                        <a:t>list</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instructions</a:t>
                      </a:r>
                      <a:r>
                        <a:rPr sz="900" spc="-15" dirty="0">
                          <a:latin typeface="Arial"/>
                          <a:cs typeface="Arial"/>
                        </a:rPr>
                        <a:t> </a:t>
                      </a:r>
                      <a:r>
                        <a:rPr sz="900" spc="-25" dirty="0">
                          <a:latin typeface="Arial"/>
                          <a:cs typeface="Arial"/>
                        </a:rPr>
                        <a:t>to </a:t>
                      </a:r>
                      <a:r>
                        <a:rPr sz="900" dirty="0">
                          <a:latin typeface="Arial"/>
                          <a:cs typeface="Arial"/>
                        </a:rPr>
                        <a:t>examine</a:t>
                      </a:r>
                      <a:r>
                        <a:rPr sz="900" spc="-30" dirty="0">
                          <a:latin typeface="Arial"/>
                          <a:cs typeface="Arial"/>
                        </a:rPr>
                        <a:t> </a:t>
                      </a:r>
                      <a:r>
                        <a:rPr sz="900" dirty="0">
                          <a:latin typeface="Arial"/>
                          <a:cs typeface="Arial"/>
                        </a:rPr>
                        <a:t>whether</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given</a:t>
                      </a:r>
                      <a:r>
                        <a:rPr sz="900" spc="-5" dirty="0">
                          <a:latin typeface="Arial"/>
                          <a:cs typeface="Arial"/>
                        </a:rPr>
                        <a:t> </a:t>
                      </a:r>
                      <a:r>
                        <a:rPr sz="900" dirty="0">
                          <a:latin typeface="Arial"/>
                          <a:cs typeface="Arial"/>
                        </a:rPr>
                        <a:t>number</a:t>
                      </a:r>
                      <a:r>
                        <a:rPr sz="900" spc="-20" dirty="0">
                          <a:latin typeface="Arial"/>
                          <a:cs typeface="Arial"/>
                        </a:rPr>
                        <a:t> </a:t>
                      </a:r>
                      <a:r>
                        <a:rPr sz="900" dirty="0">
                          <a:latin typeface="Arial"/>
                          <a:cs typeface="Arial"/>
                        </a:rPr>
                        <a:t>is</a:t>
                      </a:r>
                      <a:r>
                        <a:rPr sz="900" spc="-10" dirty="0">
                          <a:latin typeface="Arial"/>
                          <a:cs typeface="Arial"/>
                        </a:rPr>
                        <a:t> </a:t>
                      </a:r>
                      <a:r>
                        <a:rPr sz="900" dirty="0">
                          <a:latin typeface="Arial"/>
                          <a:cs typeface="Arial"/>
                        </a:rPr>
                        <a:t>prime</a:t>
                      </a:r>
                      <a:r>
                        <a:rPr sz="900" spc="-5" dirty="0">
                          <a:latin typeface="Arial"/>
                          <a:cs typeface="Arial"/>
                        </a:rPr>
                        <a:t> </a:t>
                      </a:r>
                      <a:r>
                        <a:rPr sz="900" dirty="0">
                          <a:latin typeface="Arial"/>
                          <a:cs typeface="Arial"/>
                        </a:rPr>
                        <a:t>or</a:t>
                      </a:r>
                      <a:r>
                        <a:rPr sz="900" spc="-20" dirty="0">
                          <a:latin typeface="Arial"/>
                          <a:cs typeface="Arial"/>
                        </a:rPr>
                        <a:t> </a:t>
                      </a:r>
                      <a:r>
                        <a:rPr sz="900" dirty="0">
                          <a:latin typeface="Arial"/>
                          <a:cs typeface="Arial"/>
                        </a:rPr>
                        <a:t>not,</a:t>
                      </a:r>
                      <a:r>
                        <a:rPr sz="900" spc="-1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append</a:t>
                      </a:r>
                      <a:r>
                        <a:rPr sz="900" spc="-5" dirty="0">
                          <a:latin typeface="Arial"/>
                          <a:cs typeface="Arial"/>
                        </a:rPr>
                        <a:t> </a:t>
                      </a:r>
                      <a:r>
                        <a:rPr sz="900" dirty="0">
                          <a:latin typeface="Arial"/>
                          <a:cs typeface="Arial"/>
                        </a:rPr>
                        <a:t>all</a:t>
                      </a:r>
                      <a:r>
                        <a:rPr sz="900" spc="-5" dirty="0">
                          <a:latin typeface="Arial"/>
                          <a:cs typeface="Arial"/>
                        </a:rPr>
                        <a:t> </a:t>
                      </a:r>
                      <a:r>
                        <a:rPr sz="900" spc="-10" dirty="0">
                          <a:latin typeface="Arial"/>
                          <a:cs typeface="Arial"/>
                        </a:rPr>
                        <a:t>divisible numbers.</a:t>
                      </a:r>
                      <a:endParaRPr sz="900">
                        <a:latin typeface="Arial"/>
                        <a:cs typeface="Arial"/>
                      </a:endParaRPr>
                    </a:p>
                  </a:txBody>
                  <a:tcPr marL="0" marR="0" marT="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20370">
                <a:tc>
                  <a:txBody>
                    <a:bodyPr/>
                    <a:lstStyle/>
                    <a:p>
                      <a:pPr marL="68580">
                        <a:lnSpc>
                          <a:spcPts val="1045"/>
                        </a:lnSpc>
                      </a:pPr>
                      <a:r>
                        <a:rPr sz="900" dirty="0">
                          <a:solidFill>
                            <a:srgbClr val="0000FF"/>
                          </a:solidFill>
                          <a:latin typeface="Arial"/>
                          <a:cs typeface="Arial"/>
                        </a:rPr>
                        <a:t>return</a:t>
                      </a:r>
                      <a:r>
                        <a:rPr sz="900" spc="-5" dirty="0">
                          <a:solidFill>
                            <a:srgbClr val="0000FF"/>
                          </a:solidFill>
                          <a:latin typeface="Arial"/>
                          <a:cs typeface="Arial"/>
                        </a:rPr>
                        <a:t> </a:t>
                      </a:r>
                      <a:r>
                        <a:rPr sz="900" spc="-10" dirty="0">
                          <a:latin typeface="Arial"/>
                          <a:cs typeface="Arial"/>
                        </a:rPr>
                        <a:t>primeFlag;</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85115">
                        <a:lnSpc>
                          <a:spcPts val="1030"/>
                        </a:lnSpc>
                        <a:spcBef>
                          <a:spcPts val="40"/>
                        </a:spcBef>
                      </a:pPr>
                      <a:r>
                        <a:rPr sz="900" dirty="0">
                          <a:latin typeface="Arial"/>
                          <a:cs typeface="Arial"/>
                        </a:rPr>
                        <a:t>Return</a:t>
                      </a:r>
                      <a:r>
                        <a:rPr sz="900" spc="-30" dirty="0">
                          <a:latin typeface="Arial"/>
                          <a:cs typeface="Arial"/>
                        </a:rPr>
                        <a:t> </a:t>
                      </a:r>
                      <a:r>
                        <a:rPr sz="900" dirty="0">
                          <a:latin typeface="Arial"/>
                          <a:cs typeface="Arial"/>
                        </a:rPr>
                        <a:t>value.</a:t>
                      </a:r>
                      <a:r>
                        <a:rPr sz="900" spc="-10" dirty="0">
                          <a:latin typeface="Arial"/>
                          <a:cs typeface="Arial"/>
                        </a:rPr>
                        <a:t> </a:t>
                      </a:r>
                      <a:r>
                        <a:rPr sz="900" dirty="0">
                          <a:latin typeface="Arial"/>
                          <a:cs typeface="Arial"/>
                        </a:rPr>
                        <a:t>Use</a:t>
                      </a:r>
                      <a:r>
                        <a:rPr sz="900" spc="-5" dirty="0">
                          <a:latin typeface="Arial"/>
                          <a:cs typeface="Arial"/>
                        </a:rPr>
                        <a:t> </a:t>
                      </a:r>
                      <a:r>
                        <a:rPr sz="900" dirty="0">
                          <a:solidFill>
                            <a:srgbClr val="0000FF"/>
                          </a:solidFill>
                          <a:latin typeface="Arial"/>
                          <a:cs typeface="Arial"/>
                        </a:rPr>
                        <a:t>return</a:t>
                      </a:r>
                      <a:r>
                        <a:rPr sz="900" spc="-15" dirty="0">
                          <a:solidFill>
                            <a:srgbClr val="0000FF"/>
                          </a:solidFill>
                          <a:latin typeface="Arial"/>
                          <a:cs typeface="Arial"/>
                        </a:rPr>
                        <a:t> </a:t>
                      </a:r>
                      <a:r>
                        <a:rPr sz="900" dirty="0">
                          <a:latin typeface="Arial"/>
                          <a:cs typeface="Arial"/>
                        </a:rPr>
                        <a:t>keyword</a:t>
                      </a:r>
                      <a:r>
                        <a:rPr sz="900" spc="-10"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indicate</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value</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function</a:t>
                      </a:r>
                      <a:r>
                        <a:rPr sz="900" spc="-10" dirty="0">
                          <a:latin typeface="Arial"/>
                          <a:cs typeface="Arial"/>
                        </a:rPr>
                        <a:t> hands back.</a:t>
                      </a:r>
                      <a:endParaRPr sz="900">
                        <a:latin typeface="Arial"/>
                        <a:cs typeface="Arial"/>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12" name="TextBox 11">
            <a:hlinkClick r:id="rId2" action="ppaction://hlinkfile"/>
          </p:cNvPr>
          <p:cNvSpPr txBox="1"/>
          <p:nvPr/>
        </p:nvSpPr>
        <p:spPr>
          <a:xfrm>
            <a:off x="6308026" y="2850769"/>
            <a:ext cx="517625" cy="306467"/>
          </a:xfrm>
          <a:prstGeom prst="roundRect">
            <a:avLst/>
          </a:prstGeom>
          <a:solidFill>
            <a:schemeClr val="bg1">
              <a:lumMod val="95000"/>
            </a:schemeClr>
          </a:solidFill>
          <a:ln>
            <a:solidFill>
              <a:srgbClr val="00B0F0"/>
            </a:solidFill>
          </a:ln>
          <a:effectLst>
            <a:outerShdw blurRad="50800" dist="38100" dir="2700000" algn="tl" rotWithShape="0">
              <a:prstClr val="black">
                <a:alpha val="40000"/>
              </a:prstClr>
            </a:outerShdw>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879982"/>
            <a:ext cx="5937885" cy="1332865"/>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2_8_2:</a:t>
            </a:r>
            <a:r>
              <a:rPr sz="1200" b="1" spc="-55" dirty="0">
                <a:latin typeface="Arial"/>
                <a:cs typeface="Arial"/>
              </a:rPr>
              <a:t> </a:t>
            </a:r>
            <a:r>
              <a:rPr sz="1200" b="1" dirty="0">
                <a:latin typeface="Arial"/>
                <a:cs typeface="Arial"/>
              </a:rPr>
              <a:t>Method</a:t>
            </a:r>
            <a:r>
              <a:rPr sz="1200" b="1" spc="-55" dirty="0">
                <a:latin typeface="Arial"/>
                <a:cs typeface="Arial"/>
              </a:rPr>
              <a:t> </a:t>
            </a:r>
            <a:r>
              <a:rPr sz="1200" b="1" spc="-10" dirty="0">
                <a:latin typeface="Arial"/>
                <a:cs typeface="Arial"/>
              </a:rPr>
              <a:t>parameters</a:t>
            </a:r>
            <a:endParaRPr sz="1200" dirty="0">
              <a:latin typeface="Arial"/>
              <a:cs typeface="Arial"/>
            </a:endParaRPr>
          </a:p>
          <a:p>
            <a:pPr>
              <a:lnSpc>
                <a:spcPct val="100000"/>
              </a:lnSpc>
              <a:spcBef>
                <a:spcPts val="50"/>
              </a:spcBef>
            </a:pPr>
            <a:endParaRPr sz="1050" dirty="0">
              <a:latin typeface="Arial"/>
              <a:cs typeface="Arial"/>
            </a:endParaRPr>
          </a:p>
          <a:p>
            <a:pPr marL="12700" marR="5080">
              <a:lnSpc>
                <a:spcPct val="95900"/>
              </a:lnSpc>
            </a:pPr>
            <a:r>
              <a:rPr sz="1100" dirty="0">
                <a:latin typeface="Arial"/>
                <a:cs typeface="Arial"/>
              </a:rPr>
              <a:t>Input</a:t>
            </a:r>
            <a:r>
              <a:rPr sz="1100" spc="-35" dirty="0">
                <a:latin typeface="Arial"/>
                <a:cs typeface="Arial"/>
              </a:rPr>
              <a:t> </a:t>
            </a:r>
            <a:r>
              <a:rPr sz="1100" dirty="0">
                <a:latin typeface="Arial"/>
                <a:cs typeface="Arial"/>
              </a:rPr>
              <a:t>parameters</a:t>
            </a:r>
            <a:r>
              <a:rPr sz="1100" spc="-4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enclosed</a:t>
            </a:r>
            <a:r>
              <a:rPr sz="1100" spc="-30" dirty="0">
                <a:latin typeface="Arial"/>
                <a:cs typeface="Arial"/>
              </a:rPr>
              <a:t> </a:t>
            </a:r>
            <a:r>
              <a:rPr sz="1100" dirty="0">
                <a:latin typeface="Arial"/>
                <a:cs typeface="Arial"/>
              </a:rPr>
              <a:t>within</a:t>
            </a:r>
            <a:r>
              <a:rPr sz="1100" spc="-30" dirty="0">
                <a:latin typeface="Arial"/>
                <a:cs typeface="Arial"/>
              </a:rPr>
              <a:t> </a:t>
            </a:r>
            <a:r>
              <a:rPr sz="1100" dirty="0">
                <a:latin typeface="Arial"/>
                <a:cs typeface="Arial"/>
              </a:rPr>
              <a:t>parentheses</a:t>
            </a:r>
            <a:r>
              <a:rPr sz="1100" spc="-25" dirty="0">
                <a:latin typeface="Arial"/>
                <a:cs typeface="Arial"/>
              </a:rPr>
              <a:t> </a:t>
            </a:r>
            <a:r>
              <a:rPr sz="1100" dirty="0">
                <a:latin typeface="Arial"/>
                <a:cs typeface="Arial"/>
              </a:rPr>
              <a:t>after</a:t>
            </a:r>
            <a:r>
              <a:rPr sz="1100" spc="-30" dirty="0">
                <a:latin typeface="Arial"/>
                <a:cs typeface="Arial"/>
              </a:rPr>
              <a:t> </a:t>
            </a:r>
            <a:r>
              <a:rPr sz="1100" dirty="0">
                <a:latin typeface="Arial"/>
                <a:cs typeface="Arial"/>
              </a:rPr>
              <a:t>the</a:t>
            </a:r>
            <a:r>
              <a:rPr sz="1100" spc="-55" dirty="0">
                <a:latin typeface="Arial"/>
                <a:cs typeface="Arial"/>
              </a:rPr>
              <a:t> </a:t>
            </a:r>
            <a:r>
              <a:rPr sz="1100" dirty="0">
                <a:latin typeface="Arial"/>
                <a:cs typeface="Arial"/>
              </a:rPr>
              <a:t>method</a:t>
            </a:r>
            <a:r>
              <a:rPr sz="1100" spc="-35" dirty="0">
                <a:latin typeface="Arial"/>
                <a:cs typeface="Arial"/>
              </a:rPr>
              <a:t> </a:t>
            </a:r>
            <a:r>
              <a:rPr sz="1100" dirty="0">
                <a:latin typeface="Arial"/>
                <a:cs typeface="Arial"/>
              </a:rPr>
              <a:t>name.</a:t>
            </a:r>
            <a:r>
              <a:rPr sz="1100" spc="-3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parameters</a:t>
            </a:r>
            <a:r>
              <a:rPr sz="1100" spc="-30" dirty="0">
                <a:latin typeface="Arial"/>
                <a:cs typeface="Arial"/>
              </a:rPr>
              <a:t> </a:t>
            </a:r>
            <a:r>
              <a:rPr sz="1100" spc="-25" dirty="0">
                <a:latin typeface="Arial"/>
                <a:cs typeface="Arial"/>
              </a:rPr>
              <a:t>are</a:t>
            </a:r>
            <a:r>
              <a:rPr sz="1100" spc="50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variables</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their</a:t>
            </a:r>
            <a:r>
              <a:rPr sz="1100" spc="-1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They</a:t>
            </a:r>
            <a:r>
              <a:rPr sz="1100" spc="-30" dirty="0">
                <a:latin typeface="Arial"/>
                <a:cs typeface="Arial"/>
              </a:rPr>
              <a:t> </a:t>
            </a:r>
            <a:r>
              <a:rPr sz="1100" dirty="0">
                <a:latin typeface="Arial"/>
                <a:cs typeface="Arial"/>
              </a:rPr>
              <a:t>represent</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function</a:t>
            </a:r>
            <a:r>
              <a:rPr sz="1100" spc="-30" dirty="0">
                <a:latin typeface="Arial"/>
                <a:cs typeface="Arial"/>
              </a:rPr>
              <a:t> </a:t>
            </a:r>
            <a:r>
              <a:rPr sz="1100" dirty="0">
                <a:latin typeface="Arial"/>
                <a:cs typeface="Arial"/>
              </a:rPr>
              <a:t>receives</a:t>
            </a:r>
            <a:r>
              <a:rPr sz="1100" spc="-20"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the</a:t>
            </a:r>
            <a:r>
              <a:rPr sz="1100" spc="-25" dirty="0">
                <a:latin typeface="Arial"/>
                <a:cs typeface="Arial"/>
              </a:rPr>
              <a:t> </a:t>
            </a:r>
            <a:r>
              <a:rPr sz="1100" spc="-20" dirty="0">
                <a:latin typeface="Arial"/>
                <a:cs typeface="Arial"/>
              </a:rPr>
              <a:t>code </a:t>
            </a:r>
            <a:r>
              <a:rPr sz="1100" dirty="0">
                <a:latin typeface="Arial"/>
                <a:cs typeface="Arial"/>
              </a:rPr>
              <a:t>that</a:t>
            </a:r>
            <a:r>
              <a:rPr sz="1100" spc="-25" dirty="0">
                <a:latin typeface="Arial"/>
                <a:cs typeface="Arial"/>
              </a:rPr>
              <a:t> </a:t>
            </a:r>
            <a:r>
              <a:rPr sz="1100" dirty="0">
                <a:latin typeface="Arial"/>
                <a:cs typeface="Arial"/>
              </a:rPr>
              <a:t>calls</a:t>
            </a:r>
            <a:r>
              <a:rPr sz="1100" spc="-10"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parameter</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passed</a:t>
            </a:r>
            <a:r>
              <a:rPr sz="1100" spc="-25" dirty="0">
                <a:latin typeface="Arial"/>
                <a:cs typeface="Arial"/>
              </a:rPr>
              <a:t> </a:t>
            </a:r>
            <a:r>
              <a:rPr sz="1100" dirty="0">
                <a:latin typeface="Arial"/>
                <a:cs typeface="Arial"/>
              </a:rPr>
              <a:t>either</a:t>
            </a:r>
            <a:r>
              <a:rPr sz="1100" spc="-10" dirty="0">
                <a:latin typeface="Arial"/>
                <a:cs typeface="Arial"/>
              </a:rPr>
              <a:t> </a:t>
            </a:r>
            <a:r>
              <a:rPr sz="1100" b="1" i="1" dirty="0">
                <a:latin typeface="Arial"/>
                <a:cs typeface="Arial"/>
              </a:rPr>
              <a:t>by</a:t>
            </a:r>
            <a:r>
              <a:rPr sz="1100" b="1" i="1" spc="-40" dirty="0">
                <a:latin typeface="Arial"/>
                <a:cs typeface="Arial"/>
              </a:rPr>
              <a:t> </a:t>
            </a:r>
            <a:r>
              <a:rPr sz="1100" b="1" i="1" dirty="0">
                <a:latin typeface="Arial"/>
                <a:cs typeface="Arial"/>
              </a:rPr>
              <a:t>value</a:t>
            </a:r>
            <a:r>
              <a:rPr sz="1100" b="1" i="1" spc="-15" dirty="0">
                <a:latin typeface="Arial"/>
                <a:cs typeface="Arial"/>
              </a:rPr>
              <a:t> </a:t>
            </a:r>
            <a:r>
              <a:rPr sz="1100" dirty="0">
                <a:latin typeface="Arial"/>
                <a:cs typeface="Arial"/>
              </a:rPr>
              <a:t>or</a:t>
            </a:r>
            <a:r>
              <a:rPr sz="1100" spc="-10" dirty="0">
                <a:latin typeface="Arial"/>
                <a:cs typeface="Arial"/>
              </a:rPr>
              <a:t> </a:t>
            </a:r>
            <a:r>
              <a:rPr sz="1100" b="1" i="1" dirty="0">
                <a:latin typeface="Arial"/>
                <a:cs typeface="Arial"/>
              </a:rPr>
              <a:t>by</a:t>
            </a:r>
            <a:r>
              <a:rPr sz="1100" b="1" i="1" spc="-30" dirty="0">
                <a:latin typeface="Arial"/>
                <a:cs typeface="Arial"/>
              </a:rPr>
              <a:t> </a:t>
            </a:r>
            <a:r>
              <a:rPr sz="1100" b="1" i="1" dirty="0">
                <a:latin typeface="Arial"/>
                <a:cs typeface="Arial"/>
              </a:rPr>
              <a:t>reference</a:t>
            </a:r>
            <a:r>
              <a:rPr sz="1100" dirty="0">
                <a:latin typeface="Arial"/>
                <a:cs typeface="Arial"/>
              </a:rPr>
              <a:t>.</a:t>
            </a:r>
            <a:r>
              <a:rPr sz="1100" spc="-30" dirty="0">
                <a:latin typeface="Arial"/>
                <a:cs typeface="Arial"/>
              </a:rPr>
              <a:t> </a:t>
            </a:r>
            <a:r>
              <a:rPr sz="1100" dirty="0">
                <a:latin typeface="Arial"/>
                <a:cs typeface="Arial"/>
              </a:rPr>
              <a:t>Keep</a:t>
            </a:r>
            <a:r>
              <a:rPr sz="1100" spc="-1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mind</a:t>
            </a:r>
            <a:r>
              <a:rPr sz="1100" spc="-25" dirty="0">
                <a:latin typeface="Arial"/>
                <a:cs typeface="Arial"/>
              </a:rPr>
              <a:t> </a:t>
            </a:r>
            <a:r>
              <a:rPr sz="1100" spc="-20" dirty="0">
                <a:latin typeface="Arial"/>
                <a:cs typeface="Arial"/>
              </a:rPr>
              <a:t>that </a:t>
            </a:r>
            <a:r>
              <a:rPr sz="1100" dirty="0">
                <a:latin typeface="Arial"/>
                <a:cs typeface="Arial"/>
              </a:rPr>
              <a:t>variables</a:t>
            </a:r>
            <a:r>
              <a:rPr sz="1100" spc="-30" dirty="0">
                <a:latin typeface="Arial"/>
                <a:cs typeface="Arial"/>
              </a:rPr>
              <a:t> </a:t>
            </a:r>
            <a:r>
              <a:rPr sz="1100" dirty="0">
                <a:latin typeface="Arial"/>
                <a:cs typeface="Arial"/>
              </a:rPr>
              <a:t>themselves</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a</a:t>
            </a:r>
            <a:r>
              <a:rPr sz="1100" spc="-30" dirty="0">
                <a:latin typeface="Arial"/>
                <a:cs typeface="Arial"/>
              </a:rPr>
              <a:t> </a:t>
            </a:r>
            <a:r>
              <a:rPr sz="1100" spc="-10" dirty="0">
                <a:latin typeface="Arial"/>
                <a:cs typeface="Arial"/>
              </a:rPr>
              <a:t>value-</a:t>
            </a:r>
            <a:r>
              <a:rPr sz="1100" dirty="0">
                <a:latin typeface="Arial"/>
                <a:cs typeface="Arial"/>
              </a:rPr>
              <a:t>type</a:t>
            </a:r>
            <a:r>
              <a:rPr sz="1100" spc="-15" dirty="0">
                <a:latin typeface="Arial"/>
                <a:cs typeface="Arial"/>
              </a:rPr>
              <a:t> </a:t>
            </a:r>
            <a:r>
              <a:rPr sz="1100" dirty="0">
                <a:latin typeface="Arial"/>
                <a:cs typeface="Arial"/>
              </a:rPr>
              <a:t>such</a:t>
            </a:r>
            <a:r>
              <a:rPr sz="1100" spc="-15"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primitive</a:t>
            </a:r>
            <a:r>
              <a:rPr sz="1100" spc="-1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(int,</a:t>
            </a:r>
            <a:r>
              <a:rPr sz="1100" spc="-15" dirty="0">
                <a:latin typeface="Arial"/>
                <a:cs typeface="Arial"/>
              </a:rPr>
              <a:t> </a:t>
            </a:r>
            <a:r>
              <a:rPr sz="1100" dirty="0">
                <a:latin typeface="Arial"/>
                <a:cs typeface="Arial"/>
              </a:rPr>
              <a:t>double,</a:t>
            </a:r>
            <a:r>
              <a:rPr sz="1100" spc="-15" dirty="0">
                <a:latin typeface="Arial"/>
                <a:cs typeface="Arial"/>
              </a:rPr>
              <a:t> </a:t>
            </a:r>
            <a:r>
              <a:rPr sz="1100" dirty="0">
                <a:latin typeface="Arial"/>
                <a:cs typeface="Arial"/>
              </a:rPr>
              <a:t>etc.),</a:t>
            </a:r>
            <a:r>
              <a:rPr sz="1100" spc="-20" dirty="0">
                <a:latin typeface="Arial"/>
                <a:cs typeface="Arial"/>
              </a:rPr>
              <a:t> </a:t>
            </a:r>
            <a:r>
              <a:rPr sz="1100" dirty="0">
                <a:latin typeface="Arial"/>
                <a:cs typeface="Arial"/>
              </a:rPr>
              <a:t>or</a:t>
            </a:r>
            <a:r>
              <a:rPr sz="1100" spc="-20" dirty="0">
                <a:latin typeface="Arial"/>
                <a:cs typeface="Arial"/>
              </a:rPr>
              <a:t> </a:t>
            </a:r>
            <a:r>
              <a:rPr sz="1100" spc="-10" dirty="0">
                <a:latin typeface="Arial"/>
                <a:cs typeface="Arial"/>
              </a:rPr>
              <a:t>reference- </a:t>
            </a:r>
            <a:r>
              <a:rPr sz="1100" dirty="0">
                <a:latin typeface="Arial"/>
                <a:cs typeface="Arial"/>
              </a:rPr>
              <a:t>types</a:t>
            </a:r>
            <a:r>
              <a:rPr sz="1100" spc="-40" dirty="0">
                <a:latin typeface="Arial"/>
                <a:cs typeface="Arial"/>
              </a:rPr>
              <a:t> </a:t>
            </a:r>
            <a:r>
              <a:rPr sz="1100" dirty="0">
                <a:latin typeface="Arial"/>
                <a:cs typeface="Arial"/>
              </a:rPr>
              <a:t>such</a:t>
            </a:r>
            <a:r>
              <a:rPr sz="1100" spc="-1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lists</a:t>
            </a:r>
            <a:r>
              <a:rPr sz="1100" spc="-25"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user-</a:t>
            </a:r>
            <a:r>
              <a:rPr sz="1100" dirty="0">
                <a:latin typeface="Arial"/>
                <a:cs typeface="Arial"/>
              </a:rPr>
              <a:t>defined</a:t>
            </a:r>
            <a:r>
              <a:rPr sz="1100" spc="-20" dirty="0">
                <a:latin typeface="Arial"/>
                <a:cs typeface="Arial"/>
              </a:rPr>
              <a:t> </a:t>
            </a:r>
            <a:r>
              <a:rPr sz="1100" dirty="0">
                <a:latin typeface="Arial"/>
                <a:cs typeface="Arial"/>
              </a:rPr>
              <a:t>classes.</a:t>
            </a:r>
            <a:r>
              <a:rPr sz="1100" spc="-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15" dirty="0">
                <a:latin typeface="Arial"/>
                <a:cs typeface="Arial"/>
              </a:rPr>
              <a:t> </a:t>
            </a:r>
            <a:r>
              <a:rPr sz="1100" dirty="0">
                <a:latin typeface="Arial"/>
                <a:cs typeface="Arial"/>
              </a:rPr>
              <a:t>table</a:t>
            </a:r>
            <a:r>
              <a:rPr sz="1100" spc="-20" dirty="0">
                <a:latin typeface="Arial"/>
                <a:cs typeface="Arial"/>
              </a:rPr>
              <a:t> </a:t>
            </a:r>
            <a:r>
              <a:rPr sz="1100" dirty="0">
                <a:latin typeface="Arial"/>
                <a:cs typeface="Arial"/>
              </a:rPr>
              <a:t>explains</a:t>
            </a:r>
            <a:r>
              <a:rPr sz="1100" spc="-25" dirty="0">
                <a:latin typeface="Arial"/>
                <a:cs typeface="Arial"/>
              </a:rPr>
              <a:t> </a:t>
            </a:r>
            <a:r>
              <a:rPr sz="1100" dirty="0">
                <a:latin typeface="Arial"/>
                <a:cs typeface="Arial"/>
              </a:rPr>
              <a:t>what</a:t>
            </a:r>
            <a:r>
              <a:rPr sz="1100" spc="-5"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means</a:t>
            </a:r>
            <a:r>
              <a:rPr sz="1100" spc="-25" dirty="0">
                <a:latin typeface="Arial"/>
                <a:cs typeface="Arial"/>
              </a:rPr>
              <a:t> </a:t>
            </a:r>
            <a:r>
              <a:rPr sz="1100" dirty="0">
                <a:latin typeface="Arial"/>
                <a:cs typeface="Arial"/>
              </a:rPr>
              <a:t>to</a:t>
            </a:r>
            <a:r>
              <a:rPr sz="1100" spc="-25" dirty="0">
                <a:latin typeface="Arial"/>
                <a:cs typeface="Arial"/>
              </a:rPr>
              <a:t> </a:t>
            </a:r>
            <a:r>
              <a:rPr sz="1100" spc="-20" dirty="0">
                <a:latin typeface="Arial"/>
                <a:cs typeface="Arial"/>
              </a:rPr>
              <a:t>pass </a:t>
            </a:r>
            <a:r>
              <a:rPr sz="1100" dirty="0">
                <a:latin typeface="Arial"/>
                <a:cs typeface="Arial"/>
              </a:rPr>
              <a:t>value</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reference</a:t>
            </a:r>
            <a:r>
              <a:rPr sz="1100" spc="-25"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by</a:t>
            </a:r>
            <a:r>
              <a:rPr sz="1100" spc="-15"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or</a:t>
            </a:r>
            <a:r>
              <a:rPr sz="1100" spc="-10" dirty="0">
                <a:latin typeface="Arial"/>
                <a:cs typeface="Arial"/>
              </a:rPr>
              <a:t> </a:t>
            </a:r>
            <a:r>
              <a:rPr sz="1100" dirty="0">
                <a:latin typeface="Arial"/>
                <a:cs typeface="Arial"/>
              </a:rPr>
              <a:t>by</a:t>
            </a:r>
            <a:r>
              <a:rPr sz="1100" spc="-10" dirty="0">
                <a:latin typeface="Arial"/>
                <a:cs typeface="Arial"/>
              </a:rPr>
              <a:t> reference.</a:t>
            </a:r>
            <a:endParaRPr sz="1100" dirty="0">
              <a:latin typeface="Arial"/>
              <a:cs typeface="Arial"/>
            </a:endParaRPr>
          </a:p>
        </p:txBody>
      </p:sp>
      <p:graphicFrame>
        <p:nvGraphicFramePr>
          <p:cNvPr id="6" name="object 6"/>
          <p:cNvGraphicFramePr>
            <a:graphicFrameLocks noGrp="1"/>
          </p:cNvGraphicFramePr>
          <p:nvPr>
            <p:extLst>
              <p:ext uri="{D42A27DB-BD31-4B8C-83A1-F6EECF244321}">
                <p14:modId xmlns:p14="http://schemas.microsoft.com/office/powerpoint/2010/main" val="2872582614"/>
              </p:ext>
            </p:extLst>
          </p:nvPr>
        </p:nvGraphicFramePr>
        <p:xfrm>
          <a:off x="914704" y="2362200"/>
          <a:ext cx="5944235" cy="805815"/>
        </p:xfrm>
        <a:graphic>
          <a:graphicData uri="http://schemas.openxmlformats.org/drawingml/2006/table">
            <a:tbl>
              <a:tblPr firstRow="1" bandRow="1">
                <a:tableStyleId>{2D5ABB26-0587-4C30-8999-92F81FD0307C}</a:tableStyleId>
              </a:tblPr>
              <a:tblGrid>
                <a:gridCol w="1705610">
                  <a:extLst>
                    <a:ext uri="{9D8B030D-6E8A-4147-A177-3AD203B41FA5}">
                      <a16:colId xmlns:a16="http://schemas.microsoft.com/office/drawing/2014/main" val="20000"/>
                    </a:ext>
                  </a:extLst>
                </a:gridCol>
                <a:gridCol w="4238625">
                  <a:extLst>
                    <a:ext uri="{9D8B030D-6E8A-4147-A177-3AD203B41FA5}">
                      <a16:colId xmlns:a16="http://schemas.microsoft.com/office/drawing/2014/main" val="20001"/>
                    </a:ext>
                  </a:extLst>
                </a:gridCol>
              </a:tblGrid>
              <a:tr h="271145">
                <a:tc>
                  <a:txBody>
                    <a:bodyPr/>
                    <a:lstStyle/>
                    <a:p>
                      <a:pPr marL="63500">
                        <a:lnSpc>
                          <a:spcPct val="100000"/>
                        </a:lnSpc>
                        <a:spcBef>
                          <a:spcPts val="490"/>
                        </a:spcBef>
                      </a:pPr>
                      <a:r>
                        <a:rPr sz="900" b="1" spc="-10" dirty="0">
                          <a:latin typeface="Arial"/>
                          <a:cs typeface="Arial"/>
                        </a:rPr>
                        <a:t>Parameters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tc>
                  <a:txBody>
                    <a:bodyPr/>
                    <a:lstStyle/>
                    <a:p>
                      <a:pPr marL="63500">
                        <a:lnSpc>
                          <a:spcPct val="100000"/>
                        </a:lnSpc>
                        <a:spcBef>
                          <a:spcPts val="490"/>
                        </a:spcBef>
                      </a:pPr>
                      <a:r>
                        <a:rPr sz="900" b="1" spc="-10" dirty="0">
                          <a:latin typeface="Arial"/>
                          <a:cs typeface="Arial"/>
                        </a:rPr>
                        <a:t>Description</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D9C3"/>
                    </a:solidFill>
                  </a:tcPr>
                </a:tc>
                <a:extLst>
                  <a:ext uri="{0D108BD9-81ED-4DB2-BD59-A6C34878D82A}">
                    <a16:rowId xmlns:a16="http://schemas.microsoft.com/office/drawing/2014/main" val="10000"/>
                  </a:ext>
                </a:extLst>
              </a:tr>
              <a:tr h="534670">
                <a:tc>
                  <a:txBody>
                    <a:bodyPr/>
                    <a:lstStyle/>
                    <a:p>
                      <a:pPr marL="63500">
                        <a:lnSpc>
                          <a:spcPts val="1055"/>
                        </a:lnSpc>
                        <a:spcBef>
                          <a:spcPts val="490"/>
                        </a:spcBef>
                      </a:pPr>
                      <a:r>
                        <a:rPr sz="900" b="1" dirty="0">
                          <a:latin typeface="Arial"/>
                          <a:cs typeface="Arial"/>
                        </a:rPr>
                        <a:t>Pass</a:t>
                      </a:r>
                      <a:r>
                        <a:rPr sz="900" b="1" spc="10" dirty="0">
                          <a:latin typeface="Arial"/>
                          <a:cs typeface="Arial"/>
                        </a:rPr>
                        <a:t> </a:t>
                      </a:r>
                      <a:r>
                        <a:rPr sz="900" b="1" dirty="0">
                          <a:latin typeface="Arial"/>
                          <a:cs typeface="Arial"/>
                        </a:rPr>
                        <a:t>by value</a:t>
                      </a:r>
                      <a:r>
                        <a:rPr sz="900" b="1" spc="20" dirty="0">
                          <a:latin typeface="Arial"/>
                          <a:cs typeface="Arial"/>
                        </a:rPr>
                        <a:t> </a:t>
                      </a:r>
                      <a:r>
                        <a:rPr sz="900" dirty="0">
                          <a:latin typeface="Arial"/>
                          <a:cs typeface="Arial"/>
                        </a:rPr>
                        <a:t>a</a:t>
                      </a:r>
                      <a:r>
                        <a:rPr sz="900" spc="5" dirty="0">
                          <a:latin typeface="Arial"/>
                          <a:cs typeface="Arial"/>
                        </a:rPr>
                        <a:t> </a:t>
                      </a:r>
                      <a:r>
                        <a:rPr sz="900" b="1" spc="-10" dirty="0">
                          <a:latin typeface="Arial"/>
                          <a:cs typeface="Arial"/>
                        </a:rPr>
                        <a:t>value-</a:t>
                      </a:r>
                      <a:r>
                        <a:rPr sz="900" b="1" spc="-20" dirty="0">
                          <a:latin typeface="Arial"/>
                          <a:cs typeface="Arial"/>
                        </a:rPr>
                        <a:t>type</a:t>
                      </a:r>
                      <a:endParaRPr sz="900">
                        <a:latin typeface="Arial"/>
                        <a:cs typeface="Arial"/>
                      </a:endParaRPr>
                    </a:p>
                    <a:p>
                      <a:pPr marL="63500">
                        <a:lnSpc>
                          <a:spcPts val="1055"/>
                        </a:lnSpc>
                      </a:pPr>
                      <a:r>
                        <a:rPr sz="900" dirty="0">
                          <a:latin typeface="Arial"/>
                          <a:cs typeface="Arial"/>
                        </a:rPr>
                        <a:t>data</a:t>
                      </a:r>
                      <a:r>
                        <a:rPr sz="900" spc="-20" dirty="0">
                          <a:latin typeface="Arial"/>
                          <a:cs typeface="Arial"/>
                        </a:rPr>
                        <a:t> </a:t>
                      </a:r>
                      <a:r>
                        <a:rPr sz="900" dirty="0">
                          <a:latin typeface="Arial"/>
                          <a:cs typeface="Arial"/>
                        </a:rPr>
                        <a:t>such</a:t>
                      </a:r>
                      <a:r>
                        <a:rPr sz="900" spc="-10" dirty="0">
                          <a:latin typeface="Arial"/>
                          <a:cs typeface="Arial"/>
                        </a:rPr>
                        <a:t> </a:t>
                      </a:r>
                      <a:r>
                        <a:rPr sz="900" dirty="0">
                          <a:latin typeface="Arial"/>
                          <a:cs typeface="Arial"/>
                        </a:rPr>
                        <a:t>as</a:t>
                      </a:r>
                      <a:r>
                        <a:rPr sz="900" spc="5" dirty="0">
                          <a:latin typeface="Arial"/>
                          <a:cs typeface="Arial"/>
                        </a:rPr>
                        <a:t> </a:t>
                      </a:r>
                      <a:r>
                        <a:rPr sz="900" dirty="0">
                          <a:solidFill>
                            <a:srgbClr val="3333FF"/>
                          </a:solidFill>
                          <a:latin typeface="Arial"/>
                          <a:cs typeface="Arial"/>
                        </a:rPr>
                        <a:t>int</a:t>
                      </a:r>
                      <a:r>
                        <a:rPr sz="900" dirty="0">
                          <a:latin typeface="Arial"/>
                          <a:cs typeface="Arial"/>
                        </a:rPr>
                        <a:t>,</a:t>
                      </a:r>
                      <a:r>
                        <a:rPr sz="900" spc="-10" dirty="0">
                          <a:latin typeface="Arial"/>
                          <a:cs typeface="Arial"/>
                        </a:rPr>
                        <a:t> </a:t>
                      </a:r>
                      <a:r>
                        <a:rPr sz="900" dirty="0">
                          <a:solidFill>
                            <a:srgbClr val="3333FF"/>
                          </a:solidFill>
                          <a:latin typeface="Arial"/>
                          <a:cs typeface="Arial"/>
                        </a:rPr>
                        <a:t>double</a:t>
                      </a:r>
                      <a:r>
                        <a:rPr sz="900" dirty="0">
                          <a:latin typeface="Arial"/>
                          <a:cs typeface="Arial"/>
                        </a:rPr>
                        <a:t>,</a:t>
                      </a:r>
                      <a:r>
                        <a:rPr sz="900" spc="-5" dirty="0">
                          <a:latin typeface="Arial"/>
                          <a:cs typeface="Arial"/>
                        </a:rPr>
                        <a:t> </a:t>
                      </a:r>
                      <a:r>
                        <a:rPr sz="900" spc="-20" dirty="0">
                          <a:solidFill>
                            <a:srgbClr val="3333FF"/>
                          </a:solidFill>
                          <a:latin typeface="Arial"/>
                          <a:cs typeface="Arial"/>
                        </a:rPr>
                        <a:t>bool</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173990">
                        <a:lnSpc>
                          <a:spcPts val="1030"/>
                        </a:lnSpc>
                        <a:spcBef>
                          <a:spcPts val="565"/>
                        </a:spcBef>
                      </a:pPr>
                      <a:r>
                        <a:rPr sz="900" dirty="0">
                          <a:latin typeface="Arial"/>
                          <a:cs typeface="Arial"/>
                        </a:rPr>
                        <a:t>The</a:t>
                      </a:r>
                      <a:r>
                        <a:rPr sz="900" spc="-10" dirty="0">
                          <a:latin typeface="Arial"/>
                          <a:cs typeface="Arial"/>
                        </a:rPr>
                        <a:t> </a:t>
                      </a:r>
                      <a:r>
                        <a:rPr sz="900" dirty="0">
                          <a:latin typeface="Arial"/>
                          <a:cs typeface="Arial"/>
                        </a:rPr>
                        <a:t>caller</a:t>
                      </a:r>
                      <a:r>
                        <a:rPr sz="900" spc="-10" dirty="0">
                          <a:latin typeface="Arial"/>
                          <a:cs typeface="Arial"/>
                        </a:rPr>
                        <a:t> </a:t>
                      </a:r>
                      <a:r>
                        <a:rPr sz="900" dirty="0">
                          <a:latin typeface="Arial"/>
                          <a:cs typeface="Arial"/>
                        </a:rPr>
                        <a:t>passes</a:t>
                      </a:r>
                      <a:r>
                        <a:rPr sz="900" spc="-1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copy</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actual</a:t>
                      </a:r>
                      <a:r>
                        <a:rPr sz="900" spc="-15" dirty="0">
                          <a:latin typeface="Arial"/>
                          <a:cs typeface="Arial"/>
                        </a:rPr>
                        <a:t> </a:t>
                      </a:r>
                      <a:r>
                        <a:rPr sz="900" dirty="0">
                          <a:latin typeface="Arial"/>
                          <a:cs typeface="Arial"/>
                        </a:rPr>
                        <a:t>value</a:t>
                      </a:r>
                      <a:r>
                        <a:rPr sz="900" spc="-2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parameter.</a:t>
                      </a:r>
                      <a:r>
                        <a:rPr sz="900" spc="-5" dirty="0">
                          <a:latin typeface="Arial"/>
                          <a:cs typeface="Arial"/>
                        </a:rPr>
                        <a:t> </a:t>
                      </a:r>
                      <a:r>
                        <a:rPr sz="900" dirty="0">
                          <a:latin typeface="Arial"/>
                          <a:cs typeface="Arial"/>
                        </a:rPr>
                        <a:t>Changes</a:t>
                      </a:r>
                      <a:r>
                        <a:rPr sz="900" spc="-5" dirty="0">
                          <a:latin typeface="Arial"/>
                          <a:cs typeface="Arial"/>
                        </a:rPr>
                        <a:t> </a:t>
                      </a:r>
                      <a:r>
                        <a:rPr sz="900" dirty="0">
                          <a:latin typeface="Arial"/>
                          <a:cs typeface="Arial"/>
                        </a:rPr>
                        <a:t>to</a:t>
                      </a:r>
                      <a:r>
                        <a:rPr sz="900" spc="-5" dirty="0">
                          <a:latin typeface="Arial"/>
                          <a:cs typeface="Arial"/>
                        </a:rPr>
                        <a:t> </a:t>
                      </a:r>
                      <a:r>
                        <a:rPr sz="900" spc="-25" dirty="0">
                          <a:latin typeface="Arial"/>
                          <a:cs typeface="Arial"/>
                        </a:rPr>
                        <a:t>the </a:t>
                      </a:r>
                      <a:r>
                        <a:rPr sz="900" dirty="0">
                          <a:latin typeface="Arial"/>
                          <a:cs typeface="Arial"/>
                        </a:rPr>
                        <a:t>value</a:t>
                      </a:r>
                      <a:r>
                        <a:rPr sz="900" spc="-1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variable</a:t>
                      </a:r>
                      <a:r>
                        <a:rPr sz="900" spc="-20" dirty="0">
                          <a:latin typeface="Arial"/>
                          <a:cs typeface="Arial"/>
                        </a:rPr>
                        <a:t> </a:t>
                      </a:r>
                      <a:r>
                        <a:rPr sz="900" dirty="0">
                          <a:latin typeface="Arial"/>
                          <a:cs typeface="Arial"/>
                        </a:rPr>
                        <a:t>inside</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function</a:t>
                      </a:r>
                      <a:r>
                        <a:rPr sz="900" spc="-10" dirty="0">
                          <a:latin typeface="Arial"/>
                          <a:cs typeface="Arial"/>
                        </a:rPr>
                        <a:t> </a:t>
                      </a:r>
                      <a:r>
                        <a:rPr sz="900" dirty="0">
                          <a:latin typeface="Arial"/>
                          <a:cs typeface="Arial"/>
                        </a:rPr>
                        <a:t>will</a:t>
                      </a:r>
                      <a:r>
                        <a:rPr sz="900" spc="-15" dirty="0">
                          <a:latin typeface="Arial"/>
                          <a:cs typeface="Arial"/>
                        </a:rPr>
                        <a:t> </a:t>
                      </a:r>
                      <a:r>
                        <a:rPr sz="900" dirty="0">
                          <a:latin typeface="Arial"/>
                          <a:cs typeface="Arial"/>
                        </a:rPr>
                        <a:t>not</a:t>
                      </a:r>
                      <a:r>
                        <a:rPr sz="900" spc="-10" dirty="0">
                          <a:latin typeface="Arial"/>
                          <a:cs typeface="Arial"/>
                        </a:rPr>
                        <a:t> </a:t>
                      </a:r>
                      <a:r>
                        <a:rPr sz="900" dirty="0">
                          <a:latin typeface="Arial"/>
                          <a:cs typeface="Arial"/>
                        </a:rPr>
                        <a:t>affect</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original</a:t>
                      </a:r>
                      <a:r>
                        <a:rPr sz="900" spc="-20" dirty="0">
                          <a:latin typeface="Arial"/>
                          <a:cs typeface="Arial"/>
                        </a:rPr>
                        <a:t> </a:t>
                      </a:r>
                      <a:r>
                        <a:rPr sz="900" dirty="0">
                          <a:latin typeface="Arial"/>
                          <a:cs typeface="Arial"/>
                        </a:rPr>
                        <a:t>variable</a:t>
                      </a:r>
                      <a:r>
                        <a:rPr sz="900" spc="-15" dirty="0">
                          <a:latin typeface="Arial"/>
                          <a:cs typeface="Arial"/>
                        </a:rPr>
                        <a:t> </a:t>
                      </a:r>
                      <a:r>
                        <a:rPr sz="900" spc="-10" dirty="0">
                          <a:latin typeface="Arial"/>
                          <a:cs typeface="Arial"/>
                        </a:rPr>
                        <a:t>passed </a:t>
                      </a:r>
                      <a:r>
                        <a:rPr sz="900" dirty="0">
                          <a:latin typeface="Arial"/>
                          <a:cs typeface="Arial"/>
                        </a:rPr>
                        <a:t>from</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calling</a:t>
                      </a:r>
                      <a:r>
                        <a:rPr sz="900" spc="-15" dirty="0">
                          <a:latin typeface="Arial"/>
                          <a:cs typeface="Arial"/>
                        </a:rPr>
                        <a:t> </a:t>
                      </a:r>
                      <a:r>
                        <a:rPr sz="900" dirty="0">
                          <a:latin typeface="Arial"/>
                          <a:cs typeface="Arial"/>
                        </a:rPr>
                        <a:t>part</a:t>
                      </a:r>
                      <a:r>
                        <a:rPr sz="900" spc="-1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 </a:t>
                      </a:r>
                      <a:r>
                        <a:rPr sz="900" spc="-20" dirty="0">
                          <a:latin typeface="Arial"/>
                          <a:cs typeface="Arial"/>
                        </a:rPr>
                        <a:t>code.</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11" name="object 2"/>
          <p:cNvGraphicFramePr>
            <a:graphicFrameLocks noGrp="1"/>
          </p:cNvGraphicFramePr>
          <p:nvPr>
            <p:extLst>
              <p:ext uri="{D42A27DB-BD31-4B8C-83A1-F6EECF244321}">
                <p14:modId xmlns:p14="http://schemas.microsoft.com/office/powerpoint/2010/main" val="2295118513"/>
              </p:ext>
            </p:extLst>
          </p:nvPr>
        </p:nvGraphicFramePr>
        <p:xfrm>
          <a:off x="914704" y="3155315"/>
          <a:ext cx="5944235" cy="1469390"/>
        </p:xfrm>
        <a:graphic>
          <a:graphicData uri="http://schemas.openxmlformats.org/drawingml/2006/table">
            <a:tbl>
              <a:tblPr firstRow="1" bandRow="1">
                <a:tableStyleId>{2D5ABB26-0587-4C30-8999-92F81FD0307C}</a:tableStyleId>
              </a:tblPr>
              <a:tblGrid>
                <a:gridCol w="1705610">
                  <a:extLst>
                    <a:ext uri="{9D8B030D-6E8A-4147-A177-3AD203B41FA5}">
                      <a16:colId xmlns:a16="http://schemas.microsoft.com/office/drawing/2014/main" val="20000"/>
                    </a:ext>
                  </a:extLst>
                </a:gridCol>
                <a:gridCol w="4238625">
                  <a:extLst>
                    <a:ext uri="{9D8B030D-6E8A-4147-A177-3AD203B41FA5}">
                      <a16:colId xmlns:a16="http://schemas.microsoft.com/office/drawing/2014/main" val="20001"/>
                    </a:ext>
                  </a:extLst>
                </a:gridCol>
              </a:tblGrid>
              <a:tr h="401955">
                <a:tc>
                  <a:txBody>
                    <a:bodyPr/>
                    <a:lstStyle/>
                    <a:p>
                      <a:pPr marL="63500" marR="196850">
                        <a:lnSpc>
                          <a:spcPts val="1030"/>
                        </a:lnSpc>
                        <a:spcBef>
                          <a:spcPts val="570"/>
                        </a:spcBef>
                      </a:pPr>
                      <a:r>
                        <a:rPr sz="900" b="1" dirty="0">
                          <a:latin typeface="Arial"/>
                          <a:cs typeface="Arial"/>
                        </a:rPr>
                        <a:t>Pass</a:t>
                      </a:r>
                      <a:r>
                        <a:rPr sz="900" b="1" spc="-10" dirty="0">
                          <a:latin typeface="Arial"/>
                          <a:cs typeface="Arial"/>
                        </a:rPr>
                        <a:t> </a:t>
                      </a:r>
                      <a:r>
                        <a:rPr sz="900" b="1" dirty="0">
                          <a:latin typeface="Arial"/>
                          <a:cs typeface="Arial"/>
                        </a:rPr>
                        <a:t>by</a:t>
                      </a:r>
                      <a:r>
                        <a:rPr sz="900" b="1" spc="-15" dirty="0">
                          <a:latin typeface="Arial"/>
                          <a:cs typeface="Arial"/>
                        </a:rPr>
                        <a:t> </a:t>
                      </a:r>
                      <a:r>
                        <a:rPr sz="900" b="1" dirty="0">
                          <a:latin typeface="Arial"/>
                          <a:cs typeface="Arial"/>
                        </a:rPr>
                        <a:t>reference</a:t>
                      </a:r>
                      <a:r>
                        <a:rPr sz="900" b="1" spc="5" dirty="0">
                          <a:latin typeface="Arial"/>
                          <a:cs typeface="Arial"/>
                        </a:rPr>
                        <a:t> </a:t>
                      </a:r>
                      <a:r>
                        <a:rPr sz="900" dirty="0">
                          <a:latin typeface="Arial"/>
                          <a:cs typeface="Arial"/>
                        </a:rPr>
                        <a:t>a</a:t>
                      </a:r>
                      <a:r>
                        <a:rPr sz="900" spc="-15" dirty="0">
                          <a:latin typeface="Arial"/>
                          <a:cs typeface="Arial"/>
                        </a:rPr>
                        <a:t> </a:t>
                      </a:r>
                      <a:r>
                        <a:rPr sz="900" b="1" spc="-10" dirty="0">
                          <a:latin typeface="Arial"/>
                          <a:cs typeface="Arial"/>
                        </a:rPr>
                        <a:t>value- </a:t>
                      </a:r>
                      <a:r>
                        <a:rPr sz="900" b="1" dirty="0">
                          <a:latin typeface="Arial"/>
                          <a:cs typeface="Arial"/>
                        </a:rPr>
                        <a:t>type</a:t>
                      </a:r>
                      <a:r>
                        <a:rPr sz="900" b="1" spc="5" dirty="0">
                          <a:latin typeface="Arial"/>
                          <a:cs typeface="Arial"/>
                        </a:rPr>
                        <a:t> </a:t>
                      </a:r>
                      <a:r>
                        <a:rPr sz="900" spc="-20" dirty="0">
                          <a:latin typeface="Arial"/>
                          <a:cs typeface="Arial"/>
                        </a:rPr>
                        <a:t>data</a:t>
                      </a:r>
                      <a:endParaRPr sz="9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219075">
                        <a:lnSpc>
                          <a:spcPts val="1030"/>
                        </a:lnSpc>
                        <a:spcBef>
                          <a:spcPts val="570"/>
                        </a:spcBef>
                      </a:pPr>
                      <a:r>
                        <a:rPr sz="900" dirty="0">
                          <a:latin typeface="Arial"/>
                          <a:cs typeface="Arial"/>
                        </a:rPr>
                        <a:t>Indicates</a:t>
                      </a:r>
                      <a:r>
                        <a:rPr sz="900" spc="-15"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address</a:t>
                      </a:r>
                      <a:r>
                        <a:rPr sz="900" spc="-1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original</a:t>
                      </a:r>
                      <a:r>
                        <a:rPr sz="900" spc="-15" dirty="0">
                          <a:latin typeface="Arial"/>
                          <a:cs typeface="Arial"/>
                        </a:rPr>
                        <a:t> </a:t>
                      </a:r>
                      <a:r>
                        <a:rPr sz="900" dirty="0">
                          <a:latin typeface="Arial"/>
                          <a:cs typeface="Arial"/>
                        </a:rPr>
                        <a:t>variable</a:t>
                      </a:r>
                      <a:r>
                        <a:rPr sz="900" spc="-15"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passed</a:t>
                      </a:r>
                      <a:r>
                        <a:rPr sz="900" spc="-15"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any</a:t>
                      </a:r>
                      <a:r>
                        <a:rPr sz="900" spc="-10" dirty="0">
                          <a:latin typeface="Arial"/>
                          <a:cs typeface="Arial"/>
                        </a:rPr>
                        <a:t> changes </a:t>
                      </a:r>
                      <a:r>
                        <a:rPr sz="900" dirty="0">
                          <a:latin typeface="Arial"/>
                          <a:cs typeface="Arial"/>
                        </a:rPr>
                        <a:t>made</a:t>
                      </a:r>
                      <a:r>
                        <a:rPr sz="900" spc="-2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variable</a:t>
                      </a:r>
                      <a:r>
                        <a:rPr sz="900" spc="-10" dirty="0">
                          <a:latin typeface="Arial"/>
                          <a:cs typeface="Arial"/>
                        </a:rPr>
                        <a:t> </a:t>
                      </a:r>
                      <a:r>
                        <a:rPr sz="900" dirty="0">
                          <a:latin typeface="Arial"/>
                          <a:cs typeface="Arial"/>
                        </a:rPr>
                        <a:t>inside</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function</a:t>
                      </a:r>
                      <a:r>
                        <a:rPr sz="900" spc="-15" dirty="0">
                          <a:latin typeface="Arial"/>
                          <a:cs typeface="Arial"/>
                        </a:rPr>
                        <a:t> </a:t>
                      </a:r>
                      <a:r>
                        <a:rPr sz="900" dirty="0">
                          <a:latin typeface="Arial"/>
                          <a:cs typeface="Arial"/>
                        </a:rPr>
                        <a:t>will</a:t>
                      </a:r>
                      <a:r>
                        <a:rPr sz="900" spc="-20" dirty="0">
                          <a:latin typeface="Arial"/>
                          <a:cs typeface="Arial"/>
                        </a:rPr>
                        <a:t> </a:t>
                      </a:r>
                      <a:r>
                        <a:rPr sz="900" dirty="0">
                          <a:latin typeface="Arial"/>
                          <a:cs typeface="Arial"/>
                        </a:rPr>
                        <a:t>be</a:t>
                      </a:r>
                      <a:r>
                        <a:rPr sz="900" spc="-15" dirty="0">
                          <a:latin typeface="Arial"/>
                          <a:cs typeface="Arial"/>
                        </a:rPr>
                        <a:t> </a:t>
                      </a:r>
                      <a:r>
                        <a:rPr sz="900" dirty="0">
                          <a:latin typeface="Arial"/>
                          <a:cs typeface="Arial"/>
                        </a:rPr>
                        <a:t>seen</a:t>
                      </a:r>
                      <a:r>
                        <a:rPr sz="900" spc="-5"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caller.</a:t>
                      </a:r>
                      <a:endParaRPr sz="900">
                        <a:latin typeface="Arial"/>
                        <a:cs typeface="Arial"/>
                      </a:endParaRPr>
                    </a:p>
                  </a:txBody>
                  <a:tcPr marL="0" marR="0" marT="723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65480">
                <a:tc>
                  <a:txBody>
                    <a:bodyPr/>
                    <a:lstStyle/>
                    <a:p>
                      <a:pPr marL="63500" marR="77470">
                        <a:lnSpc>
                          <a:spcPct val="96100"/>
                        </a:lnSpc>
                        <a:spcBef>
                          <a:spcPts val="535"/>
                        </a:spcBef>
                      </a:pPr>
                      <a:r>
                        <a:rPr sz="900" b="1" dirty="0">
                          <a:latin typeface="Arial"/>
                          <a:cs typeface="Arial"/>
                        </a:rPr>
                        <a:t>Pass</a:t>
                      </a:r>
                      <a:r>
                        <a:rPr sz="900" b="1" spc="-5" dirty="0">
                          <a:latin typeface="Arial"/>
                          <a:cs typeface="Arial"/>
                        </a:rPr>
                        <a:t> </a:t>
                      </a:r>
                      <a:r>
                        <a:rPr sz="900" b="1" dirty="0">
                          <a:latin typeface="Arial"/>
                          <a:cs typeface="Arial"/>
                        </a:rPr>
                        <a:t>by</a:t>
                      </a:r>
                      <a:r>
                        <a:rPr sz="900" b="1" spc="-10" dirty="0">
                          <a:latin typeface="Arial"/>
                          <a:cs typeface="Arial"/>
                        </a:rPr>
                        <a:t> </a:t>
                      </a:r>
                      <a:r>
                        <a:rPr sz="900" b="1" dirty="0">
                          <a:latin typeface="Arial"/>
                          <a:cs typeface="Arial"/>
                        </a:rPr>
                        <a:t>value</a:t>
                      </a:r>
                      <a:r>
                        <a:rPr sz="900" b="1" spc="5" dirty="0">
                          <a:latin typeface="Arial"/>
                          <a:cs typeface="Arial"/>
                        </a:rPr>
                        <a:t> </a:t>
                      </a:r>
                      <a:r>
                        <a:rPr sz="900" dirty="0">
                          <a:latin typeface="Arial"/>
                          <a:cs typeface="Arial"/>
                        </a:rPr>
                        <a:t>a</a:t>
                      </a:r>
                      <a:r>
                        <a:rPr sz="900" spc="5" dirty="0">
                          <a:latin typeface="Arial"/>
                          <a:cs typeface="Arial"/>
                        </a:rPr>
                        <a:t> </a:t>
                      </a:r>
                      <a:r>
                        <a:rPr sz="900" b="1" spc="-10" dirty="0">
                          <a:latin typeface="Arial"/>
                          <a:cs typeface="Arial"/>
                        </a:rPr>
                        <a:t>reference- </a:t>
                      </a:r>
                      <a:r>
                        <a:rPr sz="900" b="1" dirty="0">
                          <a:latin typeface="Arial"/>
                          <a:cs typeface="Arial"/>
                        </a:rPr>
                        <a:t>type</a:t>
                      </a:r>
                      <a:r>
                        <a:rPr sz="900" b="1" spc="-5"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such</a:t>
                      </a:r>
                      <a:r>
                        <a:rPr sz="900" spc="-5" dirty="0">
                          <a:latin typeface="Arial"/>
                          <a:cs typeface="Arial"/>
                        </a:rPr>
                        <a:t> </a:t>
                      </a:r>
                      <a:r>
                        <a:rPr sz="900" dirty="0">
                          <a:latin typeface="Arial"/>
                          <a:cs typeface="Arial"/>
                        </a:rPr>
                        <a:t>as lists,</a:t>
                      </a:r>
                      <a:r>
                        <a:rPr sz="900" spc="-5" dirty="0">
                          <a:latin typeface="Arial"/>
                          <a:cs typeface="Arial"/>
                        </a:rPr>
                        <a:t> </a:t>
                      </a:r>
                      <a:r>
                        <a:rPr sz="900" spc="-10" dirty="0">
                          <a:latin typeface="Arial"/>
                          <a:cs typeface="Arial"/>
                        </a:rPr>
                        <a:t>arrays, </a:t>
                      </a:r>
                      <a:r>
                        <a:rPr sz="900" dirty="0">
                          <a:latin typeface="Arial"/>
                          <a:cs typeface="Arial"/>
                        </a:rPr>
                        <a:t>object,</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all</a:t>
                      </a:r>
                      <a:r>
                        <a:rPr sz="900" spc="-15" dirty="0">
                          <a:latin typeface="Arial"/>
                          <a:cs typeface="Arial"/>
                        </a:rPr>
                        <a:t> </a:t>
                      </a:r>
                      <a:r>
                        <a:rPr sz="900" spc="-10" dirty="0">
                          <a:latin typeface="Arial"/>
                          <a:cs typeface="Arial"/>
                        </a:rPr>
                        <a:t>classes</a:t>
                      </a:r>
                      <a:endParaRPr sz="9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58419">
                        <a:lnSpc>
                          <a:spcPct val="95900"/>
                        </a:lnSpc>
                        <a:spcBef>
                          <a:spcPts val="535"/>
                        </a:spcBef>
                      </a:pPr>
                      <a:r>
                        <a:rPr sz="900" dirty="0">
                          <a:latin typeface="Arial"/>
                          <a:cs typeface="Arial"/>
                        </a:rPr>
                        <a:t>Reference</a:t>
                      </a:r>
                      <a:r>
                        <a:rPr sz="900" spc="-10" dirty="0">
                          <a:latin typeface="Arial"/>
                          <a:cs typeface="Arial"/>
                        </a:rPr>
                        <a:t> </a:t>
                      </a:r>
                      <a:r>
                        <a:rPr sz="900" dirty="0">
                          <a:latin typeface="Arial"/>
                          <a:cs typeface="Arial"/>
                        </a:rPr>
                        <a:t>Type</a:t>
                      </a:r>
                      <a:r>
                        <a:rPr sz="900" spc="-15" dirty="0">
                          <a:latin typeface="Arial"/>
                          <a:cs typeface="Arial"/>
                        </a:rPr>
                        <a:t> </a:t>
                      </a:r>
                      <a:r>
                        <a:rPr sz="900" dirty="0">
                          <a:latin typeface="Arial"/>
                          <a:cs typeface="Arial"/>
                        </a:rPr>
                        <a:t>data</a:t>
                      </a:r>
                      <a:r>
                        <a:rPr sz="900" spc="-10" dirty="0">
                          <a:latin typeface="Arial"/>
                          <a:cs typeface="Arial"/>
                        </a:rPr>
                        <a:t> </a:t>
                      </a:r>
                      <a:r>
                        <a:rPr sz="900" dirty="0">
                          <a:latin typeface="Arial"/>
                          <a:cs typeface="Arial"/>
                        </a:rPr>
                        <a:t>holds</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address of</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memory. Passing</a:t>
                      </a:r>
                      <a:r>
                        <a:rPr sz="900" spc="-15" dirty="0">
                          <a:latin typeface="Arial"/>
                          <a:cs typeface="Arial"/>
                        </a:rPr>
                        <a:t> </a:t>
                      </a:r>
                      <a:r>
                        <a:rPr sz="900" spc="-50" dirty="0">
                          <a:latin typeface="Arial"/>
                          <a:cs typeface="Arial"/>
                        </a:rPr>
                        <a:t>a</a:t>
                      </a:r>
                      <a:r>
                        <a:rPr sz="900" dirty="0">
                          <a:latin typeface="Arial"/>
                          <a:cs typeface="Arial"/>
                        </a:rPr>
                        <a:t> Reference</a:t>
                      </a:r>
                      <a:r>
                        <a:rPr sz="900" spc="-10" dirty="0">
                          <a:latin typeface="Arial"/>
                          <a:cs typeface="Arial"/>
                        </a:rPr>
                        <a:t> </a:t>
                      </a:r>
                      <a:r>
                        <a:rPr sz="900" dirty="0">
                          <a:latin typeface="Arial"/>
                          <a:cs typeface="Arial"/>
                        </a:rPr>
                        <a:t>Type</a:t>
                      </a:r>
                      <a:r>
                        <a:rPr sz="900" spc="-20" dirty="0">
                          <a:latin typeface="Arial"/>
                          <a:cs typeface="Arial"/>
                        </a:rPr>
                        <a:t> </a:t>
                      </a:r>
                      <a:r>
                        <a:rPr sz="900" dirty="0">
                          <a:latin typeface="Arial"/>
                          <a:cs typeface="Arial"/>
                        </a:rPr>
                        <a:t>data</a:t>
                      </a:r>
                      <a:r>
                        <a:rPr sz="900" spc="-10" dirty="0">
                          <a:latin typeface="Arial"/>
                          <a:cs typeface="Arial"/>
                        </a:rPr>
                        <a:t> </a:t>
                      </a:r>
                      <a:r>
                        <a:rPr sz="900" dirty="0">
                          <a:latin typeface="Arial"/>
                          <a:cs typeface="Arial"/>
                        </a:rPr>
                        <a:t>by</a:t>
                      </a:r>
                      <a:r>
                        <a:rPr sz="900" spc="-20" dirty="0">
                          <a:latin typeface="Arial"/>
                          <a:cs typeface="Arial"/>
                        </a:rPr>
                        <a:t> </a:t>
                      </a:r>
                      <a:r>
                        <a:rPr sz="900" dirty="0">
                          <a:latin typeface="Arial"/>
                          <a:cs typeface="Arial"/>
                        </a:rPr>
                        <a:t>value</a:t>
                      </a:r>
                      <a:r>
                        <a:rPr sz="900" spc="-20" dirty="0">
                          <a:latin typeface="Arial"/>
                          <a:cs typeface="Arial"/>
                        </a:rPr>
                        <a:t> </a:t>
                      </a:r>
                      <a:r>
                        <a:rPr sz="900" dirty="0">
                          <a:latin typeface="Arial"/>
                          <a:cs typeface="Arial"/>
                        </a:rPr>
                        <a:t>simply</a:t>
                      </a:r>
                      <a:r>
                        <a:rPr sz="900" spc="-15" dirty="0">
                          <a:latin typeface="Arial"/>
                          <a:cs typeface="Arial"/>
                        </a:rPr>
                        <a:t> </a:t>
                      </a:r>
                      <a:r>
                        <a:rPr sz="900" dirty="0">
                          <a:latin typeface="Arial"/>
                          <a:cs typeface="Arial"/>
                        </a:rPr>
                        <a:t>copy</a:t>
                      </a:r>
                      <a:r>
                        <a:rPr sz="900" spc="-1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address,</a:t>
                      </a:r>
                      <a:r>
                        <a:rPr sz="900" spc="-10" dirty="0">
                          <a:latin typeface="Arial"/>
                          <a:cs typeface="Arial"/>
                        </a:rPr>
                        <a:t> </a:t>
                      </a:r>
                      <a:r>
                        <a:rPr sz="900" dirty="0">
                          <a:latin typeface="Arial"/>
                          <a:cs typeface="Arial"/>
                        </a:rPr>
                        <a:t>so</a:t>
                      </a:r>
                      <a:r>
                        <a:rPr sz="900" spc="-10" dirty="0">
                          <a:latin typeface="Arial"/>
                          <a:cs typeface="Arial"/>
                        </a:rPr>
                        <a:t> </a:t>
                      </a:r>
                      <a:r>
                        <a:rPr sz="900" dirty="0">
                          <a:latin typeface="Arial"/>
                          <a:cs typeface="Arial"/>
                        </a:rPr>
                        <a:t>changes inside</a:t>
                      </a:r>
                      <a:r>
                        <a:rPr sz="900" spc="-10" dirty="0">
                          <a:latin typeface="Arial"/>
                          <a:cs typeface="Arial"/>
                        </a:rPr>
                        <a:t> </a:t>
                      </a:r>
                      <a:r>
                        <a:rPr sz="900" spc="-25" dirty="0">
                          <a:latin typeface="Arial"/>
                          <a:cs typeface="Arial"/>
                        </a:rPr>
                        <a:t>the </a:t>
                      </a:r>
                      <a:r>
                        <a:rPr sz="900" dirty="0">
                          <a:latin typeface="Arial"/>
                          <a:cs typeface="Arial"/>
                        </a:rPr>
                        <a:t>function</a:t>
                      </a:r>
                      <a:r>
                        <a:rPr sz="900" spc="-10" dirty="0">
                          <a:latin typeface="Arial"/>
                          <a:cs typeface="Arial"/>
                        </a:rPr>
                        <a:t> </a:t>
                      </a:r>
                      <a:r>
                        <a:rPr sz="900" dirty="0">
                          <a:latin typeface="Arial"/>
                          <a:cs typeface="Arial"/>
                        </a:rPr>
                        <a:t>will</a:t>
                      </a:r>
                      <a:r>
                        <a:rPr sz="900" spc="-20" dirty="0">
                          <a:latin typeface="Arial"/>
                          <a:cs typeface="Arial"/>
                        </a:rPr>
                        <a:t> </a:t>
                      </a:r>
                      <a:r>
                        <a:rPr sz="900" dirty="0">
                          <a:latin typeface="Arial"/>
                          <a:cs typeface="Arial"/>
                        </a:rPr>
                        <a:t>change</a:t>
                      </a:r>
                      <a:r>
                        <a:rPr sz="900" spc="-20" dirty="0">
                          <a:latin typeface="Arial"/>
                          <a:cs typeface="Arial"/>
                        </a:rPr>
                        <a:t> </a:t>
                      </a:r>
                      <a:r>
                        <a:rPr sz="900" dirty="0">
                          <a:latin typeface="Arial"/>
                          <a:cs typeface="Arial"/>
                        </a:rPr>
                        <a:t>original</a:t>
                      </a:r>
                      <a:r>
                        <a:rPr sz="900" spc="-10" dirty="0">
                          <a:latin typeface="Arial"/>
                          <a:cs typeface="Arial"/>
                        </a:rPr>
                        <a:t> </a:t>
                      </a:r>
                      <a:r>
                        <a:rPr sz="900" dirty="0">
                          <a:latin typeface="Arial"/>
                          <a:cs typeface="Arial"/>
                        </a:rPr>
                        <a:t>data.</a:t>
                      </a:r>
                      <a:r>
                        <a:rPr sz="900" spc="-10" dirty="0">
                          <a:latin typeface="Arial"/>
                          <a:cs typeface="Arial"/>
                        </a:rPr>
                        <a:t> </a:t>
                      </a:r>
                      <a:r>
                        <a:rPr sz="900" dirty="0">
                          <a:latin typeface="Arial"/>
                          <a:cs typeface="Arial"/>
                        </a:rPr>
                        <a:t>If</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caller</a:t>
                      </a:r>
                      <a:r>
                        <a:rPr sz="900" spc="-20" dirty="0">
                          <a:latin typeface="Arial"/>
                          <a:cs typeface="Arial"/>
                        </a:rPr>
                        <a:t> </a:t>
                      </a:r>
                      <a:r>
                        <a:rPr sz="900" dirty="0">
                          <a:latin typeface="Arial"/>
                          <a:cs typeface="Arial"/>
                        </a:rPr>
                        <a:t>cares</a:t>
                      </a:r>
                      <a:r>
                        <a:rPr sz="900" spc="-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ita</a:t>
                      </a:r>
                      <a:r>
                        <a:rPr sz="900" spc="-10" dirty="0">
                          <a:latin typeface="Arial"/>
                          <a:cs typeface="Arial"/>
                        </a:rPr>
                        <a:t> </a:t>
                      </a:r>
                      <a:r>
                        <a:rPr sz="900" dirty="0">
                          <a:latin typeface="Arial"/>
                          <a:cs typeface="Arial"/>
                        </a:rPr>
                        <a:t>data</a:t>
                      </a:r>
                      <a:r>
                        <a:rPr sz="900" spc="-1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not</a:t>
                      </a:r>
                      <a:r>
                        <a:rPr sz="900" spc="-10" dirty="0">
                          <a:latin typeface="Arial"/>
                          <a:cs typeface="Arial"/>
                        </a:rPr>
                        <a:t> </a:t>
                      </a:r>
                      <a:r>
                        <a:rPr sz="900" dirty="0">
                          <a:latin typeface="Arial"/>
                          <a:cs typeface="Arial"/>
                        </a:rPr>
                        <a:t>affected</a:t>
                      </a:r>
                      <a:r>
                        <a:rPr sz="900" spc="-5" dirty="0">
                          <a:latin typeface="Arial"/>
                          <a:cs typeface="Arial"/>
                        </a:rPr>
                        <a:t> </a:t>
                      </a:r>
                      <a:r>
                        <a:rPr sz="900" spc="-25" dirty="0">
                          <a:latin typeface="Arial"/>
                          <a:cs typeface="Arial"/>
                        </a:rPr>
                        <a:t>by </a:t>
                      </a:r>
                      <a:r>
                        <a:rPr sz="900" dirty="0">
                          <a:latin typeface="Arial"/>
                          <a:cs typeface="Arial"/>
                        </a:rPr>
                        <a:t>the</a:t>
                      </a:r>
                      <a:r>
                        <a:rPr sz="900" spc="-5" dirty="0">
                          <a:latin typeface="Arial"/>
                          <a:cs typeface="Arial"/>
                        </a:rPr>
                        <a:t> </a:t>
                      </a:r>
                      <a:r>
                        <a:rPr sz="900" dirty="0">
                          <a:latin typeface="Arial"/>
                          <a:cs typeface="Arial"/>
                        </a:rPr>
                        <a:t>function,</a:t>
                      </a:r>
                      <a:r>
                        <a:rPr sz="900" spc="-15" dirty="0">
                          <a:latin typeface="Arial"/>
                          <a:cs typeface="Arial"/>
                        </a:rPr>
                        <a:t> </a:t>
                      </a:r>
                      <a:r>
                        <a:rPr sz="900" dirty="0">
                          <a:latin typeface="Arial"/>
                          <a:cs typeface="Arial"/>
                        </a:rPr>
                        <a:t>it</a:t>
                      </a:r>
                      <a:r>
                        <a:rPr sz="900" spc="-15" dirty="0">
                          <a:latin typeface="Arial"/>
                          <a:cs typeface="Arial"/>
                        </a:rPr>
                        <a:t> </a:t>
                      </a:r>
                      <a:r>
                        <a:rPr sz="900" dirty="0">
                          <a:latin typeface="Arial"/>
                          <a:cs typeface="Arial"/>
                        </a:rPr>
                        <a:t>should</a:t>
                      </a:r>
                      <a:r>
                        <a:rPr sz="900" spc="-15" dirty="0">
                          <a:latin typeface="Arial"/>
                          <a:cs typeface="Arial"/>
                        </a:rPr>
                        <a:t> </a:t>
                      </a:r>
                      <a:r>
                        <a:rPr sz="900" dirty="0">
                          <a:latin typeface="Arial"/>
                          <a:cs typeface="Arial"/>
                        </a:rPr>
                        <a:t>duplicate</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before</a:t>
                      </a:r>
                      <a:r>
                        <a:rPr sz="900" spc="-5" dirty="0">
                          <a:latin typeface="Arial"/>
                          <a:cs typeface="Arial"/>
                        </a:rPr>
                        <a:t> </a:t>
                      </a:r>
                      <a:r>
                        <a:rPr sz="900" dirty="0">
                          <a:latin typeface="Arial"/>
                          <a:cs typeface="Arial"/>
                        </a:rPr>
                        <a:t>passing</a:t>
                      </a:r>
                      <a:r>
                        <a:rPr sz="900" spc="-15" dirty="0">
                          <a:latin typeface="Arial"/>
                          <a:cs typeface="Arial"/>
                        </a:rPr>
                        <a:t> </a:t>
                      </a:r>
                      <a:r>
                        <a:rPr sz="900" dirty="0">
                          <a:latin typeface="Arial"/>
                          <a:cs typeface="Arial"/>
                        </a:rPr>
                        <a:t>it</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any</a:t>
                      </a:r>
                      <a:r>
                        <a:rPr sz="900" spc="5" dirty="0">
                          <a:latin typeface="Arial"/>
                          <a:cs typeface="Arial"/>
                        </a:rPr>
                        <a:t> </a:t>
                      </a:r>
                      <a:r>
                        <a:rPr sz="900" spc="-10" dirty="0">
                          <a:latin typeface="Arial"/>
                          <a:cs typeface="Arial"/>
                        </a:rPr>
                        <a:t>function.</a:t>
                      </a:r>
                      <a:endParaRPr sz="9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1955">
                <a:tc>
                  <a:txBody>
                    <a:bodyPr/>
                    <a:lstStyle/>
                    <a:p>
                      <a:pPr marL="63500">
                        <a:lnSpc>
                          <a:spcPts val="1055"/>
                        </a:lnSpc>
                        <a:spcBef>
                          <a:spcPts val="490"/>
                        </a:spcBef>
                      </a:pPr>
                      <a:r>
                        <a:rPr sz="900" b="1" dirty="0">
                          <a:latin typeface="Arial"/>
                          <a:cs typeface="Arial"/>
                        </a:rPr>
                        <a:t>Pass</a:t>
                      </a:r>
                      <a:r>
                        <a:rPr sz="900" b="1" spc="-10" dirty="0">
                          <a:latin typeface="Arial"/>
                          <a:cs typeface="Arial"/>
                        </a:rPr>
                        <a:t> </a:t>
                      </a:r>
                      <a:r>
                        <a:rPr sz="900" b="1" dirty="0">
                          <a:latin typeface="Arial"/>
                          <a:cs typeface="Arial"/>
                        </a:rPr>
                        <a:t>by</a:t>
                      </a:r>
                      <a:r>
                        <a:rPr sz="900" b="1" spc="-20" dirty="0">
                          <a:latin typeface="Arial"/>
                          <a:cs typeface="Arial"/>
                        </a:rPr>
                        <a:t> </a:t>
                      </a:r>
                      <a:r>
                        <a:rPr sz="900" b="1" dirty="0">
                          <a:latin typeface="Arial"/>
                          <a:cs typeface="Arial"/>
                        </a:rPr>
                        <a:t>reference </a:t>
                      </a:r>
                      <a:r>
                        <a:rPr sz="900" spc="-50" dirty="0">
                          <a:latin typeface="Arial"/>
                          <a:cs typeface="Arial"/>
                        </a:rPr>
                        <a:t>a</a:t>
                      </a:r>
                      <a:endParaRPr sz="900">
                        <a:latin typeface="Arial"/>
                        <a:cs typeface="Arial"/>
                      </a:endParaRPr>
                    </a:p>
                    <a:p>
                      <a:pPr marL="63500">
                        <a:lnSpc>
                          <a:spcPts val="1055"/>
                        </a:lnSpc>
                      </a:pPr>
                      <a:r>
                        <a:rPr sz="900" b="1" spc="-10" dirty="0">
                          <a:latin typeface="Arial"/>
                          <a:cs typeface="Arial"/>
                        </a:rPr>
                        <a:t>reference-</a:t>
                      </a:r>
                      <a:r>
                        <a:rPr sz="900" b="1" dirty="0">
                          <a:latin typeface="Arial"/>
                          <a:cs typeface="Arial"/>
                        </a:rPr>
                        <a:t>type</a:t>
                      </a:r>
                      <a:r>
                        <a:rPr sz="900" b="1" spc="70" dirty="0">
                          <a:latin typeface="Arial"/>
                          <a:cs typeface="Arial"/>
                        </a:rPr>
                        <a:t> </a:t>
                      </a:r>
                      <a:r>
                        <a:rPr sz="900" spc="-20" dirty="0">
                          <a:latin typeface="Arial"/>
                          <a:cs typeface="Arial"/>
                        </a:rPr>
                        <a:t>data</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318135">
                        <a:lnSpc>
                          <a:spcPts val="1030"/>
                        </a:lnSpc>
                        <a:spcBef>
                          <a:spcPts val="565"/>
                        </a:spcBef>
                      </a:pPr>
                      <a:r>
                        <a:rPr sz="900" dirty="0">
                          <a:latin typeface="Arial"/>
                          <a:cs typeface="Arial"/>
                        </a:rPr>
                        <a:t>Indicates</a:t>
                      </a:r>
                      <a:r>
                        <a:rPr sz="900" spc="-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original</a:t>
                      </a:r>
                      <a:r>
                        <a:rPr sz="900" spc="-10" dirty="0">
                          <a:latin typeface="Arial"/>
                          <a:cs typeface="Arial"/>
                        </a:rPr>
                        <a:t> </a:t>
                      </a:r>
                      <a:r>
                        <a:rPr sz="900" dirty="0">
                          <a:latin typeface="Arial"/>
                          <a:cs typeface="Arial"/>
                        </a:rPr>
                        <a:t>reference</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variable</a:t>
                      </a:r>
                      <a:r>
                        <a:rPr sz="900" spc="-20"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passed.</a:t>
                      </a:r>
                      <a:r>
                        <a:rPr sz="900" spc="-20" dirty="0">
                          <a:latin typeface="Arial"/>
                          <a:cs typeface="Arial"/>
                        </a:rPr>
                        <a:t> </a:t>
                      </a:r>
                      <a:r>
                        <a:rPr sz="900" dirty="0">
                          <a:latin typeface="Arial"/>
                          <a:cs typeface="Arial"/>
                        </a:rPr>
                        <a:t>Again,</a:t>
                      </a:r>
                      <a:r>
                        <a:rPr sz="900" spc="-15" dirty="0">
                          <a:latin typeface="Arial"/>
                          <a:cs typeface="Arial"/>
                        </a:rPr>
                        <a:t> </a:t>
                      </a:r>
                      <a:r>
                        <a:rPr sz="900" spc="-25" dirty="0">
                          <a:latin typeface="Arial"/>
                          <a:cs typeface="Arial"/>
                        </a:rPr>
                        <a:t>any </a:t>
                      </a:r>
                      <a:r>
                        <a:rPr sz="900" dirty="0">
                          <a:latin typeface="Arial"/>
                          <a:cs typeface="Arial"/>
                        </a:rPr>
                        <a:t>changes</a:t>
                      </a:r>
                      <a:r>
                        <a:rPr sz="900" spc="-30" dirty="0">
                          <a:latin typeface="Arial"/>
                          <a:cs typeface="Arial"/>
                        </a:rPr>
                        <a:t> </a:t>
                      </a:r>
                      <a:r>
                        <a:rPr sz="900" dirty="0">
                          <a:latin typeface="Arial"/>
                          <a:cs typeface="Arial"/>
                        </a:rPr>
                        <a:t>made</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variable</a:t>
                      </a:r>
                      <a:r>
                        <a:rPr sz="900" spc="-10" dirty="0">
                          <a:latin typeface="Arial"/>
                          <a:cs typeface="Arial"/>
                        </a:rPr>
                        <a:t> </a:t>
                      </a:r>
                      <a:r>
                        <a:rPr sz="900" dirty="0">
                          <a:latin typeface="Arial"/>
                          <a:cs typeface="Arial"/>
                        </a:rPr>
                        <a:t>inside</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function</a:t>
                      </a:r>
                      <a:r>
                        <a:rPr sz="900" spc="-1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also</a:t>
                      </a:r>
                      <a:r>
                        <a:rPr sz="900" spc="-15" dirty="0">
                          <a:latin typeface="Arial"/>
                          <a:cs typeface="Arial"/>
                        </a:rPr>
                        <a:t> </a:t>
                      </a:r>
                      <a:r>
                        <a:rPr sz="900" dirty="0">
                          <a:latin typeface="Arial"/>
                          <a:cs typeface="Arial"/>
                        </a:rPr>
                        <a:t>seen</a:t>
                      </a:r>
                      <a:r>
                        <a:rPr sz="900" spc="-10"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caller.</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12" name="object 3"/>
          <p:cNvSpPr txBox="1"/>
          <p:nvPr/>
        </p:nvSpPr>
        <p:spPr>
          <a:xfrm>
            <a:off x="902004" y="4778121"/>
            <a:ext cx="5949950" cy="1157881"/>
          </a:xfrm>
          <a:prstGeom prst="rect">
            <a:avLst/>
          </a:prstGeom>
        </p:spPr>
        <p:txBody>
          <a:bodyPr vert="horz" wrap="square" lIns="0" tIns="20320" rIns="0" bIns="0" rtlCol="0">
            <a:spAutoFit/>
          </a:bodyPr>
          <a:lstStyle/>
          <a:p>
            <a:pPr marL="12700" marR="6985">
              <a:lnSpc>
                <a:spcPct val="95800"/>
              </a:lnSpc>
              <a:spcBef>
                <a:spcPts val="160"/>
              </a:spcBef>
            </a:pPr>
            <a:r>
              <a:rPr sz="1100" dirty="0">
                <a:latin typeface="Arial"/>
                <a:cs typeface="Arial"/>
              </a:rPr>
              <a:t>As</a:t>
            </a:r>
            <a:r>
              <a:rPr sz="1100" spc="-2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see</a:t>
            </a:r>
            <a:r>
              <a:rPr sz="1100" spc="-20"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table,</a:t>
            </a:r>
            <a:r>
              <a:rPr sz="1100" spc="-10" dirty="0">
                <a:latin typeface="Arial"/>
                <a:cs typeface="Arial"/>
              </a:rPr>
              <a:t> </a:t>
            </a:r>
            <a:r>
              <a:rPr sz="1100" dirty="0">
                <a:latin typeface="Arial"/>
                <a:cs typeface="Arial"/>
              </a:rPr>
              <a:t>whether</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parameter</a:t>
            </a:r>
            <a:r>
              <a:rPr sz="1100"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passed</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copy</a:t>
            </a:r>
            <a:r>
              <a:rPr sz="1100" spc="-30" dirty="0">
                <a:latin typeface="Arial"/>
                <a:cs typeface="Arial"/>
              </a:rPr>
              <a:t> </a:t>
            </a:r>
            <a:r>
              <a:rPr sz="1100" dirty="0">
                <a:latin typeface="Arial"/>
                <a:cs typeface="Arial"/>
              </a:rPr>
              <a:t>(by</a:t>
            </a:r>
            <a:r>
              <a:rPr sz="1100" spc="-15"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or</a:t>
            </a:r>
            <a:r>
              <a:rPr sz="1100" spc="-5" dirty="0">
                <a:latin typeface="Arial"/>
                <a:cs typeface="Arial"/>
              </a:rPr>
              <a:t> </a:t>
            </a:r>
            <a:r>
              <a:rPr sz="1100" dirty="0">
                <a:latin typeface="Arial"/>
                <a:cs typeface="Arial"/>
              </a:rPr>
              <a:t>as</a:t>
            </a:r>
            <a:r>
              <a:rPr sz="1100" spc="-20" dirty="0">
                <a:latin typeface="Arial"/>
                <a:cs typeface="Arial"/>
              </a:rPr>
              <a:t> </a:t>
            </a:r>
            <a:r>
              <a:rPr sz="1100" spc="-50" dirty="0">
                <a:latin typeface="Arial"/>
                <a:cs typeface="Arial"/>
              </a:rPr>
              <a:t>a </a:t>
            </a:r>
            <a:r>
              <a:rPr sz="1100" dirty="0">
                <a:latin typeface="Arial"/>
                <a:cs typeface="Arial"/>
              </a:rPr>
              <a:t>reference</a:t>
            </a:r>
            <a:r>
              <a:rPr sz="1100" spc="-4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reference),</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mostly</a:t>
            </a:r>
            <a:r>
              <a:rPr sz="1100" spc="-30" dirty="0">
                <a:latin typeface="Arial"/>
                <a:cs typeface="Arial"/>
              </a:rPr>
              <a:t> </a:t>
            </a:r>
            <a:r>
              <a:rPr sz="1100" dirty="0">
                <a:latin typeface="Arial"/>
                <a:cs typeface="Arial"/>
              </a:rPr>
              <a:t>relevant</a:t>
            </a:r>
            <a:r>
              <a:rPr sz="1100" spc="-25" dirty="0">
                <a:latin typeface="Arial"/>
                <a:cs typeface="Arial"/>
              </a:rPr>
              <a:t> </a:t>
            </a:r>
            <a:r>
              <a:rPr sz="1100" dirty="0">
                <a:latin typeface="Arial"/>
                <a:cs typeface="Arial"/>
              </a:rPr>
              <a:t>to</a:t>
            </a:r>
            <a:r>
              <a:rPr sz="1100" spc="-15" dirty="0">
                <a:latin typeface="Arial"/>
                <a:cs typeface="Arial"/>
              </a:rPr>
              <a:t> </a:t>
            </a:r>
            <a:r>
              <a:rPr sz="1100" b="1" i="1" spc="-10" dirty="0">
                <a:latin typeface="Arial"/>
                <a:cs typeface="Arial"/>
              </a:rPr>
              <a:t>value-</a:t>
            </a:r>
            <a:r>
              <a:rPr sz="1100" b="1" i="1" dirty="0">
                <a:latin typeface="Arial"/>
                <a:cs typeface="Arial"/>
              </a:rPr>
              <a:t>type</a:t>
            </a:r>
            <a:r>
              <a:rPr sz="1100" b="1" i="1" spc="-30" dirty="0">
                <a:latin typeface="Arial"/>
                <a:cs typeface="Arial"/>
              </a:rPr>
              <a:t> </a:t>
            </a:r>
            <a:r>
              <a:rPr sz="1100" dirty="0">
                <a:latin typeface="Arial"/>
                <a:cs typeface="Arial"/>
              </a:rPr>
              <a:t>variables</a:t>
            </a:r>
            <a:r>
              <a:rPr sz="1100" spc="-20" dirty="0">
                <a:latin typeface="Arial"/>
                <a:cs typeface="Arial"/>
              </a:rPr>
              <a:t> </a:t>
            </a:r>
            <a:r>
              <a:rPr sz="1100" dirty="0">
                <a:latin typeface="Arial"/>
                <a:cs typeface="Arial"/>
              </a:rPr>
              <a:t>such</a:t>
            </a:r>
            <a:r>
              <a:rPr sz="1100" spc="-20" dirty="0">
                <a:latin typeface="Arial"/>
                <a:cs typeface="Arial"/>
              </a:rPr>
              <a:t> </a:t>
            </a:r>
            <a:r>
              <a:rPr sz="1100" dirty="0">
                <a:latin typeface="Arial"/>
                <a:cs typeface="Arial"/>
              </a:rPr>
              <a:t>as</a:t>
            </a:r>
            <a:r>
              <a:rPr sz="1100" spc="-15" dirty="0">
                <a:latin typeface="Arial"/>
                <a:cs typeface="Arial"/>
              </a:rPr>
              <a:t> </a:t>
            </a:r>
            <a:r>
              <a:rPr sz="1100" b="1" i="1" dirty="0">
                <a:latin typeface="Arial"/>
                <a:cs typeface="Arial"/>
              </a:rPr>
              <a:t>int</a:t>
            </a:r>
            <a:r>
              <a:rPr sz="1100" dirty="0">
                <a:latin typeface="Arial"/>
                <a:cs typeface="Arial"/>
              </a:rPr>
              <a:t>,</a:t>
            </a:r>
            <a:r>
              <a:rPr sz="1100" spc="-20" dirty="0">
                <a:latin typeface="Arial"/>
                <a:cs typeface="Arial"/>
              </a:rPr>
              <a:t> </a:t>
            </a:r>
            <a:r>
              <a:rPr sz="1100" b="1" i="1" dirty="0">
                <a:latin typeface="Arial"/>
                <a:cs typeface="Arial"/>
              </a:rPr>
              <a:t>double</a:t>
            </a:r>
            <a:r>
              <a:rPr sz="1100" dirty="0">
                <a:latin typeface="Arial"/>
                <a:cs typeface="Arial"/>
              </a:rPr>
              <a:t>,</a:t>
            </a:r>
            <a:r>
              <a:rPr sz="1100" spc="-10" dirty="0">
                <a:latin typeface="Arial"/>
                <a:cs typeface="Arial"/>
              </a:rPr>
              <a:t> </a:t>
            </a:r>
            <a:r>
              <a:rPr sz="1100" b="1" i="1" spc="-10" dirty="0">
                <a:latin typeface="Arial"/>
                <a:cs typeface="Arial"/>
              </a:rPr>
              <a:t>bool</a:t>
            </a:r>
            <a:r>
              <a:rPr sz="1100" spc="-10" dirty="0">
                <a:latin typeface="Arial"/>
                <a:cs typeface="Arial"/>
              </a:rPr>
              <a:t>, </a:t>
            </a:r>
            <a:r>
              <a:rPr sz="1100" dirty="0">
                <a:latin typeface="Arial"/>
                <a:cs typeface="Arial"/>
              </a:rPr>
              <a:t>etc.</a:t>
            </a:r>
            <a:r>
              <a:rPr sz="1100" spc="-15" dirty="0">
                <a:latin typeface="Arial"/>
                <a:cs typeface="Arial"/>
              </a:rPr>
              <a:t> </a:t>
            </a:r>
            <a:r>
              <a:rPr sz="1100" dirty="0">
                <a:latin typeface="Arial"/>
                <a:cs typeface="Arial"/>
              </a:rPr>
              <a:t>If</a:t>
            </a:r>
            <a:r>
              <a:rPr sz="1100" spc="-1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pass</a:t>
            </a:r>
            <a:r>
              <a:rPr sz="1100" spc="-30" dirty="0">
                <a:latin typeface="Arial"/>
                <a:cs typeface="Arial"/>
              </a:rPr>
              <a:t> </a:t>
            </a:r>
            <a:r>
              <a:rPr sz="1100" dirty="0">
                <a:latin typeface="Arial"/>
                <a:cs typeface="Arial"/>
              </a:rPr>
              <a:t>a</a:t>
            </a:r>
            <a:r>
              <a:rPr sz="1100" spc="-5" dirty="0">
                <a:latin typeface="Arial"/>
                <a:cs typeface="Arial"/>
              </a:rPr>
              <a:t> </a:t>
            </a:r>
            <a:r>
              <a:rPr sz="1100" b="1" spc="-10" dirty="0">
                <a:latin typeface="Arial"/>
                <a:cs typeface="Arial"/>
              </a:rPr>
              <a:t>reference-</a:t>
            </a:r>
            <a:r>
              <a:rPr sz="1100" b="1" dirty="0">
                <a:latin typeface="Arial"/>
                <a:cs typeface="Arial"/>
              </a:rPr>
              <a:t>type</a:t>
            </a:r>
            <a:r>
              <a:rPr sz="1100" b="1" spc="-5" dirty="0">
                <a:latin typeface="Arial"/>
                <a:cs typeface="Arial"/>
              </a:rPr>
              <a:t> </a:t>
            </a:r>
            <a:r>
              <a:rPr sz="1100" dirty="0">
                <a:latin typeface="Arial"/>
                <a:cs typeface="Arial"/>
              </a:rPr>
              <a:t>such</a:t>
            </a:r>
            <a:r>
              <a:rPr sz="1100" spc="-10" dirty="0">
                <a:latin typeface="Arial"/>
                <a:cs typeface="Arial"/>
              </a:rPr>
              <a:t> </a:t>
            </a:r>
            <a:r>
              <a:rPr sz="1100" dirty="0">
                <a:latin typeface="Arial"/>
                <a:cs typeface="Arial"/>
              </a:rPr>
              <a:t>as</a:t>
            </a:r>
            <a:r>
              <a:rPr sz="1100" spc="-5" dirty="0">
                <a:latin typeface="Arial"/>
                <a:cs typeface="Arial"/>
              </a:rPr>
              <a:t> </a:t>
            </a:r>
            <a:r>
              <a:rPr sz="1100" dirty="0">
                <a:latin typeface="Arial"/>
                <a:cs typeface="Arial"/>
              </a:rPr>
              <a:t>objects</a:t>
            </a:r>
            <a:r>
              <a:rPr sz="1100" spc="-20"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lists,</a:t>
            </a:r>
            <a:r>
              <a:rPr sz="1100" spc="-5"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do</a:t>
            </a:r>
            <a:r>
              <a:rPr sz="1100" spc="-10" dirty="0">
                <a:latin typeface="Arial"/>
                <a:cs typeface="Arial"/>
              </a:rPr>
              <a:t> </a:t>
            </a:r>
            <a:r>
              <a:rPr sz="1100" dirty="0">
                <a:latin typeface="Arial"/>
                <a:cs typeface="Arial"/>
              </a:rPr>
              <a:t>not wish</a:t>
            </a:r>
            <a:r>
              <a:rPr sz="1100" spc="-20" dirty="0">
                <a:latin typeface="Arial"/>
                <a:cs typeface="Arial"/>
              </a:rPr>
              <a:t> </a:t>
            </a:r>
            <a:r>
              <a:rPr sz="1100" spc="-25" dirty="0">
                <a:latin typeface="Arial"/>
                <a:cs typeface="Arial"/>
              </a:rPr>
              <a:t>the </a:t>
            </a:r>
            <a:r>
              <a:rPr sz="1100" dirty="0">
                <a:latin typeface="Arial"/>
                <a:cs typeface="Arial"/>
              </a:rPr>
              <a:t>function</a:t>
            </a:r>
            <a:r>
              <a:rPr sz="1100" spc="-4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change</a:t>
            </a:r>
            <a:r>
              <a:rPr sz="1100" spc="-1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original</a:t>
            </a:r>
            <a:r>
              <a:rPr sz="1100" spc="-2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(act</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though</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variable</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passed</a:t>
            </a:r>
            <a:r>
              <a:rPr sz="1100" spc="-25" dirty="0">
                <a:latin typeface="Arial"/>
                <a:cs typeface="Arial"/>
              </a:rPr>
              <a:t> </a:t>
            </a:r>
            <a:r>
              <a:rPr sz="1100" dirty="0">
                <a:latin typeface="Arial"/>
                <a:cs typeface="Arial"/>
              </a:rPr>
              <a:t>by</a:t>
            </a:r>
            <a:r>
              <a:rPr sz="1100" spc="-15"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then</a:t>
            </a:r>
            <a:r>
              <a:rPr sz="1100" spc="-25" dirty="0">
                <a:latin typeface="Arial"/>
                <a:cs typeface="Arial"/>
              </a:rPr>
              <a:t> you </a:t>
            </a:r>
            <a:r>
              <a:rPr sz="1100" dirty="0">
                <a:latin typeface="Arial"/>
                <a:cs typeface="Arial"/>
              </a:rPr>
              <a:t>need</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duplicate</a:t>
            </a:r>
            <a:r>
              <a:rPr sz="1100" spc="-15" dirty="0">
                <a:latin typeface="Arial"/>
                <a:cs typeface="Arial"/>
              </a:rPr>
              <a:t> </a:t>
            </a:r>
            <a:r>
              <a:rPr sz="1100" dirty="0">
                <a:latin typeface="Arial"/>
                <a:cs typeface="Arial"/>
              </a:rPr>
              <a:t>your</a:t>
            </a:r>
            <a:r>
              <a:rPr sz="1100" spc="-15"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before</a:t>
            </a:r>
            <a:r>
              <a:rPr sz="1100" spc="-30" dirty="0">
                <a:latin typeface="Arial"/>
                <a:cs typeface="Arial"/>
              </a:rPr>
              <a:t> </a:t>
            </a:r>
            <a:r>
              <a:rPr sz="1100" dirty="0">
                <a:latin typeface="Arial"/>
                <a:cs typeface="Arial"/>
              </a:rPr>
              <a:t>passing</a:t>
            </a:r>
            <a:r>
              <a:rPr sz="1100" spc="-20"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All</a:t>
            </a:r>
            <a:r>
              <a:rPr sz="1100" spc="-35" dirty="0">
                <a:latin typeface="Arial"/>
                <a:cs typeface="Arial"/>
              </a:rPr>
              <a:t> </a:t>
            </a:r>
            <a:r>
              <a:rPr sz="1100" dirty="0">
                <a:latin typeface="Arial"/>
                <a:cs typeface="Arial"/>
              </a:rPr>
              <a:t>input</a:t>
            </a:r>
            <a:r>
              <a:rPr sz="1100" spc="-15" dirty="0">
                <a:latin typeface="Arial"/>
                <a:cs typeface="Arial"/>
              </a:rPr>
              <a:t> </a:t>
            </a:r>
            <a:r>
              <a:rPr sz="1100" dirty="0">
                <a:latin typeface="Arial"/>
                <a:cs typeface="Arial"/>
              </a:rPr>
              <a:t>values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GH</a:t>
            </a:r>
            <a:r>
              <a:rPr sz="1100" spc="-5" dirty="0">
                <a:latin typeface="Arial"/>
                <a:cs typeface="Arial"/>
              </a:rPr>
              <a:t> </a:t>
            </a:r>
            <a:r>
              <a:rPr sz="1100" b="1" i="1" dirty="0">
                <a:latin typeface="Arial"/>
                <a:cs typeface="Arial"/>
              </a:rPr>
              <a:t>RunScript</a:t>
            </a:r>
            <a:r>
              <a:rPr sz="1100" b="1" i="1" spc="-25" dirty="0">
                <a:latin typeface="Arial"/>
                <a:cs typeface="Arial"/>
              </a:rPr>
              <a:t> </a:t>
            </a:r>
            <a:r>
              <a:rPr sz="1100" dirty="0">
                <a:latin typeface="Arial"/>
                <a:cs typeface="Arial"/>
              </a:rPr>
              <a:t>function</a:t>
            </a:r>
            <a:r>
              <a:rPr sz="1100" spc="-25" dirty="0">
                <a:latin typeface="Arial"/>
                <a:cs typeface="Arial"/>
              </a:rPr>
              <a:t> </a:t>
            </a:r>
            <a:r>
              <a:rPr sz="1100" spc="-20" dirty="0">
                <a:latin typeface="Arial"/>
                <a:cs typeface="Arial"/>
              </a:rPr>
              <a:t>(the </a:t>
            </a:r>
            <a:r>
              <a:rPr sz="1100" dirty="0">
                <a:latin typeface="Arial"/>
                <a:cs typeface="Arial"/>
              </a:rPr>
              <a:t>main</a:t>
            </a:r>
            <a:r>
              <a:rPr sz="1100" spc="-40" dirty="0">
                <a:latin typeface="Arial"/>
                <a:cs typeface="Arial"/>
              </a:rPr>
              <a:t> </a:t>
            </a:r>
            <a:r>
              <a:rPr sz="1100" dirty="0">
                <a:latin typeface="Arial"/>
                <a:cs typeface="Arial"/>
              </a:rPr>
              <a:t>function</a:t>
            </a:r>
            <a:r>
              <a:rPr sz="1100" spc="-2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scripting</a:t>
            </a:r>
            <a:r>
              <a:rPr sz="1100" spc="-25" dirty="0">
                <a:latin typeface="Arial"/>
                <a:cs typeface="Arial"/>
              </a:rPr>
              <a:t> </a:t>
            </a:r>
            <a:r>
              <a:rPr sz="1100" dirty="0">
                <a:latin typeface="Arial"/>
                <a:cs typeface="Arial"/>
              </a:rPr>
              <a:t>component)</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duplicated</a:t>
            </a:r>
            <a:r>
              <a:rPr sz="1100" spc="-25" dirty="0">
                <a:latin typeface="Arial"/>
                <a:cs typeface="Arial"/>
              </a:rPr>
              <a:t> </a:t>
            </a:r>
            <a:r>
              <a:rPr sz="1100" dirty="0">
                <a:latin typeface="Arial"/>
                <a:cs typeface="Arial"/>
              </a:rPr>
              <a:t>before</a:t>
            </a:r>
            <a:r>
              <a:rPr sz="1100" spc="-35" dirty="0">
                <a:latin typeface="Arial"/>
                <a:cs typeface="Arial"/>
              </a:rPr>
              <a:t> </a:t>
            </a:r>
            <a:r>
              <a:rPr sz="1100" dirty="0">
                <a:latin typeface="Arial"/>
                <a:cs typeface="Arial"/>
              </a:rPr>
              <a:t>being</a:t>
            </a:r>
            <a:r>
              <a:rPr sz="1100" spc="-25" dirty="0">
                <a:latin typeface="Arial"/>
                <a:cs typeface="Arial"/>
              </a:rPr>
              <a:t> </a:t>
            </a:r>
            <a:r>
              <a:rPr sz="1100" dirty="0">
                <a:latin typeface="Arial"/>
                <a:cs typeface="Arial"/>
              </a:rPr>
              <a:t>used</a:t>
            </a:r>
            <a:r>
              <a:rPr sz="1100" spc="-30" dirty="0">
                <a:latin typeface="Arial"/>
                <a:cs typeface="Arial"/>
              </a:rPr>
              <a:t> </a:t>
            </a:r>
            <a:r>
              <a:rPr sz="1100" dirty="0">
                <a:latin typeface="Arial"/>
                <a:cs typeface="Arial"/>
              </a:rPr>
              <a:t>inside</a:t>
            </a:r>
            <a:r>
              <a:rPr sz="1100" spc="-25" dirty="0">
                <a:latin typeface="Arial"/>
                <a:cs typeface="Arial"/>
              </a:rPr>
              <a:t> the</a:t>
            </a:r>
            <a:r>
              <a:rPr sz="1100" spc="500" dirty="0">
                <a:latin typeface="Arial"/>
                <a:cs typeface="Arial"/>
              </a:rPr>
              <a:t> </a:t>
            </a:r>
            <a:r>
              <a:rPr sz="1100" dirty="0">
                <a:latin typeface="Arial"/>
                <a:cs typeface="Arial"/>
              </a:rPr>
              <a:t>component</a:t>
            </a:r>
            <a:r>
              <a:rPr sz="1100" spc="-20" dirty="0">
                <a:latin typeface="Arial"/>
                <a:cs typeface="Arial"/>
              </a:rPr>
              <a:t> </a:t>
            </a:r>
            <a:r>
              <a:rPr sz="1100" dirty="0">
                <a:latin typeface="Arial"/>
                <a:cs typeface="Arial"/>
              </a:rPr>
              <a:t>so</a:t>
            </a:r>
            <a:r>
              <a:rPr sz="1100" spc="-25"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input</a:t>
            </a:r>
            <a:r>
              <a:rPr sz="1100" spc="-30"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not</a:t>
            </a:r>
            <a:r>
              <a:rPr sz="1100" spc="-15" dirty="0">
                <a:latin typeface="Arial"/>
                <a:cs typeface="Arial"/>
              </a:rPr>
              <a:t> </a:t>
            </a:r>
            <a:r>
              <a:rPr sz="1100" spc="-10" dirty="0">
                <a:latin typeface="Arial"/>
                <a:cs typeface="Arial"/>
              </a:rPr>
              <a:t>affected</a:t>
            </a:r>
            <a:r>
              <a:rPr sz="1100" spc="-10" dirty="0" smtClean="0">
                <a:latin typeface="Arial"/>
                <a:cs typeface="Arial"/>
              </a:rPr>
              <a:t>.</a:t>
            </a:r>
            <a:endParaRPr sz="1100" dirty="0">
              <a:latin typeface="Arial"/>
              <a:cs typeface="Arial"/>
            </a:endParaRPr>
          </a:p>
        </p:txBody>
      </p:sp>
      <p:sp>
        <p:nvSpPr>
          <p:cNvPr id="14" name="Title 1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dirty="0"/>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35</a:t>
            </a:r>
          </a:p>
        </p:txBody>
      </p:sp>
      <p:sp>
        <p:nvSpPr>
          <p:cNvPr id="3" name="object 3"/>
          <p:cNvSpPr txBox="1"/>
          <p:nvPr/>
        </p:nvSpPr>
        <p:spPr>
          <a:xfrm>
            <a:off x="902004" y="937006"/>
            <a:ext cx="5949950" cy="670440"/>
          </a:xfrm>
          <a:prstGeom prst="rect">
            <a:avLst/>
          </a:prstGeom>
        </p:spPr>
        <p:txBody>
          <a:bodyPr vert="horz" wrap="square" lIns="0" tIns="20320" rIns="0" bIns="0" rtlCol="0">
            <a:spAutoFit/>
          </a:bodyPr>
          <a:lstStyle/>
          <a:p>
            <a:pPr marL="12700" marR="5080">
              <a:lnSpc>
                <a:spcPct val="95800"/>
              </a:lnSpc>
            </a:pPr>
            <a:r>
              <a:rPr sz="1100" dirty="0" smtClean="0">
                <a:latin typeface="Arial"/>
                <a:cs typeface="Arial"/>
              </a:rPr>
              <a:t>Let’s</a:t>
            </a:r>
            <a:r>
              <a:rPr sz="1100" spc="-30" dirty="0" smtClean="0">
                <a:latin typeface="Arial"/>
                <a:cs typeface="Arial"/>
              </a:rPr>
              <a:t> </a:t>
            </a:r>
            <a:r>
              <a:rPr sz="1100" dirty="0">
                <a:latin typeface="Arial"/>
                <a:cs typeface="Arial"/>
              </a:rPr>
              <a:t>expand</a:t>
            </a:r>
            <a:r>
              <a:rPr sz="1100" spc="-35" dirty="0">
                <a:latin typeface="Arial"/>
                <a:cs typeface="Arial"/>
              </a:rPr>
              <a:t> </a:t>
            </a:r>
            <a:r>
              <a:rPr sz="1100" dirty="0">
                <a:latin typeface="Arial"/>
                <a:cs typeface="Arial"/>
              </a:rPr>
              <a:t>the</a:t>
            </a:r>
            <a:r>
              <a:rPr sz="1100" spc="-35" dirty="0">
                <a:latin typeface="Arial"/>
                <a:cs typeface="Arial"/>
              </a:rPr>
              <a:t> </a:t>
            </a:r>
            <a:r>
              <a:rPr sz="1100" b="1" i="1" dirty="0">
                <a:latin typeface="Arial"/>
                <a:cs typeface="Arial"/>
              </a:rPr>
              <a:t>IsPrimeNumber</a:t>
            </a:r>
            <a:r>
              <a:rPr sz="1100" b="1" i="1" spc="-20" dirty="0">
                <a:latin typeface="Arial"/>
                <a:cs typeface="Arial"/>
              </a:rPr>
              <a:t> </a:t>
            </a:r>
            <a:r>
              <a:rPr sz="1100" dirty="0">
                <a:latin typeface="Arial"/>
                <a:cs typeface="Arial"/>
              </a:rPr>
              <a:t>function</a:t>
            </a:r>
            <a:r>
              <a:rPr sz="1100" spc="-3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return</a:t>
            </a:r>
            <a:r>
              <a:rPr sz="1100" spc="-2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numbers</a:t>
            </a:r>
            <a:r>
              <a:rPr sz="1100" spc="-3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is</a:t>
            </a:r>
            <a:r>
              <a:rPr sz="1100" spc="-35" dirty="0">
                <a:latin typeface="Arial"/>
                <a:cs typeface="Arial"/>
              </a:rPr>
              <a:t> </a:t>
            </a:r>
            <a:r>
              <a:rPr sz="1100" dirty="0">
                <a:latin typeface="Arial"/>
                <a:cs typeface="Arial"/>
              </a:rPr>
              <a:t>divisible</a:t>
            </a:r>
            <a:r>
              <a:rPr sz="1100" spc="-20" dirty="0">
                <a:latin typeface="Arial"/>
                <a:cs typeface="Arial"/>
              </a:rPr>
              <a:t> </a:t>
            </a:r>
            <a:r>
              <a:rPr sz="1100" spc="-25" dirty="0">
                <a:latin typeface="Arial"/>
                <a:cs typeface="Arial"/>
              </a:rPr>
              <a:t>by. </a:t>
            </a:r>
            <a:r>
              <a:rPr sz="1100" dirty="0">
                <a:latin typeface="Arial"/>
                <a:cs typeface="Arial"/>
              </a:rPr>
              <a:t>We</a:t>
            </a:r>
            <a:r>
              <a:rPr sz="1100" spc="-2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pass</a:t>
            </a:r>
            <a:r>
              <a:rPr sz="1100" spc="-25"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list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numbers</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inside</a:t>
            </a:r>
            <a:r>
              <a:rPr sz="1100" spc="-1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a:t>
            </a:r>
            <a:r>
              <a:rPr sz="1100" b="1" i="1" dirty="0">
                <a:latin typeface="Arial"/>
                <a:cs typeface="Arial"/>
              </a:rPr>
              <a:t>List</a:t>
            </a:r>
            <a:r>
              <a:rPr sz="1100" b="1" i="1"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reference</a:t>
            </a:r>
            <a:r>
              <a:rPr sz="1100" spc="-15"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Notice</a:t>
            </a:r>
            <a:r>
              <a:rPr sz="1100" spc="-20" dirty="0">
                <a:latin typeface="Arial"/>
                <a:cs typeface="Arial"/>
              </a:rPr>
              <a:t> </a:t>
            </a:r>
            <a:r>
              <a:rPr sz="1100" spc="-25" dirty="0">
                <a:latin typeface="Arial"/>
                <a:cs typeface="Arial"/>
              </a:rPr>
              <a:t>it</a:t>
            </a:r>
            <a:r>
              <a:rPr sz="1100" spc="500" dirty="0">
                <a:latin typeface="Arial"/>
                <a:cs typeface="Arial"/>
              </a:rPr>
              <a:t> </a:t>
            </a:r>
            <a:r>
              <a:rPr sz="1100" dirty="0">
                <a:latin typeface="Arial"/>
                <a:cs typeface="Arial"/>
              </a:rPr>
              <a:t>will</a:t>
            </a:r>
            <a:r>
              <a:rPr sz="1100" spc="-30" dirty="0">
                <a:latin typeface="Arial"/>
                <a:cs typeface="Arial"/>
              </a:rPr>
              <a:t> </a:t>
            </a:r>
            <a:r>
              <a:rPr sz="1100" dirty="0">
                <a:latin typeface="Arial"/>
                <a:cs typeface="Arial"/>
              </a:rPr>
              <a:t>not</a:t>
            </a:r>
            <a:r>
              <a:rPr sz="1100" spc="-5" dirty="0">
                <a:latin typeface="Arial"/>
                <a:cs typeface="Arial"/>
              </a:rPr>
              <a:t> </a:t>
            </a:r>
            <a:r>
              <a:rPr sz="1100" dirty="0">
                <a:latin typeface="Arial"/>
                <a:cs typeface="Arial"/>
              </a:rPr>
              <a:t>matter</a:t>
            </a:r>
            <a:r>
              <a:rPr sz="1100" spc="-15" dirty="0">
                <a:latin typeface="Arial"/>
                <a:cs typeface="Arial"/>
              </a:rPr>
              <a:t> </a:t>
            </a:r>
            <a:r>
              <a:rPr sz="1100" dirty="0">
                <a:latin typeface="Arial"/>
                <a:cs typeface="Arial"/>
              </a:rPr>
              <a:t>if</a:t>
            </a:r>
            <a:r>
              <a:rPr sz="1100" spc="-1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pass</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list</a:t>
            </a:r>
            <a:r>
              <a:rPr sz="1100" spc="-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ref</a:t>
            </a:r>
            <a:r>
              <a:rPr sz="1100" b="1" i="1" spc="-5" dirty="0">
                <a:latin typeface="Arial"/>
                <a:cs typeface="Arial"/>
              </a:rPr>
              <a:t> </a:t>
            </a:r>
            <a:r>
              <a:rPr sz="1100" dirty="0">
                <a:latin typeface="Arial"/>
                <a:cs typeface="Arial"/>
              </a:rPr>
              <a:t>keyword</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not.</a:t>
            </a:r>
            <a:r>
              <a:rPr sz="1100" spc="-2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both</a:t>
            </a:r>
            <a:r>
              <a:rPr sz="1100" spc="-25" dirty="0">
                <a:latin typeface="Arial"/>
                <a:cs typeface="Arial"/>
              </a:rPr>
              <a:t> </a:t>
            </a:r>
            <a:r>
              <a:rPr sz="1100" dirty="0">
                <a:latin typeface="Arial"/>
                <a:cs typeface="Arial"/>
              </a:rPr>
              <a:t>cases,</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caller</a:t>
            </a:r>
            <a:r>
              <a:rPr sz="1100" spc="-20" dirty="0">
                <a:latin typeface="Arial"/>
                <a:cs typeface="Arial"/>
              </a:rPr>
              <a:t> </a:t>
            </a:r>
            <a:r>
              <a:rPr sz="1100" spc="-10" dirty="0">
                <a:latin typeface="Arial"/>
                <a:cs typeface="Arial"/>
              </a:rPr>
              <a:t>changes </a:t>
            </a:r>
            <a:r>
              <a:rPr sz="1100" dirty="0">
                <a:latin typeface="Arial"/>
                <a:cs typeface="Arial"/>
              </a:rPr>
              <a:t>the</a:t>
            </a:r>
            <a:r>
              <a:rPr sz="1100" spc="-25" dirty="0">
                <a:latin typeface="Arial"/>
                <a:cs typeface="Arial"/>
              </a:rPr>
              <a:t> </a:t>
            </a:r>
            <a:r>
              <a:rPr sz="1100" dirty="0">
                <a:latin typeface="Arial"/>
                <a:cs typeface="Arial"/>
              </a:rPr>
              <a:t>original</a:t>
            </a:r>
            <a:r>
              <a:rPr sz="1100" spc="-20"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inside</a:t>
            </a:r>
            <a:r>
              <a:rPr sz="1100" spc="-3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function.</a:t>
            </a:r>
            <a:endParaRPr sz="11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1102915552"/>
              </p:ext>
            </p:extLst>
          </p:nvPr>
        </p:nvGraphicFramePr>
        <p:xfrm>
          <a:off x="914704" y="1676400"/>
          <a:ext cx="5944870" cy="396811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401955">
                <a:tc>
                  <a:txBody>
                    <a:bodyPr/>
                    <a:lstStyle/>
                    <a:p>
                      <a:pPr marL="63500">
                        <a:lnSpc>
                          <a:spcPts val="1055"/>
                        </a:lnSpc>
                        <a:spcBef>
                          <a:spcPts val="490"/>
                        </a:spcBef>
                      </a:pPr>
                      <a:r>
                        <a:rPr sz="900" dirty="0">
                          <a:solidFill>
                            <a:srgbClr val="0000FF"/>
                          </a:solidFill>
                          <a:latin typeface="Arial"/>
                          <a:cs typeface="Arial"/>
                        </a:rPr>
                        <a:t>private</a:t>
                      </a:r>
                      <a:r>
                        <a:rPr sz="900" spc="-20" dirty="0">
                          <a:solidFill>
                            <a:srgbClr val="0000FF"/>
                          </a:solidFill>
                          <a:latin typeface="Arial"/>
                          <a:cs typeface="Arial"/>
                        </a:rPr>
                        <a:t> </a:t>
                      </a:r>
                      <a:r>
                        <a:rPr sz="900" dirty="0">
                          <a:solidFill>
                            <a:srgbClr val="0000FF"/>
                          </a:solidFill>
                          <a:latin typeface="Arial"/>
                          <a:cs typeface="Arial"/>
                        </a:rPr>
                        <a:t>void</a:t>
                      </a:r>
                      <a:r>
                        <a:rPr sz="900" spc="-15" dirty="0">
                          <a:solidFill>
                            <a:srgbClr val="0000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int</a:t>
                      </a:r>
                      <a:r>
                        <a:rPr sz="900" spc="-5" dirty="0">
                          <a:solidFill>
                            <a:srgbClr val="3333FF"/>
                          </a:solidFill>
                          <a:latin typeface="Arial"/>
                          <a:cs typeface="Arial"/>
                        </a:rPr>
                        <a:t> </a:t>
                      </a:r>
                      <a:r>
                        <a:rPr sz="900" dirty="0">
                          <a:latin typeface="Arial"/>
                          <a:cs typeface="Arial"/>
                        </a:rPr>
                        <a:t>num,</a:t>
                      </a:r>
                      <a:r>
                        <a:rPr sz="900" spc="-5" dirty="0">
                          <a:latin typeface="Arial"/>
                          <a:cs typeface="Arial"/>
                        </a:rPr>
                        <a:t> </a:t>
                      </a:r>
                      <a:r>
                        <a:rPr sz="900" dirty="0">
                          <a:solidFill>
                            <a:srgbClr val="3333FF"/>
                          </a:solidFill>
                          <a:latin typeface="Arial"/>
                          <a:cs typeface="Arial"/>
                        </a:rPr>
                        <a:t>ref</a:t>
                      </a:r>
                      <a:r>
                        <a:rPr sz="900" spc="-15" dirty="0">
                          <a:solidFill>
                            <a:srgbClr val="3333FF"/>
                          </a:solidFill>
                          <a:latin typeface="Arial"/>
                          <a:cs typeface="Arial"/>
                        </a:rPr>
                        <a:t> </a:t>
                      </a:r>
                      <a:r>
                        <a:rPr sz="900" dirty="0">
                          <a:solidFill>
                            <a:srgbClr val="3333FF"/>
                          </a:solidFill>
                          <a:latin typeface="Arial"/>
                          <a:cs typeface="Arial"/>
                        </a:rPr>
                        <a:t>object</a:t>
                      </a:r>
                      <a:r>
                        <a:rPr sz="900" spc="-15" dirty="0">
                          <a:solidFill>
                            <a:srgbClr val="3333FF"/>
                          </a:solidFill>
                          <a:latin typeface="Arial"/>
                          <a:cs typeface="Arial"/>
                        </a:rPr>
                        <a:t> </a:t>
                      </a:r>
                      <a:r>
                        <a:rPr sz="900" dirty="0">
                          <a:latin typeface="Arial"/>
                          <a:cs typeface="Arial"/>
                        </a:rPr>
                        <a:t>IsPrime,</a:t>
                      </a:r>
                      <a:r>
                        <a:rPr sz="900" spc="-1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 </a:t>
                      </a:r>
                      <a:r>
                        <a:rPr sz="900" spc="-10" dirty="0">
                          <a:latin typeface="Arial"/>
                          <a:cs typeface="Arial"/>
                        </a:rPr>
                        <a:t>Factors)</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0"/>
                  </a:ext>
                </a:extLst>
              </a:tr>
              <a:tr h="666115">
                <a:tc>
                  <a:txBody>
                    <a:bodyPr/>
                    <a:lstStyle/>
                    <a:p>
                      <a:pPr marL="191770" marR="4025900">
                        <a:lnSpc>
                          <a:spcPts val="1030"/>
                        </a:lnSpc>
                        <a:spcBef>
                          <a:spcPts val="565"/>
                        </a:spcBef>
                      </a:pPr>
                      <a:r>
                        <a:rPr sz="900" dirty="0">
                          <a:solidFill>
                            <a:srgbClr val="00AF50"/>
                          </a:solidFill>
                          <a:latin typeface="Arial"/>
                          <a:cs typeface="Arial"/>
                        </a:rPr>
                        <a:t>//Assign</a:t>
                      </a:r>
                      <a:r>
                        <a:rPr sz="900" spc="-15" dirty="0">
                          <a:solidFill>
                            <a:srgbClr val="00AF50"/>
                          </a:solidFill>
                          <a:latin typeface="Arial"/>
                          <a:cs typeface="Arial"/>
                        </a:rPr>
                        <a:t> </a:t>
                      </a:r>
                      <a:r>
                        <a:rPr sz="900" dirty="0">
                          <a:solidFill>
                            <a:srgbClr val="00AF50"/>
                          </a:solidFill>
                          <a:latin typeface="Arial"/>
                          <a:cs typeface="Arial"/>
                        </a:rPr>
                        <a:t>variables</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List&lt;</a:t>
                      </a:r>
                      <a:r>
                        <a:rPr sz="900" dirty="0">
                          <a:solidFill>
                            <a:srgbClr val="3333FF"/>
                          </a:solidFill>
                          <a:latin typeface="Arial"/>
                          <a:cs typeface="Arial"/>
                        </a:rPr>
                        <a:t>int</a:t>
                      </a:r>
                      <a:r>
                        <a:rPr sz="900" dirty="0">
                          <a:latin typeface="Arial"/>
                          <a:cs typeface="Arial"/>
                        </a:rPr>
                        <a:t>&gt;</a:t>
                      </a:r>
                      <a:r>
                        <a:rPr sz="900" spc="-20" dirty="0">
                          <a:latin typeface="Arial"/>
                          <a:cs typeface="Arial"/>
                        </a:rPr>
                        <a:t> </a:t>
                      </a:r>
                      <a:r>
                        <a:rPr sz="900" dirty="0">
                          <a:latin typeface="Arial"/>
                          <a:cs typeface="Arial"/>
                        </a:rPr>
                        <a:t>factors</a:t>
                      </a:r>
                      <a:r>
                        <a:rPr sz="900" spc="-15" dirty="0">
                          <a:latin typeface="Arial"/>
                          <a:cs typeface="Arial"/>
                        </a:rPr>
                        <a:t> </a:t>
                      </a:r>
                      <a:r>
                        <a:rPr sz="90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List&lt;</a:t>
                      </a:r>
                      <a:r>
                        <a:rPr sz="900" spc="-10" dirty="0">
                          <a:solidFill>
                            <a:srgbClr val="3333FF"/>
                          </a:solidFill>
                          <a:latin typeface="Arial"/>
                          <a:cs typeface="Arial"/>
                        </a:rPr>
                        <a:t>int</a:t>
                      </a:r>
                      <a:r>
                        <a:rPr sz="900" spc="-10" dirty="0">
                          <a:latin typeface="Arial"/>
                          <a:cs typeface="Arial"/>
                        </a:rPr>
                        <a:t>&gt;();</a:t>
                      </a:r>
                      <a:endParaRPr sz="900">
                        <a:latin typeface="Arial"/>
                        <a:cs typeface="Arial"/>
                      </a:endParaRPr>
                    </a:p>
                    <a:p>
                      <a:pPr marL="191770" marR="3677285">
                        <a:lnSpc>
                          <a:spcPts val="1030"/>
                        </a:lnSpc>
                        <a:spcBef>
                          <a:spcPts val="20"/>
                        </a:spcBef>
                      </a:pPr>
                      <a:r>
                        <a:rPr sz="900" dirty="0">
                          <a:latin typeface="Arial"/>
                          <a:cs typeface="Arial"/>
                        </a:rPr>
                        <a:t>IsPrime=</a:t>
                      </a:r>
                      <a:r>
                        <a:rPr sz="900" spc="-20" dirty="0">
                          <a:latin typeface="Arial"/>
                          <a:cs typeface="Arial"/>
                        </a:rPr>
                        <a:t> </a:t>
                      </a:r>
                      <a:r>
                        <a:rPr sz="900" b="1" dirty="0">
                          <a:latin typeface="Arial"/>
                          <a:cs typeface="Arial"/>
                        </a:rPr>
                        <a:t>isPrimeNumber</a:t>
                      </a:r>
                      <a:r>
                        <a:rPr sz="900" dirty="0">
                          <a:latin typeface="Arial"/>
                          <a:cs typeface="Arial"/>
                        </a:rPr>
                        <a:t>(num,</a:t>
                      </a:r>
                      <a:r>
                        <a:rPr sz="900" spc="-15" dirty="0">
                          <a:latin typeface="Arial"/>
                          <a:cs typeface="Arial"/>
                        </a:rPr>
                        <a:t> </a:t>
                      </a:r>
                      <a:r>
                        <a:rPr sz="900" spc="-10" dirty="0">
                          <a:latin typeface="Arial"/>
                          <a:cs typeface="Arial"/>
                        </a:rPr>
                        <a:t>factors); </a:t>
                      </a:r>
                      <a:r>
                        <a:rPr sz="900" dirty="0">
                          <a:latin typeface="Arial"/>
                          <a:cs typeface="Arial"/>
                        </a:rPr>
                        <a:t>Factors</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factors;</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900045">
                <a:tc>
                  <a:txBody>
                    <a:bodyPr/>
                    <a:lstStyle/>
                    <a:p>
                      <a:pPr marL="63500">
                        <a:lnSpc>
                          <a:spcPts val="1055"/>
                        </a:lnSpc>
                        <a:spcBef>
                          <a:spcPts val="490"/>
                        </a:spcBef>
                      </a:pPr>
                      <a:r>
                        <a:rPr sz="900" dirty="0">
                          <a:latin typeface="Arial"/>
                          <a:cs typeface="Arial"/>
                        </a:rPr>
                        <a:t>}</a:t>
                      </a:r>
                    </a:p>
                    <a:p>
                      <a:pPr marL="63500">
                        <a:lnSpc>
                          <a:spcPts val="1030"/>
                        </a:lnSpc>
                      </a:pPr>
                      <a:r>
                        <a:rPr sz="900" dirty="0">
                          <a:solidFill>
                            <a:srgbClr val="00AF50"/>
                          </a:solidFill>
                          <a:latin typeface="Arial"/>
                          <a:cs typeface="Arial"/>
                        </a:rPr>
                        <a:t>//Note:</a:t>
                      </a:r>
                      <a:r>
                        <a:rPr sz="900" spc="-10" dirty="0">
                          <a:solidFill>
                            <a:srgbClr val="00AF50"/>
                          </a:solidFill>
                          <a:latin typeface="Arial"/>
                          <a:cs typeface="Arial"/>
                        </a:rPr>
                        <a:t> </a:t>
                      </a:r>
                      <a:r>
                        <a:rPr sz="900" dirty="0">
                          <a:solidFill>
                            <a:srgbClr val="00AF50"/>
                          </a:solidFill>
                          <a:latin typeface="Arial"/>
                          <a:cs typeface="Arial"/>
                        </a:rPr>
                        <a:t>“List”</a:t>
                      </a:r>
                      <a:r>
                        <a:rPr sz="900" spc="-5" dirty="0">
                          <a:solidFill>
                            <a:srgbClr val="00AF50"/>
                          </a:solidFill>
                          <a:latin typeface="Arial"/>
                          <a:cs typeface="Arial"/>
                        </a:rPr>
                        <a:t> </a:t>
                      </a:r>
                      <a:r>
                        <a:rPr sz="900" dirty="0">
                          <a:solidFill>
                            <a:srgbClr val="00AF50"/>
                          </a:solidFill>
                          <a:latin typeface="Arial"/>
                          <a:cs typeface="Arial"/>
                        </a:rPr>
                        <a:t>is</a:t>
                      </a:r>
                      <a:r>
                        <a:rPr sz="900" spc="-5"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dirty="0">
                          <a:solidFill>
                            <a:srgbClr val="00AF50"/>
                          </a:solidFill>
                          <a:latin typeface="Arial"/>
                          <a:cs typeface="Arial"/>
                        </a:rPr>
                        <a:t>reference</a:t>
                      </a:r>
                      <a:r>
                        <a:rPr sz="900" spc="-15" dirty="0">
                          <a:solidFill>
                            <a:srgbClr val="00AF50"/>
                          </a:solidFill>
                          <a:latin typeface="Arial"/>
                          <a:cs typeface="Arial"/>
                        </a:rPr>
                        <a:t> </a:t>
                      </a:r>
                      <a:r>
                        <a:rPr sz="900" dirty="0">
                          <a:solidFill>
                            <a:srgbClr val="00AF50"/>
                          </a:solidFill>
                          <a:latin typeface="Arial"/>
                          <a:cs typeface="Arial"/>
                        </a:rPr>
                        <a:t>type</a:t>
                      </a:r>
                      <a:r>
                        <a:rPr sz="900" spc="-10"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dirty="0">
                          <a:solidFill>
                            <a:srgbClr val="00AF50"/>
                          </a:solidFill>
                          <a:latin typeface="Arial"/>
                          <a:cs typeface="Arial"/>
                        </a:rPr>
                        <a:t>hence</a:t>
                      </a:r>
                      <a:r>
                        <a:rPr sz="900" spc="-15" dirty="0">
                          <a:solidFill>
                            <a:srgbClr val="00AF50"/>
                          </a:solidFill>
                          <a:latin typeface="Arial"/>
                          <a:cs typeface="Arial"/>
                        </a:rPr>
                        <a:t> </a:t>
                      </a:r>
                      <a:r>
                        <a:rPr sz="900" dirty="0">
                          <a:solidFill>
                            <a:srgbClr val="00AF50"/>
                          </a:solidFill>
                          <a:latin typeface="Arial"/>
                          <a:cs typeface="Arial"/>
                        </a:rPr>
                        <a:t>you</a:t>
                      </a:r>
                      <a:r>
                        <a:rPr sz="900" spc="-20" dirty="0">
                          <a:solidFill>
                            <a:srgbClr val="00AF50"/>
                          </a:solidFill>
                          <a:latin typeface="Arial"/>
                          <a:cs typeface="Arial"/>
                        </a:rPr>
                        <a:t> </a:t>
                      </a:r>
                      <a:r>
                        <a:rPr sz="900" dirty="0">
                          <a:solidFill>
                            <a:srgbClr val="00AF50"/>
                          </a:solidFill>
                          <a:latin typeface="Arial"/>
                          <a:cs typeface="Arial"/>
                        </a:rPr>
                        <a:t>can</a:t>
                      </a:r>
                      <a:r>
                        <a:rPr sz="900" spc="-5" dirty="0">
                          <a:solidFill>
                            <a:srgbClr val="00AF50"/>
                          </a:solidFill>
                          <a:latin typeface="Arial"/>
                          <a:cs typeface="Arial"/>
                        </a:rPr>
                        <a:t> </a:t>
                      </a:r>
                      <a:r>
                        <a:rPr sz="900" dirty="0">
                          <a:solidFill>
                            <a:srgbClr val="00AF50"/>
                          </a:solidFill>
                          <a:latin typeface="Arial"/>
                          <a:cs typeface="Arial"/>
                        </a:rPr>
                        <a:t>pass</a:t>
                      </a:r>
                      <a:r>
                        <a:rPr sz="900" spc="-15" dirty="0">
                          <a:solidFill>
                            <a:srgbClr val="00AF50"/>
                          </a:solidFill>
                          <a:latin typeface="Arial"/>
                          <a:cs typeface="Arial"/>
                        </a:rPr>
                        <a:t> </a:t>
                      </a:r>
                      <a:r>
                        <a:rPr sz="900" dirty="0">
                          <a:solidFill>
                            <a:srgbClr val="00AF50"/>
                          </a:solidFill>
                          <a:latin typeface="Arial"/>
                          <a:cs typeface="Arial"/>
                        </a:rPr>
                        <a:t>it</a:t>
                      </a:r>
                      <a:r>
                        <a:rPr sz="900" spc="-5" dirty="0">
                          <a:solidFill>
                            <a:srgbClr val="00AF50"/>
                          </a:solidFill>
                          <a:latin typeface="Arial"/>
                          <a:cs typeface="Arial"/>
                        </a:rPr>
                        <a:t> </a:t>
                      </a:r>
                      <a:r>
                        <a:rPr sz="900" dirty="0">
                          <a:solidFill>
                            <a:srgbClr val="00AF50"/>
                          </a:solidFill>
                          <a:latin typeface="Arial"/>
                          <a:cs typeface="Arial"/>
                        </a:rPr>
                        <a:t>by value</a:t>
                      </a:r>
                      <a:r>
                        <a:rPr sz="900" spc="-20" dirty="0">
                          <a:solidFill>
                            <a:srgbClr val="00AF50"/>
                          </a:solidFill>
                          <a:latin typeface="Arial"/>
                          <a:cs typeface="Arial"/>
                        </a:rPr>
                        <a:t> </a:t>
                      </a:r>
                      <a:r>
                        <a:rPr sz="900" dirty="0">
                          <a:solidFill>
                            <a:srgbClr val="00AF50"/>
                          </a:solidFill>
                          <a:latin typeface="Arial"/>
                          <a:cs typeface="Arial"/>
                        </a:rPr>
                        <a:t>(without</a:t>
                      </a:r>
                      <a:r>
                        <a:rPr sz="900" spc="-5" dirty="0">
                          <a:solidFill>
                            <a:srgbClr val="00AF50"/>
                          </a:solidFill>
                          <a:latin typeface="Arial"/>
                          <a:cs typeface="Arial"/>
                        </a:rPr>
                        <a:t> </a:t>
                      </a:r>
                      <a:r>
                        <a:rPr sz="900" dirty="0">
                          <a:solidFill>
                            <a:srgbClr val="00AF50"/>
                          </a:solidFill>
                          <a:latin typeface="Arial"/>
                          <a:cs typeface="Arial"/>
                        </a:rPr>
                        <a:t>“ref”</a:t>
                      </a:r>
                      <a:r>
                        <a:rPr sz="900" spc="-5" dirty="0">
                          <a:solidFill>
                            <a:srgbClr val="00AF50"/>
                          </a:solidFill>
                          <a:latin typeface="Arial"/>
                          <a:cs typeface="Arial"/>
                        </a:rPr>
                        <a:t> </a:t>
                      </a:r>
                      <a:r>
                        <a:rPr sz="900" spc="-10" dirty="0">
                          <a:solidFill>
                            <a:srgbClr val="00AF50"/>
                          </a:solidFill>
                          <a:latin typeface="Arial"/>
                          <a:cs typeface="Arial"/>
                        </a:rPr>
                        <a:t>keyword)</a:t>
                      </a:r>
                      <a:endParaRPr sz="900" dirty="0">
                        <a:latin typeface="Arial"/>
                        <a:cs typeface="Arial"/>
                      </a:endParaRPr>
                    </a:p>
                    <a:p>
                      <a:pPr marL="63500" marR="2256155">
                        <a:lnSpc>
                          <a:spcPts val="1040"/>
                        </a:lnSpc>
                        <a:spcBef>
                          <a:spcPts val="45"/>
                        </a:spcBef>
                        <a:tabLst>
                          <a:tab pos="446405" algn="l"/>
                        </a:tabLst>
                      </a:pPr>
                      <a:r>
                        <a:rPr sz="900" spc="-25" dirty="0">
                          <a:solidFill>
                            <a:srgbClr val="00AF50"/>
                          </a:solidFill>
                          <a:latin typeface="Arial"/>
                          <a:cs typeface="Arial"/>
                        </a:rPr>
                        <a:t>//</a:t>
                      </a:r>
                      <a:r>
                        <a:rPr sz="900" dirty="0">
                          <a:solidFill>
                            <a:srgbClr val="00AF50"/>
                          </a:solidFill>
                          <a:latin typeface="Arial"/>
                          <a:cs typeface="Arial"/>
                        </a:rPr>
                        <a:t>	and</a:t>
                      </a:r>
                      <a:r>
                        <a:rPr sz="900" spc="-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caller</a:t>
                      </a:r>
                      <a:r>
                        <a:rPr sz="900" spc="-5" dirty="0">
                          <a:solidFill>
                            <a:srgbClr val="00AF50"/>
                          </a:solidFill>
                          <a:latin typeface="Arial"/>
                          <a:cs typeface="Arial"/>
                        </a:rPr>
                        <a:t> </a:t>
                      </a:r>
                      <a:r>
                        <a:rPr sz="900" dirty="0">
                          <a:solidFill>
                            <a:srgbClr val="00AF50"/>
                          </a:solidFill>
                          <a:latin typeface="Arial"/>
                          <a:cs typeface="Arial"/>
                        </a:rPr>
                        <a:t>still</a:t>
                      </a:r>
                      <a:r>
                        <a:rPr sz="900" spc="-20" dirty="0">
                          <a:solidFill>
                            <a:srgbClr val="00AF50"/>
                          </a:solidFill>
                          <a:latin typeface="Arial"/>
                          <a:cs typeface="Arial"/>
                        </a:rPr>
                        <a:t> </a:t>
                      </a:r>
                      <a:r>
                        <a:rPr sz="900" dirty="0">
                          <a:solidFill>
                            <a:srgbClr val="00AF50"/>
                          </a:solidFill>
                          <a:latin typeface="Arial"/>
                          <a:cs typeface="Arial"/>
                        </a:rPr>
                        <a:t>get</a:t>
                      </a:r>
                      <a:r>
                        <a:rPr sz="900" spc="-15" dirty="0">
                          <a:solidFill>
                            <a:srgbClr val="00AF50"/>
                          </a:solidFill>
                          <a:latin typeface="Arial"/>
                          <a:cs typeface="Arial"/>
                        </a:rPr>
                        <a:t> </a:t>
                      </a:r>
                      <a:r>
                        <a:rPr sz="900" dirty="0">
                          <a:solidFill>
                            <a:srgbClr val="00AF50"/>
                          </a:solidFill>
                          <a:latin typeface="Arial"/>
                          <a:cs typeface="Arial"/>
                        </a:rPr>
                        <a:t>any</a:t>
                      </a:r>
                      <a:r>
                        <a:rPr sz="900" spc="-5" dirty="0">
                          <a:solidFill>
                            <a:srgbClr val="00AF50"/>
                          </a:solidFill>
                          <a:latin typeface="Arial"/>
                          <a:cs typeface="Arial"/>
                        </a:rPr>
                        <a:t> </a:t>
                      </a:r>
                      <a:r>
                        <a:rPr sz="900" dirty="0">
                          <a:solidFill>
                            <a:srgbClr val="00AF50"/>
                          </a:solidFill>
                          <a:latin typeface="Arial"/>
                          <a:cs typeface="Arial"/>
                        </a:rPr>
                        <a:t>changes</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function</a:t>
                      </a:r>
                      <a:r>
                        <a:rPr sz="900" spc="-10" dirty="0">
                          <a:solidFill>
                            <a:srgbClr val="00AF50"/>
                          </a:solidFill>
                          <a:latin typeface="Arial"/>
                          <a:cs typeface="Arial"/>
                        </a:rPr>
                        <a:t> </a:t>
                      </a:r>
                      <a:r>
                        <a:rPr sz="900" dirty="0">
                          <a:solidFill>
                            <a:srgbClr val="00AF50"/>
                          </a:solidFill>
                          <a:latin typeface="Arial"/>
                          <a:cs typeface="Arial"/>
                        </a:rPr>
                        <a:t>makes to</a:t>
                      </a:r>
                      <a:r>
                        <a:rPr sz="900" spc="-10" dirty="0">
                          <a:solidFill>
                            <a:srgbClr val="00AF50"/>
                          </a:solidFill>
                          <a:latin typeface="Arial"/>
                          <a:cs typeface="Arial"/>
                        </a:rPr>
                        <a:t> </a:t>
                      </a:r>
                      <a:r>
                        <a:rPr sz="900" dirty="0">
                          <a:solidFill>
                            <a:srgbClr val="00AF50"/>
                          </a:solidFill>
                          <a:latin typeface="Arial"/>
                          <a:cs typeface="Arial"/>
                        </a:rPr>
                        <a:t>the </a:t>
                      </a:r>
                      <a:r>
                        <a:rPr sz="900" spc="-20" dirty="0">
                          <a:solidFill>
                            <a:srgbClr val="00AF50"/>
                          </a:solidFill>
                          <a:latin typeface="Arial"/>
                          <a:cs typeface="Arial"/>
                        </a:rPr>
                        <a:t>list </a:t>
                      </a:r>
                      <a:r>
                        <a:rPr sz="900" dirty="0">
                          <a:solidFill>
                            <a:srgbClr val="0000FF"/>
                          </a:solidFill>
                          <a:latin typeface="Arial"/>
                          <a:cs typeface="Arial"/>
                        </a:rPr>
                        <a:t>bool</a:t>
                      </a:r>
                      <a:r>
                        <a:rPr sz="900" spc="-25" dirty="0">
                          <a:solidFill>
                            <a:srgbClr val="0000FF"/>
                          </a:solidFill>
                          <a:latin typeface="Arial"/>
                          <a:cs typeface="Arial"/>
                        </a:rPr>
                        <a:t> </a:t>
                      </a:r>
                      <a:r>
                        <a:rPr sz="900" b="1" dirty="0">
                          <a:latin typeface="Arial"/>
                          <a:cs typeface="Arial"/>
                        </a:rPr>
                        <a:t>IsPrimeNumber</a:t>
                      </a:r>
                      <a:r>
                        <a:rPr sz="900" dirty="0">
                          <a:latin typeface="Arial"/>
                          <a:cs typeface="Arial"/>
                        </a:rPr>
                        <a:t>(</a:t>
                      </a:r>
                      <a:r>
                        <a:rPr sz="900" spc="-10" dirty="0">
                          <a:latin typeface="Arial"/>
                          <a:cs typeface="Arial"/>
                        </a:rPr>
                        <a:t> </a:t>
                      </a:r>
                      <a:r>
                        <a:rPr sz="900" dirty="0">
                          <a:solidFill>
                            <a:srgbClr val="0000FF"/>
                          </a:solidFill>
                          <a:latin typeface="Arial"/>
                          <a:cs typeface="Arial"/>
                        </a:rPr>
                        <a:t>int</a:t>
                      </a:r>
                      <a:r>
                        <a:rPr sz="900" spc="-10" dirty="0">
                          <a:solidFill>
                            <a:srgbClr val="0000FF"/>
                          </a:solidFill>
                          <a:latin typeface="Arial"/>
                          <a:cs typeface="Arial"/>
                        </a:rPr>
                        <a:t> </a:t>
                      </a:r>
                      <a:r>
                        <a:rPr sz="900" dirty="0">
                          <a:latin typeface="Arial"/>
                          <a:cs typeface="Arial"/>
                        </a:rPr>
                        <a:t>num,</a:t>
                      </a:r>
                      <a:r>
                        <a:rPr sz="900" spc="-5" dirty="0">
                          <a:latin typeface="Arial"/>
                          <a:cs typeface="Arial"/>
                        </a:rPr>
                        <a:t> </a:t>
                      </a:r>
                      <a:r>
                        <a:rPr sz="900" dirty="0">
                          <a:solidFill>
                            <a:srgbClr val="0000FF"/>
                          </a:solidFill>
                          <a:latin typeface="Arial"/>
                          <a:cs typeface="Arial"/>
                        </a:rPr>
                        <a:t>ref</a:t>
                      </a:r>
                      <a:r>
                        <a:rPr sz="900" spc="-5" dirty="0">
                          <a:solidFill>
                            <a:srgbClr val="0000FF"/>
                          </a:solidFill>
                          <a:latin typeface="Arial"/>
                          <a:cs typeface="Arial"/>
                        </a:rPr>
                        <a:t> </a:t>
                      </a:r>
                      <a:r>
                        <a:rPr sz="900" dirty="0">
                          <a:latin typeface="Arial"/>
                          <a:cs typeface="Arial"/>
                        </a:rPr>
                        <a:t>List&lt;</a:t>
                      </a:r>
                      <a:r>
                        <a:rPr sz="900" dirty="0">
                          <a:solidFill>
                            <a:srgbClr val="0000FF"/>
                          </a:solidFill>
                          <a:latin typeface="Arial"/>
                          <a:cs typeface="Arial"/>
                        </a:rPr>
                        <a:t>int</a:t>
                      </a:r>
                      <a:r>
                        <a:rPr sz="900" dirty="0">
                          <a:latin typeface="Arial"/>
                          <a:cs typeface="Arial"/>
                        </a:rPr>
                        <a:t>&gt;</a:t>
                      </a:r>
                      <a:r>
                        <a:rPr sz="900" spc="-25" dirty="0">
                          <a:latin typeface="Arial"/>
                          <a:cs typeface="Arial"/>
                        </a:rPr>
                        <a:t> </a:t>
                      </a:r>
                      <a:r>
                        <a:rPr sz="900" dirty="0">
                          <a:latin typeface="Arial"/>
                          <a:cs typeface="Arial"/>
                        </a:rPr>
                        <a:t>factors</a:t>
                      </a:r>
                      <a:r>
                        <a:rPr sz="900" spc="-20" dirty="0">
                          <a:latin typeface="Arial"/>
                          <a:cs typeface="Arial"/>
                        </a:rPr>
                        <a:t> </a:t>
                      </a:r>
                      <a:r>
                        <a:rPr sz="900" spc="-50" dirty="0">
                          <a:latin typeface="Arial"/>
                          <a:cs typeface="Arial"/>
                        </a:rPr>
                        <a:t>)</a:t>
                      </a:r>
                      <a:endParaRPr sz="900" dirty="0">
                        <a:latin typeface="Arial"/>
                        <a:cs typeface="Arial"/>
                      </a:endParaRPr>
                    </a:p>
                    <a:p>
                      <a:pPr marL="63500">
                        <a:lnSpc>
                          <a:spcPts val="985"/>
                        </a:lnSpc>
                      </a:pPr>
                      <a:r>
                        <a:rPr sz="900" dirty="0">
                          <a:latin typeface="Arial"/>
                          <a:cs typeface="Arial"/>
                        </a:rPr>
                        <a:t>{</a:t>
                      </a:r>
                    </a:p>
                    <a:p>
                      <a:pPr marL="191770" marR="4208145">
                        <a:lnSpc>
                          <a:spcPts val="1030"/>
                        </a:lnSpc>
                        <a:spcBef>
                          <a:spcPts val="50"/>
                        </a:spcBef>
                      </a:pPr>
                      <a:r>
                        <a:rPr sz="900" dirty="0">
                          <a:solidFill>
                            <a:srgbClr val="00AF50"/>
                          </a:solidFill>
                          <a:latin typeface="Arial"/>
                          <a:cs typeface="Arial"/>
                        </a:rPr>
                        <a:t>//all</a:t>
                      </a:r>
                      <a:r>
                        <a:rPr sz="900" spc="-15" dirty="0">
                          <a:solidFill>
                            <a:srgbClr val="00AF50"/>
                          </a:solidFill>
                          <a:latin typeface="Arial"/>
                          <a:cs typeface="Arial"/>
                        </a:rPr>
                        <a:t> </a:t>
                      </a:r>
                      <a:r>
                        <a:rPr sz="900" dirty="0">
                          <a:solidFill>
                            <a:srgbClr val="00AF50"/>
                          </a:solidFill>
                          <a:latin typeface="Arial"/>
                          <a:cs typeface="Arial"/>
                        </a:rPr>
                        <a:t>numbers</a:t>
                      </a:r>
                      <a:r>
                        <a:rPr sz="900" spc="-15" dirty="0">
                          <a:solidFill>
                            <a:srgbClr val="00AF50"/>
                          </a:solidFill>
                          <a:latin typeface="Arial"/>
                          <a:cs typeface="Arial"/>
                        </a:rPr>
                        <a:t> </a:t>
                      </a:r>
                      <a:r>
                        <a:rPr sz="900" dirty="0">
                          <a:solidFill>
                            <a:srgbClr val="00AF50"/>
                          </a:solidFill>
                          <a:latin typeface="Arial"/>
                          <a:cs typeface="Arial"/>
                        </a:rPr>
                        <a:t>are</a:t>
                      </a:r>
                      <a:r>
                        <a:rPr sz="900" spc="-10" dirty="0">
                          <a:solidFill>
                            <a:srgbClr val="00AF50"/>
                          </a:solidFill>
                          <a:latin typeface="Arial"/>
                          <a:cs typeface="Arial"/>
                        </a:rPr>
                        <a:t> </a:t>
                      </a:r>
                      <a:r>
                        <a:rPr sz="900" dirty="0">
                          <a:solidFill>
                            <a:srgbClr val="00AF50"/>
                          </a:solidFill>
                          <a:latin typeface="Arial"/>
                          <a:cs typeface="Arial"/>
                        </a:rPr>
                        <a:t>divisible</a:t>
                      </a:r>
                      <a:r>
                        <a:rPr sz="900" spc="-20" dirty="0">
                          <a:solidFill>
                            <a:srgbClr val="00AF50"/>
                          </a:solidFill>
                          <a:latin typeface="Arial"/>
                          <a:cs typeface="Arial"/>
                        </a:rPr>
                        <a:t> </a:t>
                      </a:r>
                      <a:r>
                        <a:rPr sz="900" dirty="0">
                          <a:solidFill>
                            <a:srgbClr val="00AF50"/>
                          </a:solidFill>
                          <a:latin typeface="Arial"/>
                          <a:cs typeface="Arial"/>
                        </a:rPr>
                        <a:t>by</a:t>
                      </a:r>
                      <a:r>
                        <a:rPr sz="900" spc="-5" dirty="0">
                          <a:solidFill>
                            <a:srgbClr val="00AF50"/>
                          </a:solidFill>
                          <a:latin typeface="Arial"/>
                          <a:cs typeface="Arial"/>
                        </a:rPr>
                        <a:t> </a:t>
                      </a:r>
                      <a:r>
                        <a:rPr sz="900" spc="-50" dirty="0">
                          <a:solidFill>
                            <a:srgbClr val="00AF50"/>
                          </a:solidFill>
                          <a:latin typeface="Arial"/>
                          <a:cs typeface="Arial"/>
                        </a:rPr>
                        <a:t>1</a:t>
                      </a:r>
                      <a:r>
                        <a:rPr sz="900" spc="-10" dirty="0">
                          <a:solidFill>
                            <a:srgbClr val="00AF50"/>
                          </a:solidFill>
                          <a:latin typeface="Arial"/>
                          <a:cs typeface="Arial"/>
                        </a:rPr>
                        <a:t> </a:t>
                      </a:r>
                      <a:r>
                        <a:rPr sz="900" spc="-10" dirty="0">
                          <a:latin typeface="Arial"/>
                          <a:cs typeface="Arial"/>
                        </a:rPr>
                        <a:t>factors.Add(1);</a:t>
                      </a:r>
                      <a:endParaRPr sz="900" dirty="0">
                        <a:latin typeface="Arial"/>
                        <a:cs typeface="Arial"/>
                      </a:endParaRPr>
                    </a:p>
                    <a:p>
                      <a:pPr marL="191770">
                        <a:lnSpc>
                          <a:spcPts val="990"/>
                        </a:lnSpc>
                      </a:pPr>
                      <a:r>
                        <a:rPr sz="900" dirty="0">
                          <a:solidFill>
                            <a:srgbClr val="0000FF"/>
                          </a:solidFill>
                          <a:latin typeface="Arial"/>
                          <a:cs typeface="Arial"/>
                        </a:rPr>
                        <a:t>bool</a:t>
                      </a:r>
                      <a:r>
                        <a:rPr sz="900" spc="-20" dirty="0">
                          <a:solidFill>
                            <a:srgbClr val="0000FF"/>
                          </a:solidFill>
                          <a:latin typeface="Arial"/>
                          <a:cs typeface="Arial"/>
                        </a:rPr>
                        <a:t> </a:t>
                      </a:r>
                      <a:r>
                        <a:rPr sz="900" dirty="0">
                          <a:latin typeface="Arial"/>
                          <a:cs typeface="Arial"/>
                        </a:rPr>
                        <a:t>primeFlag</a:t>
                      </a:r>
                      <a:r>
                        <a:rPr sz="900" spc="-10" dirty="0">
                          <a:latin typeface="Arial"/>
                          <a:cs typeface="Arial"/>
                        </a:rPr>
                        <a:t> </a:t>
                      </a:r>
                      <a:r>
                        <a:rPr sz="900" dirty="0">
                          <a:latin typeface="Arial"/>
                          <a:cs typeface="Arial"/>
                        </a:rPr>
                        <a:t>=</a:t>
                      </a:r>
                      <a:r>
                        <a:rPr sz="900" spc="-5" dirty="0">
                          <a:latin typeface="Arial"/>
                          <a:cs typeface="Arial"/>
                        </a:rPr>
                        <a:t> </a:t>
                      </a:r>
                      <a:r>
                        <a:rPr sz="900" spc="-20" dirty="0">
                          <a:solidFill>
                            <a:srgbClr val="0000FF"/>
                          </a:solidFill>
                          <a:latin typeface="Arial"/>
                          <a:cs typeface="Arial"/>
                        </a:rPr>
                        <a:t>true</a:t>
                      </a:r>
                      <a:r>
                        <a:rPr sz="900" spc="-20" dirty="0">
                          <a:latin typeface="Arial"/>
                          <a:cs typeface="Arial"/>
                        </a:rPr>
                        <a:t>;</a:t>
                      </a:r>
                      <a:endParaRPr sz="900" dirty="0">
                        <a:latin typeface="Arial"/>
                        <a:cs typeface="Arial"/>
                      </a:endParaRPr>
                    </a:p>
                    <a:p>
                      <a:pPr marL="191770">
                        <a:lnSpc>
                          <a:spcPts val="1040"/>
                        </a:lnSpc>
                      </a:pPr>
                      <a:r>
                        <a:rPr sz="900" dirty="0">
                          <a:solidFill>
                            <a:srgbClr val="0000FF"/>
                          </a:solidFill>
                          <a:latin typeface="Arial"/>
                          <a:cs typeface="Arial"/>
                        </a:rPr>
                        <a:t>for</a:t>
                      </a:r>
                      <a:r>
                        <a:rPr sz="900" dirty="0">
                          <a:latin typeface="Arial"/>
                          <a:cs typeface="Arial"/>
                        </a:rPr>
                        <a:t>(</a:t>
                      </a:r>
                      <a:r>
                        <a:rPr sz="900" spc="-15" dirty="0">
                          <a:latin typeface="Arial"/>
                          <a:cs typeface="Arial"/>
                        </a:rPr>
                        <a:t> </a:t>
                      </a:r>
                      <a:r>
                        <a:rPr sz="900" dirty="0">
                          <a:latin typeface="Arial"/>
                          <a:cs typeface="Arial"/>
                        </a:rPr>
                        <a:t>int</a:t>
                      </a:r>
                      <a:r>
                        <a:rPr sz="900" spc="-1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i</a:t>
                      </a:r>
                      <a:r>
                        <a:rPr sz="900" spc="-5" dirty="0">
                          <a:latin typeface="Arial"/>
                          <a:cs typeface="Arial"/>
                        </a:rPr>
                        <a:t> </a:t>
                      </a:r>
                      <a:r>
                        <a:rPr sz="900" dirty="0">
                          <a:latin typeface="Arial"/>
                          <a:cs typeface="Arial"/>
                        </a:rPr>
                        <a:t>&lt;</a:t>
                      </a:r>
                      <a:r>
                        <a:rPr sz="900" spc="-15" dirty="0">
                          <a:latin typeface="Arial"/>
                          <a:cs typeface="Arial"/>
                        </a:rPr>
                        <a:t> </a:t>
                      </a:r>
                      <a:r>
                        <a:rPr sz="900" dirty="0">
                          <a:latin typeface="Arial"/>
                          <a:cs typeface="Arial"/>
                        </a:rPr>
                        <a:t>(num /</a:t>
                      </a:r>
                      <a:r>
                        <a:rPr sz="900" spc="-5" dirty="0">
                          <a:latin typeface="Arial"/>
                          <a:cs typeface="Arial"/>
                        </a:rPr>
                        <a:t> </a:t>
                      </a:r>
                      <a:r>
                        <a:rPr sz="900" dirty="0">
                          <a:latin typeface="Arial"/>
                          <a:cs typeface="Arial"/>
                        </a:rPr>
                        <a:t>2);</a:t>
                      </a:r>
                      <a:r>
                        <a:rPr sz="900" spc="-5" dirty="0">
                          <a:latin typeface="Arial"/>
                          <a:cs typeface="Arial"/>
                        </a:rPr>
                        <a:t> </a:t>
                      </a:r>
                      <a:r>
                        <a:rPr sz="900" spc="-20" dirty="0">
                          <a:latin typeface="Arial"/>
                          <a:cs typeface="Arial"/>
                        </a:rPr>
                        <a:t>i++)</a:t>
                      </a:r>
                      <a:endParaRPr sz="900" dirty="0">
                        <a:latin typeface="Arial"/>
                        <a:cs typeface="Arial"/>
                      </a:endParaRPr>
                    </a:p>
                    <a:p>
                      <a:pPr marL="191770">
                        <a:lnSpc>
                          <a:spcPts val="1030"/>
                        </a:lnSpc>
                      </a:pPr>
                      <a:r>
                        <a:rPr sz="900" dirty="0">
                          <a:latin typeface="Arial"/>
                          <a:cs typeface="Arial"/>
                        </a:rPr>
                        <a:t>{</a:t>
                      </a:r>
                    </a:p>
                    <a:p>
                      <a:pPr marL="255904">
                        <a:lnSpc>
                          <a:spcPts val="1030"/>
                        </a:lnSpc>
                      </a:pPr>
                      <a:r>
                        <a:rPr sz="900" dirty="0">
                          <a:solidFill>
                            <a:srgbClr val="0000FF"/>
                          </a:solidFill>
                          <a:latin typeface="Arial"/>
                          <a:cs typeface="Arial"/>
                        </a:rPr>
                        <a:t>if</a:t>
                      </a:r>
                      <a:r>
                        <a:rPr sz="900" dirty="0">
                          <a:latin typeface="Arial"/>
                          <a:cs typeface="Arial"/>
                        </a:rPr>
                        <a:t>(</a:t>
                      </a:r>
                      <a:r>
                        <a:rPr sz="900" spc="-20" dirty="0">
                          <a:latin typeface="Arial"/>
                          <a:cs typeface="Arial"/>
                        </a:rPr>
                        <a:t> </a:t>
                      </a:r>
                      <a:r>
                        <a:rPr sz="900" dirty="0">
                          <a:latin typeface="Arial"/>
                          <a:cs typeface="Arial"/>
                        </a:rPr>
                        <a:t>num %</a:t>
                      </a:r>
                      <a:r>
                        <a:rPr sz="900" spc="-15" dirty="0">
                          <a:latin typeface="Arial"/>
                          <a:cs typeface="Arial"/>
                        </a:rPr>
                        <a:t> </a:t>
                      </a:r>
                      <a:r>
                        <a:rPr sz="900" dirty="0">
                          <a:latin typeface="Arial"/>
                          <a:cs typeface="Arial"/>
                        </a:rPr>
                        <a:t>i ==</a:t>
                      </a:r>
                      <a:r>
                        <a:rPr sz="900" spc="-15" dirty="0">
                          <a:latin typeface="Arial"/>
                          <a:cs typeface="Arial"/>
                        </a:rPr>
                        <a:t> </a:t>
                      </a:r>
                      <a:r>
                        <a:rPr sz="900" spc="-35" dirty="0">
                          <a:latin typeface="Arial"/>
                          <a:cs typeface="Arial"/>
                        </a:rPr>
                        <a:t>0)</a:t>
                      </a:r>
                      <a:endParaRPr sz="900" dirty="0">
                        <a:latin typeface="Arial"/>
                        <a:cs typeface="Arial"/>
                      </a:endParaRPr>
                    </a:p>
                    <a:p>
                      <a:pPr marL="255904">
                        <a:lnSpc>
                          <a:spcPts val="1040"/>
                        </a:lnSpc>
                      </a:pPr>
                      <a:r>
                        <a:rPr sz="900" dirty="0">
                          <a:latin typeface="Arial"/>
                          <a:cs typeface="Arial"/>
                        </a:rPr>
                        <a:t>{</a:t>
                      </a:r>
                    </a:p>
                    <a:p>
                      <a:pPr marL="318135">
                        <a:lnSpc>
                          <a:spcPts val="1040"/>
                        </a:lnSpc>
                      </a:pPr>
                      <a:r>
                        <a:rPr sz="900" dirty="0">
                          <a:latin typeface="Arial"/>
                          <a:cs typeface="Arial"/>
                        </a:rPr>
                        <a:t>primeFlag</a:t>
                      </a:r>
                      <a:r>
                        <a:rPr sz="900" spc="-15" dirty="0">
                          <a:latin typeface="Arial"/>
                          <a:cs typeface="Arial"/>
                        </a:rPr>
                        <a:t> </a:t>
                      </a:r>
                      <a:r>
                        <a:rPr sz="900" dirty="0">
                          <a:latin typeface="Arial"/>
                          <a:cs typeface="Arial"/>
                        </a:rPr>
                        <a:t>=</a:t>
                      </a:r>
                      <a:r>
                        <a:rPr sz="900" spc="-10" dirty="0">
                          <a:latin typeface="Arial"/>
                          <a:cs typeface="Arial"/>
                        </a:rPr>
                        <a:t> </a:t>
                      </a:r>
                      <a:r>
                        <a:rPr sz="900" spc="-10" dirty="0">
                          <a:solidFill>
                            <a:srgbClr val="3333FF"/>
                          </a:solidFill>
                          <a:latin typeface="Arial"/>
                          <a:cs typeface="Arial"/>
                        </a:rPr>
                        <a:t>false</a:t>
                      </a:r>
                      <a:r>
                        <a:rPr sz="900" spc="-10" dirty="0">
                          <a:latin typeface="Arial"/>
                          <a:cs typeface="Arial"/>
                        </a:rPr>
                        <a:t>;</a:t>
                      </a:r>
                      <a:endParaRPr sz="900" dirty="0">
                        <a:latin typeface="Arial"/>
                        <a:cs typeface="Arial"/>
                      </a:endParaRPr>
                    </a:p>
                    <a:p>
                      <a:pPr marL="320040">
                        <a:lnSpc>
                          <a:spcPts val="1030"/>
                        </a:lnSpc>
                      </a:pPr>
                      <a:r>
                        <a:rPr sz="900" dirty="0">
                          <a:latin typeface="Arial"/>
                          <a:cs typeface="Arial"/>
                        </a:rPr>
                        <a:t>factors.Add(</a:t>
                      </a:r>
                      <a:r>
                        <a:rPr sz="900" spc="-20" dirty="0">
                          <a:latin typeface="Arial"/>
                          <a:cs typeface="Arial"/>
                        </a:rPr>
                        <a:t> </a:t>
                      </a:r>
                      <a:r>
                        <a:rPr sz="900" dirty="0">
                          <a:latin typeface="Arial"/>
                          <a:cs typeface="Arial"/>
                        </a:rPr>
                        <a:t>i);</a:t>
                      </a:r>
                      <a:r>
                        <a:rPr sz="900" spc="-10" dirty="0">
                          <a:latin typeface="Arial"/>
                          <a:cs typeface="Arial"/>
                        </a:rPr>
                        <a:t> </a:t>
                      </a:r>
                      <a:r>
                        <a:rPr sz="900" i="1" dirty="0">
                          <a:solidFill>
                            <a:srgbClr val="00AF50"/>
                          </a:solidFill>
                          <a:latin typeface="Arial"/>
                          <a:cs typeface="Arial"/>
                        </a:rPr>
                        <a:t>//append</a:t>
                      </a:r>
                      <a:r>
                        <a:rPr sz="900" i="1" spc="-25" dirty="0">
                          <a:solidFill>
                            <a:srgbClr val="00AF50"/>
                          </a:solidFill>
                          <a:latin typeface="Arial"/>
                          <a:cs typeface="Arial"/>
                        </a:rPr>
                        <a:t> </a:t>
                      </a:r>
                      <a:r>
                        <a:rPr sz="900" i="1" spc="-10" dirty="0">
                          <a:solidFill>
                            <a:srgbClr val="00AF50"/>
                          </a:solidFill>
                          <a:latin typeface="Arial"/>
                          <a:cs typeface="Arial"/>
                        </a:rPr>
                        <a:t>number</a:t>
                      </a:r>
                      <a:endParaRPr sz="900" dirty="0">
                        <a:latin typeface="Arial"/>
                        <a:cs typeface="Arial"/>
                      </a:endParaRPr>
                    </a:p>
                    <a:p>
                      <a:pPr marL="255904">
                        <a:lnSpc>
                          <a:spcPts val="1030"/>
                        </a:lnSpc>
                      </a:pPr>
                      <a:r>
                        <a:rPr sz="900" dirty="0">
                          <a:latin typeface="Arial"/>
                          <a:cs typeface="Arial"/>
                        </a:rPr>
                        <a:t>}</a:t>
                      </a:r>
                    </a:p>
                    <a:p>
                      <a:pPr marL="191770">
                        <a:lnSpc>
                          <a:spcPts val="1040"/>
                        </a:lnSpc>
                      </a:pPr>
                      <a:r>
                        <a:rPr sz="900" dirty="0">
                          <a:latin typeface="Arial"/>
                          <a:cs typeface="Arial"/>
                        </a:rPr>
                        <a:t>}</a:t>
                      </a:r>
                    </a:p>
                    <a:p>
                      <a:pPr marL="191770" marR="3427729">
                        <a:lnSpc>
                          <a:spcPts val="1030"/>
                        </a:lnSpc>
                        <a:spcBef>
                          <a:spcPts val="60"/>
                        </a:spcBef>
                      </a:pPr>
                      <a:r>
                        <a:rPr sz="900" dirty="0">
                          <a:solidFill>
                            <a:srgbClr val="00AF50"/>
                          </a:solidFill>
                          <a:latin typeface="Arial"/>
                          <a:cs typeface="Arial"/>
                        </a:rPr>
                        <a:t>//all</a:t>
                      </a:r>
                      <a:r>
                        <a:rPr sz="900" spc="-10" dirty="0">
                          <a:solidFill>
                            <a:srgbClr val="00AF50"/>
                          </a:solidFill>
                          <a:latin typeface="Arial"/>
                          <a:cs typeface="Arial"/>
                        </a:rPr>
                        <a:t> </a:t>
                      </a:r>
                      <a:r>
                        <a:rPr sz="900" dirty="0">
                          <a:solidFill>
                            <a:srgbClr val="00AF50"/>
                          </a:solidFill>
                          <a:latin typeface="Arial"/>
                          <a:cs typeface="Arial"/>
                        </a:rPr>
                        <a:t>numbers</a:t>
                      </a:r>
                      <a:r>
                        <a:rPr sz="900" spc="-15" dirty="0">
                          <a:solidFill>
                            <a:srgbClr val="00AF50"/>
                          </a:solidFill>
                          <a:latin typeface="Arial"/>
                          <a:cs typeface="Arial"/>
                        </a:rPr>
                        <a:t> </a:t>
                      </a:r>
                      <a:r>
                        <a:rPr sz="900" dirty="0">
                          <a:solidFill>
                            <a:srgbClr val="00AF50"/>
                          </a:solidFill>
                          <a:latin typeface="Arial"/>
                          <a:cs typeface="Arial"/>
                        </a:rPr>
                        <a:t>are</a:t>
                      </a:r>
                      <a:r>
                        <a:rPr sz="900" spc="-10" dirty="0">
                          <a:solidFill>
                            <a:srgbClr val="00AF50"/>
                          </a:solidFill>
                          <a:latin typeface="Arial"/>
                          <a:cs typeface="Arial"/>
                        </a:rPr>
                        <a:t> </a:t>
                      </a:r>
                      <a:r>
                        <a:rPr sz="900" dirty="0">
                          <a:solidFill>
                            <a:srgbClr val="00AF50"/>
                          </a:solidFill>
                          <a:latin typeface="Arial"/>
                          <a:cs typeface="Arial"/>
                        </a:rPr>
                        <a:t>divisible</a:t>
                      </a:r>
                      <a:r>
                        <a:rPr sz="900" spc="-20" dirty="0">
                          <a:solidFill>
                            <a:srgbClr val="00AF50"/>
                          </a:solidFill>
                          <a:latin typeface="Arial"/>
                          <a:cs typeface="Arial"/>
                        </a:rPr>
                        <a:t> </a:t>
                      </a:r>
                      <a:r>
                        <a:rPr sz="900" dirty="0">
                          <a:solidFill>
                            <a:srgbClr val="00AF50"/>
                          </a:solidFill>
                          <a:latin typeface="Arial"/>
                          <a:cs typeface="Arial"/>
                        </a:rPr>
                        <a:t>by</a:t>
                      </a:r>
                      <a:r>
                        <a:rPr sz="900" spc="-5"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number</a:t>
                      </a:r>
                      <a:r>
                        <a:rPr sz="900" spc="-15" dirty="0">
                          <a:solidFill>
                            <a:srgbClr val="00AF50"/>
                          </a:solidFill>
                          <a:latin typeface="Arial"/>
                          <a:cs typeface="Arial"/>
                        </a:rPr>
                        <a:t> </a:t>
                      </a:r>
                      <a:r>
                        <a:rPr sz="900" spc="-10" dirty="0">
                          <a:solidFill>
                            <a:srgbClr val="00AF50"/>
                          </a:solidFill>
                          <a:latin typeface="Arial"/>
                          <a:cs typeface="Arial"/>
                        </a:rPr>
                        <a:t>itself </a:t>
                      </a:r>
                      <a:r>
                        <a:rPr sz="900" spc="-10" dirty="0">
                          <a:latin typeface="Arial"/>
                          <a:cs typeface="Arial"/>
                        </a:rPr>
                        <a:t>factors.Add(num);</a:t>
                      </a:r>
                      <a:endParaRPr sz="900" dirty="0">
                        <a:latin typeface="Arial"/>
                        <a:cs typeface="Arial"/>
                      </a:endParaRPr>
                    </a:p>
                    <a:p>
                      <a:pPr>
                        <a:lnSpc>
                          <a:spcPct val="100000"/>
                        </a:lnSpc>
                        <a:spcBef>
                          <a:spcPts val="40"/>
                        </a:spcBef>
                      </a:pPr>
                      <a:endParaRPr sz="800" dirty="0">
                        <a:latin typeface="Times New Roman"/>
                        <a:cs typeface="Times New Roman"/>
                      </a:endParaRPr>
                    </a:p>
                    <a:p>
                      <a:pPr marL="191770">
                        <a:lnSpc>
                          <a:spcPts val="1060"/>
                        </a:lnSpc>
                      </a:pPr>
                      <a:r>
                        <a:rPr sz="900" dirty="0">
                          <a:solidFill>
                            <a:srgbClr val="3333FF"/>
                          </a:solidFill>
                          <a:latin typeface="Arial"/>
                          <a:cs typeface="Arial"/>
                        </a:rPr>
                        <a:t>return</a:t>
                      </a:r>
                      <a:r>
                        <a:rPr sz="900" spc="-10" dirty="0">
                          <a:solidFill>
                            <a:srgbClr val="3333FF"/>
                          </a:solidFill>
                          <a:latin typeface="Arial"/>
                          <a:cs typeface="Arial"/>
                        </a:rPr>
                        <a:t> </a:t>
                      </a:r>
                      <a:r>
                        <a:rPr sz="900" spc="-10" dirty="0">
                          <a:latin typeface="Arial"/>
                          <a:cs typeface="Arial"/>
                        </a:rPr>
                        <a:t>primeFlag;</a:t>
                      </a:r>
                      <a:endParaRPr sz="900" dirty="0">
                        <a:latin typeface="Arial"/>
                        <a:cs typeface="Arial"/>
                      </a:endParaRPr>
                    </a:p>
                    <a:p>
                      <a:pPr marL="63500">
                        <a:lnSpc>
                          <a:spcPts val="1060"/>
                        </a:lnSpc>
                      </a:pPr>
                      <a:r>
                        <a:rPr sz="900" dirty="0">
                          <a:latin typeface="Arial"/>
                          <a:cs typeface="Arial"/>
                        </a:rPr>
                        <a:t>}</a:t>
                      </a: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5" name="object 5"/>
          <p:cNvSpPr txBox="1"/>
          <p:nvPr/>
        </p:nvSpPr>
        <p:spPr>
          <a:xfrm>
            <a:off x="902004" y="6052058"/>
            <a:ext cx="5876290" cy="355600"/>
          </a:xfrm>
          <a:prstGeom prst="rect">
            <a:avLst/>
          </a:prstGeom>
        </p:spPr>
        <p:txBody>
          <a:bodyPr vert="horz" wrap="square" lIns="0" tIns="23495" rIns="0" bIns="0" rtlCol="0">
            <a:spAutoFit/>
          </a:bodyPr>
          <a:lstStyle/>
          <a:p>
            <a:pPr marL="12700" marR="5080">
              <a:lnSpc>
                <a:spcPts val="1270"/>
              </a:lnSpc>
              <a:spcBef>
                <a:spcPts val="185"/>
              </a:spcBef>
            </a:pPr>
            <a:r>
              <a:rPr sz="1100" dirty="0">
                <a:latin typeface="Arial"/>
                <a:cs typeface="Arial"/>
              </a:rPr>
              <a:t>Passing</a:t>
            </a:r>
            <a:r>
              <a:rPr sz="1100" spc="-35" dirty="0">
                <a:latin typeface="Arial"/>
                <a:cs typeface="Arial"/>
              </a:rPr>
              <a:t> </a:t>
            </a:r>
            <a:r>
              <a:rPr sz="1100" dirty="0">
                <a:latin typeface="Arial"/>
                <a:cs typeface="Arial"/>
              </a:rPr>
              <a:t>parameters</a:t>
            </a:r>
            <a:r>
              <a:rPr sz="1100" spc="-10" dirty="0">
                <a:latin typeface="Arial"/>
                <a:cs typeface="Arial"/>
              </a:rPr>
              <a:t> </a:t>
            </a:r>
            <a:r>
              <a:rPr sz="1100" b="1" i="1" dirty="0">
                <a:latin typeface="Arial"/>
                <a:cs typeface="Arial"/>
              </a:rPr>
              <a:t>by</a:t>
            </a:r>
            <a:r>
              <a:rPr sz="1100" b="1" i="1" spc="-35" dirty="0">
                <a:latin typeface="Arial"/>
                <a:cs typeface="Arial"/>
              </a:rPr>
              <a:t> </a:t>
            </a:r>
            <a:r>
              <a:rPr sz="1100" b="1" i="1" dirty="0">
                <a:latin typeface="Arial"/>
                <a:cs typeface="Arial"/>
              </a:rPr>
              <a:t>reference</a:t>
            </a:r>
            <a:r>
              <a:rPr sz="1100" b="1" i="1" spc="-15"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keyword</a:t>
            </a:r>
            <a:r>
              <a:rPr sz="1100" spc="-40" dirty="0">
                <a:latin typeface="Arial"/>
                <a:cs typeface="Arial"/>
              </a:rPr>
              <a:t> </a:t>
            </a:r>
            <a:r>
              <a:rPr sz="1100" b="1" i="1" dirty="0">
                <a:latin typeface="Arial"/>
                <a:cs typeface="Arial"/>
              </a:rPr>
              <a:t>ref</a:t>
            </a:r>
            <a:r>
              <a:rPr sz="1100" b="1" i="1" spc="-1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very</a:t>
            </a:r>
            <a:r>
              <a:rPr sz="1100" spc="-25" dirty="0">
                <a:latin typeface="Arial"/>
                <a:cs typeface="Arial"/>
              </a:rPr>
              <a:t> </a:t>
            </a:r>
            <a:r>
              <a:rPr sz="1100" dirty="0">
                <a:latin typeface="Arial"/>
                <a:cs typeface="Arial"/>
              </a:rPr>
              <a:t>useful</a:t>
            </a:r>
            <a:r>
              <a:rPr sz="1100" spc="-25"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get</a:t>
            </a:r>
            <a:r>
              <a:rPr sz="1100" spc="-25" dirty="0">
                <a:latin typeface="Arial"/>
                <a:cs typeface="Arial"/>
              </a:rPr>
              <a:t> </a:t>
            </a:r>
            <a:r>
              <a:rPr sz="1100" spc="-20" dirty="0">
                <a:latin typeface="Arial"/>
                <a:cs typeface="Arial"/>
              </a:rPr>
              <a:t>more </a:t>
            </a:r>
            <a:r>
              <a:rPr sz="1100" dirty="0">
                <a:latin typeface="Arial"/>
                <a:cs typeface="Arial"/>
              </a:rPr>
              <a:t>than</a:t>
            </a:r>
            <a:r>
              <a:rPr sz="1100" spc="-30" dirty="0">
                <a:latin typeface="Arial"/>
                <a:cs typeface="Arial"/>
              </a:rPr>
              <a:t> </a:t>
            </a:r>
            <a:r>
              <a:rPr sz="1100" dirty="0">
                <a:latin typeface="Arial"/>
                <a:cs typeface="Arial"/>
              </a:rPr>
              <a:t>one</a:t>
            </a:r>
            <a:r>
              <a:rPr sz="1100" spc="-30" dirty="0">
                <a:latin typeface="Arial"/>
                <a:cs typeface="Arial"/>
              </a:rPr>
              <a:t> </a:t>
            </a:r>
            <a:r>
              <a:rPr sz="1100" b="1" i="1" spc="-10" dirty="0">
                <a:latin typeface="Arial"/>
                <a:cs typeface="Arial"/>
              </a:rPr>
              <a:t>value-</a:t>
            </a:r>
            <a:r>
              <a:rPr sz="1100" b="1" i="1" dirty="0">
                <a:latin typeface="Arial"/>
                <a:cs typeface="Arial"/>
              </a:rPr>
              <a:t>type</a:t>
            </a:r>
            <a:r>
              <a:rPr sz="1100" b="1" i="1" spc="-30" dirty="0">
                <a:latin typeface="Arial"/>
                <a:cs typeface="Arial"/>
              </a:rPr>
              <a:t> </a:t>
            </a:r>
            <a:r>
              <a:rPr sz="1100" dirty="0">
                <a:latin typeface="Arial"/>
                <a:cs typeface="Arial"/>
              </a:rPr>
              <a:t>back</a:t>
            </a:r>
            <a:r>
              <a:rPr sz="1100" spc="-15" dirty="0">
                <a:latin typeface="Arial"/>
                <a:cs typeface="Arial"/>
              </a:rPr>
              <a:t> </a:t>
            </a:r>
            <a:r>
              <a:rPr sz="1100" dirty="0">
                <a:latin typeface="Arial"/>
                <a:cs typeface="Arial"/>
              </a:rPr>
              <a:t>from</a:t>
            </a:r>
            <a:r>
              <a:rPr sz="1100" spc="-25"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Since</a:t>
            </a:r>
            <a:r>
              <a:rPr sz="1100" spc="-20" dirty="0">
                <a:latin typeface="Arial"/>
                <a:cs typeface="Arial"/>
              </a:rPr>
              <a:t> </a:t>
            </a:r>
            <a:r>
              <a:rPr sz="1100" dirty="0">
                <a:latin typeface="Arial"/>
                <a:cs typeface="Arial"/>
              </a:rPr>
              <a:t>functions</a:t>
            </a:r>
            <a:r>
              <a:rPr sz="1100" spc="-1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allowed</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return</a:t>
            </a:r>
            <a:r>
              <a:rPr sz="1100" spc="-20" dirty="0">
                <a:latin typeface="Arial"/>
                <a:cs typeface="Arial"/>
              </a:rPr>
              <a:t> </a:t>
            </a:r>
            <a:r>
              <a:rPr sz="1100" dirty="0">
                <a:latin typeface="Arial"/>
                <a:cs typeface="Arial"/>
              </a:rPr>
              <a:t>only</a:t>
            </a:r>
            <a:r>
              <a:rPr sz="1100" spc="-10" dirty="0">
                <a:latin typeface="Arial"/>
                <a:cs typeface="Arial"/>
              </a:rPr>
              <a:t> </a:t>
            </a:r>
            <a:r>
              <a:rPr sz="1100" spc="-25" dirty="0">
                <a:latin typeface="Arial"/>
                <a:cs typeface="Arial"/>
              </a:rPr>
              <a:t>one</a:t>
            </a:r>
            <a:endParaRPr sz="1100" dirty="0">
              <a:latin typeface="Arial"/>
              <a:cs typeface="Arial"/>
            </a:endParaRPr>
          </a:p>
        </p:txBody>
      </p:sp>
      <p:sp>
        <p:nvSpPr>
          <p:cNvPr id="9" name="object 2"/>
          <p:cNvSpPr txBox="1"/>
          <p:nvPr/>
        </p:nvSpPr>
        <p:spPr>
          <a:xfrm>
            <a:off x="902004" y="6407658"/>
            <a:ext cx="582803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value,</a:t>
            </a:r>
            <a:r>
              <a:rPr sz="1100" spc="-15" dirty="0">
                <a:latin typeface="Arial"/>
                <a:cs typeface="Arial"/>
              </a:rPr>
              <a:t> </a:t>
            </a:r>
            <a:r>
              <a:rPr sz="1100" dirty="0">
                <a:latin typeface="Arial"/>
                <a:cs typeface="Arial"/>
              </a:rPr>
              <a:t>programmers</a:t>
            </a:r>
            <a:r>
              <a:rPr sz="1100" spc="-35" dirty="0">
                <a:latin typeface="Arial"/>
                <a:cs typeface="Arial"/>
              </a:rPr>
              <a:t> </a:t>
            </a:r>
            <a:r>
              <a:rPr sz="1100" dirty="0">
                <a:latin typeface="Arial"/>
                <a:cs typeface="Arial"/>
              </a:rPr>
              <a:t>typically</a:t>
            </a:r>
            <a:r>
              <a:rPr sz="1100" spc="-15" dirty="0">
                <a:latin typeface="Arial"/>
                <a:cs typeface="Arial"/>
              </a:rPr>
              <a:t> </a:t>
            </a:r>
            <a:r>
              <a:rPr sz="1100" dirty="0">
                <a:latin typeface="Arial"/>
                <a:cs typeface="Arial"/>
              </a:rPr>
              <a:t>pass</a:t>
            </a:r>
            <a:r>
              <a:rPr sz="1100" spc="-35" dirty="0">
                <a:latin typeface="Arial"/>
                <a:cs typeface="Arial"/>
              </a:rPr>
              <a:t> </a:t>
            </a:r>
            <a:r>
              <a:rPr sz="1100" dirty="0">
                <a:latin typeface="Arial"/>
                <a:cs typeface="Arial"/>
              </a:rPr>
              <a:t>more</a:t>
            </a:r>
            <a:r>
              <a:rPr sz="1100" spc="-30" dirty="0">
                <a:latin typeface="Arial"/>
                <a:cs typeface="Arial"/>
              </a:rPr>
              <a:t> </a:t>
            </a:r>
            <a:r>
              <a:rPr sz="1100" dirty="0">
                <a:latin typeface="Arial"/>
                <a:cs typeface="Arial"/>
              </a:rPr>
              <a:t>parameters</a:t>
            </a:r>
            <a:r>
              <a:rPr sz="1100" spc="-2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reference</a:t>
            </a:r>
            <a:r>
              <a:rPr sz="1100" spc="-2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way</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return</a:t>
            </a:r>
            <a:r>
              <a:rPr sz="1100" spc="-30" dirty="0">
                <a:latin typeface="Arial"/>
                <a:cs typeface="Arial"/>
              </a:rPr>
              <a:t> </a:t>
            </a:r>
            <a:r>
              <a:rPr sz="1100" spc="-20" dirty="0">
                <a:latin typeface="Arial"/>
                <a:cs typeface="Arial"/>
              </a:rPr>
              <a:t>more </a:t>
            </a:r>
            <a:r>
              <a:rPr sz="1100" dirty="0">
                <a:latin typeface="Arial"/>
                <a:cs typeface="Arial"/>
              </a:rPr>
              <a:t>values.</a:t>
            </a:r>
            <a:r>
              <a:rPr sz="1100" spc="-15" dirty="0">
                <a:latin typeface="Arial"/>
                <a:cs typeface="Arial"/>
              </a:rPr>
              <a:t> </a:t>
            </a:r>
            <a:r>
              <a:rPr sz="1100" dirty="0">
                <a:latin typeface="Arial"/>
                <a:cs typeface="Arial"/>
              </a:rPr>
              <a:t>Here</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division</a:t>
            </a:r>
            <a:r>
              <a:rPr sz="1100" spc="-20" dirty="0">
                <a:latin typeface="Arial"/>
                <a:cs typeface="Arial"/>
              </a:rPr>
              <a:t> </a:t>
            </a:r>
            <a:r>
              <a:rPr sz="1100" dirty="0">
                <a:latin typeface="Arial"/>
                <a:cs typeface="Arial"/>
              </a:rPr>
              <a:t>function</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returns</a:t>
            </a:r>
            <a:r>
              <a:rPr sz="1100" spc="-35" dirty="0">
                <a:latin typeface="Arial"/>
                <a:cs typeface="Arial"/>
              </a:rPr>
              <a:t> </a:t>
            </a:r>
            <a:r>
              <a:rPr sz="1100" dirty="0">
                <a:latin typeface="Arial"/>
                <a:cs typeface="Arial"/>
              </a:rPr>
              <a:t>success</a:t>
            </a:r>
            <a:r>
              <a:rPr sz="1100" spc="-15"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calculation</a:t>
            </a:r>
            <a:r>
              <a:rPr sz="1100" spc="-20" dirty="0">
                <a:latin typeface="Arial"/>
                <a:cs typeface="Arial"/>
              </a:rPr>
              <a:t> </a:t>
            </a:r>
            <a:r>
              <a:rPr sz="1100" spc="-25" dirty="0">
                <a:latin typeface="Arial"/>
                <a:cs typeface="Arial"/>
              </a:rPr>
              <a:t>is </a:t>
            </a:r>
            <a:r>
              <a:rPr sz="1100" dirty="0">
                <a:latin typeface="Arial"/>
                <a:cs typeface="Arial"/>
              </a:rPr>
              <a:t>successful,</a:t>
            </a:r>
            <a:r>
              <a:rPr sz="1100" spc="-25" dirty="0">
                <a:latin typeface="Arial"/>
                <a:cs typeface="Arial"/>
              </a:rPr>
              <a:t> </a:t>
            </a:r>
            <a:r>
              <a:rPr sz="1100" dirty="0">
                <a:latin typeface="Arial"/>
                <a:cs typeface="Arial"/>
              </a:rPr>
              <a:t>but</a:t>
            </a:r>
            <a:r>
              <a:rPr sz="1100" spc="-15" dirty="0">
                <a:latin typeface="Arial"/>
                <a:cs typeface="Arial"/>
              </a:rPr>
              <a:t> </a:t>
            </a:r>
            <a:r>
              <a:rPr sz="1100" dirty="0">
                <a:latin typeface="Arial"/>
                <a:cs typeface="Arial"/>
              </a:rPr>
              <a:t>also</a:t>
            </a:r>
            <a:r>
              <a:rPr sz="1100" spc="-30" dirty="0">
                <a:latin typeface="Arial"/>
                <a:cs typeface="Arial"/>
              </a:rPr>
              <a:t> </a:t>
            </a:r>
            <a:r>
              <a:rPr sz="1100" dirty="0">
                <a:latin typeface="Arial"/>
                <a:cs typeface="Arial"/>
              </a:rPr>
              <a:t>returns</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result</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division</a:t>
            </a:r>
            <a:r>
              <a:rPr sz="1100" spc="-20"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rc</a:t>
            </a:r>
            <a:r>
              <a:rPr sz="1100" b="1" i="1" spc="-30" dirty="0">
                <a:latin typeface="Arial"/>
                <a:cs typeface="Arial"/>
              </a:rPr>
              <a:t> </a:t>
            </a:r>
            <a:r>
              <a:rPr sz="1100" dirty="0">
                <a:latin typeface="Arial"/>
                <a:cs typeface="Arial"/>
              </a:rPr>
              <a:t>parameter</a:t>
            </a:r>
            <a:r>
              <a:rPr sz="1100" spc="-25"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passed</a:t>
            </a:r>
            <a:r>
              <a:rPr sz="1100" spc="-25" dirty="0">
                <a:latin typeface="Arial"/>
                <a:cs typeface="Arial"/>
              </a:rPr>
              <a:t> </a:t>
            </a:r>
            <a:r>
              <a:rPr sz="1100" b="1" i="1" spc="-25" dirty="0">
                <a:latin typeface="Arial"/>
                <a:cs typeface="Arial"/>
              </a:rPr>
              <a:t>by- </a:t>
            </a:r>
            <a:r>
              <a:rPr sz="1100" b="1" i="1" spc="-10" dirty="0">
                <a:latin typeface="Arial"/>
                <a:cs typeface="Arial"/>
              </a:rPr>
              <a:t>reference</a:t>
            </a:r>
            <a:r>
              <a:rPr sz="1100" spc="-10" dirty="0">
                <a:latin typeface="Arial"/>
                <a:cs typeface="Arial"/>
              </a:rPr>
              <a:t>.</a:t>
            </a:r>
            <a:endParaRPr sz="1100">
              <a:latin typeface="Arial"/>
              <a:cs typeface="Arial"/>
            </a:endParaRPr>
          </a:p>
        </p:txBody>
      </p:sp>
      <p:sp>
        <p:nvSpPr>
          <p:cNvPr id="10" name="object 3"/>
          <p:cNvSpPr txBox="1"/>
          <p:nvPr/>
        </p:nvSpPr>
        <p:spPr>
          <a:xfrm>
            <a:off x="920800" y="7239000"/>
            <a:ext cx="5944870" cy="134429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3333FF"/>
                </a:solidFill>
                <a:latin typeface="Arial"/>
                <a:cs typeface="Arial"/>
              </a:rPr>
              <a:t>public</a:t>
            </a:r>
            <a:r>
              <a:rPr sz="900" spc="-10" dirty="0">
                <a:solidFill>
                  <a:srgbClr val="3333FF"/>
                </a:solidFill>
                <a:latin typeface="Arial"/>
                <a:cs typeface="Arial"/>
              </a:rPr>
              <a:t> </a:t>
            </a:r>
            <a:r>
              <a:rPr sz="900" dirty="0">
                <a:solidFill>
                  <a:srgbClr val="3333FF"/>
                </a:solidFill>
                <a:latin typeface="Arial"/>
                <a:cs typeface="Arial"/>
              </a:rPr>
              <a:t>bool</a:t>
            </a:r>
            <a:r>
              <a:rPr sz="900" spc="-15" dirty="0">
                <a:solidFill>
                  <a:srgbClr val="3333FF"/>
                </a:solidFill>
                <a:latin typeface="Arial"/>
                <a:cs typeface="Arial"/>
              </a:rPr>
              <a:t> </a:t>
            </a:r>
            <a:r>
              <a:rPr sz="900" dirty="0">
                <a:latin typeface="Arial"/>
                <a:cs typeface="Arial"/>
              </a:rPr>
              <a:t>Divide(</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x,</a:t>
            </a:r>
            <a:r>
              <a:rPr sz="900" spc="-1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y,</a:t>
            </a:r>
            <a:r>
              <a:rPr sz="900" spc="-1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spc="-25" dirty="0">
                <a:latin typeface="Arial"/>
                <a:cs typeface="Arial"/>
              </a:rPr>
              <a:t>rc)</a:t>
            </a:r>
            <a:endParaRPr sz="900" dirty="0">
              <a:latin typeface="Arial"/>
              <a:cs typeface="Arial"/>
            </a:endParaRPr>
          </a:p>
          <a:p>
            <a:pPr marL="63500">
              <a:lnSpc>
                <a:spcPts val="1040"/>
              </a:lnSpc>
            </a:pPr>
            <a:r>
              <a:rPr sz="900" dirty="0">
                <a:latin typeface="Arial"/>
                <a:cs typeface="Arial"/>
              </a:rPr>
              <a:t>{</a:t>
            </a:r>
          </a:p>
          <a:p>
            <a:pPr marL="320040" marR="4476750" indent="-128270">
              <a:lnSpc>
                <a:spcPts val="1030"/>
              </a:lnSpc>
              <a:spcBef>
                <a:spcPts val="60"/>
              </a:spcBef>
            </a:pPr>
            <a:r>
              <a:rPr sz="900" dirty="0">
                <a:solidFill>
                  <a:srgbClr val="0000FF"/>
                </a:solidFill>
                <a:latin typeface="Arial"/>
                <a:cs typeface="Arial"/>
              </a:rPr>
              <a:t>if</a:t>
            </a:r>
            <a:r>
              <a:rPr sz="900" spc="-10" dirty="0">
                <a:solidFill>
                  <a:srgbClr val="0000FF"/>
                </a:solidFill>
                <a:latin typeface="Arial"/>
                <a:cs typeface="Arial"/>
              </a:rPr>
              <a:t> </a:t>
            </a:r>
            <a:r>
              <a:rPr sz="900" dirty="0">
                <a:latin typeface="Arial"/>
                <a:cs typeface="Arial"/>
              </a:rPr>
              <a:t>(Math.Abs(y) &lt;</a:t>
            </a:r>
            <a:r>
              <a:rPr sz="900" spc="-5" dirty="0">
                <a:latin typeface="Arial"/>
                <a:cs typeface="Arial"/>
              </a:rPr>
              <a:t> </a:t>
            </a:r>
            <a:r>
              <a:rPr sz="900" spc="-10" dirty="0">
                <a:latin typeface="Arial"/>
                <a:cs typeface="Arial"/>
              </a:rPr>
              <a:t>1e-</a:t>
            </a:r>
            <a:r>
              <a:rPr sz="900" spc="-20" dirty="0">
                <a:latin typeface="Arial"/>
                <a:cs typeface="Arial"/>
              </a:rPr>
              <a:t>100) </a:t>
            </a:r>
            <a:r>
              <a:rPr sz="900" dirty="0">
                <a:solidFill>
                  <a:srgbClr val="0000FF"/>
                </a:solidFill>
                <a:latin typeface="Arial"/>
                <a:cs typeface="Arial"/>
              </a:rPr>
              <a:t>return</a:t>
            </a:r>
            <a:r>
              <a:rPr sz="900" spc="-55" dirty="0">
                <a:solidFill>
                  <a:srgbClr val="0000FF"/>
                </a:solidFill>
                <a:latin typeface="Arial"/>
                <a:cs typeface="Arial"/>
              </a:rPr>
              <a:t> </a:t>
            </a:r>
            <a:r>
              <a:rPr sz="900" spc="-10" dirty="0">
                <a:solidFill>
                  <a:srgbClr val="0000FF"/>
                </a:solidFill>
                <a:latin typeface="Arial"/>
                <a:cs typeface="Arial"/>
              </a:rPr>
              <a:t>false</a:t>
            </a:r>
            <a:r>
              <a:rPr sz="900" spc="-10" dirty="0">
                <a:latin typeface="Arial"/>
                <a:cs typeface="Arial"/>
              </a:rPr>
              <a:t>;</a:t>
            </a:r>
            <a:endParaRPr sz="900" dirty="0">
              <a:latin typeface="Arial"/>
              <a:cs typeface="Arial"/>
            </a:endParaRPr>
          </a:p>
          <a:p>
            <a:pPr marL="191770">
              <a:lnSpc>
                <a:spcPts val="985"/>
              </a:lnSpc>
            </a:pPr>
            <a:r>
              <a:rPr sz="900" spc="-20" dirty="0">
                <a:solidFill>
                  <a:srgbClr val="0000FF"/>
                </a:solidFill>
                <a:latin typeface="Arial"/>
                <a:cs typeface="Arial"/>
              </a:rPr>
              <a:t>else</a:t>
            </a:r>
            <a:endParaRPr sz="900" dirty="0">
              <a:latin typeface="Arial"/>
              <a:cs typeface="Arial"/>
            </a:endParaRPr>
          </a:p>
          <a:p>
            <a:pPr marL="191770" marR="5151120" indent="127635">
              <a:lnSpc>
                <a:spcPts val="1030"/>
              </a:lnSpc>
              <a:spcBef>
                <a:spcPts val="50"/>
              </a:spcBef>
            </a:pPr>
            <a:r>
              <a:rPr sz="900" dirty="0">
                <a:latin typeface="Arial"/>
                <a:cs typeface="Arial"/>
              </a:rPr>
              <a:t>rc</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x /</a:t>
            </a:r>
            <a:r>
              <a:rPr sz="900" spc="-10" dirty="0">
                <a:latin typeface="Arial"/>
                <a:cs typeface="Arial"/>
              </a:rPr>
              <a:t> </a:t>
            </a:r>
            <a:r>
              <a:rPr sz="900" spc="-25" dirty="0">
                <a:latin typeface="Arial"/>
                <a:cs typeface="Arial"/>
              </a:rPr>
              <a:t>y; </a:t>
            </a:r>
            <a:r>
              <a:rPr sz="900" dirty="0">
                <a:solidFill>
                  <a:srgbClr val="0000FF"/>
                </a:solidFill>
                <a:latin typeface="Arial"/>
                <a:cs typeface="Arial"/>
              </a:rPr>
              <a:t>return</a:t>
            </a:r>
            <a:r>
              <a:rPr sz="900" spc="-15" dirty="0">
                <a:solidFill>
                  <a:srgbClr val="0000FF"/>
                </a:solidFill>
                <a:latin typeface="Arial"/>
                <a:cs typeface="Arial"/>
              </a:rPr>
              <a:t> </a:t>
            </a:r>
            <a:r>
              <a:rPr sz="900" spc="-10" dirty="0">
                <a:solidFill>
                  <a:srgbClr val="0000FF"/>
                </a:solidFill>
                <a:latin typeface="Arial"/>
                <a:cs typeface="Arial"/>
              </a:rPr>
              <a:t>true</a:t>
            </a:r>
            <a:r>
              <a:rPr sz="900" spc="-10" dirty="0">
                <a:latin typeface="Arial"/>
                <a:cs typeface="Arial"/>
              </a:rPr>
              <a:t>;</a:t>
            </a:r>
            <a:endParaRPr sz="900" dirty="0">
              <a:latin typeface="Arial"/>
              <a:cs typeface="Arial"/>
            </a:endParaRPr>
          </a:p>
          <a:p>
            <a:pPr marL="63500">
              <a:lnSpc>
                <a:spcPts val="1019"/>
              </a:lnSpc>
            </a:pPr>
            <a:r>
              <a:rPr sz="900" dirty="0">
                <a:latin typeface="Arial"/>
                <a:cs typeface="Arial"/>
              </a:rPr>
              <a:t>}</a:t>
            </a:r>
          </a:p>
        </p:txBody>
      </p:sp>
      <p:sp>
        <p:nvSpPr>
          <p:cNvPr id="11" name="TextBox 10">
            <a:hlinkClick r:id="rId2" action="ppaction://hlinkfile"/>
          </p:cNvPr>
          <p:cNvSpPr txBox="1"/>
          <p:nvPr/>
        </p:nvSpPr>
        <p:spPr>
          <a:xfrm>
            <a:off x="6308026" y="730814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2004" y="927355"/>
            <a:ext cx="5922645" cy="676910"/>
          </a:xfrm>
          <a:prstGeom prst="rect">
            <a:avLst/>
          </a:prstGeom>
        </p:spPr>
        <p:txBody>
          <a:bodyPr vert="horz" wrap="square" lIns="0" tIns="19685" rIns="0" bIns="0" rtlCol="0">
            <a:spAutoFit/>
          </a:bodyPr>
          <a:lstStyle/>
          <a:p>
            <a:pPr marL="12700" marR="5080">
              <a:lnSpc>
                <a:spcPct val="96100"/>
              </a:lnSpc>
              <a:spcBef>
                <a:spcPts val="155"/>
              </a:spcBef>
            </a:pPr>
            <a:r>
              <a:rPr sz="1100" dirty="0">
                <a:latin typeface="Arial"/>
                <a:cs typeface="Arial"/>
              </a:rPr>
              <a:t>As</a:t>
            </a:r>
            <a:r>
              <a:rPr sz="1100" spc="-30"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explained</a:t>
            </a:r>
            <a:r>
              <a:rPr sz="1100" spc="-20" dirty="0">
                <a:latin typeface="Arial"/>
                <a:cs typeface="Arial"/>
              </a:rPr>
              <a:t> </a:t>
            </a:r>
            <a:r>
              <a:rPr sz="1100" dirty="0">
                <a:latin typeface="Arial"/>
                <a:cs typeface="Arial"/>
              </a:rPr>
              <a:t>before,</a:t>
            </a:r>
            <a:r>
              <a:rPr sz="1100" spc="-2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RunScript</a:t>
            </a:r>
            <a:r>
              <a:rPr sz="1100" b="1" i="1"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main</a:t>
            </a:r>
            <a:r>
              <a:rPr sz="1100" spc="-20" dirty="0">
                <a:latin typeface="Arial"/>
                <a:cs typeface="Arial"/>
              </a:rPr>
              <a:t> </a:t>
            </a:r>
            <a:r>
              <a:rPr sz="1100" dirty="0">
                <a:latin typeface="Arial"/>
                <a:cs typeface="Arial"/>
              </a:rPr>
              <a:t>function</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available</a:t>
            </a:r>
            <a:r>
              <a:rPr sz="1100" spc="-2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C#</a:t>
            </a:r>
            <a:r>
              <a:rPr sz="1100" b="1" i="1" spc="-20" dirty="0">
                <a:latin typeface="Arial"/>
                <a:cs typeface="Arial"/>
              </a:rPr>
              <a:t> </a:t>
            </a:r>
            <a:r>
              <a:rPr sz="1100" dirty="0">
                <a:latin typeface="Arial"/>
                <a:cs typeface="Arial"/>
              </a:rPr>
              <a:t>and</a:t>
            </a:r>
            <a:r>
              <a:rPr sz="1100" spc="-25" dirty="0">
                <a:latin typeface="Arial"/>
                <a:cs typeface="Arial"/>
              </a:rPr>
              <a:t> </a:t>
            </a:r>
            <a:r>
              <a:rPr sz="1100" spc="-10" dirty="0">
                <a:latin typeface="Arial"/>
                <a:cs typeface="Arial"/>
              </a:rPr>
              <a:t>other </a:t>
            </a:r>
            <a:r>
              <a:rPr sz="1100" dirty="0">
                <a:latin typeface="Arial"/>
                <a:cs typeface="Arial"/>
              </a:rPr>
              <a:t>script</a:t>
            </a:r>
            <a:r>
              <a:rPr sz="1100" spc="-35" dirty="0">
                <a:latin typeface="Arial"/>
                <a:cs typeface="Arial"/>
              </a:rPr>
              <a:t> </a:t>
            </a:r>
            <a:r>
              <a:rPr sz="1100" dirty="0">
                <a:latin typeface="Arial"/>
                <a:cs typeface="Arial"/>
              </a:rPr>
              <a:t>components.</a:t>
            </a:r>
            <a:r>
              <a:rPr sz="1100" spc="-15"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where</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user</a:t>
            </a:r>
            <a:r>
              <a:rPr sz="1100" spc="-25" dirty="0">
                <a:latin typeface="Arial"/>
                <a:cs typeface="Arial"/>
              </a:rPr>
              <a:t> </a:t>
            </a:r>
            <a:r>
              <a:rPr sz="1100" dirty="0">
                <a:latin typeface="Arial"/>
                <a:cs typeface="Arial"/>
              </a:rPr>
              <a:t>main</a:t>
            </a:r>
            <a:r>
              <a:rPr sz="1100" spc="-2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lives.</a:t>
            </a:r>
            <a:r>
              <a:rPr sz="1100" spc="-20" dirty="0">
                <a:latin typeface="Arial"/>
                <a:cs typeface="Arial"/>
              </a:rPr>
              <a:t> </a:t>
            </a:r>
            <a:r>
              <a:rPr sz="1100" dirty="0">
                <a:latin typeface="Arial"/>
                <a:cs typeface="Arial"/>
              </a:rPr>
              <a:t>Notice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scripting</a:t>
            </a:r>
            <a:r>
              <a:rPr sz="1100" spc="-20" dirty="0">
                <a:latin typeface="Arial"/>
                <a:cs typeface="Arial"/>
              </a:rPr>
              <a:t> </a:t>
            </a:r>
            <a:r>
              <a:rPr sz="1100" spc="-10" dirty="0">
                <a:latin typeface="Arial"/>
                <a:cs typeface="Arial"/>
              </a:rPr>
              <a:t>component </a:t>
            </a:r>
            <a:r>
              <a:rPr sz="1100" dirty="0">
                <a:latin typeface="Arial"/>
                <a:cs typeface="Arial"/>
              </a:rPr>
              <a:t>output</a:t>
            </a:r>
            <a:r>
              <a:rPr sz="1100" spc="-3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passed</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reference.</a:t>
            </a:r>
            <a:r>
              <a:rPr sz="1100" spc="-10"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what</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see</a:t>
            </a:r>
            <a:r>
              <a:rPr sz="1100" spc="-15" dirty="0">
                <a:latin typeface="Arial"/>
                <a:cs typeface="Arial"/>
              </a:rPr>
              <a:t> </a:t>
            </a:r>
            <a:r>
              <a:rPr sz="1100" dirty="0">
                <a:latin typeface="Arial"/>
                <a:cs typeface="Arial"/>
              </a:rPr>
              <a:t>when you</a:t>
            </a:r>
            <a:r>
              <a:rPr sz="1100" spc="-25" dirty="0">
                <a:latin typeface="Arial"/>
                <a:cs typeface="Arial"/>
              </a:rPr>
              <a:t> </a:t>
            </a:r>
            <a:r>
              <a:rPr sz="1100" dirty="0">
                <a:latin typeface="Arial"/>
                <a:cs typeface="Arial"/>
              </a:rPr>
              <a:t>open</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default</a:t>
            </a:r>
            <a:r>
              <a:rPr sz="1100" spc="-5" dirty="0">
                <a:latin typeface="Arial"/>
                <a:cs typeface="Arial"/>
              </a:rPr>
              <a:t> </a:t>
            </a:r>
            <a:r>
              <a:rPr sz="1100" b="1" i="1" dirty="0">
                <a:latin typeface="Arial"/>
                <a:cs typeface="Arial"/>
              </a:rPr>
              <a:t>C#</a:t>
            </a:r>
            <a:r>
              <a:rPr sz="1100" b="1" i="1" spc="-10" dirty="0">
                <a:latin typeface="Arial"/>
                <a:cs typeface="Arial"/>
              </a:rPr>
              <a:t> </a:t>
            </a:r>
            <a:r>
              <a:rPr sz="1100" spc="-10" dirty="0">
                <a:latin typeface="Arial"/>
                <a:cs typeface="Arial"/>
              </a:rPr>
              <a:t>script </a:t>
            </a:r>
            <a:r>
              <a:rPr sz="1100" dirty="0">
                <a:latin typeface="Arial"/>
                <a:cs typeface="Arial"/>
              </a:rPr>
              <a:t>component</a:t>
            </a:r>
            <a:r>
              <a:rPr sz="1100" spc="-20" dirty="0">
                <a:latin typeface="Arial"/>
                <a:cs typeface="Arial"/>
              </a:rPr>
              <a:t> </a:t>
            </a:r>
            <a:r>
              <a:rPr sz="1100" dirty="0">
                <a:latin typeface="Arial"/>
                <a:cs typeface="Arial"/>
              </a:rPr>
              <a:t>in</a:t>
            </a:r>
            <a:r>
              <a:rPr sz="1100" spc="-15" dirty="0">
                <a:latin typeface="Arial"/>
                <a:cs typeface="Arial"/>
              </a:rPr>
              <a:t> </a:t>
            </a:r>
            <a:r>
              <a:rPr sz="1100" spc="-10" dirty="0">
                <a:latin typeface="Arial"/>
                <a:cs typeface="Arial"/>
              </a:rPr>
              <a:t>Grasshopper.</a:t>
            </a:r>
            <a:endParaRPr sz="110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1697449409"/>
              </p:ext>
            </p:extLst>
          </p:nvPr>
        </p:nvGraphicFramePr>
        <p:xfrm>
          <a:off x="984808" y="3048000"/>
          <a:ext cx="5934710" cy="3129280"/>
        </p:xfrm>
        <a:graphic>
          <a:graphicData uri="http://schemas.openxmlformats.org/drawingml/2006/table">
            <a:tbl>
              <a:tblPr firstRow="1" bandRow="1">
                <a:tableStyleId>{2D5ABB26-0587-4C30-8999-92F81FD0307C}</a:tableStyleId>
              </a:tblPr>
              <a:tblGrid>
                <a:gridCol w="1504315">
                  <a:extLst>
                    <a:ext uri="{9D8B030D-6E8A-4147-A177-3AD203B41FA5}">
                      <a16:colId xmlns:a16="http://schemas.microsoft.com/office/drawing/2014/main" val="20000"/>
                    </a:ext>
                  </a:extLst>
                </a:gridCol>
                <a:gridCol w="4430395">
                  <a:extLst>
                    <a:ext uri="{9D8B030D-6E8A-4147-A177-3AD203B41FA5}">
                      <a16:colId xmlns:a16="http://schemas.microsoft.com/office/drawing/2014/main" val="20001"/>
                    </a:ext>
                  </a:extLst>
                </a:gridCol>
              </a:tblGrid>
              <a:tr h="290830">
                <a:tc>
                  <a:txBody>
                    <a:bodyPr/>
                    <a:lstStyle/>
                    <a:p>
                      <a:pPr marL="68580">
                        <a:lnSpc>
                          <a:spcPts val="1055"/>
                        </a:lnSpc>
                      </a:pPr>
                      <a:r>
                        <a:rPr sz="900" b="1" dirty="0">
                          <a:latin typeface="Arial"/>
                          <a:cs typeface="Arial"/>
                        </a:rPr>
                        <a:t>Code</a:t>
                      </a:r>
                      <a:r>
                        <a:rPr sz="900" b="1" spc="-30" dirty="0">
                          <a:latin typeface="Arial"/>
                          <a:cs typeface="Arial"/>
                        </a:rPr>
                        <a:t> </a:t>
                      </a:r>
                      <a:r>
                        <a:rPr sz="900" b="1" spc="-20" dirty="0">
                          <a:latin typeface="Arial"/>
                          <a:cs typeface="Arial"/>
                        </a:rPr>
                        <a:t>part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7945">
                        <a:lnSpc>
                          <a:spcPts val="1055"/>
                        </a:lnSpc>
                      </a:pPr>
                      <a:r>
                        <a:rPr sz="900" b="1" spc="-10" dirty="0">
                          <a:latin typeface="Arial"/>
                          <a:cs typeface="Arial"/>
                        </a:rPr>
                        <a:t>Description</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extLst>
                  <a:ext uri="{0D108BD9-81ED-4DB2-BD59-A6C34878D82A}">
                    <a16:rowId xmlns:a16="http://schemas.microsoft.com/office/drawing/2014/main" val="10000"/>
                  </a:ext>
                </a:extLst>
              </a:tr>
              <a:tr h="572770">
                <a:tc>
                  <a:txBody>
                    <a:bodyPr/>
                    <a:lstStyle/>
                    <a:p>
                      <a:pPr marL="68580">
                        <a:lnSpc>
                          <a:spcPts val="1045"/>
                        </a:lnSpc>
                      </a:pPr>
                      <a:r>
                        <a:rPr sz="900" dirty="0">
                          <a:latin typeface="Arial"/>
                          <a:cs typeface="Arial"/>
                        </a:rPr>
                        <a:t>{</a:t>
                      </a:r>
                      <a:endParaRPr sz="900">
                        <a:latin typeface="Arial"/>
                        <a:cs typeface="Arial"/>
                      </a:endParaRPr>
                    </a:p>
                    <a:p>
                      <a:pPr>
                        <a:lnSpc>
                          <a:spcPct val="100000"/>
                        </a:lnSpc>
                      </a:pPr>
                      <a:endParaRPr sz="1000">
                        <a:latin typeface="Times New Roman"/>
                        <a:cs typeface="Times New Roman"/>
                      </a:endParaRPr>
                    </a:p>
                    <a:p>
                      <a:pPr marL="68580">
                        <a:lnSpc>
                          <a:spcPct val="100000"/>
                        </a:lnSpc>
                      </a:pPr>
                      <a:r>
                        <a:rPr sz="900"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045"/>
                        </a:lnSpc>
                      </a:pPr>
                      <a:r>
                        <a:rPr sz="900" dirty="0">
                          <a:latin typeface="Arial"/>
                          <a:cs typeface="Arial"/>
                        </a:rPr>
                        <a:t>Curly</a:t>
                      </a:r>
                      <a:r>
                        <a:rPr sz="900" spc="-20" dirty="0">
                          <a:latin typeface="Arial"/>
                          <a:cs typeface="Arial"/>
                        </a:rPr>
                        <a:t> </a:t>
                      </a:r>
                      <a:r>
                        <a:rPr sz="900" spc="-10" dirty="0">
                          <a:latin typeface="Arial"/>
                          <a:cs typeface="Arial"/>
                        </a:rPr>
                        <a:t>parentheses</a:t>
                      </a:r>
                      <a:r>
                        <a:rPr sz="900" spc="-25" dirty="0">
                          <a:latin typeface="Arial"/>
                          <a:cs typeface="Arial"/>
                        </a:rPr>
                        <a:t> </a:t>
                      </a:r>
                      <a:r>
                        <a:rPr sz="900" dirty="0">
                          <a:latin typeface="Arial"/>
                          <a:cs typeface="Arial"/>
                        </a:rPr>
                        <a:t>enclose</a:t>
                      </a:r>
                      <a:r>
                        <a:rPr sz="900" spc="-20"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function</a:t>
                      </a:r>
                      <a:r>
                        <a:rPr sz="900" spc="-30" dirty="0">
                          <a:latin typeface="Arial"/>
                          <a:cs typeface="Arial"/>
                        </a:rPr>
                        <a:t> </a:t>
                      </a:r>
                      <a:r>
                        <a:rPr sz="900" dirty="0">
                          <a:latin typeface="Arial"/>
                          <a:cs typeface="Arial"/>
                        </a:rPr>
                        <a:t>body</a:t>
                      </a:r>
                      <a:r>
                        <a:rPr sz="900" spc="-15" dirty="0">
                          <a:latin typeface="Arial"/>
                          <a:cs typeface="Arial"/>
                        </a:rPr>
                        <a:t> </a:t>
                      </a:r>
                      <a:r>
                        <a:rPr sz="900" dirty="0">
                          <a:latin typeface="Arial"/>
                          <a:cs typeface="Arial"/>
                        </a:rPr>
                        <a:t>of</a:t>
                      </a:r>
                      <a:r>
                        <a:rPr sz="900" spc="-25" dirty="0">
                          <a:latin typeface="Arial"/>
                          <a:cs typeface="Arial"/>
                        </a:rPr>
                        <a:t> </a:t>
                      </a:r>
                      <a:r>
                        <a:rPr sz="900" spc="-10" dirty="0">
                          <a:latin typeface="Arial"/>
                          <a:cs typeface="Arial"/>
                        </a:rPr>
                        <a:t>code.</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90830">
                <a:tc>
                  <a:txBody>
                    <a:bodyPr/>
                    <a:lstStyle/>
                    <a:p>
                      <a:pPr marL="68580">
                        <a:lnSpc>
                          <a:spcPts val="1055"/>
                        </a:lnSpc>
                      </a:pPr>
                      <a:r>
                        <a:rPr sz="900" b="1" spc="-10" dirty="0">
                          <a:latin typeface="Arial"/>
                          <a:cs typeface="Arial"/>
                        </a:rPr>
                        <a:t>RunScript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055"/>
                        </a:lnSpc>
                      </a:pPr>
                      <a:r>
                        <a:rPr sz="900" dirty="0">
                          <a:latin typeface="Arial"/>
                          <a:cs typeface="Arial"/>
                        </a:rPr>
                        <a:t>This</a:t>
                      </a:r>
                      <a:r>
                        <a:rPr sz="900" spc="-1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name of</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main </a:t>
                      </a:r>
                      <a:r>
                        <a:rPr sz="900" spc="-10" dirty="0">
                          <a:latin typeface="Arial"/>
                          <a:cs typeface="Arial"/>
                        </a:rPr>
                        <a:t>function.</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421640">
                <a:tc>
                  <a:txBody>
                    <a:bodyPr/>
                    <a:lstStyle/>
                    <a:p>
                      <a:pPr marL="68580">
                        <a:lnSpc>
                          <a:spcPts val="1045"/>
                        </a:lnSpc>
                      </a:pPr>
                      <a:r>
                        <a:rPr sz="900" b="1" spc="-10" dirty="0">
                          <a:latin typeface="Arial"/>
                          <a:cs typeface="Arial"/>
                        </a:rPr>
                        <a:t>RunScript</a:t>
                      </a:r>
                      <a:r>
                        <a:rPr sz="900" spc="-10"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marR="121920">
                        <a:lnSpc>
                          <a:spcPts val="1030"/>
                        </a:lnSpc>
                        <a:spcBef>
                          <a:spcPts val="40"/>
                        </a:spcBef>
                      </a:pPr>
                      <a:r>
                        <a:rPr sz="900" dirty="0">
                          <a:latin typeface="Arial"/>
                          <a:cs typeface="Arial"/>
                        </a:rPr>
                        <a:t>Parentheses</a:t>
                      </a:r>
                      <a:r>
                        <a:rPr sz="900" spc="-15" dirty="0">
                          <a:latin typeface="Arial"/>
                          <a:cs typeface="Arial"/>
                        </a:rPr>
                        <a:t> </a:t>
                      </a:r>
                      <a:r>
                        <a:rPr sz="900" dirty="0">
                          <a:latin typeface="Arial"/>
                          <a:cs typeface="Arial"/>
                        </a:rPr>
                        <a:t>after</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function</a:t>
                      </a:r>
                      <a:r>
                        <a:rPr sz="900" spc="-20" dirty="0">
                          <a:latin typeface="Arial"/>
                          <a:cs typeface="Arial"/>
                        </a:rPr>
                        <a:t> </a:t>
                      </a:r>
                      <a:r>
                        <a:rPr sz="900" dirty="0">
                          <a:latin typeface="Arial"/>
                          <a:cs typeface="Arial"/>
                        </a:rPr>
                        <a:t>name</a:t>
                      </a:r>
                      <a:r>
                        <a:rPr sz="900" spc="-20" dirty="0">
                          <a:latin typeface="Arial"/>
                          <a:cs typeface="Arial"/>
                        </a:rPr>
                        <a:t> </a:t>
                      </a:r>
                      <a:r>
                        <a:rPr sz="900" dirty="0">
                          <a:latin typeface="Arial"/>
                          <a:cs typeface="Arial"/>
                        </a:rPr>
                        <a:t>enclose</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input parameters.</a:t>
                      </a:r>
                      <a:r>
                        <a:rPr sz="900" spc="-20" dirty="0">
                          <a:latin typeface="Arial"/>
                          <a:cs typeface="Arial"/>
                        </a:rPr>
                        <a:t> </a:t>
                      </a:r>
                      <a:r>
                        <a:rPr sz="900" dirty="0">
                          <a:latin typeface="Arial"/>
                          <a:cs typeface="Arial"/>
                        </a:rPr>
                        <a:t>This</a:t>
                      </a:r>
                      <a:r>
                        <a:rPr sz="900" spc="-5"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list</a:t>
                      </a:r>
                      <a:r>
                        <a:rPr sz="900" spc="-15" dirty="0">
                          <a:latin typeface="Arial"/>
                          <a:cs typeface="Arial"/>
                        </a:rPr>
                        <a:t> </a:t>
                      </a:r>
                      <a:r>
                        <a:rPr sz="900" spc="-25" dirty="0">
                          <a:latin typeface="Arial"/>
                          <a:cs typeface="Arial"/>
                        </a:rPr>
                        <a:t>of </a:t>
                      </a:r>
                      <a:r>
                        <a:rPr sz="900" dirty="0">
                          <a:latin typeface="Arial"/>
                          <a:cs typeface="Arial"/>
                        </a:rPr>
                        <a:t>variables</a:t>
                      </a:r>
                      <a:r>
                        <a:rPr sz="900" spc="-10" dirty="0">
                          <a:latin typeface="Arial"/>
                          <a:cs typeface="Arial"/>
                        </a:rPr>
                        <a:t> </a:t>
                      </a:r>
                      <a:r>
                        <a:rPr sz="900" dirty="0">
                          <a:latin typeface="Arial"/>
                          <a:cs typeface="Arial"/>
                        </a:rPr>
                        <a:t>passed</a:t>
                      </a:r>
                      <a:r>
                        <a:rPr sz="900" spc="-1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10" dirty="0">
                          <a:latin typeface="Arial"/>
                          <a:cs typeface="Arial"/>
                        </a:rPr>
                        <a:t> function.</a:t>
                      </a:r>
                      <a:endParaRPr sz="900">
                        <a:latin typeface="Arial"/>
                        <a:cs typeface="Arial"/>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20370">
                <a:tc>
                  <a:txBody>
                    <a:bodyPr/>
                    <a:lstStyle/>
                    <a:p>
                      <a:pPr marL="68580">
                        <a:lnSpc>
                          <a:spcPts val="1045"/>
                        </a:lnSpc>
                      </a:pPr>
                      <a:r>
                        <a:rPr sz="900" i="1" dirty="0">
                          <a:solidFill>
                            <a:srgbClr val="0000FF"/>
                          </a:solidFill>
                          <a:latin typeface="Arial"/>
                          <a:cs typeface="Arial"/>
                        </a:rPr>
                        <a:t>object</a:t>
                      </a:r>
                      <a:r>
                        <a:rPr sz="900" i="1" spc="-25" dirty="0">
                          <a:solidFill>
                            <a:srgbClr val="0000FF"/>
                          </a:solidFill>
                          <a:latin typeface="Arial"/>
                          <a:cs typeface="Arial"/>
                        </a:rPr>
                        <a:t> </a:t>
                      </a:r>
                      <a:r>
                        <a:rPr sz="900" spc="-60" dirty="0">
                          <a:latin typeface="Arial"/>
                          <a:cs typeface="Arial"/>
                        </a:rPr>
                        <a:t>x</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marR="109220">
                        <a:lnSpc>
                          <a:spcPts val="1030"/>
                        </a:lnSpc>
                        <a:spcBef>
                          <a:spcPts val="40"/>
                        </a:spcBef>
                      </a:pPr>
                      <a:r>
                        <a:rPr sz="900" i="1" dirty="0">
                          <a:latin typeface="Arial"/>
                          <a:cs typeface="Arial"/>
                        </a:rPr>
                        <a:t>x</a:t>
                      </a:r>
                      <a:r>
                        <a:rPr sz="900" i="1" spc="-10"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first input</a:t>
                      </a:r>
                      <a:r>
                        <a:rPr sz="900" spc="-15" dirty="0">
                          <a:latin typeface="Arial"/>
                          <a:cs typeface="Arial"/>
                        </a:rPr>
                        <a:t> </a:t>
                      </a:r>
                      <a:r>
                        <a:rPr sz="900" dirty="0">
                          <a:latin typeface="Arial"/>
                          <a:cs typeface="Arial"/>
                        </a:rPr>
                        <a:t>parameter.</a:t>
                      </a:r>
                      <a:r>
                        <a:rPr sz="900" spc="-5" dirty="0">
                          <a:latin typeface="Arial"/>
                          <a:cs typeface="Arial"/>
                        </a:rPr>
                        <a:t> </a:t>
                      </a:r>
                      <a:r>
                        <a:rPr sz="900" dirty="0">
                          <a:latin typeface="Arial"/>
                          <a:cs typeface="Arial"/>
                        </a:rPr>
                        <a:t>It</a:t>
                      </a:r>
                      <a:r>
                        <a:rPr sz="900" spc="-10" dirty="0">
                          <a:latin typeface="Arial"/>
                          <a:cs typeface="Arial"/>
                        </a:rPr>
                        <a:t> </a:t>
                      </a:r>
                      <a:r>
                        <a:rPr sz="900" dirty="0">
                          <a:latin typeface="Arial"/>
                          <a:cs typeface="Arial"/>
                        </a:rPr>
                        <a:t>is passed</a:t>
                      </a:r>
                      <a:r>
                        <a:rPr sz="900" spc="5" dirty="0">
                          <a:latin typeface="Arial"/>
                          <a:cs typeface="Arial"/>
                        </a:rPr>
                        <a:t> </a:t>
                      </a:r>
                      <a:r>
                        <a:rPr sz="900" i="1" dirty="0">
                          <a:latin typeface="Arial"/>
                          <a:cs typeface="Arial"/>
                        </a:rPr>
                        <a:t>by</a:t>
                      </a:r>
                      <a:r>
                        <a:rPr sz="900" i="1" spc="-10" dirty="0">
                          <a:latin typeface="Arial"/>
                          <a:cs typeface="Arial"/>
                        </a:rPr>
                        <a:t> </a:t>
                      </a:r>
                      <a:r>
                        <a:rPr sz="900" i="1" dirty="0">
                          <a:latin typeface="Arial"/>
                          <a:cs typeface="Arial"/>
                        </a:rPr>
                        <a:t>value</a:t>
                      </a:r>
                      <a:r>
                        <a:rPr sz="900" i="1" spc="-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its</a:t>
                      </a:r>
                      <a:r>
                        <a:rPr sz="900" spc="-10" dirty="0">
                          <a:latin typeface="Arial"/>
                          <a:cs typeface="Arial"/>
                        </a:rPr>
                        <a:t> </a:t>
                      </a:r>
                      <a:r>
                        <a:rPr sz="900" dirty="0">
                          <a:latin typeface="Arial"/>
                          <a:cs typeface="Arial"/>
                        </a:rPr>
                        <a:t>type is</a:t>
                      </a:r>
                      <a:r>
                        <a:rPr sz="900" spc="-5" dirty="0">
                          <a:latin typeface="Arial"/>
                          <a:cs typeface="Arial"/>
                        </a:rPr>
                        <a:t> </a:t>
                      </a:r>
                      <a:r>
                        <a:rPr sz="900" i="1" dirty="0">
                          <a:latin typeface="Arial"/>
                          <a:cs typeface="Arial"/>
                        </a:rPr>
                        <a:t>object</a:t>
                      </a:r>
                      <a:r>
                        <a:rPr sz="900" dirty="0">
                          <a:latin typeface="Arial"/>
                          <a:cs typeface="Arial"/>
                        </a:rPr>
                        <a:t>.</a:t>
                      </a:r>
                      <a:r>
                        <a:rPr sz="900" spc="-15" dirty="0">
                          <a:latin typeface="Arial"/>
                          <a:cs typeface="Arial"/>
                        </a:rPr>
                        <a:t> </a:t>
                      </a:r>
                      <a:r>
                        <a:rPr sz="900" dirty="0">
                          <a:latin typeface="Arial"/>
                          <a:cs typeface="Arial"/>
                        </a:rPr>
                        <a:t>That </a:t>
                      </a:r>
                      <a:r>
                        <a:rPr sz="900" spc="-10" dirty="0">
                          <a:latin typeface="Arial"/>
                          <a:cs typeface="Arial"/>
                        </a:rPr>
                        <a:t>means </a:t>
                      </a:r>
                      <a:r>
                        <a:rPr sz="900" dirty="0">
                          <a:latin typeface="Arial"/>
                          <a:cs typeface="Arial"/>
                        </a:rPr>
                        <a:t>changes</a:t>
                      </a:r>
                      <a:r>
                        <a:rPr sz="900" spc="-2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inside</a:t>
                      </a:r>
                      <a:r>
                        <a:rPr sz="900" spc="-15" dirty="0">
                          <a:latin typeface="Arial"/>
                          <a:cs typeface="Arial"/>
                        </a:rPr>
                        <a:t> </a:t>
                      </a:r>
                      <a:r>
                        <a:rPr sz="900" dirty="0">
                          <a:latin typeface="Arial"/>
                          <a:cs typeface="Arial"/>
                        </a:rPr>
                        <a:t>the </a:t>
                      </a:r>
                      <a:r>
                        <a:rPr sz="900" b="1" i="1" dirty="0">
                          <a:latin typeface="Arial"/>
                          <a:cs typeface="Arial"/>
                        </a:rPr>
                        <a:t>RunScript</a:t>
                      </a:r>
                      <a:r>
                        <a:rPr sz="900" b="1" i="1" spc="-5" dirty="0">
                          <a:latin typeface="Arial"/>
                          <a:cs typeface="Arial"/>
                        </a:rPr>
                        <a:t> </a:t>
                      </a:r>
                      <a:r>
                        <a:rPr sz="900" dirty="0">
                          <a:latin typeface="Arial"/>
                          <a:cs typeface="Arial"/>
                        </a:rPr>
                        <a:t>does</a:t>
                      </a:r>
                      <a:r>
                        <a:rPr sz="900" spc="-10" dirty="0">
                          <a:latin typeface="Arial"/>
                          <a:cs typeface="Arial"/>
                        </a:rPr>
                        <a:t> </a:t>
                      </a:r>
                      <a:r>
                        <a:rPr sz="900" dirty="0">
                          <a:latin typeface="Arial"/>
                          <a:cs typeface="Arial"/>
                        </a:rPr>
                        <a:t>not</a:t>
                      </a:r>
                      <a:r>
                        <a:rPr sz="900" spc="-15" dirty="0">
                          <a:latin typeface="Arial"/>
                          <a:cs typeface="Arial"/>
                        </a:rPr>
                        <a:t> </a:t>
                      </a:r>
                      <a:r>
                        <a:rPr sz="900" dirty="0">
                          <a:latin typeface="Arial"/>
                          <a:cs typeface="Arial"/>
                        </a:rPr>
                        <a:t>change</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original</a:t>
                      </a:r>
                      <a:r>
                        <a:rPr sz="900" spc="-10" dirty="0">
                          <a:latin typeface="Arial"/>
                          <a:cs typeface="Arial"/>
                        </a:rPr>
                        <a:t> value.</a:t>
                      </a:r>
                      <a:endParaRPr sz="900">
                        <a:latin typeface="Arial"/>
                        <a:cs typeface="Arial"/>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90830">
                <a:tc>
                  <a:txBody>
                    <a:bodyPr/>
                    <a:lstStyle/>
                    <a:p>
                      <a:pPr marL="68580">
                        <a:lnSpc>
                          <a:spcPts val="1045"/>
                        </a:lnSpc>
                      </a:pPr>
                      <a:r>
                        <a:rPr sz="900" i="1" dirty="0">
                          <a:solidFill>
                            <a:srgbClr val="0000FF"/>
                          </a:solidFill>
                          <a:latin typeface="Arial"/>
                          <a:cs typeface="Arial"/>
                        </a:rPr>
                        <a:t>object</a:t>
                      </a:r>
                      <a:r>
                        <a:rPr sz="900" i="1" spc="-25" dirty="0">
                          <a:solidFill>
                            <a:srgbClr val="0000FF"/>
                          </a:solidFill>
                          <a:latin typeface="Arial"/>
                          <a:cs typeface="Arial"/>
                        </a:rPr>
                        <a:t> </a:t>
                      </a:r>
                      <a:r>
                        <a:rPr sz="900" spc="-60" dirty="0">
                          <a:latin typeface="Arial"/>
                          <a:cs typeface="Arial"/>
                        </a:rPr>
                        <a:t>y</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045"/>
                        </a:lnSpc>
                      </a:pPr>
                      <a:r>
                        <a:rPr sz="900" i="1" dirty="0">
                          <a:latin typeface="Arial"/>
                          <a:cs typeface="Arial"/>
                        </a:rPr>
                        <a:t>y</a:t>
                      </a:r>
                      <a:r>
                        <a:rPr sz="900" i="1" spc="-1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second</a:t>
                      </a:r>
                      <a:r>
                        <a:rPr sz="900" spc="-5" dirty="0">
                          <a:latin typeface="Arial"/>
                          <a:cs typeface="Arial"/>
                        </a:rPr>
                        <a:t> </a:t>
                      </a:r>
                      <a:r>
                        <a:rPr sz="900" dirty="0">
                          <a:latin typeface="Arial"/>
                          <a:cs typeface="Arial"/>
                        </a:rPr>
                        <a:t>input</a:t>
                      </a:r>
                      <a:r>
                        <a:rPr sz="900" spc="-15" dirty="0">
                          <a:latin typeface="Arial"/>
                          <a:cs typeface="Arial"/>
                        </a:rPr>
                        <a:t> </a:t>
                      </a:r>
                      <a:r>
                        <a:rPr sz="900" dirty="0">
                          <a:latin typeface="Arial"/>
                          <a:cs typeface="Arial"/>
                        </a:rPr>
                        <a:t>parameter.</a:t>
                      </a:r>
                      <a:r>
                        <a:rPr sz="900" spc="-10" dirty="0">
                          <a:latin typeface="Arial"/>
                          <a:cs typeface="Arial"/>
                        </a:rPr>
                        <a:t> </a:t>
                      </a:r>
                      <a:r>
                        <a:rPr sz="900" dirty="0">
                          <a:latin typeface="Arial"/>
                          <a:cs typeface="Arial"/>
                        </a:rPr>
                        <a:t>It</a:t>
                      </a:r>
                      <a:r>
                        <a:rPr sz="900" spc="-5" dirty="0">
                          <a:latin typeface="Arial"/>
                          <a:cs typeface="Arial"/>
                        </a:rPr>
                        <a:t> </a:t>
                      </a:r>
                      <a:r>
                        <a:rPr sz="900" dirty="0">
                          <a:latin typeface="Arial"/>
                          <a:cs typeface="Arial"/>
                        </a:rPr>
                        <a:t>is passed</a:t>
                      </a:r>
                      <a:r>
                        <a:rPr sz="900" spc="10" dirty="0">
                          <a:latin typeface="Arial"/>
                          <a:cs typeface="Arial"/>
                        </a:rPr>
                        <a:t> </a:t>
                      </a:r>
                      <a:r>
                        <a:rPr sz="900" i="1" dirty="0">
                          <a:latin typeface="Arial"/>
                          <a:cs typeface="Arial"/>
                        </a:rPr>
                        <a:t>ByVal</a:t>
                      </a:r>
                      <a:r>
                        <a:rPr sz="900" i="1" spc="-1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its</a:t>
                      </a:r>
                      <a:r>
                        <a:rPr sz="900" spc="-10" dirty="0">
                          <a:latin typeface="Arial"/>
                          <a:cs typeface="Arial"/>
                        </a:rPr>
                        <a:t> </a:t>
                      </a:r>
                      <a:r>
                        <a:rPr sz="900" dirty="0">
                          <a:latin typeface="Arial"/>
                          <a:cs typeface="Arial"/>
                        </a:rPr>
                        <a:t>type</a:t>
                      </a:r>
                      <a:r>
                        <a:rPr sz="900" spc="-5" dirty="0">
                          <a:latin typeface="Arial"/>
                          <a:cs typeface="Arial"/>
                        </a:rPr>
                        <a:t> </a:t>
                      </a:r>
                      <a:r>
                        <a:rPr sz="900" dirty="0">
                          <a:latin typeface="Arial"/>
                          <a:cs typeface="Arial"/>
                        </a:rPr>
                        <a:t>is</a:t>
                      </a:r>
                      <a:r>
                        <a:rPr sz="900" spc="10" dirty="0">
                          <a:latin typeface="Arial"/>
                          <a:cs typeface="Arial"/>
                        </a:rPr>
                        <a:t> </a:t>
                      </a:r>
                      <a:r>
                        <a:rPr sz="900" i="1" spc="-10" dirty="0">
                          <a:latin typeface="Arial"/>
                          <a:cs typeface="Arial"/>
                        </a:rPr>
                        <a:t>Object</a:t>
                      </a:r>
                      <a:r>
                        <a:rPr sz="900" spc="-10" dirty="0">
                          <a:latin typeface="Arial"/>
                          <a:cs typeface="Arial"/>
                        </a:rPr>
                        <a: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551180">
                <a:tc>
                  <a:txBody>
                    <a:bodyPr/>
                    <a:lstStyle/>
                    <a:p>
                      <a:pPr marL="68580">
                        <a:lnSpc>
                          <a:spcPts val="1045"/>
                        </a:lnSpc>
                      </a:pPr>
                      <a:r>
                        <a:rPr sz="900" i="1" dirty="0">
                          <a:solidFill>
                            <a:srgbClr val="0000FF"/>
                          </a:solidFill>
                          <a:latin typeface="Arial"/>
                          <a:cs typeface="Arial"/>
                        </a:rPr>
                        <a:t>ref</a:t>
                      </a:r>
                      <a:r>
                        <a:rPr sz="900" i="1" spc="-15" dirty="0">
                          <a:solidFill>
                            <a:srgbClr val="0000FF"/>
                          </a:solidFill>
                          <a:latin typeface="Arial"/>
                          <a:cs typeface="Arial"/>
                        </a:rPr>
                        <a:t> </a:t>
                      </a:r>
                      <a:r>
                        <a:rPr sz="900" i="1" dirty="0">
                          <a:solidFill>
                            <a:srgbClr val="0000FF"/>
                          </a:solidFill>
                          <a:latin typeface="Arial"/>
                          <a:cs typeface="Arial"/>
                        </a:rPr>
                        <a:t>object</a:t>
                      </a:r>
                      <a:r>
                        <a:rPr sz="900" i="1" spc="-5" dirty="0">
                          <a:solidFill>
                            <a:srgbClr val="0000FF"/>
                          </a:solidFill>
                          <a:latin typeface="Arial"/>
                          <a:cs typeface="Arial"/>
                        </a:rPr>
                        <a:t> </a:t>
                      </a:r>
                      <a:r>
                        <a:rPr sz="900" spc="-50" dirty="0">
                          <a:latin typeface="Arial"/>
                          <a:cs typeface="Arial"/>
                        </a:rPr>
                        <a:t>A</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marR="180975">
                        <a:lnSpc>
                          <a:spcPts val="1030"/>
                        </a:lnSpc>
                        <a:spcBef>
                          <a:spcPts val="40"/>
                        </a:spcBef>
                      </a:pPr>
                      <a:r>
                        <a:rPr sz="900" i="1" dirty="0">
                          <a:latin typeface="Arial"/>
                          <a:cs typeface="Arial"/>
                        </a:rPr>
                        <a:t>A</a:t>
                      </a:r>
                      <a:r>
                        <a:rPr sz="900" i="1" spc="-1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third</a:t>
                      </a:r>
                      <a:r>
                        <a:rPr sz="900" spc="-20" dirty="0">
                          <a:latin typeface="Arial"/>
                          <a:cs typeface="Arial"/>
                        </a:rPr>
                        <a:t> </a:t>
                      </a:r>
                      <a:r>
                        <a:rPr sz="900" dirty="0">
                          <a:latin typeface="Arial"/>
                          <a:cs typeface="Arial"/>
                        </a:rPr>
                        <a:t>input</a:t>
                      </a:r>
                      <a:r>
                        <a:rPr sz="900" spc="-10" dirty="0">
                          <a:latin typeface="Arial"/>
                          <a:cs typeface="Arial"/>
                        </a:rPr>
                        <a:t> </a:t>
                      </a:r>
                      <a:r>
                        <a:rPr sz="900" dirty="0">
                          <a:latin typeface="Arial"/>
                          <a:cs typeface="Arial"/>
                        </a:rPr>
                        <a:t>parameter.</a:t>
                      </a:r>
                      <a:r>
                        <a:rPr sz="900" spc="-20" dirty="0">
                          <a:latin typeface="Arial"/>
                          <a:cs typeface="Arial"/>
                        </a:rPr>
                        <a:t> </a:t>
                      </a:r>
                      <a:r>
                        <a:rPr sz="900" dirty="0">
                          <a:latin typeface="Arial"/>
                          <a:cs typeface="Arial"/>
                        </a:rPr>
                        <a:t>It</a:t>
                      </a:r>
                      <a:r>
                        <a:rPr sz="900" spc="-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passed</a:t>
                      </a:r>
                      <a:r>
                        <a:rPr sz="900" spc="10" dirty="0">
                          <a:latin typeface="Arial"/>
                          <a:cs typeface="Arial"/>
                        </a:rPr>
                        <a:t> </a:t>
                      </a:r>
                      <a:r>
                        <a:rPr sz="900" i="1" dirty="0">
                          <a:latin typeface="Arial"/>
                          <a:cs typeface="Arial"/>
                        </a:rPr>
                        <a:t>by</a:t>
                      </a:r>
                      <a:r>
                        <a:rPr sz="900" i="1" spc="-5" dirty="0">
                          <a:latin typeface="Arial"/>
                          <a:cs typeface="Arial"/>
                        </a:rPr>
                        <a:t> </a:t>
                      </a:r>
                      <a:r>
                        <a:rPr sz="900" i="1" dirty="0">
                          <a:latin typeface="Arial"/>
                          <a:cs typeface="Arial"/>
                        </a:rPr>
                        <a:t>reference</a:t>
                      </a:r>
                      <a:r>
                        <a:rPr sz="900" i="1"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its</a:t>
                      </a:r>
                      <a:r>
                        <a:rPr sz="900" spc="-5" dirty="0">
                          <a:latin typeface="Arial"/>
                          <a:cs typeface="Arial"/>
                        </a:rPr>
                        <a:t> </a:t>
                      </a:r>
                      <a:r>
                        <a:rPr sz="900" dirty="0">
                          <a:latin typeface="Arial"/>
                          <a:cs typeface="Arial"/>
                        </a:rPr>
                        <a:t>type</a:t>
                      </a:r>
                      <a:r>
                        <a:rPr sz="900" spc="-10" dirty="0">
                          <a:latin typeface="Arial"/>
                          <a:cs typeface="Arial"/>
                        </a:rPr>
                        <a:t> </a:t>
                      </a:r>
                      <a:r>
                        <a:rPr sz="900" dirty="0">
                          <a:latin typeface="Arial"/>
                          <a:cs typeface="Arial"/>
                        </a:rPr>
                        <a:t>is</a:t>
                      </a:r>
                      <a:r>
                        <a:rPr sz="900" spc="5" dirty="0">
                          <a:latin typeface="Arial"/>
                          <a:cs typeface="Arial"/>
                        </a:rPr>
                        <a:t> </a:t>
                      </a:r>
                      <a:r>
                        <a:rPr sz="900" i="1" dirty="0">
                          <a:latin typeface="Arial"/>
                          <a:cs typeface="Arial"/>
                        </a:rPr>
                        <a:t>object</a:t>
                      </a:r>
                      <a:r>
                        <a:rPr sz="900" dirty="0">
                          <a:latin typeface="Arial"/>
                          <a:cs typeface="Arial"/>
                        </a:rPr>
                        <a:t>.</a:t>
                      </a:r>
                      <a:r>
                        <a:rPr sz="900" spc="-10" dirty="0">
                          <a:latin typeface="Arial"/>
                          <a:cs typeface="Arial"/>
                        </a:rPr>
                        <a:t> </a:t>
                      </a:r>
                      <a:r>
                        <a:rPr sz="900" dirty="0">
                          <a:latin typeface="Arial"/>
                          <a:cs typeface="Arial"/>
                        </a:rPr>
                        <a:t>It</a:t>
                      </a:r>
                      <a:r>
                        <a:rPr sz="900" spc="-5" dirty="0">
                          <a:latin typeface="Arial"/>
                          <a:cs typeface="Arial"/>
                        </a:rPr>
                        <a:t> </a:t>
                      </a:r>
                      <a:r>
                        <a:rPr sz="900" spc="-25" dirty="0">
                          <a:latin typeface="Arial"/>
                          <a:cs typeface="Arial"/>
                        </a:rPr>
                        <a:t>is </a:t>
                      </a:r>
                      <a:r>
                        <a:rPr sz="900" dirty="0">
                          <a:latin typeface="Arial"/>
                          <a:cs typeface="Arial"/>
                        </a:rPr>
                        <a:t>also</a:t>
                      </a:r>
                      <a:r>
                        <a:rPr sz="900" spc="-20" dirty="0">
                          <a:latin typeface="Arial"/>
                          <a:cs typeface="Arial"/>
                        </a:rPr>
                        <a:t> </a:t>
                      </a:r>
                      <a:r>
                        <a:rPr sz="900" dirty="0">
                          <a:latin typeface="Arial"/>
                          <a:cs typeface="Arial"/>
                        </a:rPr>
                        <a:t>an</a:t>
                      </a:r>
                      <a:r>
                        <a:rPr sz="900" spc="-15" dirty="0">
                          <a:latin typeface="Arial"/>
                          <a:cs typeface="Arial"/>
                        </a:rPr>
                        <a:t> </a:t>
                      </a:r>
                      <a:r>
                        <a:rPr sz="900" dirty="0">
                          <a:latin typeface="Arial"/>
                          <a:cs typeface="Arial"/>
                        </a:rPr>
                        <a:t>output</a:t>
                      </a:r>
                      <a:r>
                        <a:rPr sz="900" spc="-5" dirty="0">
                          <a:latin typeface="Arial"/>
                          <a:cs typeface="Arial"/>
                        </a:rPr>
                        <a:t> </a:t>
                      </a:r>
                      <a:r>
                        <a:rPr sz="900" dirty="0">
                          <a:latin typeface="Arial"/>
                          <a:cs typeface="Arial"/>
                        </a:rPr>
                        <a:t>because</a:t>
                      </a:r>
                      <a:r>
                        <a:rPr sz="900" spc="-15" dirty="0">
                          <a:latin typeface="Arial"/>
                          <a:cs typeface="Arial"/>
                        </a:rPr>
                        <a:t> </a:t>
                      </a:r>
                      <a:r>
                        <a:rPr sz="900" dirty="0">
                          <a:latin typeface="Arial"/>
                          <a:cs typeface="Arial"/>
                        </a:rPr>
                        <a:t>you</a:t>
                      </a:r>
                      <a:r>
                        <a:rPr sz="900" spc="-5"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assign</a:t>
                      </a:r>
                      <a:r>
                        <a:rPr sz="900" spc="-5" dirty="0">
                          <a:latin typeface="Arial"/>
                          <a:cs typeface="Arial"/>
                        </a:rPr>
                        <a:t> </a:t>
                      </a:r>
                      <a:r>
                        <a:rPr sz="900" dirty="0">
                          <a:latin typeface="Arial"/>
                          <a:cs typeface="Arial"/>
                        </a:rPr>
                        <a:t>it</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inside</a:t>
                      </a:r>
                      <a:r>
                        <a:rPr sz="900" spc="-5" dirty="0">
                          <a:latin typeface="Arial"/>
                          <a:cs typeface="Arial"/>
                        </a:rPr>
                        <a:t> </a:t>
                      </a:r>
                      <a:r>
                        <a:rPr sz="900" dirty="0">
                          <a:latin typeface="Arial"/>
                          <a:cs typeface="Arial"/>
                        </a:rPr>
                        <a:t>your</a:t>
                      </a:r>
                      <a:r>
                        <a:rPr sz="900" spc="-15" dirty="0">
                          <a:latin typeface="Arial"/>
                          <a:cs typeface="Arial"/>
                        </a:rPr>
                        <a:t> </a:t>
                      </a:r>
                      <a:r>
                        <a:rPr sz="900" dirty="0">
                          <a:latin typeface="Arial"/>
                          <a:cs typeface="Arial"/>
                        </a:rPr>
                        <a:t>script</a:t>
                      </a:r>
                      <a:r>
                        <a:rPr sz="900" spc="-5"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change </a:t>
                      </a:r>
                      <a:r>
                        <a:rPr sz="900" dirty="0">
                          <a:latin typeface="Arial"/>
                          <a:cs typeface="Arial"/>
                        </a:rPr>
                        <a:t>will</a:t>
                      </a:r>
                      <a:r>
                        <a:rPr sz="900" spc="-15"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carried</a:t>
                      </a:r>
                      <a:r>
                        <a:rPr sz="900" spc="-20" dirty="0">
                          <a:latin typeface="Arial"/>
                          <a:cs typeface="Arial"/>
                        </a:rPr>
                        <a:t> </a:t>
                      </a:r>
                      <a:r>
                        <a:rPr sz="900" dirty="0">
                          <a:latin typeface="Arial"/>
                          <a:cs typeface="Arial"/>
                        </a:rPr>
                        <a:t>outside</a:t>
                      </a:r>
                      <a:r>
                        <a:rPr sz="900" spc="-15" dirty="0">
                          <a:latin typeface="Arial"/>
                          <a:cs typeface="Arial"/>
                        </a:rPr>
                        <a:t> </a:t>
                      </a:r>
                      <a:r>
                        <a:rPr sz="900" dirty="0">
                          <a:latin typeface="Arial"/>
                          <a:cs typeface="Arial"/>
                        </a:rPr>
                        <a:t>the </a:t>
                      </a:r>
                      <a:r>
                        <a:rPr sz="900" b="1" i="1" dirty="0">
                          <a:latin typeface="Arial"/>
                          <a:cs typeface="Arial"/>
                        </a:rPr>
                        <a:t>RunScript</a:t>
                      </a:r>
                      <a:r>
                        <a:rPr sz="900" b="1" i="1" spc="-5" dirty="0">
                          <a:latin typeface="Arial"/>
                          <a:cs typeface="Arial"/>
                        </a:rPr>
                        <a:t> </a:t>
                      </a:r>
                      <a:r>
                        <a:rPr sz="900" spc="-10" dirty="0">
                          <a:latin typeface="Arial"/>
                          <a:cs typeface="Arial"/>
                        </a:rPr>
                        <a:t>function.</a:t>
                      </a:r>
                      <a:endParaRPr sz="900">
                        <a:latin typeface="Arial"/>
                        <a:cs typeface="Arial"/>
                      </a:endParaRPr>
                    </a:p>
                  </a:txBody>
                  <a:tcPr marL="0" marR="0" marT="5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90830">
                <a:tc>
                  <a:txBody>
                    <a:bodyPr/>
                    <a:lstStyle/>
                    <a:p>
                      <a:pPr marL="68580">
                        <a:lnSpc>
                          <a:spcPts val="1055"/>
                        </a:lnSpc>
                      </a:pPr>
                      <a:r>
                        <a:rPr sz="900" i="1" dirty="0">
                          <a:solidFill>
                            <a:srgbClr val="00AF50"/>
                          </a:solidFill>
                          <a:latin typeface="Arial"/>
                          <a:cs typeface="Arial"/>
                        </a:rPr>
                        <a:t>//Custom</a:t>
                      </a:r>
                      <a:r>
                        <a:rPr sz="900" i="1" spc="-10" dirty="0">
                          <a:solidFill>
                            <a:srgbClr val="00AF50"/>
                          </a:solidFill>
                          <a:latin typeface="Arial"/>
                          <a:cs typeface="Arial"/>
                        </a:rPr>
                        <a:t> additional </a:t>
                      </a:r>
                      <a:r>
                        <a:rPr sz="900" i="1" spc="-20" dirty="0">
                          <a:solidFill>
                            <a:srgbClr val="00AF50"/>
                          </a:solidFill>
                          <a:latin typeface="Arial"/>
                          <a:cs typeface="Arial"/>
                        </a:rPr>
                        <a:t>code</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055"/>
                        </a:lnSpc>
                      </a:pPr>
                      <a:r>
                        <a:rPr sz="900" i="1" dirty="0">
                          <a:latin typeface="Arial"/>
                          <a:cs typeface="Arial"/>
                        </a:rPr>
                        <a:t>Comment</a:t>
                      </a:r>
                      <a:r>
                        <a:rPr sz="900" i="1" spc="-35" dirty="0">
                          <a:latin typeface="Arial"/>
                          <a:cs typeface="Arial"/>
                        </a:rPr>
                        <a:t> </a:t>
                      </a:r>
                      <a:r>
                        <a:rPr sz="900" i="1" dirty="0">
                          <a:latin typeface="Arial"/>
                          <a:cs typeface="Arial"/>
                        </a:rPr>
                        <a:t>indicating</a:t>
                      </a:r>
                      <a:r>
                        <a:rPr sz="900" i="1" spc="-30" dirty="0">
                          <a:latin typeface="Arial"/>
                          <a:cs typeface="Arial"/>
                        </a:rPr>
                        <a:t> </a:t>
                      </a:r>
                      <a:r>
                        <a:rPr sz="900" i="1" dirty="0">
                          <a:latin typeface="Arial"/>
                          <a:cs typeface="Arial"/>
                        </a:rPr>
                        <a:t>where</a:t>
                      </a:r>
                      <a:r>
                        <a:rPr sz="900" i="1" spc="-40" dirty="0">
                          <a:latin typeface="Arial"/>
                          <a:cs typeface="Arial"/>
                        </a:rPr>
                        <a:t> </a:t>
                      </a:r>
                      <a:r>
                        <a:rPr sz="900" i="1" dirty="0">
                          <a:latin typeface="Arial"/>
                          <a:cs typeface="Arial"/>
                        </a:rPr>
                        <a:t>you</a:t>
                      </a:r>
                      <a:r>
                        <a:rPr sz="900" i="1" spc="-30" dirty="0">
                          <a:latin typeface="Arial"/>
                          <a:cs typeface="Arial"/>
                        </a:rPr>
                        <a:t> </a:t>
                      </a:r>
                      <a:r>
                        <a:rPr sz="900" i="1" dirty="0">
                          <a:latin typeface="Arial"/>
                          <a:cs typeface="Arial"/>
                        </a:rPr>
                        <a:t>should</a:t>
                      </a:r>
                      <a:r>
                        <a:rPr sz="900" i="1" spc="-40" dirty="0">
                          <a:latin typeface="Arial"/>
                          <a:cs typeface="Arial"/>
                        </a:rPr>
                        <a:t> </a:t>
                      </a:r>
                      <a:r>
                        <a:rPr sz="900" i="1" dirty="0">
                          <a:latin typeface="Arial"/>
                          <a:cs typeface="Arial"/>
                        </a:rPr>
                        <a:t>place</a:t>
                      </a:r>
                      <a:r>
                        <a:rPr sz="900" i="1" spc="-35" dirty="0">
                          <a:latin typeface="Arial"/>
                          <a:cs typeface="Arial"/>
                        </a:rPr>
                        <a:t> </a:t>
                      </a:r>
                      <a:r>
                        <a:rPr sz="900" i="1" dirty="0">
                          <a:latin typeface="Arial"/>
                          <a:cs typeface="Arial"/>
                        </a:rPr>
                        <a:t>your</a:t>
                      </a:r>
                      <a:r>
                        <a:rPr sz="900" i="1" spc="-30" dirty="0">
                          <a:latin typeface="Arial"/>
                          <a:cs typeface="Arial"/>
                        </a:rPr>
                        <a:t> </a:t>
                      </a:r>
                      <a:r>
                        <a:rPr sz="900" i="1" spc="-10" dirty="0">
                          <a:latin typeface="Arial"/>
                          <a:cs typeface="Arial"/>
                        </a:rPr>
                        <a:t>additional</a:t>
                      </a:r>
                      <a:r>
                        <a:rPr sz="900" i="1" spc="-40" dirty="0">
                          <a:latin typeface="Arial"/>
                          <a:cs typeface="Arial"/>
                        </a:rPr>
                        <a:t> </a:t>
                      </a:r>
                      <a:r>
                        <a:rPr sz="900" i="1" dirty="0">
                          <a:latin typeface="Arial"/>
                          <a:cs typeface="Arial"/>
                        </a:rPr>
                        <a:t>functions,</a:t>
                      </a:r>
                      <a:r>
                        <a:rPr sz="900" i="1" spc="-30" dirty="0">
                          <a:latin typeface="Arial"/>
                          <a:cs typeface="Arial"/>
                        </a:rPr>
                        <a:t> </a:t>
                      </a:r>
                      <a:r>
                        <a:rPr sz="900" i="1" dirty="0">
                          <a:latin typeface="Arial"/>
                          <a:cs typeface="Arial"/>
                        </a:rPr>
                        <a:t>if</a:t>
                      </a:r>
                      <a:r>
                        <a:rPr sz="900" i="1" spc="-25" dirty="0">
                          <a:latin typeface="Arial"/>
                          <a:cs typeface="Arial"/>
                        </a:rPr>
                        <a:t> </a:t>
                      </a:r>
                      <a:r>
                        <a:rPr sz="900" i="1" spc="-10" dirty="0">
                          <a:latin typeface="Arial"/>
                          <a:cs typeface="Arial"/>
                        </a:rPr>
                        <a:t>needed.</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pic>
        <p:nvPicPr>
          <p:cNvPr id="6" name="object 6"/>
          <p:cNvPicPr/>
          <p:nvPr/>
        </p:nvPicPr>
        <p:blipFill>
          <a:blip r:embed="rId2" cstate="print"/>
          <a:stretch>
            <a:fillRect/>
          </a:stretch>
        </p:blipFill>
        <p:spPr>
          <a:xfrm>
            <a:off x="1560691" y="1798428"/>
            <a:ext cx="4696725" cy="1059863"/>
          </a:xfrm>
          <a:prstGeom prst="rect">
            <a:avLst/>
          </a:prstGeom>
        </p:spPr>
      </p:pic>
      <p:sp>
        <p:nvSpPr>
          <p:cNvPr id="11" name="Title 10"/>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863904" y="889761"/>
            <a:ext cx="6018530" cy="1207382"/>
          </a:xfrm>
          <a:prstGeom prst="rect">
            <a:avLst/>
          </a:prstGeom>
        </p:spPr>
        <p:txBody>
          <a:bodyPr vert="horz" wrap="square" lIns="0" tIns="12700" rIns="0" bIns="0" rtlCol="0">
            <a:spAutoFit/>
          </a:bodyPr>
          <a:lstStyle/>
          <a:p>
            <a:pPr marL="50800">
              <a:lnSpc>
                <a:spcPct val="100000"/>
              </a:lnSpc>
              <a:spcBef>
                <a:spcPts val="100"/>
              </a:spcBef>
            </a:pPr>
            <a:r>
              <a:rPr sz="1400" b="1" dirty="0">
                <a:latin typeface="Arial"/>
                <a:cs typeface="Arial"/>
              </a:rPr>
              <a:t>2_9:</a:t>
            </a:r>
            <a:r>
              <a:rPr sz="1400" b="1" spc="-20" dirty="0">
                <a:latin typeface="Arial"/>
                <a:cs typeface="Arial"/>
              </a:rPr>
              <a:t> </a:t>
            </a:r>
            <a:r>
              <a:rPr sz="1400" b="1" spc="-10" dirty="0">
                <a:latin typeface="Arial"/>
                <a:cs typeface="Arial"/>
              </a:rPr>
              <a:t>User-</a:t>
            </a:r>
            <a:r>
              <a:rPr sz="1400" b="1" dirty="0">
                <a:latin typeface="Arial"/>
                <a:cs typeface="Arial"/>
              </a:rPr>
              <a:t>defined</a:t>
            </a:r>
            <a:r>
              <a:rPr sz="1400" b="1" spc="-5" dirty="0">
                <a:latin typeface="Arial"/>
                <a:cs typeface="Arial"/>
              </a:rPr>
              <a:t> </a:t>
            </a:r>
            <a:r>
              <a:rPr sz="1400" b="1" dirty="0">
                <a:latin typeface="Arial"/>
                <a:cs typeface="Arial"/>
              </a:rPr>
              <a:t>data</a:t>
            </a:r>
            <a:r>
              <a:rPr sz="1400" b="1" spc="-15" dirty="0">
                <a:latin typeface="Arial"/>
                <a:cs typeface="Arial"/>
              </a:rPr>
              <a:t> </a:t>
            </a:r>
            <a:r>
              <a:rPr sz="1400" b="1" spc="-20" dirty="0">
                <a:latin typeface="Arial"/>
                <a:cs typeface="Arial"/>
              </a:rPr>
              <a:t>types</a:t>
            </a:r>
            <a:endParaRPr sz="1400" dirty="0">
              <a:latin typeface="Arial"/>
              <a:cs typeface="Arial"/>
            </a:endParaRPr>
          </a:p>
          <a:p>
            <a:pPr marL="50800" marR="17780">
              <a:lnSpc>
                <a:spcPct val="95700"/>
              </a:lnSpc>
              <a:spcBef>
                <a:spcPts val="1285"/>
              </a:spcBef>
            </a:pPr>
            <a:r>
              <a:rPr sz="1100" dirty="0">
                <a:latin typeface="Arial"/>
                <a:cs typeface="Arial"/>
              </a:rPr>
              <a:t>We</a:t>
            </a:r>
            <a:r>
              <a:rPr sz="1100" spc="-35" dirty="0">
                <a:latin typeface="Arial"/>
                <a:cs typeface="Arial"/>
              </a:rPr>
              <a:t> </a:t>
            </a:r>
            <a:r>
              <a:rPr sz="1100" dirty="0">
                <a:latin typeface="Arial"/>
                <a:cs typeface="Arial"/>
              </a:rPr>
              <a:t>mentioned</a:t>
            </a:r>
            <a:r>
              <a:rPr sz="1100" spc="-15" dirty="0">
                <a:latin typeface="Arial"/>
                <a:cs typeface="Arial"/>
              </a:rPr>
              <a:t> </a:t>
            </a:r>
            <a:r>
              <a:rPr sz="1100" dirty="0">
                <a:latin typeface="Arial"/>
                <a:cs typeface="Arial"/>
              </a:rPr>
              <a:t>above</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there</a:t>
            </a:r>
            <a:r>
              <a:rPr sz="1100" spc="-25" dirty="0">
                <a:latin typeface="Arial"/>
                <a:cs typeface="Arial"/>
              </a:rPr>
              <a:t> </a:t>
            </a:r>
            <a:r>
              <a:rPr sz="1100" dirty="0">
                <a:latin typeface="Arial"/>
                <a:cs typeface="Arial"/>
              </a:rPr>
              <a:t>are</a:t>
            </a:r>
            <a:r>
              <a:rPr sz="1100" spc="-20" dirty="0">
                <a:latin typeface="Arial"/>
                <a:cs typeface="Arial"/>
              </a:rPr>
              <a:t> </a:t>
            </a:r>
            <a:r>
              <a:rPr sz="1100" spc="-10" dirty="0">
                <a:latin typeface="Arial"/>
                <a:cs typeface="Arial"/>
              </a:rPr>
              <a:t>built-</a:t>
            </a:r>
            <a:r>
              <a:rPr sz="1100" dirty="0">
                <a:latin typeface="Arial"/>
                <a:cs typeface="Arial"/>
              </a:rPr>
              <a:t>in</a:t>
            </a:r>
            <a:r>
              <a:rPr sz="1100" spc="-1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come</a:t>
            </a:r>
            <a:r>
              <a:rPr sz="1100" spc="-20" dirty="0">
                <a:latin typeface="Arial"/>
                <a:cs typeface="Arial"/>
              </a:rPr>
              <a:t> </a:t>
            </a:r>
            <a:r>
              <a:rPr sz="1100" dirty="0">
                <a:latin typeface="Arial"/>
                <a:cs typeface="Arial"/>
              </a:rPr>
              <a:t>with</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are</a:t>
            </a:r>
            <a:r>
              <a:rPr sz="1100" spc="-10" dirty="0">
                <a:latin typeface="Arial"/>
                <a:cs typeface="Arial"/>
              </a:rPr>
              <a:t> </a:t>
            </a:r>
            <a:r>
              <a:rPr sz="1100" dirty="0">
                <a:latin typeface="Arial"/>
                <a:cs typeface="Arial"/>
              </a:rPr>
              <a:t>supported</a:t>
            </a:r>
            <a:r>
              <a:rPr sz="1100" spc="-25" dirty="0">
                <a:latin typeface="Arial"/>
                <a:cs typeface="Arial"/>
              </a:rPr>
              <a:t> </a:t>
            </a:r>
            <a:r>
              <a:rPr sz="1100" dirty="0">
                <a:latin typeface="Arial"/>
                <a:cs typeface="Arial"/>
              </a:rPr>
              <a:t>by</a:t>
            </a:r>
            <a:r>
              <a:rPr sz="1100" spc="-20" dirty="0">
                <a:latin typeface="Arial"/>
                <a:cs typeface="Arial"/>
              </a:rPr>
              <a:t> </a:t>
            </a:r>
            <a:r>
              <a:rPr sz="1100" spc="-25" dirty="0">
                <a:latin typeface="Arial"/>
                <a:cs typeface="Arial"/>
              </a:rPr>
              <a:t>the </a:t>
            </a:r>
            <a:r>
              <a:rPr sz="1100" dirty="0">
                <a:latin typeface="Arial"/>
                <a:cs typeface="Arial"/>
              </a:rPr>
              <a:t>programming</a:t>
            </a:r>
            <a:r>
              <a:rPr sz="1100" spc="-40" dirty="0">
                <a:latin typeface="Arial"/>
                <a:cs typeface="Arial"/>
              </a:rPr>
              <a:t> </a:t>
            </a:r>
            <a:r>
              <a:rPr sz="1100" dirty="0">
                <a:latin typeface="Arial"/>
                <a:cs typeface="Arial"/>
              </a:rPr>
              <a:t>language</a:t>
            </a:r>
            <a:r>
              <a:rPr sz="1100" spc="-35" dirty="0">
                <a:latin typeface="Arial"/>
                <a:cs typeface="Arial"/>
              </a:rPr>
              <a:t> </a:t>
            </a:r>
            <a:r>
              <a:rPr sz="1100" dirty="0">
                <a:latin typeface="Arial"/>
                <a:cs typeface="Arial"/>
              </a:rPr>
              <a:t>such</a:t>
            </a:r>
            <a:r>
              <a:rPr sz="1100" spc="-30"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int,</a:t>
            </a:r>
            <a:r>
              <a:rPr sz="1100" spc="-30" dirty="0">
                <a:latin typeface="Arial"/>
                <a:cs typeface="Arial"/>
              </a:rPr>
              <a:t> </a:t>
            </a:r>
            <a:r>
              <a:rPr sz="1100" dirty="0">
                <a:latin typeface="Arial"/>
                <a:cs typeface="Arial"/>
              </a:rPr>
              <a:t>double,</a:t>
            </a:r>
            <a:r>
              <a:rPr sz="1100" spc="-35" dirty="0">
                <a:latin typeface="Arial"/>
                <a:cs typeface="Arial"/>
              </a:rPr>
              <a:t> </a:t>
            </a:r>
            <a:r>
              <a:rPr sz="1100" dirty="0">
                <a:latin typeface="Arial"/>
                <a:cs typeface="Arial"/>
              </a:rPr>
              <a:t>string</a:t>
            </a:r>
            <a:r>
              <a:rPr sz="1100" spc="-3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object.</a:t>
            </a:r>
            <a:r>
              <a:rPr sz="1100" spc="-30" dirty="0">
                <a:latin typeface="Arial"/>
                <a:cs typeface="Arial"/>
              </a:rPr>
              <a:t> </a:t>
            </a:r>
            <a:r>
              <a:rPr sz="1100" dirty="0">
                <a:latin typeface="Arial"/>
                <a:cs typeface="Arial"/>
              </a:rPr>
              <a:t>However,</a:t>
            </a:r>
            <a:r>
              <a:rPr sz="1100" spc="-20" dirty="0">
                <a:latin typeface="Arial"/>
                <a:cs typeface="Arial"/>
              </a:rPr>
              <a:t> </a:t>
            </a:r>
            <a:r>
              <a:rPr sz="1100" dirty="0">
                <a:latin typeface="Arial"/>
                <a:cs typeface="Arial"/>
              </a:rPr>
              <a:t>users</a:t>
            </a:r>
            <a:r>
              <a:rPr sz="1100" spc="-25" dirty="0">
                <a:latin typeface="Arial"/>
                <a:cs typeface="Arial"/>
              </a:rPr>
              <a:t> </a:t>
            </a:r>
            <a:r>
              <a:rPr sz="1100" dirty="0">
                <a:latin typeface="Arial"/>
                <a:cs typeface="Arial"/>
              </a:rPr>
              <a:t>can</a:t>
            </a:r>
            <a:r>
              <a:rPr sz="1100" spc="-35" dirty="0">
                <a:latin typeface="Arial"/>
                <a:cs typeface="Arial"/>
              </a:rPr>
              <a:t> </a:t>
            </a:r>
            <a:r>
              <a:rPr sz="1100" dirty="0">
                <a:latin typeface="Arial"/>
                <a:cs typeface="Arial"/>
              </a:rPr>
              <a:t>create</a:t>
            </a:r>
            <a:r>
              <a:rPr sz="1100" spc="-35" dirty="0">
                <a:latin typeface="Arial"/>
                <a:cs typeface="Arial"/>
              </a:rPr>
              <a:t> </a:t>
            </a:r>
            <a:r>
              <a:rPr sz="1100" spc="-10" dirty="0">
                <a:latin typeface="Arial"/>
                <a:cs typeface="Arial"/>
              </a:rPr>
              <a:t>their </a:t>
            </a:r>
            <a:r>
              <a:rPr sz="1100" dirty="0">
                <a:latin typeface="Arial"/>
                <a:cs typeface="Arial"/>
              </a:rPr>
              <a:t>own</a:t>
            </a:r>
            <a:r>
              <a:rPr sz="1100" spc="-25" dirty="0">
                <a:latin typeface="Arial"/>
                <a:cs typeface="Arial"/>
              </a:rPr>
              <a:t> </a:t>
            </a:r>
            <a:r>
              <a:rPr sz="1100" dirty="0">
                <a:latin typeface="Arial"/>
                <a:cs typeface="Arial"/>
              </a:rPr>
              <a:t>custom</a:t>
            </a:r>
            <a:r>
              <a:rPr sz="1100" spc="-15"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with</a:t>
            </a:r>
            <a:r>
              <a:rPr sz="1100" spc="-10" dirty="0">
                <a:latin typeface="Arial"/>
                <a:cs typeface="Arial"/>
              </a:rPr>
              <a:t> </a:t>
            </a:r>
            <a:r>
              <a:rPr sz="1100" dirty="0">
                <a:latin typeface="Arial"/>
                <a:cs typeface="Arial"/>
              </a:rPr>
              <a:t>custom</a:t>
            </a:r>
            <a:r>
              <a:rPr sz="1100" spc="-20" dirty="0">
                <a:latin typeface="Arial"/>
                <a:cs typeface="Arial"/>
              </a:rPr>
              <a:t> </a:t>
            </a:r>
            <a:r>
              <a:rPr sz="1100" spc="-10" dirty="0">
                <a:latin typeface="Arial"/>
                <a:cs typeface="Arial"/>
              </a:rPr>
              <a:t>functionality</a:t>
            </a:r>
            <a:r>
              <a:rPr sz="1100" spc="-2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suits</a:t>
            </a:r>
            <a:r>
              <a:rPr sz="1100" spc="-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application.</a:t>
            </a:r>
            <a:r>
              <a:rPr sz="1100" spc="-5" dirty="0">
                <a:latin typeface="Arial"/>
                <a:cs typeface="Arial"/>
              </a:rPr>
              <a:t> </a:t>
            </a:r>
            <a:r>
              <a:rPr sz="1100" dirty="0">
                <a:latin typeface="Arial"/>
                <a:cs typeface="Arial"/>
              </a:rPr>
              <a:t>There</a:t>
            </a:r>
            <a:r>
              <a:rPr sz="1100" spc="-1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few</a:t>
            </a:r>
            <a:r>
              <a:rPr sz="1100" spc="-15" dirty="0">
                <a:latin typeface="Arial"/>
                <a:cs typeface="Arial"/>
              </a:rPr>
              <a:t> </a:t>
            </a:r>
            <a:r>
              <a:rPr sz="1100" dirty="0">
                <a:latin typeface="Arial"/>
                <a:cs typeface="Arial"/>
              </a:rPr>
              <a:t>ways</a:t>
            </a:r>
            <a:r>
              <a:rPr sz="1100" spc="-20" dirty="0">
                <a:latin typeface="Arial"/>
                <a:cs typeface="Arial"/>
              </a:rPr>
              <a:t> </a:t>
            </a:r>
            <a:r>
              <a:rPr sz="1100" spc="-25" dirty="0">
                <a:latin typeface="Arial"/>
                <a:cs typeface="Arial"/>
              </a:rPr>
              <a:t>to </a:t>
            </a:r>
            <a:r>
              <a:rPr sz="1100" dirty="0">
                <a:latin typeface="Arial"/>
                <a:cs typeface="Arial"/>
              </a:rPr>
              <a:t>create</a:t>
            </a:r>
            <a:r>
              <a:rPr sz="1100" spc="-35" dirty="0">
                <a:latin typeface="Arial"/>
                <a:cs typeface="Arial"/>
              </a:rPr>
              <a:t> </a:t>
            </a:r>
            <a:r>
              <a:rPr sz="1100" dirty="0">
                <a:latin typeface="Arial"/>
                <a:cs typeface="Arial"/>
              </a:rPr>
              <a:t>custom</a:t>
            </a:r>
            <a:r>
              <a:rPr sz="1100" spc="-30" dirty="0">
                <a:latin typeface="Arial"/>
                <a:cs typeface="Arial"/>
              </a:rPr>
              <a:t> </a:t>
            </a:r>
            <a:r>
              <a:rPr sz="1100" dirty="0">
                <a:latin typeface="Arial"/>
                <a:cs typeface="Arial"/>
              </a:rPr>
              <a:t>data</a:t>
            </a:r>
            <a:r>
              <a:rPr sz="1100" spc="-35"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will</a:t>
            </a:r>
            <a:r>
              <a:rPr sz="1100" spc="-25" dirty="0">
                <a:latin typeface="Arial"/>
                <a:cs typeface="Arial"/>
              </a:rPr>
              <a:t> </a:t>
            </a:r>
            <a:r>
              <a:rPr sz="1100" dirty="0">
                <a:latin typeface="Arial"/>
                <a:cs typeface="Arial"/>
              </a:rPr>
              <a:t>explain</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most</a:t>
            </a:r>
            <a:r>
              <a:rPr sz="1100" spc="-15" dirty="0">
                <a:latin typeface="Arial"/>
                <a:cs typeface="Arial"/>
              </a:rPr>
              <a:t> </a:t>
            </a:r>
            <a:r>
              <a:rPr sz="1100" dirty="0">
                <a:latin typeface="Arial"/>
                <a:cs typeface="Arial"/>
              </a:rPr>
              <a:t>common</a:t>
            </a:r>
            <a:r>
              <a:rPr sz="1100" spc="-25" dirty="0">
                <a:latin typeface="Arial"/>
                <a:cs typeface="Arial"/>
              </a:rPr>
              <a:t> </a:t>
            </a:r>
            <a:r>
              <a:rPr sz="1100" dirty="0">
                <a:latin typeface="Arial"/>
                <a:cs typeface="Arial"/>
              </a:rPr>
              <a:t>ones:</a:t>
            </a:r>
            <a:r>
              <a:rPr sz="1100" spc="-30" dirty="0">
                <a:latin typeface="Arial"/>
                <a:cs typeface="Arial"/>
              </a:rPr>
              <a:t> </a:t>
            </a:r>
            <a:r>
              <a:rPr sz="1100" dirty="0">
                <a:latin typeface="Arial"/>
                <a:cs typeface="Arial"/>
              </a:rPr>
              <a:t>enumerations,</a:t>
            </a:r>
            <a:r>
              <a:rPr sz="1100" spc="-30" dirty="0">
                <a:latin typeface="Arial"/>
                <a:cs typeface="Arial"/>
              </a:rPr>
              <a:t> </a:t>
            </a:r>
            <a:r>
              <a:rPr sz="1100" dirty="0">
                <a:latin typeface="Arial"/>
                <a:cs typeface="Arial"/>
              </a:rPr>
              <a:t>structures</a:t>
            </a:r>
            <a:r>
              <a:rPr sz="1100" spc="-30" dirty="0">
                <a:latin typeface="Arial"/>
                <a:cs typeface="Arial"/>
              </a:rPr>
              <a:t> </a:t>
            </a:r>
            <a:r>
              <a:rPr sz="1100" spc="-25" dirty="0">
                <a:latin typeface="Arial"/>
                <a:cs typeface="Arial"/>
              </a:rPr>
              <a:t>and </a:t>
            </a:r>
            <a:r>
              <a:rPr sz="1100" spc="-10" dirty="0">
                <a:latin typeface="Arial"/>
                <a:cs typeface="Arial"/>
              </a:rPr>
              <a:t>classes</a:t>
            </a:r>
            <a:r>
              <a:rPr sz="1100" spc="-10" dirty="0" smtClean="0">
                <a:latin typeface="Arial"/>
                <a:cs typeface="Arial"/>
              </a:rPr>
              <a:t>.</a:t>
            </a:r>
            <a:endParaRPr sz="1100" dirty="0">
              <a:latin typeface="Arial"/>
              <a:cs typeface="Arial"/>
            </a:endParaRPr>
          </a:p>
        </p:txBody>
      </p:sp>
      <p:sp>
        <p:nvSpPr>
          <p:cNvPr id="13" name="Title 12"/>
          <p:cNvSpPr>
            <a:spLocks noGrp="1"/>
          </p:cNvSpPr>
          <p:nvPr>
            <p:ph type="title"/>
          </p:nvPr>
        </p:nvSpPr>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02004" y="885952"/>
            <a:ext cx="5947410" cy="5245410"/>
          </a:xfrm>
          <a:prstGeom prst="rect">
            <a:avLst/>
          </a:prstGeom>
        </p:spPr>
        <p:txBody>
          <a:bodyPr vert="horz" wrap="square" lIns="0" tIns="20320" rIns="0" bIns="0" rtlCol="0">
            <a:spAutoFit/>
          </a:bodyPr>
          <a:lstStyle/>
          <a:p>
            <a:pPr marL="12700" marR="5080">
              <a:lnSpc>
                <a:spcPct val="95800"/>
              </a:lnSpc>
              <a:spcBef>
                <a:spcPts val="160"/>
              </a:spcBef>
            </a:pPr>
            <a:r>
              <a:rPr lang="en-US" sz="1100" dirty="0" smtClean="0">
                <a:latin typeface="Arial"/>
                <a:cs typeface="Arial"/>
              </a:rPr>
              <a:t>For this assignment we are going to revisit the initial example from the first class, and consider “grid-like” algorithms.</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A grid-like algorithm is an algorithm that generates shapes based on a regular grid of </a:t>
            </a:r>
          </a:p>
          <a:p>
            <a:pPr marL="184150" marR="5080" indent="-171450">
              <a:lnSpc>
                <a:spcPct val="95800"/>
              </a:lnSpc>
              <a:spcBef>
                <a:spcPts val="160"/>
              </a:spcBef>
              <a:buFont typeface="Arial" panose="020B0604020202020204" pitchFamily="34" charset="0"/>
              <a:buChar char="•"/>
            </a:pPr>
            <a:r>
              <a:rPr lang="en-US" sz="1100" dirty="0" err="1">
                <a:latin typeface="Arial"/>
                <a:cs typeface="Arial"/>
              </a:rPr>
              <a:t>i</a:t>
            </a:r>
            <a:r>
              <a:rPr lang="en-US" sz="1100" dirty="0" smtClean="0">
                <a:latin typeface="Arial"/>
                <a:cs typeface="Arial"/>
              </a:rPr>
              <a:t> points (1D), </a:t>
            </a:r>
          </a:p>
          <a:p>
            <a:pPr marL="184150" marR="5080" indent="-171450">
              <a:lnSpc>
                <a:spcPct val="95800"/>
              </a:lnSpc>
              <a:spcBef>
                <a:spcPts val="160"/>
              </a:spcBef>
              <a:buFont typeface="Arial" panose="020B0604020202020204" pitchFamily="34" charset="0"/>
              <a:buChar char="•"/>
            </a:pPr>
            <a:r>
              <a:rPr lang="en-US" sz="1100" dirty="0">
                <a:latin typeface="Arial"/>
                <a:cs typeface="Arial"/>
              </a:rPr>
              <a:t>i</a:t>
            </a:r>
            <a:r>
              <a:rPr lang="en-US" sz="1100" dirty="0" smtClean="0">
                <a:latin typeface="Arial"/>
                <a:cs typeface="Arial"/>
              </a:rPr>
              <a:t> * j points (2D), or</a:t>
            </a:r>
          </a:p>
          <a:p>
            <a:pPr marL="184150" marR="5080" indent="-171450">
              <a:lnSpc>
                <a:spcPct val="95800"/>
              </a:lnSpc>
              <a:spcBef>
                <a:spcPts val="160"/>
              </a:spcBef>
              <a:buFont typeface="Arial" panose="020B0604020202020204" pitchFamily="34" charset="0"/>
              <a:buChar char="•"/>
            </a:pPr>
            <a:r>
              <a:rPr lang="en-US" sz="1100" dirty="0">
                <a:latin typeface="Arial"/>
                <a:cs typeface="Arial"/>
              </a:rPr>
              <a:t>i</a:t>
            </a:r>
            <a:r>
              <a:rPr lang="en-US" sz="1100" dirty="0" smtClean="0">
                <a:latin typeface="Arial"/>
                <a:cs typeface="Arial"/>
              </a:rPr>
              <a:t> * j * k points (3D)</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The “axes” of the grid do not need to be straight, but a “regular” grid:</a:t>
            </a:r>
          </a:p>
          <a:p>
            <a:pPr marL="184150" marR="5080" indent="-171450">
              <a:lnSpc>
                <a:spcPct val="95800"/>
              </a:lnSpc>
              <a:spcBef>
                <a:spcPts val="160"/>
              </a:spcBef>
              <a:buFont typeface="Arial" panose="020B0604020202020204" pitchFamily="34" charset="0"/>
              <a:buChar char="•"/>
            </a:pPr>
            <a:r>
              <a:rPr lang="en-US" sz="1100" dirty="0" smtClean="0">
                <a:latin typeface="Arial"/>
                <a:cs typeface="Arial"/>
              </a:rPr>
              <a:t> will not self </a:t>
            </a:r>
            <a:r>
              <a:rPr lang="en-US" sz="1100" dirty="0" err="1" smtClean="0">
                <a:latin typeface="Arial"/>
                <a:cs typeface="Arial"/>
              </a:rPr>
              <a:t>interect</a:t>
            </a:r>
            <a:endParaRPr lang="en-US" sz="1100" dirty="0" smtClean="0">
              <a:latin typeface="Arial"/>
              <a:cs typeface="Arial"/>
            </a:endParaRPr>
          </a:p>
          <a:p>
            <a:pPr marL="184150" marR="5080" indent="-171450">
              <a:lnSpc>
                <a:spcPct val="95800"/>
              </a:lnSpc>
              <a:spcBef>
                <a:spcPts val="160"/>
              </a:spcBef>
              <a:buFont typeface="Arial" panose="020B0604020202020204" pitchFamily="34" charset="0"/>
              <a:buChar char="•"/>
            </a:pPr>
            <a:r>
              <a:rPr lang="en-US" sz="1100" dirty="0" smtClean="0">
                <a:latin typeface="Arial"/>
                <a:cs typeface="Arial"/>
              </a:rPr>
              <a:t>Each point in the grid as a neighbor in each  of the (+/- </a:t>
            </a:r>
            <a:r>
              <a:rPr lang="en-US" sz="1100" dirty="0" err="1" smtClean="0">
                <a:latin typeface="Arial"/>
                <a:cs typeface="Arial"/>
              </a:rPr>
              <a:t>i</a:t>
            </a:r>
            <a:r>
              <a:rPr lang="en-US" sz="1100" dirty="0" smtClean="0">
                <a:latin typeface="Arial"/>
                <a:cs typeface="Arial"/>
              </a:rPr>
              <a:t>, +/- j, +/- k) directions, except for the points at the edge (“the edge cases”).</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Create a 1-dimensional algorithm and then extend this algorithm to a 2D or 3D algorithm, using the template. Your algorithm may:</a:t>
            </a:r>
          </a:p>
          <a:p>
            <a:pPr marL="12700" marR="5080">
              <a:lnSpc>
                <a:spcPct val="95800"/>
              </a:lnSpc>
              <a:spcBef>
                <a:spcPts val="160"/>
              </a:spcBef>
            </a:pPr>
            <a:endParaRPr lang="en-US" sz="1100" dirty="0">
              <a:latin typeface="Arial"/>
              <a:cs typeface="Arial"/>
            </a:endParaRPr>
          </a:p>
          <a:p>
            <a:pPr marL="184150" marR="5080" indent="-171450">
              <a:lnSpc>
                <a:spcPct val="95800"/>
              </a:lnSpc>
              <a:spcBef>
                <a:spcPts val="160"/>
              </a:spcBef>
              <a:buFont typeface="Arial" panose="020B0604020202020204" pitchFamily="34" charset="0"/>
              <a:buChar char="•"/>
            </a:pPr>
            <a:r>
              <a:rPr lang="en-US" sz="1100" dirty="0" smtClean="0">
                <a:latin typeface="Arial"/>
                <a:cs typeface="Arial"/>
              </a:rPr>
              <a:t>Modify the placement, spacing, </a:t>
            </a:r>
            <a:r>
              <a:rPr lang="en-US" sz="1100" dirty="0" err="1" smtClean="0">
                <a:latin typeface="Arial"/>
                <a:cs typeface="Arial"/>
              </a:rPr>
              <a:t>etc</a:t>
            </a:r>
            <a:r>
              <a:rPr lang="en-US" sz="1100" dirty="0" smtClean="0">
                <a:latin typeface="Arial"/>
                <a:cs typeface="Arial"/>
              </a:rPr>
              <a:t> of Point3d locations over the field of the grid,</a:t>
            </a:r>
          </a:p>
          <a:p>
            <a:pPr marL="184150" marR="5080" indent="-171450">
              <a:lnSpc>
                <a:spcPct val="95800"/>
              </a:lnSpc>
              <a:spcBef>
                <a:spcPts val="160"/>
              </a:spcBef>
              <a:buFont typeface="Arial" panose="020B0604020202020204" pitchFamily="34" charset="0"/>
              <a:buChar char="•"/>
            </a:pPr>
            <a:r>
              <a:rPr lang="en-US" sz="1100" dirty="0" smtClean="0">
                <a:latin typeface="Arial"/>
                <a:cs typeface="Arial"/>
              </a:rPr>
              <a:t>Place objects at the location of the grid points, or more complex objects may be constructed with multiple grid or other points.</a:t>
            </a:r>
          </a:p>
          <a:p>
            <a:pPr marL="184150" marR="5080" indent="-171450">
              <a:lnSpc>
                <a:spcPct val="95800"/>
              </a:lnSpc>
              <a:spcBef>
                <a:spcPts val="160"/>
              </a:spcBef>
              <a:buFont typeface="Arial" panose="020B0604020202020204" pitchFamily="34" charset="0"/>
              <a:buChar char="•"/>
            </a:pPr>
            <a:r>
              <a:rPr lang="en-US" sz="1100" dirty="0" smtClean="0">
                <a:latin typeface="Arial"/>
                <a:cs typeface="Arial"/>
              </a:rPr>
              <a:t>Place or not place objects, replace objects, </a:t>
            </a:r>
            <a:r>
              <a:rPr lang="en-US" sz="1100" dirty="0" err="1" smtClean="0">
                <a:latin typeface="Arial"/>
                <a:cs typeface="Arial"/>
              </a:rPr>
              <a:t>etc</a:t>
            </a:r>
            <a:r>
              <a:rPr lang="en-US" sz="1100" dirty="0" smtClean="0">
                <a:latin typeface="Arial"/>
                <a:cs typeface="Arial"/>
              </a:rPr>
              <a:t> based on the indices of the points, random numbers, etc.</a:t>
            </a:r>
          </a:p>
          <a:p>
            <a:pPr marL="184150" marR="5080" indent="-171450">
              <a:lnSpc>
                <a:spcPct val="95800"/>
              </a:lnSpc>
              <a:spcBef>
                <a:spcPts val="160"/>
              </a:spcBef>
              <a:buFont typeface="Arial" panose="020B0604020202020204" pitchFamily="34" charset="0"/>
              <a:buChar char="•"/>
            </a:pPr>
            <a:endParaRPr lang="en-US" sz="1100" dirty="0">
              <a:latin typeface="Arial"/>
              <a:cs typeface="Arial"/>
            </a:endParaRPr>
          </a:p>
          <a:p>
            <a:pPr marL="12700" marR="5080">
              <a:lnSpc>
                <a:spcPct val="95800"/>
              </a:lnSpc>
              <a:spcBef>
                <a:spcPts val="160"/>
              </a:spcBef>
            </a:pPr>
            <a:r>
              <a:rPr lang="en-US" sz="1100" dirty="0" smtClean="0">
                <a:latin typeface="Arial"/>
                <a:cs typeface="Arial"/>
              </a:rPr>
              <a:t>Include screen captures of the resulting spatial configurations of the algorithm and the code used to generate your two versions. Paste these screen captures </a:t>
            </a:r>
            <a:r>
              <a:rPr lang="en-US" sz="1100" dirty="0" smtClean="0">
                <a:latin typeface="Arial"/>
                <a:cs typeface="Arial"/>
                <a:hlinkClick r:id="rId2"/>
              </a:rPr>
              <a:t>in this presentation</a:t>
            </a:r>
            <a:r>
              <a:rPr lang="en-US" sz="1100" dirty="0" smtClean="0">
                <a:latin typeface="Arial"/>
                <a:cs typeface="Arial"/>
              </a:rPr>
              <a:t>, with 1 slide per algorithm. Include your name on each slide.</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Use </a:t>
            </a:r>
            <a:r>
              <a:rPr lang="en-US" sz="1100" dirty="0" smtClean="0">
                <a:latin typeface="Arial"/>
                <a:cs typeface="Arial"/>
                <a:hlinkClick r:id="rId3" action="ppaction://hlinkfile"/>
              </a:rPr>
              <a:t>this template </a:t>
            </a:r>
            <a:r>
              <a:rPr lang="en-US" sz="1100" dirty="0" smtClean="0">
                <a:latin typeface="Arial"/>
                <a:cs typeface="Arial"/>
              </a:rPr>
              <a:t>to start the project. 1, 2 and 3D arrays are included.</a:t>
            </a:r>
          </a:p>
          <a:p>
            <a:pPr marL="12700" marR="5080">
              <a:lnSpc>
                <a:spcPct val="95800"/>
              </a:lnSpc>
              <a:spcBef>
                <a:spcPts val="160"/>
              </a:spcBef>
            </a:pPr>
            <a:endParaRPr sz="1100" dirty="0">
              <a:latin typeface="Arial"/>
              <a:cs typeface="Arial"/>
            </a:endParaRPr>
          </a:p>
        </p:txBody>
      </p:sp>
      <p:sp>
        <p:nvSpPr>
          <p:cNvPr id="23" name="Title 22"/>
          <p:cNvSpPr>
            <a:spLocks noGrp="1"/>
          </p:cNvSpPr>
          <p:nvPr>
            <p:ph type="title"/>
          </p:nvPr>
        </p:nvSpPr>
        <p:spPr/>
        <p:txBody>
          <a:bodyPr/>
          <a:lstStyle/>
          <a:p>
            <a:r>
              <a:rPr lang="en-US" dirty="0" smtClean="0"/>
              <a:t>Assignment 01</a:t>
            </a:r>
            <a:endParaRPr lang="en-US" dirty="0"/>
          </a:p>
        </p:txBody>
      </p:sp>
    </p:spTree>
    <p:extLst>
      <p:ext uri="{BB962C8B-B14F-4D97-AF65-F5344CB8AC3E}">
        <p14:creationId xmlns:p14="http://schemas.microsoft.com/office/powerpoint/2010/main" val="23376165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3" name="Title 22"/>
          <p:cNvSpPr>
            <a:spLocks noGrp="1"/>
          </p:cNvSpPr>
          <p:nvPr>
            <p:ph type="title"/>
          </p:nvPr>
        </p:nvSpPr>
        <p:spPr/>
        <p:txBody>
          <a:bodyPr/>
          <a:lstStyle/>
          <a:p>
            <a:r>
              <a:rPr lang="en-US" dirty="0" smtClean="0"/>
              <a:t>0.03.01 Basic rectangular grid</a:t>
            </a:r>
            <a:endParaRPr lang="en-US" dirty="0"/>
          </a:p>
        </p:txBody>
      </p:sp>
      <p:pic>
        <p:nvPicPr>
          <p:cNvPr id="3" name="Picture 2"/>
          <p:cNvPicPr>
            <a:picLocks noChangeAspect="1"/>
          </p:cNvPicPr>
          <p:nvPr/>
        </p:nvPicPr>
        <p:blipFill>
          <a:blip r:embed="rId3"/>
          <a:stretch>
            <a:fillRect/>
          </a:stretch>
        </p:blipFill>
        <p:spPr>
          <a:xfrm>
            <a:off x="282457" y="4876800"/>
            <a:ext cx="7263683" cy="4680980"/>
          </a:xfrm>
          <a:prstGeom prst="rect">
            <a:avLst/>
          </a:prstGeom>
        </p:spPr>
      </p:pic>
      <p:pic>
        <p:nvPicPr>
          <p:cNvPr id="4" name="Picture 3"/>
          <p:cNvPicPr>
            <a:picLocks noChangeAspect="1"/>
          </p:cNvPicPr>
          <p:nvPr/>
        </p:nvPicPr>
        <p:blipFill>
          <a:blip r:embed="rId4"/>
          <a:stretch>
            <a:fillRect/>
          </a:stretch>
        </p:blipFill>
        <p:spPr>
          <a:xfrm>
            <a:off x="282457" y="965833"/>
            <a:ext cx="7310359" cy="3873192"/>
          </a:xfrm>
          <a:prstGeom prst="rect">
            <a:avLst/>
          </a:prstGeom>
        </p:spPr>
      </p:pic>
    </p:spTree>
    <p:extLst>
      <p:ext uri="{BB962C8B-B14F-4D97-AF65-F5344CB8AC3E}">
        <p14:creationId xmlns:p14="http://schemas.microsoft.com/office/powerpoint/2010/main" val="10501826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hlinkClick r:id="rId3" action="ppaction://hlinkfile"/>
              </a:rPr>
              <a:t>&gt;&gt;</a:t>
            </a:r>
            <a:endParaRPr lang="en-US" dirty="0">
              <a:solidFill>
                <a:srgbClr val="00B0F0"/>
              </a:solidFill>
              <a:latin typeface="Arial Black" panose="020B0A04020102020204" pitchFamily="34" charset="0"/>
            </a:endParaRPr>
          </a:p>
        </p:txBody>
      </p:sp>
      <p:sp>
        <p:nvSpPr>
          <p:cNvPr id="23" name="Title 22"/>
          <p:cNvSpPr>
            <a:spLocks noGrp="1"/>
          </p:cNvSpPr>
          <p:nvPr>
            <p:ph type="title"/>
          </p:nvPr>
        </p:nvSpPr>
        <p:spPr/>
        <p:txBody>
          <a:bodyPr/>
          <a:lstStyle/>
          <a:p>
            <a:r>
              <a:rPr lang="en-US" dirty="0" smtClean="0"/>
              <a:t>0.03.02 Basic cylindrical grid</a:t>
            </a:r>
            <a:endParaRPr lang="en-US" dirty="0"/>
          </a:p>
        </p:txBody>
      </p:sp>
      <p:pic>
        <p:nvPicPr>
          <p:cNvPr id="2" name="Picture 1"/>
          <p:cNvPicPr>
            <a:picLocks noChangeAspect="1"/>
          </p:cNvPicPr>
          <p:nvPr/>
        </p:nvPicPr>
        <p:blipFill>
          <a:blip r:embed="rId4"/>
          <a:stretch>
            <a:fillRect/>
          </a:stretch>
        </p:blipFill>
        <p:spPr>
          <a:xfrm>
            <a:off x="282457" y="5181600"/>
            <a:ext cx="7295979" cy="4572000"/>
          </a:xfrm>
          <a:prstGeom prst="rect">
            <a:avLst/>
          </a:prstGeom>
        </p:spPr>
      </p:pic>
      <p:pic>
        <p:nvPicPr>
          <p:cNvPr id="5" name="Picture 4"/>
          <p:cNvPicPr>
            <a:picLocks noChangeAspect="1"/>
          </p:cNvPicPr>
          <p:nvPr/>
        </p:nvPicPr>
        <p:blipFill>
          <a:blip r:embed="rId5"/>
          <a:stretch>
            <a:fillRect/>
          </a:stretch>
        </p:blipFill>
        <p:spPr>
          <a:xfrm>
            <a:off x="282457" y="1306045"/>
            <a:ext cx="7259201" cy="3846087"/>
          </a:xfrm>
          <a:prstGeom prst="rect">
            <a:avLst/>
          </a:prstGeom>
        </p:spPr>
      </p:pic>
    </p:spTree>
    <p:extLst>
      <p:ext uri="{BB962C8B-B14F-4D97-AF65-F5344CB8AC3E}">
        <p14:creationId xmlns:p14="http://schemas.microsoft.com/office/powerpoint/2010/main" val="698740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9304" y="1274609"/>
            <a:ext cx="5995035" cy="1986280"/>
          </a:xfrm>
          <a:prstGeom prst="rect">
            <a:avLst/>
          </a:prstGeom>
        </p:spPr>
        <p:txBody>
          <a:bodyPr vert="horz" wrap="square" lIns="0" tIns="29209" rIns="0" bIns="0" rtlCol="0">
            <a:spAutoFit/>
          </a:bodyPr>
          <a:lstStyle/>
          <a:p>
            <a:pPr marL="481965" indent="-228600">
              <a:lnSpc>
                <a:spcPct val="100000"/>
              </a:lnSpc>
              <a:spcBef>
                <a:spcPts val="229"/>
              </a:spcBef>
              <a:buFont typeface="Arial"/>
              <a:buAutoNum type="arabicPeriod" startAt="2"/>
              <a:tabLst>
                <a:tab pos="482600" algn="l"/>
              </a:tabLst>
            </a:pPr>
            <a:r>
              <a:rPr sz="1100" b="1" dirty="0">
                <a:latin typeface="Arial"/>
                <a:cs typeface="Arial"/>
              </a:rPr>
              <a:t>General</a:t>
            </a:r>
            <a:r>
              <a:rPr sz="1100" b="1" spc="-15" dirty="0">
                <a:latin typeface="Arial"/>
                <a:cs typeface="Arial"/>
              </a:rPr>
              <a:t> </a:t>
            </a:r>
            <a:r>
              <a:rPr sz="1100" b="1" dirty="0">
                <a:latin typeface="Arial"/>
                <a:cs typeface="Arial"/>
              </a:rPr>
              <a:t>attributes</a:t>
            </a:r>
            <a:r>
              <a:rPr sz="1100" dirty="0">
                <a:latin typeface="Arial"/>
                <a:cs typeface="Arial"/>
              </a:rPr>
              <a:t>:</a:t>
            </a:r>
            <a:r>
              <a:rPr sz="1100" spc="-25" dirty="0">
                <a:latin typeface="Arial"/>
                <a:cs typeface="Arial"/>
              </a:rPr>
              <a:t> </a:t>
            </a:r>
            <a:r>
              <a:rPr sz="1100" dirty="0">
                <a:latin typeface="Arial"/>
                <a:cs typeface="Arial"/>
              </a:rPr>
              <a:t>common</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most</a:t>
            </a:r>
            <a:r>
              <a:rPr sz="1100" spc="-10" dirty="0">
                <a:latin typeface="Arial"/>
                <a:cs typeface="Arial"/>
              </a:rPr>
              <a:t> </a:t>
            </a:r>
            <a:r>
              <a:rPr sz="1100" dirty="0">
                <a:latin typeface="Arial"/>
                <a:cs typeface="Arial"/>
              </a:rPr>
              <a:t>other</a:t>
            </a:r>
            <a:r>
              <a:rPr sz="1100" spc="-30" dirty="0">
                <a:latin typeface="Arial"/>
                <a:cs typeface="Arial"/>
              </a:rPr>
              <a:t> </a:t>
            </a:r>
            <a:r>
              <a:rPr sz="1100" dirty="0">
                <a:latin typeface="Arial"/>
                <a:cs typeface="Arial"/>
              </a:rPr>
              <a:t>GH</a:t>
            </a:r>
            <a:r>
              <a:rPr sz="1100" spc="-30" dirty="0">
                <a:latin typeface="Arial"/>
                <a:cs typeface="Arial"/>
              </a:rPr>
              <a:t> </a:t>
            </a:r>
            <a:r>
              <a:rPr sz="1100" spc="-10" dirty="0">
                <a:latin typeface="Arial"/>
                <a:cs typeface="Arial"/>
              </a:rPr>
              <a:t>components.</a:t>
            </a:r>
            <a:endParaRPr sz="1100">
              <a:latin typeface="Arial"/>
              <a:cs typeface="Arial"/>
            </a:endParaRPr>
          </a:p>
          <a:p>
            <a:pPr marL="481965" marR="68580" indent="-228600">
              <a:lnSpc>
                <a:spcPct val="110000"/>
              </a:lnSpc>
              <a:spcBef>
                <a:spcPts val="5"/>
              </a:spcBef>
              <a:buFont typeface="Arial"/>
              <a:buAutoNum type="arabicPeriod" startAt="2"/>
              <a:tabLst>
                <a:tab pos="482600" algn="l"/>
              </a:tabLst>
            </a:pPr>
            <a:r>
              <a:rPr sz="1100" b="1" dirty="0">
                <a:latin typeface="Arial"/>
                <a:cs typeface="Arial"/>
              </a:rPr>
              <a:t>Data</a:t>
            </a:r>
            <a:r>
              <a:rPr sz="1100" b="1" spc="-15" dirty="0">
                <a:latin typeface="Arial"/>
                <a:cs typeface="Arial"/>
              </a:rPr>
              <a:t> </a:t>
            </a:r>
            <a:r>
              <a:rPr sz="1100" b="1" dirty="0">
                <a:latin typeface="Arial"/>
                <a:cs typeface="Arial"/>
              </a:rPr>
              <a:t>access</a:t>
            </a:r>
            <a:r>
              <a:rPr sz="1100" dirty="0">
                <a:latin typeface="Arial"/>
                <a:cs typeface="Arial"/>
              </a:rPr>
              <a:t>:</a:t>
            </a:r>
            <a:r>
              <a:rPr sz="1100" spc="-3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indicate</a:t>
            </a:r>
            <a:r>
              <a:rPr sz="1100" spc="-30" dirty="0">
                <a:latin typeface="Arial"/>
                <a:cs typeface="Arial"/>
              </a:rPr>
              <a:t> </a:t>
            </a:r>
            <a:r>
              <a:rPr sz="1100" dirty="0">
                <a:latin typeface="Arial"/>
                <a:cs typeface="Arial"/>
              </a:rPr>
              <a:t>whether</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input</a:t>
            </a:r>
            <a:r>
              <a:rPr sz="1100" spc="-25" dirty="0">
                <a:latin typeface="Arial"/>
                <a:cs typeface="Arial"/>
              </a:rPr>
              <a:t> </a:t>
            </a:r>
            <a:r>
              <a:rPr sz="1100" dirty="0">
                <a:latin typeface="Arial"/>
                <a:cs typeface="Arial"/>
              </a:rPr>
              <a:t>should</a:t>
            </a:r>
            <a:r>
              <a:rPr sz="1100" spc="-15"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accessed</a:t>
            </a:r>
            <a:r>
              <a:rPr sz="1100" spc="-20" dirty="0">
                <a:latin typeface="Arial"/>
                <a:cs typeface="Arial"/>
              </a:rPr>
              <a:t> </a:t>
            </a:r>
            <a:r>
              <a:rPr sz="1100" dirty="0">
                <a:latin typeface="Arial"/>
                <a:cs typeface="Arial"/>
              </a:rPr>
              <a:t>as</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single</a:t>
            </a:r>
            <a:r>
              <a:rPr sz="1100" spc="-15" dirty="0">
                <a:latin typeface="Arial"/>
                <a:cs typeface="Arial"/>
              </a:rPr>
              <a:t> </a:t>
            </a:r>
            <a:r>
              <a:rPr sz="1100" dirty="0">
                <a:latin typeface="Arial"/>
                <a:cs typeface="Arial"/>
              </a:rPr>
              <a:t>item,</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list</a:t>
            </a:r>
            <a:r>
              <a:rPr sz="1100" spc="-5" dirty="0">
                <a:latin typeface="Arial"/>
                <a:cs typeface="Arial"/>
              </a:rPr>
              <a:t> </a:t>
            </a:r>
            <a:r>
              <a:rPr sz="1100" spc="-25" dirty="0">
                <a:latin typeface="Arial"/>
                <a:cs typeface="Arial"/>
              </a:rPr>
              <a:t>of </a:t>
            </a:r>
            <a:r>
              <a:rPr sz="1100" dirty="0">
                <a:latin typeface="Arial"/>
                <a:cs typeface="Arial"/>
              </a:rPr>
              <a:t>items</a:t>
            </a:r>
            <a:r>
              <a:rPr sz="1100" spc="-15" dirty="0">
                <a:latin typeface="Arial"/>
                <a:cs typeface="Arial"/>
              </a:rPr>
              <a:t> </a:t>
            </a:r>
            <a:r>
              <a:rPr sz="1100" dirty="0">
                <a:latin typeface="Arial"/>
                <a:cs typeface="Arial"/>
              </a:rPr>
              <a:t>or</a:t>
            </a:r>
            <a:r>
              <a:rPr sz="1100" spc="-10" dirty="0">
                <a:latin typeface="Arial"/>
                <a:cs typeface="Arial"/>
              </a:rPr>
              <a:t> </a:t>
            </a:r>
            <a:r>
              <a:rPr sz="1100" dirty="0">
                <a:latin typeface="Arial"/>
                <a:cs typeface="Arial"/>
              </a:rPr>
              <a:t>as</a:t>
            </a:r>
            <a:r>
              <a:rPr sz="1100" spc="-10" dirty="0">
                <a:latin typeface="Arial"/>
                <a:cs typeface="Arial"/>
              </a:rPr>
              <a:t> </a:t>
            </a:r>
            <a:r>
              <a:rPr sz="1100" dirty="0">
                <a:latin typeface="Arial"/>
                <a:cs typeface="Arial"/>
              </a:rPr>
              <a:t>a</a:t>
            </a:r>
            <a:r>
              <a:rPr sz="1100" spc="-15" dirty="0">
                <a:latin typeface="Arial"/>
                <a:cs typeface="Arial"/>
              </a:rPr>
              <a:t> </a:t>
            </a:r>
            <a:r>
              <a:rPr sz="1100" spc="-10" dirty="0">
                <a:latin typeface="Arial"/>
                <a:cs typeface="Arial"/>
              </a:rPr>
              <a:t>tree</a:t>
            </a:r>
            <a:r>
              <a:rPr sz="1050" spc="-15" baseline="31746" dirty="0">
                <a:latin typeface="Arial"/>
                <a:cs typeface="Arial"/>
              </a:rPr>
              <a:t>1</a:t>
            </a:r>
            <a:r>
              <a:rPr sz="1100" spc="-10" dirty="0">
                <a:latin typeface="Arial"/>
                <a:cs typeface="Arial"/>
              </a:rPr>
              <a:t>.</a:t>
            </a:r>
            <a:endParaRPr sz="1100">
              <a:latin typeface="Arial"/>
              <a:cs typeface="Arial"/>
            </a:endParaRPr>
          </a:p>
          <a:p>
            <a:pPr marL="481965" marR="98425" indent="-228600">
              <a:lnSpc>
                <a:spcPct val="110000"/>
              </a:lnSpc>
              <a:spcBef>
                <a:spcPts val="10"/>
              </a:spcBef>
              <a:buFont typeface="Arial"/>
              <a:buAutoNum type="arabicPeriod" startAt="2"/>
              <a:tabLst>
                <a:tab pos="482600" algn="l"/>
              </a:tabLst>
            </a:pPr>
            <a:r>
              <a:rPr sz="1100" b="1" dirty="0">
                <a:latin typeface="Arial"/>
                <a:cs typeface="Arial"/>
              </a:rPr>
              <a:t>Type</a:t>
            </a:r>
            <a:r>
              <a:rPr sz="1100" dirty="0">
                <a:latin typeface="Arial"/>
                <a:cs typeface="Arial"/>
              </a:rPr>
              <a:t>:</a:t>
            </a:r>
            <a:r>
              <a:rPr sz="1100" spc="-3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parameters</a:t>
            </a:r>
            <a:r>
              <a:rPr sz="1100" spc="-35" dirty="0">
                <a:latin typeface="Arial"/>
                <a:cs typeface="Arial"/>
              </a:rPr>
              <a:t> </a:t>
            </a:r>
            <a:r>
              <a:rPr sz="1100" dirty="0">
                <a:latin typeface="Arial"/>
                <a:cs typeface="Arial"/>
              </a:rPr>
              <a:t>are</a:t>
            </a:r>
            <a:r>
              <a:rPr sz="1100" spc="-10" dirty="0">
                <a:latin typeface="Arial"/>
                <a:cs typeface="Arial"/>
              </a:rPr>
              <a:t> </a:t>
            </a:r>
            <a:r>
              <a:rPr sz="1100" dirty="0">
                <a:latin typeface="Arial"/>
                <a:cs typeface="Arial"/>
              </a:rPr>
              <a:t>set</a:t>
            </a:r>
            <a:r>
              <a:rPr sz="1100" spc="-5"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default</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an</a:t>
            </a:r>
            <a:r>
              <a:rPr sz="1100" spc="-10" dirty="0">
                <a:latin typeface="Arial"/>
                <a:cs typeface="Arial"/>
              </a:rPr>
              <a:t> </a:t>
            </a:r>
            <a:r>
              <a:rPr sz="1100" b="1" i="1" dirty="0">
                <a:latin typeface="Arial"/>
                <a:cs typeface="Arial"/>
              </a:rPr>
              <a:t>object</a:t>
            </a:r>
            <a:r>
              <a:rPr sz="1100" b="1" i="1" spc="-20" dirty="0">
                <a:latin typeface="Arial"/>
                <a:cs typeface="Arial"/>
              </a:rPr>
              <a:t> </a:t>
            </a:r>
            <a:r>
              <a:rPr sz="1100" dirty="0">
                <a:latin typeface="Arial"/>
                <a:cs typeface="Arial"/>
              </a:rPr>
              <a:t>type.</a:t>
            </a:r>
            <a:r>
              <a:rPr sz="1100" spc="265"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best</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specify</a:t>
            </a:r>
            <a:r>
              <a:rPr sz="1100" spc="-25" dirty="0">
                <a:latin typeface="Arial"/>
                <a:cs typeface="Arial"/>
              </a:rPr>
              <a:t> </a:t>
            </a:r>
            <a:r>
              <a:rPr sz="1100" spc="-50" dirty="0">
                <a:latin typeface="Arial"/>
                <a:cs typeface="Arial"/>
              </a:rPr>
              <a:t>a </a:t>
            </a:r>
            <a:r>
              <a:rPr sz="1100" dirty="0">
                <a:latin typeface="Arial"/>
                <a:cs typeface="Arial"/>
              </a:rPr>
              <a:t>type</a:t>
            </a:r>
            <a:r>
              <a:rPr sz="1100" spc="-3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make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more</a:t>
            </a:r>
            <a:r>
              <a:rPr sz="1100" spc="-25" dirty="0">
                <a:latin typeface="Arial"/>
                <a:cs typeface="Arial"/>
              </a:rPr>
              <a:t> </a:t>
            </a:r>
            <a:r>
              <a:rPr sz="1100" dirty="0">
                <a:latin typeface="Arial"/>
                <a:cs typeface="Arial"/>
              </a:rPr>
              <a:t>readable</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efficient.</a:t>
            </a:r>
            <a:r>
              <a:rPr sz="1100" spc="-20"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can</a:t>
            </a:r>
            <a:r>
              <a:rPr sz="1100" spc="-1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primitive,</a:t>
            </a:r>
            <a:r>
              <a:rPr sz="1100" spc="-20" dirty="0">
                <a:latin typeface="Arial"/>
                <a:cs typeface="Arial"/>
              </a:rPr>
              <a:t> </a:t>
            </a:r>
            <a:r>
              <a:rPr sz="1100" dirty="0">
                <a:latin typeface="Arial"/>
                <a:cs typeface="Arial"/>
              </a:rPr>
              <a:t>such</a:t>
            </a:r>
            <a:r>
              <a:rPr sz="1100" spc="-15" dirty="0">
                <a:latin typeface="Arial"/>
                <a:cs typeface="Arial"/>
              </a:rPr>
              <a:t> </a:t>
            </a:r>
            <a:r>
              <a:rPr sz="1100" dirty="0">
                <a:latin typeface="Arial"/>
                <a:cs typeface="Arial"/>
              </a:rPr>
              <a:t>as</a:t>
            </a:r>
            <a:r>
              <a:rPr sz="1100" spc="-10" dirty="0">
                <a:latin typeface="Arial"/>
                <a:cs typeface="Arial"/>
              </a:rPr>
              <a:t> </a:t>
            </a:r>
            <a:r>
              <a:rPr sz="1100" b="1" i="1" spc="-25" dirty="0">
                <a:latin typeface="Arial"/>
                <a:cs typeface="Arial"/>
              </a:rPr>
              <a:t>int </a:t>
            </a:r>
            <a:r>
              <a:rPr sz="1100" dirty="0">
                <a:latin typeface="Arial"/>
                <a:cs typeface="Arial"/>
              </a:rPr>
              <a:t>or</a:t>
            </a:r>
            <a:r>
              <a:rPr sz="1100" spc="-25" dirty="0">
                <a:latin typeface="Arial"/>
                <a:cs typeface="Arial"/>
              </a:rPr>
              <a:t> </a:t>
            </a:r>
            <a:r>
              <a:rPr sz="1100" b="1" i="1" dirty="0">
                <a:latin typeface="Arial"/>
                <a:cs typeface="Arial"/>
              </a:rPr>
              <a:t>double</a:t>
            </a:r>
            <a:r>
              <a:rPr sz="1100" dirty="0">
                <a:latin typeface="Arial"/>
                <a:cs typeface="Arial"/>
              </a:rPr>
              <a:t>,</a:t>
            </a:r>
            <a:r>
              <a:rPr sz="1100" spc="-20" dirty="0">
                <a:latin typeface="Arial"/>
                <a:cs typeface="Arial"/>
              </a:rPr>
              <a:t> </a:t>
            </a:r>
            <a:r>
              <a:rPr sz="1100" dirty="0">
                <a:latin typeface="Arial"/>
                <a:cs typeface="Arial"/>
              </a:rPr>
              <a:t>or</a:t>
            </a:r>
            <a:r>
              <a:rPr sz="1100" spc="-20" dirty="0">
                <a:latin typeface="Arial"/>
                <a:cs typeface="Arial"/>
              </a:rPr>
              <a:t> </a:t>
            </a:r>
            <a:r>
              <a:rPr sz="1100" b="1" i="1" dirty="0">
                <a:latin typeface="Arial"/>
                <a:cs typeface="Arial"/>
              </a:rPr>
              <a:t>RhinoCommon</a:t>
            </a:r>
            <a:r>
              <a:rPr sz="1100" b="1" i="1" spc="-20"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used</a:t>
            </a:r>
            <a:r>
              <a:rPr sz="1100" spc="-15" dirty="0">
                <a:latin typeface="Arial"/>
                <a:cs typeface="Arial"/>
              </a:rPr>
              <a:t> </a:t>
            </a:r>
            <a:r>
              <a:rPr sz="1100" dirty="0">
                <a:latin typeface="Arial"/>
                <a:cs typeface="Arial"/>
              </a:rPr>
              <a:t>only</a:t>
            </a:r>
            <a:r>
              <a:rPr sz="1100" spc="-1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Rhino</a:t>
            </a:r>
            <a:r>
              <a:rPr sz="1100" spc="-15"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15" dirty="0">
                <a:latin typeface="Arial"/>
                <a:cs typeface="Arial"/>
              </a:rPr>
              <a:t> </a:t>
            </a:r>
            <a:r>
              <a:rPr sz="1100" b="1" i="1" dirty="0">
                <a:latin typeface="Arial"/>
                <a:cs typeface="Arial"/>
              </a:rPr>
              <a:t>Point3d</a:t>
            </a:r>
            <a:r>
              <a:rPr sz="1100" b="1" i="1" spc="-20" dirty="0">
                <a:latin typeface="Arial"/>
                <a:cs typeface="Arial"/>
              </a:rPr>
              <a:t> </a:t>
            </a:r>
            <a:r>
              <a:rPr sz="1100" spc="-25" dirty="0">
                <a:latin typeface="Arial"/>
                <a:cs typeface="Arial"/>
              </a:rPr>
              <a:t>or </a:t>
            </a:r>
            <a:r>
              <a:rPr sz="1100" b="1" i="1" dirty="0">
                <a:latin typeface="Arial"/>
                <a:cs typeface="Arial"/>
              </a:rPr>
              <a:t>Curve</a:t>
            </a:r>
            <a:r>
              <a:rPr sz="1100" dirty="0">
                <a:latin typeface="Arial"/>
                <a:cs typeface="Arial"/>
              </a:rPr>
              <a:t>.</a:t>
            </a:r>
            <a:r>
              <a:rPr sz="1100" spc="-5"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for</a:t>
            </a:r>
            <a:r>
              <a:rPr sz="1100" spc="-5" dirty="0">
                <a:latin typeface="Arial"/>
                <a:cs typeface="Arial"/>
              </a:rPr>
              <a:t> </a:t>
            </a:r>
            <a:r>
              <a:rPr sz="1100" dirty="0">
                <a:latin typeface="Arial"/>
                <a:cs typeface="Arial"/>
              </a:rPr>
              <a:t>each</a:t>
            </a:r>
            <a:r>
              <a:rPr sz="1100" spc="-10" dirty="0">
                <a:latin typeface="Arial"/>
                <a:cs typeface="Arial"/>
              </a:rPr>
              <a:t> input.</a:t>
            </a:r>
            <a:endParaRPr sz="1100">
              <a:latin typeface="Arial"/>
              <a:cs typeface="Arial"/>
            </a:endParaRPr>
          </a:p>
          <a:p>
            <a:pPr>
              <a:lnSpc>
                <a:spcPct val="100000"/>
              </a:lnSpc>
              <a:spcBef>
                <a:spcPts val="20"/>
              </a:spcBef>
            </a:pPr>
            <a:endParaRPr sz="1250">
              <a:latin typeface="Arial"/>
              <a:cs typeface="Arial"/>
            </a:endParaRPr>
          </a:p>
          <a:p>
            <a:pPr marL="25400" marR="298450">
              <a:lnSpc>
                <a:spcPct val="95900"/>
              </a:lnSpc>
            </a:pPr>
            <a:r>
              <a:rPr sz="1100" dirty="0">
                <a:latin typeface="Arial"/>
                <a:cs typeface="Arial"/>
              </a:rPr>
              <a:t>Just</a:t>
            </a:r>
            <a:r>
              <a:rPr sz="1100" spc="-20"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other</a:t>
            </a:r>
            <a:r>
              <a:rPr sz="1100" spc="-20" dirty="0">
                <a:latin typeface="Arial"/>
                <a:cs typeface="Arial"/>
              </a:rPr>
              <a:t> </a:t>
            </a:r>
            <a:r>
              <a:rPr sz="1100" dirty="0">
                <a:latin typeface="Arial"/>
                <a:cs typeface="Arial"/>
              </a:rPr>
              <a:t>GH</a:t>
            </a:r>
            <a:r>
              <a:rPr sz="1100" spc="-30" dirty="0">
                <a:latin typeface="Arial"/>
                <a:cs typeface="Arial"/>
              </a:rPr>
              <a:t> </a:t>
            </a:r>
            <a:r>
              <a:rPr sz="1100" dirty="0">
                <a:latin typeface="Arial"/>
                <a:cs typeface="Arial"/>
              </a:rPr>
              <a:t>components,</a:t>
            </a:r>
            <a:r>
              <a:rPr sz="1100" spc="-20"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hook</a:t>
            </a:r>
            <a:r>
              <a:rPr sz="1100" spc="-25"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parameters</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script </a:t>
            </a:r>
            <a:r>
              <a:rPr sz="1100" dirty="0">
                <a:latin typeface="Arial"/>
                <a:cs typeface="Arial"/>
              </a:rPr>
              <a:t>components.</a:t>
            </a:r>
            <a:r>
              <a:rPr sz="1100" spc="-3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script</a:t>
            </a:r>
            <a:r>
              <a:rPr sz="1100" spc="-20" dirty="0">
                <a:latin typeface="Arial"/>
                <a:cs typeface="Arial"/>
              </a:rPr>
              <a:t> </a:t>
            </a:r>
            <a:r>
              <a:rPr sz="1100" dirty="0">
                <a:latin typeface="Arial"/>
                <a:cs typeface="Arial"/>
              </a:rPr>
              <a:t>component</a:t>
            </a:r>
            <a:r>
              <a:rPr sz="1100" spc="-1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process</a:t>
            </a:r>
            <a:r>
              <a:rPr sz="1100" spc="-25" dirty="0">
                <a:latin typeface="Arial"/>
                <a:cs typeface="Arial"/>
              </a:rPr>
              <a:t> </a:t>
            </a:r>
            <a:r>
              <a:rPr sz="1100" dirty="0">
                <a:latin typeface="Arial"/>
                <a:cs typeface="Arial"/>
              </a:rPr>
              <a:t>most</a:t>
            </a:r>
            <a:r>
              <a:rPr sz="1100" spc="-15" dirty="0">
                <a:latin typeface="Arial"/>
                <a:cs typeface="Arial"/>
              </a:rPr>
              <a:t> </a:t>
            </a:r>
            <a:r>
              <a:rPr sz="1100" dirty="0">
                <a:latin typeface="Arial"/>
                <a:cs typeface="Arial"/>
              </a:rPr>
              <a:t>data</a:t>
            </a:r>
            <a:r>
              <a:rPr sz="1100" spc="-35"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specify</a:t>
            </a:r>
            <a:r>
              <a:rPr sz="1100" spc="-25" dirty="0">
                <a:latin typeface="Arial"/>
                <a:cs typeface="Arial"/>
              </a:rPr>
              <a:t> </a:t>
            </a:r>
            <a:r>
              <a:rPr sz="1100" dirty="0">
                <a:latin typeface="Arial"/>
                <a:cs typeface="Arial"/>
              </a:rPr>
              <a:t>the</a:t>
            </a:r>
            <a:r>
              <a:rPr sz="1100" spc="-20" dirty="0">
                <a:latin typeface="Arial"/>
                <a:cs typeface="Arial"/>
              </a:rPr>
              <a:t> data </a:t>
            </a:r>
            <a:r>
              <a:rPr sz="1100" dirty="0">
                <a:latin typeface="Arial"/>
                <a:cs typeface="Arial"/>
              </a:rPr>
              <a:t>type</a:t>
            </a:r>
            <a:r>
              <a:rPr sz="1100" spc="-3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using</a:t>
            </a:r>
            <a:r>
              <a:rPr sz="1100" spc="-3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Type</a:t>
            </a:r>
            <a:r>
              <a:rPr sz="1100" b="1" i="1" spc="-20" dirty="0">
                <a:latin typeface="Arial"/>
                <a:cs typeface="Arial"/>
              </a:rPr>
              <a:t> </a:t>
            </a:r>
            <a:r>
              <a:rPr sz="1100" b="1" i="1" dirty="0">
                <a:latin typeface="Arial"/>
                <a:cs typeface="Arial"/>
              </a:rPr>
              <a:t>hint</a:t>
            </a:r>
            <a:r>
              <a:rPr sz="1100" b="1" i="1" spc="-20"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15" dirty="0">
                <a:latin typeface="Arial"/>
                <a:cs typeface="Arial"/>
              </a:rPr>
              <a:t> </a:t>
            </a:r>
            <a:r>
              <a:rPr sz="1100" spc="-10" dirty="0">
                <a:latin typeface="Arial"/>
                <a:cs typeface="Arial"/>
              </a:rPr>
              <a:t>image.</a:t>
            </a:r>
            <a:endParaRPr sz="1100">
              <a:latin typeface="Arial"/>
              <a:cs typeface="Arial"/>
            </a:endParaRPr>
          </a:p>
        </p:txBody>
      </p:sp>
      <p:sp>
        <p:nvSpPr>
          <p:cNvPr id="3" name="object 3"/>
          <p:cNvSpPr txBox="1"/>
          <p:nvPr/>
        </p:nvSpPr>
        <p:spPr>
          <a:xfrm>
            <a:off x="902004" y="8301164"/>
            <a:ext cx="5080000" cy="485140"/>
          </a:xfrm>
          <a:prstGeom prst="rect">
            <a:avLst/>
          </a:prstGeom>
        </p:spPr>
        <p:txBody>
          <a:bodyPr vert="horz" wrap="square" lIns="0" tIns="12700" rIns="0" bIns="0" rtlCol="0">
            <a:spAutoFit/>
          </a:bodyPr>
          <a:lstStyle/>
          <a:p>
            <a:pPr marL="895985">
              <a:lnSpc>
                <a:spcPct val="100000"/>
              </a:lnSpc>
              <a:spcBef>
                <a:spcPts val="100"/>
              </a:spcBef>
            </a:pPr>
            <a:r>
              <a:rPr sz="900" dirty="0">
                <a:latin typeface="Arial"/>
                <a:cs typeface="Arial"/>
              </a:rPr>
              <a:t>Figure(5):</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type</a:t>
            </a:r>
            <a:r>
              <a:rPr sz="900" spc="-20" dirty="0">
                <a:latin typeface="Arial"/>
                <a:cs typeface="Arial"/>
              </a:rPr>
              <a:t> </a:t>
            </a:r>
            <a:r>
              <a:rPr sz="900" dirty="0">
                <a:latin typeface="Arial"/>
                <a:cs typeface="Arial"/>
              </a:rPr>
              <a:t>hint</a:t>
            </a:r>
            <a:r>
              <a:rPr sz="900" spc="-15"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input</a:t>
            </a:r>
            <a:r>
              <a:rPr sz="900" spc="-5" dirty="0">
                <a:latin typeface="Arial"/>
                <a:cs typeface="Arial"/>
              </a:rPr>
              <a:t> </a:t>
            </a:r>
            <a:r>
              <a:rPr sz="900" dirty="0">
                <a:latin typeface="Arial"/>
                <a:cs typeface="Arial"/>
              </a:rPr>
              <a:t>allows</a:t>
            </a:r>
            <a:r>
              <a:rPr sz="900" spc="-5" dirty="0">
                <a:latin typeface="Arial"/>
                <a:cs typeface="Arial"/>
              </a:rPr>
              <a:t> </a:t>
            </a:r>
            <a:r>
              <a:rPr sz="900" dirty="0">
                <a:latin typeface="Arial"/>
                <a:cs typeface="Arial"/>
              </a:rPr>
              <a:t>setting</a:t>
            </a:r>
            <a:r>
              <a:rPr sz="900" spc="-10" dirty="0">
                <a:latin typeface="Arial"/>
                <a:cs typeface="Arial"/>
              </a:rPr>
              <a:t> </a:t>
            </a:r>
            <a:r>
              <a:rPr sz="900" dirty="0">
                <a:latin typeface="Arial"/>
                <a:cs typeface="Arial"/>
              </a:rPr>
              <a:t>input</a:t>
            </a:r>
            <a:r>
              <a:rPr sz="900" spc="-15" dirty="0">
                <a:latin typeface="Arial"/>
                <a:cs typeface="Arial"/>
              </a:rPr>
              <a:t> </a:t>
            </a:r>
            <a:r>
              <a:rPr sz="900" dirty="0">
                <a:latin typeface="Arial"/>
                <a:cs typeface="Arial"/>
              </a:rPr>
              <a:t>parameters</a:t>
            </a:r>
            <a:r>
              <a:rPr sz="900" spc="-5" dirty="0">
                <a:latin typeface="Arial"/>
                <a:cs typeface="Arial"/>
              </a:rPr>
              <a:t> </a:t>
            </a:r>
            <a:r>
              <a:rPr sz="900" dirty="0">
                <a:latin typeface="Arial"/>
                <a:cs typeface="Arial"/>
              </a:rPr>
              <a:t>to</a:t>
            </a:r>
            <a:r>
              <a:rPr sz="900" spc="-20" dirty="0">
                <a:latin typeface="Arial"/>
                <a:cs typeface="Arial"/>
              </a:rPr>
              <a:t> </a:t>
            </a:r>
            <a:r>
              <a:rPr sz="900" dirty="0">
                <a:latin typeface="Arial"/>
                <a:cs typeface="Arial"/>
              </a:rPr>
              <a:t>specific</a:t>
            </a:r>
            <a:r>
              <a:rPr sz="900" spc="-15" dirty="0">
                <a:latin typeface="Arial"/>
                <a:cs typeface="Arial"/>
              </a:rPr>
              <a:t> </a:t>
            </a:r>
            <a:r>
              <a:rPr sz="900" spc="-20" dirty="0">
                <a:latin typeface="Arial"/>
                <a:cs typeface="Arial"/>
              </a:rPr>
              <a:t>type</a:t>
            </a:r>
            <a:endParaRPr sz="900" dirty="0">
              <a:latin typeface="Arial"/>
              <a:cs typeface="Arial"/>
            </a:endParaRPr>
          </a:p>
          <a:p>
            <a:pPr>
              <a:lnSpc>
                <a:spcPct val="100000"/>
              </a:lnSpc>
              <a:spcBef>
                <a:spcPts val="5"/>
              </a:spcBef>
            </a:pPr>
            <a:endParaRPr sz="1050" dirty="0">
              <a:latin typeface="Arial"/>
              <a:cs typeface="Arial"/>
            </a:endParaRPr>
          </a:p>
          <a:p>
            <a:pPr marL="12700">
              <a:lnSpc>
                <a:spcPct val="100000"/>
              </a:lnSpc>
            </a:pPr>
            <a:r>
              <a:rPr sz="1100" dirty="0">
                <a:latin typeface="Arial"/>
                <a:cs typeface="Arial"/>
              </a:rPr>
              <a:t>The</a:t>
            </a:r>
            <a:r>
              <a:rPr sz="1100" spc="-25" dirty="0">
                <a:latin typeface="Arial"/>
                <a:cs typeface="Arial"/>
              </a:rPr>
              <a:t> </a:t>
            </a:r>
            <a:r>
              <a:rPr sz="1100" b="1" i="1" dirty="0">
                <a:latin typeface="Arial"/>
                <a:cs typeface="Arial"/>
              </a:rPr>
              <a:t>Type</a:t>
            </a:r>
            <a:r>
              <a:rPr sz="1100" b="1" i="1" spc="-10" dirty="0">
                <a:latin typeface="Arial"/>
                <a:cs typeface="Arial"/>
              </a:rPr>
              <a:t> </a:t>
            </a:r>
            <a:r>
              <a:rPr sz="1100" b="1" i="1" dirty="0">
                <a:latin typeface="Arial"/>
                <a:cs typeface="Arial"/>
              </a:rPr>
              <a:t>hint</a:t>
            </a:r>
            <a:r>
              <a:rPr sz="1100" dirty="0">
                <a:latin typeface="Arial"/>
                <a:cs typeface="Arial"/>
              </a:rPr>
              <a:t>,</a:t>
            </a:r>
            <a:r>
              <a:rPr sz="1100" spc="-5" dirty="0">
                <a:latin typeface="Arial"/>
                <a:cs typeface="Arial"/>
              </a:rPr>
              <a:t> </a:t>
            </a:r>
            <a:r>
              <a:rPr sz="1100" dirty="0">
                <a:latin typeface="Arial"/>
                <a:cs typeface="Arial"/>
              </a:rPr>
              <a:t>gives</a:t>
            </a:r>
            <a:r>
              <a:rPr sz="1100" spc="-20" dirty="0">
                <a:latin typeface="Arial"/>
                <a:cs typeface="Arial"/>
              </a:rPr>
              <a:t> </a:t>
            </a:r>
            <a:r>
              <a:rPr sz="1100" dirty="0">
                <a:latin typeface="Arial"/>
                <a:cs typeface="Arial"/>
              </a:rPr>
              <a:t>access</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many</a:t>
            </a:r>
            <a:r>
              <a:rPr sz="1100" spc="-2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can</a:t>
            </a:r>
            <a:r>
              <a:rPr sz="1100" spc="-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divided</a:t>
            </a:r>
            <a:r>
              <a:rPr sz="1100" spc="-10" dirty="0">
                <a:latin typeface="Arial"/>
                <a:cs typeface="Arial"/>
              </a:rPr>
              <a:t> </a:t>
            </a:r>
            <a:r>
              <a:rPr sz="1100" dirty="0">
                <a:latin typeface="Arial"/>
                <a:cs typeface="Arial"/>
              </a:rPr>
              <a:t>into</a:t>
            </a:r>
            <a:r>
              <a:rPr sz="1100" spc="-30" dirty="0">
                <a:latin typeface="Arial"/>
                <a:cs typeface="Arial"/>
              </a:rPr>
              <a:t> </a:t>
            </a:r>
            <a:r>
              <a:rPr sz="1100" dirty="0">
                <a:latin typeface="Arial"/>
                <a:cs typeface="Arial"/>
              </a:rPr>
              <a:t>three</a:t>
            </a:r>
            <a:r>
              <a:rPr sz="1100" spc="-20" dirty="0">
                <a:latin typeface="Arial"/>
                <a:cs typeface="Arial"/>
              </a:rPr>
              <a:t> </a:t>
            </a:r>
            <a:r>
              <a:rPr sz="1100" spc="-10" dirty="0">
                <a:latin typeface="Arial"/>
                <a:cs typeface="Arial"/>
              </a:rPr>
              <a:t>groups:</a:t>
            </a:r>
            <a:endParaRPr sz="1100" dirty="0">
              <a:latin typeface="Arial"/>
              <a:cs typeface="Arial"/>
            </a:endParaRPr>
          </a:p>
        </p:txBody>
      </p:sp>
      <p:sp>
        <p:nvSpPr>
          <p:cNvPr id="4" name="object 4"/>
          <p:cNvSpPr/>
          <p:nvPr/>
        </p:nvSpPr>
        <p:spPr>
          <a:xfrm>
            <a:off x="914704" y="9316605"/>
            <a:ext cx="1829435" cy="7620"/>
          </a:xfrm>
          <a:custGeom>
            <a:avLst/>
            <a:gdLst/>
            <a:ahLst/>
            <a:cxnLst/>
            <a:rect l="l" t="t" r="r" b="b"/>
            <a:pathLst>
              <a:path w="1829435" h="7620">
                <a:moveTo>
                  <a:pt x="1829054" y="0"/>
                </a:moveTo>
                <a:lnTo>
                  <a:pt x="0" y="0"/>
                </a:lnTo>
                <a:lnTo>
                  <a:pt x="0" y="7619"/>
                </a:lnTo>
                <a:lnTo>
                  <a:pt x="1829054" y="7619"/>
                </a:lnTo>
                <a:lnTo>
                  <a:pt x="1829054"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1888489" y="3248595"/>
            <a:ext cx="3955236" cy="5048795"/>
          </a:xfrm>
          <a:prstGeom prst="rect">
            <a:avLst/>
          </a:prstGeom>
        </p:spPr>
      </p:pic>
      <p:sp>
        <p:nvSpPr>
          <p:cNvPr id="10" name="object 4"/>
          <p:cNvSpPr txBox="1"/>
          <p:nvPr/>
        </p:nvSpPr>
        <p:spPr>
          <a:xfrm>
            <a:off x="902004" y="621220"/>
            <a:ext cx="5343525" cy="692150"/>
          </a:xfrm>
          <a:prstGeom prst="rect">
            <a:avLst/>
          </a:prstGeom>
        </p:spPr>
        <p:txBody>
          <a:bodyPr vert="horz" wrap="square" lIns="0" tIns="12700" rIns="0" bIns="0" rtlCol="0">
            <a:spAutoFit/>
          </a:bodyPr>
          <a:lstStyle/>
          <a:p>
            <a:pPr marL="635635">
              <a:lnSpc>
                <a:spcPct val="100000"/>
              </a:lnSpc>
              <a:spcBef>
                <a:spcPts val="100"/>
              </a:spcBef>
            </a:pPr>
            <a:r>
              <a:rPr lang="en-US" sz="900" dirty="0" smtClean="0">
                <a:latin typeface="Arial"/>
                <a:cs typeface="Arial"/>
              </a:rPr>
              <a:t> </a:t>
            </a:r>
            <a:endParaRPr sz="900" dirty="0" smtClean="0">
              <a:latin typeface="Arial"/>
              <a:cs typeface="Arial"/>
            </a:endParaRPr>
          </a:p>
          <a:p>
            <a:pPr>
              <a:lnSpc>
                <a:spcPct val="100000"/>
              </a:lnSpc>
              <a:spcBef>
                <a:spcPts val="15"/>
              </a:spcBef>
            </a:pPr>
            <a:endParaRPr sz="1200" dirty="0">
              <a:latin typeface="Arial"/>
              <a:cs typeface="Arial"/>
            </a:endParaRPr>
          </a:p>
          <a:p>
            <a:pPr marL="12700">
              <a:lnSpc>
                <a:spcPct val="100000"/>
              </a:lnSpc>
            </a:pPr>
            <a:r>
              <a:rPr sz="1100" dirty="0">
                <a:latin typeface="Arial"/>
                <a:cs typeface="Arial"/>
              </a:rPr>
              <a:t>The</a:t>
            </a:r>
            <a:r>
              <a:rPr sz="1100" spc="-30" dirty="0">
                <a:latin typeface="Arial"/>
                <a:cs typeface="Arial"/>
              </a:rPr>
              <a:t> </a:t>
            </a:r>
            <a:r>
              <a:rPr sz="1100" dirty="0">
                <a:latin typeface="Arial"/>
                <a:cs typeface="Arial"/>
              </a:rPr>
              <a:t>input</a:t>
            </a:r>
            <a:r>
              <a:rPr sz="1100" spc="-5" dirty="0">
                <a:latin typeface="Arial"/>
                <a:cs typeface="Arial"/>
              </a:rPr>
              <a:t> </a:t>
            </a:r>
            <a:r>
              <a:rPr sz="1100" dirty="0">
                <a:latin typeface="Arial"/>
                <a:cs typeface="Arial"/>
              </a:rPr>
              <a:t>parts</a:t>
            </a:r>
            <a:r>
              <a:rPr sz="1100" spc="-25" dirty="0">
                <a:latin typeface="Arial"/>
                <a:cs typeface="Arial"/>
              </a:rPr>
              <a:t> </a:t>
            </a:r>
            <a:r>
              <a:rPr sz="1100" spc="-20" dirty="0">
                <a:latin typeface="Arial"/>
                <a:cs typeface="Arial"/>
              </a:rPr>
              <a:t>are:</a:t>
            </a:r>
            <a:endParaRPr sz="1100" dirty="0">
              <a:latin typeface="Arial"/>
              <a:cs typeface="Arial"/>
            </a:endParaRPr>
          </a:p>
          <a:p>
            <a:pPr marL="241300">
              <a:lnSpc>
                <a:spcPct val="100000"/>
              </a:lnSpc>
              <a:spcBef>
                <a:spcPts val="130"/>
              </a:spcBef>
            </a:pPr>
            <a:r>
              <a:rPr sz="1100" dirty="0" smtClean="0">
                <a:latin typeface="Arial"/>
                <a:cs typeface="Arial"/>
              </a:rPr>
              <a:t>1.</a:t>
            </a:r>
            <a:r>
              <a:rPr sz="1100" spc="114" dirty="0" smtClean="0">
                <a:latin typeface="Arial"/>
                <a:cs typeface="Arial"/>
              </a:rPr>
              <a:t>  </a:t>
            </a:r>
            <a:r>
              <a:rPr sz="1100" b="1" dirty="0" smtClean="0">
                <a:latin typeface="Arial"/>
                <a:cs typeface="Arial"/>
              </a:rPr>
              <a:t>Name</a:t>
            </a:r>
            <a:r>
              <a:rPr sz="1100" dirty="0" smtClean="0">
                <a:latin typeface="Arial"/>
                <a:cs typeface="Arial"/>
              </a:rPr>
              <a:t>:</a:t>
            </a:r>
            <a:r>
              <a:rPr sz="1100" spc="-10" dirty="0" smtClean="0">
                <a:latin typeface="Arial"/>
                <a:cs typeface="Arial"/>
              </a:rPr>
              <a:t> </a:t>
            </a:r>
            <a:r>
              <a:rPr sz="1100" dirty="0" smtClean="0">
                <a:latin typeface="Arial"/>
                <a:cs typeface="Arial"/>
              </a:rPr>
              <a:t>you</a:t>
            </a:r>
            <a:r>
              <a:rPr sz="1100" spc="-10" dirty="0" smtClean="0">
                <a:latin typeface="Arial"/>
                <a:cs typeface="Arial"/>
              </a:rPr>
              <a:t> </a:t>
            </a:r>
            <a:r>
              <a:rPr sz="1100" dirty="0" smtClean="0">
                <a:latin typeface="Arial"/>
                <a:cs typeface="Arial"/>
              </a:rPr>
              <a:t>can</a:t>
            </a:r>
            <a:r>
              <a:rPr sz="1100" spc="-20" dirty="0" smtClean="0">
                <a:latin typeface="Arial"/>
                <a:cs typeface="Arial"/>
              </a:rPr>
              <a:t> </a:t>
            </a:r>
            <a:r>
              <a:rPr sz="1100" dirty="0" smtClean="0">
                <a:latin typeface="Arial"/>
                <a:cs typeface="Arial"/>
              </a:rPr>
              <a:t>click</a:t>
            </a:r>
            <a:r>
              <a:rPr sz="1100" spc="-5" dirty="0" smtClean="0">
                <a:latin typeface="Arial"/>
                <a:cs typeface="Arial"/>
              </a:rPr>
              <a:t> </a:t>
            </a:r>
            <a:r>
              <a:rPr sz="1100" dirty="0" smtClean="0">
                <a:latin typeface="Arial"/>
                <a:cs typeface="Arial"/>
              </a:rPr>
              <a:t>on</a:t>
            </a:r>
            <a:r>
              <a:rPr sz="1100" spc="-15" dirty="0" smtClean="0">
                <a:latin typeface="Arial"/>
                <a:cs typeface="Arial"/>
              </a:rPr>
              <a:t> </a:t>
            </a:r>
            <a:r>
              <a:rPr sz="1100" dirty="0" smtClean="0">
                <a:latin typeface="Arial"/>
                <a:cs typeface="Arial"/>
              </a:rPr>
              <a:t>it and</a:t>
            </a:r>
            <a:r>
              <a:rPr sz="1100" spc="-20" dirty="0" smtClean="0">
                <a:latin typeface="Arial"/>
                <a:cs typeface="Arial"/>
              </a:rPr>
              <a:t> </a:t>
            </a:r>
            <a:r>
              <a:rPr sz="1100" dirty="0" smtClean="0">
                <a:latin typeface="Arial"/>
                <a:cs typeface="Arial"/>
              </a:rPr>
              <a:t>type</a:t>
            </a:r>
            <a:r>
              <a:rPr sz="1100" spc="-20" dirty="0" smtClean="0">
                <a:latin typeface="Arial"/>
                <a:cs typeface="Arial"/>
              </a:rPr>
              <a:t> </a:t>
            </a:r>
            <a:r>
              <a:rPr sz="1100" dirty="0" smtClean="0">
                <a:latin typeface="Arial"/>
                <a:cs typeface="Arial"/>
              </a:rPr>
              <a:t>a</a:t>
            </a:r>
            <a:r>
              <a:rPr sz="1100" spc="-10" dirty="0" smtClean="0">
                <a:latin typeface="Arial"/>
                <a:cs typeface="Arial"/>
              </a:rPr>
              <a:t> </a:t>
            </a:r>
            <a:r>
              <a:rPr sz="1100" dirty="0" smtClean="0">
                <a:latin typeface="Arial"/>
                <a:cs typeface="Arial"/>
              </a:rPr>
              <a:t>new</a:t>
            </a:r>
            <a:r>
              <a:rPr sz="1100" spc="-25" dirty="0" smtClean="0">
                <a:latin typeface="Arial"/>
                <a:cs typeface="Arial"/>
              </a:rPr>
              <a:t> </a:t>
            </a:r>
            <a:r>
              <a:rPr sz="1100" dirty="0" smtClean="0">
                <a:latin typeface="Arial"/>
                <a:cs typeface="Arial"/>
              </a:rPr>
              <a:t>parameter</a:t>
            </a:r>
            <a:r>
              <a:rPr sz="1100" spc="-15" dirty="0" smtClean="0">
                <a:latin typeface="Arial"/>
                <a:cs typeface="Arial"/>
              </a:rPr>
              <a:t> </a:t>
            </a:r>
            <a:r>
              <a:rPr sz="1100" spc="-10" dirty="0" smtClean="0">
                <a:latin typeface="Arial"/>
                <a:cs typeface="Arial"/>
              </a:rPr>
              <a:t>name.</a:t>
            </a:r>
            <a:endParaRPr sz="1100" dirty="0">
              <a:latin typeface="Arial"/>
              <a:cs typeface="Arial"/>
            </a:endParaRPr>
          </a:p>
        </p:txBody>
      </p:sp>
      <p:sp>
        <p:nvSpPr>
          <p:cNvPr id="11" name="object 2"/>
          <p:cNvSpPr txBox="1"/>
          <p:nvPr/>
        </p:nvSpPr>
        <p:spPr>
          <a:xfrm>
            <a:off x="902004" y="8883015"/>
            <a:ext cx="5931535" cy="827919"/>
          </a:xfrm>
          <a:prstGeom prst="rect">
            <a:avLst/>
          </a:prstGeom>
        </p:spPr>
        <p:txBody>
          <a:bodyPr vert="horz" wrap="square" lIns="0" tIns="19685" rIns="0" bIns="0" rtlCol="0">
            <a:spAutoFit/>
          </a:bodyPr>
          <a:lstStyle/>
          <a:p>
            <a:pPr marL="469265" marR="250190" indent="-228600">
              <a:lnSpc>
                <a:spcPct val="96000"/>
              </a:lnSpc>
              <a:spcBef>
                <a:spcPts val="155"/>
              </a:spcBef>
              <a:buFont typeface="Arial"/>
              <a:buAutoNum type="arabicPlain"/>
              <a:tabLst>
                <a:tab pos="469900" algn="l"/>
              </a:tabLst>
            </a:pPr>
            <a:r>
              <a:rPr sz="1100" b="1" i="1" dirty="0">
                <a:latin typeface="Arial"/>
                <a:cs typeface="Arial"/>
              </a:rPr>
              <a:t>System.Object</a:t>
            </a:r>
            <a:r>
              <a:rPr sz="1100" dirty="0">
                <a:latin typeface="Arial"/>
                <a:cs typeface="Arial"/>
              </a:rPr>
              <a:t>.</a:t>
            </a:r>
            <a:r>
              <a:rPr sz="1100" spc="-2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do</a:t>
            </a:r>
            <a:r>
              <a:rPr sz="1100" spc="-20" dirty="0">
                <a:latin typeface="Arial"/>
                <a:cs typeface="Arial"/>
              </a:rPr>
              <a:t> </a:t>
            </a:r>
            <a:r>
              <a:rPr sz="1100" dirty="0">
                <a:latin typeface="Arial"/>
                <a:cs typeface="Arial"/>
              </a:rPr>
              <a:t>not</a:t>
            </a:r>
            <a:r>
              <a:rPr sz="1100" spc="-20" dirty="0">
                <a:latin typeface="Arial"/>
                <a:cs typeface="Arial"/>
              </a:rPr>
              <a:t> </a:t>
            </a:r>
            <a:r>
              <a:rPr sz="1100" dirty="0">
                <a:latin typeface="Arial"/>
                <a:cs typeface="Arial"/>
              </a:rPr>
              <a:t>specify</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GH</a:t>
            </a:r>
            <a:r>
              <a:rPr sz="1100" spc="-15" dirty="0">
                <a:latin typeface="Arial"/>
                <a:cs typeface="Arial"/>
              </a:rPr>
              <a:t> </a:t>
            </a:r>
            <a:r>
              <a:rPr sz="1100" dirty="0">
                <a:latin typeface="Arial"/>
                <a:cs typeface="Arial"/>
              </a:rPr>
              <a:t>assigns</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base</a:t>
            </a:r>
            <a:r>
              <a:rPr sz="1100" spc="-25" dirty="0">
                <a:latin typeface="Arial"/>
                <a:cs typeface="Arial"/>
              </a:rPr>
              <a:t> </a:t>
            </a:r>
            <a:r>
              <a:rPr sz="1100" spc="-20" dirty="0">
                <a:latin typeface="Arial"/>
                <a:cs typeface="Arial"/>
              </a:rPr>
              <a:t>type </a:t>
            </a:r>
            <a:r>
              <a:rPr sz="1100" b="1" i="1" dirty="0">
                <a:latin typeface="Arial"/>
                <a:cs typeface="Arial"/>
              </a:rPr>
              <a:t>System.Object</a:t>
            </a:r>
            <a:r>
              <a:rPr sz="1100" dirty="0">
                <a:latin typeface="Arial"/>
                <a:cs typeface="Arial"/>
              </a:rPr>
              <a:t>.</a:t>
            </a:r>
            <a:r>
              <a:rPr sz="1100" spc="-15"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System.Object</a:t>
            </a:r>
            <a:r>
              <a:rPr sz="1100" b="1" i="1" spc="-2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root</a:t>
            </a:r>
            <a:r>
              <a:rPr sz="1100" spc="-30"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all</a:t>
            </a:r>
            <a:r>
              <a:rPr sz="1100" spc="-25" dirty="0">
                <a:latin typeface="Arial"/>
                <a:cs typeface="Arial"/>
              </a:rPr>
              <a:t> </a:t>
            </a:r>
            <a:r>
              <a:rPr sz="1100" dirty="0">
                <a:latin typeface="Arial"/>
                <a:cs typeface="Arial"/>
              </a:rPr>
              <a:t>other</a:t>
            </a:r>
            <a:r>
              <a:rPr sz="1100" spc="-3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built</a:t>
            </a:r>
            <a:r>
              <a:rPr sz="1100" spc="-10" dirty="0">
                <a:latin typeface="Arial"/>
                <a:cs typeface="Arial"/>
              </a:rPr>
              <a:t> </a:t>
            </a:r>
            <a:r>
              <a:rPr sz="1100" spc="-25" dirty="0">
                <a:latin typeface="Arial"/>
                <a:cs typeface="Arial"/>
              </a:rPr>
              <a:t>on. </a:t>
            </a:r>
            <a:r>
              <a:rPr sz="1100" dirty="0">
                <a:latin typeface="Arial"/>
                <a:cs typeface="Arial"/>
              </a:rPr>
              <a:t>Therefore</a:t>
            </a:r>
            <a:r>
              <a:rPr sz="1100" spc="-30"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safe</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assign</a:t>
            </a:r>
            <a:r>
              <a:rPr sz="1100" spc="-10" dirty="0">
                <a:latin typeface="Arial"/>
                <a:cs typeface="Arial"/>
              </a:rPr>
              <a:t> </a:t>
            </a:r>
            <a:r>
              <a:rPr sz="1100" i="1" dirty="0">
                <a:latin typeface="Arial"/>
                <a:cs typeface="Arial"/>
              </a:rPr>
              <a:t>System.Object</a:t>
            </a:r>
            <a:r>
              <a:rPr sz="1100" i="1" spc="-15" dirty="0">
                <a:latin typeface="Arial"/>
                <a:cs typeface="Arial"/>
              </a:rPr>
              <a:t> </a:t>
            </a:r>
            <a:r>
              <a:rPr sz="1100" dirty="0">
                <a:latin typeface="Arial"/>
                <a:cs typeface="Arial"/>
              </a:rPr>
              <a:t>type</a:t>
            </a:r>
            <a:r>
              <a:rPr sz="1100" spc="-30" dirty="0">
                <a:latin typeface="Arial"/>
                <a:cs typeface="Arial"/>
              </a:rPr>
              <a:t> </a:t>
            </a:r>
            <a:r>
              <a:rPr sz="1100" dirty="0">
                <a:latin typeface="Arial"/>
                <a:cs typeface="Arial"/>
              </a:rPr>
              <a:t>to</a:t>
            </a:r>
            <a:r>
              <a:rPr sz="1100" spc="-15" dirty="0">
                <a:latin typeface="Arial"/>
                <a:cs typeface="Arial"/>
              </a:rPr>
              <a:t> </a:t>
            </a:r>
            <a:r>
              <a:rPr sz="1100" u="sng" dirty="0">
                <a:uFill>
                  <a:solidFill>
                    <a:srgbClr val="000000"/>
                  </a:solidFill>
                </a:uFill>
                <a:latin typeface="Arial"/>
                <a:cs typeface="Arial"/>
              </a:rPr>
              <a:t>any</a:t>
            </a:r>
            <a:r>
              <a:rPr sz="1100" spc="-20" dirty="0">
                <a:latin typeface="Arial"/>
                <a:cs typeface="Arial"/>
              </a:rPr>
              <a:t> </a:t>
            </a:r>
            <a:r>
              <a:rPr sz="1100" dirty="0">
                <a:latin typeface="Arial"/>
                <a:cs typeface="Arial"/>
              </a:rPr>
              <a:t>data</a:t>
            </a:r>
            <a:r>
              <a:rPr sz="1100" spc="-25" dirty="0">
                <a:latin typeface="Arial"/>
                <a:cs typeface="Arial"/>
              </a:rPr>
              <a:t> </a:t>
            </a:r>
            <a:r>
              <a:rPr sz="1100" spc="-10" dirty="0">
                <a:latin typeface="Arial"/>
                <a:cs typeface="Arial"/>
              </a:rPr>
              <a:t>type.</a:t>
            </a:r>
            <a:endParaRPr sz="1100" dirty="0">
              <a:latin typeface="Arial"/>
              <a:cs typeface="Arial"/>
            </a:endParaRPr>
          </a:p>
          <a:p>
            <a:pPr marL="469265" indent="-228600">
              <a:lnSpc>
                <a:spcPts val="1235"/>
              </a:lnSpc>
              <a:buFont typeface="Arial"/>
              <a:buAutoNum type="arabicPlain"/>
              <a:tabLst>
                <a:tab pos="469900" algn="l"/>
              </a:tabLst>
            </a:pPr>
            <a:r>
              <a:rPr sz="1100" b="1" i="1" dirty="0">
                <a:latin typeface="Arial"/>
                <a:cs typeface="Arial"/>
              </a:rPr>
              <a:t>Primitive</a:t>
            </a:r>
            <a:r>
              <a:rPr sz="1100" b="1" i="1" spc="-40"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Those</a:t>
            </a:r>
            <a:r>
              <a:rPr sz="1100" spc="-3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made</a:t>
            </a:r>
            <a:r>
              <a:rPr sz="1100" spc="-20" dirty="0">
                <a:latin typeface="Arial"/>
                <a:cs typeface="Arial"/>
              </a:rPr>
              <a:t> </a:t>
            </a:r>
            <a:r>
              <a:rPr sz="1100" dirty="0">
                <a:latin typeface="Arial"/>
                <a:cs typeface="Arial"/>
              </a:rPr>
              <a:t>available</a:t>
            </a:r>
            <a:r>
              <a:rPr sz="1100" spc="-2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.NET</a:t>
            </a:r>
            <a:r>
              <a:rPr sz="1100" b="1" i="1" spc="-25" dirty="0">
                <a:latin typeface="Arial"/>
                <a:cs typeface="Arial"/>
              </a:rPr>
              <a:t> </a:t>
            </a:r>
            <a:r>
              <a:rPr sz="1100" spc="-10" dirty="0">
                <a:latin typeface="Arial"/>
                <a:cs typeface="Arial"/>
              </a:rPr>
              <a:t>framework.</a:t>
            </a:r>
            <a:endParaRPr sz="1100" dirty="0">
              <a:latin typeface="Arial"/>
              <a:cs typeface="Arial"/>
            </a:endParaRPr>
          </a:p>
          <a:p>
            <a:pPr marL="469265" indent="-228600">
              <a:lnSpc>
                <a:spcPts val="1295"/>
              </a:lnSpc>
              <a:buFont typeface="Arial"/>
              <a:buAutoNum type="arabicPlain"/>
              <a:tabLst>
                <a:tab pos="469900" algn="l"/>
              </a:tabLst>
            </a:pPr>
            <a:r>
              <a:rPr sz="1100" b="1" i="1" dirty="0">
                <a:latin typeface="Arial"/>
                <a:cs typeface="Arial"/>
              </a:rPr>
              <a:t>RhinoCommon</a:t>
            </a:r>
            <a:r>
              <a:rPr sz="1100" b="1" i="1" spc="-3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Those</a:t>
            </a:r>
            <a:r>
              <a:rPr sz="1100" spc="-1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defined</a:t>
            </a:r>
            <a:r>
              <a:rPr sz="1100" spc="-2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RhinoCommon</a:t>
            </a:r>
            <a:r>
              <a:rPr sz="1100" b="1" i="1" spc="-25" dirty="0">
                <a:latin typeface="Arial"/>
                <a:cs typeface="Arial"/>
              </a:rPr>
              <a:t> </a:t>
            </a:r>
            <a:r>
              <a:rPr sz="1100" b="1" i="1" spc="-20" dirty="0">
                <a:latin typeface="Arial"/>
                <a:cs typeface="Arial"/>
              </a:rPr>
              <a:t>SDK</a:t>
            </a:r>
            <a:r>
              <a:rPr sz="1100" spc="-20" dirty="0" smtClean="0">
                <a:latin typeface="Arial"/>
                <a:cs typeface="Arial"/>
              </a:rPr>
              <a:t>.</a:t>
            </a:r>
            <a:r>
              <a:rPr lang="en-US" sz="1100" dirty="0" smtClean="0">
                <a:latin typeface="Arial"/>
                <a:cs typeface="Arial"/>
              </a:rPr>
              <a:t> </a:t>
            </a:r>
            <a:endParaRPr sz="1100" dirty="0">
              <a:latin typeface="Arial"/>
              <a:cs typeface="Arial"/>
            </a:endParaRPr>
          </a:p>
        </p:txBody>
      </p:sp>
      <p:sp>
        <p:nvSpPr>
          <p:cNvPr id="13" name="Title 12"/>
          <p:cNvSpPr>
            <a:spLocks noGrp="1"/>
          </p:cNvSpPr>
          <p:nvPr>
            <p:ph type="title"/>
          </p:nvPr>
        </p:nvSpPr>
        <p:spPr/>
        <p:txBody>
          <a:bodyPr/>
          <a:lstStyle/>
          <a:p>
            <a:r>
              <a:rPr lang="en-US" dirty="0"/>
              <a:t>C# component – Input Parameters</a:t>
            </a:r>
          </a:p>
        </p:txBody>
      </p:sp>
    </p:spTree>
    <p:extLst>
      <p:ext uri="{BB962C8B-B14F-4D97-AF65-F5344CB8AC3E}">
        <p14:creationId xmlns:p14="http://schemas.microsoft.com/office/powerpoint/2010/main" val="30715694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hlinkClick r:id="rId3" action="ppaction://hlinkfile"/>
              </a:rPr>
              <a:t>&gt;&gt;</a:t>
            </a:r>
            <a:endParaRPr lang="en-US" dirty="0">
              <a:solidFill>
                <a:srgbClr val="00B0F0"/>
              </a:solidFill>
              <a:latin typeface="Arial Black" panose="020B0A04020102020204" pitchFamily="34" charset="0"/>
            </a:endParaRPr>
          </a:p>
        </p:txBody>
      </p:sp>
      <p:sp>
        <p:nvSpPr>
          <p:cNvPr id="23" name="Title 22"/>
          <p:cNvSpPr>
            <a:spLocks noGrp="1"/>
          </p:cNvSpPr>
          <p:nvPr>
            <p:ph type="title"/>
          </p:nvPr>
        </p:nvSpPr>
        <p:spPr/>
        <p:txBody>
          <a:bodyPr/>
          <a:lstStyle/>
          <a:p>
            <a:r>
              <a:rPr lang="en-US" dirty="0" smtClean="0"/>
              <a:t>0.03.02 Basic spherical grid</a:t>
            </a:r>
            <a:endParaRPr lang="en-US" dirty="0"/>
          </a:p>
        </p:txBody>
      </p:sp>
      <p:pic>
        <p:nvPicPr>
          <p:cNvPr id="2" name="Picture 1"/>
          <p:cNvPicPr>
            <a:picLocks noChangeAspect="1"/>
          </p:cNvPicPr>
          <p:nvPr/>
        </p:nvPicPr>
        <p:blipFill>
          <a:blip r:embed="rId4"/>
          <a:stretch>
            <a:fillRect/>
          </a:stretch>
        </p:blipFill>
        <p:spPr>
          <a:xfrm>
            <a:off x="282457" y="5181600"/>
            <a:ext cx="7295979" cy="4572000"/>
          </a:xfrm>
          <a:prstGeom prst="rect">
            <a:avLst/>
          </a:prstGeom>
        </p:spPr>
      </p:pic>
      <p:pic>
        <p:nvPicPr>
          <p:cNvPr id="3" name="Picture 2"/>
          <p:cNvPicPr>
            <a:picLocks noChangeAspect="1"/>
          </p:cNvPicPr>
          <p:nvPr/>
        </p:nvPicPr>
        <p:blipFill>
          <a:blip r:embed="rId5"/>
          <a:stretch>
            <a:fillRect/>
          </a:stretch>
        </p:blipFill>
        <p:spPr>
          <a:xfrm>
            <a:off x="274953" y="1219200"/>
            <a:ext cx="7269906" cy="3875434"/>
          </a:xfrm>
          <a:prstGeom prst="rect">
            <a:avLst/>
          </a:prstGeom>
        </p:spPr>
      </p:pic>
    </p:spTree>
    <p:extLst>
      <p:ext uri="{BB962C8B-B14F-4D97-AF65-F5344CB8AC3E}">
        <p14:creationId xmlns:p14="http://schemas.microsoft.com/office/powerpoint/2010/main" val="36459527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hlinkClick r:id="rId3" action="ppaction://hlinkfile"/>
              </a:rPr>
              <a:t>&gt;&gt;</a:t>
            </a:r>
            <a:endParaRPr lang="en-US" dirty="0">
              <a:solidFill>
                <a:srgbClr val="00B0F0"/>
              </a:solidFill>
              <a:latin typeface="Arial Black" panose="020B0A04020102020204" pitchFamily="34" charset="0"/>
            </a:endParaRPr>
          </a:p>
        </p:txBody>
      </p:sp>
      <p:sp>
        <p:nvSpPr>
          <p:cNvPr id="23" name="Title 22"/>
          <p:cNvSpPr>
            <a:spLocks noGrp="1"/>
          </p:cNvSpPr>
          <p:nvPr>
            <p:ph type="title"/>
          </p:nvPr>
        </p:nvSpPr>
        <p:spPr/>
        <p:txBody>
          <a:bodyPr/>
          <a:lstStyle/>
          <a:p>
            <a:r>
              <a:rPr lang="en-US" dirty="0" smtClean="0"/>
              <a:t>0.04.01 Basic grid with stored points</a:t>
            </a:r>
            <a:endParaRPr lang="en-US" dirty="0"/>
          </a:p>
        </p:txBody>
      </p:sp>
      <p:pic>
        <p:nvPicPr>
          <p:cNvPr id="4" name="Picture 3"/>
          <p:cNvPicPr>
            <a:picLocks noChangeAspect="1"/>
          </p:cNvPicPr>
          <p:nvPr/>
        </p:nvPicPr>
        <p:blipFill>
          <a:blip r:embed="rId4"/>
          <a:stretch>
            <a:fillRect/>
          </a:stretch>
        </p:blipFill>
        <p:spPr>
          <a:xfrm>
            <a:off x="474508" y="1066801"/>
            <a:ext cx="7033852" cy="3733800"/>
          </a:xfrm>
          <a:prstGeom prst="rect">
            <a:avLst/>
          </a:prstGeom>
        </p:spPr>
      </p:pic>
      <p:pic>
        <p:nvPicPr>
          <p:cNvPr id="5" name="Picture 4"/>
          <p:cNvPicPr>
            <a:picLocks noChangeAspect="1"/>
          </p:cNvPicPr>
          <p:nvPr/>
        </p:nvPicPr>
        <p:blipFill>
          <a:blip r:embed="rId5"/>
          <a:stretch>
            <a:fillRect/>
          </a:stretch>
        </p:blipFill>
        <p:spPr>
          <a:xfrm>
            <a:off x="457201" y="5181600"/>
            <a:ext cx="6999322" cy="4665345"/>
          </a:xfrm>
          <a:prstGeom prst="rect">
            <a:avLst/>
          </a:prstGeom>
        </p:spPr>
      </p:pic>
    </p:spTree>
    <p:extLst>
      <p:ext uri="{BB962C8B-B14F-4D97-AF65-F5344CB8AC3E}">
        <p14:creationId xmlns:p14="http://schemas.microsoft.com/office/powerpoint/2010/main" val="957096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0.04.02 Random Grids stored.gh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3" name="Picture 2"/>
          <p:cNvPicPr>
            <a:picLocks noChangeAspect="1"/>
          </p:cNvPicPr>
          <p:nvPr/>
        </p:nvPicPr>
        <p:blipFill>
          <a:blip r:embed="rId3"/>
          <a:stretch>
            <a:fillRect/>
          </a:stretch>
        </p:blipFill>
        <p:spPr>
          <a:xfrm>
            <a:off x="381000" y="1066801"/>
            <a:ext cx="7288210" cy="3859008"/>
          </a:xfrm>
          <a:prstGeom prst="rect">
            <a:avLst/>
          </a:prstGeom>
        </p:spPr>
      </p:pic>
      <p:pic>
        <p:nvPicPr>
          <p:cNvPr id="4" name="Picture 3"/>
          <p:cNvPicPr>
            <a:picLocks noChangeAspect="1"/>
          </p:cNvPicPr>
          <p:nvPr/>
        </p:nvPicPr>
        <p:blipFill>
          <a:blip r:embed="rId4"/>
          <a:stretch>
            <a:fillRect/>
          </a:stretch>
        </p:blipFill>
        <p:spPr>
          <a:xfrm>
            <a:off x="408534" y="5105400"/>
            <a:ext cx="7059066" cy="4483671"/>
          </a:xfrm>
          <a:prstGeom prst="rect">
            <a:avLst/>
          </a:prstGeom>
        </p:spPr>
      </p:pic>
    </p:spTree>
    <p:extLst>
      <p:ext uri="{BB962C8B-B14F-4D97-AF65-F5344CB8AC3E}">
        <p14:creationId xmlns:p14="http://schemas.microsoft.com/office/powerpoint/2010/main" val="16682372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0.04.03 Grid stored with lines.gh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3" name="Picture 2"/>
          <p:cNvPicPr>
            <a:picLocks noChangeAspect="1"/>
          </p:cNvPicPr>
          <p:nvPr/>
        </p:nvPicPr>
        <p:blipFill>
          <a:blip r:embed="rId3"/>
          <a:stretch>
            <a:fillRect/>
          </a:stretch>
        </p:blipFill>
        <p:spPr>
          <a:xfrm>
            <a:off x="761999" y="990601"/>
            <a:ext cx="6172201" cy="3276166"/>
          </a:xfrm>
          <a:prstGeom prst="rect">
            <a:avLst/>
          </a:prstGeom>
        </p:spPr>
      </p:pic>
      <p:pic>
        <p:nvPicPr>
          <p:cNvPr id="4" name="Picture 3"/>
          <p:cNvPicPr>
            <a:picLocks noChangeAspect="1"/>
          </p:cNvPicPr>
          <p:nvPr/>
        </p:nvPicPr>
        <p:blipFill>
          <a:blip r:embed="rId4"/>
          <a:stretch>
            <a:fillRect/>
          </a:stretch>
        </p:blipFill>
        <p:spPr>
          <a:xfrm>
            <a:off x="760201" y="4572001"/>
            <a:ext cx="6173999" cy="3733800"/>
          </a:xfrm>
          <a:prstGeom prst="rect">
            <a:avLst/>
          </a:prstGeom>
        </p:spPr>
      </p:pic>
    </p:spTree>
    <p:extLst>
      <p:ext uri="{BB962C8B-B14F-4D97-AF65-F5344CB8AC3E}">
        <p14:creationId xmlns:p14="http://schemas.microsoft.com/office/powerpoint/2010/main" val="1333059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0.04.04 Spherical Grid stored with lines.gh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2" name="Picture 1"/>
          <p:cNvPicPr>
            <a:picLocks noChangeAspect="1"/>
          </p:cNvPicPr>
          <p:nvPr/>
        </p:nvPicPr>
        <p:blipFill>
          <a:blip r:embed="rId3"/>
          <a:stretch>
            <a:fillRect/>
          </a:stretch>
        </p:blipFill>
        <p:spPr>
          <a:xfrm>
            <a:off x="762000" y="1371601"/>
            <a:ext cx="6258191" cy="3303596"/>
          </a:xfrm>
          <a:prstGeom prst="rect">
            <a:avLst/>
          </a:prstGeom>
        </p:spPr>
      </p:pic>
      <p:pic>
        <p:nvPicPr>
          <p:cNvPr id="3" name="Picture 2"/>
          <p:cNvPicPr>
            <a:picLocks noChangeAspect="1"/>
          </p:cNvPicPr>
          <p:nvPr/>
        </p:nvPicPr>
        <p:blipFill>
          <a:blip r:embed="rId4"/>
          <a:stretch>
            <a:fillRect/>
          </a:stretch>
        </p:blipFill>
        <p:spPr>
          <a:xfrm>
            <a:off x="633804" y="5222952"/>
            <a:ext cx="6326009" cy="4419600"/>
          </a:xfrm>
          <a:prstGeom prst="rect">
            <a:avLst/>
          </a:prstGeom>
        </p:spPr>
      </p:pic>
    </p:spTree>
    <p:extLst>
      <p:ext uri="{BB962C8B-B14F-4D97-AF65-F5344CB8AC3E}">
        <p14:creationId xmlns:p14="http://schemas.microsoft.com/office/powerpoint/2010/main" val="19048697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0.05.01 1D Functional Curves.gh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2" name="Picture 1"/>
          <p:cNvPicPr>
            <a:picLocks noChangeAspect="1"/>
          </p:cNvPicPr>
          <p:nvPr/>
        </p:nvPicPr>
        <p:blipFill>
          <a:blip r:embed="rId3"/>
          <a:stretch>
            <a:fillRect/>
          </a:stretch>
        </p:blipFill>
        <p:spPr>
          <a:xfrm>
            <a:off x="914400" y="5168503"/>
            <a:ext cx="6259495" cy="4307656"/>
          </a:xfrm>
          <a:prstGeom prst="rect">
            <a:avLst/>
          </a:prstGeom>
        </p:spPr>
      </p:pic>
      <p:pic>
        <p:nvPicPr>
          <p:cNvPr id="3" name="Picture 2"/>
          <p:cNvPicPr>
            <a:picLocks noChangeAspect="1"/>
          </p:cNvPicPr>
          <p:nvPr/>
        </p:nvPicPr>
        <p:blipFill>
          <a:blip r:embed="rId4"/>
          <a:stretch>
            <a:fillRect/>
          </a:stretch>
        </p:blipFill>
        <p:spPr>
          <a:xfrm>
            <a:off x="914400" y="1143000"/>
            <a:ext cx="6185754" cy="3273197"/>
          </a:xfrm>
          <a:prstGeom prst="rect">
            <a:avLst/>
          </a:prstGeom>
        </p:spPr>
      </p:pic>
    </p:spTree>
    <p:extLst>
      <p:ext uri="{BB962C8B-B14F-4D97-AF65-F5344CB8AC3E}">
        <p14:creationId xmlns:p14="http://schemas.microsoft.com/office/powerpoint/2010/main" val="40915515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0.05.02 2D Polynomial Curve2.gh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4" name="Picture 3"/>
          <p:cNvPicPr>
            <a:picLocks noChangeAspect="1"/>
          </p:cNvPicPr>
          <p:nvPr/>
        </p:nvPicPr>
        <p:blipFill>
          <a:blip r:embed="rId3"/>
          <a:stretch>
            <a:fillRect/>
          </a:stretch>
        </p:blipFill>
        <p:spPr>
          <a:xfrm>
            <a:off x="609600" y="1371600"/>
            <a:ext cx="6602410" cy="3487513"/>
          </a:xfrm>
          <a:prstGeom prst="rect">
            <a:avLst/>
          </a:prstGeom>
        </p:spPr>
      </p:pic>
      <p:pic>
        <p:nvPicPr>
          <p:cNvPr id="5" name="Picture 4"/>
          <p:cNvPicPr>
            <a:picLocks noChangeAspect="1"/>
          </p:cNvPicPr>
          <p:nvPr/>
        </p:nvPicPr>
        <p:blipFill>
          <a:blip r:embed="rId4"/>
          <a:stretch>
            <a:fillRect/>
          </a:stretch>
        </p:blipFill>
        <p:spPr>
          <a:xfrm>
            <a:off x="627239" y="5105400"/>
            <a:ext cx="6670321" cy="4419600"/>
          </a:xfrm>
          <a:prstGeom prst="rect">
            <a:avLst/>
          </a:prstGeom>
        </p:spPr>
      </p:pic>
    </p:spTree>
    <p:extLst>
      <p:ext uri="{BB962C8B-B14F-4D97-AF65-F5344CB8AC3E}">
        <p14:creationId xmlns:p14="http://schemas.microsoft.com/office/powerpoint/2010/main" val="9260080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0.05.03 2D Sin Curve in 1 direction.gh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2" name="Picture 1"/>
          <p:cNvPicPr>
            <a:picLocks noChangeAspect="1"/>
          </p:cNvPicPr>
          <p:nvPr/>
        </p:nvPicPr>
        <p:blipFill>
          <a:blip r:embed="rId3"/>
          <a:stretch>
            <a:fillRect/>
          </a:stretch>
        </p:blipFill>
        <p:spPr>
          <a:xfrm>
            <a:off x="838200" y="1219200"/>
            <a:ext cx="6335711" cy="3323849"/>
          </a:xfrm>
          <a:prstGeom prst="rect">
            <a:avLst/>
          </a:prstGeom>
        </p:spPr>
      </p:pic>
      <p:pic>
        <p:nvPicPr>
          <p:cNvPr id="3" name="Picture 2"/>
          <p:cNvPicPr>
            <a:picLocks noChangeAspect="1"/>
          </p:cNvPicPr>
          <p:nvPr/>
        </p:nvPicPr>
        <p:blipFill>
          <a:blip r:embed="rId4"/>
          <a:stretch>
            <a:fillRect/>
          </a:stretch>
        </p:blipFill>
        <p:spPr>
          <a:xfrm>
            <a:off x="838200" y="4724401"/>
            <a:ext cx="6351079" cy="4333424"/>
          </a:xfrm>
          <a:prstGeom prst="rect">
            <a:avLst/>
          </a:prstGeom>
        </p:spPr>
      </p:pic>
    </p:spTree>
    <p:extLst>
      <p:ext uri="{BB962C8B-B14F-4D97-AF65-F5344CB8AC3E}">
        <p14:creationId xmlns:p14="http://schemas.microsoft.com/office/powerpoint/2010/main" val="4084976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a:t>0.05.04 2D Sin Curve in 2 directions.gh</a:t>
            </a:r>
          </a:p>
        </p:txBody>
      </p:sp>
      <p:sp>
        <p:nvSpPr>
          <p:cNvPr id="6" name="TextBox 5">
            <a:hlinkClick r:id="rId2" action="ppaction://hlinkfile"/>
          </p:cNvPr>
          <p:cNvSpPr txBox="1"/>
          <p:nvPr/>
        </p:nvSpPr>
        <p:spPr>
          <a:xfrm>
            <a:off x="7028515" y="5334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pic>
        <p:nvPicPr>
          <p:cNvPr id="2" name="Picture 1"/>
          <p:cNvPicPr>
            <a:picLocks noChangeAspect="1"/>
          </p:cNvPicPr>
          <p:nvPr/>
        </p:nvPicPr>
        <p:blipFill>
          <a:blip r:embed="rId3"/>
          <a:stretch>
            <a:fillRect/>
          </a:stretch>
        </p:blipFill>
        <p:spPr>
          <a:xfrm>
            <a:off x="733069" y="1447800"/>
            <a:ext cx="6295446" cy="3339220"/>
          </a:xfrm>
          <a:prstGeom prst="rect">
            <a:avLst/>
          </a:prstGeom>
        </p:spPr>
      </p:pic>
      <p:pic>
        <p:nvPicPr>
          <p:cNvPr id="3" name="Picture 2"/>
          <p:cNvPicPr>
            <a:picLocks noChangeAspect="1"/>
          </p:cNvPicPr>
          <p:nvPr/>
        </p:nvPicPr>
        <p:blipFill>
          <a:blip r:embed="rId4"/>
          <a:stretch>
            <a:fillRect/>
          </a:stretch>
        </p:blipFill>
        <p:spPr>
          <a:xfrm>
            <a:off x="733069" y="4953000"/>
            <a:ext cx="6263598" cy="4572000"/>
          </a:xfrm>
          <a:prstGeom prst="rect">
            <a:avLst/>
          </a:prstGeom>
        </p:spPr>
      </p:pic>
    </p:spTree>
    <p:extLst>
      <p:ext uri="{BB962C8B-B14F-4D97-AF65-F5344CB8AC3E}">
        <p14:creationId xmlns:p14="http://schemas.microsoft.com/office/powerpoint/2010/main" val="85510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Week 3 – Objects &amp; the Rhino Common Library</a:t>
            </a:r>
            <a:endParaRPr lang="en-US" dirty="0"/>
          </a:p>
        </p:txBody>
      </p:sp>
      <p:sp>
        <p:nvSpPr>
          <p:cNvPr id="8" name="object 2"/>
          <p:cNvSpPr txBox="1"/>
          <p:nvPr/>
        </p:nvSpPr>
        <p:spPr>
          <a:xfrm>
            <a:off x="990600" y="4419600"/>
            <a:ext cx="5943600" cy="3175228"/>
          </a:xfrm>
          <a:prstGeom prst="rect">
            <a:avLst/>
          </a:prstGeom>
        </p:spPr>
        <p:txBody>
          <a:bodyPr vert="horz" wrap="square" lIns="0" tIns="12700" rIns="0" bIns="0" rtlCol="0">
            <a:spAutoFit/>
          </a:bodyPr>
          <a:lstStyle/>
          <a:p>
            <a:pPr marL="50800">
              <a:lnSpc>
                <a:spcPct val="100000"/>
              </a:lnSpc>
              <a:spcBef>
                <a:spcPts val="100"/>
              </a:spcBef>
            </a:pPr>
            <a:r>
              <a:rPr lang="en-US" sz="1400" b="1" dirty="0" smtClean="0">
                <a:latin typeface="Arial"/>
                <a:cs typeface="Arial"/>
              </a:rPr>
              <a:t>Part 1</a:t>
            </a:r>
          </a:p>
          <a:p>
            <a:pPr marL="50800">
              <a:lnSpc>
                <a:spcPct val="100000"/>
              </a:lnSpc>
              <a:spcBef>
                <a:spcPts val="100"/>
              </a:spcBef>
            </a:pPr>
            <a:r>
              <a:rPr lang="en-US" sz="1400" b="1" dirty="0" smtClean="0">
                <a:latin typeface="Arial"/>
                <a:cs typeface="Arial"/>
              </a:rPr>
              <a:t>A few additional C# language constructs</a:t>
            </a:r>
            <a:endParaRPr sz="1400" dirty="0">
              <a:latin typeface="Arial"/>
              <a:cs typeface="Arial"/>
            </a:endParaRPr>
          </a:p>
          <a:p>
            <a:pPr marL="336550" marR="17780" indent="-285750">
              <a:buFont typeface="Arial" panose="020B0604020202020204" pitchFamily="34" charset="0"/>
              <a:buChar char="•"/>
            </a:pPr>
            <a:r>
              <a:rPr lang="en-US" sz="1400" dirty="0" err="1" smtClean="0">
                <a:latin typeface="Arial"/>
                <a:cs typeface="Arial"/>
              </a:rPr>
              <a:t>Enum</a:t>
            </a:r>
            <a:endParaRPr lang="en-US" sz="1400" dirty="0" smtClean="0">
              <a:latin typeface="Arial"/>
              <a:cs typeface="Arial"/>
            </a:endParaRPr>
          </a:p>
          <a:p>
            <a:pPr marL="336550" marR="17780" indent="-285750">
              <a:buFont typeface="Arial" panose="020B0604020202020204" pitchFamily="34" charset="0"/>
              <a:buChar char="•"/>
            </a:pPr>
            <a:r>
              <a:rPr lang="en-US" sz="1400" dirty="0" err="1" smtClean="0">
                <a:latin typeface="Arial"/>
                <a:cs typeface="Arial"/>
              </a:rPr>
              <a:t>Struct</a:t>
            </a:r>
            <a:endParaRPr lang="en-US" sz="1400" dirty="0" smtClean="0">
              <a:latin typeface="Arial"/>
              <a:cs typeface="Arial"/>
            </a:endParaRPr>
          </a:p>
          <a:p>
            <a:pPr marL="336550" marR="17780" indent="-285750">
              <a:buFont typeface="Arial" panose="020B0604020202020204" pitchFamily="34" charset="0"/>
              <a:buChar char="•"/>
            </a:pPr>
            <a:r>
              <a:rPr lang="en-US" sz="1400" dirty="0" smtClean="0">
                <a:latin typeface="Arial"/>
                <a:cs typeface="Arial"/>
              </a:rPr>
              <a:t>Classes, instances &amp; instance</a:t>
            </a:r>
          </a:p>
          <a:p>
            <a:pPr marL="50800" marR="17780">
              <a:lnSpc>
                <a:spcPct val="95700"/>
              </a:lnSpc>
              <a:spcBef>
                <a:spcPts val="1285"/>
              </a:spcBef>
            </a:pPr>
            <a:endParaRPr lang="en-US" sz="1400" dirty="0">
              <a:latin typeface="Arial"/>
              <a:cs typeface="Arial"/>
            </a:endParaRPr>
          </a:p>
          <a:p>
            <a:pPr marL="50800" marR="0" lvl="0" indent="0" defTabSz="914400" eaLnBrk="1" fontAlgn="auto" latinLnBrk="0" hangingPunct="1">
              <a:lnSpc>
                <a:spcPct val="100000"/>
              </a:lnSpc>
              <a:spcBef>
                <a:spcPts val="10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Arial"/>
                <a:cs typeface="Arial"/>
              </a:rPr>
              <a:t>Part 2</a:t>
            </a:r>
          </a:p>
          <a:p>
            <a:pPr marL="50800" marR="0" lvl="0" indent="0" defTabSz="914400" eaLnBrk="1" fontAlgn="auto" latinLnBrk="0" hangingPunct="1">
              <a:lnSpc>
                <a:spcPct val="100000"/>
              </a:lnSpc>
              <a:spcBef>
                <a:spcPts val="100"/>
              </a:spcBef>
              <a:spcAft>
                <a:spcPts val="0"/>
              </a:spcAft>
              <a:buClrTx/>
              <a:buSzTx/>
              <a:buFontTx/>
              <a:buNone/>
              <a:tabLst/>
              <a:defRPr/>
            </a:pPr>
            <a:r>
              <a:rPr lang="en-US" sz="1400" b="1" noProof="0" dirty="0" smtClean="0">
                <a:latin typeface="Arial"/>
                <a:cs typeface="Arial"/>
              </a:rPr>
              <a:t>Rhino Common Geometry</a:t>
            </a:r>
          </a:p>
          <a:p>
            <a:pPr marL="393700" marR="0" lvl="0" indent="-342900" defTabSz="91440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smtClean="0">
                <a:ln>
                  <a:noFill/>
                </a:ln>
                <a:solidFill>
                  <a:sysClr val="windowText" lastClr="000000"/>
                </a:solidFill>
                <a:effectLst/>
                <a:uLnTx/>
                <a:uFillTx/>
                <a:latin typeface="Arial"/>
                <a:cs typeface="Arial"/>
              </a:rPr>
              <a:t>Point3d</a:t>
            </a:r>
          </a:p>
          <a:p>
            <a:pPr marL="393700" marR="0" lvl="0" indent="-342900" defTabSz="91440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smtClean="0">
                <a:ln>
                  <a:noFill/>
                </a:ln>
                <a:solidFill>
                  <a:sysClr val="windowText" lastClr="000000"/>
                </a:solidFill>
                <a:effectLst/>
                <a:uLnTx/>
                <a:uFillTx/>
                <a:latin typeface="Arial"/>
                <a:cs typeface="Arial"/>
              </a:rPr>
              <a:t>Vectors</a:t>
            </a:r>
          </a:p>
          <a:p>
            <a:pPr marL="393700" marR="0" lvl="0" indent="-342900" defTabSz="914400" eaLnBrk="1" fontAlgn="auto" latinLnBrk="0" hangingPunct="1">
              <a:lnSpc>
                <a:spcPct val="100000"/>
              </a:lnSpc>
              <a:spcBef>
                <a:spcPts val="100"/>
              </a:spcBef>
              <a:spcAft>
                <a:spcPts val="0"/>
              </a:spcAft>
              <a:buClrTx/>
              <a:buSzTx/>
              <a:buFont typeface="Arial" panose="020B0604020202020204" pitchFamily="34" charset="0"/>
              <a:buChar char="•"/>
              <a:tabLst/>
              <a:defRPr/>
            </a:pPr>
            <a:r>
              <a:rPr lang="en-US" sz="1400" b="1" dirty="0" smtClean="0">
                <a:latin typeface="Arial"/>
                <a:cs typeface="Arial"/>
              </a:rPr>
              <a:t>Lightweight Curves</a:t>
            </a:r>
          </a:p>
          <a:p>
            <a:pPr marL="393700" marR="0" lvl="0" indent="-342900" defTabSz="91440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smtClean="0">
                <a:ln>
                  <a:noFill/>
                </a:ln>
                <a:solidFill>
                  <a:sysClr val="windowText" lastClr="000000"/>
                </a:solidFill>
                <a:effectLst/>
                <a:uLnTx/>
                <a:uFillTx/>
                <a:latin typeface="Arial"/>
                <a:cs typeface="Arial"/>
              </a:rPr>
              <a:t>Lightweight</a:t>
            </a:r>
            <a:r>
              <a:rPr kumimoji="0" lang="en-US" sz="1400" b="1" i="0" u="none" strike="noStrike" kern="0" cap="none" spc="0" normalizeH="0" noProof="0" dirty="0" smtClean="0">
                <a:ln>
                  <a:noFill/>
                </a:ln>
                <a:solidFill>
                  <a:sysClr val="windowText" lastClr="000000"/>
                </a:solidFill>
                <a:effectLst/>
                <a:uLnTx/>
                <a:uFillTx/>
                <a:latin typeface="Arial"/>
                <a:cs typeface="Arial"/>
              </a:rPr>
              <a:t> Surfaces</a:t>
            </a:r>
            <a:endParaRPr kumimoji="0" lang="en-US" sz="1400" b="1" i="0" u="none" strike="noStrike" kern="0" cap="none" spc="0" normalizeH="0" baseline="0" noProof="0" dirty="0" smtClean="0">
              <a:ln>
                <a:noFill/>
              </a:ln>
              <a:solidFill>
                <a:sysClr val="windowText" lastClr="000000"/>
              </a:solidFill>
              <a:effectLst/>
              <a:uLnTx/>
              <a:uFillTx/>
              <a:latin typeface="Arial"/>
              <a:cs typeface="Arial"/>
            </a:endParaRPr>
          </a:p>
          <a:p>
            <a:pPr marL="50800" marR="17780">
              <a:lnSpc>
                <a:spcPct val="95700"/>
              </a:lnSpc>
              <a:spcBef>
                <a:spcPts val="1285"/>
              </a:spcBef>
            </a:pPr>
            <a:endParaRPr sz="1100" dirty="0">
              <a:latin typeface="Arial"/>
              <a:cs typeface="Arial"/>
            </a:endParaRPr>
          </a:p>
        </p:txBody>
      </p:sp>
      <p:pic>
        <p:nvPicPr>
          <p:cNvPr id="4" name="Picture 3"/>
          <p:cNvPicPr>
            <a:picLocks noChangeAspect="1"/>
          </p:cNvPicPr>
          <p:nvPr/>
        </p:nvPicPr>
        <p:blipFill>
          <a:blip r:embed="rId2"/>
          <a:stretch>
            <a:fillRect/>
          </a:stretch>
        </p:blipFill>
        <p:spPr>
          <a:xfrm>
            <a:off x="990600" y="914400"/>
            <a:ext cx="5911361" cy="3286004"/>
          </a:xfrm>
          <a:prstGeom prst="rect">
            <a:avLst/>
          </a:prstGeom>
        </p:spPr>
      </p:pic>
    </p:spTree>
    <p:extLst>
      <p:ext uri="{BB962C8B-B14F-4D97-AF65-F5344CB8AC3E}">
        <p14:creationId xmlns:p14="http://schemas.microsoft.com/office/powerpoint/2010/main" val="925522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931535" cy="1214435"/>
          </a:xfrm>
          <a:prstGeom prst="rect">
            <a:avLst/>
          </a:prstGeom>
        </p:spPr>
        <p:txBody>
          <a:bodyPr vert="horz" wrap="square" lIns="0" tIns="19685" rIns="0" bIns="0" rtlCol="0">
            <a:spAutoFit/>
          </a:bodyPr>
          <a:lstStyle/>
          <a:p>
            <a:pPr marL="12700">
              <a:lnSpc>
                <a:spcPct val="100000"/>
              </a:lnSpc>
            </a:pPr>
            <a:r>
              <a:rPr sz="1400" b="1" dirty="0" smtClean="0">
                <a:latin typeface="Arial"/>
                <a:cs typeface="Arial"/>
              </a:rPr>
              <a:t>1_4</a:t>
            </a:r>
            <a:r>
              <a:rPr sz="1400" b="1" dirty="0">
                <a:latin typeface="Arial"/>
                <a:cs typeface="Arial"/>
              </a:rPr>
              <a:t>:</a:t>
            </a:r>
            <a:r>
              <a:rPr sz="1400" b="1" spc="-25" dirty="0">
                <a:latin typeface="Arial"/>
                <a:cs typeface="Arial"/>
              </a:rPr>
              <a:t> </a:t>
            </a:r>
            <a:r>
              <a:rPr sz="1400" b="1" dirty="0">
                <a:latin typeface="Arial"/>
                <a:cs typeface="Arial"/>
              </a:rPr>
              <a:t>The</a:t>
            </a:r>
            <a:r>
              <a:rPr sz="1400" b="1" spc="-20" dirty="0">
                <a:latin typeface="Arial"/>
                <a:cs typeface="Arial"/>
              </a:rPr>
              <a:t> </a:t>
            </a:r>
            <a:r>
              <a:rPr sz="1400" b="1" dirty="0">
                <a:latin typeface="Arial"/>
                <a:cs typeface="Arial"/>
              </a:rPr>
              <a:t>output</a:t>
            </a:r>
            <a:r>
              <a:rPr sz="1400" b="1" spc="-30" dirty="0">
                <a:latin typeface="Arial"/>
                <a:cs typeface="Arial"/>
              </a:rPr>
              <a:t> </a:t>
            </a:r>
            <a:r>
              <a:rPr sz="1400" b="1" spc="-10" dirty="0">
                <a:latin typeface="Arial"/>
                <a:cs typeface="Arial"/>
              </a:rPr>
              <a:t>parameters</a:t>
            </a:r>
            <a:endParaRPr sz="1400" dirty="0">
              <a:latin typeface="Arial"/>
              <a:cs typeface="Arial"/>
            </a:endParaRPr>
          </a:p>
          <a:p>
            <a:pPr marL="12700" marR="5080">
              <a:lnSpc>
                <a:spcPct val="95900"/>
              </a:lnSpc>
              <a:spcBef>
                <a:spcPts val="1280"/>
              </a:spcBef>
            </a:pPr>
            <a:r>
              <a:rPr sz="1100" dirty="0">
                <a:latin typeface="Arial"/>
                <a:cs typeface="Arial"/>
              </a:rPr>
              <a:t>Just</a:t>
            </a:r>
            <a:r>
              <a:rPr sz="1100" spc="-25" dirty="0">
                <a:latin typeface="Arial"/>
                <a:cs typeface="Arial"/>
              </a:rPr>
              <a:t> </a:t>
            </a:r>
            <a:r>
              <a:rPr sz="1100" dirty="0">
                <a:latin typeface="Arial"/>
                <a:cs typeface="Arial"/>
              </a:rPr>
              <a:t>like</a:t>
            </a:r>
            <a:r>
              <a:rPr sz="1100" spc="-20"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input</a:t>
            </a:r>
            <a:r>
              <a:rPr sz="1100" spc="-25" dirty="0">
                <a:latin typeface="Arial"/>
                <a:cs typeface="Arial"/>
              </a:rPr>
              <a:t> </a:t>
            </a:r>
            <a:r>
              <a:rPr sz="1100" dirty="0">
                <a:latin typeface="Arial"/>
                <a:cs typeface="Arial"/>
              </a:rPr>
              <a:t>parameters,</a:t>
            </a:r>
            <a:r>
              <a:rPr sz="1100" spc="-2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add</a:t>
            </a:r>
            <a:r>
              <a:rPr sz="1100" spc="-25"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remove</a:t>
            </a:r>
            <a:r>
              <a:rPr sz="1100" spc="-20" dirty="0">
                <a:latin typeface="Arial"/>
                <a:cs typeface="Arial"/>
              </a:rPr>
              <a:t> </a:t>
            </a:r>
            <a:r>
              <a:rPr sz="1100" dirty="0">
                <a:latin typeface="Arial"/>
                <a:cs typeface="Arial"/>
              </a:rPr>
              <a:t>output</a:t>
            </a:r>
            <a:r>
              <a:rPr sz="1100" spc="-25" dirty="0">
                <a:latin typeface="Arial"/>
                <a:cs typeface="Arial"/>
              </a:rPr>
              <a:t> </a:t>
            </a:r>
            <a:r>
              <a:rPr sz="1100" dirty="0">
                <a:latin typeface="Arial"/>
                <a:cs typeface="Arial"/>
              </a:rPr>
              <a:t>parameters</a:t>
            </a:r>
            <a:r>
              <a:rPr sz="1100" spc="-15"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zooming</a:t>
            </a:r>
            <a:r>
              <a:rPr sz="1100" spc="-20" dirty="0">
                <a:latin typeface="Arial"/>
                <a:cs typeface="Arial"/>
              </a:rPr>
              <a:t> </a:t>
            </a:r>
            <a:r>
              <a:rPr sz="1100" dirty="0">
                <a:latin typeface="Arial"/>
                <a:cs typeface="Arial"/>
              </a:rPr>
              <a:t>in,</a:t>
            </a:r>
            <a:r>
              <a:rPr sz="1100" spc="-20" dirty="0">
                <a:latin typeface="Arial"/>
                <a:cs typeface="Arial"/>
              </a:rPr>
              <a:t> then </a:t>
            </a:r>
            <a:r>
              <a:rPr sz="1100" dirty="0">
                <a:latin typeface="Arial"/>
                <a:cs typeface="Arial"/>
              </a:rPr>
              <a:t>use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t>
            </a:r>
            <a:r>
              <a:rPr sz="1100" spc="-10" dirty="0">
                <a:latin typeface="Arial"/>
                <a:cs typeface="Arial"/>
              </a:rPr>
              <a:t> </a:t>
            </a:r>
            <a:r>
              <a:rPr sz="1100" dirty="0">
                <a:latin typeface="Arial"/>
                <a:cs typeface="Arial"/>
              </a:rPr>
              <a:t>or</a:t>
            </a:r>
            <a:r>
              <a:rPr sz="1100" spc="-20" dirty="0">
                <a:latin typeface="Arial"/>
                <a:cs typeface="Arial"/>
              </a:rPr>
              <a:t> </a:t>
            </a:r>
            <a:r>
              <a:rPr sz="1100" spc="-10" dirty="0">
                <a:latin typeface="Arial"/>
                <a:cs typeface="Arial"/>
              </a:rPr>
              <a:t>“-</a:t>
            </a:r>
            <a:r>
              <a:rPr sz="1100" dirty="0">
                <a:latin typeface="Arial"/>
                <a:cs typeface="Arial"/>
              </a:rPr>
              <a:t>”</a:t>
            </a:r>
            <a:r>
              <a:rPr sz="1100" spc="-15" dirty="0">
                <a:latin typeface="Arial"/>
                <a:cs typeface="Arial"/>
              </a:rPr>
              <a:t> </a:t>
            </a:r>
            <a:r>
              <a:rPr sz="1100" dirty="0">
                <a:latin typeface="Arial"/>
                <a:cs typeface="Arial"/>
              </a:rPr>
              <a:t>signs.</a:t>
            </a:r>
            <a:r>
              <a:rPr sz="1100" spc="27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10"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change</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name</a:t>
            </a:r>
            <a:r>
              <a:rPr sz="1100" spc="-2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output. However,</a:t>
            </a:r>
            <a:r>
              <a:rPr sz="1100" spc="-20" dirty="0">
                <a:latin typeface="Arial"/>
                <a:cs typeface="Arial"/>
              </a:rPr>
              <a:t> </a:t>
            </a:r>
            <a:r>
              <a:rPr sz="1100" dirty="0">
                <a:latin typeface="Arial"/>
                <a:cs typeface="Arial"/>
              </a:rPr>
              <a:t>there</a:t>
            </a:r>
            <a:r>
              <a:rPr sz="1100" spc="-1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no</a:t>
            </a:r>
            <a:r>
              <a:rPr sz="1100" spc="-20" dirty="0">
                <a:latin typeface="Arial"/>
                <a:cs typeface="Arial"/>
              </a:rPr>
              <a:t> data </a:t>
            </a:r>
            <a:r>
              <a:rPr sz="1100" dirty="0">
                <a:latin typeface="Arial"/>
                <a:cs typeface="Arial"/>
              </a:rPr>
              <a:t>access</a:t>
            </a:r>
            <a:r>
              <a:rPr sz="1100" spc="-15"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set.</a:t>
            </a:r>
            <a:r>
              <a:rPr sz="1100" spc="270" dirty="0">
                <a:latin typeface="Arial"/>
                <a:cs typeface="Arial"/>
              </a:rPr>
              <a:t> </a:t>
            </a:r>
            <a:r>
              <a:rPr sz="1100" dirty="0">
                <a:latin typeface="Arial"/>
                <a:cs typeface="Arial"/>
              </a:rPr>
              <a:t>They</a:t>
            </a:r>
            <a:r>
              <a:rPr sz="1100" spc="-30"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always</a:t>
            </a:r>
            <a:r>
              <a:rPr sz="1100" spc="-15"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as</a:t>
            </a:r>
            <a:r>
              <a:rPr sz="1100" spc="-10" dirty="0">
                <a:latin typeface="Arial"/>
                <a:cs typeface="Arial"/>
              </a:rPr>
              <a:t> </a:t>
            </a:r>
            <a:r>
              <a:rPr sz="1100" b="1" i="1" dirty="0">
                <a:latin typeface="Arial"/>
                <a:cs typeface="Arial"/>
              </a:rPr>
              <a:t>System.Object</a:t>
            </a:r>
            <a:r>
              <a:rPr sz="1100" i="1" dirty="0">
                <a:latin typeface="Arial"/>
                <a:cs typeface="Arial"/>
              </a:rPr>
              <a:t>,</a:t>
            </a:r>
            <a:r>
              <a:rPr sz="1100" i="1" spc="-20"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hence </a:t>
            </a:r>
            <a:r>
              <a:rPr sz="1100" dirty="0">
                <a:latin typeface="Arial"/>
                <a:cs typeface="Arial"/>
              </a:rPr>
              <a:t>you</a:t>
            </a:r>
            <a:r>
              <a:rPr sz="1100" spc="-25" dirty="0">
                <a:latin typeface="Arial"/>
                <a:cs typeface="Arial"/>
              </a:rPr>
              <a:t> </a:t>
            </a:r>
            <a:r>
              <a:rPr sz="1100" dirty="0">
                <a:latin typeface="Arial"/>
                <a:cs typeface="Arial"/>
              </a:rPr>
              <a:t>can</a:t>
            </a:r>
            <a:r>
              <a:rPr sz="1100" spc="-10" dirty="0">
                <a:latin typeface="Arial"/>
                <a:cs typeface="Arial"/>
              </a:rPr>
              <a:t> </a:t>
            </a:r>
            <a:r>
              <a:rPr sz="1100" dirty="0">
                <a:latin typeface="Arial"/>
                <a:cs typeface="Arial"/>
              </a:rPr>
              <a:t>assign</a:t>
            </a:r>
            <a:r>
              <a:rPr sz="1100" spc="-15" dirty="0">
                <a:latin typeface="Arial"/>
                <a:cs typeface="Arial"/>
              </a:rPr>
              <a:t> </a:t>
            </a:r>
            <a:r>
              <a:rPr sz="1100" dirty="0">
                <a:latin typeface="Arial"/>
                <a:cs typeface="Arial"/>
              </a:rPr>
              <a:t>any</a:t>
            </a:r>
            <a:r>
              <a:rPr sz="1100" spc="-20"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and</a:t>
            </a:r>
            <a:r>
              <a:rPr sz="1100" spc="-1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defined</a:t>
            </a:r>
            <a:r>
              <a:rPr sz="1100" spc="-25" dirty="0">
                <a:latin typeface="Arial"/>
                <a:cs typeface="Arial"/>
              </a:rPr>
              <a:t> </a:t>
            </a:r>
            <a:r>
              <a:rPr sz="1100" dirty="0">
                <a:latin typeface="Arial"/>
                <a:cs typeface="Arial"/>
              </a:rPr>
              <a:t>by</a:t>
            </a:r>
            <a:r>
              <a:rPr sz="1100" spc="-1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GH,</a:t>
            </a:r>
            <a:r>
              <a:rPr sz="1100" spc="-15" dirty="0">
                <a:latin typeface="Arial"/>
                <a:cs typeface="Arial"/>
              </a:rPr>
              <a:t> </a:t>
            </a:r>
            <a:r>
              <a:rPr sz="1100" dirty="0">
                <a:latin typeface="Arial"/>
                <a:cs typeface="Arial"/>
              </a:rPr>
              <a:t>take</a:t>
            </a:r>
            <a:r>
              <a:rPr sz="1100" spc="-20" dirty="0">
                <a:latin typeface="Arial"/>
                <a:cs typeface="Arial"/>
              </a:rPr>
              <a:t> </a:t>
            </a:r>
            <a:r>
              <a:rPr sz="1100" dirty="0">
                <a:latin typeface="Arial"/>
                <a:cs typeface="Arial"/>
              </a:rPr>
              <a:t>care</a:t>
            </a:r>
            <a:r>
              <a:rPr sz="1100" spc="-25" dirty="0">
                <a:latin typeface="Arial"/>
                <a:cs typeface="Arial"/>
              </a:rPr>
              <a:t> </a:t>
            </a:r>
            <a:r>
              <a:rPr sz="1100" dirty="0">
                <a:latin typeface="Arial"/>
                <a:cs typeface="Arial"/>
              </a:rPr>
              <a:t>of parsing</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to</a:t>
            </a:r>
            <a:r>
              <a:rPr sz="1100" spc="-20" dirty="0">
                <a:latin typeface="Arial"/>
                <a:cs typeface="Arial"/>
              </a:rPr>
              <a:t> </a:t>
            </a:r>
            <a:r>
              <a:rPr sz="1100" spc="-25" dirty="0">
                <a:latin typeface="Arial"/>
                <a:cs typeface="Arial"/>
              </a:rPr>
              <a:t>use </a:t>
            </a:r>
            <a:r>
              <a:rPr sz="1100" spc="-10" dirty="0">
                <a:latin typeface="Arial"/>
                <a:cs typeface="Arial"/>
              </a:rPr>
              <a:t>downstream.</a:t>
            </a:r>
            <a:endParaRPr sz="1100" dirty="0">
              <a:latin typeface="Arial"/>
              <a:cs typeface="Arial"/>
            </a:endParaRPr>
          </a:p>
        </p:txBody>
      </p:sp>
      <p:sp>
        <p:nvSpPr>
          <p:cNvPr id="3" name="object 3"/>
          <p:cNvSpPr txBox="1"/>
          <p:nvPr/>
        </p:nvSpPr>
        <p:spPr>
          <a:xfrm>
            <a:off x="1606041" y="3688713"/>
            <a:ext cx="456057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Figure(6):</a:t>
            </a:r>
            <a:r>
              <a:rPr sz="900" spc="-20" dirty="0">
                <a:latin typeface="Arial"/>
                <a:cs typeface="Arial"/>
              </a:rPr>
              <a:t> </a:t>
            </a:r>
            <a:r>
              <a:rPr sz="900" dirty="0">
                <a:latin typeface="Arial"/>
                <a:cs typeface="Arial"/>
              </a:rPr>
              <a:t>Zoom</a:t>
            </a:r>
            <a:r>
              <a:rPr sz="900" spc="-10"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add</a:t>
            </a:r>
            <a:r>
              <a:rPr sz="900" spc="-5" dirty="0">
                <a:latin typeface="Arial"/>
                <a:cs typeface="Arial"/>
              </a:rPr>
              <a:t> </a:t>
            </a:r>
            <a:r>
              <a:rPr sz="900" dirty="0">
                <a:latin typeface="Arial"/>
                <a:cs typeface="Arial"/>
              </a:rPr>
              <a:t>or</a:t>
            </a:r>
            <a:r>
              <a:rPr sz="900" spc="-10" dirty="0">
                <a:latin typeface="Arial"/>
                <a:cs typeface="Arial"/>
              </a:rPr>
              <a:t> </a:t>
            </a:r>
            <a:r>
              <a:rPr sz="900" dirty="0">
                <a:latin typeface="Arial"/>
                <a:cs typeface="Arial"/>
              </a:rPr>
              <a:t>remove</a:t>
            </a:r>
            <a:r>
              <a:rPr sz="900" spc="-5" dirty="0">
                <a:latin typeface="Arial"/>
                <a:cs typeface="Arial"/>
              </a:rPr>
              <a:t> </a:t>
            </a:r>
            <a:r>
              <a:rPr sz="900" dirty="0">
                <a:latin typeface="Arial"/>
                <a:cs typeface="Arial"/>
              </a:rPr>
              <a:t>an</a:t>
            </a:r>
            <a:r>
              <a:rPr sz="900" spc="-15" dirty="0">
                <a:latin typeface="Arial"/>
                <a:cs typeface="Arial"/>
              </a:rPr>
              <a:t> </a:t>
            </a:r>
            <a:r>
              <a:rPr sz="900" dirty="0">
                <a:latin typeface="Arial"/>
                <a:cs typeface="Arial"/>
              </a:rPr>
              <a:t>output</a:t>
            </a:r>
            <a:r>
              <a:rPr sz="900" spc="-10" dirty="0">
                <a:latin typeface="Arial"/>
                <a:cs typeface="Arial"/>
              </a:rPr>
              <a:t> </a:t>
            </a:r>
            <a:r>
              <a:rPr sz="900" dirty="0">
                <a:latin typeface="Arial"/>
                <a:cs typeface="Arial"/>
              </a:rPr>
              <a:t>parameter</a:t>
            </a:r>
            <a:r>
              <a:rPr sz="900" spc="-15" dirty="0">
                <a:latin typeface="Arial"/>
                <a:cs typeface="Arial"/>
              </a:rPr>
              <a:t> </a:t>
            </a:r>
            <a:r>
              <a:rPr sz="900" dirty="0">
                <a:latin typeface="Arial"/>
                <a:cs typeface="Arial"/>
              </a:rPr>
              <a:t>by</a:t>
            </a:r>
            <a:r>
              <a:rPr sz="900" spc="-10" dirty="0">
                <a:latin typeface="Arial"/>
                <a:cs typeface="Arial"/>
              </a:rPr>
              <a:t> </a:t>
            </a:r>
            <a:r>
              <a:rPr sz="900" dirty="0">
                <a:latin typeface="Arial"/>
                <a:cs typeface="Arial"/>
              </a:rPr>
              <a:t>pressing</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gadgets</a:t>
            </a:r>
            <a:endParaRPr sz="900">
              <a:latin typeface="Arial"/>
              <a:cs typeface="Arial"/>
            </a:endParaRPr>
          </a:p>
        </p:txBody>
      </p:sp>
      <p:sp>
        <p:nvSpPr>
          <p:cNvPr id="4" name="object 4"/>
          <p:cNvSpPr txBox="1"/>
          <p:nvPr/>
        </p:nvSpPr>
        <p:spPr>
          <a:xfrm>
            <a:off x="902004" y="4630038"/>
            <a:ext cx="5554980" cy="722630"/>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1_5:</a:t>
            </a:r>
            <a:r>
              <a:rPr sz="1400" b="1" spc="-30" dirty="0">
                <a:latin typeface="Arial"/>
                <a:cs typeface="Arial"/>
              </a:rPr>
              <a:t> </a:t>
            </a:r>
            <a:r>
              <a:rPr sz="1400" b="1" dirty="0">
                <a:latin typeface="Arial"/>
                <a:cs typeface="Arial"/>
              </a:rPr>
              <a:t>The</a:t>
            </a:r>
            <a:r>
              <a:rPr sz="1400" b="1" spc="-15" dirty="0">
                <a:latin typeface="Arial"/>
                <a:cs typeface="Arial"/>
              </a:rPr>
              <a:t> </a:t>
            </a:r>
            <a:r>
              <a:rPr sz="1400" b="1" dirty="0">
                <a:latin typeface="Arial"/>
                <a:cs typeface="Arial"/>
              </a:rPr>
              <a:t>out</a:t>
            </a:r>
            <a:r>
              <a:rPr sz="1400" b="1" spc="-10" dirty="0">
                <a:latin typeface="Arial"/>
                <a:cs typeface="Arial"/>
              </a:rPr>
              <a:t> string</a:t>
            </a:r>
            <a:endParaRPr sz="1400">
              <a:latin typeface="Arial"/>
              <a:cs typeface="Arial"/>
            </a:endParaRPr>
          </a:p>
          <a:p>
            <a:pPr marL="12700" marR="5080">
              <a:lnSpc>
                <a:spcPts val="1260"/>
              </a:lnSpc>
              <a:spcBef>
                <a:spcPts val="1315"/>
              </a:spcBef>
            </a:pPr>
            <a:r>
              <a:rPr sz="1100" dirty="0">
                <a:latin typeface="Arial"/>
                <a:cs typeface="Arial"/>
              </a:rPr>
              <a:t>The</a:t>
            </a:r>
            <a:r>
              <a:rPr sz="1100" spc="-30" dirty="0">
                <a:latin typeface="Arial"/>
                <a:cs typeface="Arial"/>
              </a:rPr>
              <a:t> </a:t>
            </a:r>
            <a:r>
              <a:rPr sz="1100" b="1" i="1" dirty="0">
                <a:latin typeface="Arial"/>
                <a:cs typeface="Arial"/>
              </a:rPr>
              <a:t>out</a:t>
            </a:r>
            <a:r>
              <a:rPr sz="1100" b="1" i="1" spc="-25" dirty="0">
                <a:latin typeface="Arial"/>
                <a:cs typeface="Arial"/>
              </a:rPr>
              <a:t> </a:t>
            </a:r>
            <a:r>
              <a:rPr sz="1100" dirty="0">
                <a:latin typeface="Arial"/>
                <a:cs typeface="Arial"/>
              </a:rPr>
              <a:t>string</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used</a:t>
            </a:r>
            <a:r>
              <a:rPr sz="1100" spc="-4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list</a:t>
            </a:r>
            <a:r>
              <a:rPr sz="1100" spc="-10" dirty="0">
                <a:latin typeface="Arial"/>
                <a:cs typeface="Arial"/>
              </a:rPr>
              <a:t> </a:t>
            </a:r>
            <a:r>
              <a:rPr sz="1100" dirty="0">
                <a:latin typeface="Arial"/>
                <a:cs typeface="Arial"/>
              </a:rPr>
              <a:t>errors</a:t>
            </a:r>
            <a:r>
              <a:rPr sz="1100" spc="-3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useful</a:t>
            </a:r>
            <a:r>
              <a:rPr sz="1100" spc="-20" dirty="0">
                <a:latin typeface="Arial"/>
                <a:cs typeface="Arial"/>
              </a:rPr>
              <a:t> </a:t>
            </a:r>
            <a:r>
              <a:rPr sz="1100" dirty="0">
                <a:latin typeface="Arial"/>
                <a:cs typeface="Arial"/>
              </a:rPr>
              <a:t>information</a:t>
            </a:r>
            <a:r>
              <a:rPr sz="1100" spc="-20" dirty="0">
                <a:latin typeface="Arial"/>
                <a:cs typeface="Arial"/>
              </a:rPr>
              <a:t> </a:t>
            </a:r>
            <a:r>
              <a:rPr sz="1100" dirty="0">
                <a:latin typeface="Arial"/>
                <a:cs typeface="Arial"/>
              </a:rPr>
              <a:t>about</a:t>
            </a:r>
            <a:r>
              <a:rPr sz="1100" spc="-25"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You</a:t>
            </a:r>
            <a:r>
              <a:rPr sz="1100" spc="-15" dirty="0">
                <a:latin typeface="Arial"/>
                <a:cs typeface="Arial"/>
              </a:rPr>
              <a:t> </a:t>
            </a:r>
            <a:r>
              <a:rPr sz="1100" spc="-25" dirty="0">
                <a:latin typeface="Arial"/>
                <a:cs typeface="Arial"/>
              </a:rPr>
              <a:t>can </a:t>
            </a:r>
            <a:r>
              <a:rPr sz="1100" dirty="0">
                <a:latin typeface="Arial"/>
                <a:cs typeface="Arial"/>
              </a:rPr>
              <a:t>connect</a:t>
            </a:r>
            <a:r>
              <a:rPr sz="1100" spc="-3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out</a:t>
            </a:r>
            <a:r>
              <a:rPr sz="1100" b="1" i="1"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Panel </a:t>
            </a:r>
            <a:r>
              <a:rPr sz="1100" dirty="0">
                <a:latin typeface="Arial"/>
                <a:cs typeface="Arial"/>
              </a:rPr>
              <a:t>component</a:t>
            </a:r>
            <a:r>
              <a:rPr sz="1100" spc="-2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able</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read</a:t>
            </a:r>
            <a:r>
              <a:rPr sz="1100" spc="-20" dirty="0">
                <a:latin typeface="Arial"/>
                <a:cs typeface="Arial"/>
              </a:rPr>
              <a:t> </a:t>
            </a:r>
            <a:r>
              <a:rPr sz="1100" dirty="0">
                <a:latin typeface="Arial"/>
                <a:cs typeface="Arial"/>
              </a:rPr>
              <a:t>the</a:t>
            </a:r>
            <a:r>
              <a:rPr sz="1100" spc="-10" dirty="0">
                <a:latin typeface="Arial"/>
                <a:cs typeface="Arial"/>
              </a:rPr>
              <a:t> information.</a:t>
            </a:r>
            <a:endParaRPr sz="1100">
              <a:latin typeface="Arial"/>
              <a:cs typeface="Arial"/>
            </a:endParaRPr>
          </a:p>
        </p:txBody>
      </p:sp>
      <p:sp>
        <p:nvSpPr>
          <p:cNvPr id="5" name="object 5"/>
          <p:cNvSpPr txBox="1"/>
          <p:nvPr/>
        </p:nvSpPr>
        <p:spPr>
          <a:xfrm>
            <a:off x="902004" y="6169533"/>
            <a:ext cx="5913120" cy="1485022"/>
          </a:xfrm>
          <a:prstGeom prst="rect">
            <a:avLst/>
          </a:prstGeom>
        </p:spPr>
        <p:txBody>
          <a:bodyPr vert="horz" wrap="square" lIns="0" tIns="12700" rIns="0" bIns="0" rtlCol="0">
            <a:spAutoFit/>
          </a:bodyPr>
          <a:lstStyle/>
          <a:p>
            <a:pPr marL="52705" algn="ctr">
              <a:lnSpc>
                <a:spcPct val="100000"/>
              </a:lnSpc>
              <a:spcBef>
                <a:spcPts val="100"/>
              </a:spcBef>
            </a:pPr>
            <a:r>
              <a:rPr sz="900" dirty="0">
                <a:latin typeface="Arial"/>
                <a:cs typeface="Arial"/>
              </a:rPr>
              <a:t>Figure(7):</a:t>
            </a:r>
            <a:r>
              <a:rPr sz="900" spc="-2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out</a:t>
            </a:r>
            <a:r>
              <a:rPr sz="900" spc="-10" dirty="0">
                <a:latin typeface="Arial"/>
                <a:cs typeface="Arial"/>
              </a:rPr>
              <a:t> </a:t>
            </a:r>
            <a:r>
              <a:rPr sz="900" dirty="0">
                <a:latin typeface="Arial"/>
                <a:cs typeface="Arial"/>
              </a:rPr>
              <a:t>parameter</a:t>
            </a:r>
            <a:r>
              <a:rPr sz="900" spc="-25" dirty="0">
                <a:latin typeface="Arial"/>
                <a:cs typeface="Arial"/>
              </a:rPr>
              <a:t> </a:t>
            </a:r>
            <a:r>
              <a:rPr sz="900" dirty="0">
                <a:latin typeface="Arial"/>
                <a:cs typeface="Arial"/>
              </a:rPr>
              <a:t>includes</a:t>
            </a:r>
            <a:r>
              <a:rPr sz="900" spc="-20" dirty="0">
                <a:latin typeface="Arial"/>
                <a:cs typeface="Arial"/>
              </a:rPr>
              <a:t> </a:t>
            </a:r>
            <a:r>
              <a:rPr sz="900" dirty="0">
                <a:latin typeface="Arial"/>
                <a:cs typeface="Arial"/>
              </a:rPr>
              <a:t>compile</a:t>
            </a:r>
            <a:r>
              <a:rPr sz="900" spc="-2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runtime</a:t>
            </a:r>
            <a:r>
              <a:rPr sz="900" spc="-20" dirty="0">
                <a:latin typeface="Arial"/>
                <a:cs typeface="Arial"/>
              </a:rPr>
              <a:t> </a:t>
            </a:r>
            <a:r>
              <a:rPr sz="900" spc="-10" dirty="0">
                <a:latin typeface="Arial"/>
                <a:cs typeface="Arial"/>
              </a:rPr>
              <a:t>messages</a:t>
            </a:r>
            <a:endParaRPr sz="900" dirty="0">
              <a:latin typeface="Arial"/>
              <a:cs typeface="Arial"/>
            </a:endParaRPr>
          </a:p>
          <a:p>
            <a:pPr>
              <a:lnSpc>
                <a:spcPct val="100000"/>
              </a:lnSpc>
              <a:spcBef>
                <a:spcPts val="50"/>
              </a:spcBef>
            </a:pPr>
            <a:endParaRPr sz="1000" dirty="0">
              <a:latin typeface="Arial"/>
              <a:cs typeface="Arial"/>
            </a:endParaRPr>
          </a:p>
          <a:p>
            <a:pPr marL="12700">
              <a:lnSpc>
                <a:spcPts val="1295"/>
              </a:lnSpc>
              <a:spcBef>
                <a:spcPts val="5"/>
              </a:spcBef>
            </a:pPr>
            <a:r>
              <a:rPr sz="1100" dirty="0">
                <a:latin typeface="Arial"/>
                <a:cs typeface="Arial"/>
              </a:rPr>
              <a:t>There</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two</a:t>
            </a:r>
            <a:r>
              <a:rPr sz="1100" spc="-10"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messages</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print</a:t>
            </a:r>
            <a:r>
              <a:rPr sz="1100" spc="-2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out </a:t>
            </a:r>
            <a:r>
              <a:rPr sz="1100" spc="-10" dirty="0">
                <a:latin typeface="Arial"/>
                <a:cs typeface="Arial"/>
              </a:rPr>
              <a:t>string.</a:t>
            </a:r>
            <a:endParaRPr sz="1100" dirty="0">
              <a:latin typeface="Arial"/>
              <a:cs typeface="Arial"/>
            </a:endParaRPr>
          </a:p>
          <a:p>
            <a:pPr marL="469265" indent="-228600">
              <a:lnSpc>
                <a:spcPts val="1265"/>
              </a:lnSpc>
              <a:buFont typeface="Arial"/>
              <a:buAutoNum type="arabicPlain"/>
              <a:tabLst>
                <a:tab pos="469900" algn="l"/>
              </a:tabLst>
            </a:pPr>
            <a:r>
              <a:rPr sz="1100" b="1" i="1" spc="-10" dirty="0">
                <a:latin typeface="Arial"/>
                <a:cs typeface="Arial"/>
              </a:rPr>
              <a:t>Compile-</a:t>
            </a:r>
            <a:r>
              <a:rPr sz="1100" b="1" i="1" dirty="0">
                <a:latin typeface="Arial"/>
                <a:cs typeface="Arial"/>
              </a:rPr>
              <a:t>time</a:t>
            </a:r>
            <a:r>
              <a:rPr sz="1100" b="1" i="1" spc="-55" dirty="0">
                <a:latin typeface="Arial"/>
                <a:cs typeface="Arial"/>
              </a:rPr>
              <a:t> </a:t>
            </a:r>
            <a:r>
              <a:rPr sz="1100" dirty="0">
                <a:latin typeface="Arial"/>
                <a:cs typeface="Arial"/>
              </a:rPr>
              <a:t>messages.</a:t>
            </a:r>
            <a:r>
              <a:rPr sz="1100" spc="-15" dirty="0">
                <a:latin typeface="Arial"/>
                <a:cs typeface="Arial"/>
              </a:rPr>
              <a:t> </a:t>
            </a:r>
            <a:r>
              <a:rPr sz="1100" dirty="0">
                <a:latin typeface="Arial"/>
                <a:cs typeface="Arial"/>
              </a:rPr>
              <a:t>These</a:t>
            </a:r>
            <a:r>
              <a:rPr sz="1100" spc="-35" dirty="0">
                <a:latin typeface="Arial"/>
                <a:cs typeface="Arial"/>
              </a:rPr>
              <a:t> </a:t>
            </a:r>
            <a:r>
              <a:rPr sz="1100" dirty="0">
                <a:latin typeface="Arial"/>
                <a:cs typeface="Arial"/>
              </a:rPr>
              <a:t>include</a:t>
            </a:r>
            <a:r>
              <a:rPr sz="1100" spc="-25" dirty="0">
                <a:latin typeface="Arial"/>
                <a:cs typeface="Arial"/>
              </a:rPr>
              <a:t> </a:t>
            </a:r>
            <a:r>
              <a:rPr sz="1100" dirty="0">
                <a:latin typeface="Arial"/>
                <a:cs typeface="Arial"/>
              </a:rPr>
              <a:t>compiler</a:t>
            </a:r>
            <a:r>
              <a:rPr sz="1100" spc="-20" dirty="0">
                <a:latin typeface="Arial"/>
                <a:cs typeface="Arial"/>
              </a:rPr>
              <a:t> </a:t>
            </a:r>
            <a:r>
              <a:rPr sz="1100" dirty="0">
                <a:latin typeface="Arial"/>
                <a:cs typeface="Arial"/>
              </a:rPr>
              <a:t>errors</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warnings</a:t>
            </a:r>
            <a:r>
              <a:rPr sz="1100" spc="-5" dirty="0">
                <a:latin typeface="Arial"/>
                <a:cs typeface="Arial"/>
              </a:rPr>
              <a:t> </a:t>
            </a:r>
            <a:r>
              <a:rPr sz="1100" dirty="0">
                <a:latin typeface="Arial"/>
                <a:cs typeface="Arial"/>
              </a:rPr>
              <a:t>about</a:t>
            </a:r>
            <a:r>
              <a:rPr sz="1100" spc="-20" dirty="0">
                <a:latin typeface="Arial"/>
                <a:cs typeface="Arial"/>
              </a:rPr>
              <a:t> </a:t>
            </a:r>
            <a:r>
              <a:rPr sz="1100" dirty="0">
                <a:latin typeface="Arial"/>
                <a:cs typeface="Arial"/>
              </a:rPr>
              <a:t>your</a:t>
            </a:r>
            <a:r>
              <a:rPr sz="1100" spc="-15" dirty="0">
                <a:latin typeface="Arial"/>
                <a:cs typeface="Arial"/>
              </a:rPr>
              <a:t> </a:t>
            </a:r>
            <a:r>
              <a:rPr sz="1100" spc="-10" dirty="0">
                <a:latin typeface="Arial"/>
                <a:cs typeface="Arial"/>
              </a:rPr>
              <a:t>code.</a:t>
            </a:r>
            <a:endParaRPr sz="1100" dirty="0">
              <a:latin typeface="Arial"/>
              <a:cs typeface="Arial"/>
            </a:endParaRPr>
          </a:p>
          <a:p>
            <a:pPr marL="469265" marR="372745">
              <a:lnSpc>
                <a:spcPts val="1270"/>
              </a:lnSpc>
              <a:spcBef>
                <a:spcPts val="50"/>
              </a:spcBef>
            </a:pPr>
            <a:r>
              <a:rPr sz="1100" dirty="0">
                <a:latin typeface="Arial"/>
                <a:cs typeface="Arial"/>
              </a:rPr>
              <a:t>This</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very</a:t>
            </a:r>
            <a:r>
              <a:rPr sz="1100" spc="-20" dirty="0">
                <a:latin typeface="Arial"/>
                <a:cs typeface="Arial"/>
              </a:rPr>
              <a:t> </a:t>
            </a:r>
            <a:r>
              <a:rPr sz="1100" dirty="0">
                <a:latin typeface="Arial"/>
                <a:cs typeface="Arial"/>
              </a:rPr>
              <a:t>helpful</a:t>
            </a:r>
            <a:r>
              <a:rPr sz="1100" spc="-20" dirty="0">
                <a:latin typeface="Arial"/>
                <a:cs typeface="Arial"/>
              </a:rPr>
              <a:t> </a:t>
            </a:r>
            <a:r>
              <a:rPr sz="1100" dirty="0">
                <a:latin typeface="Arial"/>
                <a:cs typeface="Arial"/>
              </a:rPr>
              <a:t>information</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point</a:t>
            </a:r>
            <a:r>
              <a:rPr sz="1100" spc="-1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lines</a:t>
            </a:r>
            <a:r>
              <a:rPr sz="1100" spc="-1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code</a:t>
            </a:r>
            <a:r>
              <a:rPr sz="1100" spc="-3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compiler</a:t>
            </a:r>
            <a:r>
              <a:rPr sz="1100" spc="-10" dirty="0">
                <a:latin typeface="Arial"/>
                <a:cs typeface="Arial"/>
              </a:rPr>
              <a:t> </a:t>
            </a:r>
            <a:r>
              <a:rPr sz="1100" spc="-25" dirty="0">
                <a:latin typeface="Arial"/>
                <a:cs typeface="Arial"/>
              </a:rPr>
              <a:t>is </a:t>
            </a:r>
            <a:r>
              <a:rPr sz="1100" dirty="0">
                <a:latin typeface="Arial"/>
                <a:cs typeface="Arial"/>
              </a:rPr>
              <a:t>complaining</a:t>
            </a:r>
            <a:r>
              <a:rPr sz="1100" spc="-15" dirty="0">
                <a:latin typeface="Arial"/>
                <a:cs typeface="Arial"/>
              </a:rPr>
              <a:t> </a:t>
            </a:r>
            <a:r>
              <a:rPr sz="1100" dirty="0">
                <a:latin typeface="Arial"/>
                <a:cs typeface="Arial"/>
              </a:rPr>
              <a:t>about,</a:t>
            </a:r>
            <a:r>
              <a:rPr sz="1100" spc="-20" dirty="0">
                <a:latin typeface="Arial"/>
                <a:cs typeface="Arial"/>
              </a:rPr>
              <a:t> </a:t>
            </a:r>
            <a:r>
              <a:rPr sz="1100" dirty="0">
                <a:latin typeface="Arial"/>
                <a:cs typeface="Arial"/>
              </a:rPr>
              <a:t>so</a:t>
            </a:r>
            <a:r>
              <a:rPr sz="1100" spc="-2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correct</a:t>
            </a:r>
            <a:r>
              <a:rPr sz="1100" spc="-2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errors.</a:t>
            </a:r>
            <a:endParaRPr sz="1100" dirty="0">
              <a:latin typeface="Arial"/>
              <a:cs typeface="Arial"/>
            </a:endParaRPr>
          </a:p>
          <a:p>
            <a:pPr marL="469265" marR="480695" indent="-228600">
              <a:lnSpc>
                <a:spcPts val="1260"/>
              </a:lnSpc>
              <a:buFont typeface="Arial"/>
              <a:buAutoNum type="arabicPlain" startAt="2"/>
              <a:tabLst>
                <a:tab pos="469900" algn="l"/>
              </a:tabLst>
            </a:pPr>
            <a:r>
              <a:rPr sz="1100" b="1" i="1" dirty="0">
                <a:latin typeface="Arial"/>
                <a:cs typeface="Arial"/>
              </a:rPr>
              <a:t>Runtime</a:t>
            </a:r>
            <a:r>
              <a:rPr sz="1100" b="1" i="1" spc="-20" dirty="0">
                <a:latin typeface="Arial"/>
                <a:cs typeface="Arial"/>
              </a:rPr>
              <a:t> </a:t>
            </a:r>
            <a:r>
              <a:rPr sz="1100" dirty="0">
                <a:latin typeface="Arial"/>
                <a:cs typeface="Arial"/>
              </a:rPr>
              <a:t>messages.</a:t>
            </a:r>
            <a:r>
              <a:rPr sz="1100" spc="27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print</a:t>
            </a:r>
            <a:r>
              <a:rPr sz="1100" spc="-10" dirty="0">
                <a:latin typeface="Arial"/>
                <a:cs typeface="Arial"/>
              </a:rPr>
              <a:t> </a:t>
            </a:r>
            <a:r>
              <a:rPr sz="1100" dirty="0">
                <a:latin typeface="Arial"/>
                <a:cs typeface="Arial"/>
              </a:rPr>
              <a:t>any</a:t>
            </a:r>
            <a:r>
              <a:rPr sz="1100" spc="-20" dirty="0">
                <a:latin typeface="Arial"/>
                <a:cs typeface="Arial"/>
              </a:rPr>
              <a:t> </a:t>
            </a:r>
            <a:r>
              <a:rPr sz="1100" dirty="0">
                <a:latin typeface="Arial"/>
                <a:cs typeface="Arial"/>
              </a:rPr>
              <a:t>text</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 </a:t>
            </a:r>
            <a:r>
              <a:rPr sz="1100" b="1" i="1" dirty="0">
                <a:latin typeface="Arial"/>
                <a:cs typeface="Arial"/>
              </a:rPr>
              <a:t>out</a:t>
            </a:r>
            <a:r>
              <a:rPr sz="1100" b="1" i="1" spc="-20" dirty="0">
                <a:latin typeface="Arial"/>
                <a:cs typeface="Arial"/>
              </a:rPr>
              <a:t> </a:t>
            </a:r>
            <a:r>
              <a:rPr sz="1100" dirty="0">
                <a:latin typeface="Arial"/>
                <a:cs typeface="Arial"/>
              </a:rPr>
              <a:t>string</a:t>
            </a:r>
            <a:r>
              <a:rPr sz="1100" spc="-1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track</a:t>
            </a:r>
            <a:r>
              <a:rPr sz="1100" spc="-20" dirty="0">
                <a:latin typeface="Arial"/>
                <a:cs typeface="Arial"/>
              </a:rPr>
              <a:t> </a:t>
            </a:r>
            <a:r>
              <a:rPr sz="1100" spc="-10" dirty="0">
                <a:latin typeface="Arial"/>
                <a:cs typeface="Arial"/>
              </a:rPr>
              <a:t>information </a:t>
            </a:r>
            <a:r>
              <a:rPr sz="1100" dirty="0">
                <a:latin typeface="Arial"/>
                <a:cs typeface="Arial"/>
              </a:rPr>
              <a:t>generated</a:t>
            </a:r>
            <a:r>
              <a:rPr sz="1100" spc="-35" dirty="0">
                <a:latin typeface="Arial"/>
                <a:cs typeface="Arial"/>
              </a:rPr>
              <a:t> </a:t>
            </a:r>
            <a:r>
              <a:rPr sz="1100" dirty="0">
                <a:latin typeface="Arial"/>
                <a:cs typeface="Arial"/>
              </a:rPr>
              <a:t>inside</a:t>
            </a:r>
            <a:r>
              <a:rPr sz="1100" spc="-25"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during</a:t>
            </a:r>
            <a:r>
              <a:rPr sz="1100" spc="-20" dirty="0">
                <a:latin typeface="Arial"/>
                <a:cs typeface="Arial"/>
              </a:rPr>
              <a:t> </a:t>
            </a:r>
            <a:r>
              <a:rPr sz="1100" spc="-10" dirty="0">
                <a:latin typeface="Arial"/>
                <a:cs typeface="Arial"/>
              </a:rPr>
              <a:t>execution.</a:t>
            </a:r>
            <a:endParaRPr sz="1100" dirty="0">
              <a:latin typeface="Arial"/>
              <a:cs typeface="Arial"/>
            </a:endParaRPr>
          </a:p>
          <a:p>
            <a:pPr>
              <a:lnSpc>
                <a:spcPct val="100000"/>
              </a:lnSpc>
              <a:spcBef>
                <a:spcPts val="10"/>
              </a:spcBef>
            </a:pPr>
            <a:endParaRPr sz="1000" dirty="0">
              <a:latin typeface="Arial"/>
              <a:cs typeface="Arial"/>
            </a:endParaRPr>
          </a:p>
        </p:txBody>
      </p:sp>
      <p:pic>
        <p:nvPicPr>
          <p:cNvPr id="6" name="object 6"/>
          <p:cNvPicPr/>
          <p:nvPr/>
        </p:nvPicPr>
        <p:blipFill>
          <a:blip r:embed="rId2" cstate="print"/>
          <a:stretch>
            <a:fillRect/>
          </a:stretch>
        </p:blipFill>
        <p:spPr>
          <a:xfrm>
            <a:off x="1609725" y="2393312"/>
            <a:ext cx="4552442" cy="1315720"/>
          </a:xfrm>
          <a:prstGeom prst="rect">
            <a:avLst/>
          </a:prstGeom>
        </p:spPr>
      </p:pic>
      <p:pic>
        <p:nvPicPr>
          <p:cNvPr id="7" name="object 7"/>
          <p:cNvPicPr/>
          <p:nvPr/>
        </p:nvPicPr>
        <p:blipFill>
          <a:blip r:embed="rId3" cstate="print"/>
          <a:stretch>
            <a:fillRect/>
          </a:stretch>
        </p:blipFill>
        <p:spPr>
          <a:xfrm>
            <a:off x="1964689" y="5340730"/>
            <a:ext cx="3840734" cy="847725"/>
          </a:xfrm>
          <a:prstGeom prst="rect">
            <a:avLst/>
          </a:prstGeom>
        </p:spPr>
      </p:pic>
      <p:sp>
        <p:nvSpPr>
          <p:cNvPr id="12" name="Title 11"/>
          <p:cNvSpPr>
            <a:spLocks noGrp="1"/>
          </p:cNvSpPr>
          <p:nvPr>
            <p:ph type="title"/>
          </p:nvPr>
        </p:nvSpPr>
        <p:spPr/>
        <p:txBody>
          <a:bodyPr/>
          <a:lstStyle/>
          <a:p>
            <a:r>
              <a:rPr lang="en-US" dirty="0"/>
              <a:t>C# component – </a:t>
            </a:r>
            <a:r>
              <a:rPr lang="en-US" dirty="0" smtClean="0"/>
              <a:t>Output </a:t>
            </a:r>
            <a:r>
              <a:rPr lang="en-US" dirty="0"/>
              <a:t>Parameters</a:t>
            </a:r>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a:t>
            </a:r>
          </a:p>
        </p:txBody>
      </p:sp>
    </p:spTree>
    <p:extLst>
      <p:ext uri="{BB962C8B-B14F-4D97-AF65-F5344CB8AC3E}">
        <p14:creationId xmlns:p14="http://schemas.microsoft.com/office/powerpoint/2010/main" val="14864654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3904" y="3172990"/>
            <a:ext cx="6018530" cy="1008994"/>
          </a:xfrm>
          <a:prstGeom prst="rect">
            <a:avLst/>
          </a:prstGeom>
        </p:spPr>
        <p:txBody>
          <a:bodyPr vert="horz" wrap="square" lIns="0" tIns="12700" rIns="0" bIns="0" rtlCol="0">
            <a:spAutoFit/>
          </a:bodyPr>
          <a:lstStyle/>
          <a:p>
            <a:pPr marL="50800">
              <a:lnSpc>
                <a:spcPct val="100000"/>
              </a:lnSpc>
            </a:pPr>
            <a:r>
              <a:rPr sz="1200" b="1" dirty="0" smtClean="0">
                <a:latin typeface="Arial"/>
                <a:cs typeface="Arial"/>
              </a:rPr>
              <a:t>2_9_1</a:t>
            </a:r>
            <a:r>
              <a:rPr sz="1200" b="1" dirty="0">
                <a:latin typeface="Arial"/>
                <a:cs typeface="Arial"/>
              </a:rPr>
              <a:t>:</a:t>
            </a:r>
            <a:r>
              <a:rPr sz="1200" b="1" spc="-55" dirty="0">
                <a:latin typeface="Arial"/>
                <a:cs typeface="Arial"/>
              </a:rPr>
              <a:t> </a:t>
            </a:r>
            <a:r>
              <a:rPr sz="1200" b="1" spc="-10" dirty="0">
                <a:latin typeface="Arial"/>
                <a:cs typeface="Arial"/>
              </a:rPr>
              <a:t>Enumerations</a:t>
            </a:r>
            <a:endParaRPr sz="1200" dirty="0">
              <a:latin typeface="Arial"/>
              <a:cs typeface="Arial"/>
            </a:endParaRPr>
          </a:p>
          <a:p>
            <a:pPr>
              <a:lnSpc>
                <a:spcPct val="100000"/>
              </a:lnSpc>
              <a:spcBef>
                <a:spcPts val="45"/>
              </a:spcBef>
            </a:pPr>
            <a:endParaRPr sz="1050" dirty="0">
              <a:latin typeface="Arial"/>
              <a:cs typeface="Arial"/>
            </a:endParaRPr>
          </a:p>
          <a:p>
            <a:pPr marL="50800" marR="64769">
              <a:lnSpc>
                <a:spcPct val="96100"/>
              </a:lnSpc>
            </a:pPr>
            <a:r>
              <a:rPr sz="1100" dirty="0">
                <a:latin typeface="Arial"/>
                <a:cs typeface="Arial"/>
              </a:rPr>
              <a:t>Enumerations</a:t>
            </a:r>
            <a:r>
              <a:rPr sz="1100" spc="-35" dirty="0">
                <a:latin typeface="Arial"/>
                <a:cs typeface="Arial"/>
              </a:rPr>
              <a:t> </a:t>
            </a:r>
            <a:r>
              <a:rPr sz="1100" dirty="0">
                <a:latin typeface="Arial"/>
                <a:cs typeface="Arial"/>
              </a:rPr>
              <a:t>help</a:t>
            </a:r>
            <a:r>
              <a:rPr sz="1100" spc="-35" dirty="0">
                <a:latin typeface="Arial"/>
                <a:cs typeface="Arial"/>
              </a:rPr>
              <a:t> </a:t>
            </a:r>
            <a:r>
              <a:rPr sz="1100" dirty="0">
                <a:latin typeface="Arial"/>
                <a:cs typeface="Arial"/>
              </a:rPr>
              <a:t>make</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code</a:t>
            </a:r>
            <a:r>
              <a:rPr sz="1100" spc="-35" dirty="0">
                <a:latin typeface="Arial"/>
                <a:cs typeface="Arial"/>
              </a:rPr>
              <a:t> </a:t>
            </a:r>
            <a:r>
              <a:rPr sz="1100" dirty="0">
                <a:latin typeface="Arial"/>
                <a:cs typeface="Arial"/>
              </a:rPr>
              <a:t>more</a:t>
            </a:r>
            <a:r>
              <a:rPr sz="1100" spc="-35" dirty="0">
                <a:latin typeface="Arial"/>
                <a:cs typeface="Arial"/>
              </a:rPr>
              <a:t> </a:t>
            </a:r>
            <a:r>
              <a:rPr sz="1100" dirty="0">
                <a:latin typeface="Arial"/>
                <a:cs typeface="Arial"/>
              </a:rPr>
              <a:t>readable.</a:t>
            </a:r>
            <a:r>
              <a:rPr sz="1100" spc="-3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enumeration</a:t>
            </a:r>
            <a:r>
              <a:rPr sz="1100" spc="-25" dirty="0">
                <a:latin typeface="Arial"/>
                <a:cs typeface="Arial"/>
              </a:rPr>
              <a:t> </a:t>
            </a:r>
            <a:r>
              <a:rPr sz="1100" dirty="0">
                <a:latin typeface="Arial"/>
                <a:cs typeface="Arial"/>
              </a:rPr>
              <a:t>“provides</a:t>
            </a:r>
            <a:r>
              <a:rPr sz="1100" spc="-2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efficient</a:t>
            </a:r>
            <a:r>
              <a:rPr sz="1100" spc="-30" dirty="0">
                <a:latin typeface="Arial"/>
                <a:cs typeface="Arial"/>
              </a:rPr>
              <a:t> </a:t>
            </a:r>
            <a:r>
              <a:rPr sz="1100" dirty="0">
                <a:latin typeface="Arial"/>
                <a:cs typeface="Arial"/>
              </a:rPr>
              <a:t>way</a:t>
            </a:r>
            <a:r>
              <a:rPr sz="1100" spc="-35" dirty="0">
                <a:latin typeface="Arial"/>
                <a:cs typeface="Arial"/>
              </a:rPr>
              <a:t> </a:t>
            </a:r>
            <a:r>
              <a:rPr sz="1100" spc="-25" dirty="0">
                <a:latin typeface="Arial"/>
                <a:cs typeface="Arial"/>
              </a:rPr>
              <a:t>to </a:t>
            </a:r>
            <a:r>
              <a:rPr sz="1100" dirty="0">
                <a:latin typeface="Arial"/>
                <a:cs typeface="Arial"/>
              </a:rPr>
              <a:t>define</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named</a:t>
            </a:r>
            <a:r>
              <a:rPr sz="1100" spc="-25" dirty="0">
                <a:latin typeface="Arial"/>
                <a:cs typeface="Arial"/>
              </a:rPr>
              <a:t> </a:t>
            </a:r>
            <a:r>
              <a:rPr sz="1100" dirty="0">
                <a:latin typeface="Arial"/>
                <a:cs typeface="Arial"/>
              </a:rPr>
              <a:t>integral</a:t>
            </a:r>
            <a:r>
              <a:rPr sz="1100" spc="-25" dirty="0">
                <a:latin typeface="Arial"/>
                <a:cs typeface="Arial"/>
              </a:rPr>
              <a:t> </a:t>
            </a:r>
            <a:r>
              <a:rPr sz="1100" dirty="0">
                <a:latin typeface="Arial"/>
                <a:cs typeface="Arial"/>
              </a:rPr>
              <a:t>constants</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may</a:t>
            </a:r>
            <a:r>
              <a:rPr sz="1100" spc="-25"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assigned</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variable”</a:t>
            </a:r>
            <a:r>
              <a:rPr sz="1050" baseline="31746" dirty="0">
                <a:latin typeface="Arial"/>
                <a:cs typeface="Arial"/>
              </a:rPr>
              <a:t>7</a:t>
            </a:r>
            <a:r>
              <a:rPr sz="1100" dirty="0">
                <a:latin typeface="Arial"/>
                <a:cs typeface="Arial"/>
              </a:rPr>
              <a:t>.</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use </a:t>
            </a:r>
            <a:r>
              <a:rPr sz="1100" dirty="0">
                <a:latin typeface="Arial"/>
                <a:cs typeface="Arial"/>
              </a:rPr>
              <a:t>enumerations</a:t>
            </a:r>
            <a:r>
              <a:rPr sz="1100" spc="-4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group</a:t>
            </a:r>
            <a:r>
              <a:rPr sz="1100" spc="-25" dirty="0">
                <a:latin typeface="Arial"/>
                <a:cs typeface="Arial"/>
              </a:rPr>
              <a:t> </a:t>
            </a:r>
            <a:r>
              <a:rPr sz="1100" dirty="0">
                <a:latin typeface="Arial"/>
                <a:cs typeface="Arial"/>
              </a:rPr>
              <a:t>a</a:t>
            </a:r>
            <a:r>
              <a:rPr sz="1100" spc="-45" dirty="0">
                <a:latin typeface="Arial"/>
                <a:cs typeface="Arial"/>
              </a:rPr>
              <a:t> </a:t>
            </a:r>
            <a:r>
              <a:rPr sz="1100" dirty="0">
                <a:latin typeface="Arial"/>
                <a:cs typeface="Arial"/>
              </a:rPr>
              <a:t>family</a:t>
            </a:r>
            <a:r>
              <a:rPr sz="1100" spc="-2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options</a:t>
            </a:r>
            <a:r>
              <a:rPr sz="1100" spc="-20" dirty="0">
                <a:latin typeface="Arial"/>
                <a:cs typeface="Arial"/>
              </a:rPr>
              <a:t> </a:t>
            </a:r>
            <a:r>
              <a:rPr sz="1100" dirty="0">
                <a:latin typeface="Arial"/>
                <a:cs typeface="Arial"/>
              </a:rPr>
              <a:t>under</a:t>
            </a:r>
            <a:r>
              <a:rPr sz="1100" spc="-25"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category</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use</a:t>
            </a:r>
            <a:r>
              <a:rPr sz="1100" spc="-35" dirty="0">
                <a:latin typeface="Arial"/>
                <a:cs typeface="Arial"/>
              </a:rPr>
              <a:t> </a:t>
            </a:r>
            <a:r>
              <a:rPr sz="1100" dirty="0">
                <a:latin typeface="Arial"/>
                <a:cs typeface="Arial"/>
              </a:rPr>
              <a:t>descriptive</a:t>
            </a:r>
            <a:r>
              <a:rPr sz="1100" spc="-25" dirty="0">
                <a:latin typeface="Arial"/>
                <a:cs typeface="Arial"/>
              </a:rPr>
              <a:t> </a:t>
            </a:r>
            <a:r>
              <a:rPr sz="1100" dirty="0">
                <a:latin typeface="Arial"/>
                <a:cs typeface="Arial"/>
              </a:rPr>
              <a:t>names.</a:t>
            </a:r>
            <a:r>
              <a:rPr sz="1100" spc="-15" dirty="0">
                <a:latin typeface="Arial"/>
                <a:cs typeface="Arial"/>
              </a:rPr>
              <a:t> </a:t>
            </a:r>
            <a:r>
              <a:rPr sz="1100" spc="-25" dirty="0">
                <a:latin typeface="Arial"/>
                <a:cs typeface="Arial"/>
              </a:rPr>
              <a:t>For </a:t>
            </a:r>
            <a:r>
              <a:rPr sz="1100" dirty="0">
                <a:latin typeface="Arial"/>
                <a:cs typeface="Arial"/>
              </a:rPr>
              <a:t>example,</a:t>
            </a:r>
            <a:r>
              <a:rPr sz="1100" spc="-30"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only</a:t>
            </a:r>
            <a:r>
              <a:rPr sz="1100" spc="-30" dirty="0">
                <a:latin typeface="Arial"/>
                <a:cs typeface="Arial"/>
              </a:rPr>
              <a:t> </a:t>
            </a:r>
            <a:r>
              <a:rPr sz="1100" dirty="0">
                <a:latin typeface="Arial"/>
                <a:cs typeface="Arial"/>
              </a:rPr>
              <a:t>three</a:t>
            </a:r>
            <a:r>
              <a:rPr sz="1100" spc="-20" dirty="0">
                <a:latin typeface="Arial"/>
                <a:cs typeface="Arial"/>
              </a:rPr>
              <a:t> </a:t>
            </a:r>
            <a:r>
              <a:rPr sz="1100" dirty="0">
                <a:latin typeface="Arial"/>
                <a:cs typeface="Arial"/>
              </a:rPr>
              <a:t>values</a:t>
            </a:r>
            <a:r>
              <a:rPr sz="1100" spc="-3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traffic</a:t>
            </a:r>
            <a:r>
              <a:rPr sz="1100" spc="-30" dirty="0">
                <a:latin typeface="Arial"/>
                <a:cs typeface="Arial"/>
              </a:rPr>
              <a:t> </a:t>
            </a:r>
            <a:r>
              <a:rPr sz="1100" dirty="0">
                <a:latin typeface="Arial"/>
                <a:cs typeface="Arial"/>
              </a:rPr>
              <a:t>light</a:t>
            </a:r>
            <a:r>
              <a:rPr sz="1100" spc="-10" dirty="0">
                <a:latin typeface="Arial"/>
                <a:cs typeface="Arial"/>
              </a:rPr>
              <a:t> signal.</a:t>
            </a:r>
            <a:endParaRPr sz="1100" dirty="0">
              <a:latin typeface="Arial"/>
              <a:cs typeface="Arial"/>
            </a:endParaRPr>
          </a:p>
        </p:txBody>
      </p:sp>
      <p:sp>
        <p:nvSpPr>
          <p:cNvPr id="3" name="object 3"/>
          <p:cNvSpPr txBox="1"/>
          <p:nvPr/>
        </p:nvSpPr>
        <p:spPr>
          <a:xfrm>
            <a:off x="920800" y="4267200"/>
            <a:ext cx="5944870" cy="2112645"/>
          </a:xfrm>
          <a:prstGeom prst="rect">
            <a:avLst/>
          </a:prstGeom>
          <a:ln w="12192">
            <a:solidFill>
              <a:srgbClr val="000000"/>
            </a:solidFill>
          </a:ln>
        </p:spPr>
        <p:txBody>
          <a:bodyPr vert="horz" wrap="square" lIns="0" tIns="62230" rIns="0" bIns="0" rtlCol="0">
            <a:spAutoFit/>
          </a:bodyPr>
          <a:lstStyle/>
          <a:p>
            <a:pPr marL="127635">
              <a:lnSpc>
                <a:spcPts val="1060"/>
              </a:lnSpc>
              <a:spcBef>
                <a:spcPts val="490"/>
              </a:spcBef>
            </a:pPr>
            <a:r>
              <a:rPr sz="900" dirty="0">
                <a:solidFill>
                  <a:srgbClr val="3333FF"/>
                </a:solidFill>
                <a:latin typeface="Arial"/>
                <a:cs typeface="Arial"/>
              </a:rPr>
              <a:t>enum</a:t>
            </a:r>
            <a:r>
              <a:rPr sz="900" spc="-5" dirty="0">
                <a:solidFill>
                  <a:srgbClr val="3333FF"/>
                </a:solidFill>
                <a:latin typeface="Arial"/>
                <a:cs typeface="Arial"/>
              </a:rPr>
              <a:t> </a:t>
            </a:r>
            <a:r>
              <a:rPr sz="900" b="1" spc="-10" dirty="0">
                <a:latin typeface="Arial"/>
                <a:cs typeface="Arial"/>
              </a:rPr>
              <a:t>Traffic</a:t>
            </a:r>
            <a:endParaRPr sz="900">
              <a:latin typeface="Arial"/>
              <a:cs typeface="Arial"/>
            </a:endParaRPr>
          </a:p>
          <a:p>
            <a:pPr marL="127635">
              <a:lnSpc>
                <a:spcPts val="1040"/>
              </a:lnSpc>
            </a:pPr>
            <a:r>
              <a:rPr sz="900" dirty="0">
                <a:latin typeface="Arial"/>
                <a:cs typeface="Arial"/>
              </a:rPr>
              <a:t>{</a:t>
            </a:r>
            <a:endParaRPr sz="900">
              <a:latin typeface="Arial"/>
              <a:cs typeface="Arial"/>
            </a:endParaRPr>
          </a:p>
          <a:p>
            <a:pPr marL="191770">
              <a:lnSpc>
                <a:spcPts val="1030"/>
              </a:lnSpc>
            </a:pPr>
            <a:r>
              <a:rPr sz="900" dirty="0">
                <a:latin typeface="Arial"/>
                <a:cs typeface="Arial"/>
              </a:rPr>
              <a:t>Red</a:t>
            </a:r>
            <a:r>
              <a:rPr sz="900" spc="-15" dirty="0">
                <a:latin typeface="Arial"/>
                <a:cs typeface="Arial"/>
              </a:rPr>
              <a:t> </a:t>
            </a:r>
            <a:r>
              <a:rPr sz="900" dirty="0">
                <a:latin typeface="Arial"/>
                <a:cs typeface="Arial"/>
              </a:rPr>
              <a:t>=</a:t>
            </a:r>
            <a:r>
              <a:rPr sz="900" spc="-15" dirty="0">
                <a:latin typeface="Arial"/>
                <a:cs typeface="Arial"/>
              </a:rPr>
              <a:t> </a:t>
            </a:r>
            <a:r>
              <a:rPr sz="900" spc="-35" dirty="0">
                <a:latin typeface="Arial"/>
                <a:cs typeface="Arial"/>
              </a:rPr>
              <a:t>1,</a:t>
            </a:r>
            <a:endParaRPr sz="900">
              <a:latin typeface="Arial"/>
              <a:cs typeface="Arial"/>
            </a:endParaRPr>
          </a:p>
          <a:p>
            <a:pPr marL="191770">
              <a:lnSpc>
                <a:spcPts val="1030"/>
              </a:lnSpc>
            </a:pPr>
            <a:r>
              <a:rPr sz="900" dirty="0">
                <a:latin typeface="Arial"/>
                <a:cs typeface="Arial"/>
              </a:rPr>
              <a:t>Yellow</a:t>
            </a:r>
            <a:r>
              <a:rPr sz="900" spc="-2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2,</a:t>
            </a:r>
            <a:endParaRPr sz="900">
              <a:latin typeface="Arial"/>
              <a:cs typeface="Arial"/>
            </a:endParaRPr>
          </a:p>
          <a:p>
            <a:pPr marL="191770">
              <a:lnSpc>
                <a:spcPts val="1040"/>
              </a:lnSpc>
            </a:pPr>
            <a:r>
              <a:rPr sz="900" dirty="0">
                <a:latin typeface="Arial"/>
                <a:cs typeface="Arial"/>
              </a:rPr>
              <a:t>Green</a:t>
            </a:r>
            <a:r>
              <a:rPr sz="900" spc="-25" dirty="0">
                <a:latin typeface="Arial"/>
                <a:cs typeface="Arial"/>
              </a:rPr>
              <a:t> </a:t>
            </a:r>
            <a:r>
              <a:rPr sz="900" dirty="0">
                <a:latin typeface="Arial"/>
                <a:cs typeface="Arial"/>
              </a:rPr>
              <a:t>= </a:t>
            </a:r>
            <a:r>
              <a:rPr sz="900" spc="-50" dirty="0">
                <a:latin typeface="Arial"/>
                <a:cs typeface="Arial"/>
              </a:rPr>
              <a:t>3</a:t>
            </a:r>
            <a:endParaRPr sz="900">
              <a:latin typeface="Arial"/>
              <a:cs typeface="Arial"/>
            </a:endParaRPr>
          </a:p>
          <a:p>
            <a:pPr marL="127635">
              <a:lnSpc>
                <a:spcPts val="1040"/>
              </a:lnSpc>
            </a:pPr>
            <a:r>
              <a:rPr sz="900" dirty="0">
                <a:latin typeface="Arial"/>
                <a:cs typeface="Arial"/>
              </a:rPr>
              <a:t>}</a:t>
            </a:r>
            <a:endParaRPr sz="900">
              <a:latin typeface="Arial"/>
              <a:cs typeface="Arial"/>
            </a:endParaRPr>
          </a:p>
          <a:p>
            <a:pPr marL="127635" marR="4281805">
              <a:lnSpc>
                <a:spcPts val="1030"/>
              </a:lnSpc>
              <a:spcBef>
                <a:spcPts val="55"/>
              </a:spcBef>
            </a:pPr>
            <a:r>
              <a:rPr sz="900" b="1" dirty="0">
                <a:latin typeface="Arial"/>
                <a:cs typeface="Arial"/>
              </a:rPr>
              <a:t>Traffic</a:t>
            </a:r>
            <a:r>
              <a:rPr sz="900" b="1" spc="-10" dirty="0">
                <a:latin typeface="Arial"/>
                <a:cs typeface="Arial"/>
              </a:rPr>
              <a:t> </a:t>
            </a:r>
            <a:r>
              <a:rPr sz="900" dirty="0">
                <a:latin typeface="Arial"/>
                <a:cs typeface="Arial"/>
              </a:rPr>
              <a:t>signal</a:t>
            </a:r>
            <a:r>
              <a:rPr sz="900" spc="-10" dirty="0">
                <a:latin typeface="Arial"/>
                <a:cs typeface="Arial"/>
              </a:rPr>
              <a:t> </a:t>
            </a:r>
            <a:r>
              <a:rPr sz="900" dirty="0">
                <a:latin typeface="Arial"/>
                <a:cs typeface="Arial"/>
              </a:rPr>
              <a:t>= </a:t>
            </a:r>
            <a:r>
              <a:rPr sz="900" spc="-10" dirty="0">
                <a:latin typeface="Arial"/>
                <a:cs typeface="Arial"/>
              </a:rPr>
              <a:t>Traffic.Yellow; </a:t>
            </a:r>
            <a:r>
              <a:rPr sz="900" dirty="0">
                <a:solidFill>
                  <a:srgbClr val="3333FF"/>
                </a:solidFill>
                <a:latin typeface="Arial"/>
                <a:cs typeface="Arial"/>
              </a:rPr>
              <a:t>if</a:t>
            </a:r>
            <a:r>
              <a:rPr sz="900" dirty="0">
                <a:latin typeface="Arial"/>
                <a:cs typeface="Arial"/>
              </a:rPr>
              <a:t>(</a:t>
            </a:r>
            <a:r>
              <a:rPr sz="900" spc="-10" dirty="0">
                <a:latin typeface="Arial"/>
                <a:cs typeface="Arial"/>
              </a:rPr>
              <a:t> </a:t>
            </a:r>
            <a:r>
              <a:rPr sz="900" dirty="0">
                <a:latin typeface="Arial"/>
                <a:cs typeface="Arial"/>
              </a:rPr>
              <a:t>signal</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Traffic.Red)</a:t>
            </a:r>
            <a:endParaRPr sz="900">
              <a:latin typeface="Arial"/>
              <a:cs typeface="Arial"/>
            </a:endParaRPr>
          </a:p>
          <a:p>
            <a:pPr marL="255904">
              <a:lnSpc>
                <a:spcPts val="990"/>
              </a:lnSpc>
            </a:pPr>
            <a:r>
              <a:rPr sz="900" spc="-10" dirty="0">
                <a:latin typeface="Arial"/>
                <a:cs typeface="Arial"/>
              </a:rPr>
              <a:t>Print(</a:t>
            </a:r>
            <a:r>
              <a:rPr sz="900" spc="-10" dirty="0">
                <a:solidFill>
                  <a:srgbClr val="990000"/>
                </a:solidFill>
                <a:latin typeface="Arial"/>
                <a:cs typeface="Arial"/>
              </a:rPr>
              <a:t>"STOP"</a:t>
            </a:r>
            <a:r>
              <a:rPr sz="900" spc="-10" dirty="0">
                <a:latin typeface="Arial"/>
                <a:cs typeface="Arial"/>
              </a:rPr>
              <a:t>);</a:t>
            </a:r>
            <a:endParaRPr sz="900">
              <a:latin typeface="Arial"/>
              <a:cs typeface="Arial"/>
            </a:endParaRPr>
          </a:p>
          <a:p>
            <a:pPr marL="255904" marR="4253865" indent="-128270">
              <a:lnSpc>
                <a:spcPts val="1030"/>
              </a:lnSpc>
              <a:spcBef>
                <a:spcPts val="55"/>
              </a:spcBef>
            </a:pPr>
            <a:r>
              <a:rPr sz="900" dirty="0">
                <a:solidFill>
                  <a:srgbClr val="3333FF"/>
                </a:solidFill>
                <a:latin typeface="Arial"/>
                <a:cs typeface="Arial"/>
              </a:rPr>
              <a:t>else</a:t>
            </a:r>
            <a:r>
              <a:rPr sz="900" spc="-10" dirty="0">
                <a:solidFill>
                  <a:srgbClr val="3333FF"/>
                </a:solidFill>
                <a:latin typeface="Arial"/>
                <a:cs typeface="Arial"/>
              </a:rPr>
              <a:t> </a:t>
            </a:r>
            <a:r>
              <a:rPr sz="900" dirty="0">
                <a:solidFill>
                  <a:srgbClr val="3333FF"/>
                </a:solidFill>
                <a:latin typeface="Arial"/>
                <a:cs typeface="Arial"/>
              </a:rPr>
              <a:t>if</a:t>
            </a:r>
            <a:r>
              <a:rPr sz="900" dirty="0">
                <a:latin typeface="Arial"/>
                <a:cs typeface="Arial"/>
              </a:rPr>
              <a:t>(signal</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Traffic.Yellow) Print(</a:t>
            </a:r>
            <a:r>
              <a:rPr sz="900" spc="-10" dirty="0">
                <a:solidFill>
                  <a:srgbClr val="990000"/>
                </a:solidFill>
                <a:latin typeface="Arial"/>
                <a:cs typeface="Arial"/>
              </a:rPr>
              <a:t>"YIELD"</a:t>
            </a:r>
            <a:r>
              <a:rPr sz="900" spc="-10" dirty="0">
                <a:latin typeface="Arial"/>
                <a:cs typeface="Arial"/>
              </a:rPr>
              <a:t>);</a:t>
            </a:r>
            <a:endParaRPr sz="900">
              <a:latin typeface="Arial"/>
              <a:cs typeface="Arial"/>
            </a:endParaRPr>
          </a:p>
          <a:p>
            <a:pPr marL="255904" marR="4272280" indent="-128270">
              <a:lnSpc>
                <a:spcPts val="1030"/>
              </a:lnSpc>
              <a:spcBef>
                <a:spcPts val="5"/>
              </a:spcBef>
            </a:pPr>
            <a:r>
              <a:rPr sz="900" dirty="0">
                <a:solidFill>
                  <a:srgbClr val="3333FF"/>
                </a:solidFill>
                <a:latin typeface="Arial"/>
                <a:cs typeface="Arial"/>
              </a:rPr>
              <a:t>else</a:t>
            </a:r>
            <a:r>
              <a:rPr sz="900" spc="-10" dirty="0">
                <a:solidFill>
                  <a:srgbClr val="3333FF"/>
                </a:solidFill>
                <a:latin typeface="Arial"/>
                <a:cs typeface="Arial"/>
              </a:rPr>
              <a:t> </a:t>
            </a:r>
            <a:r>
              <a:rPr sz="900" dirty="0">
                <a:solidFill>
                  <a:srgbClr val="3333FF"/>
                </a:solidFill>
                <a:latin typeface="Arial"/>
                <a:cs typeface="Arial"/>
              </a:rPr>
              <a:t>if</a:t>
            </a:r>
            <a:r>
              <a:rPr sz="900" dirty="0">
                <a:latin typeface="Arial"/>
                <a:cs typeface="Arial"/>
              </a:rPr>
              <a:t>(signal</a:t>
            </a:r>
            <a:r>
              <a:rPr sz="900" spc="-2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Traffic.Green) Print(</a:t>
            </a:r>
            <a:r>
              <a:rPr sz="900" spc="-10" dirty="0">
                <a:solidFill>
                  <a:srgbClr val="990000"/>
                </a:solidFill>
                <a:latin typeface="Arial"/>
                <a:cs typeface="Arial"/>
              </a:rPr>
              <a:t>"GO"</a:t>
            </a:r>
            <a:r>
              <a:rPr sz="900" spc="-10" dirty="0">
                <a:latin typeface="Arial"/>
                <a:cs typeface="Arial"/>
              </a:rPr>
              <a:t>);</a:t>
            </a:r>
            <a:endParaRPr sz="900">
              <a:latin typeface="Arial"/>
              <a:cs typeface="Arial"/>
            </a:endParaRPr>
          </a:p>
          <a:p>
            <a:pPr marL="127635">
              <a:lnSpc>
                <a:spcPts val="994"/>
              </a:lnSpc>
            </a:pPr>
            <a:r>
              <a:rPr sz="900" spc="-20" dirty="0">
                <a:solidFill>
                  <a:srgbClr val="3333FF"/>
                </a:solidFill>
                <a:latin typeface="Arial"/>
                <a:cs typeface="Arial"/>
              </a:rPr>
              <a:t>else</a:t>
            </a:r>
            <a:endParaRPr sz="900">
              <a:latin typeface="Arial"/>
              <a:cs typeface="Arial"/>
            </a:endParaRPr>
          </a:p>
          <a:p>
            <a:pPr marL="255904">
              <a:lnSpc>
                <a:spcPts val="1055"/>
              </a:lnSpc>
            </a:pPr>
            <a:r>
              <a:rPr sz="900" dirty="0">
                <a:latin typeface="Arial"/>
                <a:cs typeface="Arial"/>
              </a:rPr>
              <a:t>Print(</a:t>
            </a:r>
            <a:r>
              <a:rPr sz="900" dirty="0">
                <a:solidFill>
                  <a:srgbClr val="990000"/>
                </a:solidFill>
                <a:latin typeface="Arial"/>
                <a:cs typeface="Arial"/>
              </a:rPr>
              <a:t>"This</a:t>
            </a:r>
            <a:r>
              <a:rPr sz="900" spc="-20" dirty="0">
                <a:solidFill>
                  <a:srgbClr val="990000"/>
                </a:solidFill>
                <a:latin typeface="Arial"/>
                <a:cs typeface="Arial"/>
              </a:rPr>
              <a:t> </a:t>
            </a:r>
            <a:r>
              <a:rPr sz="900" dirty="0">
                <a:solidFill>
                  <a:srgbClr val="990000"/>
                </a:solidFill>
                <a:latin typeface="Arial"/>
                <a:cs typeface="Arial"/>
              </a:rPr>
              <a:t>is</a:t>
            </a:r>
            <a:r>
              <a:rPr sz="900" spc="-20" dirty="0">
                <a:solidFill>
                  <a:srgbClr val="990000"/>
                </a:solidFill>
                <a:latin typeface="Arial"/>
                <a:cs typeface="Arial"/>
              </a:rPr>
              <a:t> </a:t>
            </a:r>
            <a:r>
              <a:rPr sz="900" dirty="0">
                <a:solidFill>
                  <a:srgbClr val="990000"/>
                </a:solidFill>
                <a:latin typeface="Arial"/>
                <a:cs typeface="Arial"/>
              </a:rPr>
              <a:t>not</a:t>
            </a:r>
            <a:r>
              <a:rPr sz="900" spc="-15" dirty="0">
                <a:solidFill>
                  <a:srgbClr val="990000"/>
                </a:solidFill>
                <a:latin typeface="Arial"/>
                <a:cs typeface="Arial"/>
              </a:rPr>
              <a:t> </a:t>
            </a:r>
            <a:r>
              <a:rPr sz="900" dirty="0">
                <a:solidFill>
                  <a:srgbClr val="990000"/>
                </a:solidFill>
                <a:latin typeface="Arial"/>
                <a:cs typeface="Arial"/>
              </a:rPr>
              <a:t>a</a:t>
            </a:r>
            <a:r>
              <a:rPr sz="900" spc="-10" dirty="0">
                <a:solidFill>
                  <a:srgbClr val="990000"/>
                </a:solidFill>
                <a:latin typeface="Arial"/>
                <a:cs typeface="Arial"/>
              </a:rPr>
              <a:t> </a:t>
            </a:r>
            <a:r>
              <a:rPr sz="900" dirty="0">
                <a:solidFill>
                  <a:srgbClr val="990000"/>
                </a:solidFill>
                <a:latin typeface="Arial"/>
                <a:cs typeface="Arial"/>
              </a:rPr>
              <a:t>traffic</a:t>
            </a:r>
            <a:r>
              <a:rPr sz="900" spc="-5" dirty="0">
                <a:solidFill>
                  <a:srgbClr val="990000"/>
                </a:solidFill>
                <a:latin typeface="Arial"/>
                <a:cs typeface="Arial"/>
              </a:rPr>
              <a:t> </a:t>
            </a:r>
            <a:r>
              <a:rPr sz="900" dirty="0">
                <a:solidFill>
                  <a:srgbClr val="990000"/>
                </a:solidFill>
                <a:latin typeface="Arial"/>
                <a:cs typeface="Arial"/>
              </a:rPr>
              <a:t>signal</a:t>
            </a:r>
            <a:r>
              <a:rPr sz="900" spc="-15" dirty="0">
                <a:solidFill>
                  <a:srgbClr val="990000"/>
                </a:solidFill>
                <a:latin typeface="Arial"/>
                <a:cs typeface="Arial"/>
              </a:rPr>
              <a:t> </a:t>
            </a:r>
            <a:r>
              <a:rPr sz="900" spc="-10" dirty="0">
                <a:solidFill>
                  <a:srgbClr val="990000"/>
                </a:solidFill>
                <a:latin typeface="Arial"/>
                <a:cs typeface="Arial"/>
              </a:rPr>
              <a:t>color!"</a:t>
            </a:r>
            <a:r>
              <a:rPr sz="900" spc="-10" dirty="0">
                <a:latin typeface="Arial"/>
                <a:cs typeface="Arial"/>
              </a:rPr>
              <a:t>);</a:t>
            </a:r>
            <a:endParaRPr sz="900">
              <a:latin typeface="Arial"/>
              <a:cs typeface="Arial"/>
            </a:endParaRPr>
          </a:p>
        </p:txBody>
      </p:sp>
      <p:sp>
        <p:nvSpPr>
          <p:cNvPr id="6" name="object 6"/>
          <p:cNvSpPr/>
          <p:nvPr/>
        </p:nvSpPr>
        <p:spPr>
          <a:xfrm>
            <a:off x="914704" y="8918143"/>
            <a:ext cx="1829435" cy="7620"/>
          </a:xfrm>
          <a:custGeom>
            <a:avLst/>
            <a:gdLst/>
            <a:ahLst/>
            <a:cxnLst/>
            <a:rect l="l" t="t" r="r" b="b"/>
            <a:pathLst>
              <a:path w="1829435" h="7620">
                <a:moveTo>
                  <a:pt x="1829054" y="0"/>
                </a:moveTo>
                <a:lnTo>
                  <a:pt x="0" y="0"/>
                </a:lnTo>
                <a:lnTo>
                  <a:pt x="0" y="7619"/>
                </a:lnTo>
                <a:lnTo>
                  <a:pt x="1829054" y="7619"/>
                </a:lnTo>
                <a:lnTo>
                  <a:pt x="1829054" y="0"/>
                </a:lnTo>
                <a:close/>
              </a:path>
            </a:pathLst>
          </a:custGeom>
          <a:solidFill>
            <a:srgbClr val="000000"/>
          </a:solidFill>
        </p:spPr>
        <p:txBody>
          <a:bodyPr wrap="square" lIns="0" tIns="0" rIns="0" bIns="0" rtlCol="0"/>
          <a:lstStyle/>
          <a:p>
            <a:endParaRPr/>
          </a:p>
        </p:txBody>
      </p:sp>
      <p:sp>
        <p:nvSpPr>
          <p:cNvPr id="7" name="object 7"/>
          <p:cNvSpPr txBox="1"/>
          <p:nvPr/>
        </p:nvSpPr>
        <p:spPr>
          <a:xfrm>
            <a:off x="876604" y="8725306"/>
            <a:ext cx="5016500" cy="177800"/>
          </a:xfrm>
          <a:prstGeom prst="rect">
            <a:avLst/>
          </a:prstGeom>
        </p:spPr>
        <p:txBody>
          <a:bodyPr vert="horz" wrap="square" lIns="0" tIns="12065" rIns="0" bIns="0" rtlCol="0">
            <a:spAutoFit/>
          </a:bodyPr>
          <a:lstStyle/>
          <a:p>
            <a:pPr marL="38100">
              <a:lnSpc>
                <a:spcPct val="100000"/>
              </a:lnSpc>
              <a:spcBef>
                <a:spcPts val="95"/>
              </a:spcBef>
            </a:pPr>
            <a:r>
              <a:rPr sz="1050" baseline="31746" dirty="0">
                <a:latin typeface="Arial"/>
                <a:cs typeface="Arial"/>
              </a:rPr>
              <a:t>7</a:t>
            </a:r>
            <a:r>
              <a:rPr sz="1050" spc="607" baseline="31746" dirty="0">
                <a:latin typeface="Arial"/>
                <a:cs typeface="Arial"/>
              </a:rPr>
              <a:t> </a:t>
            </a:r>
            <a:r>
              <a:rPr sz="1000" u="sng" spc="-10" dirty="0">
                <a:solidFill>
                  <a:srgbClr val="1154CC"/>
                </a:solidFill>
                <a:uFill>
                  <a:solidFill>
                    <a:srgbClr val="1154CC"/>
                  </a:solidFill>
                </a:uFill>
                <a:latin typeface="Arial"/>
                <a:cs typeface="Arial"/>
                <a:hlinkClick r:id="rId2"/>
              </a:rPr>
              <a:t>https://docs.microsoft.com/en-us/dotnet/csharp/programming-guide/enumeration-types</a:t>
            </a:r>
            <a:endParaRPr sz="1000">
              <a:latin typeface="Arial"/>
              <a:cs typeface="Arial"/>
            </a:endParaRPr>
          </a:p>
        </p:txBody>
      </p:sp>
      <p:sp>
        <p:nvSpPr>
          <p:cNvPr id="9" name="TextBox 8">
            <a:hlinkClick r:id="rId3" action="ppaction://hlinkfile"/>
          </p:cNvPr>
          <p:cNvSpPr txBox="1"/>
          <p:nvPr/>
        </p:nvSpPr>
        <p:spPr>
          <a:xfrm>
            <a:off x="6308026" y="429379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1" name="Title 10"/>
          <p:cNvSpPr>
            <a:spLocks noGrp="1"/>
          </p:cNvSpPr>
          <p:nvPr>
            <p:ph type="title"/>
          </p:nvPr>
        </p:nvSpPr>
        <p:spPr/>
        <p:txBody>
          <a:bodyPr/>
          <a:lstStyle/>
          <a:p>
            <a:r>
              <a:rPr lang="en-US" dirty="0" smtClean="0"/>
              <a:t>User Defined Data Types</a:t>
            </a:r>
            <a:endParaRPr lang="en-US" dirty="0"/>
          </a:p>
        </p:txBody>
      </p:sp>
      <p:sp>
        <p:nvSpPr>
          <p:cNvPr id="8" name="object 2"/>
          <p:cNvSpPr txBox="1"/>
          <p:nvPr/>
        </p:nvSpPr>
        <p:spPr>
          <a:xfrm>
            <a:off x="863904" y="1109307"/>
            <a:ext cx="6018530" cy="1207382"/>
          </a:xfrm>
          <a:prstGeom prst="rect">
            <a:avLst/>
          </a:prstGeom>
        </p:spPr>
        <p:txBody>
          <a:bodyPr vert="horz" wrap="square" lIns="0" tIns="12700" rIns="0" bIns="0" rtlCol="0">
            <a:spAutoFit/>
          </a:bodyPr>
          <a:lstStyle/>
          <a:p>
            <a:pPr marL="50800">
              <a:lnSpc>
                <a:spcPct val="100000"/>
              </a:lnSpc>
              <a:spcBef>
                <a:spcPts val="100"/>
              </a:spcBef>
            </a:pPr>
            <a:r>
              <a:rPr sz="1400" b="1" dirty="0">
                <a:latin typeface="Arial"/>
                <a:cs typeface="Arial"/>
              </a:rPr>
              <a:t>2_9:</a:t>
            </a:r>
            <a:r>
              <a:rPr sz="1400" b="1" spc="-20" dirty="0">
                <a:latin typeface="Arial"/>
                <a:cs typeface="Arial"/>
              </a:rPr>
              <a:t> </a:t>
            </a:r>
            <a:r>
              <a:rPr sz="1400" b="1" spc="-10" dirty="0">
                <a:latin typeface="Arial"/>
                <a:cs typeface="Arial"/>
              </a:rPr>
              <a:t>User-</a:t>
            </a:r>
            <a:r>
              <a:rPr sz="1400" b="1" dirty="0">
                <a:latin typeface="Arial"/>
                <a:cs typeface="Arial"/>
              </a:rPr>
              <a:t>defined</a:t>
            </a:r>
            <a:r>
              <a:rPr sz="1400" b="1" spc="-5" dirty="0">
                <a:latin typeface="Arial"/>
                <a:cs typeface="Arial"/>
              </a:rPr>
              <a:t> </a:t>
            </a:r>
            <a:r>
              <a:rPr sz="1400" b="1" dirty="0">
                <a:latin typeface="Arial"/>
                <a:cs typeface="Arial"/>
              </a:rPr>
              <a:t>data</a:t>
            </a:r>
            <a:r>
              <a:rPr sz="1400" b="1" spc="-15" dirty="0">
                <a:latin typeface="Arial"/>
                <a:cs typeface="Arial"/>
              </a:rPr>
              <a:t> </a:t>
            </a:r>
            <a:r>
              <a:rPr sz="1400" b="1" spc="-20" dirty="0">
                <a:latin typeface="Arial"/>
                <a:cs typeface="Arial"/>
              </a:rPr>
              <a:t>types</a:t>
            </a:r>
            <a:endParaRPr sz="1400" dirty="0">
              <a:latin typeface="Arial"/>
              <a:cs typeface="Arial"/>
            </a:endParaRPr>
          </a:p>
          <a:p>
            <a:pPr marL="50800" marR="17780">
              <a:lnSpc>
                <a:spcPct val="95700"/>
              </a:lnSpc>
              <a:spcBef>
                <a:spcPts val="1285"/>
              </a:spcBef>
            </a:pPr>
            <a:r>
              <a:rPr sz="1100" dirty="0">
                <a:latin typeface="Arial"/>
                <a:cs typeface="Arial"/>
              </a:rPr>
              <a:t>We</a:t>
            </a:r>
            <a:r>
              <a:rPr sz="1100" spc="-35" dirty="0">
                <a:latin typeface="Arial"/>
                <a:cs typeface="Arial"/>
              </a:rPr>
              <a:t> </a:t>
            </a:r>
            <a:r>
              <a:rPr sz="1100" dirty="0">
                <a:latin typeface="Arial"/>
                <a:cs typeface="Arial"/>
              </a:rPr>
              <a:t>mentioned</a:t>
            </a:r>
            <a:r>
              <a:rPr sz="1100" spc="-15" dirty="0">
                <a:latin typeface="Arial"/>
                <a:cs typeface="Arial"/>
              </a:rPr>
              <a:t> </a:t>
            </a:r>
            <a:r>
              <a:rPr sz="1100" dirty="0">
                <a:latin typeface="Arial"/>
                <a:cs typeface="Arial"/>
              </a:rPr>
              <a:t>above</a:t>
            </a:r>
            <a:r>
              <a:rPr sz="1100" spc="-20"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there</a:t>
            </a:r>
            <a:r>
              <a:rPr sz="1100" spc="-25" dirty="0">
                <a:latin typeface="Arial"/>
                <a:cs typeface="Arial"/>
              </a:rPr>
              <a:t> </a:t>
            </a:r>
            <a:r>
              <a:rPr sz="1100" dirty="0">
                <a:latin typeface="Arial"/>
                <a:cs typeface="Arial"/>
              </a:rPr>
              <a:t>are</a:t>
            </a:r>
            <a:r>
              <a:rPr sz="1100" spc="-20" dirty="0">
                <a:latin typeface="Arial"/>
                <a:cs typeface="Arial"/>
              </a:rPr>
              <a:t> </a:t>
            </a:r>
            <a:r>
              <a:rPr sz="1100" spc="-10" dirty="0">
                <a:latin typeface="Arial"/>
                <a:cs typeface="Arial"/>
              </a:rPr>
              <a:t>built-</a:t>
            </a:r>
            <a:r>
              <a:rPr sz="1100" dirty="0">
                <a:latin typeface="Arial"/>
                <a:cs typeface="Arial"/>
              </a:rPr>
              <a:t>in</a:t>
            </a:r>
            <a:r>
              <a:rPr sz="1100" spc="-1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come</a:t>
            </a:r>
            <a:r>
              <a:rPr sz="1100" spc="-20" dirty="0">
                <a:latin typeface="Arial"/>
                <a:cs typeface="Arial"/>
              </a:rPr>
              <a:t> </a:t>
            </a:r>
            <a:r>
              <a:rPr sz="1100" dirty="0">
                <a:latin typeface="Arial"/>
                <a:cs typeface="Arial"/>
              </a:rPr>
              <a:t>with</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are</a:t>
            </a:r>
            <a:r>
              <a:rPr sz="1100" spc="-10" dirty="0">
                <a:latin typeface="Arial"/>
                <a:cs typeface="Arial"/>
              </a:rPr>
              <a:t> </a:t>
            </a:r>
            <a:r>
              <a:rPr sz="1100" dirty="0">
                <a:latin typeface="Arial"/>
                <a:cs typeface="Arial"/>
              </a:rPr>
              <a:t>supported</a:t>
            </a:r>
            <a:r>
              <a:rPr sz="1100" spc="-25" dirty="0">
                <a:latin typeface="Arial"/>
                <a:cs typeface="Arial"/>
              </a:rPr>
              <a:t> </a:t>
            </a:r>
            <a:r>
              <a:rPr sz="1100" dirty="0">
                <a:latin typeface="Arial"/>
                <a:cs typeface="Arial"/>
              </a:rPr>
              <a:t>by</a:t>
            </a:r>
            <a:r>
              <a:rPr sz="1100" spc="-20" dirty="0">
                <a:latin typeface="Arial"/>
                <a:cs typeface="Arial"/>
              </a:rPr>
              <a:t> </a:t>
            </a:r>
            <a:r>
              <a:rPr sz="1100" spc="-25" dirty="0">
                <a:latin typeface="Arial"/>
                <a:cs typeface="Arial"/>
              </a:rPr>
              <a:t>the </a:t>
            </a:r>
            <a:r>
              <a:rPr sz="1100" dirty="0">
                <a:latin typeface="Arial"/>
                <a:cs typeface="Arial"/>
              </a:rPr>
              <a:t>programming</a:t>
            </a:r>
            <a:r>
              <a:rPr sz="1100" spc="-40" dirty="0">
                <a:latin typeface="Arial"/>
                <a:cs typeface="Arial"/>
              </a:rPr>
              <a:t> </a:t>
            </a:r>
            <a:r>
              <a:rPr sz="1100" dirty="0">
                <a:latin typeface="Arial"/>
                <a:cs typeface="Arial"/>
              </a:rPr>
              <a:t>language</a:t>
            </a:r>
            <a:r>
              <a:rPr sz="1100" spc="-35" dirty="0">
                <a:latin typeface="Arial"/>
                <a:cs typeface="Arial"/>
              </a:rPr>
              <a:t> </a:t>
            </a:r>
            <a:r>
              <a:rPr sz="1100" dirty="0">
                <a:latin typeface="Arial"/>
                <a:cs typeface="Arial"/>
              </a:rPr>
              <a:t>such</a:t>
            </a:r>
            <a:r>
              <a:rPr sz="1100" spc="-30"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int,</a:t>
            </a:r>
            <a:r>
              <a:rPr sz="1100" spc="-30" dirty="0">
                <a:latin typeface="Arial"/>
                <a:cs typeface="Arial"/>
              </a:rPr>
              <a:t> </a:t>
            </a:r>
            <a:r>
              <a:rPr sz="1100" dirty="0">
                <a:latin typeface="Arial"/>
                <a:cs typeface="Arial"/>
              </a:rPr>
              <a:t>double,</a:t>
            </a:r>
            <a:r>
              <a:rPr sz="1100" spc="-35" dirty="0">
                <a:latin typeface="Arial"/>
                <a:cs typeface="Arial"/>
              </a:rPr>
              <a:t> </a:t>
            </a:r>
            <a:r>
              <a:rPr sz="1100" dirty="0">
                <a:latin typeface="Arial"/>
                <a:cs typeface="Arial"/>
              </a:rPr>
              <a:t>string</a:t>
            </a:r>
            <a:r>
              <a:rPr sz="1100" spc="-3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object.</a:t>
            </a:r>
            <a:r>
              <a:rPr sz="1100" spc="-30" dirty="0">
                <a:latin typeface="Arial"/>
                <a:cs typeface="Arial"/>
              </a:rPr>
              <a:t> </a:t>
            </a:r>
            <a:r>
              <a:rPr sz="1100" dirty="0">
                <a:latin typeface="Arial"/>
                <a:cs typeface="Arial"/>
              </a:rPr>
              <a:t>However,</a:t>
            </a:r>
            <a:r>
              <a:rPr sz="1100" spc="-20" dirty="0">
                <a:latin typeface="Arial"/>
                <a:cs typeface="Arial"/>
              </a:rPr>
              <a:t> </a:t>
            </a:r>
            <a:r>
              <a:rPr sz="1100" dirty="0">
                <a:latin typeface="Arial"/>
                <a:cs typeface="Arial"/>
              </a:rPr>
              <a:t>users</a:t>
            </a:r>
            <a:r>
              <a:rPr sz="1100" spc="-25" dirty="0">
                <a:latin typeface="Arial"/>
                <a:cs typeface="Arial"/>
              </a:rPr>
              <a:t> </a:t>
            </a:r>
            <a:r>
              <a:rPr sz="1100" dirty="0">
                <a:latin typeface="Arial"/>
                <a:cs typeface="Arial"/>
              </a:rPr>
              <a:t>can</a:t>
            </a:r>
            <a:r>
              <a:rPr sz="1100" spc="-35" dirty="0">
                <a:latin typeface="Arial"/>
                <a:cs typeface="Arial"/>
              </a:rPr>
              <a:t> </a:t>
            </a:r>
            <a:r>
              <a:rPr sz="1100" dirty="0">
                <a:latin typeface="Arial"/>
                <a:cs typeface="Arial"/>
              </a:rPr>
              <a:t>create</a:t>
            </a:r>
            <a:r>
              <a:rPr sz="1100" spc="-35" dirty="0">
                <a:latin typeface="Arial"/>
                <a:cs typeface="Arial"/>
              </a:rPr>
              <a:t> </a:t>
            </a:r>
            <a:r>
              <a:rPr sz="1100" spc="-10" dirty="0">
                <a:latin typeface="Arial"/>
                <a:cs typeface="Arial"/>
              </a:rPr>
              <a:t>their </a:t>
            </a:r>
            <a:r>
              <a:rPr sz="1100" dirty="0">
                <a:latin typeface="Arial"/>
                <a:cs typeface="Arial"/>
              </a:rPr>
              <a:t>own</a:t>
            </a:r>
            <a:r>
              <a:rPr sz="1100" spc="-25" dirty="0">
                <a:latin typeface="Arial"/>
                <a:cs typeface="Arial"/>
              </a:rPr>
              <a:t> </a:t>
            </a:r>
            <a:r>
              <a:rPr sz="1100" dirty="0">
                <a:latin typeface="Arial"/>
                <a:cs typeface="Arial"/>
              </a:rPr>
              <a:t>custom</a:t>
            </a:r>
            <a:r>
              <a:rPr sz="1100" spc="-15"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with</a:t>
            </a:r>
            <a:r>
              <a:rPr sz="1100" spc="-10" dirty="0">
                <a:latin typeface="Arial"/>
                <a:cs typeface="Arial"/>
              </a:rPr>
              <a:t> </a:t>
            </a:r>
            <a:r>
              <a:rPr sz="1100" dirty="0">
                <a:latin typeface="Arial"/>
                <a:cs typeface="Arial"/>
              </a:rPr>
              <a:t>custom</a:t>
            </a:r>
            <a:r>
              <a:rPr sz="1100" spc="-20" dirty="0">
                <a:latin typeface="Arial"/>
                <a:cs typeface="Arial"/>
              </a:rPr>
              <a:t> </a:t>
            </a:r>
            <a:r>
              <a:rPr sz="1100" spc="-10" dirty="0">
                <a:latin typeface="Arial"/>
                <a:cs typeface="Arial"/>
              </a:rPr>
              <a:t>functionality</a:t>
            </a:r>
            <a:r>
              <a:rPr sz="1100" spc="-2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suits</a:t>
            </a:r>
            <a:r>
              <a:rPr sz="1100" spc="-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application.</a:t>
            </a:r>
            <a:r>
              <a:rPr sz="1100" spc="-5" dirty="0">
                <a:latin typeface="Arial"/>
                <a:cs typeface="Arial"/>
              </a:rPr>
              <a:t> </a:t>
            </a:r>
            <a:r>
              <a:rPr sz="1100" dirty="0">
                <a:latin typeface="Arial"/>
                <a:cs typeface="Arial"/>
              </a:rPr>
              <a:t>There</a:t>
            </a:r>
            <a:r>
              <a:rPr sz="1100" spc="-10"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few</a:t>
            </a:r>
            <a:r>
              <a:rPr sz="1100" spc="-15" dirty="0">
                <a:latin typeface="Arial"/>
                <a:cs typeface="Arial"/>
              </a:rPr>
              <a:t> </a:t>
            </a:r>
            <a:r>
              <a:rPr sz="1100" dirty="0">
                <a:latin typeface="Arial"/>
                <a:cs typeface="Arial"/>
              </a:rPr>
              <a:t>ways</a:t>
            </a:r>
            <a:r>
              <a:rPr sz="1100" spc="-20" dirty="0">
                <a:latin typeface="Arial"/>
                <a:cs typeface="Arial"/>
              </a:rPr>
              <a:t> </a:t>
            </a:r>
            <a:r>
              <a:rPr sz="1100" spc="-25" dirty="0">
                <a:latin typeface="Arial"/>
                <a:cs typeface="Arial"/>
              </a:rPr>
              <a:t>to </a:t>
            </a:r>
            <a:r>
              <a:rPr sz="1100" dirty="0">
                <a:latin typeface="Arial"/>
                <a:cs typeface="Arial"/>
              </a:rPr>
              <a:t>create</a:t>
            </a:r>
            <a:r>
              <a:rPr sz="1100" spc="-35" dirty="0">
                <a:latin typeface="Arial"/>
                <a:cs typeface="Arial"/>
              </a:rPr>
              <a:t> </a:t>
            </a:r>
            <a:r>
              <a:rPr sz="1100" dirty="0">
                <a:latin typeface="Arial"/>
                <a:cs typeface="Arial"/>
              </a:rPr>
              <a:t>custom</a:t>
            </a:r>
            <a:r>
              <a:rPr sz="1100" spc="-30" dirty="0">
                <a:latin typeface="Arial"/>
                <a:cs typeface="Arial"/>
              </a:rPr>
              <a:t> </a:t>
            </a:r>
            <a:r>
              <a:rPr sz="1100" dirty="0">
                <a:latin typeface="Arial"/>
                <a:cs typeface="Arial"/>
              </a:rPr>
              <a:t>data</a:t>
            </a:r>
            <a:r>
              <a:rPr sz="1100" spc="-35"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will</a:t>
            </a:r>
            <a:r>
              <a:rPr sz="1100" spc="-25" dirty="0">
                <a:latin typeface="Arial"/>
                <a:cs typeface="Arial"/>
              </a:rPr>
              <a:t> </a:t>
            </a:r>
            <a:r>
              <a:rPr sz="1100" dirty="0">
                <a:latin typeface="Arial"/>
                <a:cs typeface="Arial"/>
              </a:rPr>
              <a:t>explain</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most</a:t>
            </a:r>
            <a:r>
              <a:rPr sz="1100" spc="-15" dirty="0">
                <a:latin typeface="Arial"/>
                <a:cs typeface="Arial"/>
              </a:rPr>
              <a:t> </a:t>
            </a:r>
            <a:r>
              <a:rPr sz="1100" dirty="0">
                <a:latin typeface="Arial"/>
                <a:cs typeface="Arial"/>
              </a:rPr>
              <a:t>common</a:t>
            </a:r>
            <a:r>
              <a:rPr sz="1100" spc="-25" dirty="0">
                <a:latin typeface="Arial"/>
                <a:cs typeface="Arial"/>
              </a:rPr>
              <a:t> </a:t>
            </a:r>
            <a:r>
              <a:rPr sz="1100" dirty="0">
                <a:latin typeface="Arial"/>
                <a:cs typeface="Arial"/>
              </a:rPr>
              <a:t>ones:</a:t>
            </a:r>
            <a:r>
              <a:rPr sz="1100" spc="-30" dirty="0">
                <a:latin typeface="Arial"/>
                <a:cs typeface="Arial"/>
              </a:rPr>
              <a:t> </a:t>
            </a:r>
            <a:r>
              <a:rPr sz="1100" dirty="0">
                <a:latin typeface="Arial"/>
                <a:cs typeface="Arial"/>
              </a:rPr>
              <a:t>enumerations,</a:t>
            </a:r>
            <a:r>
              <a:rPr sz="1100" spc="-30" dirty="0">
                <a:latin typeface="Arial"/>
                <a:cs typeface="Arial"/>
              </a:rPr>
              <a:t> </a:t>
            </a:r>
            <a:r>
              <a:rPr sz="1100" dirty="0">
                <a:latin typeface="Arial"/>
                <a:cs typeface="Arial"/>
              </a:rPr>
              <a:t>structures</a:t>
            </a:r>
            <a:r>
              <a:rPr sz="1100" spc="-30" dirty="0">
                <a:latin typeface="Arial"/>
                <a:cs typeface="Arial"/>
              </a:rPr>
              <a:t> </a:t>
            </a:r>
            <a:r>
              <a:rPr sz="1100" spc="-25" dirty="0">
                <a:latin typeface="Arial"/>
                <a:cs typeface="Arial"/>
              </a:rPr>
              <a:t>and </a:t>
            </a:r>
            <a:r>
              <a:rPr sz="1100" spc="-10" dirty="0">
                <a:latin typeface="Arial"/>
                <a:cs typeface="Arial"/>
              </a:rPr>
              <a:t>classes</a:t>
            </a:r>
            <a:r>
              <a:rPr sz="1100" spc="-10" dirty="0" smtClean="0">
                <a:latin typeface="Arial"/>
                <a:cs typeface="Arial"/>
              </a:rPr>
              <a:t>.</a:t>
            </a:r>
            <a:endParaRPr sz="1100" dirty="0">
              <a:latin typeface="Arial"/>
              <a:cs typeface="Arial"/>
            </a:endParaRPr>
          </a:p>
        </p:txBody>
      </p:sp>
    </p:spTree>
    <p:extLst>
      <p:ext uri="{BB962C8B-B14F-4D97-AF65-F5344CB8AC3E}">
        <p14:creationId xmlns:p14="http://schemas.microsoft.com/office/powerpoint/2010/main" val="28330853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3" name="object 3"/>
          <p:cNvSpPr txBox="1"/>
          <p:nvPr/>
        </p:nvSpPr>
        <p:spPr>
          <a:xfrm>
            <a:off x="902004" y="897129"/>
            <a:ext cx="5944870" cy="10121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2_9_4:</a:t>
            </a:r>
            <a:r>
              <a:rPr sz="1200" b="1" spc="-55" dirty="0">
                <a:latin typeface="Arial"/>
                <a:cs typeface="Arial"/>
              </a:rPr>
              <a:t> </a:t>
            </a:r>
            <a:r>
              <a:rPr sz="1200" b="1" dirty="0">
                <a:latin typeface="Arial"/>
                <a:cs typeface="Arial"/>
              </a:rPr>
              <a:t>Value</a:t>
            </a:r>
            <a:r>
              <a:rPr sz="1200" b="1" spc="-50" dirty="0">
                <a:latin typeface="Arial"/>
                <a:cs typeface="Arial"/>
              </a:rPr>
              <a:t> </a:t>
            </a:r>
            <a:r>
              <a:rPr sz="1200" b="1" dirty="0">
                <a:latin typeface="Arial"/>
                <a:cs typeface="Arial"/>
              </a:rPr>
              <a:t>vs</a:t>
            </a:r>
            <a:r>
              <a:rPr sz="1200" b="1" spc="-50" dirty="0">
                <a:latin typeface="Arial"/>
                <a:cs typeface="Arial"/>
              </a:rPr>
              <a:t> </a:t>
            </a:r>
            <a:r>
              <a:rPr sz="1200" b="1" dirty="0">
                <a:latin typeface="Arial"/>
                <a:cs typeface="Arial"/>
              </a:rPr>
              <a:t>reference</a:t>
            </a:r>
            <a:r>
              <a:rPr sz="1200" b="1" spc="-50" dirty="0">
                <a:latin typeface="Arial"/>
                <a:cs typeface="Arial"/>
              </a:rPr>
              <a:t> </a:t>
            </a:r>
            <a:r>
              <a:rPr sz="1200" b="1" spc="-20" dirty="0">
                <a:latin typeface="Arial"/>
                <a:cs typeface="Arial"/>
              </a:rPr>
              <a:t>types</a:t>
            </a:r>
            <a:endParaRPr sz="1200" dirty="0">
              <a:latin typeface="Arial"/>
              <a:cs typeface="Arial"/>
            </a:endParaRPr>
          </a:p>
          <a:p>
            <a:pPr>
              <a:lnSpc>
                <a:spcPct val="100000"/>
              </a:lnSpc>
              <a:spcBef>
                <a:spcPts val="45"/>
              </a:spcBef>
            </a:pPr>
            <a:endParaRPr sz="1050" dirty="0">
              <a:latin typeface="Arial"/>
              <a:cs typeface="Arial"/>
            </a:endParaRPr>
          </a:p>
          <a:p>
            <a:pPr marL="12700" marR="5080">
              <a:lnSpc>
                <a:spcPct val="96100"/>
              </a:lnSpc>
            </a:pPr>
            <a:r>
              <a:rPr sz="1100" dirty="0">
                <a:latin typeface="Arial"/>
                <a:cs typeface="Arial"/>
              </a:rPr>
              <a:t>It</a:t>
            </a:r>
            <a:r>
              <a:rPr sz="1100" spc="-3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worth</a:t>
            </a:r>
            <a:r>
              <a:rPr sz="1100" spc="-15" dirty="0">
                <a:latin typeface="Arial"/>
                <a:cs typeface="Arial"/>
              </a:rPr>
              <a:t> </a:t>
            </a:r>
            <a:r>
              <a:rPr sz="1100" dirty="0">
                <a:latin typeface="Arial"/>
                <a:cs typeface="Arial"/>
              </a:rPr>
              <a:t>stressing</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two</a:t>
            </a:r>
            <a:r>
              <a:rPr sz="1100" spc="-1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classifications:</a:t>
            </a:r>
            <a:r>
              <a:rPr sz="1100" spc="-15" dirty="0">
                <a:latin typeface="Arial"/>
                <a:cs typeface="Arial"/>
              </a:rPr>
              <a:t> </a:t>
            </a:r>
            <a:r>
              <a:rPr sz="1100" b="1" i="1" spc="-10" dirty="0">
                <a:latin typeface="Arial"/>
                <a:cs typeface="Arial"/>
              </a:rPr>
              <a:t>value-</a:t>
            </a:r>
            <a:r>
              <a:rPr sz="1100" b="1" i="1" dirty="0">
                <a:latin typeface="Arial"/>
                <a:cs typeface="Arial"/>
              </a:rPr>
              <a:t>types</a:t>
            </a:r>
            <a:r>
              <a:rPr sz="1100" b="1" i="1" spc="-15" dirty="0">
                <a:latin typeface="Arial"/>
                <a:cs typeface="Arial"/>
              </a:rPr>
              <a:t> </a:t>
            </a:r>
            <a:r>
              <a:rPr sz="1100" dirty="0">
                <a:latin typeface="Arial"/>
                <a:cs typeface="Arial"/>
              </a:rPr>
              <a:t>and</a:t>
            </a:r>
            <a:r>
              <a:rPr sz="1100" spc="-20" dirty="0">
                <a:latin typeface="Arial"/>
                <a:cs typeface="Arial"/>
              </a:rPr>
              <a:t> </a:t>
            </a:r>
            <a:r>
              <a:rPr sz="1100" b="1" i="1" spc="-10" dirty="0">
                <a:latin typeface="Arial"/>
                <a:cs typeface="Arial"/>
              </a:rPr>
              <a:t>reference-</a:t>
            </a:r>
            <a:r>
              <a:rPr sz="1100" b="1" i="1" dirty="0">
                <a:latin typeface="Arial"/>
                <a:cs typeface="Arial"/>
              </a:rPr>
              <a:t>types</a:t>
            </a:r>
            <a:r>
              <a:rPr sz="1100" dirty="0">
                <a:latin typeface="Arial"/>
                <a:cs typeface="Arial"/>
              </a:rPr>
              <a:t>.</a:t>
            </a:r>
            <a:r>
              <a:rPr sz="1100" spc="-20" dirty="0">
                <a:latin typeface="Arial"/>
                <a:cs typeface="Arial"/>
              </a:rPr>
              <a:t> </a:t>
            </a:r>
            <a:r>
              <a:rPr sz="1100" dirty="0">
                <a:latin typeface="Arial"/>
                <a:cs typeface="Arial"/>
              </a:rPr>
              <a:t>We</a:t>
            </a:r>
            <a:r>
              <a:rPr sz="1100" spc="-20" dirty="0">
                <a:latin typeface="Arial"/>
                <a:cs typeface="Arial"/>
              </a:rPr>
              <a:t> </a:t>
            </a:r>
            <a:r>
              <a:rPr sz="1100" spc="-10" dirty="0">
                <a:latin typeface="Arial"/>
                <a:cs typeface="Arial"/>
              </a:rPr>
              <a:t>touched </a:t>
            </a:r>
            <a:r>
              <a:rPr sz="1100" dirty="0">
                <a:latin typeface="Arial"/>
                <a:cs typeface="Arial"/>
              </a:rPr>
              <a:t>on</a:t>
            </a:r>
            <a:r>
              <a:rPr sz="1100" spc="-3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topic</a:t>
            </a:r>
            <a:r>
              <a:rPr sz="1100" spc="-20"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introducing</a:t>
            </a:r>
            <a:r>
              <a:rPr sz="1100" spc="-20"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how</a:t>
            </a:r>
            <a:r>
              <a:rPr sz="1100" spc="-35" dirty="0">
                <a:latin typeface="Arial"/>
                <a:cs typeface="Arial"/>
              </a:rPr>
              <a:t> </a:t>
            </a:r>
            <a:r>
              <a:rPr sz="1100" dirty="0">
                <a:latin typeface="Arial"/>
                <a:cs typeface="Arial"/>
              </a:rPr>
              <a:t>parameters</a:t>
            </a:r>
            <a:r>
              <a:rPr sz="1100" spc="-3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passed</a:t>
            </a:r>
            <a:r>
              <a:rPr sz="1100" spc="-30"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or</a:t>
            </a:r>
            <a:r>
              <a:rPr sz="1100" spc="-15" dirty="0">
                <a:latin typeface="Arial"/>
                <a:cs typeface="Arial"/>
              </a:rPr>
              <a:t> </a:t>
            </a:r>
            <a:r>
              <a:rPr sz="1100" spc="-25" dirty="0">
                <a:latin typeface="Arial"/>
                <a:cs typeface="Arial"/>
              </a:rPr>
              <a:t>by </a:t>
            </a:r>
            <a:r>
              <a:rPr sz="1100" dirty="0">
                <a:latin typeface="Arial"/>
                <a:cs typeface="Arial"/>
              </a:rPr>
              <a:t>reference.</a:t>
            </a:r>
            <a:r>
              <a:rPr sz="1100" spc="-35" dirty="0">
                <a:latin typeface="Arial"/>
                <a:cs typeface="Arial"/>
              </a:rPr>
              <a:t> </a:t>
            </a:r>
            <a:r>
              <a:rPr sz="1100" dirty="0">
                <a:latin typeface="Arial"/>
                <a:cs typeface="Arial"/>
              </a:rPr>
              <a:t>There</a:t>
            </a:r>
            <a:r>
              <a:rPr sz="1100" spc="-3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differences</a:t>
            </a:r>
            <a:r>
              <a:rPr sz="1100" spc="-3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how</a:t>
            </a:r>
            <a:r>
              <a:rPr sz="1100" spc="-3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two</a:t>
            </a:r>
            <a:r>
              <a:rPr sz="1100" spc="-1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stored</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managed</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memory.</a:t>
            </a:r>
            <a:r>
              <a:rPr sz="1100" spc="-20" dirty="0">
                <a:latin typeface="Arial"/>
                <a:cs typeface="Arial"/>
              </a:rPr>
              <a:t> Here</a:t>
            </a:r>
            <a:r>
              <a:rPr sz="1100" spc="50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summary</a:t>
            </a:r>
            <a:r>
              <a:rPr sz="1100" spc="-20" dirty="0">
                <a:latin typeface="Arial"/>
                <a:cs typeface="Arial"/>
              </a:rPr>
              <a:t> </a:t>
            </a:r>
            <a:r>
              <a:rPr sz="1100" dirty="0">
                <a:latin typeface="Arial"/>
                <a:cs typeface="Arial"/>
              </a:rPr>
              <a:t>comparison</a:t>
            </a:r>
            <a:r>
              <a:rPr sz="1100" spc="-15" dirty="0">
                <a:latin typeface="Arial"/>
                <a:cs typeface="Arial"/>
              </a:rPr>
              <a:t> </a:t>
            </a:r>
            <a:r>
              <a:rPr sz="1100" dirty="0">
                <a:latin typeface="Arial"/>
                <a:cs typeface="Arial"/>
              </a:rPr>
              <a:t>between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two</a:t>
            </a:r>
            <a:r>
              <a:rPr sz="1100" spc="-25" dirty="0">
                <a:latin typeface="Arial"/>
                <a:cs typeface="Arial"/>
              </a:rPr>
              <a:t> </a:t>
            </a:r>
            <a:r>
              <a:rPr sz="1100" spc="-10" dirty="0">
                <a:latin typeface="Arial"/>
                <a:cs typeface="Arial"/>
              </a:rPr>
              <a:t>classifications:</a:t>
            </a:r>
            <a:endParaRPr sz="1100" dirty="0">
              <a:latin typeface="Arial"/>
              <a:cs typeface="Arial"/>
            </a:endParaRPr>
          </a:p>
        </p:txBody>
      </p:sp>
      <p:graphicFrame>
        <p:nvGraphicFramePr>
          <p:cNvPr id="4" name="object 4"/>
          <p:cNvGraphicFramePr>
            <a:graphicFrameLocks noGrp="1"/>
          </p:cNvGraphicFramePr>
          <p:nvPr>
            <p:extLst/>
          </p:nvPr>
        </p:nvGraphicFramePr>
        <p:xfrm>
          <a:off x="989380" y="2057400"/>
          <a:ext cx="5914390" cy="2112010"/>
        </p:xfrm>
        <a:graphic>
          <a:graphicData uri="http://schemas.openxmlformats.org/drawingml/2006/table">
            <a:tbl>
              <a:tblPr firstRow="1" bandRow="1">
                <a:tableStyleId>{2D5ABB26-0587-4C30-8999-92F81FD0307C}</a:tableStyleId>
              </a:tblPr>
              <a:tblGrid>
                <a:gridCol w="1418590">
                  <a:extLst>
                    <a:ext uri="{9D8B030D-6E8A-4147-A177-3AD203B41FA5}">
                      <a16:colId xmlns:a16="http://schemas.microsoft.com/office/drawing/2014/main" val="20000"/>
                    </a:ext>
                  </a:extLst>
                </a:gridCol>
                <a:gridCol w="2239010">
                  <a:extLst>
                    <a:ext uri="{9D8B030D-6E8A-4147-A177-3AD203B41FA5}">
                      <a16:colId xmlns:a16="http://schemas.microsoft.com/office/drawing/2014/main" val="20001"/>
                    </a:ext>
                  </a:extLst>
                </a:gridCol>
                <a:gridCol w="2256790">
                  <a:extLst>
                    <a:ext uri="{9D8B030D-6E8A-4147-A177-3AD203B41FA5}">
                      <a16:colId xmlns:a16="http://schemas.microsoft.com/office/drawing/2014/main" val="20002"/>
                    </a:ext>
                  </a:extLst>
                </a:gridCol>
              </a:tblGrid>
              <a:tr h="264795">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64135">
                        <a:lnSpc>
                          <a:spcPct val="100000"/>
                        </a:lnSpc>
                        <a:spcBef>
                          <a:spcPts val="465"/>
                        </a:spcBef>
                      </a:pPr>
                      <a:r>
                        <a:rPr sz="900" b="1" dirty="0">
                          <a:latin typeface="Arial"/>
                          <a:cs typeface="Arial"/>
                        </a:rPr>
                        <a:t>Value</a:t>
                      </a:r>
                      <a:r>
                        <a:rPr sz="900" b="1" spc="-5" dirty="0">
                          <a:latin typeface="Arial"/>
                          <a:cs typeface="Arial"/>
                        </a:rPr>
                        <a:t> </a:t>
                      </a:r>
                      <a:r>
                        <a:rPr sz="900" b="1" dirty="0">
                          <a:latin typeface="Arial"/>
                          <a:cs typeface="Arial"/>
                        </a:rPr>
                        <a:t>data</a:t>
                      </a:r>
                      <a:r>
                        <a:rPr sz="900" b="1" spc="-5" dirty="0">
                          <a:latin typeface="Arial"/>
                          <a:cs typeface="Arial"/>
                        </a:rPr>
                        <a:t> </a:t>
                      </a:r>
                      <a:r>
                        <a:rPr sz="900" b="1" spc="-10" dirty="0">
                          <a:latin typeface="Arial"/>
                          <a:cs typeface="Arial"/>
                        </a:rPr>
                        <a:t>types</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tc>
                  <a:txBody>
                    <a:bodyPr/>
                    <a:lstStyle/>
                    <a:p>
                      <a:pPr marL="63500">
                        <a:lnSpc>
                          <a:spcPct val="100000"/>
                        </a:lnSpc>
                        <a:spcBef>
                          <a:spcPts val="465"/>
                        </a:spcBef>
                      </a:pPr>
                      <a:r>
                        <a:rPr sz="900" b="1" spc="-10" dirty="0">
                          <a:latin typeface="Arial"/>
                          <a:cs typeface="Arial"/>
                        </a:rPr>
                        <a:t>Reference</a:t>
                      </a:r>
                      <a:r>
                        <a:rPr sz="900" b="1" spc="-5" dirty="0">
                          <a:latin typeface="Arial"/>
                          <a:cs typeface="Arial"/>
                        </a:rPr>
                        <a:t> </a:t>
                      </a:r>
                      <a:r>
                        <a:rPr sz="900" b="1" dirty="0">
                          <a:latin typeface="Arial"/>
                          <a:cs typeface="Arial"/>
                        </a:rPr>
                        <a:t>data</a:t>
                      </a:r>
                      <a:r>
                        <a:rPr sz="900" b="1" spc="5" dirty="0">
                          <a:latin typeface="Arial"/>
                          <a:cs typeface="Arial"/>
                        </a:rPr>
                        <a:t> </a:t>
                      </a:r>
                      <a:r>
                        <a:rPr sz="900" b="1" spc="-10" dirty="0">
                          <a:latin typeface="Arial"/>
                          <a:cs typeface="Arial"/>
                        </a:rPr>
                        <a:t>types</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4BB95"/>
                    </a:solidFill>
                  </a:tcPr>
                </a:tc>
                <a:extLst>
                  <a:ext uri="{0D108BD9-81ED-4DB2-BD59-A6C34878D82A}">
                    <a16:rowId xmlns:a16="http://schemas.microsoft.com/office/drawing/2014/main" val="10000"/>
                  </a:ext>
                </a:extLst>
              </a:tr>
              <a:tr h="527050">
                <a:tc>
                  <a:txBody>
                    <a:bodyPr/>
                    <a:lstStyle/>
                    <a:p>
                      <a:pPr marL="63500">
                        <a:lnSpc>
                          <a:spcPct val="100000"/>
                        </a:lnSpc>
                        <a:spcBef>
                          <a:spcPts val="465"/>
                        </a:spcBef>
                      </a:pPr>
                      <a:r>
                        <a:rPr sz="900" b="1" spc="-10" dirty="0">
                          <a:latin typeface="Arial"/>
                          <a:cs typeface="Arial"/>
                        </a:rPr>
                        <a:t>Examples</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4135" marR="120650">
                        <a:lnSpc>
                          <a:spcPct val="96200"/>
                        </a:lnSpc>
                        <a:spcBef>
                          <a:spcPts val="509"/>
                        </a:spcBef>
                      </a:pPr>
                      <a:r>
                        <a:rPr sz="900" dirty="0">
                          <a:latin typeface="Arial"/>
                          <a:cs typeface="Arial"/>
                        </a:rPr>
                        <a:t>All </a:t>
                      </a:r>
                      <a:r>
                        <a:rPr sz="900" spc="-10" dirty="0">
                          <a:latin typeface="Arial"/>
                          <a:cs typeface="Arial"/>
                        </a:rPr>
                        <a:t>built-</a:t>
                      </a:r>
                      <a:r>
                        <a:rPr sz="900" dirty="0">
                          <a:latin typeface="Arial"/>
                          <a:cs typeface="Arial"/>
                        </a:rPr>
                        <a:t>in numeric</a:t>
                      </a:r>
                      <a:r>
                        <a:rPr sz="900" spc="-5" dirty="0">
                          <a:latin typeface="Arial"/>
                          <a:cs typeface="Arial"/>
                        </a:rPr>
                        <a:t> </a:t>
                      </a:r>
                      <a:r>
                        <a:rPr sz="900" dirty="0">
                          <a:latin typeface="Arial"/>
                          <a:cs typeface="Arial"/>
                        </a:rPr>
                        <a:t>data</a:t>
                      </a:r>
                      <a:r>
                        <a:rPr sz="900" spc="-10" dirty="0">
                          <a:latin typeface="Arial"/>
                          <a:cs typeface="Arial"/>
                        </a:rPr>
                        <a:t> </a:t>
                      </a:r>
                      <a:r>
                        <a:rPr sz="900" dirty="0">
                          <a:latin typeface="Arial"/>
                          <a:cs typeface="Arial"/>
                        </a:rPr>
                        <a:t>types</a:t>
                      </a:r>
                      <a:r>
                        <a:rPr sz="900" spc="-5" dirty="0">
                          <a:latin typeface="Arial"/>
                          <a:cs typeface="Arial"/>
                        </a:rPr>
                        <a:t> </a:t>
                      </a:r>
                      <a:r>
                        <a:rPr sz="900" dirty="0">
                          <a:latin typeface="Arial"/>
                          <a:cs typeface="Arial"/>
                        </a:rPr>
                        <a:t>(such</a:t>
                      </a:r>
                      <a:r>
                        <a:rPr sz="900" spc="5" dirty="0">
                          <a:latin typeface="Arial"/>
                          <a:cs typeface="Arial"/>
                        </a:rPr>
                        <a:t> </a:t>
                      </a:r>
                      <a:r>
                        <a:rPr sz="900" spc="-25" dirty="0">
                          <a:latin typeface="Arial"/>
                          <a:cs typeface="Arial"/>
                        </a:rPr>
                        <a:t>as </a:t>
                      </a:r>
                      <a:r>
                        <a:rPr sz="900" dirty="0">
                          <a:solidFill>
                            <a:srgbClr val="3333FF"/>
                          </a:solidFill>
                          <a:latin typeface="Arial"/>
                          <a:cs typeface="Arial"/>
                        </a:rPr>
                        <a:t>Integer</a:t>
                      </a:r>
                      <a:r>
                        <a:rPr sz="900" dirty="0">
                          <a:latin typeface="Arial"/>
                          <a:cs typeface="Arial"/>
                        </a:rPr>
                        <a:t>,</a:t>
                      </a:r>
                      <a:r>
                        <a:rPr sz="900" spc="-10" dirty="0">
                          <a:latin typeface="Arial"/>
                          <a:cs typeface="Arial"/>
                        </a:rPr>
                        <a:t> </a:t>
                      </a:r>
                      <a:r>
                        <a:rPr sz="900" dirty="0">
                          <a:solidFill>
                            <a:srgbClr val="3333FF"/>
                          </a:solidFill>
                          <a:latin typeface="Arial"/>
                          <a:cs typeface="Arial"/>
                        </a:rPr>
                        <a:t>double</a:t>
                      </a:r>
                      <a:r>
                        <a:rPr sz="900" dirty="0">
                          <a:latin typeface="Arial"/>
                          <a:cs typeface="Arial"/>
                        </a:rPr>
                        <a:t>,</a:t>
                      </a:r>
                      <a:r>
                        <a:rPr sz="900" spc="-10" dirty="0">
                          <a:latin typeface="Arial"/>
                          <a:cs typeface="Arial"/>
                        </a:rPr>
                        <a:t> </a:t>
                      </a:r>
                      <a:r>
                        <a:rPr sz="900" dirty="0">
                          <a:solidFill>
                            <a:srgbClr val="3333FF"/>
                          </a:solidFill>
                          <a:latin typeface="Arial"/>
                          <a:cs typeface="Arial"/>
                        </a:rPr>
                        <a:t>bool</a:t>
                      </a:r>
                      <a:r>
                        <a:rPr sz="900" dirty="0">
                          <a:latin typeface="Arial"/>
                          <a:cs typeface="Arial"/>
                        </a:rPr>
                        <a:t>,</a:t>
                      </a:r>
                      <a:r>
                        <a:rPr sz="900" spc="225" dirty="0">
                          <a:latin typeface="Arial"/>
                          <a:cs typeface="Arial"/>
                        </a:rPr>
                        <a:t> </a:t>
                      </a:r>
                      <a:r>
                        <a:rPr sz="900" dirty="0">
                          <a:latin typeface="Arial"/>
                          <a:cs typeface="Arial"/>
                        </a:rPr>
                        <a:t>and</a:t>
                      </a:r>
                      <a:r>
                        <a:rPr sz="900" spc="-15" dirty="0">
                          <a:latin typeface="Arial"/>
                          <a:cs typeface="Arial"/>
                        </a:rPr>
                        <a:t> </a:t>
                      </a:r>
                      <a:r>
                        <a:rPr sz="900" dirty="0">
                          <a:solidFill>
                            <a:srgbClr val="3333FF"/>
                          </a:solidFill>
                          <a:latin typeface="Arial"/>
                          <a:cs typeface="Arial"/>
                        </a:rPr>
                        <a:t>char</a:t>
                      </a:r>
                      <a:r>
                        <a:rPr sz="900" dirty="0">
                          <a:latin typeface="Arial"/>
                          <a:cs typeface="Arial"/>
                        </a:rPr>
                        <a:t>),</a:t>
                      </a:r>
                      <a:r>
                        <a:rPr sz="900" spc="-5" dirty="0">
                          <a:latin typeface="Arial"/>
                          <a:cs typeface="Arial"/>
                        </a:rPr>
                        <a:t> </a:t>
                      </a:r>
                      <a:r>
                        <a:rPr sz="900" spc="-10" dirty="0">
                          <a:latin typeface="Arial"/>
                          <a:cs typeface="Arial"/>
                        </a:rPr>
                        <a:t>Arrays, Structures.</a:t>
                      </a:r>
                      <a:endParaRPr sz="900">
                        <a:latin typeface="Arial"/>
                        <a:cs typeface="Arial"/>
                      </a:endParaRPr>
                    </a:p>
                  </a:txBody>
                  <a:tcPr marL="0" marR="0" marT="6476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marR="1778000">
                        <a:lnSpc>
                          <a:spcPts val="1030"/>
                        </a:lnSpc>
                        <a:spcBef>
                          <a:spcPts val="540"/>
                        </a:spcBef>
                      </a:pPr>
                      <a:r>
                        <a:rPr sz="900" spc="-10" dirty="0">
                          <a:latin typeface="Arial"/>
                          <a:cs typeface="Arial"/>
                        </a:rPr>
                        <a:t>Lists Classes</a:t>
                      </a:r>
                      <a:endParaRPr sz="900">
                        <a:latin typeface="Arial"/>
                        <a:cs typeface="Arial"/>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b="1" dirty="0">
                          <a:latin typeface="Arial"/>
                          <a:cs typeface="Arial"/>
                        </a:rPr>
                        <a:t>Memory</a:t>
                      </a:r>
                      <a:r>
                        <a:rPr sz="900" b="1" spc="-45" dirty="0">
                          <a:latin typeface="Arial"/>
                          <a:cs typeface="Arial"/>
                        </a:rPr>
                        <a:t> </a:t>
                      </a:r>
                      <a:r>
                        <a:rPr sz="900" b="1" spc="-10" dirty="0">
                          <a:latin typeface="Arial"/>
                          <a:cs typeface="Arial"/>
                        </a:rPr>
                        <a:t>storage</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4135">
                        <a:lnSpc>
                          <a:spcPct val="100000"/>
                        </a:lnSpc>
                        <a:spcBef>
                          <a:spcPts val="465"/>
                        </a:spcBef>
                      </a:pPr>
                      <a:r>
                        <a:rPr sz="900" dirty="0">
                          <a:latin typeface="Arial"/>
                          <a:cs typeface="Arial"/>
                        </a:rPr>
                        <a:t>Stored</a:t>
                      </a:r>
                      <a:r>
                        <a:rPr sz="900" spc="-20" dirty="0">
                          <a:latin typeface="Arial"/>
                          <a:cs typeface="Arial"/>
                        </a:rPr>
                        <a:t> </a:t>
                      </a:r>
                      <a:r>
                        <a:rPr sz="900" dirty="0">
                          <a:latin typeface="Arial"/>
                          <a:cs typeface="Arial"/>
                        </a:rPr>
                        <a:t>inline</a:t>
                      </a:r>
                      <a:r>
                        <a:rPr sz="900" spc="-20"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program </a:t>
                      </a:r>
                      <a:r>
                        <a:rPr sz="900" spc="-10" dirty="0">
                          <a:latin typeface="Arial"/>
                          <a:cs typeface="Arial"/>
                        </a:rPr>
                        <a:t>stack.</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a:lnSpc>
                          <a:spcPct val="100000"/>
                        </a:lnSpc>
                        <a:spcBef>
                          <a:spcPts val="465"/>
                        </a:spcBef>
                      </a:pPr>
                      <a:r>
                        <a:rPr sz="900" dirty="0">
                          <a:latin typeface="Arial"/>
                          <a:cs typeface="Arial"/>
                        </a:rPr>
                        <a:t>Stored</a:t>
                      </a:r>
                      <a:r>
                        <a:rPr sz="900" spc="-15"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the </a:t>
                      </a:r>
                      <a:r>
                        <a:rPr sz="900" spc="-10" dirty="0">
                          <a:latin typeface="Arial"/>
                          <a:cs typeface="Arial"/>
                        </a:rPr>
                        <a:t>heap.</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95605">
                <a:tc>
                  <a:txBody>
                    <a:bodyPr/>
                    <a:lstStyle/>
                    <a:p>
                      <a:pPr marL="63500">
                        <a:lnSpc>
                          <a:spcPct val="100000"/>
                        </a:lnSpc>
                        <a:spcBef>
                          <a:spcPts val="465"/>
                        </a:spcBef>
                      </a:pPr>
                      <a:r>
                        <a:rPr sz="900" b="1" dirty="0">
                          <a:latin typeface="Arial"/>
                          <a:cs typeface="Arial"/>
                        </a:rPr>
                        <a:t>Memory</a:t>
                      </a:r>
                      <a:r>
                        <a:rPr sz="900" b="1" spc="-45" dirty="0">
                          <a:latin typeface="Arial"/>
                          <a:cs typeface="Arial"/>
                        </a:rPr>
                        <a:t> </a:t>
                      </a:r>
                      <a:r>
                        <a:rPr sz="900" b="1" spc="-10" dirty="0">
                          <a:latin typeface="Arial"/>
                          <a:cs typeface="Arial"/>
                        </a:rPr>
                        <a:t>management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4135" marR="471170">
                        <a:lnSpc>
                          <a:spcPts val="1030"/>
                        </a:lnSpc>
                        <a:spcBef>
                          <a:spcPts val="540"/>
                        </a:spcBef>
                      </a:pPr>
                      <a:r>
                        <a:rPr sz="900" dirty="0">
                          <a:latin typeface="Arial"/>
                          <a:cs typeface="Arial"/>
                        </a:rPr>
                        <a:t>Cheaper</a:t>
                      </a:r>
                      <a:r>
                        <a:rPr sz="900" spc="-40" dirty="0">
                          <a:latin typeface="Arial"/>
                          <a:cs typeface="Arial"/>
                        </a:rPr>
                        <a:t> </a:t>
                      </a:r>
                      <a:r>
                        <a:rPr sz="900" dirty="0">
                          <a:latin typeface="Arial"/>
                          <a:cs typeface="Arial"/>
                        </a:rPr>
                        <a:t>to</a:t>
                      </a:r>
                      <a:r>
                        <a:rPr sz="900" spc="-35" dirty="0">
                          <a:latin typeface="Arial"/>
                          <a:cs typeface="Arial"/>
                        </a:rPr>
                        <a:t> </a:t>
                      </a:r>
                      <a:r>
                        <a:rPr sz="900" dirty="0">
                          <a:latin typeface="Arial"/>
                          <a:cs typeface="Arial"/>
                        </a:rPr>
                        <a:t>create</a:t>
                      </a:r>
                      <a:r>
                        <a:rPr sz="900" spc="-30"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clear</a:t>
                      </a:r>
                      <a:r>
                        <a:rPr sz="900" spc="-35" dirty="0">
                          <a:latin typeface="Arial"/>
                          <a:cs typeface="Arial"/>
                        </a:rPr>
                        <a:t> </a:t>
                      </a:r>
                      <a:r>
                        <a:rPr sz="900" spc="-20" dirty="0">
                          <a:latin typeface="Arial"/>
                          <a:cs typeface="Arial"/>
                        </a:rPr>
                        <a:t>from </a:t>
                      </a:r>
                      <a:r>
                        <a:rPr sz="900" dirty="0">
                          <a:latin typeface="Arial"/>
                          <a:cs typeface="Arial"/>
                        </a:rPr>
                        <a:t>memory</a:t>
                      </a:r>
                      <a:r>
                        <a:rPr sz="900" spc="-45" dirty="0">
                          <a:latin typeface="Arial"/>
                          <a:cs typeface="Arial"/>
                        </a:rPr>
                        <a:t> </a:t>
                      </a:r>
                      <a:r>
                        <a:rPr sz="900" dirty="0">
                          <a:latin typeface="Arial"/>
                          <a:cs typeface="Arial"/>
                        </a:rPr>
                        <a:t>especially</a:t>
                      </a:r>
                      <a:r>
                        <a:rPr sz="900" spc="-35" dirty="0">
                          <a:latin typeface="Arial"/>
                          <a:cs typeface="Arial"/>
                        </a:rPr>
                        <a:t> </a:t>
                      </a:r>
                      <a:r>
                        <a:rPr sz="900" dirty="0">
                          <a:latin typeface="Arial"/>
                          <a:cs typeface="Arial"/>
                        </a:rPr>
                        <a:t>for</a:t>
                      </a:r>
                      <a:r>
                        <a:rPr sz="900" spc="-40" dirty="0">
                          <a:latin typeface="Arial"/>
                          <a:cs typeface="Arial"/>
                        </a:rPr>
                        <a:t> </a:t>
                      </a:r>
                      <a:r>
                        <a:rPr sz="900" dirty="0">
                          <a:latin typeface="Arial"/>
                          <a:cs typeface="Arial"/>
                        </a:rPr>
                        <a:t>small</a:t>
                      </a:r>
                      <a:r>
                        <a:rPr sz="900" spc="-40" dirty="0">
                          <a:latin typeface="Arial"/>
                          <a:cs typeface="Arial"/>
                        </a:rPr>
                        <a:t> </a:t>
                      </a:r>
                      <a:r>
                        <a:rPr sz="900" spc="-20" dirty="0">
                          <a:latin typeface="Arial"/>
                          <a:cs typeface="Arial"/>
                        </a:rPr>
                        <a:t>data.</a:t>
                      </a:r>
                      <a:endParaRPr sz="900">
                        <a:latin typeface="Arial"/>
                        <a:cs typeface="Arial"/>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marR="172720">
                        <a:lnSpc>
                          <a:spcPts val="1030"/>
                        </a:lnSpc>
                        <a:spcBef>
                          <a:spcPts val="540"/>
                        </a:spcBef>
                      </a:pPr>
                      <a:r>
                        <a:rPr sz="900" dirty="0">
                          <a:latin typeface="Arial"/>
                          <a:cs typeface="Arial"/>
                        </a:rPr>
                        <a:t>Costly</a:t>
                      </a:r>
                      <a:r>
                        <a:rPr sz="900" spc="-25" dirty="0">
                          <a:latin typeface="Arial"/>
                          <a:cs typeface="Arial"/>
                        </a:rPr>
                        <a:t> </a:t>
                      </a:r>
                      <a:r>
                        <a:rPr sz="900" dirty="0">
                          <a:latin typeface="Arial"/>
                          <a:cs typeface="Arial"/>
                        </a:rPr>
                        <a:t>to</a:t>
                      </a:r>
                      <a:r>
                        <a:rPr sz="900" spc="-40" dirty="0">
                          <a:latin typeface="Arial"/>
                          <a:cs typeface="Arial"/>
                        </a:rPr>
                        <a:t> </a:t>
                      </a:r>
                      <a:r>
                        <a:rPr sz="900" dirty="0">
                          <a:latin typeface="Arial"/>
                          <a:cs typeface="Arial"/>
                        </a:rPr>
                        <a:t>clear</a:t>
                      </a:r>
                      <a:r>
                        <a:rPr sz="900" spc="-25" dirty="0">
                          <a:latin typeface="Arial"/>
                          <a:cs typeface="Arial"/>
                        </a:rPr>
                        <a:t> </a:t>
                      </a:r>
                      <a:r>
                        <a:rPr sz="900" dirty="0">
                          <a:latin typeface="Arial"/>
                          <a:cs typeface="Arial"/>
                        </a:rPr>
                        <a:t>(use</a:t>
                      </a:r>
                      <a:r>
                        <a:rPr sz="900" spc="-40" dirty="0">
                          <a:latin typeface="Arial"/>
                          <a:cs typeface="Arial"/>
                        </a:rPr>
                        <a:t> </a:t>
                      </a:r>
                      <a:r>
                        <a:rPr sz="900" dirty="0">
                          <a:latin typeface="Arial"/>
                          <a:cs typeface="Arial"/>
                        </a:rPr>
                        <a:t>garbage</a:t>
                      </a:r>
                      <a:r>
                        <a:rPr sz="900" spc="-40" dirty="0">
                          <a:latin typeface="Arial"/>
                          <a:cs typeface="Arial"/>
                        </a:rPr>
                        <a:t> </a:t>
                      </a:r>
                      <a:r>
                        <a:rPr sz="900" spc="-10" dirty="0">
                          <a:latin typeface="Arial"/>
                          <a:cs typeface="Arial"/>
                        </a:rPr>
                        <a:t>collectors), </a:t>
                      </a:r>
                      <a:r>
                        <a:rPr sz="900" dirty="0">
                          <a:latin typeface="Arial"/>
                          <a:cs typeface="Arial"/>
                        </a:rPr>
                        <a:t>but</a:t>
                      </a:r>
                      <a:r>
                        <a:rPr sz="900" spc="-10" dirty="0">
                          <a:latin typeface="Arial"/>
                          <a:cs typeface="Arial"/>
                        </a:rPr>
                        <a:t> </a:t>
                      </a:r>
                      <a:r>
                        <a:rPr sz="900" dirty="0">
                          <a:latin typeface="Arial"/>
                          <a:cs typeface="Arial"/>
                        </a:rPr>
                        <a:t>more</a:t>
                      </a:r>
                      <a:r>
                        <a:rPr sz="900" spc="-5" dirty="0">
                          <a:latin typeface="Arial"/>
                          <a:cs typeface="Arial"/>
                        </a:rPr>
                        <a:t> </a:t>
                      </a:r>
                      <a:r>
                        <a:rPr sz="900" dirty="0">
                          <a:latin typeface="Arial"/>
                          <a:cs typeface="Arial"/>
                        </a:rPr>
                        <a:t>efficient</a:t>
                      </a:r>
                      <a:r>
                        <a:rPr sz="900" spc="-10" dirty="0">
                          <a:latin typeface="Arial"/>
                          <a:cs typeface="Arial"/>
                        </a:rPr>
                        <a:t> </a:t>
                      </a:r>
                      <a:r>
                        <a:rPr sz="900" dirty="0">
                          <a:latin typeface="Arial"/>
                          <a:cs typeface="Arial"/>
                        </a:rPr>
                        <a:t>for</a:t>
                      </a:r>
                      <a:r>
                        <a:rPr sz="900" spc="-15" dirty="0">
                          <a:latin typeface="Arial"/>
                          <a:cs typeface="Arial"/>
                        </a:rPr>
                        <a:t> </a:t>
                      </a:r>
                      <a:r>
                        <a:rPr sz="900" dirty="0">
                          <a:latin typeface="Arial"/>
                          <a:cs typeface="Arial"/>
                        </a:rPr>
                        <a:t>big</a:t>
                      </a:r>
                      <a:r>
                        <a:rPr sz="900" spc="-15" dirty="0">
                          <a:latin typeface="Arial"/>
                          <a:cs typeface="Arial"/>
                        </a:rPr>
                        <a:t> </a:t>
                      </a:r>
                      <a:r>
                        <a:rPr sz="900" spc="-20" dirty="0">
                          <a:latin typeface="Arial"/>
                          <a:cs typeface="Arial"/>
                        </a:rPr>
                        <a:t>data.</a:t>
                      </a:r>
                      <a:endParaRPr sz="900">
                        <a:latin typeface="Arial"/>
                        <a:cs typeface="Arial"/>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659765">
                <a:tc>
                  <a:txBody>
                    <a:bodyPr/>
                    <a:lstStyle/>
                    <a:p>
                      <a:pPr marL="63500" marR="89535">
                        <a:lnSpc>
                          <a:spcPts val="1030"/>
                        </a:lnSpc>
                        <a:spcBef>
                          <a:spcPts val="545"/>
                        </a:spcBef>
                      </a:pPr>
                      <a:r>
                        <a:rPr sz="900" b="1" dirty="0">
                          <a:latin typeface="Arial"/>
                          <a:cs typeface="Arial"/>
                        </a:rPr>
                        <a:t>When</a:t>
                      </a:r>
                      <a:r>
                        <a:rPr sz="900" b="1" spc="-10" dirty="0">
                          <a:latin typeface="Arial"/>
                          <a:cs typeface="Arial"/>
                        </a:rPr>
                        <a:t> </a:t>
                      </a:r>
                      <a:r>
                        <a:rPr sz="900" b="1" dirty="0">
                          <a:latin typeface="Arial"/>
                          <a:cs typeface="Arial"/>
                        </a:rPr>
                        <a:t>passed</a:t>
                      </a:r>
                      <a:r>
                        <a:rPr sz="900" b="1" spc="-10" dirty="0">
                          <a:latin typeface="Arial"/>
                          <a:cs typeface="Arial"/>
                        </a:rPr>
                        <a:t> </a:t>
                      </a:r>
                      <a:r>
                        <a:rPr sz="900" b="1" spc="-25" dirty="0">
                          <a:latin typeface="Arial"/>
                          <a:cs typeface="Arial"/>
                        </a:rPr>
                        <a:t>as </a:t>
                      </a:r>
                      <a:r>
                        <a:rPr sz="900" b="1" dirty="0">
                          <a:latin typeface="Arial"/>
                          <a:cs typeface="Arial"/>
                        </a:rPr>
                        <a:t>parameters</a:t>
                      </a:r>
                      <a:r>
                        <a:rPr sz="900" b="1" spc="-15" dirty="0">
                          <a:latin typeface="Arial"/>
                          <a:cs typeface="Arial"/>
                        </a:rPr>
                        <a:t> </a:t>
                      </a:r>
                      <a:r>
                        <a:rPr sz="900" b="1" dirty="0">
                          <a:latin typeface="Arial"/>
                          <a:cs typeface="Arial"/>
                        </a:rPr>
                        <a:t>in</a:t>
                      </a:r>
                      <a:r>
                        <a:rPr sz="900" b="1" spc="-20" dirty="0">
                          <a:latin typeface="Arial"/>
                          <a:cs typeface="Arial"/>
                        </a:rPr>
                        <a:t> </a:t>
                      </a:r>
                      <a:r>
                        <a:rPr sz="900" b="1" spc="-10" dirty="0">
                          <a:latin typeface="Arial"/>
                          <a:cs typeface="Arial"/>
                        </a:rPr>
                        <a:t>methods</a:t>
                      </a:r>
                      <a:endParaRPr sz="900">
                        <a:latin typeface="Arial"/>
                        <a:cs typeface="Arial"/>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4135" marR="128270">
                        <a:lnSpc>
                          <a:spcPct val="95900"/>
                        </a:lnSpc>
                        <a:spcBef>
                          <a:spcPts val="509"/>
                        </a:spcBef>
                      </a:pPr>
                      <a:r>
                        <a:rPr sz="900" dirty="0">
                          <a:latin typeface="Arial"/>
                          <a:cs typeface="Arial"/>
                        </a:rPr>
                        <a:t>Passes a</a:t>
                      </a:r>
                      <a:r>
                        <a:rPr sz="900" spc="-15" dirty="0">
                          <a:latin typeface="Arial"/>
                          <a:cs typeface="Arial"/>
                        </a:rPr>
                        <a:t> </a:t>
                      </a:r>
                      <a:r>
                        <a:rPr sz="900" dirty="0">
                          <a:latin typeface="Arial"/>
                          <a:cs typeface="Arial"/>
                        </a:rPr>
                        <a:t>copy</a:t>
                      </a:r>
                      <a:r>
                        <a:rPr sz="900" spc="-10"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data</a:t>
                      </a:r>
                      <a:r>
                        <a:rPr sz="900" spc="-5" dirty="0">
                          <a:latin typeface="Arial"/>
                          <a:cs typeface="Arial"/>
                        </a:rPr>
                        <a:t> </a:t>
                      </a:r>
                      <a:r>
                        <a:rPr sz="900" dirty="0">
                          <a:latin typeface="Arial"/>
                          <a:cs typeface="Arial"/>
                        </a:rPr>
                        <a:t>to</a:t>
                      </a:r>
                      <a:r>
                        <a:rPr sz="900" spc="-20" dirty="0">
                          <a:latin typeface="Arial"/>
                          <a:cs typeface="Arial"/>
                        </a:rPr>
                        <a:t> </a:t>
                      </a:r>
                      <a:r>
                        <a:rPr sz="900" spc="-10" dirty="0">
                          <a:latin typeface="Arial"/>
                          <a:cs typeface="Arial"/>
                        </a:rPr>
                        <a:t>methods, </a:t>
                      </a:r>
                      <a:r>
                        <a:rPr sz="900" dirty="0">
                          <a:latin typeface="Arial"/>
                          <a:cs typeface="Arial"/>
                        </a:rPr>
                        <a:t>which</a:t>
                      </a:r>
                      <a:r>
                        <a:rPr sz="900" spc="-15" dirty="0">
                          <a:latin typeface="Arial"/>
                          <a:cs typeface="Arial"/>
                        </a:rPr>
                        <a:t> </a:t>
                      </a:r>
                      <a:r>
                        <a:rPr sz="900" dirty="0">
                          <a:latin typeface="Arial"/>
                          <a:cs typeface="Arial"/>
                        </a:rPr>
                        <a:t>means</a:t>
                      </a:r>
                      <a:r>
                        <a:rPr sz="900" spc="-1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original</a:t>
                      </a:r>
                      <a:r>
                        <a:rPr sz="900" spc="-15" dirty="0">
                          <a:latin typeface="Arial"/>
                          <a:cs typeface="Arial"/>
                        </a:rPr>
                        <a:t> </a:t>
                      </a:r>
                      <a:r>
                        <a:rPr sz="900" dirty="0">
                          <a:latin typeface="Arial"/>
                          <a:cs typeface="Arial"/>
                        </a:rPr>
                        <a:t>data</a:t>
                      </a:r>
                      <a:r>
                        <a:rPr sz="900" spc="-15" dirty="0">
                          <a:latin typeface="Arial"/>
                          <a:cs typeface="Arial"/>
                        </a:rPr>
                        <a:t> </a:t>
                      </a:r>
                      <a:r>
                        <a:rPr sz="900" dirty="0">
                          <a:latin typeface="Arial"/>
                          <a:cs typeface="Arial"/>
                        </a:rPr>
                        <a:t>is</a:t>
                      </a:r>
                      <a:r>
                        <a:rPr sz="900" spc="5" dirty="0">
                          <a:latin typeface="Arial"/>
                          <a:cs typeface="Arial"/>
                        </a:rPr>
                        <a:t> </a:t>
                      </a:r>
                      <a:r>
                        <a:rPr sz="900" spc="-25" dirty="0">
                          <a:latin typeface="Arial"/>
                          <a:cs typeface="Arial"/>
                        </a:rPr>
                        <a:t>not </a:t>
                      </a:r>
                      <a:r>
                        <a:rPr sz="900" dirty="0">
                          <a:latin typeface="Arial"/>
                          <a:cs typeface="Arial"/>
                        </a:rPr>
                        <a:t>changed</a:t>
                      </a:r>
                      <a:r>
                        <a:rPr sz="900" spc="-20" dirty="0">
                          <a:latin typeface="Arial"/>
                          <a:cs typeface="Arial"/>
                        </a:rPr>
                        <a:t> </a:t>
                      </a:r>
                      <a:r>
                        <a:rPr sz="900" dirty="0">
                          <a:latin typeface="Arial"/>
                          <a:cs typeface="Arial"/>
                        </a:rPr>
                        <a:t>even</a:t>
                      </a:r>
                      <a:r>
                        <a:rPr sz="900" spc="-5" dirty="0">
                          <a:latin typeface="Arial"/>
                          <a:cs typeface="Arial"/>
                        </a:rPr>
                        <a:t> </a:t>
                      </a:r>
                      <a:r>
                        <a:rPr sz="900" dirty="0">
                          <a:latin typeface="Arial"/>
                          <a:cs typeface="Arial"/>
                        </a:rPr>
                        <a:t>when</a:t>
                      </a:r>
                      <a:r>
                        <a:rPr sz="900" spc="-10" dirty="0">
                          <a:latin typeface="Arial"/>
                          <a:cs typeface="Arial"/>
                        </a:rPr>
                        <a:t> </a:t>
                      </a:r>
                      <a:r>
                        <a:rPr sz="900" dirty="0">
                          <a:latin typeface="Arial"/>
                          <a:cs typeface="Arial"/>
                        </a:rPr>
                        <a:t>altered</a:t>
                      </a:r>
                      <a:r>
                        <a:rPr sz="900" spc="-15" dirty="0">
                          <a:latin typeface="Arial"/>
                          <a:cs typeface="Arial"/>
                        </a:rPr>
                        <a:t> </a:t>
                      </a:r>
                      <a:r>
                        <a:rPr sz="900" dirty="0">
                          <a:latin typeface="Arial"/>
                          <a:cs typeface="Arial"/>
                        </a:rPr>
                        <a:t>inside</a:t>
                      </a:r>
                      <a:r>
                        <a:rPr sz="900" spc="-15" dirty="0">
                          <a:latin typeface="Arial"/>
                          <a:cs typeface="Arial"/>
                        </a:rPr>
                        <a:t> </a:t>
                      </a:r>
                      <a:r>
                        <a:rPr sz="900" spc="-25" dirty="0">
                          <a:latin typeface="Arial"/>
                          <a:cs typeface="Arial"/>
                        </a:rPr>
                        <a:t>the </a:t>
                      </a:r>
                      <a:r>
                        <a:rPr sz="900" spc="-10" dirty="0">
                          <a:latin typeface="Arial"/>
                          <a:cs typeface="Arial"/>
                        </a:rPr>
                        <a:t>method.</a:t>
                      </a:r>
                      <a:endParaRPr sz="900">
                        <a:latin typeface="Arial"/>
                        <a:cs typeface="Arial"/>
                      </a:endParaRPr>
                    </a:p>
                  </a:txBody>
                  <a:tcPr marL="0" marR="0" marT="6476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00" marR="69850">
                        <a:lnSpc>
                          <a:spcPct val="95900"/>
                        </a:lnSpc>
                        <a:spcBef>
                          <a:spcPts val="509"/>
                        </a:spcBef>
                      </a:pPr>
                      <a:r>
                        <a:rPr sz="900" dirty="0">
                          <a:latin typeface="Arial"/>
                          <a:cs typeface="Arial"/>
                        </a:rPr>
                        <a:t>Passes</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address</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original</a:t>
                      </a:r>
                      <a:r>
                        <a:rPr sz="900" spc="-20" dirty="0">
                          <a:latin typeface="Arial"/>
                          <a:cs typeface="Arial"/>
                        </a:rPr>
                        <a:t> </a:t>
                      </a:r>
                      <a:r>
                        <a:rPr sz="900" spc="-10" dirty="0">
                          <a:latin typeface="Arial"/>
                          <a:cs typeface="Arial"/>
                        </a:rPr>
                        <a:t>data, </a:t>
                      </a:r>
                      <a:r>
                        <a:rPr sz="900" dirty="0">
                          <a:latin typeface="Arial"/>
                          <a:cs typeface="Arial"/>
                        </a:rPr>
                        <a:t>and</a:t>
                      </a:r>
                      <a:r>
                        <a:rPr sz="900" spc="-10" dirty="0">
                          <a:latin typeface="Arial"/>
                          <a:cs typeface="Arial"/>
                        </a:rPr>
                        <a:t> </a:t>
                      </a:r>
                      <a:r>
                        <a:rPr sz="900" dirty="0">
                          <a:latin typeface="Arial"/>
                          <a:cs typeface="Arial"/>
                        </a:rPr>
                        <a:t>hence</a:t>
                      </a:r>
                      <a:r>
                        <a:rPr sz="900" spc="-5" dirty="0">
                          <a:latin typeface="Arial"/>
                          <a:cs typeface="Arial"/>
                        </a:rPr>
                        <a:t> </a:t>
                      </a:r>
                      <a:r>
                        <a:rPr sz="900" dirty="0">
                          <a:latin typeface="Arial"/>
                          <a:cs typeface="Arial"/>
                        </a:rPr>
                        <a:t>any</a:t>
                      </a:r>
                      <a:r>
                        <a:rPr sz="900" spc="-10" dirty="0">
                          <a:latin typeface="Arial"/>
                          <a:cs typeface="Arial"/>
                        </a:rPr>
                        <a:t> </a:t>
                      </a:r>
                      <a:r>
                        <a:rPr sz="900" dirty="0">
                          <a:latin typeface="Arial"/>
                          <a:cs typeface="Arial"/>
                        </a:rPr>
                        <a:t>changes</a:t>
                      </a:r>
                      <a:r>
                        <a:rPr sz="900" spc="-2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data</a:t>
                      </a:r>
                      <a:r>
                        <a:rPr sz="900" spc="-15" dirty="0">
                          <a:latin typeface="Arial"/>
                          <a:cs typeface="Arial"/>
                        </a:rPr>
                        <a:t> </a:t>
                      </a:r>
                      <a:r>
                        <a:rPr sz="900" spc="-10" dirty="0">
                          <a:latin typeface="Arial"/>
                          <a:cs typeface="Arial"/>
                        </a:rPr>
                        <a:t>inside </a:t>
                      </a:r>
                      <a:r>
                        <a:rPr sz="900" dirty="0">
                          <a:latin typeface="Arial"/>
                          <a:cs typeface="Arial"/>
                        </a:rPr>
                        <a:t>the</a:t>
                      </a:r>
                      <a:r>
                        <a:rPr sz="900" spc="-15" dirty="0">
                          <a:latin typeface="Arial"/>
                          <a:cs typeface="Arial"/>
                        </a:rPr>
                        <a:t> </a:t>
                      </a:r>
                      <a:r>
                        <a:rPr sz="900" dirty="0">
                          <a:latin typeface="Arial"/>
                          <a:cs typeface="Arial"/>
                        </a:rPr>
                        <a:t>method</a:t>
                      </a:r>
                      <a:r>
                        <a:rPr sz="900" spc="-10" dirty="0">
                          <a:latin typeface="Arial"/>
                          <a:cs typeface="Arial"/>
                        </a:rPr>
                        <a:t> </a:t>
                      </a:r>
                      <a:r>
                        <a:rPr sz="900" dirty="0">
                          <a:latin typeface="Arial"/>
                          <a:cs typeface="Arial"/>
                        </a:rPr>
                        <a:t>changes</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original</a:t>
                      </a:r>
                      <a:r>
                        <a:rPr sz="900" spc="-10" dirty="0">
                          <a:latin typeface="Arial"/>
                          <a:cs typeface="Arial"/>
                        </a:rPr>
                        <a:t> </a:t>
                      </a:r>
                      <a:r>
                        <a:rPr sz="900" dirty="0">
                          <a:latin typeface="Arial"/>
                          <a:cs typeface="Arial"/>
                        </a:rPr>
                        <a:t>data</a:t>
                      </a:r>
                      <a:r>
                        <a:rPr sz="900" spc="-10" dirty="0">
                          <a:latin typeface="Arial"/>
                          <a:cs typeface="Arial"/>
                        </a:rPr>
                        <a:t> </a:t>
                      </a:r>
                      <a:r>
                        <a:rPr sz="900" spc="-25" dirty="0">
                          <a:latin typeface="Arial"/>
                          <a:cs typeface="Arial"/>
                        </a:rPr>
                        <a:t>as </a:t>
                      </a:r>
                      <a:r>
                        <a:rPr sz="900" spc="-10" dirty="0">
                          <a:latin typeface="Arial"/>
                          <a:cs typeface="Arial"/>
                        </a:rPr>
                        <a:t>well.</a:t>
                      </a:r>
                      <a:endParaRPr sz="900">
                        <a:latin typeface="Arial"/>
                        <a:cs typeface="Arial"/>
                      </a:endParaRPr>
                    </a:p>
                  </a:txBody>
                  <a:tcPr marL="0" marR="0" marT="6476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2" name="TextBox 1"/>
          <p:cNvSpPr txBox="1"/>
          <p:nvPr/>
        </p:nvSpPr>
        <p:spPr>
          <a:xfrm>
            <a:off x="999412" y="4583668"/>
            <a:ext cx="1075936" cy="369332"/>
          </a:xfrm>
          <a:prstGeom prst="rect">
            <a:avLst/>
          </a:prstGeom>
          <a:noFill/>
        </p:spPr>
        <p:txBody>
          <a:bodyPr wrap="none" rtlCol="0">
            <a:spAutoFit/>
          </a:bodyPr>
          <a:lstStyle/>
          <a:p>
            <a:r>
              <a:rPr lang="en-US" i="1" dirty="0" err="1"/>
              <a:t>i</a:t>
            </a:r>
            <a:r>
              <a:rPr lang="en-US" i="1" dirty="0" err="1" smtClean="0"/>
              <a:t>nt</a:t>
            </a:r>
            <a:r>
              <a:rPr lang="en-US" i="1" dirty="0" smtClean="0"/>
              <a:t> b = a;</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3228506110"/>
              </p:ext>
            </p:extLst>
          </p:nvPr>
        </p:nvGraphicFramePr>
        <p:xfrm>
          <a:off x="1041400" y="5416411"/>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endParaRPr lang="en-US" sz="1400" dirty="0"/>
                    </a:p>
                  </a:txBody>
                  <a:tcPr marL="0" marR="0" marT="0" marB="0"/>
                </a:tc>
                <a:tc>
                  <a:txBody>
                    <a:bodyPr/>
                    <a:lstStyle/>
                    <a:p>
                      <a:pPr algn="ctr"/>
                      <a:endParaRPr lang="en-US" sz="1400" dirty="0"/>
                    </a:p>
                  </a:txBody>
                  <a:tcPr marL="0" marR="0" marT="0" marB="0"/>
                </a:tc>
                <a:tc>
                  <a:txBody>
                    <a:bodyPr/>
                    <a:lstStyle/>
                    <a:p>
                      <a:pPr algn="ctr"/>
                      <a:endParaRPr lang="en-US" sz="1400" dirty="0"/>
                    </a:p>
                  </a:txBody>
                  <a:tcPr marL="0" marR="0" marT="0" marB="0"/>
                </a:tc>
                <a:tc>
                  <a:txBody>
                    <a:bodyPr/>
                    <a:lstStyle/>
                    <a:p>
                      <a:pPr algn="ctr"/>
                      <a:endParaRPr lang="en-US" sz="1400" dirty="0"/>
                    </a:p>
                  </a:txBody>
                  <a:tcPr marL="0" marR="0" marT="0" marB="0"/>
                </a:tc>
                <a:tc>
                  <a:txBody>
                    <a:bodyPr/>
                    <a:lstStyle/>
                    <a:p>
                      <a:pPr algn="ctr"/>
                      <a:endParaRPr lang="en-US" sz="1400" dirty="0"/>
                    </a:p>
                  </a:txBody>
                  <a:tcPr marL="0" marR="0" marT="0" marB="0"/>
                </a:tc>
                <a:tc>
                  <a:txBody>
                    <a:bodyPr/>
                    <a:lstStyle/>
                    <a:p>
                      <a:pPr algn="ctr"/>
                      <a:endParaRPr lang="en-US" sz="1400" dirty="0"/>
                    </a:p>
                  </a:txBody>
                  <a:tcPr marL="0" marR="0" marT="0" marB="0"/>
                </a:tc>
                <a:tc>
                  <a:txBody>
                    <a:bodyPr/>
                    <a:lstStyle/>
                    <a:p>
                      <a:pPr algn="ctr"/>
                      <a:endParaRPr lang="en-US" sz="1400" dirty="0"/>
                    </a:p>
                  </a:txBody>
                  <a:tcPr marL="0" marR="0" marT="0" marB="0"/>
                </a:tc>
                <a:tc>
                  <a:txBody>
                    <a:bodyPr/>
                    <a:lstStyle/>
                    <a:p>
                      <a:pPr algn="ctr"/>
                      <a:endParaRPr lang="en-US" sz="1400" dirty="0"/>
                    </a:p>
                  </a:txBody>
                  <a:tcPr marL="0" marR="0" marT="0" marB="0"/>
                </a:tc>
                <a:extLst>
                  <a:ext uri="{0D108BD9-81ED-4DB2-BD59-A6C34878D82A}">
                    <a16:rowId xmlns:a16="http://schemas.microsoft.com/office/drawing/2014/main" val="2933946756"/>
                  </a:ext>
                </a:extLst>
              </a:tr>
            </a:tbl>
          </a:graphicData>
        </a:graphic>
      </p:graphicFrame>
      <p:sp>
        <p:nvSpPr>
          <p:cNvPr id="7" name="TextBox 6"/>
          <p:cNvSpPr txBox="1"/>
          <p:nvPr/>
        </p:nvSpPr>
        <p:spPr>
          <a:xfrm>
            <a:off x="965200" y="5076071"/>
            <a:ext cx="2146742" cy="338554"/>
          </a:xfrm>
          <a:prstGeom prst="rect">
            <a:avLst/>
          </a:prstGeom>
          <a:noFill/>
        </p:spPr>
        <p:txBody>
          <a:bodyPr wrap="none" rtlCol="0">
            <a:spAutoFit/>
          </a:bodyPr>
          <a:lstStyle/>
          <a:p>
            <a:r>
              <a:rPr lang="en-US" sz="1600" dirty="0" err="1"/>
              <a:t>i</a:t>
            </a:r>
            <a:r>
              <a:rPr lang="en-US" sz="1600" dirty="0" err="1" smtClean="0"/>
              <a:t>nt</a:t>
            </a:r>
            <a:r>
              <a:rPr lang="en-US" sz="1600" dirty="0" smtClean="0"/>
              <a:t> b: address 0x0002</a:t>
            </a:r>
            <a:endParaRPr lang="en-US" sz="1600" dirty="0"/>
          </a:p>
        </p:txBody>
      </p:sp>
      <p:graphicFrame>
        <p:nvGraphicFramePr>
          <p:cNvPr id="9" name="Table 8"/>
          <p:cNvGraphicFramePr>
            <a:graphicFrameLocks noGrp="1"/>
          </p:cNvGraphicFramePr>
          <p:nvPr>
            <p:extLst>
              <p:ext uri="{D42A27DB-BD31-4B8C-83A1-F6EECF244321}">
                <p14:modId xmlns:p14="http://schemas.microsoft.com/office/powerpoint/2010/main" val="941582021"/>
              </p:ext>
            </p:extLst>
          </p:nvPr>
        </p:nvGraphicFramePr>
        <p:xfrm>
          <a:off x="4038600" y="5416411"/>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extLst>
                  <a:ext uri="{0D108BD9-81ED-4DB2-BD59-A6C34878D82A}">
                    <a16:rowId xmlns:a16="http://schemas.microsoft.com/office/drawing/2014/main" val="2933946756"/>
                  </a:ext>
                </a:extLst>
              </a:tr>
            </a:tbl>
          </a:graphicData>
        </a:graphic>
      </p:graphicFrame>
      <p:sp>
        <p:nvSpPr>
          <p:cNvPr id="11" name="TextBox 10"/>
          <p:cNvSpPr txBox="1"/>
          <p:nvPr/>
        </p:nvSpPr>
        <p:spPr>
          <a:xfrm>
            <a:off x="3962400" y="5076071"/>
            <a:ext cx="2146742" cy="338554"/>
          </a:xfrm>
          <a:prstGeom prst="rect">
            <a:avLst/>
          </a:prstGeom>
          <a:noFill/>
        </p:spPr>
        <p:txBody>
          <a:bodyPr wrap="none" rtlCol="0">
            <a:spAutoFit/>
          </a:bodyPr>
          <a:lstStyle/>
          <a:p>
            <a:r>
              <a:rPr lang="en-US" sz="1600" dirty="0" err="1"/>
              <a:t>i</a:t>
            </a:r>
            <a:r>
              <a:rPr lang="en-US" sz="1600" dirty="0" err="1" smtClean="0"/>
              <a:t>nt</a:t>
            </a:r>
            <a:r>
              <a:rPr lang="en-US" sz="1600" dirty="0" smtClean="0"/>
              <a:t> a: address 0x0001</a:t>
            </a:r>
            <a:endParaRPr lang="en-US" sz="1600" dirty="0"/>
          </a:p>
        </p:txBody>
      </p:sp>
      <p:sp>
        <p:nvSpPr>
          <p:cNvPr id="8" name="Freeform 7"/>
          <p:cNvSpPr/>
          <p:nvPr/>
        </p:nvSpPr>
        <p:spPr>
          <a:xfrm>
            <a:off x="3336835" y="5460627"/>
            <a:ext cx="614502" cy="86019"/>
          </a:xfrm>
          <a:custGeom>
            <a:avLst/>
            <a:gdLst>
              <a:gd name="connsiteX0" fmla="*/ 609729 w 609729"/>
              <a:gd name="connsiteY0" fmla="*/ 121595 h 121595"/>
              <a:gd name="connsiteX1" fmla="*/ 273826 w 609729"/>
              <a:gd name="connsiteY1" fmla="*/ 297 h 121595"/>
              <a:gd name="connsiteX2" fmla="*/ 3239 w 609729"/>
              <a:gd name="connsiteY2" fmla="*/ 84272 h 121595"/>
              <a:gd name="connsiteX0" fmla="*/ 614502 w 614502"/>
              <a:gd name="connsiteY0" fmla="*/ 83199 h 84057"/>
              <a:gd name="connsiteX1" fmla="*/ 273837 w 614502"/>
              <a:gd name="connsiteY1" fmla="*/ 1 h 84057"/>
              <a:gd name="connsiteX2" fmla="*/ 3250 w 614502"/>
              <a:gd name="connsiteY2" fmla="*/ 83976 h 84057"/>
              <a:gd name="connsiteX0" fmla="*/ 614502 w 614502"/>
              <a:gd name="connsiteY0" fmla="*/ 85161 h 86019"/>
              <a:gd name="connsiteX1" fmla="*/ 273837 w 614502"/>
              <a:gd name="connsiteY1" fmla="*/ 1963 h 86019"/>
              <a:gd name="connsiteX2" fmla="*/ 3250 w 614502"/>
              <a:gd name="connsiteY2" fmla="*/ 85938 h 86019"/>
            </a:gdLst>
            <a:ahLst/>
            <a:cxnLst>
              <a:cxn ang="0">
                <a:pos x="connsiteX0" y="connsiteY0"/>
              </a:cxn>
              <a:cxn ang="0">
                <a:pos x="connsiteX1" y="connsiteY1"/>
              </a:cxn>
              <a:cxn ang="0">
                <a:pos x="connsiteX2" y="connsiteY2"/>
              </a:cxn>
            </a:cxnLst>
            <a:rect l="l" t="t" r="r" b="b"/>
            <a:pathLst>
              <a:path w="614502" h="86019">
                <a:moveTo>
                  <a:pt x="614502" y="85161"/>
                </a:moveTo>
                <a:cubicBezTo>
                  <a:pt x="425654" y="-20003"/>
                  <a:pt x="375712" y="1834"/>
                  <a:pt x="273837" y="1963"/>
                </a:cubicBezTo>
                <a:cubicBezTo>
                  <a:pt x="171962" y="2093"/>
                  <a:pt x="-27852" y="89048"/>
                  <a:pt x="3250" y="8593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99412" y="6327548"/>
            <a:ext cx="1896673" cy="369332"/>
          </a:xfrm>
          <a:prstGeom prst="rect">
            <a:avLst/>
          </a:prstGeom>
          <a:noFill/>
        </p:spPr>
        <p:txBody>
          <a:bodyPr wrap="none" rtlCol="0">
            <a:spAutoFit/>
          </a:bodyPr>
          <a:lstStyle/>
          <a:p>
            <a:r>
              <a:rPr lang="en-US" i="1" dirty="0" err="1"/>
              <a:t>i</a:t>
            </a:r>
            <a:r>
              <a:rPr lang="en-US" i="1" dirty="0" err="1" smtClean="0"/>
              <a:t>nt</a:t>
            </a:r>
            <a:r>
              <a:rPr lang="en-US" i="1" dirty="0" smtClean="0"/>
              <a:t> ref b = (ref) a;</a:t>
            </a:r>
            <a:endParaRPr lang="en-US" i="1" dirty="0"/>
          </a:p>
        </p:txBody>
      </p:sp>
      <p:graphicFrame>
        <p:nvGraphicFramePr>
          <p:cNvPr id="16" name="Table 15"/>
          <p:cNvGraphicFramePr>
            <a:graphicFrameLocks noGrp="1"/>
          </p:cNvGraphicFramePr>
          <p:nvPr>
            <p:extLst>
              <p:ext uri="{D42A27DB-BD31-4B8C-83A1-F6EECF244321}">
                <p14:modId xmlns:p14="http://schemas.microsoft.com/office/powerpoint/2010/main" val="3056820835"/>
              </p:ext>
            </p:extLst>
          </p:nvPr>
        </p:nvGraphicFramePr>
        <p:xfrm>
          <a:off x="1041400" y="7150076"/>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extLst>
                  <a:ext uri="{0D108BD9-81ED-4DB2-BD59-A6C34878D82A}">
                    <a16:rowId xmlns:a16="http://schemas.microsoft.com/office/drawing/2014/main" val="2933946756"/>
                  </a:ext>
                </a:extLst>
              </a:tr>
            </a:tbl>
          </a:graphicData>
        </a:graphic>
      </p:graphicFrame>
      <p:sp>
        <p:nvSpPr>
          <p:cNvPr id="17" name="TextBox 16"/>
          <p:cNvSpPr txBox="1"/>
          <p:nvPr/>
        </p:nvSpPr>
        <p:spPr>
          <a:xfrm>
            <a:off x="965200" y="6809736"/>
            <a:ext cx="870751" cy="338554"/>
          </a:xfrm>
          <a:prstGeom prst="rect">
            <a:avLst/>
          </a:prstGeom>
          <a:noFill/>
        </p:spPr>
        <p:txBody>
          <a:bodyPr wrap="none" rtlCol="0">
            <a:spAutoFit/>
          </a:bodyPr>
          <a:lstStyle/>
          <a:p>
            <a:r>
              <a:rPr lang="en-US" sz="1600" dirty="0" err="1"/>
              <a:t>i</a:t>
            </a:r>
            <a:r>
              <a:rPr lang="en-US" sz="1600" dirty="0" err="1" smtClean="0"/>
              <a:t>nt</a:t>
            </a:r>
            <a:r>
              <a:rPr lang="en-US" sz="1600" dirty="0" smtClean="0"/>
              <a:t> ref b</a:t>
            </a:r>
            <a:endParaRPr lang="en-US" sz="1600" dirty="0"/>
          </a:p>
        </p:txBody>
      </p:sp>
      <p:graphicFrame>
        <p:nvGraphicFramePr>
          <p:cNvPr id="18" name="Table 17"/>
          <p:cNvGraphicFramePr>
            <a:graphicFrameLocks noGrp="1"/>
          </p:cNvGraphicFramePr>
          <p:nvPr>
            <p:extLst>
              <p:ext uri="{D42A27DB-BD31-4B8C-83A1-F6EECF244321}">
                <p14:modId xmlns:p14="http://schemas.microsoft.com/office/powerpoint/2010/main" val="2925625073"/>
              </p:ext>
            </p:extLst>
          </p:nvPr>
        </p:nvGraphicFramePr>
        <p:xfrm>
          <a:off x="4038600" y="7150076"/>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extLst>
                  <a:ext uri="{0D108BD9-81ED-4DB2-BD59-A6C34878D82A}">
                    <a16:rowId xmlns:a16="http://schemas.microsoft.com/office/drawing/2014/main" val="2933946756"/>
                  </a:ext>
                </a:extLst>
              </a:tr>
            </a:tbl>
          </a:graphicData>
        </a:graphic>
      </p:graphicFrame>
      <p:sp>
        <p:nvSpPr>
          <p:cNvPr id="19" name="TextBox 18"/>
          <p:cNvSpPr txBox="1"/>
          <p:nvPr/>
        </p:nvSpPr>
        <p:spPr>
          <a:xfrm>
            <a:off x="3962400" y="6809736"/>
            <a:ext cx="2146742" cy="338554"/>
          </a:xfrm>
          <a:prstGeom prst="rect">
            <a:avLst/>
          </a:prstGeom>
          <a:noFill/>
        </p:spPr>
        <p:txBody>
          <a:bodyPr wrap="none" rtlCol="0">
            <a:spAutoFit/>
          </a:bodyPr>
          <a:lstStyle/>
          <a:p>
            <a:r>
              <a:rPr lang="en-US" sz="1600" dirty="0" err="1"/>
              <a:t>i</a:t>
            </a:r>
            <a:r>
              <a:rPr lang="en-US" sz="1600" dirty="0" err="1" smtClean="0"/>
              <a:t>nt</a:t>
            </a:r>
            <a:r>
              <a:rPr lang="en-US" sz="1600" dirty="0" smtClean="0"/>
              <a:t> a: address 0x0001</a:t>
            </a:r>
            <a:endParaRPr lang="en-US" sz="1600" dirty="0"/>
          </a:p>
        </p:txBody>
      </p:sp>
      <p:sp>
        <p:nvSpPr>
          <p:cNvPr id="20" name="Freeform 19"/>
          <p:cNvSpPr/>
          <p:nvPr/>
        </p:nvSpPr>
        <p:spPr>
          <a:xfrm rot="20123027">
            <a:off x="3268903" y="7007401"/>
            <a:ext cx="700587" cy="133316"/>
          </a:xfrm>
          <a:custGeom>
            <a:avLst/>
            <a:gdLst>
              <a:gd name="connsiteX0" fmla="*/ 609729 w 609729"/>
              <a:gd name="connsiteY0" fmla="*/ 121595 h 121595"/>
              <a:gd name="connsiteX1" fmla="*/ 273826 w 609729"/>
              <a:gd name="connsiteY1" fmla="*/ 297 h 121595"/>
              <a:gd name="connsiteX2" fmla="*/ 3239 w 609729"/>
              <a:gd name="connsiteY2" fmla="*/ 84272 h 121595"/>
              <a:gd name="connsiteX0" fmla="*/ 614502 w 614502"/>
              <a:gd name="connsiteY0" fmla="*/ 83199 h 84057"/>
              <a:gd name="connsiteX1" fmla="*/ 273837 w 614502"/>
              <a:gd name="connsiteY1" fmla="*/ 1 h 84057"/>
              <a:gd name="connsiteX2" fmla="*/ 3250 w 614502"/>
              <a:gd name="connsiteY2" fmla="*/ 83976 h 84057"/>
              <a:gd name="connsiteX0" fmla="*/ 614502 w 614502"/>
              <a:gd name="connsiteY0" fmla="*/ 85161 h 86019"/>
              <a:gd name="connsiteX1" fmla="*/ 273837 w 614502"/>
              <a:gd name="connsiteY1" fmla="*/ 1963 h 86019"/>
              <a:gd name="connsiteX2" fmla="*/ 3250 w 614502"/>
              <a:gd name="connsiteY2" fmla="*/ 85938 h 86019"/>
            </a:gdLst>
            <a:ahLst/>
            <a:cxnLst>
              <a:cxn ang="0">
                <a:pos x="connsiteX0" y="connsiteY0"/>
              </a:cxn>
              <a:cxn ang="0">
                <a:pos x="connsiteX1" y="connsiteY1"/>
              </a:cxn>
              <a:cxn ang="0">
                <a:pos x="connsiteX2" y="connsiteY2"/>
              </a:cxn>
            </a:cxnLst>
            <a:rect l="l" t="t" r="r" b="b"/>
            <a:pathLst>
              <a:path w="614502" h="86019">
                <a:moveTo>
                  <a:pt x="614502" y="85161"/>
                </a:moveTo>
                <a:cubicBezTo>
                  <a:pt x="425654" y="-20003"/>
                  <a:pt x="375712" y="1834"/>
                  <a:pt x="273837" y="1963"/>
                </a:cubicBezTo>
                <a:cubicBezTo>
                  <a:pt x="171962" y="2093"/>
                  <a:pt x="-27852" y="89048"/>
                  <a:pt x="3250" y="8593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65200" y="7601486"/>
            <a:ext cx="878767" cy="338554"/>
          </a:xfrm>
          <a:prstGeom prst="rect">
            <a:avLst/>
          </a:prstGeom>
          <a:noFill/>
        </p:spPr>
        <p:txBody>
          <a:bodyPr wrap="none" rtlCol="0">
            <a:spAutoFit/>
          </a:bodyPr>
          <a:lstStyle/>
          <a:p>
            <a:r>
              <a:rPr lang="en-US" sz="1600" dirty="0" err="1" smtClean="0"/>
              <a:t>b.Value</a:t>
            </a:r>
            <a:endParaRPr lang="en-US" sz="1600" dirty="0"/>
          </a:p>
        </p:txBody>
      </p:sp>
      <p:graphicFrame>
        <p:nvGraphicFramePr>
          <p:cNvPr id="23" name="Table 22"/>
          <p:cNvGraphicFramePr>
            <a:graphicFrameLocks noGrp="1"/>
          </p:cNvGraphicFramePr>
          <p:nvPr>
            <p:extLst>
              <p:ext uri="{D42A27DB-BD31-4B8C-83A1-F6EECF244321}">
                <p14:modId xmlns:p14="http://schemas.microsoft.com/office/powerpoint/2010/main" val="3848708054"/>
              </p:ext>
            </p:extLst>
          </p:nvPr>
        </p:nvGraphicFramePr>
        <p:xfrm>
          <a:off x="1021429" y="7940040"/>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extLst>
                  <a:ext uri="{0D108BD9-81ED-4DB2-BD59-A6C34878D82A}">
                    <a16:rowId xmlns:a16="http://schemas.microsoft.com/office/drawing/2014/main" val="2933946756"/>
                  </a:ext>
                </a:extLst>
              </a:tr>
            </a:tbl>
          </a:graphicData>
        </a:graphic>
      </p:graphicFrame>
    </p:spTree>
    <p:extLst>
      <p:ext uri="{BB962C8B-B14F-4D97-AF65-F5344CB8AC3E}">
        <p14:creationId xmlns:p14="http://schemas.microsoft.com/office/powerpoint/2010/main" val="32693612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How memory is managed</a:t>
            </a:r>
            <a:endParaRPr lang="en-US" dirty="0"/>
          </a:p>
        </p:txBody>
      </p:sp>
      <p:pic>
        <p:nvPicPr>
          <p:cNvPr id="5" name="Picture 4"/>
          <p:cNvPicPr>
            <a:picLocks noChangeAspect="1"/>
          </p:cNvPicPr>
          <p:nvPr/>
        </p:nvPicPr>
        <p:blipFill>
          <a:blip r:embed="rId2"/>
          <a:stretch>
            <a:fillRect/>
          </a:stretch>
        </p:blipFill>
        <p:spPr>
          <a:xfrm>
            <a:off x="803622" y="990600"/>
            <a:ext cx="6293461" cy="2819400"/>
          </a:xfrm>
          <a:prstGeom prst="rect">
            <a:avLst/>
          </a:prstGeom>
        </p:spPr>
      </p:pic>
    </p:spTree>
    <p:extLst>
      <p:ext uri="{BB962C8B-B14F-4D97-AF65-F5344CB8AC3E}">
        <p14:creationId xmlns:p14="http://schemas.microsoft.com/office/powerpoint/2010/main" val="34260535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How memory is managed</a:t>
            </a:r>
            <a:endParaRPr lang="en-US" dirty="0"/>
          </a:p>
        </p:txBody>
      </p:sp>
      <p:pic>
        <p:nvPicPr>
          <p:cNvPr id="13" name="Picture 12"/>
          <p:cNvPicPr>
            <a:picLocks noChangeAspect="1"/>
          </p:cNvPicPr>
          <p:nvPr/>
        </p:nvPicPr>
        <p:blipFill>
          <a:blip r:embed="rId2"/>
          <a:stretch>
            <a:fillRect/>
          </a:stretch>
        </p:blipFill>
        <p:spPr>
          <a:xfrm>
            <a:off x="1055704" y="990600"/>
            <a:ext cx="5965791" cy="4038600"/>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439344195"/>
              </p:ext>
            </p:extLst>
          </p:nvPr>
        </p:nvGraphicFramePr>
        <p:xfrm>
          <a:off x="990600" y="5209401"/>
          <a:ext cx="3200400" cy="3708400"/>
        </p:xfrm>
        <a:graphic>
          <a:graphicData uri="http://schemas.openxmlformats.org/drawingml/2006/table">
            <a:tbl>
              <a:tblPr firstRow="1">
                <a:tableStyleId>{5C22544A-7EE6-4342-B048-85BDC9FD1C3A}</a:tableStyleId>
              </a:tblPr>
              <a:tblGrid>
                <a:gridCol w="2209800">
                  <a:extLst>
                    <a:ext uri="{9D8B030D-6E8A-4147-A177-3AD203B41FA5}">
                      <a16:colId xmlns:a16="http://schemas.microsoft.com/office/drawing/2014/main" val="1411496057"/>
                    </a:ext>
                  </a:extLst>
                </a:gridCol>
                <a:gridCol w="990600">
                  <a:extLst>
                    <a:ext uri="{9D8B030D-6E8A-4147-A177-3AD203B41FA5}">
                      <a16:colId xmlns:a16="http://schemas.microsoft.com/office/drawing/2014/main" val="3913788733"/>
                    </a:ext>
                  </a:extLst>
                </a:gridCol>
              </a:tblGrid>
              <a:tr h="370840">
                <a:tc gridSpan="2">
                  <a:txBody>
                    <a:bodyPr/>
                    <a:lstStyle/>
                    <a:p>
                      <a:pPr algn="ctr"/>
                      <a:r>
                        <a:rPr lang="en-US" sz="1400" dirty="0" smtClean="0"/>
                        <a:t>Stack</a:t>
                      </a:r>
                      <a:endParaRPr lang="en-US" sz="1400" dirty="0"/>
                    </a:p>
                  </a:txBody>
                  <a:tcPr/>
                </a:tc>
                <a:tc hMerge="1">
                  <a:txBody>
                    <a:bodyPr/>
                    <a:lstStyle/>
                    <a:p>
                      <a:endParaRPr lang="en-US"/>
                    </a:p>
                  </a:txBody>
                  <a:tcPr/>
                </a:tc>
                <a:extLst>
                  <a:ext uri="{0D108BD9-81ED-4DB2-BD59-A6C34878D82A}">
                    <a16:rowId xmlns:a16="http://schemas.microsoft.com/office/drawing/2014/main" val="210826286"/>
                  </a:ext>
                </a:extLst>
              </a:tr>
              <a:tr h="370840">
                <a:tc gridSpan="2">
                  <a:txBody>
                    <a:bodyPr/>
                    <a:lstStyle/>
                    <a:p>
                      <a:r>
                        <a:rPr lang="en-US" sz="1400" b="1" dirty="0" smtClean="0"/>
                        <a:t>Global / </a:t>
                      </a:r>
                      <a:r>
                        <a:rPr lang="en-US" sz="1400" b="1" dirty="0" err="1" smtClean="0"/>
                        <a:t>Script_Instance</a:t>
                      </a:r>
                      <a:r>
                        <a:rPr lang="en-US" sz="1400" b="1" dirty="0" smtClean="0"/>
                        <a:t> Scope</a:t>
                      </a:r>
                      <a:endParaRPr lang="en-US" sz="1400" b="1" dirty="0"/>
                    </a:p>
                  </a:txBody>
                  <a:tcPr/>
                </a:tc>
                <a:tc hMerge="1">
                  <a:txBody>
                    <a:bodyPr/>
                    <a:lstStyle/>
                    <a:p>
                      <a:endParaRPr lang="en-US"/>
                    </a:p>
                  </a:txBody>
                  <a:tcPr/>
                </a:tc>
                <a:extLst>
                  <a:ext uri="{0D108BD9-81ED-4DB2-BD59-A6C34878D82A}">
                    <a16:rowId xmlns:a16="http://schemas.microsoft.com/office/drawing/2014/main" val="629819388"/>
                  </a:ext>
                </a:extLst>
              </a:tr>
              <a:tr h="370840">
                <a:tc>
                  <a:txBody>
                    <a:bodyPr/>
                    <a:lstStyle/>
                    <a:p>
                      <a:r>
                        <a:rPr lang="en-US" sz="1400" dirty="0" smtClean="0"/>
                        <a:t>globalVariable</a:t>
                      </a:r>
                      <a:endParaRPr lang="en-US" sz="1400" dirty="0"/>
                    </a:p>
                  </a:txBody>
                  <a:tcPr/>
                </a:tc>
                <a:tc>
                  <a:txBody>
                    <a:bodyPr/>
                    <a:lstStyle/>
                    <a:p>
                      <a:r>
                        <a:rPr lang="en-US" sz="1400" dirty="0" smtClean="0"/>
                        <a:t>0</a:t>
                      </a:r>
                      <a:endParaRPr lang="en-US" sz="1400" dirty="0"/>
                    </a:p>
                  </a:txBody>
                  <a:tcPr/>
                </a:tc>
                <a:extLst>
                  <a:ext uri="{0D108BD9-81ED-4DB2-BD59-A6C34878D82A}">
                    <a16:rowId xmlns:a16="http://schemas.microsoft.com/office/drawing/2014/main" val="3649070463"/>
                  </a:ext>
                </a:extLst>
              </a:tr>
              <a:tr h="370840">
                <a:tc>
                  <a:txBody>
                    <a:bodyPr/>
                    <a:lstStyle/>
                    <a:p>
                      <a:r>
                        <a:rPr lang="en-US" sz="1400" dirty="0" smtClean="0"/>
                        <a:t>a</a:t>
                      </a:r>
                      <a:endParaRPr lang="en-US" sz="1400" dirty="0"/>
                    </a:p>
                  </a:txBody>
                  <a:tcPr/>
                </a:tc>
                <a:tc>
                  <a:txBody>
                    <a:bodyPr/>
                    <a:lstStyle/>
                    <a:p>
                      <a:r>
                        <a:rPr lang="en-US" sz="1400" dirty="0" smtClean="0"/>
                        <a:t>0</a:t>
                      </a:r>
                      <a:endParaRPr lang="en-US" sz="1400" dirty="0"/>
                    </a:p>
                  </a:txBody>
                  <a:tcPr/>
                </a:tc>
                <a:extLst>
                  <a:ext uri="{0D108BD9-81ED-4DB2-BD59-A6C34878D82A}">
                    <a16:rowId xmlns:a16="http://schemas.microsoft.com/office/drawing/2014/main" val="1418020966"/>
                  </a:ext>
                </a:extLst>
              </a:tr>
              <a:tr h="370840">
                <a:tc gridSpan="2">
                  <a:txBody>
                    <a:bodyPr/>
                    <a:lstStyle/>
                    <a:p>
                      <a:r>
                        <a:rPr lang="en-US" sz="1400" b="1" dirty="0" err="1" smtClean="0"/>
                        <a:t>RunScript</a:t>
                      </a:r>
                      <a:r>
                        <a:rPr lang="en-US" sz="1400" b="1" dirty="0" smtClean="0"/>
                        <a:t>() Scope</a:t>
                      </a:r>
                      <a:endParaRPr lang="en-US" sz="1400" b="1" dirty="0"/>
                    </a:p>
                  </a:txBody>
                  <a:tcPr/>
                </a:tc>
                <a:tc hMerge="1">
                  <a:txBody>
                    <a:bodyPr/>
                    <a:lstStyle/>
                    <a:p>
                      <a:endParaRPr lang="en-US"/>
                    </a:p>
                  </a:txBody>
                  <a:tcPr/>
                </a:tc>
                <a:extLst>
                  <a:ext uri="{0D108BD9-81ED-4DB2-BD59-A6C34878D82A}">
                    <a16:rowId xmlns:a16="http://schemas.microsoft.com/office/drawing/2014/main" val="3834093257"/>
                  </a:ext>
                </a:extLst>
              </a:tr>
              <a:tr h="370840">
                <a:tc>
                  <a:txBody>
                    <a:bodyPr/>
                    <a:lstStyle/>
                    <a:p>
                      <a:r>
                        <a:rPr lang="en-US" sz="1400" dirty="0" err="1" smtClean="0"/>
                        <a:t>RunScriptVariable</a:t>
                      </a:r>
                      <a:endParaRPr lang="en-US" sz="1400" dirty="0"/>
                    </a:p>
                  </a:txBody>
                  <a:tcPr/>
                </a:tc>
                <a:tc>
                  <a:txBody>
                    <a:bodyPr/>
                    <a:lstStyle/>
                    <a:p>
                      <a:r>
                        <a:rPr lang="en-US" sz="1400" dirty="0" smtClean="0"/>
                        <a:t>1</a:t>
                      </a:r>
                      <a:endParaRPr lang="en-US" sz="1400" dirty="0"/>
                    </a:p>
                  </a:txBody>
                  <a:tcPr/>
                </a:tc>
                <a:extLst>
                  <a:ext uri="{0D108BD9-81ED-4DB2-BD59-A6C34878D82A}">
                    <a16:rowId xmlns:a16="http://schemas.microsoft.com/office/drawing/2014/main" val="2192182696"/>
                  </a:ext>
                </a:extLst>
              </a:tr>
              <a:tr h="370840">
                <a:tc>
                  <a:txBody>
                    <a:bodyPr/>
                    <a:lstStyle/>
                    <a:p>
                      <a:r>
                        <a:rPr lang="en-US" sz="1400" dirty="0" smtClean="0"/>
                        <a:t>a</a:t>
                      </a:r>
                      <a:endParaRPr lang="en-US" sz="1400" dirty="0"/>
                    </a:p>
                  </a:txBody>
                  <a:tcPr/>
                </a:tc>
                <a:tc>
                  <a:txBody>
                    <a:bodyPr/>
                    <a:lstStyle/>
                    <a:p>
                      <a:r>
                        <a:rPr lang="en-US" sz="1400" dirty="0" smtClean="0"/>
                        <a:t>1</a:t>
                      </a:r>
                      <a:endParaRPr lang="en-US" sz="1400" dirty="0"/>
                    </a:p>
                  </a:txBody>
                  <a:tcPr/>
                </a:tc>
                <a:extLst>
                  <a:ext uri="{0D108BD9-81ED-4DB2-BD59-A6C34878D82A}">
                    <a16:rowId xmlns:a16="http://schemas.microsoft.com/office/drawing/2014/main" val="571177732"/>
                  </a:ext>
                </a:extLst>
              </a:tr>
              <a:tr h="370840">
                <a:tc gridSpan="2">
                  <a:txBody>
                    <a:bodyPr/>
                    <a:lstStyle/>
                    <a:p>
                      <a:r>
                        <a:rPr lang="en-US" sz="1400" b="1" dirty="0" err="1" smtClean="0"/>
                        <a:t>myFunction</a:t>
                      </a:r>
                      <a:r>
                        <a:rPr lang="en-US" sz="1400" b="1" dirty="0" smtClean="0"/>
                        <a:t>() Scope</a:t>
                      </a:r>
                      <a:endParaRPr lang="en-US" sz="1400" b="1" dirty="0"/>
                    </a:p>
                  </a:txBody>
                  <a:tcPr/>
                </a:tc>
                <a:tc hMerge="1">
                  <a:txBody>
                    <a:bodyPr/>
                    <a:lstStyle/>
                    <a:p>
                      <a:endParaRPr lang="en-US"/>
                    </a:p>
                  </a:txBody>
                  <a:tcPr/>
                </a:tc>
                <a:extLst>
                  <a:ext uri="{0D108BD9-81ED-4DB2-BD59-A6C34878D82A}">
                    <a16:rowId xmlns:a16="http://schemas.microsoft.com/office/drawing/2014/main" val="1412271084"/>
                  </a:ext>
                </a:extLst>
              </a:tr>
              <a:tr h="370840">
                <a:tc>
                  <a:txBody>
                    <a:bodyPr/>
                    <a:lstStyle/>
                    <a:p>
                      <a:r>
                        <a:rPr lang="en-US" sz="1400" dirty="0" err="1" smtClean="0"/>
                        <a:t>myFunctionVariable</a:t>
                      </a:r>
                      <a:endParaRPr lang="en-US" sz="1400" dirty="0"/>
                    </a:p>
                  </a:txBody>
                  <a:tcPr/>
                </a:tc>
                <a:tc>
                  <a:txBody>
                    <a:bodyPr/>
                    <a:lstStyle/>
                    <a:p>
                      <a:r>
                        <a:rPr lang="en-US" sz="1400" dirty="0" smtClean="0"/>
                        <a:t>2</a:t>
                      </a:r>
                      <a:endParaRPr lang="en-US" sz="1400" dirty="0"/>
                    </a:p>
                  </a:txBody>
                  <a:tcPr/>
                </a:tc>
                <a:extLst>
                  <a:ext uri="{0D108BD9-81ED-4DB2-BD59-A6C34878D82A}">
                    <a16:rowId xmlns:a16="http://schemas.microsoft.com/office/drawing/2014/main" val="3009336533"/>
                  </a:ext>
                </a:extLst>
              </a:tr>
              <a:tr h="370840">
                <a:tc>
                  <a:txBody>
                    <a:bodyPr/>
                    <a:lstStyle/>
                    <a:p>
                      <a:r>
                        <a:rPr lang="en-US" sz="1400" dirty="0" smtClean="0"/>
                        <a:t>a</a:t>
                      </a:r>
                      <a:endParaRPr lang="en-US" sz="1400" dirty="0"/>
                    </a:p>
                  </a:txBody>
                  <a:tcPr/>
                </a:tc>
                <a:tc>
                  <a:txBody>
                    <a:bodyPr/>
                    <a:lstStyle/>
                    <a:p>
                      <a:r>
                        <a:rPr lang="en-US" sz="1400" dirty="0" smtClean="0"/>
                        <a:t>2</a:t>
                      </a:r>
                      <a:endParaRPr lang="en-US" sz="1400" dirty="0"/>
                    </a:p>
                  </a:txBody>
                  <a:tcPr/>
                </a:tc>
                <a:extLst>
                  <a:ext uri="{0D108BD9-81ED-4DB2-BD59-A6C34878D82A}">
                    <a16:rowId xmlns:a16="http://schemas.microsoft.com/office/drawing/2014/main" val="2891346143"/>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26563345"/>
              </p:ext>
            </p:extLst>
          </p:nvPr>
        </p:nvGraphicFramePr>
        <p:xfrm>
          <a:off x="4267200" y="5209401"/>
          <a:ext cx="3200400" cy="370840"/>
        </p:xfrm>
        <a:graphic>
          <a:graphicData uri="http://schemas.openxmlformats.org/drawingml/2006/table">
            <a:tbl>
              <a:tblPr firstRow="1">
                <a:tableStyleId>{5C22544A-7EE6-4342-B048-85BDC9FD1C3A}</a:tableStyleId>
              </a:tblPr>
              <a:tblGrid>
                <a:gridCol w="3200400">
                  <a:extLst>
                    <a:ext uri="{9D8B030D-6E8A-4147-A177-3AD203B41FA5}">
                      <a16:colId xmlns:a16="http://schemas.microsoft.com/office/drawing/2014/main" val="1411496057"/>
                    </a:ext>
                  </a:extLst>
                </a:gridCol>
              </a:tblGrid>
              <a:tr h="370840">
                <a:tc>
                  <a:txBody>
                    <a:bodyPr/>
                    <a:lstStyle/>
                    <a:p>
                      <a:pPr algn="ctr"/>
                      <a:r>
                        <a:rPr lang="en-US" sz="1400" dirty="0" smtClean="0"/>
                        <a:t>Heap</a:t>
                      </a:r>
                      <a:endParaRPr lang="en-US" sz="1400" dirty="0"/>
                    </a:p>
                  </a:txBody>
                  <a:tcPr/>
                </a:tc>
                <a:extLst>
                  <a:ext uri="{0D108BD9-81ED-4DB2-BD59-A6C34878D82A}">
                    <a16:rowId xmlns:a16="http://schemas.microsoft.com/office/drawing/2014/main" val="210826286"/>
                  </a:ext>
                </a:extLst>
              </a:tr>
            </a:tbl>
          </a:graphicData>
        </a:graphic>
      </p:graphicFrame>
      <p:sp>
        <p:nvSpPr>
          <p:cNvPr id="25" name="TextBox 24">
            <a:hlinkClick r:id="rId3" action="ppaction://hlinkfile"/>
          </p:cNvPr>
          <p:cNvSpPr txBox="1"/>
          <p:nvPr/>
        </p:nvSpPr>
        <p:spPr>
          <a:xfrm>
            <a:off x="6503870" y="47889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33582905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2004" y="905282"/>
            <a:ext cx="5953125" cy="847411"/>
          </a:xfrm>
          <a:prstGeom prst="rect">
            <a:avLst/>
          </a:prstGeom>
        </p:spPr>
        <p:txBody>
          <a:bodyPr vert="horz" wrap="square" lIns="0" tIns="12700" rIns="0" bIns="0" rtlCol="0">
            <a:spAutoFit/>
          </a:bodyPr>
          <a:lstStyle/>
          <a:p>
            <a:pPr marL="12700" algn="just">
              <a:lnSpc>
                <a:spcPct val="100000"/>
              </a:lnSpc>
              <a:spcBef>
                <a:spcPts val="100"/>
              </a:spcBef>
            </a:pPr>
            <a:r>
              <a:rPr sz="1200" b="1" dirty="0">
                <a:latin typeface="Arial"/>
                <a:cs typeface="Arial"/>
              </a:rPr>
              <a:t>2_9_2:</a:t>
            </a:r>
            <a:r>
              <a:rPr sz="1200" b="1" spc="-55" dirty="0">
                <a:latin typeface="Arial"/>
                <a:cs typeface="Arial"/>
              </a:rPr>
              <a:t> </a:t>
            </a:r>
            <a:r>
              <a:rPr sz="1200" b="1" spc="-10" dirty="0" smtClean="0">
                <a:latin typeface="Arial"/>
                <a:cs typeface="Arial"/>
              </a:rPr>
              <a:t>Structures</a:t>
            </a:r>
            <a:endParaRPr sz="1050" dirty="0">
              <a:latin typeface="Arial"/>
              <a:cs typeface="Arial"/>
            </a:endParaRPr>
          </a:p>
          <a:p>
            <a:pPr marL="12700" marR="5080" algn="just">
              <a:lnSpc>
                <a:spcPct val="96100"/>
              </a:lnSpc>
            </a:pPr>
            <a:r>
              <a:rPr sz="1100" dirty="0">
                <a:latin typeface="Arial"/>
                <a:cs typeface="Arial"/>
              </a:rPr>
              <a:t>A</a:t>
            </a:r>
            <a:r>
              <a:rPr sz="1100" spc="-25" dirty="0">
                <a:latin typeface="Arial"/>
                <a:cs typeface="Arial"/>
              </a:rPr>
              <a:t> </a:t>
            </a:r>
            <a:r>
              <a:rPr sz="1100" dirty="0">
                <a:latin typeface="Arial"/>
                <a:cs typeface="Arial"/>
              </a:rPr>
              <a:t>structure</a:t>
            </a:r>
            <a:r>
              <a:rPr sz="1100" spc="-1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used</a:t>
            </a:r>
            <a:r>
              <a:rPr sz="1100" spc="-25" dirty="0">
                <a:latin typeface="Arial"/>
                <a:cs typeface="Arial"/>
              </a:rPr>
              <a:t> </a:t>
            </a:r>
            <a:r>
              <a:rPr sz="1100" dirty="0">
                <a:latin typeface="Arial"/>
                <a:cs typeface="Arial"/>
              </a:rPr>
              <a:t>to</a:t>
            </a:r>
            <a:r>
              <a:rPr sz="1100" spc="-10" dirty="0">
                <a:latin typeface="Arial"/>
                <a:cs typeface="Arial"/>
              </a:rPr>
              <a:t> </a:t>
            </a:r>
            <a:r>
              <a:rPr sz="1100" dirty="0">
                <a:latin typeface="Arial"/>
                <a:cs typeface="Arial"/>
              </a:rPr>
              <a:t>define</a:t>
            </a:r>
            <a:r>
              <a:rPr sz="1100" spc="-1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new</a:t>
            </a:r>
            <a:r>
              <a:rPr sz="1100" spc="-5" dirty="0">
                <a:latin typeface="Arial"/>
                <a:cs typeface="Arial"/>
              </a:rPr>
              <a:t> </a:t>
            </a:r>
            <a:r>
              <a:rPr sz="1100" b="1" i="1" spc="-10" dirty="0">
                <a:latin typeface="Arial"/>
                <a:cs typeface="Arial"/>
              </a:rPr>
              <a:t>value-</a:t>
            </a:r>
            <a:r>
              <a:rPr sz="1100" b="1" i="1" dirty="0">
                <a:latin typeface="Arial"/>
                <a:cs typeface="Arial"/>
              </a:rPr>
              <a:t>type</a:t>
            </a:r>
            <a:r>
              <a:rPr sz="1100" dirty="0">
                <a:latin typeface="Arial"/>
                <a:cs typeface="Arial"/>
              </a:rPr>
              <a:t>.</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C#</a:t>
            </a:r>
            <a:r>
              <a:rPr sz="1100" spc="-15" dirty="0">
                <a:latin typeface="Arial"/>
                <a:cs typeface="Arial"/>
              </a:rPr>
              <a:t> </a:t>
            </a:r>
            <a:r>
              <a:rPr sz="1100" dirty="0">
                <a:latin typeface="Arial"/>
                <a:cs typeface="Arial"/>
              </a:rPr>
              <a:t>programming</a:t>
            </a:r>
            <a:r>
              <a:rPr sz="1100" spc="-20" dirty="0">
                <a:latin typeface="Arial"/>
                <a:cs typeface="Arial"/>
              </a:rPr>
              <a:t> </a:t>
            </a:r>
            <a:r>
              <a:rPr sz="1100" dirty="0">
                <a:latin typeface="Arial"/>
                <a:cs typeface="Arial"/>
              </a:rPr>
              <a:t>,</a:t>
            </a:r>
            <a:r>
              <a:rPr sz="1100" spc="-5"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use</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keyword </a:t>
            </a:r>
            <a:r>
              <a:rPr sz="1100" b="1" i="1" spc="-10" dirty="0">
                <a:latin typeface="Arial"/>
                <a:cs typeface="Arial"/>
              </a:rPr>
              <a:t>struct </a:t>
            </a:r>
            <a:r>
              <a:rPr sz="1100" dirty="0">
                <a:latin typeface="Arial"/>
                <a:cs typeface="Arial"/>
              </a:rPr>
              <a:t>to</a:t>
            </a:r>
            <a:r>
              <a:rPr sz="1100" spc="-35" dirty="0">
                <a:latin typeface="Arial"/>
                <a:cs typeface="Arial"/>
              </a:rPr>
              <a:t> </a:t>
            </a:r>
            <a:r>
              <a:rPr sz="1100" dirty="0">
                <a:latin typeface="Arial"/>
                <a:cs typeface="Arial"/>
              </a:rPr>
              <a:t>define</a:t>
            </a:r>
            <a:r>
              <a:rPr sz="1100" spc="-2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structure.</a:t>
            </a:r>
            <a:r>
              <a:rPr sz="1100" spc="-3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simple</a:t>
            </a:r>
            <a:r>
              <a:rPr sz="1100" spc="-30"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defines</a:t>
            </a:r>
            <a:r>
              <a:rPr sz="1100" spc="-30" dirty="0">
                <a:latin typeface="Arial"/>
                <a:cs typeface="Arial"/>
              </a:rPr>
              <a:t> </a:t>
            </a:r>
            <a:r>
              <a:rPr sz="1100" dirty="0">
                <a:latin typeface="Arial"/>
                <a:cs typeface="Arial"/>
              </a:rPr>
              <a:t>a</a:t>
            </a:r>
            <a:r>
              <a:rPr sz="1100" spc="-20" dirty="0">
                <a:latin typeface="Arial"/>
                <a:cs typeface="Arial"/>
              </a:rPr>
              <a:t> </a:t>
            </a:r>
            <a:r>
              <a:rPr sz="1100" spc="-10" dirty="0">
                <a:latin typeface="Arial"/>
                <a:cs typeface="Arial"/>
              </a:rPr>
              <a:t>number </a:t>
            </a:r>
            <a:r>
              <a:rPr sz="1100" dirty="0">
                <a:latin typeface="Arial"/>
                <a:cs typeface="Arial"/>
              </a:rPr>
              <a:t>of</a:t>
            </a:r>
            <a:r>
              <a:rPr sz="1100" spc="-20" dirty="0">
                <a:latin typeface="Arial"/>
                <a:cs typeface="Arial"/>
              </a:rPr>
              <a:t> </a:t>
            </a:r>
            <a:r>
              <a:rPr sz="1100" dirty="0">
                <a:latin typeface="Arial"/>
                <a:cs typeface="Arial"/>
              </a:rPr>
              <a:t>variables</a:t>
            </a:r>
            <a:r>
              <a:rPr sz="1100" spc="-15" dirty="0">
                <a:latin typeface="Arial"/>
                <a:cs typeface="Arial"/>
              </a:rPr>
              <a:t> </a:t>
            </a:r>
            <a:r>
              <a:rPr sz="1100" dirty="0">
                <a:latin typeface="Arial"/>
                <a:cs typeface="Arial"/>
              </a:rPr>
              <a:t>(fields)</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custom</a:t>
            </a:r>
            <a:r>
              <a:rPr sz="1100" spc="-20"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colored</a:t>
            </a:r>
            <a:r>
              <a:rPr sz="1100" spc="-15" dirty="0">
                <a:latin typeface="Arial"/>
                <a:cs typeface="Arial"/>
              </a:rPr>
              <a:t> </a:t>
            </a:r>
            <a:r>
              <a:rPr sz="1100" dirty="0">
                <a:latin typeface="Arial"/>
                <a:cs typeface="Arial"/>
              </a:rPr>
              <a:t>3D</a:t>
            </a:r>
            <a:r>
              <a:rPr sz="1100" spc="-20" dirty="0">
                <a:latin typeface="Arial"/>
                <a:cs typeface="Arial"/>
              </a:rPr>
              <a:t> </a:t>
            </a:r>
            <a:r>
              <a:rPr sz="1100" dirty="0">
                <a:latin typeface="Arial"/>
                <a:cs typeface="Arial"/>
              </a:rPr>
              <a:t>point.</a:t>
            </a:r>
            <a:r>
              <a:rPr sz="1100" spc="-20"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use</a:t>
            </a:r>
            <a:r>
              <a:rPr sz="1100" spc="-15" dirty="0">
                <a:latin typeface="Arial"/>
                <a:cs typeface="Arial"/>
              </a:rPr>
              <a:t> </a:t>
            </a:r>
            <a:r>
              <a:rPr sz="1100" b="1" i="1" dirty="0">
                <a:latin typeface="Arial"/>
                <a:cs typeface="Arial"/>
              </a:rPr>
              <a:t>private</a:t>
            </a:r>
            <a:r>
              <a:rPr sz="1100" b="1" i="1" spc="-10" dirty="0">
                <a:latin typeface="Arial"/>
                <a:cs typeface="Arial"/>
              </a:rPr>
              <a:t> </a:t>
            </a:r>
            <a:r>
              <a:rPr sz="1100" dirty="0">
                <a:latin typeface="Arial"/>
                <a:cs typeface="Arial"/>
              </a:rPr>
              <a:t>access</a:t>
            </a:r>
            <a:r>
              <a:rPr sz="1100" spc="-25" dirty="0">
                <a:latin typeface="Arial"/>
                <a:cs typeface="Arial"/>
              </a:rPr>
              <a:t> </a:t>
            </a:r>
            <a:r>
              <a:rPr sz="1100" dirty="0">
                <a:latin typeface="Arial"/>
                <a:cs typeface="Arial"/>
              </a:rPr>
              <a:t>to</a:t>
            </a:r>
            <a:r>
              <a:rPr sz="1100" spc="-20" dirty="0">
                <a:latin typeface="Arial"/>
                <a:cs typeface="Arial"/>
              </a:rPr>
              <a:t> </a:t>
            </a:r>
            <a:r>
              <a:rPr sz="1100" spc="-25" dirty="0">
                <a:latin typeface="Arial"/>
                <a:cs typeface="Arial"/>
              </a:rPr>
              <a:t>the </a:t>
            </a:r>
            <a:r>
              <a:rPr sz="1100" dirty="0">
                <a:latin typeface="Arial"/>
                <a:cs typeface="Arial"/>
              </a:rPr>
              <a:t>fields,</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use</a:t>
            </a:r>
            <a:r>
              <a:rPr sz="1100" spc="-15" dirty="0">
                <a:latin typeface="Arial"/>
                <a:cs typeface="Arial"/>
              </a:rPr>
              <a:t> </a:t>
            </a:r>
            <a:r>
              <a:rPr sz="1100" b="1" i="1" dirty="0">
                <a:latin typeface="Arial"/>
                <a:cs typeface="Arial"/>
              </a:rPr>
              <a:t>properties</a:t>
            </a:r>
            <a:r>
              <a:rPr sz="1100" b="1" i="1" spc="-10" dirty="0">
                <a:latin typeface="Arial"/>
                <a:cs typeface="Arial"/>
              </a:rPr>
              <a:t> </a:t>
            </a:r>
            <a:r>
              <a:rPr sz="1100" dirty="0">
                <a:latin typeface="Arial"/>
                <a:cs typeface="Arial"/>
              </a:rPr>
              <a:t>to</a:t>
            </a:r>
            <a:r>
              <a:rPr sz="1100" spc="-30" dirty="0">
                <a:latin typeface="Arial"/>
                <a:cs typeface="Arial"/>
              </a:rPr>
              <a:t> </a:t>
            </a:r>
            <a:r>
              <a:rPr sz="1100" b="1" i="1" dirty="0">
                <a:latin typeface="Arial"/>
                <a:cs typeface="Arial"/>
              </a:rPr>
              <a:t>get</a:t>
            </a:r>
            <a:r>
              <a:rPr sz="1100" b="1" i="1" spc="-25" dirty="0">
                <a:latin typeface="Arial"/>
                <a:cs typeface="Arial"/>
              </a:rPr>
              <a:t> </a:t>
            </a:r>
            <a:r>
              <a:rPr sz="1100" dirty="0">
                <a:latin typeface="Arial"/>
                <a:cs typeface="Arial"/>
              </a:rPr>
              <a:t>and</a:t>
            </a:r>
            <a:r>
              <a:rPr sz="1100" spc="-15" dirty="0">
                <a:latin typeface="Arial"/>
                <a:cs typeface="Arial"/>
              </a:rPr>
              <a:t> </a:t>
            </a:r>
            <a:r>
              <a:rPr sz="1100" b="1" i="1" dirty="0">
                <a:latin typeface="Arial"/>
                <a:cs typeface="Arial"/>
              </a:rPr>
              <a:t>set</a:t>
            </a:r>
            <a:r>
              <a:rPr sz="1100" b="1" i="1" spc="-2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fields.</a:t>
            </a:r>
            <a:endParaRPr sz="1100" dirty="0">
              <a:latin typeface="Arial"/>
              <a:cs typeface="Arial"/>
            </a:endParaRPr>
          </a:p>
        </p:txBody>
      </p:sp>
      <p:sp>
        <p:nvSpPr>
          <p:cNvPr id="5" name="object 5"/>
          <p:cNvSpPr txBox="1"/>
          <p:nvPr/>
        </p:nvSpPr>
        <p:spPr>
          <a:xfrm>
            <a:off x="920800" y="1752219"/>
            <a:ext cx="5944870" cy="1716405"/>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struct </a:t>
            </a:r>
            <a:r>
              <a:rPr sz="900" b="1" spc="-10" dirty="0">
                <a:latin typeface="Arial"/>
                <a:cs typeface="Arial"/>
              </a:rPr>
              <a:t>ColorPoint</a:t>
            </a:r>
            <a:r>
              <a:rPr sz="900" spc="-10" dirty="0">
                <a:latin typeface="Arial"/>
                <a:cs typeface="Arial"/>
              </a:rPr>
              <a:t>{</a:t>
            </a:r>
            <a:endParaRPr sz="900">
              <a:latin typeface="Arial"/>
              <a:cs typeface="Arial"/>
            </a:endParaRPr>
          </a:p>
          <a:p>
            <a:pPr marL="191770" marR="3597910">
              <a:lnSpc>
                <a:spcPts val="1030"/>
              </a:lnSpc>
              <a:spcBef>
                <a:spcPts val="50"/>
              </a:spcBef>
            </a:pPr>
            <a:r>
              <a:rPr sz="900" dirty="0">
                <a:solidFill>
                  <a:srgbClr val="00AF50"/>
                </a:solidFill>
                <a:latin typeface="Arial"/>
                <a:cs typeface="Arial"/>
              </a:rPr>
              <a:t>//fields</a:t>
            </a:r>
            <a:r>
              <a:rPr sz="900" spc="-5" dirty="0">
                <a:solidFill>
                  <a:srgbClr val="00AF50"/>
                </a:solidFill>
                <a:latin typeface="Arial"/>
                <a:cs typeface="Arial"/>
              </a:rPr>
              <a:t> </a:t>
            </a:r>
            <a:r>
              <a:rPr sz="900" dirty="0">
                <a:solidFill>
                  <a:srgbClr val="00AF50"/>
                </a:solidFill>
                <a:latin typeface="Arial"/>
                <a:cs typeface="Arial"/>
              </a:rPr>
              <a:t>for</a:t>
            </a:r>
            <a:r>
              <a:rPr sz="900" spc="-2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a:t>
            </a:r>
            <a:r>
              <a:rPr sz="900" dirty="0">
                <a:solidFill>
                  <a:srgbClr val="00AF50"/>
                </a:solidFill>
                <a:latin typeface="Arial"/>
                <a:cs typeface="Arial"/>
              </a:rPr>
              <a:t>XYZ</a:t>
            </a:r>
            <a:r>
              <a:rPr sz="900" spc="-15" dirty="0">
                <a:solidFill>
                  <a:srgbClr val="00AF50"/>
                </a:solidFill>
                <a:latin typeface="Arial"/>
                <a:cs typeface="Arial"/>
              </a:rPr>
              <a:t> </a:t>
            </a:r>
            <a:r>
              <a:rPr sz="900" dirty="0">
                <a:solidFill>
                  <a:srgbClr val="00AF50"/>
                </a:solidFill>
                <a:latin typeface="Arial"/>
                <a:cs typeface="Arial"/>
              </a:rPr>
              <a:t>location</a:t>
            </a:r>
            <a:r>
              <a:rPr sz="900" spc="-15" dirty="0">
                <a:solidFill>
                  <a:srgbClr val="00AF50"/>
                </a:solidFill>
                <a:latin typeface="Arial"/>
                <a:cs typeface="Arial"/>
              </a:rPr>
              <a:t> </a:t>
            </a:r>
            <a:r>
              <a:rPr sz="900" dirty="0">
                <a:solidFill>
                  <a:srgbClr val="00AF50"/>
                </a:solidFill>
                <a:latin typeface="Arial"/>
                <a:cs typeface="Arial"/>
              </a:rPr>
              <a:t>and</a:t>
            </a:r>
            <a:r>
              <a:rPr sz="900" spc="-10" dirty="0">
                <a:solidFill>
                  <a:srgbClr val="00AF50"/>
                </a:solidFill>
                <a:latin typeface="Arial"/>
                <a:cs typeface="Arial"/>
              </a:rPr>
              <a:t> color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_x;</a:t>
            </a:r>
            <a:endParaRPr sz="900">
              <a:latin typeface="Arial"/>
              <a:cs typeface="Arial"/>
            </a:endParaRPr>
          </a:p>
          <a:p>
            <a:pPr marL="191770" marR="4843145">
              <a:lnSpc>
                <a:spcPts val="1030"/>
              </a:lnSpc>
              <a:spcBef>
                <a:spcPts val="5"/>
              </a:spcBef>
            </a:pP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_y;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spc="-25" dirty="0">
                <a:latin typeface="Arial"/>
                <a:cs typeface="Arial"/>
              </a:rPr>
              <a:t>_z;</a:t>
            </a:r>
            <a:endParaRPr sz="900">
              <a:latin typeface="Arial"/>
              <a:cs typeface="Arial"/>
            </a:endParaRPr>
          </a:p>
          <a:p>
            <a:pPr marL="191770">
              <a:lnSpc>
                <a:spcPts val="1000"/>
              </a:lnSpc>
            </a:pPr>
            <a:r>
              <a:rPr sz="900" dirty="0">
                <a:solidFill>
                  <a:srgbClr val="0000FF"/>
                </a:solidFill>
                <a:latin typeface="Arial"/>
                <a:cs typeface="Arial"/>
              </a:rPr>
              <a:t>private</a:t>
            </a:r>
            <a:r>
              <a:rPr sz="900" spc="-30" dirty="0">
                <a:solidFill>
                  <a:srgbClr val="0000FF"/>
                </a:solidFill>
                <a:latin typeface="Arial"/>
                <a:cs typeface="Arial"/>
              </a:rPr>
              <a:t> </a:t>
            </a:r>
            <a:r>
              <a:rPr sz="900" dirty="0">
                <a:latin typeface="Arial"/>
                <a:cs typeface="Arial"/>
              </a:rPr>
              <a:t>System.Drawing.</a:t>
            </a:r>
            <a:r>
              <a:rPr sz="900" b="1" dirty="0">
                <a:latin typeface="Arial"/>
                <a:cs typeface="Arial"/>
              </a:rPr>
              <a:t>Color</a:t>
            </a:r>
            <a:r>
              <a:rPr sz="900" b="1" spc="-25" dirty="0">
                <a:latin typeface="Arial"/>
                <a:cs typeface="Arial"/>
              </a:rPr>
              <a:t> </a:t>
            </a:r>
            <a:r>
              <a:rPr sz="900" spc="-25" dirty="0">
                <a:latin typeface="Arial"/>
                <a:cs typeface="Arial"/>
              </a:rPr>
              <a:t>_c;</a:t>
            </a:r>
            <a:endParaRPr sz="900">
              <a:latin typeface="Arial"/>
              <a:cs typeface="Arial"/>
            </a:endParaRPr>
          </a:p>
          <a:p>
            <a:pPr marL="191770" marR="3065145">
              <a:lnSpc>
                <a:spcPct val="95900"/>
              </a:lnSpc>
              <a:spcBef>
                <a:spcPts val="20"/>
              </a:spcBef>
            </a:pPr>
            <a:r>
              <a:rPr sz="900" dirty="0">
                <a:solidFill>
                  <a:srgbClr val="00AF50"/>
                </a:solidFill>
                <a:latin typeface="Arial"/>
                <a:cs typeface="Arial"/>
              </a:rPr>
              <a:t>//properties</a:t>
            </a:r>
            <a:r>
              <a:rPr sz="900" spc="-2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get</a:t>
            </a:r>
            <a:r>
              <a:rPr sz="900" spc="-15"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dirty="0">
                <a:solidFill>
                  <a:srgbClr val="00AF50"/>
                </a:solidFill>
                <a:latin typeface="Arial"/>
                <a:cs typeface="Arial"/>
              </a:rPr>
              <a:t>set</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location</a:t>
            </a:r>
            <a:r>
              <a:rPr sz="900" spc="-10"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spc="-20" dirty="0">
                <a:solidFill>
                  <a:srgbClr val="00AF50"/>
                </a:solidFill>
                <a:latin typeface="Arial"/>
                <a:cs typeface="Arial"/>
              </a:rPr>
              <a:t>color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_x;</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_x</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_y;</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_y</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return </a:t>
            </a:r>
            <a:r>
              <a:rPr sz="900" dirty="0">
                <a:latin typeface="Arial"/>
                <a:cs typeface="Arial"/>
              </a:rPr>
              <a:t>_z;</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_z</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endParaRPr sz="900">
              <a:latin typeface="Arial"/>
              <a:cs typeface="Arial"/>
            </a:endParaRPr>
          </a:p>
          <a:p>
            <a:pPr marL="191770">
              <a:lnSpc>
                <a:spcPts val="1010"/>
              </a:lnSpc>
            </a:pPr>
            <a:r>
              <a:rPr sz="900" dirty="0">
                <a:solidFill>
                  <a:srgbClr val="3333FF"/>
                </a:solidFill>
                <a:latin typeface="Arial"/>
                <a:cs typeface="Arial"/>
              </a:rPr>
              <a:t>public</a:t>
            </a:r>
            <a:r>
              <a:rPr sz="900" spc="10" dirty="0">
                <a:solidFill>
                  <a:srgbClr val="3333FF"/>
                </a:solidFill>
                <a:latin typeface="Arial"/>
                <a:cs typeface="Arial"/>
              </a:rPr>
              <a:t> </a:t>
            </a:r>
            <a:r>
              <a:rPr sz="900" spc="-10" dirty="0">
                <a:latin typeface="Arial"/>
                <a:cs typeface="Arial"/>
              </a:rPr>
              <a:t>System.Drawing.</a:t>
            </a:r>
            <a:r>
              <a:rPr sz="900" b="1" spc="-10" dirty="0">
                <a:latin typeface="Arial"/>
                <a:cs typeface="Arial"/>
              </a:rPr>
              <a:t>Color</a:t>
            </a:r>
            <a:r>
              <a:rPr sz="900" b="1" spc="10" dirty="0">
                <a:latin typeface="Arial"/>
                <a:cs typeface="Arial"/>
              </a:rPr>
              <a:t> </a:t>
            </a:r>
            <a:r>
              <a:rPr sz="900" dirty="0">
                <a:latin typeface="Arial"/>
                <a:cs typeface="Arial"/>
              </a:rPr>
              <a:t>C</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 </a:t>
            </a:r>
            <a:r>
              <a:rPr sz="900" dirty="0">
                <a:latin typeface="Arial"/>
                <a:cs typeface="Arial"/>
              </a:rPr>
              <a:t>_c;</a:t>
            </a:r>
            <a:r>
              <a:rPr sz="900" spc="-5" dirty="0">
                <a:latin typeface="Arial"/>
                <a:cs typeface="Arial"/>
              </a:rPr>
              <a:t> </a:t>
            </a:r>
            <a:r>
              <a:rPr sz="90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_c</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p:txBody>
      </p:sp>
      <p:sp>
        <p:nvSpPr>
          <p:cNvPr id="10" name="TextBox 9">
            <a:hlinkClick r:id="rId2" action="ppaction://hlinkfile"/>
          </p:cNvPr>
          <p:cNvSpPr txBox="1"/>
          <p:nvPr/>
        </p:nvSpPr>
        <p:spPr>
          <a:xfrm>
            <a:off x="6308026" y="180106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1" name="object 2"/>
          <p:cNvSpPr txBox="1"/>
          <p:nvPr/>
        </p:nvSpPr>
        <p:spPr>
          <a:xfrm>
            <a:off x="902004" y="3494024"/>
            <a:ext cx="5967730" cy="515620"/>
          </a:xfrm>
          <a:prstGeom prst="rect">
            <a:avLst/>
          </a:prstGeom>
        </p:spPr>
        <p:txBody>
          <a:bodyPr vert="horz" wrap="square" lIns="0" tIns="19685" rIns="0" bIns="0" rtlCol="0">
            <a:spAutoFit/>
          </a:bodyPr>
          <a:lstStyle/>
          <a:p>
            <a:pPr marL="12700" marR="5080">
              <a:lnSpc>
                <a:spcPct val="96000"/>
              </a:lnSpc>
              <a:spcBef>
                <a:spcPts val="155"/>
              </a:spcBef>
            </a:pPr>
            <a:r>
              <a:rPr sz="1100" dirty="0">
                <a:latin typeface="Arial"/>
                <a:cs typeface="Arial"/>
              </a:rPr>
              <a:t>As</a:t>
            </a:r>
            <a:r>
              <a:rPr sz="1100" spc="-15"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might</a:t>
            </a:r>
            <a:r>
              <a:rPr sz="1100" spc="-10" dirty="0">
                <a:latin typeface="Arial"/>
                <a:cs typeface="Arial"/>
              </a:rPr>
              <a:t> </a:t>
            </a:r>
            <a:r>
              <a:rPr sz="1100" dirty="0">
                <a:latin typeface="Arial"/>
                <a:cs typeface="Arial"/>
              </a:rPr>
              <a:t>have</a:t>
            </a:r>
            <a:r>
              <a:rPr sz="1100" spc="-25" dirty="0">
                <a:latin typeface="Arial"/>
                <a:cs typeface="Arial"/>
              </a:rPr>
              <a:t> </a:t>
            </a:r>
            <a:r>
              <a:rPr sz="1100" dirty="0">
                <a:latin typeface="Arial"/>
                <a:cs typeface="Arial"/>
              </a:rPr>
              <a:t>two</a:t>
            </a:r>
            <a:r>
              <a:rPr sz="1100" spc="-30" dirty="0">
                <a:latin typeface="Arial"/>
                <a:cs typeface="Arial"/>
              </a:rPr>
              <a:t> </a:t>
            </a:r>
            <a:r>
              <a:rPr sz="1100" dirty="0">
                <a:latin typeface="Arial"/>
                <a:cs typeface="Arial"/>
              </a:rPr>
              <a:t>instances</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ColorPoint</a:t>
            </a:r>
            <a:r>
              <a:rPr sz="1100" b="1" i="1" spc="-15" dirty="0">
                <a:latin typeface="Arial"/>
                <a:cs typeface="Arial"/>
              </a:rPr>
              <a:t> </a:t>
            </a:r>
            <a:r>
              <a:rPr sz="1100" dirty="0">
                <a:latin typeface="Arial"/>
                <a:cs typeface="Arial"/>
              </a:rPr>
              <a:t>type,</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5" dirty="0">
                <a:latin typeface="Arial"/>
                <a:cs typeface="Arial"/>
              </a:rPr>
              <a:t> </a:t>
            </a:r>
            <a:r>
              <a:rPr sz="1100" dirty="0">
                <a:latin typeface="Arial"/>
                <a:cs typeface="Arial"/>
              </a:rPr>
              <a:t>to</a:t>
            </a:r>
            <a:r>
              <a:rPr sz="1100" spc="-25" dirty="0">
                <a:latin typeface="Arial"/>
                <a:cs typeface="Arial"/>
              </a:rPr>
              <a:t> </a:t>
            </a:r>
            <a:r>
              <a:rPr sz="1100" spc="-10" dirty="0">
                <a:latin typeface="Arial"/>
                <a:cs typeface="Arial"/>
              </a:rPr>
              <a:t>compare </a:t>
            </a:r>
            <a:r>
              <a:rPr sz="1100" dirty="0">
                <a:latin typeface="Arial"/>
                <a:cs typeface="Arial"/>
              </a:rPr>
              <a:t>their</a:t>
            </a:r>
            <a:r>
              <a:rPr sz="1100" spc="-35" dirty="0">
                <a:latin typeface="Arial"/>
                <a:cs typeface="Arial"/>
              </a:rPr>
              <a:t> </a:t>
            </a:r>
            <a:r>
              <a:rPr sz="1100" dirty="0">
                <a:latin typeface="Arial"/>
                <a:cs typeface="Arial"/>
              </a:rPr>
              <a:t>location</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color.</a:t>
            </a:r>
            <a:r>
              <a:rPr sz="1100" spc="-35" dirty="0">
                <a:latin typeface="Arial"/>
                <a:cs typeface="Arial"/>
              </a:rPr>
              <a:t> </a:t>
            </a:r>
            <a:r>
              <a:rPr sz="1100" dirty="0">
                <a:latin typeface="Arial"/>
                <a:cs typeface="Arial"/>
              </a:rPr>
              <a:t>Notice</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when</a:t>
            </a:r>
            <a:r>
              <a:rPr sz="1100" spc="-3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instantiate</a:t>
            </a:r>
            <a:r>
              <a:rPr sz="1100" spc="-3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new</a:t>
            </a:r>
            <a:r>
              <a:rPr sz="1100" spc="-40" dirty="0">
                <a:latin typeface="Arial"/>
                <a:cs typeface="Arial"/>
              </a:rPr>
              <a:t> </a:t>
            </a:r>
            <a:r>
              <a:rPr sz="1100" dirty="0">
                <a:latin typeface="Arial"/>
                <a:cs typeface="Arial"/>
              </a:rPr>
              <a:t>instance</a:t>
            </a:r>
            <a:r>
              <a:rPr sz="1100" spc="-35" dirty="0">
                <a:latin typeface="Arial"/>
                <a:cs typeface="Arial"/>
              </a:rPr>
              <a:t> </a:t>
            </a:r>
            <a:r>
              <a:rPr sz="1100" dirty="0">
                <a:latin typeface="Arial"/>
                <a:cs typeface="Arial"/>
              </a:rPr>
              <a:t>of </a:t>
            </a:r>
            <a:r>
              <a:rPr sz="1100" b="1" i="1" dirty="0">
                <a:latin typeface="Arial"/>
                <a:cs typeface="Arial"/>
              </a:rPr>
              <a:t>ColorPoint</a:t>
            </a:r>
            <a:r>
              <a:rPr sz="1100" b="1" i="1" spc="-10" dirty="0">
                <a:latin typeface="Arial"/>
                <a:cs typeface="Arial"/>
              </a:rPr>
              <a:t> </a:t>
            </a:r>
            <a:r>
              <a:rPr sz="1100" spc="-10" dirty="0">
                <a:latin typeface="Arial"/>
                <a:cs typeface="Arial"/>
              </a:rPr>
              <a:t>object,</a:t>
            </a:r>
            <a:r>
              <a:rPr sz="1100" dirty="0">
                <a:latin typeface="Arial"/>
                <a:cs typeface="Arial"/>
              </a:rPr>
              <a:t> the</a:t>
            </a:r>
            <a:r>
              <a:rPr sz="1100" spc="-30" dirty="0">
                <a:latin typeface="Arial"/>
                <a:cs typeface="Arial"/>
              </a:rPr>
              <a:t> </a:t>
            </a:r>
            <a:r>
              <a:rPr sz="1100" dirty="0">
                <a:latin typeface="Arial"/>
                <a:cs typeface="Arial"/>
              </a:rPr>
              <a:t>object</a:t>
            </a:r>
            <a:r>
              <a:rPr sz="1100" spc="-20" dirty="0">
                <a:latin typeface="Arial"/>
                <a:cs typeface="Arial"/>
              </a:rPr>
              <a:t> </a:t>
            </a:r>
            <a:r>
              <a:rPr sz="1100" dirty="0">
                <a:latin typeface="Arial"/>
                <a:cs typeface="Arial"/>
              </a:rPr>
              <a:t>uses</a:t>
            </a:r>
            <a:r>
              <a:rPr sz="1100" spc="-3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default</a:t>
            </a:r>
            <a:r>
              <a:rPr sz="1100" spc="-35" dirty="0">
                <a:latin typeface="Arial"/>
                <a:cs typeface="Arial"/>
              </a:rPr>
              <a:t> </a:t>
            </a:r>
            <a:r>
              <a:rPr sz="1100" dirty="0">
                <a:latin typeface="Arial"/>
                <a:cs typeface="Arial"/>
              </a:rPr>
              <a:t>constructor</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sets</a:t>
            </a:r>
            <a:r>
              <a:rPr sz="1100" spc="-1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fields</a:t>
            </a:r>
            <a:r>
              <a:rPr sz="1100" spc="-15" dirty="0">
                <a:latin typeface="Arial"/>
                <a:cs typeface="Arial"/>
              </a:rPr>
              <a:t> </a:t>
            </a:r>
            <a:r>
              <a:rPr sz="1100" dirty="0">
                <a:latin typeface="Arial"/>
                <a:cs typeface="Arial"/>
              </a:rPr>
              <a:t>to</a:t>
            </a:r>
            <a:r>
              <a:rPr sz="1100" spc="-25" dirty="0">
                <a:latin typeface="Arial"/>
                <a:cs typeface="Arial"/>
              </a:rPr>
              <a:t> </a:t>
            </a:r>
            <a:r>
              <a:rPr sz="1100" spc="-20" dirty="0">
                <a:latin typeface="Arial"/>
                <a:cs typeface="Arial"/>
              </a:rPr>
              <a:t>“0”:</a:t>
            </a:r>
            <a:endParaRPr sz="1100">
              <a:latin typeface="Arial"/>
              <a:cs typeface="Arial"/>
            </a:endParaRPr>
          </a:p>
        </p:txBody>
      </p:sp>
      <p:graphicFrame>
        <p:nvGraphicFramePr>
          <p:cNvPr id="12" name="object 3"/>
          <p:cNvGraphicFramePr>
            <a:graphicFrameLocks noGrp="1"/>
          </p:cNvGraphicFramePr>
          <p:nvPr>
            <p:extLst>
              <p:ext uri="{D42A27DB-BD31-4B8C-83A1-F6EECF244321}">
                <p14:modId xmlns:p14="http://schemas.microsoft.com/office/powerpoint/2010/main" val="600744096"/>
              </p:ext>
            </p:extLst>
          </p:nvPr>
        </p:nvGraphicFramePr>
        <p:xfrm>
          <a:off x="914704" y="4159250"/>
          <a:ext cx="5944870" cy="592455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557270">
                <a:tc>
                  <a:txBody>
                    <a:bodyPr/>
                    <a:lstStyle/>
                    <a:p>
                      <a:pPr marL="191770">
                        <a:lnSpc>
                          <a:spcPts val="1055"/>
                        </a:lnSpc>
                        <a:spcBef>
                          <a:spcPts val="490"/>
                        </a:spcBef>
                      </a:pPr>
                      <a:r>
                        <a:rPr sz="900" b="1" spc="-10" dirty="0">
                          <a:latin typeface="Arial"/>
                          <a:cs typeface="Arial"/>
                        </a:rPr>
                        <a:t>ColorPoint</a:t>
                      </a:r>
                      <a:r>
                        <a:rPr sz="900" b="1" spc="-15" dirty="0">
                          <a:latin typeface="Arial"/>
                          <a:cs typeface="Arial"/>
                        </a:rPr>
                        <a:t> </a:t>
                      </a:r>
                      <a:r>
                        <a:rPr sz="900" dirty="0">
                          <a:latin typeface="Arial"/>
                          <a:cs typeface="Arial"/>
                        </a:rPr>
                        <a:t>cp0 =</a:t>
                      </a:r>
                      <a:r>
                        <a:rPr sz="900" spc="10" dirty="0">
                          <a:latin typeface="Arial"/>
                          <a:cs typeface="Arial"/>
                        </a:rPr>
                        <a:t> </a:t>
                      </a:r>
                      <a:r>
                        <a:rPr sz="900" dirty="0">
                          <a:solidFill>
                            <a:srgbClr val="3333FF"/>
                          </a:solidFill>
                          <a:latin typeface="Arial"/>
                          <a:cs typeface="Arial"/>
                        </a:rPr>
                        <a:t>new </a:t>
                      </a:r>
                      <a:r>
                        <a:rPr sz="900" spc="-10" dirty="0">
                          <a:latin typeface="Arial"/>
                          <a:cs typeface="Arial"/>
                        </a:rPr>
                        <a:t>ColorPoint();</a:t>
                      </a:r>
                      <a:endParaRPr sz="900">
                        <a:latin typeface="Arial"/>
                        <a:cs typeface="Arial"/>
                      </a:endParaRPr>
                    </a:p>
                    <a:p>
                      <a:pPr marL="191770">
                        <a:lnSpc>
                          <a:spcPts val="1030"/>
                        </a:lnSpc>
                      </a:pPr>
                      <a:r>
                        <a:rPr sz="900" dirty="0">
                          <a:solidFill>
                            <a:srgbClr val="00AF50"/>
                          </a:solidFill>
                          <a:latin typeface="Arial"/>
                          <a:cs typeface="Arial"/>
                        </a:rPr>
                        <a:t>//Using</a:t>
                      </a:r>
                      <a:r>
                        <a:rPr sz="900" spc="-25" dirty="0">
                          <a:solidFill>
                            <a:srgbClr val="00AF50"/>
                          </a:solidFill>
                          <a:latin typeface="Arial"/>
                          <a:cs typeface="Arial"/>
                        </a:rPr>
                        <a:t> </a:t>
                      </a:r>
                      <a:r>
                        <a:rPr sz="900" dirty="0">
                          <a:solidFill>
                            <a:srgbClr val="00AF50"/>
                          </a:solidFill>
                          <a:latin typeface="Arial"/>
                          <a:cs typeface="Arial"/>
                        </a:rPr>
                        <a:t>default</a:t>
                      </a:r>
                      <a:r>
                        <a:rPr sz="900" spc="-20" dirty="0">
                          <a:solidFill>
                            <a:srgbClr val="00AF50"/>
                          </a:solidFill>
                          <a:latin typeface="Arial"/>
                          <a:cs typeface="Arial"/>
                        </a:rPr>
                        <a:t> </a:t>
                      </a:r>
                      <a:r>
                        <a:rPr sz="900" dirty="0">
                          <a:solidFill>
                            <a:srgbClr val="00AF50"/>
                          </a:solidFill>
                          <a:latin typeface="Arial"/>
                          <a:cs typeface="Arial"/>
                        </a:rPr>
                        <a:t>constructor</a:t>
                      </a:r>
                      <a:r>
                        <a:rPr sz="900" spc="-20" dirty="0">
                          <a:solidFill>
                            <a:srgbClr val="00AF50"/>
                          </a:solidFill>
                          <a:latin typeface="Arial"/>
                          <a:cs typeface="Arial"/>
                        </a:rPr>
                        <a:t> </a:t>
                      </a:r>
                      <a:r>
                        <a:rPr sz="900" dirty="0">
                          <a:solidFill>
                            <a:srgbClr val="00AF50"/>
                          </a:solidFill>
                          <a:latin typeface="Arial"/>
                          <a:cs typeface="Arial"/>
                        </a:rPr>
                        <a:t>sets</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fields</a:t>
                      </a:r>
                      <a:r>
                        <a:rPr sz="900" spc="-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20" dirty="0">
                          <a:solidFill>
                            <a:srgbClr val="00AF50"/>
                          </a:solidFill>
                          <a:latin typeface="Arial"/>
                          <a:cs typeface="Arial"/>
                        </a:rPr>
                        <a:t>zero</a:t>
                      </a:r>
                      <a:endParaRPr sz="900">
                        <a:latin typeface="Arial"/>
                        <a:cs typeface="Arial"/>
                      </a:endParaRPr>
                    </a:p>
                    <a:p>
                      <a:pPr marL="191770">
                        <a:lnSpc>
                          <a:spcPts val="1030"/>
                        </a:lnSpc>
                      </a:pPr>
                      <a:r>
                        <a:rPr sz="900" dirty="0">
                          <a:latin typeface="Arial"/>
                          <a:cs typeface="Arial"/>
                        </a:rPr>
                        <a:t>Print(</a:t>
                      </a:r>
                      <a:r>
                        <a:rPr sz="900" dirty="0">
                          <a:solidFill>
                            <a:srgbClr val="990000"/>
                          </a:solidFill>
                          <a:latin typeface="Arial"/>
                          <a:cs typeface="Arial"/>
                        </a:rPr>
                        <a:t>"Default</a:t>
                      </a:r>
                      <a:r>
                        <a:rPr sz="900" spc="-10" dirty="0">
                          <a:solidFill>
                            <a:srgbClr val="990000"/>
                          </a:solidFill>
                          <a:latin typeface="Arial"/>
                          <a:cs typeface="Arial"/>
                        </a:rPr>
                        <a:t> </a:t>
                      </a:r>
                      <a:r>
                        <a:rPr sz="900" dirty="0">
                          <a:solidFill>
                            <a:srgbClr val="990000"/>
                          </a:solidFill>
                          <a:latin typeface="Arial"/>
                          <a:cs typeface="Arial"/>
                        </a:rPr>
                        <a:t>ColorPoint</a:t>
                      </a:r>
                      <a:r>
                        <a:rPr sz="900" spc="-15" dirty="0">
                          <a:solidFill>
                            <a:srgbClr val="990000"/>
                          </a:solidFill>
                          <a:latin typeface="Arial"/>
                          <a:cs typeface="Arial"/>
                        </a:rPr>
                        <a:t> </a:t>
                      </a:r>
                      <a:r>
                        <a:rPr sz="900" dirty="0">
                          <a:solidFill>
                            <a:srgbClr val="990000"/>
                          </a:solidFill>
                          <a:latin typeface="Arial"/>
                          <a:cs typeface="Arial"/>
                        </a:rPr>
                        <a:t>0:</a:t>
                      </a:r>
                      <a:r>
                        <a:rPr sz="900" spc="-20" dirty="0">
                          <a:solidFill>
                            <a:srgbClr val="990000"/>
                          </a:solidFill>
                          <a:latin typeface="Arial"/>
                          <a:cs typeface="Arial"/>
                        </a:rPr>
                        <a:t> </a:t>
                      </a:r>
                      <a:r>
                        <a:rPr sz="900" dirty="0">
                          <a:solidFill>
                            <a:srgbClr val="990000"/>
                          </a:solidFill>
                          <a:latin typeface="Arial"/>
                          <a:cs typeface="Arial"/>
                        </a:rPr>
                        <a:t>X="</a:t>
                      </a:r>
                      <a:r>
                        <a:rPr sz="900" spc="10" dirty="0">
                          <a:solidFill>
                            <a:srgbClr val="990000"/>
                          </a:solidFill>
                          <a:latin typeface="Arial"/>
                          <a:cs typeface="Arial"/>
                        </a:rPr>
                        <a:t> </a:t>
                      </a:r>
                      <a:r>
                        <a:rPr sz="900" dirty="0">
                          <a:latin typeface="Arial"/>
                          <a:cs typeface="Arial"/>
                        </a:rPr>
                        <a:t>+</a:t>
                      </a:r>
                      <a:r>
                        <a:rPr sz="900" spc="-20" dirty="0">
                          <a:latin typeface="Arial"/>
                          <a:cs typeface="Arial"/>
                        </a:rPr>
                        <a:t> </a:t>
                      </a:r>
                      <a:r>
                        <a:rPr sz="900" dirty="0">
                          <a:latin typeface="Arial"/>
                          <a:cs typeface="Arial"/>
                        </a:rPr>
                        <a:t>cp0.X</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Y=" </a:t>
                      </a:r>
                      <a:r>
                        <a:rPr sz="900" dirty="0">
                          <a:latin typeface="Arial"/>
                          <a:cs typeface="Arial"/>
                        </a:rPr>
                        <a:t>+</a:t>
                      </a:r>
                      <a:r>
                        <a:rPr sz="900" spc="-15" dirty="0">
                          <a:latin typeface="Arial"/>
                          <a:cs typeface="Arial"/>
                        </a:rPr>
                        <a:t> </a:t>
                      </a:r>
                      <a:r>
                        <a:rPr sz="900" dirty="0">
                          <a:latin typeface="Arial"/>
                          <a:cs typeface="Arial"/>
                        </a:rPr>
                        <a:t>cp0.Y</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solidFill>
                            <a:srgbClr val="990000"/>
                          </a:solidFill>
                          <a:latin typeface="Arial"/>
                          <a:cs typeface="Arial"/>
                        </a:rPr>
                        <a:t>Z="</a:t>
                      </a:r>
                      <a:r>
                        <a:rPr sz="900" spc="5" dirty="0">
                          <a:solidFill>
                            <a:srgbClr val="990000"/>
                          </a:solidFill>
                          <a:latin typeface="Arial"/>
                          <a:cs typeface="Arial"/>
                        </a:rPr>
                        <a:t> </a:t>
                      </a:r>
                      <a:r>
                        <a:rPr sz="900" dirty="0">
                          <a:latin typeface="Arial"/>
                          <a:cs typeface="Arial"/>
                        </a:rPr>
                        <a:t>+</a:t>
                      </a:r>
                      <a:r>
                        <a:rPr sz="900" spc="-20" dirty="0">
                          <a:latin typeface="Arial"/>
                          <a:cs typeface="Arial"/>
                        </a:rPr>
                        <a:t> </a:t>
                      </a:r>
                      <a:r>
                        <a:rPr sz="900" dirty="0">
                          <a:latin typeface="Arial"/>
                          <a:cs typeface="Arial"/>
                        </a:rPr>
                        <a:t>cp0.Z</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Color=" </a:t>
                      </a:r>
                      <a:r>
                        <a:rPr sz="900" dirty="0">
                          <a:latin typeface="Arial"/>
                          <a:cs typeface="Arial"/>
                        </a:rPr>
                        <a:t>+</a:t>
                      </a:r>
                      <a:r>
                        <a:rPr sz="900" spc="-15" dirty="0">
                          <a:latin typeface="Arial"/>
                          <a:cs typeface="Arial"/>
                        </a:rPr>
                        <a:t> </a:t>
                      </a:r>
                      <a:r>
                        <a:rPr sz="900" spc="-10" dirty="0">
                          <a:latin typeface="Arial"/>
                          <a:cs typeface="Arial"/>
                        </a:rPr>
                        <a:t>cp0.C.Name);</a:t>
                      </a:r>
                      <a:endParaRPr sz="900">
                        <a:latin typeface="Arial"/>
                        <a:cs typeface="Arial"/>
                      </a:endParaRPr>
                    </a:p>
                    <a:p>
                      <a:pPr marL="191770" marR="5226685" algn="just">
                        <a:lnSpc>
                          <a:spcPct val="95800"/>
                        </a:lnSpc>
                        <a:spcBef>
                          <a:spcPts val="20"/>
                        </a:spcBef>
                      </a:pPr>
                      <a:r>
                        <a:rPr sz="900" dirty="0">
                          <a:solidFill>
                            <a:srgbClr val="00AF50"/>
                          </a:solidFill>
                          <a:latin typeface="Arial"/>
                          <a:cs typeface="Arial"/>
                        </a:rPr>
                        <a:t>//set</a:t>
                      </a:r>
                      <a:r>
                        <a:rPr sz="900" spc="-10" dirty="0">
                          <a:solidFill>
                            <a:srgbClr val="00AF50"/>
                          </a:solidFill>
                          <a:latin typeface="Arial"/>
                          <a:cs typeface="Arial"/>
                        </a:rPr>
                        <a:t> fields </a:t>
                      </a:r>
                      <a:r>
                        <a:rPr sz="900" dirty="0">
                          <a:latin typeface="Arial"/>
                          <a:cs typeface="Arial"/>
                        </a:rPr>
                        <a:t>cp0.X</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x; </a:t>
                      </a:r>
                      <a:r>
                        <a:rPr sz="900" dirty="0">
                          <a:latin typeface="Arial"/>
                          <a:cs typeface="Arial"/>
                        </a:rPr>
                        <a:t>cp0.Y</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y; </a:t>
                      </a:r>
                      <a:r>
                        <a:rPr sz="900" dirty="0">
                          <a:latin typeface="Arial"/>
                          <a:cs typeface="Arial"/>
                        </a:rPr>
                        <a:t>cp0.Z</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z; </a:t>
                      </a:r>
                      <a:r>
                        <a:rPr sz="900" dirty="0">
                          <a:latin typeface="Arial"/>
                          <a:cs typeface="Arial"/>
                        </a:rPr>
                        <a:t>cp0.C</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c;</a:t>
                      </a:r>
                      <a:endParaRPr sz="900">
                        <a:latin typeface="Arial"/>
                        <a:cs typeface="Arial"/>
                      </a:endParaRPr>
                    </a:p>
                    <a:p>
                      <a:pPr marL="191770" algn="just">
                        <a:lnSpc>
                          <a:spcPts val="1045"/>
                        </a:lnSpc>
                      </a:pPr>
                      <a:r>
                        <a:rPr sz="900" dirty="0">
                          <a:latin typeface="Arial"/>
                          <a:cs typeface="Arial"/>
                        </a:rPr>
                        <a:t>Print(</a:t>
                      </a:r>
                      <a:r>
                        <a:rPr sz="900" dirty="0">
                          <a:solidFill>
                            <a:srgbClr val="990000"/>
                          </a:solidFill>
                          <a:latin typeface="Arial"/>
                          <a:cs typeface="Arial"/>
                        </a:rPr>
                        <a:t>"ColorPoint</a:t>
                      </a:r>
                      <a:r>
                        <a:rPr sz="900" spc="-10" dirty="0">
                          <a:solidFill>
                            <a:srgbClr val="990000"/>
                          </a:solidFill>
                          <a:latin typeface="Arial"/>
                          <a:cs typeface="Arial"/>
                        </a:rPr>
                        <a:t> </a:t>
                      </a:r>
                      <a:r>
                        <a:rPr sz="900" dirty="0">
                          <a:solidFill>
                            <a:srgbClr val="990000"/>
                          </a:solidFill>
                          <a:latin typeface="Arial"/>
                          <a:cs typeface="Arial"/>
                        </a:rPr>
                        <a:t>0:</a:t>
                      </a:r>
                      <a:r>
                        <a:rPr sz="900" spc="-5" dirty="0">
                          <a:solidFill>
                            <a:srgbClr val="990000"/>
                          </a:solidFill>
                          <a:latin typeface="Arial"/>
                          <a:cs typeface="Arial"/>
                        </a:rPr>
                        <a:t> </a:t>
                      </a:r>
                      <a:r>
                        <a:rPr sz="900" dirty="0">
                          <a:solidFill>
                            <a:srgbClr val="990000"/>
                          </a:solidFill>
                          <a:latin typeface="Arial"/>
                          <a:cs typeface="Arial"/>
                        </a:rPr>
                        <a:t>X=" </a:t>
                      </a:r>
                      <a:r>
                        <a:rPr sz="900" dirty="0">
                          <a:latin typeface="Arial"/>
                          <a:cs typeface="Arial"/>
                        </a:rPr>
                        <a:t>+</a:t>
                      </a:r>
                      <a:r>
                        <a:rPr sz="900" spc="-15" dirty="0">
                          <a:latin typeface="Arial"/>
                          <a:cs typeface="Arial"/>
                        </a:rPr>
                        <a:t> </a:t>
                      </a:r>
                      <a:r>
                        <a:rPr sz="900" dirty="0">
                          <a:latin typeface="Arial"/>
                          <a:cs typeface="Arial"/>
                        </a:rPr>
                        <a:t>cp0.X</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Y="</a:t>
                      </a:r>
                      <a:r>
                        <a:rPr sz="900" spc="-10" dirty="0">
                          <a:solidFill>
                            <a:srgbClr val="990000"/>
                          </a:solidFill>
                          <a:latin typeface="Arial"/>
                          <a:cs typeface="Arial"/>
                        </a:rPr>
                        <a:t> </a:t>
                      </a:r>
                      <a:r>
                        <a:rPr sz="900" dirty="0">
                          <a:latin typeface="Arial"/>
                          <a:cs typeface="Arial"/>
                        </a:rPr>
                        <a:t>+</a:t>
                      </a:r>
                      <a:r>
                        <a:rPr sz="900" spc="-10" dirty="0">
                          <a:latin typeface="Arial"/>
                          <a:cs typeface="Arial"/>
                        </a:rPr>
                        <a:t> </a:t>
                      </a:r>
                      <a:r>
                        <a:rPr sz="900" dirty="0">
                          <a:latin typeface="Arial"/>
                          <a:cs typeface="Arial"/>
                        </a:rPr>
                        <a:t>cp0.Y</a:t>
                      </a:r>
                      <a:r>
                        <a:rPr sz="900" spc="-15" dirty="0">
                          <a:latin typeface="Arial"/>
                          <a:cs typeface="Arial"/>
                        </a:rPr>
                        <a:t> </a:t>
                      </a:r>
                      <a:r>
                        <a:rPr sz="900" dirty="0">
                          <a:latin typeface="Arial"/>
                          <a:cs typeface="Arial"/>
                        </a:rPr>
                        <a:t>+ </a:t>
                      </a:r>
                      <a:r>
                        <a:rPr sz="900" dirty="0">
                          <a:solidFill>
                            <a:srgbClr val="990000"/>
                          </a:solidFill>
                          <a:latin typeface="Arial"/>
                          <a:cs typeface="Arial"/>
                        </a:rPr>
                        <a:t>",</a:t>
                      </a:r>
                      <a:r>
                        <a:rPr sz="900" spc="-20" dirty="0">
                          <a:solidFill>
                            <a:srgbClr val="990000"/>
                          </a:solidFill>
                          <a:latin typeface="Arial"/>
                          <a:cs typeface="Arial"/>
                        </a:rPr>
                        <a:t> </a:t>
                      </a:r>
                      <a:r>
                        <a:rPr sz="900" dirty="0">
                          <a:solidFill>
                            <a:srgbClr val="990000"/>
                          </a:solidFill>
                          <a:latin typeface="Arial"/>
                          <a:cs typeface="Arial"/>
                        </a:rPr>
                        <a:t>Z="</a:t>
                      </a:r>
                      <a:r>
                        <a:rPr sz="900" spc="-10" dirty="0">
                          <a:solidFill>
                            <a:srgbClr val="990000"/>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cp0.Z</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Color="</a:t>
                      </a:r>
                      <a:r>
                        <a:rPr sz="900" spc="-15" dirty="0">
                          <a:solidFill>
                            <a:srgbClr val="990000"/>
                          </a:solidFill>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cp0.C.Name);</a:t>
                      </a:r>
                      <a:endParaRPr sz="900">
                        <a:latin typeface="Arial"/>
                        <a:cs typeface="Arial"/>
                      </a:endParaRPr>
                    </a:p>
                    <a:p>
                      <a:pPr>
                        <a:lnSpc>
                          <a:spcPct val="100000"/>
                        </a:lnSpc>
                        <a:spcBef>
                          <a:spcPts val="5"/>
                        </a:spcBef>
                      </a:pPr>
                      <a:endParaRPr sz="850">
                        <a:latin typeface="Times New Roman"/>
                        <a:cs typeface="Times New Roman"/>
                      </a:endParaRPr>
                    </a:p>
                    <a:p>
                      <a:pPr marL="191770">
                        <a:lnSpc>
                          <a:spcPts val="1055"/>
                        </a:lnSpc>
                        <a:spcBef>
                          <a:spcPts val="5"/>
                        </a:spcBef>
                      </a:pPr>
                      <a:r>
                        <a:rPr sz="900" b="1" spc="-10" dirty="0">
                          <a:latin typeface="Arial"/>
                          <a:cs typeface="Arial"/>
                        </a:rPr>
                        <a:t>ColorPoint</a:t>
                      </a:r>
                      <a:r>
                        <a:rPr sz="900" b="1" spc="-15" dirty="0">
                          <a:latin typeface="Arial"/>
                          <a:cs typeface="Arial"/>
                        </a:rPr>
                        <a:t> </a:t>
                      </a:r>
                      <a:r>
                        <a:rPr sz="900" dirty="0">
                          <a:latin typeface="Arial"/>
                          <a:cs typeface="Arial"/>
                        </a:rPr>
                        <a:t>cp1 =</a:t>
                      </a:r>
                      <a:r>
                        <a:rPr sz="900" spc="10" dirty="0">
                          <a:latin typeface="Arial"/>
                          <a:cs typeface="Arial"/>
                        </a:rPr>
                        <a:t> </a:t>
                      </a:r>
                      <a:r>
                        <a:rPr sz="900" dirty="0">
                          <a:solidFill>
                            <a:srgbClr val="3333FF"/>
                          </a:solidFill>
                          <a:latin typeface="Arial"/>
                          <a:cs typeface="Arial"/>
                        </a:rPr>
                        <a:t>new </a:t>
                      </a:r>
                      <a:r>
                        <a:rPr sz="900" spc="-10" dirty="0">
                          <a:latin typeface="Arial"/>
                          <a:cs typeface="Arial"/>
                        </a:rPr>
                        <a:t>ColorPoint();</a:t>
                      </a:r>
                      <a:endParaRPr sz="900">
                        <a:latin typeface="Arial"/>
                        <a:cs typeface="Arial"/>
                      </a:endParaRPr>
                    </a:p>
                    <a:p>
                      <a:pPr marL="191770" marR="5163185">
                        <a:lnSpc>
                          <a:spcPct val="95900"/>
                        </a:lnSpc>
                        <a:spcBef>
                          <a:spcPts val="20"/>
                        </a:spcBef>
                      </a:pPr>
                      <a:r>
                        <a:rPr sz="900" dirty="0">
                          <a:solidFill>
                            <a:srgbClr val="00AF50"/>
                          </a:solidFill>
                          <a:latin typeface="Arial"/>
                          <a:cs typeface="Arial"/>
                        </a:rPr>
                        <a:t>//set</a:t>
                      </a:r>
                      <a:r>
                        <a:rPr sz="900" spc="-10" dirty="0">
                          <a:solidFill>
                            <a:srgbClr val="00AF50"/>
                          </a:solidFill>
                          <a:latin typeface="Arial"/>
                          <a:cs typeface="Arial"/>
                        </a:rPr>
                        <a:t> fields </a:t>
                      </a:r>
                      <a:r>
                        <a:rPr sz="900" dirty="0">
                          <a:latin typeface="Arial"/>
                          <a:cs typeface="Arial"/>
                        </a:rPr>
                        <a:t>cp1.X</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x1; </a:t>
                      </a:r>
                      <a:r>
                        <a:rPr sz="900" dirty="0">
                          <a:latin typeface="Arial"/>
                          <a:cs typeface="Arial"/>
                        </a:rPr>
                        <a:t>cp1.Y</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y1; </a:t>
                      </a:r>
                      <a:r>
                        <a:rPr sz="900" dirty="0">
                          <a:latin typeface="Arial"/>
                          <a:cs typeface="Arial"/>
                        </a:rPr>
                        <a:t>cp1.Z</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z1; </a:t>
                      </a:r>
                      <a:r>
                        <a:rPr sz="900" dirty="0">
                          <a:latin typeface="Arial"/>
                          <a:cs typeface="Arial"/>
                        </a:rPr>
                        <a:t>cp1.C</a:t>
                      </a:r>
                      <a:r>
                        <a:rPr sz="900" spc="-20"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c1;</a:t>
                      </a:r>
                      <a:endParaRPr sz="900">
                        <a:latin typeface="Arial"/>
                        <a:cs typeface="Arial"/>
                      </a:endParaRPr>
                    </a:p>
                    <a:p>
                      <a:pPr marL="191770">
                        <a:lnSpc>
                          <a:spcPts val="1045"/>
                        </a:lnSpc>
                      </a:pPr>
                      <a:r>
                        <a:rPr sz="900" dirty="0">
                          <a:latin typeface="Arial"/>
                          <a:cs typeface="Arial"/>
                        </a:rPr>
                        <a:t>Print(</a:t>
                      </a:r>
                      <a:r>
                        <a:rPr sz="900" dirty="0">
                          <a:solidFill>
                            <a:srgbClr val="990000"/>
                          </a:solidFill>
                          <a:latin typeface="Arial"/>
                          <a:cs typeface="Arial"/>
                        </a:rPr>
                        <a:t>"ColorPoint</a:t>
                      </a:r>
                      <a:r>
                        <a:rPr sz="900" spc="-10" dirty="0">
                          <a:solidFill>
                            <a:srgbClr val="990000"/>
                          </a:solidFill>
                          <a:latin typeface="Arial"/>
                          <a:cs typeface="Arial"/>
                        </a:rPr>
                        <a:t> </a:t>
                      </a:r>
                      <a:r>
                        <a:rPr sz="900" dirty="0">
                          <a:solidFill>
                            <a:srgbClr val="990000"/>
                          </a:solidFill>
                          <a:latin typeface="Arial"/>
                          <a:cs typeface="Arial"/>
                        </a:rPr>
                        <a:t>1:</a:t>
                      </a:r>
                      <a:r>
                        <a:rPr sz="900" spc="-5" dirty="0">
                          <a:solidFill>
                            <a:srgbClr val="990000"/>
                          </a:solidFill>
                          <a:latin typeface="Arial"/>
                          <a:cs typeface="Arial"/>
                        </a:rPr>
                        <a:t> </a:t>
                      </a:r>
                      <a:r>
                        <a:rPr sz="900" dirty="0">
                          <a:solidFill>
                            <a:srgbClr val="990000"/>
                          </a:solidFill>
                          <a:latin typeface="Arial"/>
                          <a:cs typeface="Arial"/>
                        </a:rPr>
                        <a:t>X=" </a:t>
                      </a:r>
                      <a:r>
                        <a:rPr sz="900" dirty="0">
                          <a:latin typeface="Arial"/>
                          <a:cs typeface="Arial"/>
                        </a:rPr>
                        <a:t>+</a:t>
                      </a:r>
                      <a:r>
                        <a:rPr sz="900" spc="-15" dirty="0">
                          <a:latin typeface="Arial"/>
                          <a:cs typeface="Arial"/>
                        </a:rPr>
                        <a:t> </a:t>
                      </a:r>
                      <a:r>
                        <a:rPr sz="900" dirty="0">
                          <a:latin typeface="Arial"/>
                          <a:cs typeface="Arial"/>
                        </a:rPr>
                        <a:t>cp1.X</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Y="</a:t>
                      </a:r>
                      <a:r>
                        <a:rPr sz="900" spc="-10" dirty="0">
                          <a:solidFill>
                            <a:srgbClr val="990000"/>
                          </a:solidFill>
                          <a:latin typeface="Arial"/>
                          <a:cs typeface="Arial"/>
                        </a:rPr>
                        <a:t> </a:t>
                      </a:r>
                      <a:r>
                        <a:rPr sz="900" dirty="0">
                          <a:latin typeface="Arial"/>
                          <a:cs typeface="Arial"/>
                        </a:rPr>
                        <a:t>+</a:t>
                      </a:r>
                      <a:r>
                        <a:rPr sz="900" spc="-10" dirty="0">
                          <a:latin typeface="Arial"/>
                          <a:cs typeface="Arial"/>
                        </a:rPr>
                        <a:t> </a:t>
                      </a:r>
                      <a:r>
                        <a:rPr sz="900" dirty="0">
                          <a:latin typeface="Arial"/>
                          <a:cs typeface="Arial"/>
                        </a:rPr>
                        <a:t>cp1.Y</a:t>
                      </a:r>
                      <a:r>
                        <a:rPr sz="900" spc="-15" dirty="0">
                          <a:latin typeface="Arial"/>
                          <a:cs typeface="Arial"/>
                        </a:rPr>
                        <a:t> </a:t>
                      </a:r>
                      <a:r>
                        <a:rPr sz="900" dirty="0">
                          <a:latin typeface="Arial"/>
                          <a:cs typeface="Arial"/>
                        </a:rPr>
                        <a:t>+ </a:t>
                      </a:r>
                      <a:r>
                        <a:rPr sz="900" dirty="0">
                          <a:solidFill>
                            <a:srgbClr val="990000"/>
                          </a:solidFill>
                          <a:latin typeface="Arial"/>
                          <a:cs typeface="Arial"/>
                        </a:rPr>
                        <a:t>",</a:t>
                      </a:r>
                      <a:r>
                        <a:rPr sz="900" spc="-20" dirty="0">
                          <a:solidFill>
                            <a:srgbClr val="990000"/>
                          </a:solidFill>
                          <a:latin typeface="Arial"/>
                          <a:cs typeface="Arial"/>
                        </a:rPr>
                        <a:t> </a:t>
                      </a:r>
                      <a:r>
                        <a:rPr sz="900" dirty="0">
                          <a:solidFill>
                            <a:srgbClr val="990000"/>
                          </a:solidFill>
                          <a:latin typeface="Arial"/>
                          <a:cs typeface="Arial"/>
                        </a:rPr>
                        <a:t>Z="</a:t>
                      </a:r>
                      <a:r>
                        <a:rPr sz="900" spc="-10" dirty="0">
                          <a:solidFill>
                            <a:srgbClr val="990000"/>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cp1.Z</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990000"/>
                          </a:solidFill>
                          <a:latin typeface="Arial"/>
                          <a:cs typeface="Arial"/>
                        </a:rPr>
                        <a:t>",</a:t>
                      </a:r>
                      <a:r>
                        <a:rPr sz="900" spc="-5" dirty="0">
                          <a:solidFill>
                            <a:srgbClr val="990000"/>
                          </a:solidFill>
                          <a:latin typeface="Arial"/>
                          <a:cs typeface="Arial"/>
                        </a:rPr>
                        <a:t> </a:t>
                      </a:r>
                      <a:r>
                        <a:rPr sz="900" dirty="0">
                          <a:solidFill>
                            <a:srgbClr val="990000"/>
                          </a:solidFill>
                          <a:latin typeface="Arial"/>
                          <a:cs typeface="Arial"/>
                        </a:rPr>
                        <a:t>Color="</a:t>
                      </a:r>
                      <a:r>
                        <a:rPr sz="900" spc="-15" dirty="0">
                          <a:solidFill>
                            <a:srgbClr val="990000"/>
                          </a:solidFill>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cp1.C.Name);</a:t>
                      </a:r>
                      <a:endParaRPr sz="900">
                        <a:latin typeface="Arial"/>
                        <a:cs typeface="Arial"/>
                      </a:endParaRPr>
                    </a:p>
                    <a:p>
                      <a:pPr>
                        <a:lnSpc>
                          <a:spcPct val="100000"/>
                        </a:lnSpc>
                        <a:spcBef>
                          <a:spcPts val="25"/>
                        </a:spcBef>
                      </a:pPr>
                      <a:endParaRPr sz="900">
                        <a:latin typeface="Times New Roman"/>
                        <a:cs typeface="Times New Roman"/>
                      </a:endParaRPr>
                    </a:p>
                    <a:p>
                      <a:pPr marL="191770" marR="4812030">
                        <a:lnSpc>
                          <a:spcPts val="1030"/>
                        </a:lnSpc>
                      </a:pPr>
                      <a:r>
                        <a:rPr sz="900" dirty="0">
                          <a:solidFill>
                            <a:srgbClr val="00AF50"/>
                          </a:solidFill>
                          <a:latin typeface="Arial"/>
                          <a:cs typeface="Arial"/>
                        </a:rPr>
                        <a:t>//compare</a:t>
                      </a:r>
                      <a:r>
                        <a:rPr sz="900" spc="-30" dirty="0">
                          <a:solidFill>
                            <a:srgbClr val="00AF50"/>
                          </a:solidFill>
                          <a:latin typeface="Arial"/>
                          <a:cs typeface="Arial"/>
                        </a:rPr>
                        <a:t> </a:t>
                      </a:r>
                      <a:r>
                        <a:rPr sz="900" spc="-10" dirty="0">
                          <a:solidFill>
                            <a:srgbClr val="00AF50"/>
                          </a:solidFill>
                          <a:latin typeface="Arial"/>
                          <a:cs typeface="Arial"/>
                        </a:rPr>
                        <a:t>location </a:t>
                      </a:r>
                      <a:r>
                        <a:rPr sz="900" dirty="0">
                          <a:latin typeface="Arial"/>
                          <a:cs typeface="Arial"/>
                        </a:rPr>
                        <a:t>MatchLoc</a:t>
                      </a:r>
                      <a:r>
                        <a:rPr sz="900" spc="-30" dirty="0">
                          <a:latin typeface="Arial"/>
                          <a:cs typeface="Arial"/>
                        </a:rPr>
                        <a:t> </a:t>
                      </a:r>
                      <a:r>
                        <a:rPr sz="900" dirty="0">
                          <a:latin typeface="Arial"/>
                          <a:cs typeface="Arial"/>
                        </a:rPr>
                        <a:t>= </a:t>
                      </a:r>
                      <a:r>
                        <a:rPr sz="900" spc="-10" dirty="0">
                          <a:solidFill>
                            <a:srgbClr val="3333FF"/>
                          </a:solidFill>
                          <a:latin typeface="Arial"/>
                          <a:cs typeface="Arial"/>
                        </a:rPr>
                        <a:t>false</a:t>
                      </a:r>
                      <a:r>
                        <a:rPr sz="900" spc="-10" dirty="0">
                          <a:latin typeface="Arial"/>
                          <a:cs typeface="Arial"/>
                        </a:rPr>
                        <a:t>;</a:t>
                      </a:r>
                      <a:endParaRPr sz="900">
                        <a:latin typeface="Arial"/>
                        <a:cs typeface="Arial"/>
                      </a:endParaRPr>
                    </a:p>
                    <a:p>
                      <a:pPr marL="191770">
                        <a:lnSpc>
                          <a:spcPts val="990"/>
                        </a:lnSpc>
                      </a:pPr>
                      <a:r>
                        <a:rPr sz="900" dirty="0">
                          <a:solidFill>
                            <a:srgbClr val="3333FF"/>
                          </a:solidFill>
                          <a:latin typeface="Arial"/>
                          <a:cs typeface="Arial"/>
                        </a:rPr>
                        <a:t>if</a:t>
                      </a:r>
                      <a:r>
                        <a:rPr sz="900" dirty="0">
                          <a:latin typeface="Arial"/>
                          <a:cs typeface="Arial"/>
                        </a:rPr>
                        <a:t>(cp0.X</a:t>
                      </a:r>
                      <a:r>
                        <a:rPr sz="900" spc="-3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cp1.X</a:t>
                      </a:r>
                      <a:r>
                        <a:rPr sz="900" spc="-5" dirty="0">
                          <a:latin typeface="Arial"/>
                          <a:cs typeface="Arial"/>
                        </a:rPr>
                        <a:t> </a:t>
                      </a:r>
                      <a:r>
                        <a:rPr sz="900" dirty="0">
                          <a:latin typeface="Arial"/>
                          <a:cs typeface="Arial"/>
                        </a:rPr>
                        <a:t>&amp;&amp;</a:t>
                      </a:r>
                      <a:r>
                        <a:rPr sz="900" spc="-15" dirty="0">
                          <a:latin typeface="Arial"/>
                          <a:cs typeface="Arial"/>
                        </a:rPr>
                        <a:t> </a:t>
                      </a:r>
                      <a:r>
                        <a:rPr sz="900" dirty="0">
                          <a:latin typeface="Arial"/>
                          <a:cs typeface="Arial"/>
                        </a:rPr>
                        <a:t>cp0.Y</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cp1.Y &amp;&amp;</a:t>
                      </a:r>
                      <a:r>
                        <a:rPr sz="900" spc="-20" dirty="0">
                          <a:latin typeface="Arial"/>
                          <a:cs typeface="Arial"/>
                        </a:rPr>
                        <a:t> </a:t>
                      </a:r>
                      <a:r>
                        <a:rPr sz="900" dirty="0">
                          <a:latin typeface="Arial"/>
                          <a:cs typeface="Arial"/>
                        </a:rPr>
                        <a:t>cp0.Z</a:t>
                      </a:r>
                      <a:r>
                        <a:rPr sz="900" spc="-15" dirty="0">
                          <a:latin typeface="Arial"/>
                          <a:cs typeface="Arial"/>
                        </a:rPr>
                        <a:t> </a:t>
                      </a:r>
                      <a:r>
                        <a:rPr sz="900" dirty="0">
                          <a:latin typeface="Arial"/>
                          <a:cs typeface="Arial"/>
                        </a:rPr>
                        <a:t>==</a:t>
                      </a:r>
                      <a:r>
                        <a:rPr sz="900" spc="-10" dirty="0">
                          <a:latin typeface="Arial"/>
                          <a:cs typeface="Arial"/>
                        </a:rPr>
                        <a:t> cp1.Z)</a:t>
                      </a:r>
                      <a:endParaRPr sz="900">
                        <a:latin typeface="Arial"/>
                        <a:cs typeface="Arial"/>
                      </a:endParaRPr>
                    </a:p>
                    <a:p>
                      <a:pPr marL="255904">
                        <a:lnSpc>
                          <a:spcPts val="1060"/>
                        </a:lnSpc>
                      </a:pPr>
                      <a:r>
                        <a:rPr sz="900" dirty="0">
                          <a:latin typeface="Arial"/>
                          <a:cs typeface="Arial"/>
                        </a:rPr>
                        <a:t>MatchLoc</a:t>
                      </a:r>
                      <a:r>
                        <a:rPr sz="900" spc="-25" dirty="0">
                          <a:latin typeface="Arial"/>
                          <a:cs typeface="Arial"/>
                        </a:rPr>
                        <a:t> </a:t>
                      </a:r>
                      <a:r>
                        <a:rPr sz="900" dirty="0">
                          <a:latin typeface="Arial"/>
                          <a:cs typeface="Arial"/>
                        </a:rPr>
                        <a:t>=</a:t>
                      </a:r>
                      <a:r>
                        <a:rPr sz="900" spc="-20" dirty="0">
                          <a:latin typeface="Arial"/>
                          <a:cs typeface="Arial"/>
                        </a:rPr>
                        <a:t> </a:t>
                      </a:r>
                      <a:r>
                        <a:rPr sz="900" spc="-10" dirty="0">
                          <a:solidFill>
                            <a:srgbClr val="3333FF"/>
                          </a:solidFill>
                          <a:latin typeface="Arial"/>
                          <a:cs typeface="Arial"/>
                        </a:rPr>
                        <a:t>true</a:t>
                      </a:r>
                      <a:r>
                        <a:rPr sz="900" spc="-10" dirty="0">
                          <a:latin typeface="Arial"/>
                          <a:cs typeface="Arial"/>
                        </a:rPr>
                        <a:t>;</a:t>
                      </a:r>
                      <a:endParaRPr sz="900">
                        <a:latin typeface="Arial"/>
                        <a:cs typeface="Arial"/>
                      </a:endParaRPr>
                    </a:p>
                    <a:p>
                      <a:pPr>
                        <a:lnSpc>
                          <a:spcPct val="100000"/>
                        </a:lnSpc>
                        <a:spcBef>
                          <a:spcPts val="5"/>
                        </a:spcBef>
                      </a:pPr>
                      <a:endParaRPr sz="850">
                        <a:latin typeface="Times New Roman"/>
                        <a:cs typeface="Times New Roman"/>
                      </a:endParaRPr>
                    </a:p>
                    <a:p>
                      <a:pPr marL="191770" algn="just">
                        <a:lnSpc>
                          <a:spcPts val="1055"/>
                        </a:lnSpc>
                      </a:pPr>
                      <a:r>
                        <a:rPr sz="900" dirty="0">
                          <a:solidFill>
                            <a:srgbClr val="00AF50"/>
                          </a:solidFill>
                          <a:latin typeface="Arial"/>
                          <a:cs typeface="Arial"/>
                        </a:rPr>
                        <a:t>//compare</a:t>
                      </a:r>
                      <a:r>
                        <a:rPr sz="900" spc="-40" dirty="0">
                          <a:solidFill>
                            <a:srgbClr val="00AF50"/>
                          </a:solidFill>
                          <a:latin typeface="Arial"/>
                          <a:cs typeface="Arial"/>
                        </a:rPr>
                        <a:t> </a:t>
                      </a:r>
                      <a:r>
                        <a:rPr sz="900" spc="-10" dirty="0">
                          <a:solidFill>
                            <a:srgbClr val="00AF50"/>
                          </a:solidFill>
                          <a:latin typeface="Arial"/>
                          <a:cs typeface="Arial"/>
                        </a:rPr>
                        <a:t>color</a:t>
                      </a:r>
                      <a:endParaRPr sz="900">
                        <a:latin typeface="Arial"/>
                        <a:cs typeface="Arial"/>
                      </a:endParaRPr>
                    </a:p>
                    <a:p>
                      <a:pPr marL="191770" algn="just">
                        <a:lnSpc>
                          <a:spcPts val="1055"/>
                        </a:lnSpc>
                      </a:pPr>
                      <a:r>
                        <a:rPr sz="900" dirty="0">
                          <a:latin typeface="Arial"/>
                          <a:cs typeface="Arial"/>
                        </a:rPr>
                        <a:t>MatchColor</a:t>
                      </a:r>
                      <a:r>
                        <a:rPr sz="900" spc="-35" dirty="0">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cp0.C.Equals(cp1.C);</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367280">
                <a:tc>
                  <a:txBody>
                    <a:bodyPr/>
                    <a:lstStyle/>
                    <a:p>
                      <a:pPr marL="63500">
                        <a:lnSpc>
                          <a:spcPct val="100000"/>
                        </a:lnSpc>
                        <a:spcBef>
                          <a:spcPts val="490"/>
                        </a:spcBef>
                      </a:pPr>
                      <a:r>
                        <a:rPr sz="900" dirty="0">
                          <a:latin typeface="Arial"/>
                          <a:cs typeface="Arial"/>
                        </a:rPr>
                        <a:t>This</a:t>
                      </a:r>
                      <a:r>
                        <a:rPr sz="900" spc="-15" dirty="0">
                          <a:latin typeface="Arial"/>
                          <a:cs typeface="Arial"/>
                        </a:rPr>
                        <a:t> </a:t>
                      </a:r>
                      <a:r>
                        <a:rPr sz="900" dirty="0">
                          <a:latin typeface="Arial"/>
                          <a:cs typeface="Arial"/>
                        </a:rPr>
                        <a:t>is</a:t>
                      </a:r>
                      <a:r>
                        <a:rPr sz="900" spc="-1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output</a:t>
                      </a:r>
                      <a:r>
                        <a:rPr sz="900" spc="-5" dirty="0">
                          <a:latin typeface="Arial"/>
                          <a:cs typeface="Arial"/>
                        </a:rPr>
                        <a:t> </a:t>
                      </a:r>
                      <a:r>
                        <a:rPr sz="900" dirty="0">
                          <a:latin typeface="Arial"/>
                          <a:cs typeface="Arial"/>
                        </a:rPr>
                        <a:t>you</a:t>
                      </a:r>
                      <a:r>
                        <a:rPr sz="900" spc="-5" dirty="0">
                          <a:latin typeface="Arial"/>
                          <a:cs typeface="Arial"/>
                        </a:rPr>
                        <a:t> </a:t>
                      </a:r>
                      <a:r>
                        <a:rPr sz="900" dirty="0">
                          <a:latin typeface="Arial"/>
                          <a:cs typeface="Arial"/>
                        </a:rPr>
                        <a:t>get</a:t>
                      </a:r>
                      <a:r>
                        <a:rPr sz="900" spc="-10" dirty="0">
                          <a:latin typeface="Arial"/>
                          <a:cs typeface="Arial"/>
                        </a:rPr>
                        <a:t> </a:t>
                      </a:r>
                      <a:r>
                        <a:rPr sz="900" dirty="0">
                          <a:latin typeface="Arial"/>
                          <a:cs typeface="Arial"/>
                        </a:rPr>
                        <a:t>when</a:t>
                      </a:r>
                      <a:r>
                        <a:rPr sz="900" spc="-5" dirty="0">
                          <a:latin typeface="Arial"/>
                          <a:cs typeface="Arial"/>
                        </a:rPr>
                        <a:t> </a:t>
                      </a:r>
                      <a:r>
                        <a:rPr sz="900" dirty="0">
                          <a:latin typeface="Arial"/>
                          <a:cs typeface="Arial"/>
                        </a:rPr>
                        <a:t>implementing</a:t>
                      </a:r>
                      <a:r>
                        <a:rPr sz="900" spc="-2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above</a:t>
                      </a:r>
                      <a:r>
                        <a:rPr sz="900" spc="-15" dirty="0">
                          <a:latin typeface="Arial"/>
                          <a:cs typeface="Arial"/>
                        </a:rPr>
                        <a:t> </a:t>
                      </a:r>
                      <a:r>
                        <a:rPr sz="900" dirty="0">
                          <a:latin typeface="Arial"/>
                          <a:cs typeface="Arial"/>
                        </a:rPr>
                        <a:t>struct</a:t>
                      </a:r>
                      <a:r>
                        <a:rPr sz="900" spc="-1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function</a:t>
                      </a:r>
                      <a:r>
                        <a:rPr sz="900" spc="-20"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C#</a:t>
                      </a:r>
                      <a:r>
                        <a:rPr sz="900" spc="-10" dirty="0">
                          <a:latin typeface="Arial"/>
                          <a:cs typeface="Arial"/>
                        </a:rPr>
                        <a:t> component: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pic>
        <p:nvPicPr>
          <p:cNvPr id="13" name="object 6"/>
          <p:cNvPicPr/>
          <p:nvPr/>
        </p:nvPicPr>
        <p:blipFill>
          <a:blip r:embed="rId3" cstate="print"/>
          <a:stretch>
            <a:fillRect/>
          </a:stretch>
        </p:blipFill>
        <p:spPr>
          <a:xfrm>
            <a:off x="998170" y="7940399"/>
            <a:ext cx="4823532" cy="2054047"/>
          </a:xfrm>
          <a:prstGeom prst="rect">
            <a:avLst/>
          </a:prstGeom>
        </p:spPr>
      </p:pic>
      <p:sp>
        <p:nvSpPr>
          <p:cNvPr id="14" name="TextBox 13">
            <a:hlinkClick r:id="rId4" action="ppaction://hlinkfile"/>
          </p:cNvPr>
          <p:cNvSpPr txBox="1"/>
          <p:nvPr/>
        </p:nvSpPr>
        <p:spPr>
          <a:xfrm>
            <a:off x="6308026" y="420166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6" name="Title 10"/>
          <p:cNvSpPr>
            <a:spLocks noGrp="1"/>
          </p:cNvSpPr>
          <p:nvPr>
            <p:ph type="title"/>
          </p:nvPr>
        </p:nvSpPr>
        <p:spPr>
          <a:xfrm>
            <a:off x="990600" y="533400"/>
            <a:ext cx="5943600" cy="276999"/>
          </a:xfrm>
        </p:spPr>
        <p:txBody>
          <a:bodyPr/>
          <a:lstStyle/>
          <a:p>
            <a:r>
              <a:rPr lang="en-US" dirty="0" smtClean="0"/>
              <a:t>User Defined Data Types - Structs</a:t>
            </a:r>
            <a:endParaRPr lang="en-US" dirty="0"/>
          </a:p>
        </p:txBody>
      </p:sp>
    </p:spTree>
    <p:extLst>
      <p:ext uri="{BB962C8B-B14F-4D97-AF65-F5344CB8AC3E}">
        <p14:creationId xmlns:p14="http://schemas.microsoft.com/office/powerpoint/2010/main" val="11768442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902004" y="914400"/>
            <a:ext cx="560197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Structs</a:t>
            </a:r>
            <a:r>
              <a:rPr sz="1100" spc="-40" dirty="0">
                <a:latin typeface="Arial"/>
                <a:cs typeface="Arial"/>
              </a:rPr>
              <a:t> </a:t>
            </a:r>
            <a:r>
              <a:rPr sz="1100" dirty="0">
                <a:latin typeface="Arial"/>
                <a:cs typeface="Arial"/>
              </a:rPr>
              <a:t>typically</a:t>
            </a:r>
            <a:r>
              <a:rPr sz="1100" spc="-15" dirty="0">
                <a:latin typeface="Arial"/>
                <a:cs typeface="Arial"/>
              </a:rPr>
              <a:t> </a:t>
            </a:r>
            <a:r>
              <a:rPr sz="1100" dirty="0">
                <a:latin typeface="Arial"/>
                <a:cs typeface="Arial"/>
              </a:rPr>
              <a:t>define</a:t>
            </a:r>
            <a:r>
              <a:rPr sz="1100" spc="-30" dirty="0">
                <a:latin typeface="Arial"/>
                <a:cs typeface="Arial"/>
              </a:rPr>
              <a:t> </a:t>
            </a:r>
            <a:r>
              <a:rPr sz="1100" dirty="0">
                <a:latin typeface="Arial"/>
                <a:cs typeface="Arial"/>
              </a:rPr>
              <a:t>one</a:t>
            </a:r>
            <a:r>
              <a:rPr sz="1100" spc="-20" dirty="0">
                <a:latin typeface="Arial"/>
                <a:cs typeface="Arial"/>
              </a:rPr>
              <a:t> </a:t>
            </a:r>
            <a:r>
              <a:rPr sz="1100" dirty="0">
                <a:latin typeface="Arial"/>
                <a:cs typeface="Arial"/>
              </a:rPr>
              <a:t>or</a:t>
            </a:r>
            <a:r>
              <a:rPr sz="1100" spc="-25" dirty="0">
                <a:latin typeface="Arial"/>
                <a:cs typeface="Arial"/>
              </a:rPr>
              <a:t> </a:t>
            </a:r>
            <a:r>
              <a:rPr sz="1100" dirty="0">
                <a:latin typeface="Arial"/>
                <a:cs typeface="Arial"/>
              </a:rPr>
              <a:t>more</a:t>
            </a:r>
            <a:r>
              <a:rPr sz="1100" spc="-20" dirty="0">
                <a:latin typeface="Arial"/>
                <a:cs typeface="Arial"/>
              </a:rPr>
              <a:t> </a:t>
            </a:r>
            <a:r>
              <a:rPr sz="1100" dirty="0">
                <a:latin typeface="Arial"/>
                <a:cs typeface="Arial"/>
              </a:rPr>
              <a:t>constructors</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allow</a:t>
            </a:r>
            <a:r>
              <a:rPr sz="1100" spc="-25" dirty="0">
                <a:latin typeface="Arial"/>
                <a:cs typeface="Arial"/>
              </a:rPr>
              <a:t> </a:t>
            </a:r>
            <a:r>
              <a:rPr sz="1100" dirty="0">
                <a:latin typeface="Arial"/>
                <a:cs typeface="Arial"/>
              </a:rPr>
              <a:t>setting</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fields.</a:t>
            </a:r>
            <a:r>
              <a:rPr sz="1100" spc="-25" dirty="0">
                <a:latin typeface="Arial"/>
                <a:cs typeface="Arial"/>
              </a:rPr>
              <a:t> </a:t>
            </a:r>
            <a:r>
              <a:rPr sz="1100" dirty="0">
                <a:latin typeface="Arial"/>
                <a:cs typeface="Arial"/>
              </a:rPr>
              <a:t>Here</a:t>
            </a:r>
            <a:r>
              <a:rPr sz="1100" spc="-1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how</a:t>
            </a:r>
            <a:r>
              <a:rPr sz="1100" spc="-15" dirty="0">
                <a:latin typeface="Arial"/>
                <a:cs typeface="Arial"/>
              </a:rPr>
              <a:t> </a:t>
            </a:r>
            <a:r>
              <a:rPr sz="1100" spc="-25" dirty="0">
                <a:latin typeface="Arial"/>
                <a:cs typeface="Arial"/>
              </a:rPr>
              <a:t>we </a:t>
            </a:r>
            <a:r>
              <a:rPr sz="1100" dirty="0">
                <a:latin typeface="Arial"/>
                <a:cs typeface="Arial"/>
              </a:rPr>
              <a:t>expand</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above</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include</a:t>
            </a:r>
            <a:r>
              <a:rPr sz="1100" spc="-20" dirty="0">
                <a:latin typeface="Arial"/>
                <a:cs typeface="Arial"/>
              </a:rPr>
              <a:t> </a:t>
            </a:r>
            <a:r>
              <a:rPr sz="1100" dirty="0">
                <a:latin typeface="Arial"/>
                <a:cs typeface="Arial"/>
              </a:rPr>
              <a:t>a</a:t>
            </a:r>
            <a:r>
              <a:rPr sz="1100" spc="-20" dirty="0">
                <a:latin typeface="Arial"/>
                <a:cs typeface="Arial"/>
              </a:rPr>
              <a:t> </a:t>
            </a:r>
            <a:r>
              <a:rPr sz="1100" spc="-10" dirty="0">
                <a:latin typeface="Arial"/>
                <a:cs typeface="Arial"/>
              </a:rPr>
              <a:t>constructor.</a:t>
            </a:r>
            <a:endParaRPr sz="1100" dirty="0">
              <a:latin typeface="Arial"/>
              <a:cs typeface="Arial"/>
            </a:endParaRPr>
          </a:p>
        </p:txBody>
      </p:sp>
      <p:sp>
        <p:nvSpPr>
          <p:cNvPr id="5" name="object 5"/>
          <p:cNvSpPr txBox="1"/>
          <p:nvPr/>
        </p:nvSpPr>
        <p:spPr>
          <a:xfrm>
            <a:off x="920800" y="1423924"/>
            <a:ext cx="5944870" cy="928369"/>
          </a:xfrm>
          <a:prstGeom prst="rect">
            <a:avLst/>
          </a:prstGeom>
          <a:ln w="12192">
            <a:solidFill>
              <a:srgbClr val="000000"/>
            </a:solid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struct </a:t>
            </a:r>
            <a:r>
              <a:rPr sz="900" b="1" spc="-10" dirty="0">
                <a:latin typeface="Arial"/>
                <a:cs typeface="Arial"/>
              </a:rPr>
              <a:t>ColorPoint</a:t>
            </a:r>
            <a:r>
              <a:rPr sz="900" spc="-10" dirty="0">
                <a:latin typeface="Arial"/>
                <a:cs typeface="Arial"/>
              </a:rPr>
              <a:t>{</a:t>
            </a:r>
            <a:endParaRPr sz="900">
              <a:latin typeface="Arial"/>
              <a:cs typeface="Arial"/>
            </a:endParaRPr>
          </a:p>
          <a:p>
            <a:pPr marL="191770">
              <a:lnSpc>
                <a:spcPts val="1030"/>
              </a:lnSpc>
            </a:pPr>
            <a:r>
              <a:rPr sz="900" spc="-10" dirty="0">
                <a:solidFill>
                  <a:srgbClr val="00AF50"/>
                </a:solidFill>
                <a:latin typeface="Arial"/>
                <a:cs typeface="Arial"/>
              </a:rPr>
              <a:t>//fields</a:t>
            </a:r>
            <a:endParaRPr sz="900">
              <a:latin typeface="Arial"/>
              <a:cs typeface="Arial"/>
            </a:endParaRPr>
          </a:p>
          <a:p>
            <a:pPr marL="191770" marR="4843145" algn="just">
              <a:lnSpc>
                <a:spcPct val="96100"/>
              </a:lnSpc>
              <a:spcBef>
                <a:spcPts val="20"/>
              </a:spcBef>
            </a:pP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_x;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_y;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spc="-25" dirty="0">
                <a:latin typeface="Arial"/>
                <a:cs typeface="Arial"/>
              </a:rPr>
              <a:t>_z;</a:t>
            </a:r>
            <a:endParaRPr sz="900">
              <a:latin typeface="Arial"/>
              <a:cs typeface="Arial"/>
            </a:endParaRPr>
          </a:p>
          <a:p>
            <a:pPr marL="191770" algn="just">
              <a:lnSpc>
                <a:spcPts val="1030"/>
              </a:lnSpc>
            </a:pPr>
            <a:r>
              <a:rPr sz="900" dirty="0">
                <a:solidFill>
                  <a:srgbClr val="0000FF"/>
                </a:solidFill>
                <a:latin typeface="Arial"/>
                <a:cs typeface="Arial"/>
              </a:rPr>
              <a:t>private</a:t>
            </a:r>
            <a:r>
              <a:rPr sz="900" spc="-30" dirty="0">
                <a:solidFill>
                  <a:srgbClr val="0000FF"/>
                </a:solidFill>
                <a:latin typeface="Arial"/>
                <a:cs typeface="Arial"/>
              </a:rPr>
              <a:t> </a:t>
            </a:r>
            <a:r>
              <a:rPr sz="900" dirty="0">
                <a:latin typeface="Arial"/>
                <a:cs typeface="Arial"/>
              </a:rPr>
              <a:t>System.Drawing.</a:t>
            </a:r>
            <a:r>
              <a:rPr sz="900" b="1" dirty="0">
                <a:latin typeface="Arial"/>
                <a:cs typeface="Arial"/>
              </a:rPr>
              <a:t>Color</a:t>
            </a:r>
            <a:r>
              <a:rPr sz="900" b="1" spc="-25" dirty="0">
                <a:latin typeface="Arial"/>
                <a:cs typeface="Arial"/>
              </a:rPr>
              <a:t> </a:t>
            </a:r>
            <a:r>
              <a:rPr sz="900" spc="-25" dirty="0">
                <a:latin typeface="Arial"/>
                <a:cs typeface="Arial"/>
              </a:rPr>
              <a:t>_c;</a:t>
            </a:r>
            <a:endParaRPr sz="900">
              <a:latin typeface="Arial"/>
              <a:cs typeface="Arial"/>
            </a:endParaRPr>
          </a:p>
        </p:txBody>
      </p:sp>
      <p:sp>
        <p:nvSpPr>
          <p:cNvPr id="18" name="Title 17"/>
          <p:cNvSpPr>
            <a:spLocks noGrp="1"/>
          </p:cNvSpPr>
          <p:nvPr>
            <p:ph type="title"/>
          </p:nvPr>
        </p:nvSpPr>
        <p:spPr/>
        <p:txBody>
          <a:bodyPr/>
          <a:lstStyle/>
          <a:p>
            <a:r>
              <a:rPr lang="en-US" dirty="0"/>
              <a:t>User Defined Data Types - Structs</a:t>
            </a:r>
          </a:p>
        </p:txBody>
      </p:sp>
      <p:sp>
        <p:nvSpPr>
          <p:cNvPr id="7" name="object 7"/>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38</a:t>
            </a:r>
          </a:p>
        </p:txBody>
      </p:sp>
      <p:sp>
        <p:nvSpPr>
          <p:cNvPr id="11" name="object 2"/>
          <p:cNvSpPr txBox="1"/>
          <p:nvPr/>
        </p:nvSpPr>
        <p:spPr>
          <a:xfrm>
            <a:off x="920800" y="2364993"/>
            <a:ext cx="5944870" cy="197993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spc="-10" dirty="0">
                <a:solidFill>
                  <a:srgbClr val="00AF50"/>
                </a:solidFill>
                <a:latin typeface="Arial"/>
                <a:cs typeface="Arial"/>
              </a:rPr>
              <a:t>//constructor</a:t>
            </a:r>
            <a:endParaRPr sz="900">
              <a:latin typeface="Arial"/>
              <a:cs typeface="Arial"/>
            </a:endParaRPr>
          </a:p>
          <a:p>
            <a:pPr marL="191770">
              <a:lnSpc>
                <a:spcPts val="103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ColorPoint</a:t>
            </a:r>
            <a:r>
              <a:rPr sz="900" dirty="0">
                <a:latin typeface="Arial"/>
                <a:cs typeface="Arial"/>
              </a:rPr>
              <a:t>(</a:t>
            </a:r>
            <a:r>
              <a:rPr sz="900" dirty="0">
                <a:solidFill>
                  <a:srgbClr val="3333FF"/>
                </a:solidFill>
                <a:latin typeface="Arial"/>
                <a:cs typeface="Arial"/>
              </a:rPr>
              <a:t>double</a:t>
            </a:r>
            <a:r>
              <a:rPr sz="900" spc="-25" dirty="0">
                <a:solidFill>
                  <a:srgbClr val="3333FF"/>
                </a:solidFill>
                <a:latin typeface="Arial"/>
                <a:cs typeface="Arial"/>
              </a:rPr>
              <a:t> </a:t>
            </a:r>
            <a:r>
              <a:rPr sz="900" dirty="0">
                <a:latin typeface="Arial"/>
                <a:cs typeface="Arial"/>
              </a:rPr>
              <a:t>x,</a:t>
            </a:r>
            <a:r>
              <a:rPr sz="900" spc="-25"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y,</a:t>
            </a:r>
            <a:r>
              <a:rPr sz="900" spc="-15"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z,</a:t>
            </a:r>
            <a:r>
              <a:rPr sz="900" spc="-25" dirty="0">
                <a:latin typeface="Arial"/>
                <a:cs typeface="Arial"/>
              </a:rPr>
              <a:t> </a:t>
            </a:r>
            <a:r>
              <a:rPr sz="900" dirty="0">
                <a:latin typeface="Arial"/>
                <a:cs typeface="Arial"/>
              </a:rPr>
              <a:t>System.Drawing.Color</a:t>
            </a:r>
            <a:r>
              <a:rPr sz="900" spc="-20" dirty="0">
                <a:latin typeface="Arial"/>
                <a:cs typeface="Arial"/>
              </a:rPr>
              <a:t> </a:t>
            </a:r>
            <a:r>
              <a:rPr sz="900" spc="-25" dirty="0">
                <a:latin typeface="Arial"/>
                <a:cs typeface="Arial"/>
              </a:rPr>
              <a:t>c)</a:t>
            </a:r>
            <a:endParaRPr sz="900">
              <a:latin typeface="Arial"/>
              <a:cs typeface="Arial"/>
            </a:endParaRPr>
          </a:p>
          <a:p>
            <a:pPr marL="191770">
              <a:lnSpc>
                <a:spcPts val="1040"/>
              </a:lnSpc>
            </a:pPr>
            <a:r>
              <a:rPr sz="900" dirty="0">
                <a:latin typeface="Arial"/>
                <a:cs typeface="Arial"/>
              </a:rPr>
              <a:t>{</a:t>
            </a:r>
            <a:endParaRPr sz="900">
              <a:latin typeface="Arial"/>
              <a:cs typeface="Arial"/>
            </a:endParaRPr>
          </a:p>
          <a:p>
            <a:pPr marL="255904">
              <a:lnSpc>
                <a:spcPts val="1040"/>
              </a:lnSpc>
            </a:pPr>
            <a:r>
              <a:rPr sz="900" dirty="0">
                <a:latin typeface="Arial"/>
                <a:cs typeface="Arial"/>
              </a:rPr>
              <a:t>_x</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x;</a:t>
            </a:r>
            <a:endParaRPr sz="900">
              <a:latin typeface="Arial"/>
              <a:cs typeface="Arial"/>
            </a:endParaRPr>
          </a:p>
          <a:p>
            <a:pPr marL="255904">
              <a:lnSpc>
                <a:spcPts val="1030"/>
              </a:lnSpc>
            </a:pPr>
            <a:r>
              <a:rPr sz="900" dirty="0">
                <a:latin typeface="Arial"/>
                <a:cs typeface="Arial"/>
              </a:rPr>
              <a:t>_y</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y;</a:t>
            </a:r>
            <a:endParaRPr sz="900">
              <a:latin typeface="Arial"/>
              <a:cs typeface="Arial"/>
            </a:endParaRPr>
          </a:p>
          <a:p>
            <a:pPr marL="255904">
              <a:lnSpc>
                <a:spcPts val="1030"/>
              </a:lnSpc>
            </a:pPr>
            <a:r>
              <a:rPr sz="900" dirty="0">
                <a:latin typeface="Arial"/>
                <a:cs typeface="Arial"/>
              </a:rPr>
              <a:t>_z</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z;</a:t>
            </a:r>
            <a:endParaRPr sz="900">
              <a:latin typeface="Arial"/>
              <a:cs typeface="Arial"/>
            </a:endParaRPr>
          </a:p>
          <a:p>
            <a:pPr marL="255904">
              <a:lnSpc>
                <a:spcPts val="1040"/>
              </a:lnSpc>
            </a:pPr>
            <a:r>
              <a:rPr sz="900" dirty="0">
                <a:latin typeface="Arial"/>
                <a:cs typeface="Arial"/>
              </a:rPr>
              <a:t>_c</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c;</a:t>
            </a:r>
            <a:endParaRPr sz="900">
              <a:latin typeface="Arial"/>
              <a:cs typeface="Arial"/>
            </a:endParaRPr>
          </a:p>
          <a:p>
            <a:pPr marL="191770">
              <a:lnSpc>
                <a:spcPts val="1040"/>
              </a:lnSpc>
            </a:pPr>
            <a:r>
              <a:rPr sz="900" dirty="0">
                <a:latin typeface="Arial"/>
                <a:cs typeface="Arial"/>
              </a:rPr>
              <a:t>}</a:t>
            </a:r>
            <a:endParaRPr sz="900">
              <a:latin typeface="Arial"/>
              <a:cs typeface="Arial"/>
            </a:endParaRPr>
          </a:p>
          <a:p>
            <a:pPr marL="191770">
              <a:lnSpc>
                <a:spcPts val="1030"/>
              </a:lnSpc>
            </a:pPr>
            <a:r>
              <a:rPr sz="900" spc="-10" dirty="0">
                <a:solidFill>
                  <a:srgbClr val="00AF50"/>
                </a:solidFill>
                <a:latin typeface="Arial"/>
                <a:cs typeface="Arial"/>
              </a:rPr>
              <a:t>//properties</a:t>
            </a:r>
            <a:endParaRPr sz="900">
              <a:latin typeface="Arial"/>
              <a:cs typeface="Arial"/>
            </a:endParaRPr>
          </a:p>
          <a:p>
            <a:pPr marL="191770" marR="3065145" algn="just">
              <a:lnSpc>
                <a:spcPct val="96100"/>
              </a:lnSpc>
              <a:spcBef>
                <a:spcPts val="20"/>
              </a:spcBef>
            </a:pP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_x;</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_x</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_y;</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_y</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return </a:t>
            </a:r>
            <a:r>
              <a:rPr sz="900" dirty="0">
                <a:latin typeface="Arial"/>
                <a:cs typeface="Arial"/>
              </a:rPr>
              <a:t>_z;</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_z</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endParaRPr sz="900">
              <a:latin typeface="Arial"/>
              <a:cs typeface="Arial"/>
            </a:endParaRPr>
          </a:p>
          <a:p>
            <a:pPr marL="191770" algn="just">
              <a:lnSpc>
                <a:spcPts val="1010"/>
              </a:lnSpc>
            </a:pPr>
            <a:r>
              <a:rPr sz="900" dirty="0">
                <a:solidFill>
                  <a:srgbClr val="3333FF"/>
                </a:solidFill>
                <a:latin typeface="Arial"/>
                <a:cs typeface="Arial"/>
              </a:rPr>
              <a:t>public </a:t>
            </a:r>
            <a:r>
              <a:rPr sz="900" dirty="0">
                <a:latin typeface="Arial"/>
                <a:cs typeface="Arial"/>
              </a:rPr>
              <a:t>System.Drawing.</a:t>
            </a:r>
            <a:r>
              <a:rPr sz="900" b="1" dirty="0">
                <a:latin typeface="Arial"/>
                <a:cs typeface="Arial"/>
              </a:rPr>
              <a:t>Color</a:t>
            </a:r>
            <a:r>
              <a:rPr sz="900" b="1" spc="-5" dirty="0">
                <a:latin typeface="Arial"/>
                <a:cs typeface="Arial"/>
              </a:rPr>
              <a:t> </a:t>
            </a:r>
            <a:r>
              <a:rPr sz="900" dirty="0">
                <a:latin typeface="Arial"/>
                <a:cs typeface="Arial"/>
              </a:rPr>
              <a:t>C</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 </a:t>
            </a:r>
            <a:r>
              <a:rPr sz="900" dirty="0">
                <a:latin typeface="Arial"/>
                <a:cs typeface="Arial"/>
              </a:rPr>
              <a:t>{</a:t>
            </a:r>
            <a:r>
              <a:rPr sz="900" spc="-10" dirty="0">
                <a:latin typeface="Arial"/>
                <a:cs typeface="Arial"/>
              </a:rPr>
              <a:t> </a:t>
            </a:r>
            <a:r>
              <a:rPr sz="900" dirty="0">
                <a:solidFill>
                  <a:srgbClr val="3333FF"/>
                </a:solidFill>
                <a:latin typeface="Arial"/>
                <a:cs typeface="Arial"/>
              </a:rPr>
              <a:t>return</a:t>
            </a:r>
            <a:r>
              <a:rPr sz="900" spc="-10" dirty="0">
                <a:solidFill>
                  <a:srgbClr val="3333FF"/>
                </a:solidFill>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value</a:t>
            </a:r>
            <a:r>
              <a:rPr sz="900" dirty="0">
                <a:latin typeface="Arial"/>
                <a:cs typeface="Arial"/>
              </a:rPr>
              <a:t>;</a:t>
            </a:r>
            <a:r>
              <a:rPr sz="900" spc="-15" dirty="0">
                <a:latin typeface="Arial"/>
                <a:cs typeface="Arial"/>
              </a:rPr>
              <a:t> </a:t>
            </a:r>
            <a:r>
              <a:rPr sz="900" dirty="0">
                <a:latin typeface="Arial"/>
                <a:cs typeface="Arial"/>
              </a:rPr>
              <a:t>}</a:t>
            </a:r>
            <a:r>
              <a:rPr sz="900" spc="-10" dirty="0">
                <a:latin typeface="Arial"/>
                <a:cs typeface="Arial"/>
              </a:rPr>
              <a:t> </a:t>
            </a:r>
            <a:r>
              <a:rPr sz="900" spc="-5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p:txBody>
      </p:sp>
      <p:sp>
        <p:nvSpPr>
          <p:cNvPr id="12" name="object 3"/>
          <p:cNvSpPr txBox="1"/>
          <p:nvPr/>
        </p:nvSpPr>
        <p:spPr>
          <a:xfrm>
            <a:off x="902004" y="4491099"/>
            <a:ext cx="596646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properties</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only</a:t>
            </a:r>
            <a:r>
              <a:rPr sz="1100" spc="-15" dirty="0">
                <a:latin typeface="Arial"/>
                <a:cs typeface="Arial"/>
              </a:rPr>
              <a:t> </a:t>
            </a:r>
            <a:r>
              <a:rPr sz="1100" dirty="0">
                <a:latin typeface="Arial"/>
                <a:cs typeface="Arial"/>
              </a:rPr>
              <a:t>set</a:t>
            </a:r>
            <a:r>
              <a:rPr sz="1100" spc="-1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get</a:t>
            </a:r>
            <a:r>
              <a:rPr sz="1100" spc="-1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write</a:t>
            </a:r>
            <a:r>
              <a:rPr sz="1100" spc="-3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property</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get</a:t>
            </a:r>
            <a:r>
              <a:rPr sz="1100" spc="-20" dirty="0">
                <a:latin typeface="Arial"/>
                <a:cs typeface="Arial"/>
              </a:rPr>
              <a:t> </a:t>
            </a:r>
            <a:r>
              <a:rPr sz="1100" spc="-25" dirty="0">
                <a:latin typeface="Arial"/>
                <a:cs typeface="Arial"/>
              </a:rPr>
              <a:t>the </a:t>
            </a:r>
            <a:r>
              <a:rPr sz="1100" dirty="0">
                <a:latin typeface="Arial"/>
                <a:cs typeface="Arial"/>
              </a:rPr>
              <a:t>color</a:t>
            </a:r>
            <a:r>
              <a:rPr sz="1100" spc="-10" dirty="0">
                <a:latin typeface="Arial"/>
                <a:cs typeface="Arial"/>
              </a:rPr>
              <a:t> saturation:</a:t>
            </a:r>
            <a:endParaRPr sz="1100">
              <a:latin typeface="Arial"/>
              <a:cs typeface="Arial"/>
            </a:endParaRPr>
          </a:p>
        </p:txBody>
      </p:sp>
      <p:sp>
        <p:nvSpPr>
          <p:cNvPr id="13" name="object 4"/>
          <p:cNvSpPr txBox="1"/>
          <p:nvPr/>
        </p:nvSpPr>
        <p:spPr>
          <a:xfrm>
            <a:off x="920800" y="5000624"/>
            <a:ext cx="5944870" cy="40386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spc="-10" dirty="0">
                <a:solidFill>
                  <a:srgbClr val="00AF50"/>
                </a:solidFill>
                <a:latin typeface="Arial"/>
                <a:cs typeface="Arial"/>
              </a:rPr>
              <a:t>//property</a:t>
            </a:r>
            <a:endParaRPr sz="900">
              <a:latin typeface="Arial"/>
              <a:cs typeface="Arial"/>
            </a:endParaRPr>
          </a:p>
          <a:p>
            <a:pPr marL="191770">
              <a:lnSpc>
                <a:spcPts val="1055"/>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double </a:t>
            </a:r>
            <a:r>
              <a:rPr sz="900" b="1" dirty="0">
                <a:latin typeface="Arial"/>
                <a:cs typeface="Arial"/>
              </a:rPr>
              <a:t>Saturation</a:t>
            </a:r>
            <a:r>
              <a:rPr sz="900" b="1" spc="-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get</a:t>
            </a:r>
            <a:r>
              <a:rPr sz="900" spc="-10" dirty="0">
                <a:solidFill>
                  <a:srgbClr val="3333FF"/>
                </a:solidFill>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return</a:t>
            </a:r>
            <a:r>
              <a:rPr sz="900" spc="-15" dirty="0">
                <a:solidFill>
                  <a:srgbClr val="3333FF"/>
                </a:solidFill>
                <a:latin typeface="Arial"/>
                <a:cs typeface="Arial"/>
              </a:rPr>
              <a:t> </a:t>
            </a:r>
            <a:r>
              <a:rPr sz="900" dirty="0">
                <a:latin typeface="Arial"/>
                <a:cs typeface="Arial"/>
              </a:rPr>
              <a:t>_c.GetSaturation();</a:t>
            </a:r>
            <a:r>
              <a:rPr sz="900" spc="-20" dirty="0">
                <a:latin typeface="Arial"/>
                <a:cs typeface="Arial"/>
              </a:rPr>
              <a:t> </a:t>
            </a:r>
            <a:r>
              <a:rPr sz="900" dirty="0">
                <a:latin typeface="Arial"/>
                <a:cs typeface="Arial"/>
              </a:rPr>
              <a:t>}</a:t>
            </a:r>
            <a:r>
              <a:rPr sz="900" spc="-10" dirty="0">
                <a:latin typeface="Arial"/>
                <a:cs typeface="Arial"/>
              </a:rPr>
              <a:t> </a:t>
            </a:r>
            <a:r>
              <a:rPr sz="900" spc="-50" dirty="0">
                <a:latin typeface="Arial"/>
                <a:cs typeface="Arial"/>
              </a:rPr>
              <a:t>}</a:t>
            </a:r>
            <a:endParaRPr sz="900">
              <a:latin typeface="Arial"/>
              <a:cs typeface="Arial"/>
            </a:endParaRPr>
          </a:p>
        </p:txBody>
      </p:sp>
      <p:sp>
        <p:nvSpPr>
          <p:cNvPr id="14" name="object 5"/>
          <p:cNvSpPr txBox="1"/>
          <p:nvPr/>
        </p:nvSpPr>
        <p:spPr>
          <a:xfrm>
            <a:off x="902004" y="5548755"/>
            <a:ext cx="446659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We</a:t>
            </a:r>
            <a:r>
              <a:rPr sz="1100" spc="-2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rewrite</a:t>
            </a:r>
            <a:r>
              <a:rPr sz="1100" spc="-2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Saturation</a:t>
            </a:r>
            <a:r>
              <a:rPr sz="1100" b="1" i="1" spc="-20" dirty="0">
                <a:latin typeface="Arial"/>
                <a:cs typeface="Arial"/>
              </a:rPr>
              <a:t> </a:t>
            </a:r>
            <a:r>
              <a:rPr sz="1100" dirty="0">
                <a:latin typeface="Arial"/>
                <a:cs typeface="Arial"/>
              </a:rPr>
              <a:t>property</a:t>
            </a:r>
            <a:r>
              <a:rPr sz="1100" spc="-1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method</a:t>
            </a:r>
            <a:r>
              <a:rPr sz="1100" spc="-20" dirty="0">
                <a:latin typeface="Arial"/>
                <a:cs typeface="Arial"/>
              </a:rPr>
              <a:t> </a:t>
            </a:r>
            <a:r>
              <a:rPr sz="1100" dirty="0">
                <a:latin typeface="Arial"/>
                <a:cs typeface="Arial"/>
              </a:rPr>
              <a:t>as</a:t>
            </a:r>
            <a:r>
              <a:rPr sz="1100" spc="-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a:t>
            </a:r>
            <a:endParaRPr sz="1100">
              <a:latin typeface="Arial"/>
              <a:cs typeface="Arial"/>
            </a:endParaRPr>
          </a:p>
        </p:txBody>
      </p:sp>
      <p:sp>
        <p:nvSpPr>
          <p:cNvPr id="15" name="object 6"/>
          <p:cNvSpPr txBox="1"/>
          <p:nvPr/>
        </p:nvSpPr>
        <p:spPr>
          <a:xfrm>
            <a:off x="920800" y="5898260"/>
            <a:ext cx="5944870" cy="40259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spc="-10" dirty="0">
                <a:solidFill>
                  <a:srgbClr val="00AF50"/>
                </a:solidFill>
                <a:latin typeface="Arial"/>
                <a:cs typeface="Arial"/>
              </a:rPr>
              <a:t>//method</a:t>
            </a:r>
            <a:endParaRPr sz="900">
              <a:latin typeface="Arial"/>
              <a:cs typeface="Arial"/>
            </a:endParaRPr>
          </a:p>
          <a:p>
            <a:pPr marL="191770">
              <a:lnSpc>
                <a:spcPts val="1055"/>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b="1" dirty="0">
                <a:latin typeface="Arial"/>
                <a:cs typeface="Arial"/>
              </a:rPr>
              <a:t>Saturation</a:t>
            </a:r>
            <a:r>
              <a:rPr sz="900" dirty="0">
                <a:latin typeface="Arial"/>
                <a:cs typeface="Arial"/>
              </a:rPr>
              <a:t>()</a:t>
            </a:r>
            <a:r>
              <a:rPr sz="900" spc="-10" dirty="0">
                <a:latin typeface="Arial"/>
                <a:cs typeface="Arial"/>
              </a:rPr>
              <a:t> </a:t>
            </a:r>
            <a:r>
              <a:rPr sz="900" dirty="0">
                <a:latin typeface="Arial"/>
                <a:cs typeface="Arial"/>
              </a:rPr>
              <a:t>{</a:t>
            </a:r>
            <a:r>
              <a:rPr sz="900" spc="-25" dirty="0">
                <a:latin typeface="Arial"/>
                <a:cs typeface="Arial"/>
              </a:rPr>
              <a:t> </a:t>
            </a:r>
            <a:r>
              <a:rPr sz="900" dirty="0">
                <a:solidFill>
                  <a:srgbClr val="3333FF"/>
                </a:solidFill>
                <a:latin typeface="Arial"/>
                <a:cs typeface="Arial"/>
              </a:rPr>
              <a:t>return</a:t>
            </a:r>
            <a:r>
              <a:rPr sz="900" spc="-15" dirty="0">
                <a:solidFill>
                  <a:srgbClr val="3333FF"/>
                </a:solidFill>
                <a:latin typeface="Arial"/>
                <a:cs typeface="Arial"/>
              </a:rPr>
              <a:t> </a:t>
            </a:r>
            <a:r>
              <a:rPr sz="900" dirty="0">
                <a:latin typeface="Arial"/>
                <a:cs typeface="Arial"/>
              </a:rPr>
              <a:t>_c.GetSaturation();</a:t>
            </a:r>
            <a:r>
              <a:rPr sz="900" spc="-10" dirty="0">
                <a:latin typeface="Arial"/>
                <a:cs typeface="Arial"/>
              </a:rPr>
              <a:t> </a:t>
            </a:r>
            <a:r>
              <a:rPr sz="900" spc="-50" dirty="0">
                <a:latin typeface="Arial"/>
                <a:cs typeface="Arial"/>
              </a:rPr>
              <a:t>}</a:t>
            </a:r>
            <a:endParaRPr sz="900">
              <a:latin typeface="Arial"/>
              <a:cs typeface="Arial"/>
            </a:endParaRPr>
          </a:p>
        </p:txBody>
      </p:sp>
      <p:sp>
        <p:nvSpPr>
          <p:cNvPr id="16" name="object 7"/>
          <p:cNvSpPr txBox="1"/>
          <p:nvPr/>
        </p:nvSpPr>
        <p:spPr>
          <a:xfrm>
            <a:off x="902004" y="6446392"/>
            <a:ext cx="592709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However,</a:t>
            </a:r>
            <a:r>
              <a:rPr sz="1100" spc="-40" dirty="0">
                <a:latin typeface="Arial"/>
                <a:cs typeface="Arial"/>
              </a:rPr>
              <a:t> </a:t>
            </a:r>
            <a:r>
              <a:rPr sz="1100" dirty="0">
                <a:latin typeface="Arial"/>
                <a:cs typeface="Arial"/>
              </a:rPr>
              <a:t>methods</a:t>
            </a:r>
            <a:r>
              <a:rPr sz="1100" spc="-45" dirty="0">
                <a:latin typeface="Arial"/>
                <a:cs typeface="Arial"/>
              </a:rPr>
              <a:t> </a:t>
            </a:r>
            <a:r>
              <a:rPr sz="1100" dirty="0">
                <a:latin typeface="Arial"/>
                <a:cs typeface="Arial"/>
              </a:rPr>
              <a:t>typically</a:t>
            </a:r>
            <a:r>
              <a:rPr sz="1100" spc="-30" dirty="0">
                <a:latin typeface="Arial"/>
                <a:cs typeface="Arial"/>
              </a:rPr>
              <a:t> </a:t>
            </a:r>
            <a:r>
              <a:rPr sz="1100" dirty="0">
                <a:latin typeface="Arial"/>
                <a:cs typeface="Arial"/>
              </a:rPr>
              <a:t>include</a:t>
            </a:r>
            <a:r>
              <a:rPr sz="1100" spc="-35" dirty="0">
                <a:latin typeface="Arial"/>
                <a:cs typeface="Arial"/>
              </a:rPr>
              <a:t> </a:t>
            </a:r>
            <a:r>
              <a:rPr sz="1100" dirty="0">
                <a:latin typeface="Arial"/>
                <a:cs typeface="Arial"/>
              </a:rPr>
              <a:t>more</a:t>
            </a:r>
            <a:r>
              <a:rPr sz="1100" spc="-40" dirty="0">
                <a:latin typeface="Arial"/>
                <a:cs typeface="Arial"/>
              </a:rPr>
              <a:t> </a:t>
            </a:r>
            <a:r>
              <a:rPr sz="1100" dirty="0">
                <a:latin typeface="Arial"/>
                <a:cs typeface="Arial"/>
              </a:rPr>
              <a:t>complex</a:t>
            </a:r>
            <a:r>
              <a:rPr sz="1100" spc="-30" dirty="0">
                <a:latin typeface="Arial"/>
                <a:cs typeface="Arial"/>
              </a:rPr>
              <a:t> </a:t>
            </a:r>
            <a:r>
              <a:rPr sz="1100" dirty="0">
                <a:latin typeface="Arial"/>
                <a:cs typeface="Arial"/>
              </a:rPr>
              <a:t>functionality,</a:t>
            </a:r>
            <a:r>
              <a:rPr sz="1100" spc="-40" dirty="0">
                <a:latin typeface="Arial"/>
                <a:cs typeface="Arial"/>
              </a:rPr>
              <a:t> </a:t>
            </a:r>
            <a:r>
              <a:rPr sz="1100" dirty="0">
                <a:latin typeface="Arial"/>
                <a:cs typeface="Arial"/>
              </a:rPr>
              <a:t>multiple</a:t>
            </a:r>
            <a:r>
              <a:rPr sz="1100" spc="-35" dirty="0">
                <a:latin typeface="Arial"/>
                <a:cs typeface="Arial"/>
              </a:rPr>
              <a:t> </a:t>
            </a:r>
            <a:r>
              <a:rPr sz="1100" dirty="0">
                <a:latin typeface="Arial"/>
                <a:cs typeface="Arial"/>
              </a:rPr>
              <a:t>input</a:t>
            </a:r>
            <a:r>
              <a:rPr sz="1100" spc="-25" dirty="0">
                <a:latin typeface="Arial"/>
                <a:cs typeface="Arial"/>
              </a:rPr>
              <a:t> </a:t>
            </a:r>
            <a:r>
              <a:rPr sz="1100" dirty="0">
                <a:latin typeface="Arial"/>
                <a:cs typeface="Arial"/>
              </a:rPr>
              <a:t>or</a:t>
            </a:r>
            <a:r>
              <a:rPr sz="1100" spc="-25" dirty="0">
                <a:latin typeface="Arial"/>
                <a:cs typeface="Arial"/>
              </a:rPr>
              <a:t> </a:t>
            </a:r>
            <a:r>
              <a:rPr sz="1100" spc="-10" dirty="0">
                <a:latin typeface="Arial"/>
                <a:cs typeface="Arial"/>
              </a:rPr>
              <a:t>possible </a:t>
            </a:r>
            <a:r>
              <a:rPr sz="1100" dirty="0">
                <a:latin typeface="Arial"/>
                <a:cs typeface="Arial"/>
              </a:rPr>
              <a:t>exceptions.</a:t>
            </a:r>
            <a:r>
              <a:rPr sz="1100" spc="-40" dirty="0">
                <a:latin typeface="Arial"/>
                <a:cs typeface="Arial"/>
              </a:rPr>
              <a:t> </a:t>
            </a:r>
            <a:r>
              <a:rPr sz="1100" dirty="0">
                <a:latin typeface="Arial"/>
                <a:cs typeface="Arial"/>
              </a:rPr>
              <a:t>There</a:t>
            </a:r>
            <a:r>
              <a:rPr sz="1100" spc="-3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no</a:t>
            </a:r>
            <a:r>
              <a:rPr sz="1100" spc="-35" dirty="0">
                <a:latin typeface="Arial"/>
                <a:cs typeface="Arial"/>
              </a:rPr>
              <a:t> </a:t>
            </a:r>
            <a:r>
              <a:rPr sz="1100" dirty="0">
                <a:latin typeface="Arial"/>
                <a:cs typeface="Arial"/>
              </a:rPr>
              <a:t>fixed</a:t>
            </a:r>
            <a:r>
              <a:rPr sz="1100" spc="-30" dirty="0">
                <a:latin typeface="Arial"/>
                <a:cs typeface="Arial"/>
              </a:rPr>
              <a:t> </a:t>
            </a:r>
            <a:r>
              <a:rPr sz="1100" dirty="0">
                <a:latin typeface="Arial"/>
                <a:cs typeface="Arial"/>
              </a:rPr>
              <a:t>rules</a:t>
            </a:r>
            <a:r>
              <a:rPr sz="1100" spc="-25" dirty="0">
                <a:latin typeface="Arial"/>
                <a:cs typeface="Arial"/>
              </a:rPr>
              <a:t> </a:t>
            </a:r>
            <a:r>
              <a:rPr sz="1100" dirty="0">
                <a:latin typeface="Arial"/>
                <a:cs typeface="Arial"/>
              </a:rPr>
              <a:t>about</a:t>
            </a:r>
            <a:r>
              <a:rPr sz="1100" spc="-15" dirty="0">
                <a:latin typeface="Arial"/>
                <a:cs typeface="Arial"/>
              </a:rPr>
              <a:t> </a:t>
            </a:r>
            <a:r>
              <a:rPr sz="1100" dirty="0">
                <a:latin typeface="Arial"/>
                <a:cs typeface="Arial"/>
              </a:rPr>
              <a:t>when</a:t>
            </a:r>
            <a:r>
              <a:rPr sz="1100" spc="-3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either,</a:t>
            </a:r>
            <a:r>
              <a:rPr sz="1100" spc="-30" dirty="0">
                <a:latin typeface="Arial"/>
                <a:cs typeface="Arial"/>
              </a:rPr>
              <a:t> </a:t>
            </a:r>
            <a:r>
              <a:rPr sz="1100" dirty="0">
                <a:latin typeface="Arial"/>
                <a:cs typeface="Arial"/>
              </a:rPr>
              <a:t>but</a:t>
            </a:r>
            <a:r>
              <a:rPr sz="1100" spc="-15"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generally</a:t>
            </a:r>
            <a:r>
              <a:rPr sz="1100" spc="-20" dirty="0">
                <a:latin typeface="Arial"/>
                <a:cs typeface="Arial"/>
              </a:rPr>
              <a:t> </a:t>
            </a:r>
            <a:r>
              <a:rPr sz="1100" dirty="0">
                <a:latin typeface="Arial"/>
                <a:cs typeface="Arial"/>
              </a:rPr>
              <a:t>acceptable</a:t>
            </a:r>
            <a:r>
              <a:rPr sz="1100" spc="-30" dirty="0">
                <a:latin typeface="Arial"/>
                <a:cs typeface="Arial"/>
              </a:rPr>
              <a:t> </a:t>
            </a:r>
            <a:r>
              <a:rPr sz="1100" spc="-20" dirty="0">
                <a:latin typeface="Arial"/>
                <a:cs typeface="Arial"/>
              </a:rPr>
              <a:t>that </a:t>
            </a:r>
            <a:r>
              <a:rPr sz="1100" dirty="0">
                <a:latin typeface="Arial"/>
                <a:cs typeface="Arial"/>
              </a:rPr>
              <a:t>properties</a:t>
            </a:r>
            <a:r>
              <a:rPr sz="1100" spc="-35" dirty="0">
                <a:latin typeface="Arial"/>
                <a:cs typeface="Arial"/>
              </a:rPr>
              <a:t> </a:t>
            </a:r>
            <a:r>
              <a:rPr sz="1100" dirty="0">
                <a:latin typeface="Arial"/>
                <a:cs typeface="Arial"/>
              </a:rPr>
              <a:t>involve</a:t>
            </a:r>
            <a:r>
              <a:rPr sz="1100" spc="-20" dirty="0">
                <a:latin typeface="Arial"/>
                <a:cs typeface="Arial"/>
              </a:rPr>
              <a:t> </a:t>
            </a:r>
            <a:r>
              <a:rPr sz="1100" dirty="0">
                <a:latin typeface="Arial"/>
                <a:cs typeface="Arial"/>
              </a:rPr>
              <a:t>data,</a:t>
            </a:r>
            <a:r>
              <a:rPr sz="1100" spc="-40" dirty="0">
                <a:latin typeface="Arial"/>
                <a:cs typeface="Arial"/>
              </a:rPr>
              <a:t> </a:t>
            </a:r>
            <a:r>
              <a:rPr sz="1100" dirty="0">
                <a:latin typeface="Arial"/>
                <a:cs typeface="Arial"/>
              </a:rPr>
              <a:t>while</a:t>
            </a:r>
            <a:r>
              <a:rPr sz="1100" spc="-20"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involve</a:t>
            </a:r>
            <a:r>
              <a:rPr sz="1100" spc="-25" dirty="0">
                <a:latin typeface="Arial"/>
                <a:cs typeface="Arial"/>
              </a:rPr>
              <a:t> </a:t>
            </a:r>
            <a:r>
              <a:rPr sz="1100" dirty="0">
                <a:latin typeface="Arial"/>
                <a:cs typeface="Arial"/>
              </a:rPr>
              <a:t>actions.</a:t>
            </a:r>
            <a:r>
              <a:rPr sz="1100" spc="-25" dirty="0">
                <a:latin typeface="Arial"/>
                <a:cs typeface="Arial"/>
              </a:rPr>
              <a:t> </a:t>
            </a:r>
            <a:r>
              <a:rPr sz="1100" dirty="0">
                <a:latin typeface="Arial"/>
                <a:cs typeface="Arial"/>
              </a:rPr>
              <a:t>We</a:t>
            </a:r>
            <a:r>
              <a:rPr sz="1100" spc="-3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write</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method</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calculate</a:t>
            </a:r>
            <a:r>
              <a:rPr sz="1100" spc="-30" dirty="0">
                <a:latin typeface="Arial"/>
                <a:cs typeface="Arial"/>
              </a:rPr>
              <a:t> </a:t>
            </a:r>
            <a:r>
              <a:rPr sz="1100" spc="-25" dirty="0">
                <a:latin typeface="Arial"/>
                <a:cs typeface="Arial"/>
              </a:rPr>
              <a:t>the </a:t>
            </a:r>
            <a:r>
              <a:rPr sz="1100" dirty="0">
                <a:latin typeface="Arial"/>
                <a:cs typeface="Arial"/>
              </a:rPr>
              <a:t>average</a:t>
            </a:r>
            <a:r>
              <a:rPr sz="1100" spc="-20" dirty="0">
                <a:latin typeface="Arial"/>
                <a:cs typeface="Arial"/>
              </a:rPr>
              <a:t> </a:t>
            </a:r>
            <a:r>
              <a:rPr sz="1100" dirty="0">
                <a:latin typeface="Arial"/>
                <a:cs typeface="Arial"/>
              </a:rPr>
              <a:t>location</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color</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input</a:t>
            </a:r>
            <a:r>
              <a:rPr sz="1100" spc="-20" dirty="0">
                <a:latin typeface="Arial"/>
                <a:cs typeface="Arial"/>
              </a:rPr>
              <a:t> </a:t>
            </a:r>
            <a:r>
              <a:rPr sz="1100" spc="-10" dirty="0">
                <a:latin typeface="Arial"/>
                <a:cs typeface="Arial"/>
              </a:rPr>
              <a:t>ColorPoints.</a:t>
            </a:r>
            <a:endParaRPr sz="1100">
              <a:latin typeface="Arial"/>
              <a:cs typeface="Arial"/>
            </a:endParaRPr>
          </a:p>
        </p:txBody>
      </p:sp>
      <p:sp>
        <p:nvSpPr>
          <p:cNvPr id="17" name="object 8"/>
          <p:cNvSpPr txBox="1"/>
          <p:nvPr/>
        </p:nvSpPr>
        <p:spPr>
          <a:xfrm>
            <a:off x="920800" y="7277733"/>
            <a:ext cx="5944870" cy="145415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spc="-10" dirty="0">
                <a:solidFill>
                  <a:srgbClr val="00AF50"/>
                </a:solidFill>
                <a:latin typeface="Arial"/>
                <a:cs typeface="Arial"/>
              </a:rPr>
              <a:t>//method</a:t>
            </a:r>
            <a:endParaRPr sz="900">
              <a:latin typeface="Arial"/>
              <a:cs typeface="Arial"/>
            </a:endParaRPr>
          </a:p>
          <a:p>
            <a:pPr marL="191770">
              <a:lnSpc>
                <a:spcPts val="1030"/>
              </a:lnSpc>
            </a:pP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static</a:t>
            </a:r>
            <a:r>
              <a:rPr sz="900" spc="-10" dirty="0">
                <a:solidFill>
                  <a:srgbClr val="3333FF"/>
                </a:solidFill>
                <a:latin typeface="Arial"/>
                <a:cs typeface="Arial"/>
              </a:rPr>
              <a:t> </a:t>
            </a:r>
            <a:r>
              <a:rPr sz="900" b="1" dirty="0">
                <a:latin typeface="Arial"/>
                <a:cs typeface="Arial"/>
              </a:rPr>
              <a:t>Average</a:t>
            </a:r>
            <a:r>
              <a:rPr sz="900" b="1" spc="-15" dirty="0">
                <a:latin typeface="Arial"/>
                <a:cs typeface="Arial"/>
              </a:rPr>
              <a:t> </a:t>
            </a:r>
            <a:r>
              <a:rPr sz="900" dirty="0">
                <a:latin typeface="Arial"/>
                <a:cs typeface="Arial"/>
              </a:rPr>
              <a:t>(</a:t>
            </a:r>
            <a:r>
              <a:rPr sz="900" b="1" dirty="0">
                <a:latin typeface="Arial"/>
                <a:cs typeface="Arial"/>
              </a:rPr>
              <a:t>ColorPoint</a:t>
            </a:r>
            <a:r>
              <a:rPr sz="900" b="1" spc="-10" dirty="0">
                <a:latin typeface="Arial"/>
                <a:cs typeface="Arial"/>
              </a:rPr>
              <a:t> </a:t>
            </a:r>
            <a:r>
              <a:rPr sz="900" dirty="0">
                <a:latin typeface="Arial"/>
                <a:cs typeface="Arial"/>
              </a:rPr>
              <a:t>a,</a:t>
            </a:r>
            <a:r>
              <a:rPr sz="900" spc="-20" dirty="0">
                <a:latin typeface="Arial"/>
                <a:cs typeface="Arial"/>
              </a:rPr>
              <a:t> </a:t>
            </a:r>
            <a:r>
              <a:rPr sz="900" b="1" dirty="0">
                <a:latin typeface="Arial"/>
                <a:cs typeface="Arial"/>
              </a:rPr>
              <a:t>ColorPoint</a:t>
            </a:r>
            <a:r>
              <a:rPr sz="900" b="1" spc="-10" dirty="0">
                <a:latin typeface="Arial"/>
                <a:cs typeface="Arial"/>
              </a:rPr>
              <a:t> </a:t>
            </a:r>
            <a:r>
              <a:rPr sz="900" spc="-25" dirty="0">
                <a:latin typeface="Arial"/>
                <a:cs typeface="Arial"/>
              </a:rPr>
              <a:t>b)</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255904" marR="3823970">
              <a:lnSpc>
                <a:spcPts val="1040"/>
              </a:lnSpc>
              <a:spcBef>
                <a:spcPts val="45"/>
              </a:spcBef>
            </a:pPr>
            <a:r>
              <a:rPr sz="900" b="1" spc="-10" dirty="0">
                <a:latin typeface="Arial"/>
                <a:cs typeface="Arial"/>
              </a:rPr>
              <a:t>ColorPoint</a:t>
            </a:r>
            <a:r>
              <a:rPr sz="900" b="1" dirty="0">
                <a:latin typeface="Arial"/>
                <a:cs typeface="Arial"/>
              </a:rPr>
              <a:t> </a:t>
            </a:r>
            <a:r>
              <a:rPr sz="900" dirty="0">
                <a:latin typeface="Arial"/>
                <a:cs typeface="Arial"/>
              </a:rPr>
              <a:t>avPt</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ColorPoint(); </a:t>
            </a:r>
            <a:r>
              <a:rPr sz="900" dirty="0">
                <a:latin typeface="Arial"/>
                <a:cs typeface="Arial"/>
              </a:rPr>
              <a:t>avPt.X</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(a.X +</a:t>
            </a:r>
            <a:r>
              <a:rPr sz="900" spc="-10" dirty="0">
                <a:latin typeface="Arial"/>
                <a:cs typeface="Arial"/>
              </a:rPr>
              <a:t> </a:t>
            </a:r>
            <a:r>
              <a:rPr sz="900" dirty="0">
                <a:latin typeface="Arial"/>
                <a:cs typeface="Arial"/>
              </a:rPr>
              <a:t>b.X) /</a:t>
            </a:r>
            <a:r>
              <a:rPr sz="900" spc="-10" dirty="0">
                <a:latin typeface="Arial"/>
                <a:cs typeface="Arial"/>
              </a:rPr>
              <a:t> </a:t>
            </a:r>
            <a:r>
              <a:rPr sz="900" spc="-25" dirty="0">
                <a:latin typeface="Arial"/>
                <a:cs typeface="Arial"/>
              </a:rPr>
              <a:t>2;</a:t>
            </a:r>
            <a:endParaRPr sz="900">
              <a:latin typeface="Arial"/>
              <a:cs typeface="Arial"/>
            </a:endParaRPr>
          </a:p>
          <a:p>
            <a:pPr marL="255904">
              <a:lnSpc>
                <a:spcPts val="985"/>
              </a:lnSpc>
            </a:pPr>
            <a:r>
              <a:rPr sz="900" dirty="0">
                <a:latin typeface="Arial"/>
                <a:cs typeface="Arial"/>
              </a:rPr>
              <a:t>avPt.Y</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(a.Y +</a:t>
            </a:r>
            <a:r>
              <a:rPr sz="900" spc="-10"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2;</a:t>
            </a:r>
            <a:endParaRPr sz="900">
              <a:latin typeface="Arial"/>
              <a:cs typeface="Arial"/>
            </a:endParaRPr>
          </a:p>
          <a:p>
            <a:pPr marL="255904">
              <a:lnSpc>
                <a:spcPts val="1030"/>
              </a:lnSpc>
            </a:pPr>
            <a:r>
              <a:rPr sz="900" dirty="0">
                <a:latin typeface="Arial"/>
                <a:cs typeface="Arial"/>
              </a:rPr>
              <a:t>avPt.Z</a:t>
            </a:r>
            <a:r>
              <a:rPr sz="900" spc="-2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(a.Z</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b.Z)</a:t>
            </a:r>
            <a:r>
              <a:rPr sz="900" spc="-5" dirty="0">
                <a:latin typeface="Arial"/>
                <a:cs typeface="Arial"/>
              </a:rPr>
              <a:t> </a:t>
            </a:r>
            <a:r>
              <a:rPr sz="900" dirty="0">
                <a:latin typeface="Arial"/>
                <a:cs typeface="Arial"/>
              </a:rPr>
              <a:t>/ </a:t>
            </a:r>
            <a:r>
              <a:rPr sz="900" spc="-25" dirty="0">
                <a:latin typeface="Arial"/>
                <a:cs typeface="Arial"/>
              </a:rPr>
              <a:t>2;</a:t>
            </a:r>
            <a:endParaRPr sz="900">
              <a:latin typeface="Arial"/>
              <a:cs typeface="Arial"/>
            </a:endParaRPr>
          </a:p>
          <a:p>
            <a:pPr marL="255904">
              <a:lnSpc>
                <a:spcPts val="1040"/>
              </a:lnSpc>
            </a:pPr>
            <a:r>
              <a:rPr sz="900" dirty="0">
                <a:latin typeface="Arial"/>
                <a:cs typeface="Arial"/>
              </a:rPr>
              <a:t>avPt.C</a:t>
            </a:r>
            <a:r>
              <a:rPr sz="900" spc="-10" dirty="0">
                <a:latin typeface="Arial"/>
                <a:cs typeface="Arial"/>
              </a:rPr>
              <a:t> </a:t>
            </a:r>
            <a:r>
              <a:rPr sz="900" dirty="0">
                <a:latin typeface="Arial"/>
                <a:cs typeface="Arial"/>
              </a:rPr>
              <a:t>= </a:t>
            </a:r>
            <a:r>
              <a:rPr sz="900" b="1" dirty="0">
                <a:latin typeface="Arial"/>
                <a:cs typeface="Arial"/>
              </a:rPr>
              <a:t>Color</a:t>
            </a:r>
            <a:r>
              <a:rPr sz="900" dirty="0">
                <a:latin typeface="Arial"/>
                <a:cs typeface="Arial"/>
              </a:rPr>
              <a:t>.FromArgb((a.C.A</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b.C.A)</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15" dirty="0">
                <a:latin typeface="Arial"/>
                <a:cs typeface="Arial"/>
              </a:rPr>
              <a:t> </a:t>
            </a:r>
            <a:r>
              <a:rPr sz="900" dirty="0">
                <a:latin typeface="Arial"/>
                <a:cs typeface="Arial"/>
              </a:rPr>
              <a:t>(a.C.R</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b.C.R)</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(a.C.G</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b.C.G)</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(a.C.B</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b.C.B)</a:t>
            </a:r>
            <a:r>
              <a:rPr sz="900" spc="-1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2);</a:t>
            </a:r>
            <a:endParaRPr sz="900">
              <a:latin typeface="Arial"/>
              <a:cs typeface="Arial"/>
            </a:endParaRPr>
          </a:p>
          <a:p>
            <a:pPr marL="255904">
              <a:lnSpc>
                <a:spcPts val="1040"/>
              </a:lnSpc>
            </a:pPr>
            <a:r>
              <a:rPr sz="900" dirty="0">
                <a:solidFill>
                  <a:srgbClr val="3333FF"/>
                </a:solidFill>
                <a:latin typeface="Arial"/>
                <a:cs typeface="Arial"/>
              </a:rPr>
              <a:t>return</a:t>
            </a:r>
            <a:r>
              <a:rPr sz="900" spc="-10" dirty="0">
                <a:solidFill>
                  <a:srgbClr val="3333FF"/>
                </a:solidFill>
                <a:latin typeface="Arial"/>
                <a:cs typeface="Arial"/>
              </a:rPr>
              <a:t> a</a:t>
            </a:r>
            <a:r>
              <a:rPr sz="900" spc="-10" dirty="0">
                <a:latin typeface="Arial"/>
                <a:cs typeface="Arial"/>
              </a:rPr>
              <a:t>vPt;</a:t>
            </a:r>
            <a:endParaRPr sz="900">
              <a:latin typeface="Arial"/>
              <a:cs typeface="Arial"/>
            </a:endParaRPr>
          </a:p>
          <a:p>
            <a:pPr marL="191770">
              <a:lnSpc>
                <a:spcPts val="1055"/>
              </a:lnSpc>
            </a:pPr>
            <a:r>
              <a:rPr sz="900" dirty="0">
                <a:latin typeface="Arial"/>
                <a:cs typeface="Arial"/>
              </a:rPr>
              <a:t>}</a:t>
            </a:r>
            <a:endParaRPr sz="90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p:nvPr/>
        </p:nvSpPr>
        <p:spPr>
          <a:xfrm>
            <a:off x="902004" y="885952"/>
            <a:ext cx="594741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Structures</a:t>
            </a:r>
            <a:r>
              <a:rPr sz="1100" spc="-4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include</a:t>
            </a:r>
            <a:r>
              <a:rPr sz="1100" spc="-25" dirty="0">
                <a:latin typeface="Arial"/>
                <a:cs typeface="Arial"/>
              </a:rPr>
              <a:t> </a:t>
            </a:r>
            <a:r>
              <a:rPr sz="1100" dirty="0">
                <a:latin typeface="Arial"/>
                <a:cs typeface="Arial"/>
              </a:rPr>
              <a:t>members</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called</a:t>
            </a:r>
            <a:r>
              <a:rPr sz="1100" spc="-15"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there</a:t>
            </a:r>
            <a:r>
              <a:rPr sz="1100"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no</a:t>
            </a:r>
            <a:r>
              <a:rPr sz="1100" spc="-25" dirty="0">
                <a:latin typeface="Arial"/>
                <a:cs typeface="Arial"/>
              </a:rPr>
              <a:t> </a:t>
            </a:r>
            <a:r>
              <a:rPr sz="1100" spc="-10" dirty="0">
                <a:latin typeface="Arial"/>
                <a:cs typeface="Arial"/>
              </a:rPr>
              <a:t>instance </a:t>
            </a:r>
            <a:r>
              <a:rPr sz="1100" dirty="0">
                <a:latin typeface="Arial"/>
                <a:cs typeface="Arial"/>
              </a:rPr>
              <a:t>created</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type.</a:t>
            </a:r>
            <a:r>
              <a:rPr sz="1100" spc="-10" dirty="0">
                <a:latin typeface="Arial"/>
                <a:cs typeface="Arial"/>
              </a:rPr>
              <a:t> </a:t>
            </a:r>
            <a:r>
              <a:rPr sz="1100" dirty="0">
                <a:latin typeface="Arial"/>
                <a:cs typeface="Arial"/>
              </a:rPr>
              <a:t>Those</a:t>
            </a:r>
            <a:r>
              <a:rPr sz="1100" spc="-15"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keyword</a:t>
            </a:r>
            <a:r>
              <a:rPr sz="1100" spc="-15" dirty="0">
                <a:latin typeface="Arial"/>
                <a:cs typeface="Arial"/>
              </a:rPr>
              <a:t> </a:t>
            </a:r>
            <a:r>
              <a:rPr sz="1100" b="1" i="1" dirty="0">
                <a:latin typeface="Arial"/>
                <a:cs typeface="Arial"/>
              </a:rPr>
              <a:t>static</a:t>
            </a:r>
            <a:r>
              <a:rPr sz="1100" dirty="0">
                <a:latin typeface="Arial"/>
                <a:cs typeface="Arial"/>
              </a:rPr>
              <a:t>.</a:t>
            </a:r>
            <a:r>
              <a:rPr sz="1100" spc="-1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can</a:t>
            </a:r>
            <a:r>
              <a:rPr sz="1100" spc="-35" dirty="0">
                <a:latin typeface="Arial"/>
                <a:cs typeface="Arial"/>
              </a:rPr>
              <a:t> </a:t>
            </a:r>
            <a:r>
              <a:rPr sz="1100" dirty="0">
                <a:latin typeface="Arial"/>
                <a:cs typeface="Arial"/>
              </a:rPr>
              <a:t>add</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member</a:t>
            </a:r>
            <a:r>
              <a:rPr sz="1100" spc="-20" dirty="0">
                <a:latin typeface="Arial"/>
                <a:cs typeface="Arial"/>
              </a:rPr>
              <a:t> </a:t>
            </a:r>
            <a:r>
              <a:rPr sz="1100" spc="-10" dirty="0">
                <a:latin typeface="Arial"/>
                <a:cs typeface="Arial"/>
              </a:rPr>
              <a:t>called </a:t>
            </a:r>
            <a:r>
              <a:rPr sz="1100" dirty="0">
                <a:latin typeface="Arial"/>
                <a:cs typeface="Arial"/>
              </a:rPr>
              <a:t>OriginBlack</a:t>
            </a:r>
            <a:r>
              <a:rPr sz="1100" spc="-3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creates</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black</a:t>
            </a:r>
            <a:r>
              <a:rPr sz="1100" spc="-25" dirty="0">
                <a:latin typeface="Arial"/>
                <a:cs typeface="Arial"/>
              </a:rPr>
              <a:t> </a:t>
            </a:r>
            <a:r>
              <a:rPr sz="1100" dirty="0">
                <a:latin typeface="Arial"/>
                <a:cs typeface="Arial"/>
              </a:rPr>
              <a:t>point</a:t>
            </a:r>
            <a:r>
              <a:rPr sz="1100" spc="-20" dirty="0">
                <a:latin typeface="Arial"/>
                <a:cs typeface="Arial"/>
              </a:rPr>
              <a:t> </a:t>
            </a:r>
            <a:r>
              <a:rPr sz="1100" dirty="0">
                <a:latin typeface="Arial"/>
                <a:cs typeface="Arial"/>
              </a:rPr>
              <a:t>located</a:t>
            </a:r>
            <a:r>
              <a:rPr sz="1100" spc="-30" dirty="0">
                <a:latin typeface="Arial"/>
                <a:cs typeface="Arial"/>
              </a:rPr>
              <a:t> </a:t>
            </a:r>
            <a:r>
              <a:rPr sz="1100" dirty="0">
                <a:latin typeface="Arial"/>
                <a:cs typeface="Arial"/>
              </a:rPr>
              <a:t>at</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origin.</a:t>
            </a:r>
            <a:r>
              <a:rPr sz="1100" spc="-25" dirty="0">
                <a:latin typeface="Arial"/>
                <a:cs typeface="Arial"/>
              </a:rPr>
              <a:t> </a:t>
            </a:r>
            <a:r>
              <a:rPr sz="1100" dirty="0">
                <a:latin typeface="Arial"/>
                <a:cs typeface="Arial"/>
              </a:rPr>
              <a:t>We</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include</a:t>
            </a:r>
            <a:r>
              <a:rPr sz="1100" spc="-25"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static</a:t>
            </a:r>
            <a:r>
              <a:rPr sz="1100" b="1" i="1" spc="-35" dirty="0">
                <a:latin typeface="Arial"/>
                <a:cs typeface="Arial"/>
              </a:rPr>
              <a:t> </a:t>
            </a:r>
            <a:r>
              <a:rPr sz="1100" spc="-10" dirty="0">
                <a:latin typeface="Arial"/>
                <a:cs typeface="Arial"/>
              </a:rPr>
              <a:t>method </a:t>
            </a:r>
            <a:r>
              <a:rPr sz="1100" dirty="0">
                <a:latin typeface="Arial"/>
                <a:cs typeface="Arial"/>
              </a:rPr>
              <a:t>to</a:t>
            </a:r>
            <a:r>
              <a:rPr sz="1100" spc="-30" dirty="0">
                <a:latin typeface="Arial"/>
                <a:cs typeface="Arial"/>
              </a:rPr>
              <a:t> </a:t>
            </a:r>
            <a:r>
              <a:rPr sz="1100" dirty="0">
                <a:latin typeface="Arial"/>
                <a:cs typeface="Arial"/>
              </a:rPr>
              <a:t>compare</a:t>
            </a:r>
            <a:r>
              <a:rPr sz="1100" spc="-25"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existing</a:t>
            </a:r>
            <a:r>
              <a:rPr sz="1100" spc="-20" dirty="0">
                <a:latin typeface="Arial"/>
                <a:cs typeface="Arial"/>
              </a:rPr>
              <a:t> </a:t>
            </a:r>
            <a:r>
              <a:rPr sz="1100" dirty="0">
                <a:latin typeface="Arial"/>
                <a:cs typeface="Arial"/>
              </a:rPr>
              <a:t>points</a:t>
            </a:r>
            <a:r>
              <a:rPr sz="1100" spc="-10" dirty="0">
                <a:latin typeface="Arial"/>
                <a:cs typeface="Arial"/>
              </a:rPr>
              <a:t> </a:t>
            </a:r>
            <a:r>
              <a:rPr sz="1100" dirty="0">
                <a:latin typeface="Arial"/>
                <a:cs typeface="Arial"/>
              </a:rPr>
              <a:t>have</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same</a:t>
            </a:r>
            <a:r>
              <a:rPr sz="1100" spc="-30" dirty="0">
                <a:latin typeface="Arial"/>
                <a:cs typeface="Arial"/>
              </a:rPr>
              <a:t> </a:t>
            </a:r>
            <a:r>
              <a:rPr sz="1100" dirty="0">
                <a:latin typeface="Arial"/>
                <a:cs typeface="Arial"/>
              </a:rPr>
              <a:t>color,</a:t>
            </a:r>
            <a:r>
              <a:rPr sz="1100" spc="-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in</a:t>
            </a:r>
            <a:r>
              <a:rPr sz="1100" spc="-1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a:t>
            </a:r>
            <a:endParaRPr sz="1100">
              <a:latin typeface="Arial"/>
              <a:cs typeface="Arial"/>
            </a:endParaRPr>
          </a:p>
        </p:txBody>
      </p:sp>
      <p:sp>
        <p:nvSpPr>
          <p:cNvPr id="10" name="object 10"/>
          <p:cNvSpPr txBox="1"/>
          <p:nvPr/>
        </p:nvSpPr>
        <p:spPr>
          <a:xfrm>
            <a:off x="920800" y="1717040"/>
            <a:ext cx="5944870" cy="79756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dirty="0">
                <a:solidFill>
                  <a:srgbClr val="00AF50"/>
                </a:solidFill>
                <a:latin typeface="Arial"/>
                <a:cs typeface="Arial"/>
              </a:rPr>
              <a:t>//static</a:t>
            </a:r>
            <a:r>
              <a:rPr sz="900" spc="-35" dirty="0">
                <a:solidFill>
                  <a:srgbClr val="00AF50"/>
                </a:solidFill>
                <a:latin typeface="Arial"/>
                <a:cs typeface="Arial"/>
              </a:rPr>
              <a:t> </a:t>
            </a:r>
            <a:r>
              <a:rPr sz="900" spc="-10" dirty="0">
                <a:solidFill>
                  <a:srgbClr val="00AF50"/>
                </a:solidFill>
                <a:latin typeface="Arial"/>
                <a:cs typeface="Arial"/>
              </a:rPr>
              <a:t>methods</a:t>
            </a:r>
            <a:endParaRPr sz="900">
              <a:latin typeface="Arial"/>
              <a:cs typeface="Arial"/>
            </a:endParaRPr>
          </a:p>
          <a:p>
            <a:pPr marL="191770">
              <a:lnSpc>
                <a:spcPts val="1030"/>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IsEqualLocation</a:t>
            </a:r>
            <a:r>
              <a:rPr sz="900" dirty="0">
                <a:latin typeface="Arial"/>
                <a:cs typeface="Arial"/>
              </a:rPr>
              <a:t>(</a:t>
            </a:r>
            <a:r>
              <a:rPr sz="900" b="1" dirty="0">
                <a:latin typeface="Arial"/>
                <a:cs typeface="Arial"/>
              </a:rPr>
              <a:t>ColorPoint</a:t>
            </a:r>
            <a:r>
              <a:rPr sz="900" b="1" spc="-15" dirty="0">
                <a:latin typeface="Arial"/>
                <a:cs typeface="Arial"/>
              </a:rPr>
              <a:t> </a:t>
            </a:r>
            <a:r>
              <a:rPr sz="900" dirty="0">
                <a:latin typeface="Arial"/>
                <a:cs typeface="Arial"/>
              </a:rPr>
              <a:t>p1,</a:t>
            </a:r>
            <a:r>
              <a:rPr sz="900" spc="-20" dirty="0">
                <a:latin typeface="Arial"/>
                <a:cs typeface="Arial"/>
              </a:rPr>
              <a:t> </a:t>
            </a:r>
            <a:r>
              <a:rPr sz="900" b="1" dirty="0">
                <a:latin typeface="Arial"/>
                <a:cs typeface="Arial"/>
              </a:rPr>
              <a:t>ColorPoint</a:t>
            </a:r>
            <a:r>
              <a:rPr sz="900" b="1" spc="-15" dirty="0">
                <a:latin typeface="Arial"/>
                <a:cs typeface="Arial"/>
              </a:rPr>
              <a:t> </a:t>
            </a:r>
            <a:r>
              <a:rPr sz="900" spc="-25" dirty="0">
                <a:latin typeface="Arial"/>
                <a:cs typeface="Arial"/>
              </a:rPr>
              <a:t>p2)</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255904">
              <a:lnSpc>
                <a:spcPts val="1040"/>
              </a:lnSpc>
            </a:pPr>
            <a:r>
              <a:rPr sz="900" dirty="0">
                <a:solidFill>
                  <a:srgbClr val="3333FF"/>
                </a:solidFill>
                <a:latin typeface="Arial"/>
                <a:cs typeface="Arial"/>
              </a:rPr>
              <a:t>return</a:t>
            </a:r>
            <a:r>
              <a:rPr sz="900" spc="-15" dirty="0">
                <a:solidFill>
                  <a:srgbClr val="3333FF"/>
                </a:solidFill>
                <a:latin typeface="Arial"/>
                <a:cs typeface="Arial"/>
              </a:rPr>
              <a:t> </a:t>
            </a:r>
            <a:r>
              <a:rPr sz="900" dirty="0">
                <a:latin typeface="Arial"/>
                <a:cs typeface="Arial"/>
              </a:rPr>
              <a:t>(p1.X</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p2.X</a:t>
            </a:r>
            <a:r>
              <a:rPr sz="900" spc="-10" dirty="0">
                <a:latin typeface="Arial"/>
                <a:cs typeface="Arial"/>
              </a:rPr>
              <a:t> </a:t>
            </a:r>
            <a:r>
              <a:rPr sz="900" dirty="0">
                <a:latin typeface="Arial"/>
                <a:cs typeface="Arial"/>
              </a:rPr>
              <a:t>&amp;&amp;</a:t>
            </a:r>
            <a:r>
              <a:rPr sz="900" spc="-20" dirty="0">
                <a:latin typeface="Arial"/>
                <a:cs typeface="Arial"/>
              </a:rPr>
              <a:t> </a:t>
            </a:r>
            <a:r>
              <a:rPr sz="900" dirty="0">
                <a:latin typeface="Arial"/>
                <a:cs typeface="Arial"/>
              </a:rPr>
              <a:t>p1.Y</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p2.Y</a:t>
            </a:r>
            <a:r>
              <a:rPr sz="900" spc="-10" dirty="0">
                <a:latin typeface="Arial"/>
                <a:cs typeface="Arial"/>
              </a:rPr>
              <a:t> </a:t>
            </a:r>
            <a:r>
              <a:rPr sz="900" dirty="0">
                <a:latin typeface="Arial"/>
                <a:cs typeface="Arial"/>
              </a:rPr>
              <a:t>&amp;&amp;</a:t>
            </a:r>
            <a:r>
              <a:rPr sz="900" spc="-5" dirty="0">
                <a:latin typeface="Arial"/>
                <a:cs typeface="Arial"/>
              </a:rPr>
              <a:t> </a:t>
            </a:r>
            <a:r>
              <a:rPr sz="900" dirty="0">
                <a:latin typeface="Arial"/>
                <a:cs typeface="Arial"/>
              </a:rPr>
              <a:t>p1.Z</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p2.Z);</a:t>
            </a:r>
            <a:endParaRPr sz="900">
              <a:latin typeface="Arial"/>
              <a:cs typeface="Arial"/>
            </a:endParaRPr>
          </a:p>
          <a:p>
            <a:pPr marL="191770">
              <a:lnSpc>
                <a:spcPts val="1060"/>
              </a:lnSpc>
            </a:pPr>
            <a:r>
              <a:rPr sz="900" dirty="0">
                <a:latin typeface="Arial"/>
                <a:cs typeface="Arial"/>
              </a:rPr>
              <a:t>}</a:t>
            </a:r>
            <a:endParaRPr sz="900">
              <a:latin typeface="Arial"/>
              <a:cs typeface="Arial"/>
            </a:endParaRPr>
          </a:p>
        </p:txBody>
      </p:sp>
      <p:sp>
        <p:nvSpPr>
          <p:cNvPr id="14" name="object 2"/>
          <p:cNvSpPr txBox="1"/>
          <p:nvPr/>
        </p:nvSpPr>
        <p:spPr>
          <a:xfrm>
            <a:off x="920800" y="2514600"/>
            <a:ext cx="5944870" cy="66675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dirty="0">
                <a:solidFill>
                  <a:srgbClr val="3333FF"/>
                </a:solidFill>
                <a:latin typeface="Arial"/>
                <a:cs typeface="Arial"/>
              </a:rPr>
              <a:t>public</a:t>
            </a:r>
            <a:r>
              <a:rPr sz="900" spc="-30"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IsEqualColor</a:t>
            </a:r>
            <a:r>
              <a:rPr sz="900" dirty="0">
                <a:latin typeface="Arial"/>
                <a:cs typeface="Arial"/>
              </a:rPr>
              <a:t>(</a:t>
            </a:r>
            <a:r>
              <a:rPr sz="900" b="1" dirty="0">
                <a:latin typeface="Arial"/>
                <a:cs typeface="Arial"/>
              </a:rPr>
              <a:t>ColorPoint</a:t>
            </a:r>
            <a:r>
              <a:rPr sz="900" b="1" spc="-25" dirty="0">
                <a:latin typeface="Arial"/>
                <a:cs typeface="Arial"/>
              </a:rPr>
              <a:t> </a:t>
            </a:r>
            <a:r>
              <a:rPr sz="900" dirty="0">
                <a:latin typeface="Arial"/>
                <a:cs typeface="Arial"/>
              </a:rPr>
              <a:t>p1,</a:t>
            </a:r>
            <a:r>
              <a:rPr sz="900" spc="-15" dirty="0">
                <a:latin typeface="Arial"/>
                <a:cs typeface="Arial"/>
              </a:rPr>
              <a:t> </a:t>
            </a:r>
            <a:r>
              <a:rPr sz="900" b="1" dirty="0">
                <a:latin typeface="Arial"/>
                <a:cs typeface="Arial"/>
              </a:rPr>
              <a:t>ColorPoint</a:t>
            </a:r>
            <a:r>
              <a:rPr sz="900" b="1" spc="-15" dirty="0">
                <a:latin typeface="Arial"/>
                <a:cs typeface="Arial"/>
              </a:rPr>
              <a:t> </a:t>
            </a:r>
            <a:r>
              <a:rPr sz="900" spc="-25" dirty="0">
                <a:latin typeface="Arial"/>
                <a:cs typeface="Arial"/>
              </a:rPr>
              <a:t>p2)</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255904">
              <a:lnSpc>
                <a:spcPts val="1040"/>
              </a:lnSpc>
            </a:pPr>
            <a:r>
              <a:rPr sz="900" dirty="0">
                <a:solidFill>
                  <a:srgbClr val="3333FF"/>
                </a:solidFill>
                <a:latin typeface="Arial"/>
                <a:cs typeface="Arial"/>
              </a:rPr>
              <a:t>return</a:t>
            </a:r>
            <a:r>
              <a:rPr sz="900" spc="-5" dirty="0">
                <a:solidFill>
                  <a:srgbClr val="3333FF"/>
                </a:solidFill>
                <a:latin typeface="Arial"/>
                <a:cs typeface="Arial"/>
              </a:rPr>
              <a:t> </a:t>
            </a:r>
            <a:r>
              <a:rPr sz="900" spc="-10" dirty="0">
                <a:latin typeface="Arial"/>
                <a:cs typeface="Arial"/>
              </a:rPr>
              <a:t>p1.C.Equals(p2.C);</a:t>
            </a:r>
            <a:endParaRPr sz="900">
              <a:latin typeface="Arial"/>
              <a:cs typeface="Arial"/>
            </a:endParaRPr>
          </a:p>
          <a:p>
            <a:pPr marL="191770">
              <a:lnSpc>
                <a:spcPts val="1060"/>
              </a:lnSpc>
            </a:pPr>
            <a:r>
              <a:rPr sz="900" dirty="0">
                <a:latin typeface="Arial"/>
                <a:cs typeface="Arial"/>
              </a:rPr>
              <a:t>}</a:t>
            </a:r>
            <a:endParaRPr sz="900">
              <a:latin typeface="Arial"/>
              <a:cs typeface="Arial"/>
            </a:endParaRPr>
          </a:p>
        </p:txBody>
      </p:sp>
      <p:sp>
        <p:nvSpPr>
          <p:cNvPr id="15" name="object 3"/>
          <p:cNvSpPr txBox="1"/>
          <p:nvPr/>
        </p:nvSpPr>
        <p:spPr>
          <a:xfrm>
            <a:off x="902004" y="3325114"/>
            <a:ext cx="5812155"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Because</a:t>
            </a:r>
            <a:r>
              <a:rPr sz="1100" spc="-30" dirty="0">
                <a:latin typeface="Arial"/>
                <a:cs typeface="Arial"/>
              </a:rPr>
              <a:t> </a:t>
            </a:r>
            <a:r>
              <a:rPr sz="1100" dirty="0" err="1">
                <a:latin typeface="Arial"/>
                <a:cs typeface="Arial"/>
              </a:rPr>
              <a:t>structs</a:t>
            </a:r>
            <a:r>
              <a:rPr sz="1100" spc="-1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pass</a:t>
            </a:r>
            <a:r>
              <a:rPr sz="1100" spc="-30"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colored</a:t>
            </a:r>
            <a:r>
              <a:rPr sz="1100" spc="-15" dirty="0">
                <a:latin typeface="Arial"/>
                <a:cs typeface="Arial"/>
              </a:rPr>
              <a:t> </a:t>
            </a:r>
            <a:r>
              <a:rPr sz="1100" dirty="0">
                <a:latin typeface="Arial"/>
                <a:cs typeface="Arial"/>
              </a:rPr>
              <a:t>points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change</a:t>
            </a:r>
            <a:r>
              <a:rPr sz="1100" spc="-25" dirty="0">
                <a:latin typeface="Arial"/>
                <a:cs typeface="Arial"/>
              </a:rPr>
              <a:t> the </a:t>
            </a:r>
            <a:r>
              <a:rPr sz="1100" dirty="0">
                <a:latin typeface="Arial"/>
                <a:cs typeface="Arial"/>
              </a:rPr>
              <a:t>location</a:t>
            </a:r>
            <a:r>
              <a:rPr sz="1100" spc="-25" dirty="0">
                <a:latin typeface="Arial"/>
                <a:cs typeface="Arial"/>
              </a:rPr>
              <a:t> </a:t>
            </a:r>
            <a:r>
              <a:rPr sz="1100" dirty="0">
                <a:latin typeface="Arial"/>
                <a:cs typeface="Arial"/>
              </a:rPr>
              <a:t>(x,y,z),</a:t>
            </a:r>
            <a:r>
              <a:rPr sz="1100" spc="-15" dirty="0">
                <a:latin typeface="Arial"/>
                <a:cs typeface="Arial"/>
              </a:rPr>
              <a:t> </a:t>
            </a:r>
            <a:r>
              <a:rPr sz="1100" dirty="0">
                <a:latin typeface="Arial"/>
                <a:cs typeface="Arial"/>
              </a:rPr>
              <a:t>it</a:t>
            </a:r>
            <a:r>
              <a:rPr sz="1100" spc="-3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only</a:t>
            </a:r>
            <a:r>
              <a:rPr sz="1100" spc="-2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changed</a:t>
            </a:r>
            <a:r>
              <a:rPr sz="1100" spc="-25" dirty="0">
                <a:latin typeface="Arial"/>
                <a:cs typeface="Arial"/>
              </a:rPr>
              <a:t> </a:t>
            </a:r>
            <a:r>
              <a:rPr sz="1100" dirty="0">
                <a:latin typeface="Arial"/>
                <a:cs typeface="Arial"/>
              </a:rPr>
              <a:t>inside</a:t>
            </a:r>
            <a:r>
              <a:rPr sz="1100" spc="-2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within</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scope</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but</a:t>
            </a:r>
            <a:r>
              <a:rPr sz="1100" spc="-30" dirty="0">
                <a:latin typeface="Arial"/>
                <a:cs typeface="Arial"/>
              </a:rPr>
              <a:t> </a:t>
            </a:r>
            <a:r>
              <a:rPr sz="1100" dirty="0">
                <a:latin typeface="Arial"/>
                <a:cs typeface="Arial"/>
              </a:rPr>
              <a:t>will</a:t>
            </a:r>
            <a:r>
              <a:rPr sz="1100" spc="-20" dirty="0">
                <a:latin typeface="Arial"/>
                <a:cs typeface="Arial"/>
              </a:rPr>
              <a:t> </a:t>
            </a:r>
            <a:r>
              <a:rPr sz="1100" spc="-25" dirty="0">
                <a:latin typeface="Arial"/>
                <a:cs typeface="Arial"/>
              </a:rPr>
              <a:t>not </a:t>
            </a:r>
            <a:r>
              <a:rPr sz="1100" dirty="0">
                <a:latin typeface="Arial"/>
                <a:cs typeface="Arial"/>
              </a:rPr>
              <a:t>affect</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original</a:t>
            </a:r>
            <a:r>
              <a:rPr sz="1100" spc="-25"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unless</a:t>
            </a:r>
            <a:r>
              <a:rPr sz="1100" spc="-20" dirty="0">
                <a:latin typeface="Arial"/>
                <a:cs typeface="Arial"/>
              </a:rPr>
              <a:t> </a:t>
            </a:r>
            <a:r>
              <a:rPr sz="1100" dirty="0">
                <a:latin typeface="Arial"/>
                <a:cs typeface="Arial"/>
              </a:rPr>
              <a:t>explicitly</a:t>
            </a:r>
            <a:r>
              <a:rPr sz="1100" spc="-20" dirty="0">
                <a:latin typeface="Arial"/>
                <a:cs typeface="Arial"/>
              </a:rPr>
              <a:t> </a:t>
            </a:r>
            <a:r>
              <a:rPr sz="1100" dirty="0">
                <a:latin typeface="Arial"/>
                <a:cs typeface="Arial"/>
              </a:rPr>
              <a:t>passed</a:t>
            </a:r>
            <a:r>
              <a:rPr sz="1100" spc="-35"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reference</a:t>
            </a:r>
            <a:r>
              <a:rPr sz="1100" spc="-30" dirty="0">
                <a:latin typeface="Arial"/>
                <a:cs typeface="Arial"/>
              </a:rPr>
              <a:t> </a:t>
            </a:r>
            <a:r>
              <a:rPr sz="1100" dirty="0">
                <a:latin typeface="Arial"/>
                <a:cs typeface="Arial"/>
              </a:rPr>
              <a:t>as</a:t>
            </a:r>
            <a:r>
              <a:rPr sz="1100" spc="-3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20" dirty="0">
                <a:latin typeface="Arial"/>
                <a:cs typeface="Arial"/>
              </a:rPr>
              <a:t> </a:t>
            </a:r>
            <a:r>
              <a:rPr sz="1100" spc="-10" dirty="0">
                <a:latin typeface="Arial"/>
                <a:cs typeface="Arial"/>
              </a:rPr>
              <a:t>example:</a:t>
            </a:r>
            <a:endParaRPr sz="1100" dirty="0">
              <a:latin typeface="Arial"/>
              <a:cs typeface="Arial"/>
            </a:endParaRPr>
          </a:p>
        </p:txBody>
      </p:sp>
      <p:sp>
        <p:nvSpPr>
          <p:cNvPr id="16" name="object 4"/>
          <p:cNvSpPr txBox="1"/>
          <p:nvPr/>
        </p:nvSpPr>
        <p:spPr>
          <a:xfrm>
            <a:off x="920800" y="3996181"/>
            <a:ext cx="5944870" cy="1980564"/>
          </a:xfrm>
          <a:prstGeom prst="rect">
            <a:avLst/>
          </a:prstGeom>
          <a:ln w="12192">
            <a:solidFill>
              <a:srgbClr val="000000"/>
            </a:solidFill>
          </a:ln>
        </p:spPr>
        <p:txBody>
          <a:bodyPr vert="horz" wrap="square" lIns="0" tIns="62230" rIns="0" bIns="0" rtlCol="0">
            <a:spAutoFit/>
          </a:bodyPr>
          <a:lstStyle/>
          <a:p>
            <a:pPr marL="127635">
              <a:lnSpc>
                <a:spcPts val="1055"/>
              </a:lnSpc>
              <a:spcBef>
                <a:spcPts val="490"/>
              </a:spcBef>
            </a:pPr>
            <a:r>
              <a:rPr sz="900" dirty="0">
                <a:solidFill>
                  <a:srgbClr val="3333FF"/>
                </a:solidFill>
                <a:latin typeface="Arial"/>
                <a:cs typeface="Arial"/>
              </a:rPr>
              <a:t>void</a:t>
            </a:r>
            <a:r>
              <a:rPr sz="900" spc="125" dirty="0">
                <a:solidFill>
                  <a:srgbClr val="3333FF"/>
                </a:solidFill>
                <a:latin typeface="Arial"/>
                <a:cs typeface="Arial"/>
              </a:rPr>
              <a:t> </a:t>
            </a:r>
            <a:r>
              <a:rPr sz="900" spc="-10" dirty="0">
                <a:latin typeface="Arial"/>
                <a:cs typeface="Arial"/>
              </a:rPr>
              <a:t>ChangeLocationByValue(ColorPoint</a:t>
            </a:r>
            <a:r>
              <a:rPr sz="900" spc="114" dirty="0">
                <a:latin typeface="Arial"/>
                <a:cs typeface="Arial"/>
              </a:rPr>
              <a:t> </a:t>
            </a:r>
            <a:r>
              <a:rPr sz="900" spc="-25" dirty="0">
                <a:latin typeface="Arial"/>
                <a:cs typeface="Arial"/>
              </a:rPr>
              <a:t>cp)</a:t>
            </a:r>
            <a:endParaRPr sz="900">
              <a:latin typeface="Arial"/>
              <a:cs typeface="Arial"/>
            </a:endParaRPr>
          </a:p>
          <a:p>
            <a:pPr marL="127635">
              <a:lnSpc>
                <a:spcPts val="103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cp.X</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40"/>
              </a:lnSpc>
            </a:pPr>
            <a:r>
              <a:rPr sz="900" dirty="0">
                <a:latin typeface="Arial"/>
                <a:cs typeface="Arial"/>
              </a:rPr>
              <a:t>cp.Y</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35"/>
              </a:lnSpc>
            </a:pPr>
            <a:r>
              <a:rPr sz="900" dirty="0">
                <a:latin typeface="Arial"/>
                <a:cs typeface="Arial"/>
              </a:rPr>
              <a:t>cp.Z</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35"/>
              </a:lnSpc>
            </a:pPr>
            <a:r>
              <a:rPr sz="900" dirty="0">
                <a:latin typeface="Arial"/>
                <a:cs typeface="Arial"/>
              </a:rPr>
              <a:t>Print("</a:t>
            </a:r>
            <a:r>
              <a:rPr sz="900" spc="-5" dirty="0">
                <a:latin typeface="Arial"/>
                <a:cs typeface="Arial"/>
              </a:rPr>
              <a:t> </a:t>
            </a:r>
            <a:r>
              <a:rPr sz="900" dirty="0">
                <a:latin typeface="Arial"/>
                <a:cs typeface="Arial"/>
              </a:rPr>
              <a:t>Inside</a:t>
            </a:r>
            <a:r>
              <a:rPr sz="900" spc="-5" dirty="0">
                <a:latin typeface="Arial"/>
                <a:cs typeface="Arial"/>
              </a:rPr>
              <a:t> </a:t>
            </a:r>
            <a:r>
              <a:rPr sz="900" dirty="0">
                <a:latin typeface="Arial"/>
                <a:cs typeface="Arial"/>
              </a:rPr>
              <a:t>change</a:t>
            </a:r>
            <a:r>
              <a:rPr sz="900" spc="-5" dirty="0">
                <a:latin typeface="Arial"/>
                <a:cs typeface="Arial"/>
              </a:rPr>
              <a:t> </a:t>
            </a:r>
            <a:r>
              <a:rPr sz="900" dirty="0">
                <a:latin typeface="Arial"/>
                <a:cs typeface="Arial"/>
              </a:rPr>
              <a:t>location=</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cp.X</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cp.Y</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cp.Z</a:t>
            </a:r>
            <a:r>
              <a:rPr sz="900" spc="-15" dirty="0">
                <a:latin typeface="Arial"/>
                <a:cs typeface="Arial"/>
              </a:rPr>
              <a:t> </a:t>
            </a:r>
            <a:r>
              <a:rPr sz="900" dirty="0">
                <a:latin typeface="Arial"/>
                <a:cs typeface="Arial"/>
              </a:rPr>
              <a:t>+ </a:t>
            </a:r>
            <a:r>
              <a:rPr sz="900" spc="-10" dirty="0">
                <a:latin typeface="Arial"/>
                <a:cs typeface="Arial"/>
              </a:rPr>
              <a:t>")");</a:t>
            </a:r>
            <a:endParaRPr sz="900">
              <a:latin typeface="Arial"/>
              <a:cs typeface="Arial"/>
            </a:endParaRPr>
          </a:p>
          <a:p>
            <a:pPr marL="127635">
              <a:lnSpc>
                <a:spcPts val="1040"/>
              </a:lnSpc>
            </a:pPr>
            <a:r>
              <a:rPr sz="900" dirty="0">
                <a:latin typeface="Arial"/>
                <a:cs typeface="Arial"/>
              </a:rPr>
              <a:t>}</a:t>
            </a:r>
            <a:endParaRPr sz="900">
              <a:latin typeface="Arial"/>
              <a:cs typeface="Arial"/>
            </a:endParaRPr>
          </a:p>
          <a:p>
            <a:pPr marL="127635">
              <a:lnSpc>
                <a:spcPts val="1040"/>
              </a:lnSpc>
            </a:pPr>
            <a:r>
              <a:rPr sz="900" dirty="0">
                <a:solidFill>
                  <a:srgbClr val="3333FF"/>
                </a:solidFill>
                <a:latin typeface="Arial"/>
                <a:cs typeface="Arial"/>
              </a:rPr>
              <a:t>void</a:t>
            </a:r>
            <a:r>
              <a:rPr sz="900" spc="60" dirty="0">
                <a:solidFill>
                  <a:srgbClr val="3333FF"/>
                </a:solidFill>
                <a:latin typeface="Arial"/>
                <a:cs typeface="Arial"/>
              </a:rPr>
              <a:t> </a:t>
            </a:r>
            <a:r>
              <a:rPr sz="900" spc="-10" dirty="0">
                <a:latin typeface="Arial"/>
                <a:cs typeface="Arial"/>
              </a:rPr>
              <a:t>ChangeLocationByReference(</a:t>
            </a:r>
            <a:r>
              <a:rPr sz="900" spc="-10" dirty="0">
                <a:solidFill>
                  <a:srgbClr val="3333FF"/>
                </a:solidFill>
                <a:latin typeface="Arial"/>
                <a:cs typeface="Arial"/>
              </a:rPr>
              <a:t>ref</a:t>
            </a:r>
            <a:r>
              <a:rPr sz="900" spc="55" dirty="0">
                <a:solidFill>
                  <a:srgbClr val="3333FF"/>
                </a:solidFill>
                <a:latin typeface="Arial"/>
                <a:cs typeface="Arial"/>
              </a:rPr>
              <a:t> </a:t>
            </a:r>
            <a:r>
              <a:rPr sz="900" dirty="0">
                <a:latin typeface="Arial"/>
                <a:cs typeface="Arial"/>
              </a:rPr>
              <a:t>ColorPoint</a:t>
            </a:r>
            <a:r>
              <a:rPr sz="900" spc="60" dirty="0">
                <a:latin typeface="Arial"/>
                <a:cs typeface="Arial"/>
              </a:rPr>
              <a:t> </a:t>
            </a:r>
            <a:r>
              <a:rPr sz="900" spc="-25" dirty="0">
                <a:latin typeface="Arial"/>
                <a:cs typeface="Arial"/>
              </a:rPr>
              <a:t>cp)</a:t>
            </a:r>
            <a:endParaRPr sz="900">
              <a:latin typeface="Arial"/>
              <a:cs typeface="Arial"/>
            </a:endParaRPr>
          </a:p>
          <a:p>
            <a:pPr marL="127635">
              <a:lnSpc>
                <a:spcPts val="1030"/>
              </a:lnSpc>
            </a:pPr>
            <a:r>
              <a:rPr sz="900" dirty="0">
                <a:latin typeface="Arial"/>
                <a:cs typeface="Arial"/>
              </a:rPr>
              <a:t>{</a:t>
            </a:r>
            <a:endParaRPr sz="900">
              <a:latin typeface="Arial"/>
              <a:cs typeface="Arial"/>
            </a:endParaRPr>
          </a:p>
          <a:p>
            <a:pPr marL="191770">
              <a:lnSpc>
                <a:spcPts val="1030"/>
              </a:lnSpc>
            </a:pPr>
            <a:r>
              <a:rPr sz="900" dirty="0">
                <a:latin typeface="Arial"/>
                <a:cs typeface="Arial"/>
              </a:rPr>
              <a:t>cp.X</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40"/>
              </a:lnSpc>
            </a:pPr>
            <a:r>
              <a:rPr sz="900" dirty="0">
                <a:latin typeface="Arial"/>
                <a:cs typeface="Arial"/>
              </a:rPr>
              <a:t>cp.Y</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40"/>
              </a:lnSpc>
            </a:pPr>
            <a:r>
              <a:rPr sz="900" dirty="0">
                <a:latin typeface="Arial"/>
                <a:cs typeface="Arial"/>
              </a:rPr>
              <a:t>cp.Z</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30"/>
              </a:lnSpc>
            </a:pPr>
            <a:r>
              <a:rPr sz="900" dirty="0">
                <a:latin typeface="Arial"/>
                <a:cs typeface="Arial"/>
              </a:rPr>
              <a:t>Print("</a:t>
            </a:r>
            <a:r>
              <a:rPr sz="900" spc="-5" dirty="0">
                <a:latin typeface="Arial"/>
                <a:cs typeface="Arial"/>
              </a:rPr>
              <a:t> </a:t>
            </a:r>
            <a:r>
              <a:rPr sz="900" dirty="0">
                <a:latin typeface="Arial"/>
                <a:cs typeface="Arial"/>
              </a:rPr>
              <a:t>Inside</a:t>
            </a:r>
            <a:r>
              <a:rPr sz="900" spc="-5" dirty="0">
                <a:latin typeface="Arial"/>
                <a:cs typeface="Arial"/>
              </a:rPr>
              <a:t> </a:t>
            </a:r>
            <a:r>
              <a:rPr sz="900" dirty="0">
                <a:latin typeface="Arial"/>
                <a:cs typeface="Arial"/>
              </a:rPr>
              <a:t>change</a:t>
            </a:r>
            <a:r>
              <a:rPr sz="900" spc="-5" dirty="0">
                <a:latin typeface="Arial"/>
                <a:cs typeface="Arial"/>
              </a:rPr>
              <a:t> </a:t>
            </a:r>
            <a:r>
              <a:rPr sz="900" dirty="0">
                <a:latin typeface="Arial"/>
                <a:cs typeface="Arial"/>
              </a:rPr>
              <a:t>location=</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cp.X</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cp.Y</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cp.Z</a:t>
            </a:r>
            <a:r>
              <a:rPr sz="900" spc="-15" dirty="0">
                <a:latin typeface="Arial"/>
                <a:cs typeface="Arial"/>
              </a:rPr>
              <a:t> </a:t>
            </a:r>
            <a:r>
              <a:rPr sz="900" dirty="0">
                <a:latin typeface="Arial"/>
                <a:cs typeface="Arial"/>
              </a:rPr>
              <a:t>+ </a:t>
            </a:r>
            <a:r>
              <a:rPr sz="900" spc="-10" dirty="0">
                <a:latin typeface="Arial"/>
                <a:cs typeface="Arial"/>
              </a:rPr>
              <a:t>")");</a:t>
            </a:r>
            <a:endParaRPr sz="900">
              <a:latin typeface="Arial"/>
              <a:cs typeface="Arial"/>
            </a:endParaRPr>
          </a:p>
          <a:p>
            <a:pPr marL="127635">
              <a:lnSpc>
                <a:spcPts val="1055"/>
              </a:lnSpc>
            </a:pPr>
            <a:r>
              <a:rPr sz="900" dirty="0">
                <a:latin typeface="Arial"/>
                <a:cs typeface="Arial"/>
              </a:rPr>
              <a:t>}</a:t>
            </a:r>
            <a:endParaRPr sz="900">
              <a:latin typeface="Arial"/>
              <a:cs typeface="Arial"/>
            </a:endParaRPr>
          </a:p>
        </p:txBody>
      </p:sp>
      <p:sp>
        <p:nvSpPr>
          <p:cNvPr id="17" name="object 5"/>
          <p:cNvSpPr txBox="1"/>
          <p:nvPr/>
        </p:nvSpPr>
        <p:spPr>
          <a:xfrm>
            <a:off x="902004" y="6122034"/>
            <a:ext cx="542417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Using</a:t>
            </a:r>
            <a:r>
              <a:rPr sz="1100" spc="-40" dirty="0">
                <a:latin typeface="Arial"/>
                <a:cs typeface="Arial"/>
              </a:rPr>
              <a:t> </a:t>
            </a:r>
            <a:r>
              <a:rPr sz="1100" dirty="0">
                <a:latin typeface="Arial"/>
                <a:cs typeface="Arial"/>
              </a:rPr>
              <a:t>our</a:t>
            </a:r>
            <a:r>
              <a:rPr sz="1100" spc="-15" dirty="0">
                <a:latin typeface="Arial"/>
                <a:cs typeface="Arial"/>
              </a:rPr>
              <a:t> </a:t>
            </a:r>
            <a:r>
              <a:rPr sz="1100" b="1" i="1" dirty="0">
                <a:latin typeface="Arial"/>
                <a:cs typeface="Arial"/>
              </a:rPr>
              <a:t>ColorPoint</a:t>
            </a:r>
            <a:r>
              <a:rPr sz="1100" b="1" i="1" spc="-15" dirty="0">
                <a:latin typeface="Arial"/>
                <a:cs typeface="Arial"/>
              </a:rPr>
              <a:t> </a:t>
            </a:r>
            <a:r>
              <a:rPr sz="1100" dirty="0">
                <a:latin typeface="Arial"/>
                <a:cs typeface="Arial"/>
              </a:rPr>
              <a:t>struct,</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3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program</a:t>
            </a:r>
            <a:r>
              <a:rPr sz="1100" spc="-3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generates</a:t>
            </a:r>
            <a:r>
              <a:rPr sz="1100" spc="-20" dirty="0">
                <a:latin typeface="Arial"/>
                <a:cs typeface="Arial"/>
              </a:rPr>
              <a:t> </a:t>
            </a:r>
            <a:r>
              <a:rPr sz="1100" dirty="0">
                <a:latin typeface="Arial"/>
                <a:cs typeface="Arial"/>
              </a:rPr>
              <a:t>2</a:t>
            </a:r>
            <a:r>
              <a:rPr sz="1100" spc="-35" dirty="0">
                <a:latin typeface="Arial"/>
                <a:cs typeface="Arial"/>
              </a:rPr>
              <a:t> </a:t>
            </a:r>
            <a:r>
              <a:rPr sz="1100" dirty="0">
                <a:latin typeface="Arial"/>
                <a:cs typeface="Arial"/>
              </a:rPr>
              <a:t>colored</a:t>
            </a:r>
            <a:r>
              <a:rPr sz="1100" spc="-25" dirty="0">
                <a:latin typeface="Arial"/>
                <a:cs typeface="Arial"/>
              </a:rPr>
              <a:t> </a:t>
            </a:r>
            <a:r>
              <a:rPr sz="1100" spc="-10" dirty="0">
                <a:latin typeface="Arial"/>
                <a:cs typeface="Arial"/>
              </a:rPr>
              <a:t>points, </a:t>
            </a:r>
            <a:r>
              <a:rPr sz="1100" dirty="0">
                <a:latin typeface="Arial"/>
                <a:cs typeface="Arial"/>
              </a:rPr>
              <a:t>compares</a:t>
            </a:r>
            <a:r>
              <a:rPr sz="1100" spc="-45" dirty="0">
                <a:latin typeface="Arial"/>
                <a:cs typeface="Arial"/>
              </a:rPr>
              <a:t> </a:t>
            </a:r>
            <a:r>
              <a:rPr sz="1100" dirty="0">
                <a:latin typeface="Arial"/>
                <a:cs typeface="Arial"/>
              </a:rPr>
              <a:t>their</a:t>
            </a:r>
            <a:r>
              <a:rPr sz="1100" spc="-15" dirty="0">
                <a:latin typeface="Arial"/>
                <a:cs typeface="Arial"/>
              </a:rPr>
              <a:t> </a:t>
            </a:r>
            <a:r>
              <a:rPr sz="1100" dirty="0">
                <a:latin typeface="Arial"/>
                <a:cs typeface="Arial"/>
              </a:rPr>
              <a:t>location</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color,</a:t>
            </a:r>
            <a:r>
              <a:rPr sz="1100" spc="-20" dirty="0">
                <a:latin typeface="Arial"/>
                <a:cs typeface="Arial"/>
              </a:rPr>
              <a:t> </a:t>
            </a:r>
            <a:r>
              <a:rPr sz="1100" dirty="0">
                <a:latin typeface="Arial"/>
                <a:cs typeface="Arial"/>
              </a:rPr>
              <a:t>then</a:t>
            </a:r>
            <a:r>
              <a:rPr sz="1100" spc="-35" dirty="0">
                <a:latin typeface="Arial"/>
                <a:cs typeface="Arial"/>
              </a:rPr>
              <a:t> </a:t>
            </a:r>
            <a:r>
              <a:rPr sz="1100" dirty="0">
                <a:latin typeface="Arial"/>
                <a:cs typeface="Arial"/>
              </a:rPr>
              <a:t>finds</a:t>
            </a:r>
            <a:r>
              <a:rPr sz="1100" spc="-15" dirty="0">
                <a:latin typeface="Arial"/>
                <a:cs typeface="Arial"/>
              </a:rPr>
              <a:t> </a:t>
            </a:r>
            <a:r>
              <a:rPr sz="1100" dirty="0">
                <a:latin typeface="Arial"/>
                <a:cs typeface="Arial"/>
              </a:rPr>
              <a:t>their</a:t>
            </a:r>
            <a:r>
              <a:rPr sz="1100" spc="-15" dirty="0">
                <a:latin typeface="Arial"/>
                <a:cs typeface="Arial"/>
              </a:rPr>
              <a:t> </a:t>
            </a:r>
            <a:r>
              <a:rPr sz="1100" spc="-10" dirty="0">
                <a:latin typeface="Arial"/>
                <a:cs typeface="Arial"/>
              </a:rPr>
              <a:t>average:</a:t>
            </a:r>
            <a:endParaRPr sz="1100">
              <a:latin typeface="Arial"/>
              <a:cs typeface="Arial"/>
            </a:endParaRPr>
          </a:p>
        </p:txBody>
      </p:sp>
      <p:graphicFrame>
        <p:nvGraphicFramePr>
          <p:cNvPr id="18" name="object 6"/>
          <p:cNvGraphicFramePr>
            <a:graphicFrameLocks noGrp="1"/>
          </p:cNvGraphicFramePr>
          <p:nvPr>
            <p:extLst>
              <p:ext uri="{D42A27DB-BD31-4B8C-83A1-F6EECF244321}">
                <p14:modId xmlns:p14="http://schemas.microsoft.com/office/powerpoint/2010/main" val="453708275"/>
              </p:ext>
            </p:extLst>
          </p:nvPr>
        </p:nvGraphicFramePr>
        <p:xfrm>
          <a:off x="914704" y="6625462"/>
          <a:ext cx="5944870" cy="1322705"/>
        </p:xfrm>
        <a:graphic>
          <a:graphicData uri="http://schemas.openxmlformats.org/drawingml/2006/table">
            <a:tbl>
              <a:tblPr firstRow="1" bandRow="1">
                <a:tableStyleId>{2D5ABB26-0587-4C30-8999-92F81FD0307C}</a:tableStyleId>
              </a:tblPr>
              <a:tblGrid>
                <a:gridCol w="4335145">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tblGrid>
              <a:tr h="1322705">
                <a:tc>
                  <a:txBody>
                    <a:bodyPr/>
                    <a:lstStyle/>
                    <a:p>
                      <a:pPr marL="191770">
                        <a:lnSpc>
                          <a:spcPts val="1055"/>
                        </a:lnSpc>
                        <a:spcBef>
                          <a:spcPts val="490"/>
                        </a:spcBef>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2</a:t>
                      </a:r>
                      <a:r>
                        <a:rPr sz="900" spc="-20" dirty="0">
                          <a:solidFill>
                            <a:srgbClr val="00AF50"/>
                          </a:solidFill>
                          <a:latin typeface="Arial"/>
                          <a:cs typeface="Arial"/>
                        </a:rPr>
                        <a:t> </a:t>
                      </a:r>
                      <a:r>
                        <a:rPr sz="900" dirty="0">
                          <a:solidFill>
                            <a:srgbClr val="00AF50"/>
                          </a:solidFill>
                          <a:latin typeface="Arial"/>
                          <a:cs typeface="Arial"/>
                        </a:rPr>
                        <a:t>instances</a:t>
                      </a:r>
                      <a:r>
                        <a:rPr sz="900" spc="-2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ColorPoints</a:t>
                      </a:r>
                      <a:r>
                        <a:rPr sz="900" spc="-15" dirty="0">
                          <a:solidFill>
                            <a:srgbClr val="00AF50"/>
                          </a:solidFill>
                          <a:latin typeface="Arial"/>
                          <a:cs typeface="Arial"/>
                        </a:rPr>
                        <a:t> </a:t>
                      </a:r>
                      <a:r>
                        <a:rPr sz="900" spc="-20" dirty="0">
                          <a:solidFill>
                            <a:srgbClr val="00AF50"/>
                          </a:solidFill>
                          <a:latin typeface="Arial"/>
                          <a:cs typeface="Arial"/>
                        </a:rPr>
                        <a:t>type</a:t>
                      </a:r>
                      <a:endParaRPr sz="900">
                        <a:latin typeface="Arial"/>
                        <a:cs typeface="Arial"/>
                      </a:endParaRPr>
                    </a:p>
                    <a:p>
                      <a:pPr marL="191770">
                        <a:lnSpc>
                          <a:spcPts val="1040"/>
                        </a:lnSpc>
                      </a:pPr>
                      <a:r>
                        <a:rPr sz="900" b="1" spc="-10" dirty="0">
                          <a:latin typeface="Arial"/>
                          <a:cs typeface="Arial"/>
                        </a:rPr>
                        <a:t>ColorPoint</a:t>
                      </a:r>
                      <a:r>
                        <a:rPr sz="900" b="1" spc="-25" dirty="0">
                          <a:latin typeface="Arial"/>
                          <a:cs typeface="Arial"/>
                        </a:rPr>
                        <a:t> </a:t>
                      </a:r>
                      <a:r>
                        <a:rPr sz="900" dirty="0">
                          <a:latin typeface="Arial"/>
                          <a:cs typeface="Arial"/>
                        </a:rPr>
                        <a:t>cp0</a:t>
                      </a:r>
                      <a:r>
                        <a:rPr sz="900" spc="-5" dirty="0">
                          <a:latin typeface="Arial"/>
                          <a:cs typeface="Arial"/>
                        </a:rPr>
                        <a:t> </a:t>
                      </a:r>
                      <a:r>
                        <a:rPr sz="90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dirty="0">
                          <a:latin typeface="Arial"/>
                          <a:cs typeface="Arial"/>
                        </a:rPr>
                        <a:t>ColorPoint(1,</a:t>
                      </a:r>
                      <a:r>
                        <a:rPr sz="900" spc="-10"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1,</a:t>
                      </a:r>
                      <a:r>
                        <a:rPr sz="900" spc="-5" dirty="0">
                          <a:latin typeface="Arial"/>
                          <a:cs typeface="Arial"/>
                        </a:rPr>
                        <a:t> </a:t>
                      </a:r>
                      <a:r>
                        <a:rPr sz="900" spc="-10" dirty="0">
                          <a:latin typeface="Arial"/>
                          <a:cs typeface="Arial"/>
                        </a:rPr>
                        <a:t>System.Drawing.Color.Red);</a:t>
                      </a:r>
                      <a:endParaRPr sz="900">
                        <a:latin typeface="Arial"/>
                        <a:cs typeface="Arial"/>
                      </a:endParaRPr>
                    </a:p>
                    <a:p>
                      <a:pPr marL="191770">
                        <a:lnSpc>
                          <a:spcPts val="1040"/>
                        </a:lnSpc>
                      </a:pPr>
                      <a:r>
                        <a:rPr sz="900" b="1" spc="-10" dirty="0">
                          <a:latin typeface="Arial"/>
                          <a:cs typeface="Arial"/>
                        </a:rPr>
                        <a:t>ColorPoint</a:t>
                      </a:r>
                      <a:r>
                        <a:rPr sz="900" b="1" spc="-20" dirty="0">
                          <a:latin typeface="Arial"/>
                          <a:cs typeface="Arial"/>
                        </a:rPr>
                        <a:t> </a:t>
                      </a:r>
                      <a:r>
                        <a:rPr sz="900" dirty="0">
                          <a:latin typeface="Arial"/>
                          <a:cs typeface="Arial"/>
                        </a:rPr>
                        <a:t>cp1</a:t>
                      </a:r>
                      <a:r>
                        <a:rPr sz="900" spc="-5" dirty="0">
                          <a:latin typeface="Arial"/>
                          <a:cs typeface="Arial"/>
                        </a:rPr>
                        <a:t> </a:t>
                      </a:r>
                      <a:r>
                        <a:rPr sz="90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dirty="0">
                          <a:latin typeface="Arial"/>
                          <a:cs typeface="Arial"/>
                        </a:rPr>
                        <a:t>ColorPoint(1, 1,</a:t>
                      </a:r>
                      <a:r>
                        <a:rPr sz="900" spc="-15" dirty="0">
                          <a:latin typeface="Arial"/>
                          <a:cs typeface="Arial"/>
                        </a:rPr>
                        <a:t> </a:t>
                      </a:r>
                      <a:r>
                        <a:rPr sz="900" dirty="0">
                          <a:latin typeface="Arial"/>
                          <a:cs typeface="Arial"/>
                        </a:rPr>
                        <a:t>1,</a:t>
                      </a:r>
                      <a:r>
                        <a:rPr sz="900" spc="-5" dirty="0">
                          <a:latin typeface="Arial"/>
                          <a:cs typeface="Arial"/>
                        </a:rPr>
                        <a:t> </a:t>
                      </a:r>
                      <a:r>
                        <a:rPr sz="900" spc="-10" dirty="0">
                          <a:latin typeface="Arial"/>
                          <a:cs typeface="Arial"/>
                        </a:rPr>
                        <a:t>System.Drawing.Color.Blue);</a:t>
                      </a:r>
                      <a:endParaRPr sz="900">
                        <a:latin typeface="Arial"/>
                        <a:cs typeface="Arial"/>
                      </a:endParaRPr>
                    </a:p>
                    <a:p>
                      <a:pPr marL="191770">
                        <a:lnSpc>
                          <a:spcPts val="1030"/>
                        </a:lnSpc>
                      </a:pPr>
                      <a:r>
                        <a:rPr sz="900" dirty="0">
                          <a:solidFill>
                            <a:srgbClr val="00AF50"/>
                          </a:solidFill>
                          <a:latin typeface="Arial"/>
                          <a:cs typeface="Arial"/>
                        </a:rPr>
                        <a:t>//compare</a:t>
                      </a:r>
                      <a:r>
                        <a:rPr sz="900" spc="-30" dirty="0">
                          <a:solidFill>
                            <a:srgbClr val="00AF50"/>
                          </a:solidFill>
                          <a:latin typeface="Arial"/>
                          <a:cs typeface="Arial"/>
                        </a:rPr>
                        <a:t> </a:t>
                      </a:r>
                      <a:r>
                        <a:rPr sz="900" spc="-10" dirty="0">
                          <a:solidFill>
                            <a:srgbClr val="00AF50"/>
                          </a:solidFill>
                          <a:latin typeface="Arial"/>
                          <a:cs typeface="Arial"/>
                        </a:rPr>
                        <a:t>location</a:t>
                      </a:r>
                      <a:endParaRPr sz="900">
                        <a:latin typeface="Arial"/>
                        <a:cs typeface="Arial"/>
                      </a:endParaRPr>
                    </a:p>
                    <a:p>
                      <a:pPr marL="191770">
                        <a:lnSpc>
                          <a:spcPts val="1030"/>
                        </a:lnSpc>
                      </a:pPr>
                      <a:r>
                        <a:rPr sz="900" dirty="0">
                          <a:solidFill>
                            <a:srgbClr val="3333FF"/>
                          </a:solidFill>
                          <a:latin typeface="Arial"/>
                          <a:cs typeface="Arial"/>
                        </a:rPr>
                        <a:t>bool</a:t>
                      </a:r>
                      <a:r>
                        <a:rPr sz="900" spc="45" dirty="0">
                          <a:solidFill>
                            <a:srgbClr val="3333FF"/>
                          </a:solidFill>
                          <a:latin typeface="Arial"/>
                          <a:cs typeface="Arial"/>
                        </a:rPr>
                        <a:t> </a:t>
                      </a:r>
                      <a:r>
                        <a:rPr sz="900" dirty="0">
                          <a:latin typeface="Arial"/>
                          <a:cs typeface="Arial"/>
                        </a:rPr>
                        <a:t>matchLoc</a:t>
                      </a:r>
                      <a:r>
                        <a:rPr sz="900" spc="65" dirty="0">
                          <a:latin typeface="Arial"/>
                          <a:cs typeface="Arial"/>
                        </a:rPr>
                        <a:t> </a:t>
                      </a:r>
                      <a:r>
                        <a:rPr sz="900" dirty="0">
                          <a:latin typeface="Arial"/>
                          <a:cs typeface="Arial"/>
                        </a:rPr>
                        <a:t>=</a:t>
                      </a:r>
                      <a:r>
                        <a:rPr sz="900" spc="55" dirty="0">
                          <a:latin typeface="Arial"/>
                          <a:cs typeface="Arial"/>
                        </a:rPr>
                        <a:t> </a:t>
                      </a:r>
                      <a:r>
                        <a:rPr sz="900" spc="-10" dirty="0">
                          <a:latin typeface="Arial"/>
                          <a:cs typeface="Arial"/>
                        </a:rPr>
                        <a:t>ColorPoint.</a:t>
                      </a:r>
                      <a:r>
                        <a:rPr sz="900" b="1" spc="-10" dirty="0">
                          <a:latin typeface="Arial"/>
                          <a:cs typeface="Arial"/>
                        </a:rPr>
                        <a:t>isEqualLocation</a:t>
                      </a:r>
                      <a:r>
                        <a:rPr sz="900" spc="-10" dirty="0">
                          <a:latin typeface="Arial"/>
                          <a:cs typeface="Arial"/>
                        </a:rPr>
                        <a:t>(cp0,</a:t>
                      </a:r>
                      <a:r>
                        <a:rPr sz="900" spc="40" dirty="0">
                          <a:latin typeface="Arial"/>
                          <a:cs typeface="Arial"/>
                        </a:rPr>
                        <a:t> </a:t>
                      </a:r>
                      <a:r>
                        <a:rPr sz="900" spc="-20" dirty="0">
                          <a:latin typeface="Arial"/>
                          <a:cs typeface="Arial"/>
                        </a:rPr>
                        <a:t>cp1);</a:t>
                      </a:r>
                      <a:endParaRPr sz="900">
                        <a:latin typeface="Arial"/>
                        <a:cs typeface="Arial"/>
                      </a:endParaRPr>
                    </a:p>
                    <a:p>
                      <a:pPr marL="191770">
                        <a:lnSpc>
                          <a:spcPts val="1030"/>
                        </a:lnSpc>
                      </a:pPr>
                      <a:r>
                        <a:rPr sz="900" dirty="0">
                          <a:solidFill>
                            <a:srgbClr val="00AF50"/>
                          </a:solidFill>
                          <a:latin typeface="Arial"/>
                          <a:cs typeface="Arial"/>
                        </a:rPr>
                        <a:t>//compare</a:t>
                      </a:r>
                      <a:r>
                        <a:rPr sz="900" spc="-40" dirty="0">
                          <a:solidFill>
                            <a:srgbClr val="00AF50"/>
                          </a:solidFill>
                          <a:latin typeface="Arial"/>
                          <a:cs typeface="Arial"/>
                        </a:rPr>
                        <a:t> </a:t>
                      </a:r>
                      <a:r>
                        <a:rPr sz="900" spc="-10" dirty="0">
                          <a:solidFill>
                            <a:srgbClr val="00AF50"/>
                          </a:solidFill>
                          <a:latin typeface="Arial"/>
                          <a:cs typeface="Arial"/>
                        </a:rPr>
                        <a:t>color</a:t>
                      </a:r>
                      <a:endParaRPr sz="900">
                        <a:latin typeface="Arial"/>
                        <a:cs typeface="Arial"/>
                      </a:endParaRPr>
                    </a:p>
                    <a:p>
                      <a:pPr marL="191770">
                        <a:lnSpc>
                          <a:spcPts val="1040"/>
                        </a:lnSpc>
                      </a:pPr>
                      <a:r>
                        <a:rPr sz="900" dirty="0">
                          <a:solidFill>
                            <a:srgbClr val="3333FF"/>
                          </a:solidFill>
                          <a:latin typeface="Arial"/>
                          <a:cs typeface="Arial"/>
                        </a:rPr>
                        <a:t>Bool</a:t>
                      </a:r>
                      <a:r>
                        <a:rPr sz="900" spc="-30" dirty="0">
                          <a:solidFill>
                            <a:srgbClr val="3333FF"/>
                          </a:solidFill>
                          <a:latin typeface="Arial"/>
                          <a:cs typeface="Arial"/>
                        </a:rPr>
                        <a:t> </a:t>
                      </a:r>
                      <a:r>
                        <a:rPr sz="900" dirty="0">
                          <a:latin typeface="Arial"/>
                          <a:cs typeface="Arial"/>
                        </a:rPr>
                        <a:t>matchColor</a:t>
                      </a:r>
                      <a:r>
                        <a:rPr sz="900" spc="-3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ColorPoint.</a:t>
                      </a:r>
                      <a:r>
                        <a:rPr sz="900" b="1" dirty="0">
                          <a:latin typeface="Arial"/>
                          <a:cs typeface="Arial"/>
                        </a:rPr>
                        <a:t>isEqualColor</a:t>
                      </a:r>
                      <a:r>
                        <a:rPr sz="900" dirty="0">
                          <a:latin typeface="Arial"/>
                          <a:cs typeface="Arial"/>
                        </a:rPr>
                        <a:t>(cp0,</a:t>
                      </a:r>
                      <a:r>
                        <a:rPr sz="900" spc="-25" dirty="0">
                          <a:latin typeface="Arial"/>
                          <a:cs typeface="Arial"/>
                        </a:rPr>
                        <a:t> </a:t>
                      </a:r>
                      <a:r>
                        <a:rPr sz="900" spc="-20" dirty="0">
                          <a:latin typeface="Arial"/>
                          <a:cs typeface="Arial"/>
                        </a:rPr>
                        <a:t>cp1);</a:t>
                      </a:r>
                      <a:endParaRPr sz="900">
                        <a:latin typeface="Arial"/>
                        <a:cs typeface="Arial"/>
                      </a:endParaRPr>
                    </a:p>
                    <a:p>
                      <a:pPr marL="191770">
                        <a:lnSpc>
                          <a:spcPts val="1040"/>
                        </a:lnSpc>
                      </a:pPr>
                      <a:r>
                        <a:rPr sz="900" dirty="0">
                          <a:solidFill>
                            <a:srgbClr val="00AF50"/>
                          </a:solidFill>
                          <a:latin typeface="Arial"/>
                          <a:cs typeface="Arial"/>
                        </a:rPr>
                        <a:t>//Output</a:t>
                      </a:r>
                      <a:r>
                        <a:rPr sz="900" spc="-15" dirty="0">
                          <a:solidFill>
                            <a:srgbClr val="00AF50"/>
                          </a:solidFill>
                          <a:latin typeface="Arial"/>
                          <a:cs typeface="Arial"/>
                        </a:rPr>
                        <a:t> </a:t>
                      </a:r>
                      <a:r>
                        <a:rPr sz="900" dirty="0">
                          <a:solidFill>
                            <a:srgbClr val="00AF50"/>
                          </a:solidFill>
                          <a:latin typeface="Arial"/>
                          <a:cs typeface="Arial"/>
                        </a:rPr>
                        <a:t>average</a:t>
                      </a:r>
                      <a:r>
                        <a:rPr sz="900" spc="-10"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spc="-10" dirty="0">
                          <a:solidFill>
                            <a:srgbClr val="00AF50"/>
                          </a:solidFill>
                          <a:latin typeface="Arial"/>
                          <a:cs typeface="Arial"/>
                        </a:rPr>
                        <a:t>color</a:t>
                      </a:r>
                      <a:endParaRPr sz="900">
                        <a:latin typeface="Arial"/>
                        <a:cs typeface="Arial"/>
                      </a:endParaRPr>
                    </a:p>
                    <a:p>
                      <a:pPr marL="191770">
                        <a:lnSpc>
                          <a:spcPts val="1055"/>
                        </a:lnSpc>
                      </a:pPr>
                      <a:r>
                        <a:rPr sz="900" b="1" spc="-10" dirty="0">
                          <a:latin typeface="Arial"/>
                          <a:cs typeface="Arial"/>
                        </a:rPr>
                        <a:t>ColorPoint</a:t>
                      </a:r>
                      <a:r>
                        <a:rPr sz="900" b="1" spc="20" dirty="0">
                          <a:latin typeface="Arial"/>
                          <a:cs typeface="Arial"/>
                        </a:rPr>
                        <a:t> </a:t>
                      </a:r>
                      <a:r>
                        <a:rPr sz="900" dirty="0">
                          <a:latin typeface="Arial"/>
                          <a:cs typeface="Arial"/>
                        </a:rPr>
                        <a:t>avPt</a:t>
                      </a:r>
                      <a:r>
                        <a:rPr sz="900" spc="20" dirty="0">
                          <a:latin typeface="Arial"/>
                          <a:cs typeface="Arial"/>
                        </a:rPr>
                        <a:t> </a:t>
                      </a:r>
                      <a:r>
                        <a:rPr sz="900" dirty="0">
                          <a:latin typeface="Arial"/>
                          <a:cs typeface="Arial"/>
                        </a:rPr>
                        <a:t>=</a:t>
                      </a:r>
                      <a:r>
                        <a:rPr sz="900" spc="40" dirty="0">
                          <a:latin typeface="Arial"/>
                          <a:cs typeface="Arial"/>
                        </a:rPr>
                        <a:t> </a:t>
                      </a:r>
                      <a:r>
                        <a:rPr sz="900" spc="-10" dirty="0">
                          <a:latin typeface="Arial"/>
                          <a:cs typeface="Arial"/>
                        </a:rPr>
                        <a:t>ColorPoint.</a:t>
                      </a:r>
                      <a:r>
                        <a:rPr sz="900" b="1" spc="-10" dirty="0">
                          <a:latin typeface="Arial"/>
                          <a:cs typeface="Arial"/>
                        </a:rPr>
                        <a:t>Average</a:t>
                      </a:r>
                      <a:r>
                        <a:rPr sz="900" spc="-10" dirty="0">
                          <a:latin typeface="Arial"/>
                          <a:cs typeface="Arial"/>
                        </a:rPr>
                        <a:t>(cp0,</a:t>
                      </a:r>
                      <a:r>
                        <a:rPr sz="900" spc="40" dirty="0">
                          <a:latin typeface="Arial"/>
                          <a:cs typeface="Arial"/>
                        </a:rPr>
                        <a:t> </a:t>
                      </a:r>
                      <a:r>
                        <a:rPr sz="900" spc="-20" dirty="0">
                          <a:latin typeface="Arial"/>
                          <a:cs typeface="Arial"/>
                        </a:rPr>
                        <a:t>cp1);</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19" name="object 7"/>
          <p:cNvSpPr txBox="1"/>
          <p:nvPr/>
        </p:nvSpPr>
        <p:spPr>
          <a:xfrm>
            <a:off x="902004" y="8100440"/>
            <a:ext cx="5964555" cy="543097"/>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Structures</a:t>
            </a:r>
            <a:r>
              <a:rPr sz="1100" spc="-30" dirty="0">
                <a:latin typeface="Arial"/>
                <a:cs typeface="Arial"/>
              </a:rPr>
              <a:t> </a:t>
            </a:r>
            <a:r>
              <a:rPr sz="1100" dirty="0">
                <a:latin typeface="Arial"/>
                <a:cs typeface="Arial"/>
              </a:rPr>
              <a:t>have</a:t>
            </a:r>
            <a:r>
              <a:rPr sz="1100" spc="-20" dirty="0">
                <a:latin typeface="Arial"/>
                <a:cs typeface="Arial"/>
              </a:rPr>
              <a:t> </a:t>
            </a:r>
            <a:r>
              <a:rPr sz="1100" spc="-10" dirty="0">
                <a:latin typeface="Arial"/>
                <a:cs typeface="Arial"/>
              </a:rPr>
              <a:t>limitations,</a:t>
            </a:r>
            <a:r>
              <a:rPr sz="1100" spc="-25" dirty="0">
                <a:latin typeface="Arial"/>
                <a:cs typeface="Arial"/>
              </a:rPr>
              <a:t> </a:t>
            </a:r>
            <a:r>
              <a:rPr sz="1100" dirty="0">
                <a:latin typeface="Arial"/>
                <a:cs typeface="Arial"/>
              </a:rPr>
              <a:t>most</a:t>
            </a:r>
            <a:r>
              <a:rPr sz="1100" spc="-10" dirty="0">
                <a:latin typeface="Arial"/>
                <a:cs typeface="Arial"/>
              </a:rPr>
              <a:t> </a:t>
            </a:r>
            <a:r>
              <a:rPr sz="1100" dirty="0">
                <a:latin typeface="Arial"/>
                <a:cs typeface="Arial"/>
              </a:rPr>
              <a:t>notable</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inability</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build</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hierarchy</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objects.</a:t>
            </a:r>
            <a:r>
              <a:rPr sz="1100" spc="-10" dirty="0">
                <a:latin typeface="Arial"/>
                <a:cs typeface="Arial"/>
              </a:rPr>
              <a:t> </a:t>
            </a:r>
            <a:r>
              <a:rPr sz="1100" dirty="0">
                <a:latin typeface="Arial"/>
                <a:cs typeface="Arial"/>
              </a:rPr>
              <a:t>Also,</a:t>
            </a:r>
            <a:r>
              <a:rPr sz="1100" spc="-20" dirty="0">
                <a:latin typeface="Arial"/>
                <a:cs typeface="Arial"/>
              </a:rPr>
              <a:t> they </a:t>
            </a:r>
            <a:r>
              <a:rPr sz="1100" dirty="0">
                <a:latin typeface="Arial"/>
                <a:cs typeface="Arial"/>
              </a:rPr>
              <a:t>are</a:t>
            </a:r>
            <a:r>
              <a:rPr sz="1100" spc="-25"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preferred</a:t>
            </a:r>
            <a:r>
              <a:rPr sz="1100" spc="-3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objects</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large</a:t>
            </a:r>
            <a:r>
              <a:rPr sz="1100" spc="-2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their</a:t>
            </a:r>
            <a:r>
              <a:rPr sz="1100" spc="-25" dirty="0">
                <a:latin typeface="Arial"/>
                <a:cs typeface="Arial"/>
              </a:rPr>
              <a:t> </a:t>
            </a:r>
            <a:r>
              <a:rPr sz="1100" dirty="0">
                <a:latin typeface="Arial"/>
                <a:cs typeface="Arial"/>
              </a:rPr>
              <a:t>size</a:t>
            </a:r>
            <a:r>
              <a:rPr sz="1100" spc="-20" dirty="0">
                <a:latin typeface="Arial"/>
                <a:cs typeface="Arial"/>
              </a:rPr>
              <a:t> </a:t>
            </a:r>
            <a:r>
              <a:rPr sz="1100" dirty="0">
                <a:latin typeface="Arial"/>
                <a:cs typeface="Arial"/>
              </a:rPr>
              <a:t>in</a:t>
            </a:r>
            <a:r>
              <a:rPr sz="1100" spc="-15" dirty="0">
                <a:latin typeface="Arial"/>
                <a:cs typeface="Arial"/>
              </a:rPr>
              <a:t> </a:t>
            </a:r>
            <a:r>
              <a:rPr sz="1100" spc="-10" dirty="0">
                <a:latin typeface="Arial"/>
                <a:cs typeface="Arial"/>
              </a:rPr>
              <a:t>bytes.</a:t>
            </a:r>
            <a:endParaRPr sz="1100" dirty="0">
              <a:latin typeface="Arial"/>
              <a:cs typeface="Arial"/>
            </a:endParaRPr>
          </a:p>
          <a:p>
            <a:pPr>
              <a:lnSpc>
                <a:spcPct val="100000"/>
              </a:lnSpc>
            </a:pPr>
            <a:endParaRPr sz="1200" dirty="0">
              <a:latin typeface="Arial"/>
              <a:cs typeface="Arial"/>
            </a:endParaRPr>
          </a:p>
        </p:txBody>
      </p:sp>
      <p:pic>
        <p:nvPicPr>
          <p:cNvPr id="20" name="object 9"/>
          <p:cNvPicPr/>
          <p:nvPr/>
        </p:nvPicPr>
        <p:blipFill>
          <a:blip r:embed="rId2" cstate="print"/>
          <a:stretch>
            <a:fillRect/>
          </a:stretch>
        </p:blipFill>
        <p:spPr>
          <a:xfrm>
            <a:off x="5337482" y="6720385"/>
            <a:ext cx="1096906" cy="554908"/>
          </a:xfrm>
          <a:prstGeom prst="rect">
            <a:avLst/>
          </a:prstGeom>
        </p:spPr>
      </p:pic>
      <p:sp>
        <p:nvSpPr>
          <p:cNvPr id="21" name="TextBox 20">
            <a:hlinkClick r:id="rId3" action="ppaction://hlinkfile"/>
          </p:cNvPr>
          <p:cNvSpPr txBox="1"/>
          <p:nvPr/>
        </p:nvSpPr>
        <p:spPr>
          <a:xfrm>
            <a:off x="6308026" y="255791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2" name="TextBox 21">
            <a:hlinkClick r:id="rId4" action="ppaction://hlinkfile"/>
          </p:cNvPr>
          <p:cNvSpPr txBox="1"/>
          <p:nvPr/>
        </p:nvSpPr>
        <p:spPr>
          <a:xfrm>
            <a:off x="6308026" y="404625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3" name="Title 22"/>
          <p:cNvSpPr>
            <a:spLocks noGrp="1"/>
          </p:cNvSpPr>
          <p:nvPr>
            <p:ph type="title"/>
          </p:nvPr>
        </p:nvSpPr>
        <p:spPr/>
        <p:txBody>
          <a:bodyPr/>
          <a:lstStyle/>
          <a:p>
            <a:r>
              <a:rPr lang="en-US" dirty="0"/>
              <a:t>User Defined Data Types - Structs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849" y="470230"/>
            <a:ext cx="5734938" cy="284537"/>
          </a:xfrm>
          <a:prstGeom prst="rect">
            <a:avLst/>
          </a:prstGeom>
        </p:spPr>
        <p:txBody>
          <a:bodyPr vert="horz" wrap="square" lIns="0" tIns="7465" rIns="0" bIns="0" rtlCol="0">
            <a:spAutoFit/>
          </a:bodyPr>
          <a:lstStyle/>
          <a:p>
            <a:pPr marL="7859" algn="ctr">
              <a:spcBef>
                <a:spcPts val="59"/>
              </a:spcBef>
            </a:pPr>
            <a:r>
              <a:rPr lang="en-US" spc="-3" dirty="0" smtClean="0"/>
              <a:t>Object oriented programming</a:t>
            </a:r>
            <a:endParaRPr spc="-40" dirty="0"/>
          </a:p>
        </p:txBody>
      </p:sp>
      <p:sp>
        <p:nvSpPr>
          <p:cNvPr id="3" name="object 3"/>
          <p:cNvSpPr txBox="1"/>
          <p:nvPr/>
        </p:nvSpPr>
        <p:spPr>
          <a:xfrm>
            <a:off x="1105995" y="1276033"/>
            <a:ext cx="6174915" cy="4402279"/>
          </a:xfrm>
          <a:prstGeom prst="rect">
            <a:avLst/>
          </a:prstGeom>
        </p:spPr>
        <p:txBody>
          <a:bodyPr vert="horz" wrap="square" lIns="0" tIns="7858" rIns="0" bIns="0" rtlCol="0">
            <a:spAutoFit/>
          </a:bodyPr>
          <a:lstStyle/>
          <a:p>
            <a:pPr marL="7859" marR="667995" indent="-7859">
              <a:lnSpc>
                <a:spcPct val="119300"/>
              </a:lnSpc>
              <a:spcBef>
                <a:spcPts val="62"/>
              </a:spcBef>
            </a:pPr>
            <a:r>
              <a:rPr lang="en-US" sz="2228" dirty="0">
                <a:latin typeface="Calibri"/>
                <a:cs typeface="Calibri"/>
              </a:rPr>
              <a:t>Procedural Programming</a:t>
            </a:r>
          </a:p>
          <a:p>
            <a:pPr marL="7859" marR="667995" indent="-7859">
              <a:lnSpc>
                <a:spcPct val="119300"/>
              </a:lnSpc>
              <a:spcBef>
                <a:spcPts val="62"/>
              </a:spcBef>
            </a:pPr>
            <a:r>
              <a:rPr lang="en-US" sz="1733" dirty="0">
                <a:solidFill>
                  <a:srgbClr val="006FC0"/>
                </a:solidFill>
                <a:latin typeface="Calibri"/>
                <a:cs typeface="Calibri"/>
              </a:rPr>
              <a:t>There are </a:t>
            </a:r>
            <a:r>
              <a:rPr lang="en-US" sz="1733" b="1" u="sng" dirty="0">
                <a:solidFill>
                  <a:srgbClr val="006FC0"/>
                </a:solidFill>
                <a:latin typeface="Calibri"/>
                <a:cs typeface="Calibri"/>
              </a:rPr>
              <a:t>data</a:t>
            </a:r>
            <a:r>
              <a:rPr lang="en-US" sz="1733" dirty="0">
                <a:solidFill>
                  <a:srgbClr val="006FC0"/>
                </a:solidFill>
                <a:latin typeface="Calibri"/>
                <a:cs typeface="Calibri"/>
              </a:rPr>
              <a:t> and </a:t>
            </a:r>
            <a:r>
              <a:rPr lang="en-US" sz="1733" b="1" u="sng" dirty="0">
                <a:solidFill>
                  <a:srgbClr val="006FC0"/>
                </a:solidFill>
                <a:latin typeface="Calibri"/>
                <a:cs typeface="Calibri"/>
              </a:rPr>
              <a:t>operations</a:t>
            </a:r>
            <a:r>
              <a:rPr lang="en-US" sz="1733" dirty="0">
                <a:solidFill>
                  <a:srgbClr val="006FC0"/>
                </a:solidFill>
                <a:latin typeface="Calibri"/>
                <a:cs typeface="Calibri"/>
              </a:rPr>
              <a:t> on data.</a:t>
            </a:r>
          </a:p>
          <a:p>
            <a:pPr marL="7859" marR="667995" indent="-7859">
              <a:lnSpc>
                <a:spcPct val="119300"/>
              </a:lnSpc>
              <a:spcBef>
                <a:spcPts val="62"/>
              </a:spcBef>
            </a:pPr>
            <a:r>
              <a:rPr lang="en-US" sz="1733" b="1" dirty="0">
                <a:solidFill>
                  <a:srgbClr val="006FC0"/>
                </a:solidFill>
                <a:latin typeface="Calibri"/>
                <a:cs typeface="Calibri"/>
              </a:rPr>
              <a:t>Data</a:t>
            </a:r>
            <a:endParaRPr lang="en-US" sz="2228" b="1" dirty="0">
              <a:latin typeface="Calibri"/>
              <a:cs typeface="Calibri"/>
            </a:endParaRPr>
          </a:p>
          <a:p>
            <a:pPr marL="212187" indent="-212187">
              <a:spcBef>
                <a:spcPts val="34"/>
              </a:spcBef>
              <a:buFont typeface="Arial" panose="020B0604020202020204" pitchFamily="34" charset="0"/>
              <a:buChar char="•"/>
            </a:pPr>
            <a:r>
              <a:rPr lang="en-US" sz="1733" dirty="0">
                <a:solidFill>
                  <a:srgbClr val="006FC0"/>
                </a:solidFill>
                <a:cs typeface="Calibri"/>
              </a:rPr>
              <a:t>All data are of a type</a:t>
            </a:r>
          </a:p>
          <a:p>
            <a:pPr marL="212187" indent="-212187">
              <a:spcBef>
                <a:spcPts val="34"/>
              </a:spcBef>
              <a:buFont typeface="Arial" panose="020B0604020202020204" pitchFamily="34" charset="0"/>
              <a:buChar char="•"/>
            </a:pPr>
            <a:endParaRPr lang="en-US" sz="1733" spc="-3" dirty="0">
              <a:latin typeface="Calibri"/>
              <a:cs typeface="Calibri"/>
            </a:endParaRPr>
          </a:p>
          <a:p>
            <a:pPr marL="7859">
              <a:tabLst>
                <a:tab pos="762300" algn="l"/>
              </a:tabLst>
            </a:pPr>
            <a:r>
              <a:rPr lang="en-US" sz="1733" dirty="0" err="1">
                <a:latin typeface="Calibri"/>
                <a:cs typeface="Calibri"/>
              </a:rPr>
              <a:t>int</a:t>
            </a:r>
            <a:r>
              <a:rPr lang="en-US" sz="1733" dirty="0">
                <a:latin typeface="Calibri"/>
                <a:cs typeface="Calibri"/>
              </a:rPr>
              <a:t> a;</a:t>
            </a:r>
            <a:r>
              <a:rPr sz="1733" spc="-3" dirty="0">
                <a:latin typeface="Calibri"/>
                <a:cs typeface="Calibri"/>
              </a:rPr>
              <a:t>	</a:t>
            </a:r>
            <a:r>
              <a:rPr sz="1733" spc="-3" dirty="0">
                <a:solidFill>
                  <a:srgbClr val="767070"/>
                </a:solidFill>
                <a:latin typeface="Calibri"/>
                <a:cs typeface="Calibri"/>
              </a:rPr>
              <a:t>//</a:t>
            </a:r>
            <a:r>
              <a:rPr lang="en-US" sz="1733" spc="-3" dirty="0">
                <a:solidFill>
                  <a:srgbClr val="767070"/>
                </a:solidFill>
                <a:latin typeface="Calibri"/>
                <a:cs typeface="Calibri"/>
              </a:rPr>
              <a:t> a variable</a:t>
            </a:r>
            <a:endParaRPr sz="1733" dirty="0">
              <a:latin typeface="Calibri"/>
              <a:cs typeface="Calibri"/>
            </a:endParaRPr>
          </a:p>
          <a:p>
            <a:pPr>
              <a:spcBef>
                <a:spcPts val="19"/>
              </a:spcBef>
            </a:pPr>
            <a:endParaRPr sz="1980" dirty="0">
              <a:latin typeface="Calibri"/>
              <a:cs typeface="Calibri"/>
            </a:endParaRPr>
          </a:p>
          <a:p>
            <a:pPr marL="7859" marR="350894">
              <a:lnSpc>
                <a:spcPct val="119300"/>
              </a:lnSpc>
              <a:spcBef>
                <a:spcPts val="3"/>
              </a:spcBef>
            </a:pPr>
            <a:r>
              <a:rPr lang="en-US" sz="1733" b="1" dirty="0">
                <a:solidFill>
                  <a:srgbClr val="006FC0"/>
                </a:solidFill>
                <a:latin typeface="Calibri"/>
                <a:cs typeface="Calibri"/>
              </a:rPr>
              <a:t>Operations </a:t>
            </a:r>
          </a:p>
          <a:p>
            <a:pPr marL="220045" marR="350894" indent="-212187">
              <a:lnSpc>
                <a:spcPct val="119300"/>
              </a:lnSpc>
              <a:spcBef>
                <a:spcPts val="3"/>
              </a:spcBef>
              <a:buFont typeface="Arial" panose="020B0604020202020204" pitchFamily="34" charset="0"/>
              <a:buChar char="•"/>
            </a:pPr>
            <a:r>
              <a:rPr lang="en-US" sz="1733" dirty="0">
                <a:solidFill>
                  <a:srgbClr val="006FC0"/>
                </a:solidFill>
                <a:latin typeface="Calibri"/>
                <a:cs typeface="Calibri"/>
              </a:rPr>
              <a:t>take 1 or more data as inputs </a:t>
            </a:r>
          </a:p>
          <a:p>
            <a:pPr marL="220045" marR="350894" indent="-212187">
              <a:lnSpc>
                <a:spcPct val="119300"/>
              </a:lnSpc>
              <a:spcBef>
                <a:spcPts val="3"/>
              </a:spcBef>
              <a:buFont typeface="Arial" panose="020B0604020202020204" pitchFamily="34" charset="0"/>
              <a:buChar char="•"/>
            </a:pPr>
            <a:r>
              <a:rPr lang="en-US" sz="1733" dirty="0">
                <a:solidFill>
                  <a:srgbClr val="006FC0"/>
                </a:solidFill>
                <a:latin typeface="Calibri"/>
                <a:cs typeface="Calibri"/>
              </a:rPr>
              <a:t>do something internally</a:t>
            </a:r>
          </a:p>
          <a:p>
            <a:pPr marL="220045" marR="350894" indent="-212187">
              <a:lnSpc>
                <a:spcPct val="119300"/>
              </a:lnSpc>
              <a:spcBef>
                <a:spcPts val="3"/>
              </a:spcBef>
              <a:buFont typeface="Arial" panose="020B0604020202020204" pitchFamily="34" charset="0"/>
              <a:buChar char="•"/>
            </a:pPr>
            <a:r>
              <a:rPr lang="en-US" sz="1733" dirty="0">
                <a:solidFill>
                  <a:srgbClr val="006FC0"/>
                </a:solidFill>
                <a:latin typeface="Calibri"/>
                <a:cs typeface="Calibri"/>
              </a:rPr>
              <a:t>return data as output</a:t>
            </a:r>
            <a:endParaRPr lang="en-US" sz="1733" spc="-6" dirty="0">
              <a:latin typeface="Calibri"/>
              <a:cs typeface="Calibri"/>
            </a:endParaRPr>
          </a:p>
          <a:p>
            <a:pPr marL="7859" marR="350894">
              <a:lnSpc>
                <a:spcPct val="119300"/>
              </a:lnSpc>
              <a:spcBef>
                <a:spcPts val="3"/>
              </a:spcBef>
            </a:pPr>
            <a:r>
              <a:rPr lang="en-US" sz="1733" spc="-9" dirty="0">
                <a:cs typeface="Calibri"/>
              </a:rPr>
              <a:t>add(a, 6)</a:t>
            </a:r>
            <a:r>
              <a:rPr lang="en-US" sz="1733" dirty="0">
                <a:cs typeface="Calibri"/>
              </a:rPr>
              <a:t>; 		</a:t>
            </a:r>
            <a:r>
              <a:rPr lang="en-US" sz="1733" spc="-3" dirty="0">
                <a:solidFill>
                  <a:srgbClr val="767070"/>
                </a:solidFill>
                <a:cs typeface="Calibri"/>
              </a:rPr>
              <a:t>// </a:t>
            </a:r>
            <a:r>
              <a:rPr lang="en-US" sz="1733" dirty="0">
                <a:solidFill>
                  <a:srgbClr val="767070"/>
                </a:solidFill>
                <a:cs typeface="Calibri"/>
              </a:rPr>
              <a:t>add two numbers, returns a number</a:t>
            </a:r>
          </a:p>
          <a:p>
            <a:pPr marL="7859" marR="350894">
              <a:lnSpc>
                <a:spcPct val="119300"/>
              </a:lnSpc>
              <a:spcBef>
                <a:spcPts val="3"/>
              </a:spcBef>
            </a:pPr>
            <a:endParaRPr lang="en-US" sz="1733" dirty="0">
              <a:solidFill>
                <a:srgbClr val="767070"/>
              </a:solidFill>
              <a:cs typeface="Calibri"/>
            </a:endParaRPr>
          </a:p>
        </p:txBody>
      </p:sp>
    </p:spTree>
    <p:extLst>
      <p:ext uri="{BB962C8B-B14F-4D97-AF65-F5344CB8AC3E}">
        <p14:creationId xmlns:p14="http://schemas.microsoft.com/office/powerpoint/2010/main" val="4318415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849" y="470230"/>
            <a:ext cx="5734938" cy="284537"/>
          </a:xfrm>
          <a:prstGeom prst="rect">
            <a:avLst/>
          </a:prstGeom>
        </p:spPr>
        <p:txBody>
          <a:bodyPr vert="horz" wrap="square" lIns="0" tIns="7465" rIns="0" bIns="0" rtlCol="0">
            <a:spAutoFit/>
          </a:bodyPr>
          <a:lstStyle/>
          <a:p>
            <a:pPr marL="7859" algn="ctr">
              <a:spcBef>
                <a:spcPts val="59"/>
              </a:spcBef>
            </a:pPr>
            <a:r>
              <a:rPr lang="en-US" spc="-3" dirty="0"/>
              <a:t>Object oriented programming</a:t>
            </a:r>
            <a:endParaRPr spc="-40" dirty="0"/>
          </a:p>
        </p:txBody>
      </p:sp>
      <p:sp>
        <p:nvSpPr>
          <p:cNvPr id="3" name="object 3"/>
          <p:cNvSpPr txBox="1"/>
          <p:nvPr/>
        </p:nvSpPr>
        <p:spPr>
          <a:xfrm>
            <a:off x="1105995" y="1276033"/>
            <a:ext cx="6174915" cy="7910226"/>
          </a:xfrm>
          <a:prstGeom prst="rect">
            <a:avLst/>
          </a:prstGeom>
        </p:spPr>
        <p:txBody>
          <a:bodyPr vert="horz" wrap="square" lIns="0" tIns="7858" rIns="0" bIns="0" rtlCol="0">
            <a:spAutoFit/>
          </a:bodyPr>
          <a:lstStyle/>
          <a:p>
            <a:pPr marL="7859" marR="667995" indent="-7859">
              <a:lnSpc>
                <a:spcPct val="119300"/>
              </a:lnSpc>
              <a:spcBef>
                <a:spcPts val="62"/>
              </a:spcBef>
            </a:pPr>
            <a:r>
              <a:rPr lang="en-US" sz="1400" b="1" dirty="0">
                <a:latin typeface="Calibri"/>
                <a:cs typeface="Calibri"/>
              </a:rPr>
              <a:t>Procedural Programming</a:t>
            </a:r>
          </a:p>
          <a:p>
            <a:pPr marL="7859" marR="667995" indent="-7859">
              <a:lnSpc>
                <a:spcPct val="119300"/>
              </a:lnSpc>
              <a:spcBef>
                <a:spcPts val="62"/>
              </a:spcBef>
            </a:pPr>
            <a:r>
              <a:rPr lang="en-US" sz="1400" dirty="0">
                <a:solidFill>
                  <a:srgbClr val="006FC0"/>
                </a:solidFill>
                <a:latin typeface="Calibri"/>
                <a:cs typeface="Calibri"/>
              </a:rPr>
              <a:t>There are </a:t>
            </a:r>
            <a:r>
              <a:rPr lang="en-US" sz="1400" b="1" u="sng" dirty="0">
                <a:solidFill>
                  <a:srgbClr val="006FC0"/>
                </a:solidFill>
                <a:latin typeface="Calibri"/>
                <a:cs typeface="Calibri"/>
              </a:rPr>
              <a:t>data</a:t>
            </a:r>
            <a:r>
              <a:rPr lang="en-US" sz="1400" dirty="0">
                <a:solidFill>
                  <a:srgbClr val="006FC0"/>
                </a:solidFill>
                <a:latin typeface="Calibri"/>
                <a:cs typeface="Calibri"/>
              </a:rPr>
              <a:t> and </a:t>
            </a:r>
            <a:r>
              <a:rPr lang="en-US" sz="1400" b="1" u="sng" dirty="0">
                <a:solidFill>
                  <a:srgbClr val="006FC0"/>
                </a:solidFill>
                <a:latin typeface="Calibri"/>
                <a:cs typeface="Calibri"/>
              </a:rPr>
              <a:t>operations</a:t>
            </a:r>
            <a:r>
              <a:rPr lang="en-US" sz="1400" dirty="0">
                <a:solidFill>
                  <a:srgbClr val="006FC0"/>
                </a:solidFill>
                <a:latin typeface="Calibri"/>
                <a:cs typeface="Calibri"/>
              </a:rPr>
              <a:t> on data.</a:t>
            </a:r>
          </a:p>
          <a:p>
            <a:pPr marL="7859" marR="667995" indent="-7859">
              <a:lnSpc>
                <a:spcPct val="119300"/>
              </a:lnSpc>
              <a:spcBef>
                <a:spcPts val="62"/>
              </a:spcBef>
            </a:pPr>
            <a:r>
              <a:rPr lang="en-US" sz="1400" b="1" dirty="0">
                <a:solidFill>
                  <a:srgbClr val="006FC0"/>
                </a:solidFill>
                <a:latin typeface="Calibri"/>
                <a:cs typeface="Calibri"/>
              </a:rPr>
              <a:t>Data</a:t>
            </a:r>
            <a:endParaRPr lang="en-US" sz="1400" b="1" dirty="0">
              <a:latin typeface="Calibri"/>
              <a:cs typeface="Calibri"/>
            </a:endParaRPr>
          </a:p>
          <a:p>
            <a:pPr marL="212187" indent="-212187">
              <a:spcBef>
                <a:spcPts val="34"/>
              </a:spcBef>
              <a:buFont typeface="Arial" panose="020B0604020202020204" pitchFamily="34" charset="0"/>
              <a:buChar char="•"/>
            </a:pPr>
            <a:r>
              <a:rPr lang="en-US" sz="1400" dirty="0">
                <a:solidFill>
                  <a:srgbClr val="006FC0"/>
                </a:solidFill>
                <a:cs typeface="Calibri"/>
              </a:rPr>
              <a:t>All data are of a type</a:t>
            </a:r>
          </a:p>
          <a:p>
            <a:pPr marL="212187" indent="-212187">
              <a:spcBef>
                <a:spcPts val="34"/>
              </a:spcBef>
              <a:buFont typeface="Arial" panose="020B0604020202020204" pitchFamily="34" charset="0"/>
              <a:buChar char="•"/>
            </a:pPr>
            <a:endParaRPr lang="en-US" sz="1400" spc="-3" dirty="0">
              <a:latin typeface="Calibri"/>
              <a:cs typeface="Calibri"/>
            </a:endParaRPr>
          </a:p>
          <a:p>
            <a:pPr marL="7859">
              <a:tabLst>
                <a:tab pos="762300" algn="l"/>
              </a:tabLst>
            </a:pPr>
            <a:r>
              <a:rPr lang="en-US" sz="1400" dirty="0" err="1">
                <a:latin typeface="Calibri"/>
                <a:cs typeface="Calibri"/>
              </a:rPr>
              <a:t>int</a:t>
            </a:r>
            <a:r>
              <a:rPr lang="en-US" sz="1400" dirty="0">
                <a:latin typeface="Calibri"/>
                <a:cs typeface="Calibri"/>
              </a:rPr>
              <a:t> a;</a:t>
            </a:r>
            <a:r>
              <a:rPr sz="1400" spc="-3" dirty="0">
                <a:latin typeface="Calibri"/>
                <a:cs typeface="Calibri"/>
              </a:rPr>
              <a:t>	</a:t>
            </a:r>
            <a:r>
              <a:rPr sz="1400" spc="-3" dirty="0">
                <a:solidFill>
                  <a:srgbClr val="767070"/>
                </a:solidFill>
                <a:latin typeface="Calibri"/>
                <a:cs typeface="Calibri"/>
              </a:rPr>
              <a:t>//</a:t>
            </a:r>
            <a:r>
              <a:rPr lang="en-US" sz="1400" spc="-3" dirty="0">
                <a:solidFill>
                  <a:srgbClr val="767070"/>
                </a:solidFill>
                <a:latin typeface="Calibri"/>
                <a:cs typeface="Calibri"/>
              </a:rPr>
              <a:t> a variable</a:t>
            </a:r>
            <a:endParaRPr sz="1400" dirty="0">
              <a:latin typeface="Calibri"/>
              <a:cs typeface="Calibri"/>
            </a:endParaRPr>
          </a:p>
          <a:p>
            <a:pPr>
              <a:spcBef>
                <a:spcPts val="19"/>
              </a:spcBef>
            </a:pPr>
            <a:endParaRPr sz="1400" dirty="0">
              <a:latin typeface="Calibri"/>
              <a:cs typeface="Calibri"/>
            </a:endParaRPr>
          </a:p>
          <a:p>
            <a:pPr marL="7859" marR="350894">
              <a:lnSpc>
                <a:spcPct val="119300"/>
              </a:lnSpc>
              <a:spcBef>
                <a:spcPts val="3"/>
              </a:spcBef>
            </a:pPr>
            <a:r>
              <a:rPr lang="en-US" sz="1400" b="1" dirty="0">
                <a:solidFill>
                  <a:srgbClr val="006FC0"/>
                </a:solidFill>
                <a:latin typeface="Calibri"/>
                <a:cs typeface="Calibri"/>
              </a:rPr>
              <a:t>Operations </a:t>
            </a:r>
          </a:p>
          <a:p>
            <a:pPr marL="220045" marR="350894" indent="-212187">
              <a:lnSpc>
                <a:spcPct val="119300"/>
              </a:lnSpc>
              <a:spcBef>
                <a:spcPts val="3"/>
              </a:spcBef>
              <a:buFont typeface="Arial" panose="020B0604020202020204" pitchFamily="34" charset="0"/>
              <a:buChar char="•"/>
            </a:pPr>
            <a:r>
              <a:rPr lang="en-US" sz="1400" dirty="0">
                <a:solidFill>
                  <a:srgbClr val="006FC0"/>
                </a:solidFill>
                <a:latin typeface="Calibri"/>
                <a:cs typeface="Calibri"/>
              </a:rPr>
              <a:t>take 1 or more data as inputs </a:t>
            </a:r>
          </a:p>
          <a:p>
            <a:pPr marL="220045" marR="350894" indent="-212187">
              <a:lnSpc>
                <a:spcPct val="119300"/>
              </a:lnSpc>
              <a:spcBef>
                <a:spcPts val="3"/>
              </a:spcBef>
              <a:buFont typeface="Arial" panose="020B0604020202020204" pitchFamily="34" charset="0"/>
              <a:buChar char="•"/>
            </a:pPr>
            <a:r>
              <a:rPr lang="en-US" sz="1400" dirty="0">
                <a:solidFill>
                  <a:srgbClr val="006FC0"/>
                </a:solidFill>
                <a:latin typeface="Calibri"/>
                <a:cs typeface="Calibri"/>
              </a:rPr>
              <a:t>do something internally</a:t>
            </a:r>
          </a:p>
          <a:p>
            <a:pPr marL="220045" marR="350894" indent="-212187">
              <a:lnSpc>
                <a:spcPct val="119300"/>
              </a:lnSpc>
              <a:spcBef>
                <a:spcPts val="3"/>
              </a:spcBef>
              <a:buFont typeface="Arial" panose="020B0604020202020204" pitchFamily="34" charset="0"/>
              <a:buChar char="•"/>
            </a:pPr>
            <a:r>
              <a:rPr lang="en-US" sz="1400" dirty="0">
                <a:solidFill>
                  <a:srgbClr val="006FC0"/>
                </a:solidFill>
                <a:latin typeface="Calibri"/>
                <a:cs typeface="Calibri"/>
              </a:rPr>
              <a:t>return data as output</a:t>
            </a:r>
            <a:endParaRPr lang="en-US" sz="1400" spc="-6" dirty="0">
              <a:latin typeface="Calibri"/>
              <a:cs typeface="Calibri"/>
            </a:endParaRPr>
          </a:p>
          <a:p>
            <a:pPr marL="7859" marR="350894">
              <a:lnSpc>
                <a:spcPct val="119300"/>
              </a:lnSpc>
              <a:spcBef>
                <a:spcPts val="3"/>
              </a:spcBef>
            </a:pPr>
            <a:r>
              <a:rPr lang="en-US" sz="1400" spc="-9" dirty="0">
                <a:cs typeface="Calibri"/>
              </a:rPr>
              <a:t>add(a, 6)</a:t>
            </a:r>
            <a:r>
              <a:rPr lang="en-US" sz="1400" dirty="0">
                <a:cs typeface="Calibri"/>
              </a:rPr>
              <a:t>; 		</a:t>
            </a:r>
            <a:r>
              <a:rPr lang="en-US" sz="1400" spc="-3" dirty="0">
                <a:solidFill>
                  <a:srgbClr val="767070"/>
                </a:solidFill>
                <a:cs typeface="Calibri"/>
              </a:rPr>
              <a:t>// </a:t>
            </a:r>
            <a:r>
              <a:rPr lang="en-US" sz="1400" dirty="0">
                <a:solidFill>
                  <a:srgbClr val="767070"/>
                </a:solidFill>
                <a:cs typeface="Calibri"/>
              </a:rPr>
              <a:t>add two numbers, returns a number</a:t>
            </a:r>
          </a:p>
          <a:p>
            <a:pPr marL="7859" marR="350894">
              <a:lnSpc>
                <a:spcPct val="119300"/>
              </a:lnSpc>
              <a:spcBef>
                <a:spcPts val="3"/>
              </a:spcBef>
            </a:pPr>
            <a:endParaRPr lang="en-US" sz="1400" dirty="0">
              <a:solidFill>
                <a:srgbClr val="767070"/>
              </a:solidFill>
              <a:cs typeface="Calibri"/>
            </a:endParaRPr>
          </a:p>
          <a:p>
            <a:pPr marL="7859" marR="667995" indent="-7859">
              <a:lnSpc>
                <a:spcPct val="119300"/>
              </a:lnSpc>
              <a:spcBef>
                <a:spcPts val="62"/>
              </a:spcBef>
            </a:pPr>
            <a:endParaRPr lang="en-US" sz="1400" dirty="0" smtClean="0">
              <a:latin typeface="Calibri"/>
              <a:cs typeface="Calibri"/>
            </a:endParaRPr>
          </a:p>
          <a:p>
            <a:pPr marL="7859" marR="667995" indent="-7859">
              <a:lnSpc>
                <a:spcPct val="119300"/>
              </a:lnSpc>
              <a:spcBef>
                <a:spcPts val="62"/>
              </a:spcBef>
            </a:pPr>
            <a:r>
              <a:rPr lang="en-US" sz="1400" dirty="0" smtClean="0">
                <a:latin typeface="Calibri"/>
                <a:cs typeface="Calibri"/>
              </a:rPr>
              <a:t>Versus</a:t>
            </a:r>
            <a:r>
              <a:rPr lang="en-US" sz="1400" b="1" dirty="0" smtClean="0">
                <a:latin typeface="Calibri"/>
                <a:cs typeface="Calibri"/>
              </a:rPr>
              <a:t> </a:t>
            </a:r>
            <a:r>
              <a:rPr lang="en-US" sz="1400" b="1" dirty="0">
                <a:latin typeface="Calibri"/>
                <a:cs typeface="Calibri"/>
              </a:rPr>
              <a:t>Object Oriented Programming</a:t>
            </a:r>
          </a:p>
          <a:p>
            <a:pPr marL="7859" marR="667995" indent="-7859">
              <a:lnSpc>
                <a:spcPct val="119300"/>
              </a:lnSpc>
              <a:spcBef>
                <a:spcPts val="62"/>
              </a:spcBef>
            </a:pPr>
            <a:r>
              <a:rPr lang="en-US" sz="1400" dirty="0">
                <a:solidFill>
                  <a:srgbClr val="006FC0"/>
                </a:solidFill>
                <a:cs typeface="Calibri"/>
              </a:rPr>
              <a:t>There are object </a:t>
            </a:r>
            <a:r>
              <a:rPr lang="en-US" sz="1400" b="1" u="sng" dirty="0">
                <a:solidFill>
                  <a:srgbClr val="006FC0"/>
                </a:solidFill>
                <a:cs typeface="Calibri"/>
              </a:rPr>
              <a:t>classes</a:t>
            </a:r>
            <a:r>
              <a:rPr lang="en-US" sz="1400" dirty="0">
                <a:solidFill>
                  <a:srgbClr val="006FC0"/>
                </a:solidFill>
                <a:cs typeface="Calibri"/>
              </a:rPr>
              <a:t> and </a:t>
            </a:r>
            <a:r>
              <a:rPr lang="en-US" sz="1400" b="1" u="sng" dirty="0">
                <a:solidFill>
                  <a:srgbClr val="006FC0"/>
                </a:solidFill>
                <a:cs typeface="Calibri"/>
              </a:rPr>
              <a:t>instances</a:t>
            </a:r>
            <a:endParaRPr lang="en-US" sz="1400" dirty="0">
              <a:solidFill>
                <a:srgbClr val="006FC0"/>
              </a:solidFill>
              <a:cs typeface="Calibri"/>
            </a:endParaRPr>
          </a:p>
          <a:p>
            <a:pPr marL="7859" marR="667995" indent="-7859">
              <a:lnSpc>
                <a:spcPct val="119300"/>
              </a:lnSpc>
              <a:spcBef>
                <a:spcPts val="62"/>
              </a:spcBef>
            </a:pPr>
            <a:endParaRPr lang="en-US" sz="1400" dirty="0">
              <a:solidFill>
                <a:srgbClr val="006FC0"/>
              </a:solidFill>
              <a:cs typeface="Calibri"/>
            </a:endParaRPr>
          </a:p>
          <a:p>
            <a:pPr marL="7859" marR="667995" indent="-7859">
              <a:spcBef>
                <a:spcPts val="62"/>
              </a:spcBef>
              <a:tabLst>
                <a:tab pos="762300" algn="l"/>
              </a:tabLst>
            </a:pPr>
            <a:r>
              <a:rPr lang="en-US" sz="1400" dirty="0" err="1">
                <a:latin typeface="Calibri"/>
                <a:cs typeface="Calibri"/>
              </a:rPr>
              <a:t>MySpecialInteger</a:t>
            </a:r>
            <a:r>
              <a:rPr lang="en-US" sz="1400" dirty="0">
                <a:latin typeface="Calibri"/>
                <a:cs typeface="Calibri"/>
              </a:rPr>
              <a:t> a;</a:t>
            </a:r>
            <a:r>
              <a:rPr lang="en-US" sz="1400" spc="-3" dirty="0">
                <a:solidFill>
                  <a:srgbClr val="767070"/>
                </a:solidFill>
                <a:latin typeface="Calibri"/>
                <a:cs typeface="Calibri"/>
              </a:rPr>
              <a:t>	// a is an instance of the </a:t>
            </a:r>
          </a:p>
          <a:p>
            <a:pPr marL="7859" marR="667995" indent="-7859">
              <a:spcBef>
                <a:spcPts val="62"/>
              </a:spcBef>
              <a:tabLst>
                <a:tab pos="762300" algn="l"/>
              </a:tabLst>
            </a:pPr>
            <a:r>
              <a:rPr lang="en-US" sz="1400" spc="-3" dirty="0">
                <a:solidFill>
                  <a:srgbClr val="767070"/>
                </a:solidFill>
                <a:latin typeface="Calibri"/>
                <a:cs typeface="Calibri"/>
              </a:rPr>
              <a:t>							// </a:t>
            </a:r>
            <a:r>
              <a:rPr lang="en-US" sz="1400" spc="-3" dirty="0" err="1">
                <a:solidFill>
                  <a:srgbClr val="767070"/>
                </a:solidFill>
                <a:latin typeface="Calibri"/>
                <a:cs typeface="Calibri"/>
              </a:rPr>
              <a:t>MySpecialInteger</a:t>
            </a:r>
            <a:r>
              <a:rPr lang="en-US" sz="1400" spc="-3" dirty="0">
                <a:solidFill>
                  <a:srgbClr val="767070"/>
                </a:solidFill>
                <a:latin typeface="Calibri"/>
                <a:cs typeface="Calibri"/>
              </a:rPr>
              <a:t> class</a:t>
            </a:r>
          </a:p>
          <a:p>
            <a:pPr marL="7859" marR="667995" indent="-7859">
              <a:spcBef>
                <a:spcPts val="62"/>
              </a:spcBef>
              <a:tabLst>
                <a:tab pos="762300" algn="l"/>
              </a:tabLst>
            </a:pPr>
            <a:endParaRPr lang="en-US" sz="1400" spc="-3" dirty="0">
              <a:solidFill>
                <a:srgbClr val="767070"/>
              </a:solidFill>
              <a:latin typeface="Calibri"/>
              <a:cs typeface="Calibri"/>
            </a:endParaRPr>
          </a:p>
          <a:p>
            <a:pPr marL="7859" marR="667995" indent="-7859">
              <a:spcBef>
                <a:spcPts val="62"/>
              </a:spcBef>
              <a:tabLst>
                <a:tab pos="762300" algn="l"/>
              </a:tabLst>
            </a:pPr>
            <a:r>
              <a:rPr lang="en-US" sz="1400" dirty="0">
                <a:solidFill>
                  <a:srgbClr val="006FC0"/>
                </a:solidFill>
                <a:cs typeface="Calibri"/>
              </a:rPr>
              <a:t>There are object </a:t>
            </a:r>
            <a:r>
              <a:rPr lang="en-US" sz="1400" b="1" u="sng" dirty="0">
                <a:solidFill>
                  <a:srgbClr val="006FC0"/>
                </a:solidFill>
                <a:cs typeface="Calibri"/>
              </a:rPr>
              <a:t>state</a:t>
            </a:r>
            <a:r>
              <a:rPr lang="en-US" sz="1400" dirty="0">
                <a:solidFill>
                  <a:srgbClr val="006FC0"/>
                </a:solidFill>
                <a:cs typeface="Calibri"/>
              </a:rPr>
              <a:t> valuables and </a:t>
            </a:r>
            <a:r>
              <a:rPr lang="en-US" sz="1400" b="1" u="sng" dirty="0">
                <a:solidFill>
                  <a:srgbClr val="006FC0"/>
                </a:solidFill>
                <a:cs typeface="Calibri"/>
              </a:rPr>
              <a:t>methods</a:t>
            </a:r>
            <a:endParaRPr lang="en-US" sz="1400" dirty="0">
              <a:solidFill>
                <a:srgbClr val="006FC0"/>
              </a:solidFill>
              <a:cs typeface="Calibri"/>
            </a:endParaRPr>
          </a:p>
          <a:p>
            <a:pPr marL="7859" marR="667995" indent="-7859">
              <a:spcBef>
                <a:spcPts val="62"/>
              </a:spcBef>
              <a:tabLst>
                <a:tab pos="762300" algn="l"/>
              </a:tabLst>
            </a:pPr>
            <a:endParaRPr lang="en-US" sz="1400" spc="-3" dirty="0">
              <a:solidFill>
                <a:srgbClr val="767070"/>
              </a:solidFill>
              <a:latin typeface="Calibri"/>
              <a:cs typeface="Calibri"/>
            </a:endParaRPr>
          </a:p>
          <a:p>
            <a:pPr marL="7859" marR="667995" indent="-7859">
              <a:spcBef>
                <a:spcPts val="62"/>
              </a:spcBef>
              <a:tabLst>
                <a:tab pos="762300" algn="l"/>
              </a:tabLst>
            </a:pPr>
            <a:r>
              <a:rPr lang="en-US" sz="1400" spc="-3" dirty="0" err="1">
                <a:latin typeface="Calibri"/>
                <a:cs typeface="Calibri"/>
              </a:rPr>
              <a:t>a.value</a:t>
            </a:r>
            <a:r>
              <a:rPr lang="en-US" sz="1400" spc="-3" dirty="0">
                <a:latin typeface="Calibri"/>
                <a:cs typeface="Calibri"/>
              </a:rPr>
              <a:t>;		</a:t>
            </a:r>
            <a:r>
              <a:rPr lang="en-US" sz="1400" spc="-3" dirty="0">
                <a:solidFill>
                  <a:srgbClr val="767070"/>
                </a:solidFill>
                <a:latin typeface="Calibri"/>
                <a:cs typeface="Calibri"/>
              </a:rPr>
              <a:t>	// returns the internal value of a</a:t>
            </a:r>
          </a:p>
          <a:p>
            <a:pPr marL="7859" marR="667995" indent="-7859">
              <a:spcBef>
                <a:spcPts val="62"/>
              </a:spcBef>
              <a:tabLst>
                <a:tab pos="762300" algn="l"/>
              </a:tabLst>
            </a:pPr>
            <a:endParaRPr lang="en-US" sz="1400" spc="-3" dirty="0">
              <a:solidFill>
                <a:srgbClr val="767070"/>
              </a:solidFill>
              <a:latin typeface="Calibri"/>
              <a:cs typeface="Calibri"/>
            </a:endParaRPr>
          </a:p>
          <a:p>
            <a:pPr marL="7859" marR="667995" indent="-7859">
              <a:spcBef>
                <a:spcPts val="62"/>
              </a:spcBef>
              <a:tabLst>
                <a:tab pos="762300" algn="l"/>
              </a:tabLst>
            </a:pPr>
            <a:r>
              <a:rPr lang="en-US" sz="1400" spc="-3" dirty="0" err="1">
                <a:latin typeface="Calibri"/>
                <a:cs typeface="Calibri"/>
              </a:rPr>
              <a:t>a.Add</a:t>
            </a:r>
            <a:r>
              <a:rPr lang="en-US" sz="1400" spc="-3" dirty="0">
                <a:latin typeface="Calibri"/>
                <a:cs typeface="Calibri"/>
              </a:rPr>
              <a:t>(b)	</a:t>
            </a:r>
            <a:r>
              <a:rPr lang="en-US" sz="1400" spc="-3" dirty="0">
                <a:solidFill>
                  <a:srgbClr val="767070"/>
                </a:solidFill>
                <a:latin typeface="Calibri"/>
                <a:cs typeface="Calibri"/>
              </a:rPr>
              <a:t>	// asks a to do something</a:t>
            </a:r>
          </a:p>
          <a:p>
            <a:pPr marL="7859" marR="667995" indent="-7859">
              <a:lnSpc>
                <a:spcPct val="119300"/>
              </a:lnSpc>
              <a:spcBef>
                <a:spcPts val="62"/>
              </a:spcBef>
            </a:pPr>
            <a:endParaRPr lang="en-US" sz="1400" spc="-3" dirty="0">
              <a:solidFill>
                <a:srgbClr val="767070"/>
              </a:solidFill>
              <a:latin typeface="Calibri"/>
              <a:cs typeface="Calibri"/>
            </a:endParaRPr>
          </a:p>
          <a:p>
            <a:pPr marL="7859" marR="667995" indent="-7859">
              <a:lnSpc>
                <a:spcPct val="119300"/>
              </a:lnSpc>
              <a:spcBef>
                <a:spcPts val="62"/>
              </a:spcBef>
            </a:pPr>
            <a:r>
              <a:rPr lang="en-US" sz="1400" spc="-3" dirty="0">
                <a:latin typeface="Calibri"/>
                <a:cs typeface="Calibri"/>
              </a:rPr>
              <a:t>Data and operations are packaged together.</a:t>
            </a:r>
          </a:p>
          <a:p>
            <a:pPr marL="7859" marR="667995" indent="-7859">
              <a:lnSpc>
                <a:spcPct val="119300"/>
              </a:lnSpc>
              <a:spcBef>
                <a:spcPts val="62"/>
              </a:spcBef>
            </a:pPr>
            <a:r>
              <a:rPr lang="en-US" sz="1400" spc="-3" dirty="0">
                <a:latin typeface="Calibri"/>
                <a:cs typeface="Calibri"/>
              </a:rPr>
              <a:t>A dot (.) signals we are asking the object to do something, or “passing it a message”</a:t>
            </a:r>
            <a:endParaRPr lang="en-US" sz="1400" dirty="0">
              <a:cs typeface="Calibri"/>
            </a:endParaRPr>
          </a:p>
          <a:p>
            <a:pPr marL="7859" marR="667995" indent="-7859">
              <a:lnSpc>
                <a:spcPct val="119300"/>
              </a:lnSpc>
              <a:spcBef>
                <a:spcPts val="62"/>
              </a:spcBef>
            </a:pPr>
            <a:endParaRPr lang="en-US" sz="1400" dirty="0">
              <a:latin typeface="Calibri"/>
              <a:cs typeface="Calibri"/>
            </a:endParaRPr>
          </a:p>
          <a:p>
            <a:pPr marL="7859" marR="350894">
              <a:lnSpc>
                <a:spcPct val="119300"/>
              </a:lnSpc>
              <a:spcBef>
                <a:spcPts val="3"/>
              </a:spcBef>
            </a:pPr>
            <a:endParaRPr lang="en-US" sz="1400" dirty="0">
              <a:solidFill>
                <a:srgbClr val="767070"/>
              </a:solidFill>
              <a:cs typeface="Calibri"/>
            </a:endParaRPr>
          </a:p>
        </p:txBody>
      </p:sp>
      <p:cxnSp>
        <p:nvCxnSpPr>
          <p:cNvPr id="5" name="Straight Connector 4"/>
          <p:cNvCxnSpPr/>
          <p:nvPr/>
        </p:nvCxnSpPr>
        <p:spPr>
          <a:xfrm>
            <a:off x="1018849" y="4419600"/>
            <a:ext cx="5563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3812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849" y="571776"/>
            <a:ext cx="5734938" cy="284537"/>
          </a:xfrm>
          <a:prstGeom prst="rect">
            <a:avLst/>
          </a:prstGeom>
        </p:spPr>
        <p:txBody>
          <a:bodyPr vert="horz" wrap="square" lIns="0" tIns="7465" rIns="0" bIns="0" rtlCol="0">
            <a:spAutoFit/>
          </a:bodyPr>
          <a:lstStyle/>
          <a:p>
            <a:pPr marL="7859" algn="ctr">
              <a:spcBef>
                <a:spcPts val="59"/>
              </a:spcBef>
            </a:pPr>
            <a:r>
              <a:rPr lang="en-US" spc="-3" dirty="0"/>
              <a:t>Object Oriented Programming</a:t>
            </a:r>
          </a:p>
        </p:txBody>
      </p:sp>
      <p:sp>
        <p:nvSpPr>
          <p:cNvPr id="3" name="object 3"/>
          <p:cNvSpPr txBox="1"/>
          <p:nvPr/>
        </p:nvSpPr>
        <p:spPr>
          <a:xfrm>
            <a:off x="1105995" y="1276034"/>
            <a:ext cx="6174915" cy="5279378"/>
          </a:xfrm>
          <a:prstGeom prst="rect">
            <a:avLst/>
          </a:prstGeom>
        </p:spPr>
        <p:txBody>
          <a:bodyPr vert="horz" wrap="square" lIns="0" tIns="7858" rIns="0" bIns="0" rtlCol="0">
            <a:spAutoFit/>
          </a:bodyPr>
          <a:lstStyle/>
          <a:p>
            <a:pPr marL="7859" marR="667995" indent="-7859">
              <a:lnSpc>
                <a:spcPct val="119300"/>
              </a:lnSpc>
              <a:spcBef>
                <a:spcPts val="62"/>
              </a:spcBef>
            </a:pPr>
            <a:r>
              <a:rPr lang="en-US" sz="2228" dirty="0">
                <a:latin typeface="Calibri"/>
                <a:cs typeface="Calibri"/>
              </a:rPr>
              <a:t>Examples</a:t>
            </a:r>
          </a:p>
          <a:p>
            <a:pPr marL="7859" marR="667995" indent="-7859">
              <a:lnSpc>
                <a:spcPct val="119300"/>
              </a:lnSpc>
              <a:spcBef>
                <a:spcPts val="62"/>
              </a:spcBef>
            </a:pPr>
            <a:endParaRPr lang="en-US" sz="1733" dirty="0">
              <a:solidFill>
                <a:srgbClr val="006FC0"/>
              </a:solidFill>
              <a:latin typeface="Calibri"/>
              <a:cs typeface="Calibri"/>
            </a:endParaRPr>
          </a:p>
          <a:p>
            <a:pPr marL="7859" marR="350894">
              <a:lnSpc>
                <a:spcPct val="119300"/>
              </a:lnSpc>
              <a:spcBef>
                <a:spcPts val="3"/>
              </a:spcBef>
            </a:pPr>
            <a:r>
              <a:rPr lang="en-US" sz="1733" dirty="0" err="1">
                <a:latin typeface="Calibri"/>
                <a:cs typeface="Calibri"/>
              </a:rPr>
              <a:t>myCar.drive</a:t>
            </a:r>
            <a:r>
              <a:rPr lang="en-US" sz="1733" dirty="0">
                <a:latin typeface="Calibri"/>
                <a:cs typeface="Calibri"/>
              </a:rPr>
              <a:t>();</a:t>
            </a:r>
          </a:p>
          <a:p>
            <a:pPr marL="7859" marR="350894">
              <a:lnSpc>
                <a:spcPct val="119300"/>
              </a:lnSpc>
              <a:spcBef>
                <a:spcPts val="3"/>
              </a:spcBef>
            </a:pPr>
            <a:endParaRPr lang="en-US" sz="1733" dirty="0">
              <a:latin typeface="Calibri"/>
              <a:cs typeface="Calibri"/>
            </a:endParaRPr>
          </a:p>
          <a:p>
            <a:pPr marL="7859" marR="350894">
              <a:lnSpc>
                <a:spcPct val="119300"/>
              </a:lnSpc>
              <a:spcBef>
                <a:spcPts val="3"/>
              </a:spcBef>
            </a:pPr>
            <a:r>
              <a:rPr lang="en-US" sz="1733" dirty="0" err="1">
                <a:latin typeface="Calibri"/>
                <a:cs typeface="Calibri"/>
              </a:rPr>
              <a:t>Sally.drive</a:t>
            </a:r>
            <a:r>
              <a:rPr lang="en-US" sz="1733" dirty="0">
                <a:latin typeface="Calibri"/>
                <a:cs typeface="Calibri"/>
              </a:rPr>
              <a:t>(</a:t>
            </a:r>
            <a:r>
              <a:rPr lang="en-US" sz="1733" dirty="0" err="1">
                <a:latin typeface="Calibri"/>
                <a:cs typeface="Calibri"/>
              </a:rPr>
              <a:t>myCar</a:t>
            </a:r>
            <a:r>
              <a:rPr lang="en-US" sz="1733" dirty="0">
                <a:latin typeface="Calibri"/>
                <a:cs typeface="Calibri"/>
              </a:rPr>
              <a:t>);</a:t>
            </a:r>
          </a:p>
          <a:p>
            <a:pPr marL="7859" marR="350894">
              <a:lnSpc>
                <a:spcPct val="119300"/>
              </a:lnSpc>
              <a:spcBef>
                <a:spcPts val="3"/>
              </a:spcBef>
            </a:pPr>
            <a:endParaRPr lang="en-US" sz="1733" dirty="0">
              <a:latin typeface="Calibri"/>
              <a:cs typeface="Calibri"/>
            </a:endParaRPr>
          </a:p>
          <a:p>
            <a:pPr marL="7859" marR="350894">
              <a:lnSpc>
                <a:spcPct val="119300"/>
              </a:lnSpc>
              <a:spcBef>
                <a:spcPts val="3"/>
              </a:spcBef>
            </a:pPr>
            <a:endParaRPr lang="en-US" sz="1733" dirty="0">
              <a:latin typeface="Calibri"/>
              <a:cs typeface="Calibri"/>
            </a:endParaRPr>
          </a:p>
          <a:p>
            <a:pPr marL="7859" marR="350894">
              <a:lnSpc>
                <a:spcPct val="119300"/>
              </a:lnSpc>
              <a:spcBef>
                <a:spcPts val="3"/>
              </a:spcBef>
            </a:pPr>
            <a:endParaRPr lang="en-US" sz="1733" dirty="0">
              <a:latin typeface="Calibri"/>
              <a:cs typeface="Calibri"/>
            </a:endParaRPr>
          </a:p>
          <a:p>
            <a:pPr marL="7859" marR="350894">
              <a:lnSpc>
                <a:spcPct val="119300"/>
              </a:lnSpc>
              <a:spcBef>
                <a:spcPts val="3"/>
              </a:spcBef>
            </a:pPr>
            <a:r>
              <a:rPr lang="en-US" sz="1733" dirty="0" err="1">
                <a:latin typeface="Calibri"/>
                <a:cs typeface="Calibri"/>
              </a:rPr>
              <a:t>BuildingElement</a:t>
            </a:r>
            <a:r>
              <a:rPr lang="en-US" sz="1733" dirty="0">
                <a:latin typeface="Calibri"/>
                <a:cs typeface="Calibri"/>
              </a:rPr>
              <a:t> </a:t>
            </a:r>
            <a:r>
              <a:rPr lang="en-US" sz="1733" dirty="0" err="1">
                <a:latin typeface="Calibri"/>
                <a:cs typeface="Calibri"/>
              </a:rPr>
              <a:t>myElement</a:t>
            </a:r>
            <a:r>
              <a:rPr lang="en-US" sz="1733" dirty="0">
                <a:latin typeface="Calibri"/>
                <a:cs typeface="Calibri"/>
              </a:rPr>
              <a:t>;</a:t>
            </a:r>
          </a:p>
          <a:p>
            <a:pPr marL="7859" marR="350894">
              <a:lnSpc>
                <a:spcPct val="119300"/>
              </a:lnSpc>
              <a:spcBef>
                <a:spcPts val="3"/>
              </a:spcBef>
            </a:pPr>
            <a:endParaRPr lang="en-US" sz="1733" dirty="0">
              <a:latin typeface="Calibri"/>
              <a:cs typeface="Calibri"/>
            </a:endParaRPr>
          </a:p>
          <a:p>
            <a:pPr marL="7859" marR="350894">
              <a:lnSpc>
                <a:spcPct val="119300"/>
              </a:lnSpc>
              <a:spcBef>
                <a:spcPts val="3"/>
              </a:spcBef>
            </a:pPr>
            <a:r>
              <a:rPr lang="en-US" sz="1733" dirty="0" err="1">
                <a:latin typeface="Calibri"/>
                <a:cs typeface="Calibri"/>
              </a:rPr>
              <a:t>myElement.draw</a:t>
            </a:r>
            <a:r>
              <a:rPr lang="en-US" sz="1733" dirty="0">
                <a:latin typeface="Calibri"/>
                <a:cs typeface="Calibri"/>
              </a:rPr>
              <a:t>();</a:t>
            </a:r>
          </a:p>
          <a:p>
            <a:pPr marL="7859" marR="350894">
              <a:lnSpc>
                <a:spcPct val="119300"/>
              </a:lnSpc>
              <a:spcBef>
                <a:spcPts val="3"/>
              </a:spcBef>
            </a:pPr>
            <a:endParaRPr lang="en-US" sz="1733" dirty="0">
              <a:latin typeface="Calibri"/>
              <a:cs typeface="Calibri"/>
            </a:endParaRPr>
          </a:p>
          <a:p>
            <a:pPr marL="7859" marR="350894">
              <a:lnSpc>
                <a:spcPct val="119300"/>
              </a:lnSpc>
              <a:spcBef>
                <a:spcPts val="3"/>
              </a:spcBef>
            </a:pPr>
            <a:r>
              <a:rPr lang="en-US" sz="1733" dirty="0" err="1">
                <a:latin typeface="Calibri"/>
                <a:cs typeface="Calibri"/>
              </a:rPr>
              <a:t>myElement.delete</a:t>
            </a:r>
            <a:r>
              <a:rPr lang="en-US" sz="1733" dirty="0">
                <a:latin typeface="Calibri"/>
                <a:cs typeface="Calibri"/>
              </a:rPr>
              <a:t>();</a:t>
            </a:r>
          </a:p>
          <a:p>
            <a:pPr marL="7859" marR="350894">
              <a:lnSpc>
                <a:spcPct val="119300"/>
              </a:lnSpc>
              <a:spcBef>
                <a:spcPts val="3"/>
              </a:spcBef>
            </a:pPr>
            <a:endParaRPr lang="en-US" sz="1733" dirty="0">
              <a:solidFill>
                <a:srgbClr val="006FC0"/>
              </a:solidFill>
              <a:latin typeface="Calibri"/>
              <a:cs typeface="Calibri"/>
            </a:endParaRPr>
          </a:p>
          <a:p>
            <a:pPr marL="7859" marR="350894">
              <a:lnSpc>
                <a:spcPct val="119300"/>
              </a:lnSpc>
              <a:spcBef>
                <a:spcPts val="3"/>
              </a:spcBef>
            </a:pPr>
            <a:endParaRPr lang="en-US" sz="2228" dirty="0">
              <a:latin typeface="Calibri"/>
              <a:cs typeface="Calibri"/>
            </a:endParaRPr>
          </a:p>
          <a:p>
            <a:pPr marL="7859" marR="350894">
              <a:lnSpc>
                <a:spcPct val="119300"/>
              </a:lnSpc>
              <a:spcBef>
                <a:spcPts val="3"/>
              </a:spcBef>
            </a:pPr>
            <a:endParaRPr lang="en-US" sz="1733" spc="-6" dirty="0">
              <a:solidFill>
                <a:srgbClr val="767070"/>
              </a:solidFill>
              <a:cs typeface="Calibri"/>
            </a:endParaRPr>
          </a:p>
        </p:txBody>
      </p:sp>
    </p:spTree>
    <p:extLst>
      <p:ext uri="{BB962C8B-B14F-4D97-AF65-F5344CB8AC3E}">
        <p14:creationId xmlns:p14="http://schemas.microsoft.com/office/powerpoint/2010/main" val="383171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762000"/>
            <a:ext cx="5913120" cy="1198790"/>
          </a:xfrm>
          <a:prstGeom prst="rect">
            <a:avLst/>
          </a:prstGeom>
        </p:spPr>
        <p:txBody>
          <a:bodyPr vert="horz" wrap="square" lIns="0" tIns="12700" rIns="0" bIns="0" rtlCol="0">
            <a:spAutoFit/>
          </a:bodyPr>
          <a:lstStyle/>
          <a:p>
            <a:pPr>
              <a:lnSpc>
                <a:spcPct val="100000"/>
              </a:lnSpc>
              <a:spcBef>
                <a:spcPts val="10"/>
              </a:spcBef>
            </a:pPr>
            <a:endParaRPr sz="1000" dirty="0">
              <a:latin typeface="Arial"/>
              <a:cs typeface="Arial"/>
            </a:endParaRPr>
          </a:p>
          <a:p>
            <a:pPr marL="12700">
              <a:lnSpc>
                <a:spcPct val="100000"/>
              </a:lnSpc>
            </a:pPr>
            <a:r>
              <a:rPr sz="1400" b="1" dirty="0">
                <a:latin typeface="Arial"/>
                <a:cs typeface="Arial"/>
              </a:rPr>
              <a:t>1_6:</a:t>
            </a:r>
            <a:r>
              <a:rPr sz="1400" b="1" spc="-15" dirty="0">
                <a:latin typeface="Arial"/>
                <a:cs typeface="Arial"/>
              </a:rPr>
              <a:t> </a:t>
            </a:r>
            <a:r>
              <a:rPr sz="1400" b="1" dirty="0">
                <a:latin typeface="Arial"/>
                <a:cs typeface="Arial"/>
              </a:rPr>
              <a:t>Main</a:t>
            </a:r>
            <a:r>
              <a:rPr sz="1400" b="1" spc="-5" dirty="0">
                <a:latin typeface="Arial"/>
                <a:cs typeface="Arial"/>
              </a:rPr>
              <a:t> </a:t>
            </a:r>
            <a:r>
              <a:rPr sz="1400" b="1" spc="-20" dirty="0">
                <a:latin typeface="Arial"/>
                <a:cs typeface="Arial"/>
              </a:rPr>
              <a:t>menu</a:t>
            </a:r>
            <a:endParaRPr sz="1400" dirty="0">
              <a:latin typeface="Arial"/>
              <a:cs typeface="Arial"/>
            </a:endParaRPr>
          </a:p>
          <a:p>
            <a:pPr marL="12700" marR="12065">
              <a:lnSpc>
                <a:spcPct val="95800"/>
              </a:lnSpc>
              <a:spcBef>
                <a:spcPts val="1280"/>
              </a:spcBef>
            </a:pPr>
            <a:r>
              <a:rPr sz="1100" dirty="0">
                <a:latin typeface="Arial"/>
                <a:cs typeface="Arial"/>
              </a:rPr>
              <a:t>You</a:t>
            </a:r>
            <a:r>
              <a:rPr sz="1100" spc="-1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access</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main</a:t>
            </a:r>
            <a:r>
              <a:rPr sz="1100" spc="-10" dirty="0">
                <a:latin typeface="Arial"/>
                <a:cs typeface="Arial"/>
              </a:rPr>
              <a:t> </a:t>
            </a:r>
            <a:r>
              <a:rPr sz="1100" dirty="0">
                <a:latin typeface="Arial"/>
                <a:cs typeface="Arial"/>
              </a:rPr>
              <a:t>component</a:t>
            </a:r>
            <a:r>
              <a:rPr sz="1100" spc="-20" dirty="0">
                <a:latin typeface="Arial"/>
                <a:cs typeface="Arial"/>
              </a:rPr>
              <a:t> </a:t>
            </a:r>
            <a:r>
              <a:rPr sz="1100" dirty="0">
                <a:latin typeface="Arial"/>
                <a:cs typeface="Arial"/>
              </a:rPr>
              <a:t>menu</a:t>
            </a:r>
            <a:r>
              <a:rPr sz="1100" spc="-20"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a</a:t>
            </a:r>
            <a:r>
              <a:rPr sz="1100" spc="-10" dirty="0">
                <a:latin typeface="Arial"/>
                <a:cs typeface="Arial"/>
              </a:rPr>
              <a:t> mouse-right-</a:t>
            </a:r>
            <a:r>
              <a:rPr sz="1100" dirty="0">
                <a:latin typeface="Arial"/>
                <a:cs typeface="Arial"/>
              </a:rPr>
              <a:t>click</a:t>
            </a:r>
            <a:r>
              <a:rPr sz="1100" spc="-10" dirty="0">
                <a:latin typeface="Arial"/>
                <a:cs typeface="Arial"/>
              </a:rPr>
              <a:t> </a:t>
            </a:r>
            <a:r>
              <a:rPr sz="1100" dirty="0">
                <a:latin typeface="Arial"/>
                <a:cs typeface="Arial"/>
              </a:rPr>
              <a:t>while</a:t>
            </a:r>
            <a:r>
              <a:rPr sz="1100" spc="-10" dirty="0">
                <a:latin typeface="Arial"/>
                <a:cs typeface="Arial"/>
              </a:rPr>
              <a:t> </a:t>
            </a:r>
            <a:r>
              <a:rPr sz="1100" dirty="0">
                <a:latin typeface="Arial"/>
                <a:cs typeface="Arial"/>
              </a:rPr>
              <a:t>hovering</a:t>
            </a:r>
            <a:r>
              <a:rPr sz="1100" spc="-15" dirty="0">
                <a:latin typeface="Arial"/>
                <a:cs typeface="Arial"/>
              </a:rPr>
              <a:t> </a:t>
            </a:r>
            <a:r>
              <a:rPr sz="1100" dirty="0">
                <a:latin typeface="Arial"/>
                <a:cs typeface="Arial"/>
              </a:rPr>
              <a:t>over</a:t>
            </a:r>
            <a:r>
              <a:rPr sz="1100" spc="-15" dirty="0">
                <a:latin typeface="Arial"/>
                <a:cs typeface="Arial"/>
              </a:rPr>
              <a:t> </a:t>
            </a:r>
            <a:r>
              <a:rPr sz="1100" spc="-25" dirty="0">
                <a:latin typeface="Arial"/>
                <a:cs typeface="Arial"/>
              </a:rPr>
              <a:t>the </a:t>
            </a:r>
            <a:r>
              <a:rPr sz="1100" dirty="0">
                <a:latin typeface="Arial"/>
                <a:cs typeface="Arial"/>
              </a:rPr>
              <a:t>middle</a:t>
            </a:r>
            <a:r>
              <a:rPr sz="1100" spc="-3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scripting</a:t>
            </a:r>
            <a:r>
              <a:rPr sz="1100" spc="-20" dirty="0">
                <a:latin typeface="Arial"/>
                <a:cs typeface="Arial"/>
              </a:rPr>
              <a:t> </a:t>
            </a:r>
            <a:r>
              <a:rPr sz="1100" dirty="0">
                <a:latin typeface="Arial"/>
                <a:cs typeface="Arial"/>
              </a:rPr>
              <a:t>component.</a:t>
            </a:r>
            <a:r>
              <a:rPr sz="1100" spc="-25" dirty="0">
                <a:latin typeface="Arial"/>
                <a:cs typeface="Arial"/>
              </a:rPr>
              <a:t> </a:t>
            </a:r>
            <a:r>
              <a:rPr sz="1100" dirty="0">
                <a:latin typeface="Arial"/>
                <a:cs typeface="Arial"/>
              </a:rPr>
              <a:t>Most</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functions</a:t>
            </a:r>
            <a:r>
              <a:rPr sz="1100" spc="-1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similar</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GH</a:t>
            </a:r>
            <a:r>
              <a:rPr sz="1100" spc="-20" dirty="0">
                <a:latin typeface="Arial"/>
                <a:cs typeface="Arial"/>
              </a:rPr>
              <a:t> </a:t>
            </a:r>
            <a:r>
              <a:rPr sz="1100" spc="-10" dirty="0">
                <a:latin typeface="Arial"/>
                <a:cs typeface="Arial"/>
              </a:rPr>
              <a:t>components, </a:t>
            </a:r>
            <a:r>
              <a:rPr sz="1100" dirty="0">
                <a:latin typeface="Arial"/>
                <a:cs typeface="Arial"/>
              </a:rPr>
              <a:t>but</a:t>
            </a:r>
            <a:r>
              <a:rPr sz="1100" spc="-35" dirty="0">
                <a:latin typeface="Arial"/>
                <a:cs typeface="Arial"/>
              </a:rPr>
              <a:t> </a:t>
            </a:r>
            <a:r>
              <a:rPr sz="1100" dirty="0">
                <a:latin typeface="Arial"/>
                <a:cs typeface="Arial"/>
              </a:rPr>
              <a:t>there</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couple</a:t>
            </a:r>
            <a:r>
              <a:rPr sz="1100" spc="-25" dirty="0">
                <a:latin typeface="Arial"/>
                <a:cs typeface="Arial"/>
              </a:rPr>
              <a:t> </a:t>
            </a:r>
            <a:r>
              <a:rPr sz="1100" dirty="0">
                <a:latin typeface="Arial"/>
                <a:cs typeface="Arial"/>
              </a:rPr>
              <a:t>specialized</a:t>
            </a:r>
            <a:r>
              <a:rPr sz="1100" spc="-20" dirty="0">
                <a:latin typeface="Arial"/>
                <a:cs typeface="Arial"/>
              </a:rPr>
              <a:t> </a:t>
            </a:r>
            <a:r>
              <a:rPr sz="1100" dirty="0">
                <a:latin typeface="Arial"/>
                <a:cs typeface="Arial"/>
              </a:rPr>
              <a:t>functions</a:t>
            </a:r>
            <a:r>
              <a:rPr sz="1100" spc="-25"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10" dirty="0">
                <a:latin typeface="Arial"/>
                <a:cs typeface="Arial"/>
              </a:rPr>
              <a:t> </a:t>
            </a:r>
            <a:r>
              <a:rPr sz="1100" b="1" i="1" dirty="0">
                <a:latin typeface="Arial"/>
                <a:cs typeface="Arial"/>
              </a:rPr>
              <a:t>Edit</a:t>
            </a:r>
            <a:r>
              <a:rPr sz="1100" b="1" i="1" spc="-10" dirty="0">
                <a:latin typeface="Arial"/>
                <a:cs typeface="Arial"/>
              </a:rPr>
              <a:t> </a:t>
            </a:r>
            <a:r>
              <a:rPr sz="1100" b="1" i="1" dirty="0">
                <a:latin typeface="Arial"/>
                <a:cs typeface="Arial"/>
              </a:rPr>
              <a:t>Source...</a:t>
            </a:r>
            <a:r>
              <a:rPr sz="1100" b="1" i="1"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open</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code</a:t>
            </a:r>
            <a:r>
              <a:rPr sz="1100" spc="-15" dirty="0">
                <a:latin typeface="Arial"/>
                <a:cs typeface="Arial"/>
              </a:rPr>
              <a:t> </a:t>
            </a:r>
            <a:r>
              <a:rPr sz="1100" dirty="0">
                <a:latin typeface="Arial"/>
                <a:cs typeface="Arial"/>
              </a:rPr>
              <a:t>editor</a:t>
            </a:r>
            <a:r>
              <a:rPr sz="1100" spc="-20" dirty="0">
                <a:latin typeface="Arial"/>
                <a:cs typeface="Arial"/>
              </a:rPr>
              <a:t> </a:t>
            </a:r>
            <a:r>
              <a:rPr sz="1100" spc="-25" dirty="0">
                <a:latin typeface="Arial"/>
                <a:cs typeface="Arial"/>
              </a:rPr>
              <a:t>and </a:t>
            </a:r>
            <a:r>
              <a:rPr sz="1100" b="1" i="1" dirty="0">
                <a:latin typeface="Arial"/>
                <a:cs typeface="Arial"/>
              </a:rPr>
              <a:t>Manage</a:t>
            </a:r>
            <a:r>
              <a:rPr sz="1100" b="1" i="1" spc="-35" dirty="0">
                <a:latin typeface="Arial"/>
                <a:cs typeface="Arial"/>
              </a:rPr>
              <a:t> </a:t>
            </a:r>
            <a:r>
              <a:rPr sz="1100" b="1" i="1" dirty="0">
                <a:latin typeface="Arial"/>
                <a:cs typeface="Arial"/>
              </a:rPr>
              <a:t>Assemblies</a:t>
            </a:r>
            <a:r>
              <a:rPr sz="1100" b="1" i="1"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help</a:t>
            </a:r>
            <a:r>
              <a:rPr sz="1100" spc="-25" dirty="0">
                <a:latin typeface="Arial"/>
                <a:cs typeface="Arial"/>
              </a:rPr>
              <a:t> </a:t>
            </a:r>
            <a:r>
              <a:rPr sz="1100" dirty="0">
                <a:latin typeface="Arial"/>
                <a:cs typeface="Arial"/>
              </a:rPr>
              <a:t>add</a:t>
            </a:r>
            <a:r>
              <a:rPr sz="1100" spc="-20" dirty="0">
                <a:latin typeface="Arial"/>
                <a:cs typeface="Arial"/>
              </a:rPr>
              <a:t> </a:t>
            </a:r>
            <a:r>
              <a:rPr sz="1100" dirty="0">
                <a:latin typeface="Arial"/>
                <a:cs typeface="Arial"/>
              </a:rPr>
              <a:t>external</a:t>
            </a:r>
            <a:r>
              <a:rPr sz="1100" spc="-30" dirty="0">
                <a:latin typeface="Arial"/>
                <a:cs typeface="Arial"/>
              </a:rPr>
              <a:t> </a:t>
            </a:r>
            <a:r>
              <a:rPr sz="1100" dirty="0">
                <a:latin typeface="Arial"/>
                <a:cs typeface="Arial"/>
              </a:rPr>
              <a:t>libraries</a:t>
            </a:r>
            <a:r>
              <a:rPr sz="1100" spc="-1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access</a:t>
            </a:r>
            <a:r>
              <a:rPr sz="1100" spc="-3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your</a:t>
            </a:r>
            <a:r>
              <a:rPr sz="1100" spc="-25" dirty="0">
                <a:latin typeface="Arial"/>
                <a:cs typeface="Arial"/>
              </a:rPr>
              <a:t> </a:t>
            </a:r>
            <a:r>
              <a:rPr sz="1100" spc="-10" dirty="0">
                <a:latin typeface="Arial"/>
                <a:cs typeface="Arial"/>
              </a:rPr>
              <a:t>script.</a:t>
            </a:r>
            <a:endParaRPr sz="1100" dirty="0">
              <a:latin typeface="Arial"/>
              <a:cs typeface="Arial"/>
            </a:endParaRPr>
          </a:p>
        </p:txBody>
      </p:sp>
      <p:sp>
        <p:nvSpPr>
          <p:cNvPr id="11" name="Title 10"/>
          <p:cNvSpPr>
            <a:spLocks noGrp="1"/>
          </p:cNvSpPr>
          <p:nvPr>
            <p:ph type="title"/>
          </p:nvPr>
        </p:nvSpPr>
        <p:spPr/>
        <p:txBody>
          <a:bodyPr/>
          <a:lstStyle/>
          <a:p>
            <a:r>
              <a:rPr lang="en-US" dirty="0"/>
              <a:t>C# component </a:t>
            </a:r>
            <a:r>
              <a:rPr lang="en-US" dirty="0" smtClean="0"/>
              <a:t>– Main menu</a:t>
            </a:r>
            <a:endParaRPr lang="en-US" dirty="0"/>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9</a:t>
            </a:r>
          </a:p>
        </p:txBody>
      </p:sp>
      <p:sp>
        <p:nvSpPr>
          <p:cNvPr id="9" name="object 2"/>
          <p:cNvSpPr txBox="1"/>
          <p:nvPr/>
        </p:nvSpPr>
        <p:spPr>
          <a:xfrm>
            <a:off x="902004" y="4953000"/>
            <a:ext cx="5921375" cy="305212"/>
          </a:xfrm>
          <a:prstGeom prst="rect">
            <a:avLst/>
          </a:prstGeom>
        </p:spPr>
        <p:txBody>
          <a:bodyPr vert="horz" wrap="square" lIns="0" tIns="12700" rIns="0" bIns="0" rtlCol="0">
            <a:spAutoFit/>
          </a:bodyPr>
          <a:lstStyle/>
          <a:p>
            <a:pPr marL="368935">
              <a:lnSpc>
                <a:spcPct val="100000"/>
              </a:lnSpc>
              <a:spcBef>
                <a:spcPts val="100"/>
              </a:spcBef>
            </a:pPr>
            <a:r>
              <a:rPr sz="900" dirty="0">
                <a:latin typeface="Arial"/>
                <a:cs typeface="Arial"/>
              </a:rPr>
              <a:t>Figure(8):</a:t>
            </a:r>
            <a:r>
              <a:rPr sz="900" spc="-35" dirty="0">
                <a:latin typeface="Arial"/>
                <a:cs typeface="Arial"/>
              </a:rPr>
              <a:t> </a:t>
            </a:r>
            <a:r>
              <a:rPr sz="900" dirty="0">
                <a:latin typeface="Arial"/>
                <a:cs typeface="Arial"/>
              </a:rPr>
              <a:t>Manage</a:t>
            </a:r>
            <a:r>
              <a:rPr sz="900" spc="-15" dirty="0">
                <a:latin typeface="Arial"/>
                <a:cs typeface="Arial"/>
              </a:rPr>
              <a:t> </a:t>
            </a:r>
            <a:r>
              <a:rPr sz="900" dirty="0">
                <a:latin typeface="Arial"/>
                <a:cs typeface="Arial"/>
              </a:rPr>
              <a:t>assemblies</a:t>
            </a:r>
            <a:r>
              <a:rPr sz="900" spc="-25" dirty="0">
                <a:latin typeface="Arial"/>
                <a:cs typeface="Arial"/>
              </a:rPr>
              <a:t> </a:t>
            </a:r>
            <a:r>
              <a:rPr sz="900" dirty="0">
                <a:latin typeface="Arial"/>
                <a:cs typeface="Arial"/>
              </a:rPr>
              <a:t>allows</a:t>
            </a:r>
            <a:r>
              <a:rPr sz="900" spc="-10" dirty="0">
                <a:latin typeface="Arial"/>
                <a:cs typeface="Arial"/>
              </a:rPr>
              <a:t> </a:t>
            </a:r>
            <a:r>
              <a:rPr sz="900" dirty="0">
                <a:latin typeface="Arial"/>
                <a:cs typeface="Arial"/>
              </a:rPr>
              <a:t>adding</a:t>
            </a:r>
            <a:r>
              <a:rPr sz="900" spc="-15" dirty="0">
                <a:latin typeface="Arial"/>
                <a:cs typeface="Arial"/>
              </a:rPr>
              <a:t> </a:t>
            </a:r>
            <a:r>
              <a:rPr sz="900" dirty="0">
                <a:latin typeface="Arial"/>
                <a:cs typeface="Arial"/>
              </a:rPr>
              <a:t>external</a:t>
            </a:r>
            <a:r>
              <a:rPr sz="900" spc="-15" dirty="0">
                <a:latin typeface="Arial"/>
                <a:cs typeface="Arial"/>
              </a:rPr>
              <a:t> </a:t>
            </a:r>
            <a:r>
              <a:rPr sz="900" dirty="0">
                <a:latin typeface="Arial"/>
                <a:cs typeface="Arial"/>
              </a:rPr>
              <a:t>libraries</a:t>
            </a:r>
            <a:r>
              <a:rPr sz="900" spc="-10" dirty="0">
                <a:latin typeface="Arial"/>
                <a:cs typeface="Arial"/>
              </a:rPr>
              <a:t> </a:t>
            </a:r>
            <a:r>
              <a:rPr sz="900" dirty="0">
                <a:latin typeface="Arial"/>
                <a:cs typeface="Arial"/>
              </a:rPr>
              <a:t>to</a:t>
            </a:r>
            <a:r>
              <a:rPr sz="900" spc="-25" dirty="0">
                <a:latin typeface="Arial"/>
                <a:cs typeface="Arial"/>
              </a:rPr>
              <a:t> </a:t>
            </a:r>
            <a:r>
              <a:rPr sz="900" dirty="0">
                <a:latin typeface="Arial"/>
                <a:cs typeface="Arial"/>
              </a:rPr>
              <a:t>access</a:t>
            </a:r>
            <a:r>
              <a:rPr sz="900" spc="-10" dirty="0">
                <a:latin typeface="Arial"/>
                <a:cs typeface="Arial"/>
              </a:rPr>
              <a:t> </a:t>
            </a:r>
            <a:r>
              <a:rPr sz="900" dirty="0">
                <a:latin typeface="Arial"/>
                <a:cs typeface="Arial"/>
              </a:rPr>
              <a:t>inside</a:t>
            </a:r>
            <a:r>
              <a:rPr sz="900" spc="-1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scripting</a:t>
            </a:r>
            <a:r>
              <a:rPr sz="900" spc="-20" dirty="0">
                <a:latin typeface="Arial"/>
                <a:cs typeface="Arial"/>
              </a:rPr>
              <a:t> </a:t>
            </a:r>
            <a:r>
              <a:rPr sz="900" spc="-10" dirty="0">
                <a:latin typeface="Arial"/>
                <a:cs typeface="Arial"/>
              </a:rPr>
              <a:t>component</a:t>
            </a:r>
            <a:endParaRPr sz="900" dirty="0">
              <a:latin typeface="Arial"/>
              <a:cs typeface="Arial"/>
            </a:endParaRPr>
          </a:p>
          <a:p>
            <a:pPr>
              <a:lnSpc>
                <a:spcPct val="100000"/>
              </a:lnSpc>
              <a:spcBef>
                <a:spcPts val="30"/>
              </a:spcBef>
            </a:pPr>
            <a:endParaRPr sz="1000" dirty="0">
              <a:latin typeface="Arial"/>
              <a:cs typeface="Arial"/>
            </a:endParaRPr>
          </a:p>
        </p:txBody>
      </p:sp>
      <p:pic>
        <p:nvPicPr>
          <p:cNvPr id="10" name="object 4"/>
          <p:cNvPicPr/>
          <p:nvPr/>
        </p:nvPicPr>
        <p:blipFill>
          <a:blip r:embed="rId2" cstate="print"/>
          <a:stretch>
            <a:fillRect/>
          </a:stretch>
        </p:blipFill>
        <p:spPr>
          <a:xfrm>
            <a:off x="1326340" y="2175595"/>
            <a:ext cx="5113665" cy="2767020"/>
          </a:xfrm>
          <a:prstGeom prst="rect">
            <a:avLst/>
          </a:prstGeom>
        </p:spPr>
      </p:pic>
    </p:spTree>
    <p:extLst>
      <p:ext uri="{BB962C8B-B14F-4D97-AF65-F5344CB8AC3E}">
        <p14:creationId xmlns:p14="http://schemas.microsoft.com/office/powerpoint/2010/main" val="68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849" y="571776"/>
            <a:ext cx="5734938" cy="284537"/>
          </a:xfrm>
          <a:prstGeom prst="rect">
            <a:avLst/>
          </a:prstGeom>
        </p:spPr>
        <p:txBody>
          <a:bodyPr vert="horz" wrap="square" lIns="0" tIns="7465" rIns="0" bIns="0" rtlCol="0">
            <a:spAutoFit/>
          </a:bodyPr>
          <a:lstStyle/>
          <a:p>
            <a:pPr marL="7859" algn="ctr">
              <a:spcBef>
                <a:spcPts val="59"/>
              </a:spcBef>
            </a:pPr>
            <a:r>
              <a:rPr lang="en-US" spc="-3" dirty="0" smtClean="0"/>
              <a:t>Simple C# example</a:t>
            </a:r>
            <a:endParaRPr lang="en-US" spc="-3" dirty="0"/>
          </a:p>
        </p:txBody>
      </p:sp>
      <p:pic>
        <p:nvPicPr>
          <p:cNvPr id="4" name="Picture 3"/>
          <p:cNvPicPr>
            <a:picLocks noChangeAspect="1"/>
          </p:cNvPicPr>
          <p:nvPr/>
        </p:nvPicPr>
        <p:blipFill>
          <a:blip r:embed="rId2"/>
          <a:stretch>
            <a:fillRect/>
          </a:stretch>
        </p:blipFill>
        <p:spPr>
          <a:xfrm>
            <a:off x="1018850" y="4038601"/>
            <a:ext cx="5887414" cy="4876800"/>
          </a:xfrm>
          <a:prstGeom prst="rect">
            <a:avLst/>
          </a:prstGeom>
        </p:spPr>
      </p:pic>
      <p:pic>
        <p:nvPicPr>
          <p:cNvPr id="5" name="Picture 4"/>
          <p:cNvPicPr>
            <a:picLocks noChangeAspect="1"/>
          </p:cNvPicPr>
          <p:nvPr/>
        </p:nvPicPr>
        <p:blipFill>
          <a:blip r:embed="rId3"/>
          <a:stretch>
            <a:fillRect/>
          </a:stretch>
        </p:blipFill>
        <p:spPr>
          <a:xfrm>
            <a:off x="990274" y="956584"/>
            <a:ext cx="5970133" cy="2929616"/>
          </a:xfrm>
          <a:prstGeom prst="rect">
            <a:avLst/>
          </a:prstGeom>
        </p:spPr>
      </p:pic>
      <p:sp>
        <p:nvSpPr>
          <p:cNvPr id="6" name="TextBox 5">
            <a:hlinkClick r:id="rId4" action="ppaction://hlinkfile"/>
          </p:cNvPr>
          <p:cNvSpPr txBox="1"/>
          <p:nvPr/>
        </p:nvSpPr>
        <p:spPr>
          <a:xfrm>
            <a:off x="6308026" y="54984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9360795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849" y="571776"/>
            <a:ext cx="5734938" cy="284537"/>
          </a:xfrm>
          <a:prstGeom prst="rect">
            <a:avLst/>
          </a:prstGeom>
        </p:spPr>
        <p:txBody>
          <a:bodyPr vert="horz" wrap="square" lIns="0" tIns="7465" rIns="0" bIns="0" rtlCol="0">
            <a:spAutoFit/>
          </a:bodyPr>
          <a:lstStyle/>
          <a:p>
            <a:pPr marL="7859" algn="ctr">
              <a:spcBef>
                <a:spcPts val="59"/>
              </a:spcBef>
            </a:pPr>
            <a:r>
              <a:rPr lang="en-US" spc="-3" dirty="0" smtClean="0"/>
              <a:t>Simple C# example – with inheritance</a:t>
            </a:r>
            <a:endParaRPr lang="en-US" spc="-3" dirty="0"/>
          </a:p>
        </p:txBody>
      </p:sp>
      <p:pic>
        <p:nvPicPr>
          <p:cNvPr id="3" name="Picture 2"/>
          <p:cNvPicPr>
            <a:picLocks noChangeAspect="1"/>
          </p:cNvPicPr>
          <p:nvPr/>
        </p:nvPicPr>
        <p:blipFill>
          <a:blip r:embed="rId2"/>
          <a:stretch>
            <a:fillRect/>
          </a:stretch>
        </p:blipFill>
        <p:spPr>
          <a:xfrm>
            <a:off x="1018848" y="914400"/>
            <a:ext cx="5868613" cy="2577967"/>
          </a:xfrm>
          <a:prstGeom prst="rect">
            <a:avLst/>
          </a:prstGeom>
        </p:spPr>
      </p:pic>
      <p:pic>
        <p:nvPicPr>
          <p:cNvPr id="6" name="Picture 5"/>
          <p:cNvPicPr>
            <a:picLocks noChangeAspect="1"/>
          </p:cNvPicPr>
          <p:nvPr/>
        </p:nvPicPr>
        <p:blipFill>
          <a:blip r:embed="rId3"/>
          <a:stretch>
            <a:fillRect/>
          </a:stretch>
        </p:blipFill>
        <p:spPr>
          <a:xfrm>
            <a:off x="1018848" y="3810000"/>
            <a:ext cx="5868613" cy="5588652"/>
          </a:xfrm>
          <a:prstGeom prst="rect">
            <a:avLst/>
          </a:prstGeom>
        </p:spPr>
      </p:pic>
      <p:sp>
        <p:nvSpPr>
          <p:cNvPr id="7" name="TextBox 6">
            <a:hlinkClick r:id="rId4" action="ppaction://hlinkfile"/>
          </p:cNvPr>
          <p:cNvSpPr txBox="1"/>
          <p:nvPr/>
        </p:nvSpPr>
        <p:spPr>
          <a:xfrm>
            <a:off x="6308026" y="54984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4066601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Struct</a:t>
            </a:r>
            <a:r>
              <a:rPr lang="en-US" dirty="0" smtClean="0"/>
              <a:t> vs. Class</a:t>
            </a:r>
            <a:endParaRPr lang="en-US" dirty="0"/>
          </a:p>
        </p:txBody>
      </p:sp>
      <p:sp>
        <p:nvSpPr>
          <p:cNvPr id="4" name="object 4"/>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41</a:t>
            </a:r>
          </a:p>
        </p:txBody>
      </p:sp>
      <p:sp>
        <p:nvSpPr>
          <p:cNvPr id="6" name="object 3"/>
          <p:cNvSpPr txBox="1"/>
          <p:nvPr/>
        </p:nvSpPr>
        <p:spPr>
          <a:xfrm>
            <a:off x="970384" y="970533"/>
            <a:ext cx="5819340" cy="5439310"/>
          </a:xfrm>
          <a:prstGeom prst="rect">
            <a:avLst/>
          </a:prstGeom>
        </p:spPr>
        <p:txBody>
          <a:bodyPr vert="horz" wrap="square" lIns="0" tIns="22225" rIns="0" bIns="0" rtlCol="0">
            <a:spAutoFit/>
          </a:bodyPr>
          <a:lstStyle/>
          <a:p>
            <a:r>
              <a:rPr lang="en-US" sz="1100" dirty="0" smtClean="0"/>
              <a:t>Structs </a:t>
            </a:r>
            <a:r>
              <a:rPr lang="en-US" sz="1100" dirty="0"/>
              <a:t>are light versions of classes. Structs are value types and can be used to create objects that behave like built-in types.</a:t>
            </a:r>
            <a:br>
              <a:rPr lang="en-US" sz="1100" dirty="0"/>
            </a:br>
            <a:r>
              <a:rPr lang="en-US" sz="1100" dirty="0"/>
              <a:t/>
            </a:r>
            <a:br>
              <a:rPr lang="en-US" sz="1100" dirty="0"/>
            </a:br>
            <a:r>
              <a:rPr lang="en-US" sz="1100" dirty="0"/>
              <a:t>Structs share many features with classes but with the following limitations as compared to classes</a:t>
            </a:r>
            <a:r>
              <a:rPr lang="en-US" sz="1100" dirty="0" smtClean="0"/>
              <a:t>.</a:t>
            </a:r>
          </a:p>
          <a:p>
            <a:endParaRPr lang="en-US" sz="1100" dirty="0"/>
          </a:p>
          <a:p>
            <a:r>
              <a:rPr lang="en-US" sz="1100" dirty="0" err="1"/>
              <a:t>Struct</a:t>
            </a:r>
            <a:r>
              <a:rPr lang="en-US" sz="1100" dirty="0"/>
              <a:t> cannot have a default constructor (a constructor without parameters) or a destructor.</a:t>
            </a:r>
            <a:br>
              <a:rPr lang="en-US" sz="1100" dirty="0"/>
            </a:br>
            <a:endParaRPr lang="en-US" sz="1100" dirty="0"/>
          </a:p>
          <a:p>
            <a:r>
              <a:rPr lang="en-US" sz="1100" dirty="0"/>
              <a:t>Structs are value types and are copied on assignment.</a:t>
            </a:r>
            <a:br>
              <a:rPr lang="en-US" sz="1100" dirty="0"/>
            </a:br>
            <a:endParaRPr lang="en-US" sz="1100" dirty="0"/>
          </a:p>
          <a:p>
            <a:r>
              <a:rPr lang="en-US" sz="1100" dirty="0"/>
              <a:t>Structs are value types while classes are reference types.</a:t>
            </a:r>
            <a:br>
              <a:rPr lang="en-US" sz="1100" dirty="0"/>
            </a:br>
            <a:endParaRPr lang="en-US" sz="1100" dirty="0"/>
          </a:p>
          <a:p>
            <a:r>
              <a:rPr lang="en-US" sz="1100" dirty="0"/>
              <a:t>Structs can be instantiated without using a new operator.</a:t>
            </a:r>
            <a:br>
              <a:rPr lang="en-US" sz="1100" dirty="0"/>
            </a:br>
            <a:endParaRPr lang="en-US" sz="1100" dirty="0"/>
          </a:p>
          <a:p>
            <a:r>
              <a:rPr lang="en-US" sz="1100" dirty="0"/>
              <a:t>A </a:t>
            </a:r>
            <a:r>
              <a:rPr lang="en-US" sz="1100" dirty="0" err="1"/>
              <a:t>struct</a:t>
            </a:r>
            <a:r>
              <a:rPr lang="en-US" sz="1100" dirty="0"/>
              <a:t> cannot inherit from another </a:t>
            </a:r>
            <a:r>
              <a:rPr lang="en-US" sz="1100" dirty="0" err="1"/>
              <a:t>struct</a:t>
            </a:r>
            <a:r>
              <a:rPr lang="en-US" sz="1100" dirty="0"/>
              <a:t> or class, and it cannot be the base of a class. All </a:t>
            </a:r>
            <a:r>
              <a:rPr lang="en-US" sz="1100" dirty="0" err="1"/>
              <a:t>structs</a:t>
            </a:r>
            <a:r>
              <a:rPr lang="en-US" sz="1100" dirty="0"/>
              <a:t> inherit directly from </a:t>
            </a:r>
            <a:r>
              <a:rPr lang="en-US" sz="1100" dirty="0" err="1"/>
              <a:t>System.ValueType</a:t>
            </a:r>
            <a:r>
              <a:rPr lang="en-US" sz="1100" dirty="0"/>
              <a:t>, which inherits from </a:t>
            </a:r>
            <a:r>
              <a:rPr lang="en-US" sz="1100" dirty="0" err="1"/>
              <a:t>System.Object</a:t>
            </a:r>
            <a:r>
              <a:rPr lang="en-US" sz="1100" dirty="0"/>
              <a:t>.</a:t>
            </a:r>
            <a:br>
              <a:rPr lang="en-US" sz="1100" dirty="0"/>
            </a:br>
            <a:endParaRPr lang="en-US" sz="1100" dirty="0"/>
          </a:p>
          <a:p>
            <a:r>
              <a:rPr lang="en-US" sz="1100" dirty="0" err="1"/>
              <a:t>Struct</a:t>
            </a:r>
            <a:r>
              <a:rPr lang="en-US" sz="1100" dirty="0"/>
              <a:t> cannot be a base class. So, </a:t>
            </a:r>
            <a:r>
              <a:rPr lang="en-US" sz="1100" dirty="0" err="1"/>
              <a:t>Struct</a:t>
            </a:r>
            <a:r>
              <a:rPr lang="en-US" sz="1100" dirty="0"/>
              <a:t> types cannot abstract and are always implicitly sealed.</a:t>
            </a:r>
            <a:br>
              <a:rPr lang="en-US" sz="1100" dirty="0"/>
            </a:br>
            <a:endParaRPr lang="en-US" sz="1100" dirty="0"/>
          </a:p>
          <a:p>
            <a:r>
              <a:rPr lang="en-US" sz="1100" dirty="0"/>
              <a:t>Abstract and sealed modifiers are not allowed and </a:t>
            </a:r>
            <a:r>
              <a:rPr lang="en-US" sz="1100" dirty="0" err="1"/>
              <a:t>struct</a:t>
            </a:r>
            <a:r>
              <a:rPr lang="en-US" sz="1100" dirty="0"/>
              <a:t> member cannot be protected or protected internals.</a:t>
            </a:r>
            <a:br>
              <a:rPr lang="en-US" sz="1100" dirty="0"/>
            </a:br>
            <a:endParaRPr lang="en-US" sz="1100" dirty="0"/>
          </a:p>
          <a:p>
            <a:r>
              <a:rPr lang="en-US" sz="1100" dirty="0"/>
              <a:t>Function members in a </a:t>
            </a:r>
            <a:r>
              <a:rPr lang="en-US" sz="1100" dirty="0" err="1"/>
              <a:t>struct</a:t>
            </a:r>
            <a:r>
              <a:rPr lang="en-US" sz="1100" dirty="0"/>
              <a:t> cannot be abstract or virtual, and the override modifier is allowed only to the override methods inherited from </a:t>
            </a:r>
            <a:r>
              <a:rPr lang="en-US" sz="1100" dirty="0" err="1"/>
              <a:t>System.ValueType</a:t>
            </a:r>
            <a:r>
              <a:rPr lang="en-US" sz="1100" dirty="0"/>
              <a:t>.</a:t>
            </a:r>
            <a:br>
              <a:rPr lang="en-US" sz="1100" dirty="0"/>
            </a:br>
            <a:endParaRPr lang="en-US" sz="1100" dirty="0"/>
          </a:p>
          <a:p>
            <a:r>
              <a:rPr lang="en-US" sz="1100" dirty="0" err="1"/>
              <a:t>Struct</a:t>
            </a:r>
            <a:r>
              <a:rPr lang="en-US" sz="1100" dirty="0"/>
              <a:t> does not allow the instance field declarations to include variable initializers. But, static fields of a </a:t>
            </a:r>
            <a:r>
              <a:rPr lang="en-US" sz="1100" dirty="0" err="1"/>
              <a:t>struct</a:t>
            </a:r>
            <a:r>
              <a:rPr lang="en-US" sz="1100" dirty="0"/>
              <a:t> are allowed to include variable initializers.</a:t>
            </a:r>
            <a:br>
              <a:rPr lang="en-US" sz="1100" dirty="0"/>
            </a:br>
            <a:endParaRPr lang="en-US" sz="1100" dirty="0"/>
          </a:p>
          <a:p>
            <a:r>
              <a:rPr lang="en-US" sz="1100" dirty="0"/>
              <a:t>A </a:t>
            </a:r>
            <a:r>
              <a:rPr lang="en-US" sz="1100" dirty="0" err="1"/>
              <a:t>struct</a:t>
            </a:r>
            <a:r>
              <a:rPr lang="en-US" sz="1100" dirty="0"/>
              <a:t> can implement interfaces.</a:t>
            </a:r>
            <a:br>
              <a:rPr lang="en-US" sz="1100" dirty="0"/>
            </a:br>
            <a:endParaRPr lang="en-US" sz="1100" dirty="0"/>
          </a:p>
          <a:p>
            <a:r>
              <a:rPr lang="en-US" sz="1100" dirty="0"/>
              <a:t>A </a:t>
            </a:r>
            <a:r>
              <a:rPr lang="en-US" sz="1100" dirty="0" err="1"/>
              <a:t>struct</a:t>
            </a:r>
            <a:r>
              <a:rPr lang="en-US" sz="1100" dirty="0"/>
              <a:t> can be used as a </a:t>
            </a:r>
            <a:r>
              <a:rPr lang="en-US" sz="1100" dirty="0" err="1"/>
              <a:t>nullable</a:t>
            </a:r>
            <a:r>
              <a:rPr lang="en-US" sz="1100" dirty="0"/>
              <a:t> type and can be assigned a null value.</a:t>
            </a:r>
          </a:p>
        </p:txBody>
      </p:sp>
      <p:sp>
        <p:nvSpPr>
          <p:cNvPr id="8" name="object 6"/>
          <p:cNvSpPr/>
          <p:nvPr/>
        </p:nvSpPr>
        <p:spPr>
          <a:xfrm>
            <a:off x="914704" y="8918143"/>
            <a:ext cx="1829435" cy="7620"/>
          </a:xfrm>
          <a:custGeom>
            <a:avLst/>
            <a:gdLst/>
            <a:ahLst/>
            <a:cxnLst/>
            <a:rect l="l" t="t" r="r" b="b"/>
            <a:pathLst>
              <a:path w="1829435" h="7620">
                <a:moveTo>
                  <a:pt x="1829054" y="0"/>
                </a:moveTo>
                <a:lnTo>
                  <a:pt x="0" y="0"/>
                </a:lnTo>
                <a:lnTo>
                  <a:pt x="0" y="7619"/>
                </a:lnTo>
                <a:lnTo>
                  <a:pt x="1829054" y="7619"/>
                </a:lnTo>
                <a:lnTo>
                  <a:pt x="1829054" y="0"/>
                </a:lnTo>
                <a:close/>
              </a:path>
            </a:pathLst>
          </a:custGeom>
          <a:solidFill>
            <a:srgbClr val="000000"/>
          </a:solidFill>
        </p:spPr>
        <p:txBody>
          <a:bodyPr wrap="square" lIns="0" tIns="0" rIns="0" bIns="0" rtlCol="0"/>
          <a:lstStyle/>
          <a:p>
            <a:endParaRPr/>
          </a:p>
        </p:txBody>
      </p:sp>
      <p:sp>
        <p:nvSpPr>
          <p:cNvPr id="9" name="object 7"/>
          <p:cNvSpPr txBox="1"/>
          <p:nvPr/>
        </p:nvSpPr>
        <p:spPr>
          <a:xfrm>
            <a:off x="970384" y="8925763"/>
            <a:ext cx="5016500" cy="166071"/>
          </a:xfrm>
          <a:prstGeom prst="rect">
            <a:avLst/>
          </a:prstGeom>
        </p:spPr>
        <p:txBody>
          <a:bodyPr vert="horz" wrap="square" lIns="0" tIns="12065" rIns="0" bIns="0" rtlCol="0">
            <a:spAutoFit/>
          </a:bodyPr>
          <a:lstStyle/>
          <a:p>
            <a:pPr marL="38100">
              <a:lnSpc>
                <a:spcPct val="100000"/>
              </a:lnSpc>
              <a:spcBef>
                <a:spcPts val="95"/>
              </a:spcBef>
            </a:pPr>
            <a:r>
              <a:rPr lang="en-US" sz="1000" u="sng" spc="-10" dirty="0" smtClean="0">
                <a:solidFill>
                  <a:srgbClr val="1154CC"/>
                </a:solidFill>
                <a:uFill>
                  <a:solidFill>
                    <a:srgbClr val="1154CC"/>
                  </a:solidFill>
                </a:uFill>
                <a:latin typeface="Arial"/>
                <a:cs typeface="Arial"/>
                <a:hlinkClick r:id="rId2"/>
              </a:rPr>
              <a:t>https://www.c-sharpcorner.com/blogs/difference-between-struct-and-class-in-c-sharp</a:t>
            </a:r>
            <a:r>
              <a:rPr lang="en-US" sz="1000" u="sng" spc="-10" dirty="0" smtClean="0">
                <a:solidFill>
                  <a:srgbClr val="1154CC"/>
                </a:solidFill>
                <a:uFill>
                  <a:solidFill>
                    <a:srgbClr val="1154CC"/>
                  </a:solidFill>
                </a:uFill>
                <a:latin typeface="Arial"/>
                <a:cs typeface="Arial"/>
              </a:rPr>
              <a:t> </a:t>
            </a:r>
            <a:endParaRPr sz="1000" dirty="0">
              <a:latin typeface="Arial"/>
              <a:cs typeface="Arial"/>
            </a:endParaRPr>
          </a:p>
        </p:txBody>
      </p:sp>
    </p:spTree>
    <p:extLst>
      <p:ext uri="{BB962C8B-B14F-4D97-AF65-F5344CB8AC3E}">
        <p14:creationId xmlns:p14="http://schemas.microsoft.com/office/powerpoint/2010/main" val="29324921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90600" y="533400"/>
            <a:ext cx="5943600" cy="276999"/>
          </a:xfrm>
        </p:spPr>
        <p:txBody>
          <a:bodyPr/>
          <a:lstStyle/>
          <a:p>
            <a:r>
              <a:rPr lang="en-US" dirty="0" smtClean="0">
                <a:latin typeface="Arial"/>
                <a:cs typeface="Arial"/>
              </a:rPr>
              <a:t>Values</a:t>
            </a:r>
            <a:r>
              <a:rPr lang="en-US" spc="-50" dirty="0" smtClean="0">
                <a:latin typeface="Arial"/>
                <a:cs typeface="Arial"/>
              </a:rPr>
              <a:t> </a:t>
            </a:r>
            <a:r>
              <a:rPr lang="en-US" dirty="0">
                <a:latin typeface="Arial"/>
                <a:cs typeface="Arial"/>
              </a:rPr>
              <a:t>vs</a:t>
            </a:r>
            <a:r>
              <a:rPr lang="en-US" spc="-50" dirty="0">
                <a:latin typeface="Arial"/>
                <a:cs typeface="Arial"/>
              </a:rPr>
              <a:t> </a:t>
            </a:r>
            <a:r>
              <a:rPr lang="en-US" dirty="0">
                <a:latin typeface="Arial"/>
                <a:cs typeface="Arial"/>
              </a:rPr>
              <a:t>reference</a:t>
            </a:r>
            <a:r>
              <a:rPr lang="en-US" spc="-50" dirty="0">
                <a:latin typeface="Arial"/>
                <a:cs typeface="Arial"/>
              </a:rPr>
              <a:t> </a:t>
            </a:r>
            <a:r>
              <a:rPr lang="en-US" spc="-20" dirty="0" smtClean="0">
                <a:latin typeface="Arial"/>
                <a:cs typeface="Arial"/>
              </a:rPr>
              <a:t>types: </a:t>
            </a:r>
            <a:r>
              <a:rPr lang="en-US" spc="-20" dirty="0" err="1" smtClean="0">
                <a:latin typeface="Arial"/>
                <a:cs typeface="Arial"/>
              </a:rPr>
              <a:t>structs</a:t>
            </a:r>
            <a:r>
              <a:rPr lang="en-US" spc="-20" dirty="0" smtClean="0">
                <a:latin typeface="Arial"/>
                <a:cs typeface="Arial"/>
              </a:rPr>
              <a:t> &amp; classes</a:t>
            </a:r>
            <a:endParaRPr lang="en-US" dirty="0"/>
          </a:p>
        </p:txBody>
      </p:sp>
      <p:sp>
        <p:nvSpPr>
          <p:cNvPr id="2" name="TextBox 1"/>
          <p:cNvSpPr txBox="1"/>
          <p:nvPr/>
        </p:nvSpPr>
        <p:spPr>
          <a:xfrm>
            <a:off x="999412" y="1548427"/>
            <a:ext cx="2217274" cy="646331"/>
          </a:xfrm>
          <a:prstGeom prst="rect">
            <a:avLst/>
          </a:prstGeom>
          <a:noFill/>
        </p:spPr>
        <p:txBody>
          <a:bodyPr wrap="none" rtlCol="0">
            <a:spAutoFit/>
          </a:bodyPr>
          <a:lstStyle/>
          <a:p>
            <a:r>
              <a:rPr lang="en-US" i="1" dirty="0" smtClean="0"/>
              <a:t>Point3d a =  {1,2,3};</a:t>
            </a:r>
          </a:p>
          <a:p>
            <a:r>
              <a:rPr lang="en-US" i="1" dirty="0" smtClean="0"/>
              <a:t>Point3d b = a;</a:t>
            </a:r>
            <a:endParaRPr lang="en-US" i="1" dirty="0"/>
          </a:p>
        </p:txBody>
      </p:sp>
      <p:graphicFrame>
        <p:nvGraphicFramePr>
          <p:cNvPr id="6" name="Table 5"/>
          <p:cNvGraphicFramePr>
            <a:graphicFrameLocks noGrp="1"/>
          </p:cNvGraphicFramePr>
          <p:nvPr>
            <p:extLst>
              <p:ext uri="{D42A27DB-BD31-4B8C-83A1-F6EECF244321}">
                <p14:modId xmlns:p14="http://schemas.microsoft.com/office/powerpoint/2010/main" val="2633035632"/>
              </p:ext>
            </p:extLst>
          </p:nvPr>
        </p:nvGraphicFramePr>
        <p:xfrm>
          <a:off x="1041400" y="2585284"/>
          <a:ext cx="2209800" cy="64008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smtClean="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extLst>
                  <a:ext uri="{0D108BD9-81ED-4DB2-BD59-A6C34878D82A}">
                    <a16:rowId xmlns:a16="http://schemas.microsoft.com/office/drawing/2014/main" val="2933946756"/>
                  </a:ext>
                </a:extLst>
              </a:tr>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extLst>
                  <a:ext uri="{0D108BD9-81ED-4DB2-BD59-A6C34878D82A}">
                    <a16:rowId xmlns:a16="http://schemas.microsoft.com/office/drawing/2014/main" val="2324502868"/>
                  </a:ext>
                </a:extLst>
              </a:tr>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extLst>
                  <a:ext uri="{0D108BD9-81ED-4DB2-BD59-A6C34878D82A}">
                    <a16:rowId xmlns:a16="http://schemas.microsoft.com/office/drawing/2014/main" val="1542706969"/>
                  </a:ext>
                </a:extLst>
              </a:tr>
            </a:tbl>
          </a:graphicData>
        </a:graphic>
      </p:graphicFrame>
      <p:sp>
        <p:nvSpPr>
          <p:cNvPr id="7" name="TextBox 6"/>
          <p:cNvSpPr txBox="1"/>
          <p:nvPr/>
        </p:nvSpPr>
        <p:spPr>
          <a:xfrm>
            <a:off x="965200" y="2244944"/>
            <a:ext cx="2146742" cy="338554"/>
          </a:xfrm>
          <a:prstGeom prst="rect">
            <a:avLst/>
          </a:prstGeom>
          <a:noFill/>
        </p:spPr>
        <p:txBody>
          <a:bodyPr wrap="none" rtlCol="0">
            <a:spAutoFit/>
          </a:bodyPr>
          <a:lstStyle/>
          <a:p>
            <a:r>
              <a:rPr lang="en-US" sz="1600" dirty="0" err="1"/>
              <a:t>i</a:t>
            </a:r>
            <a:r>
              <a:rPr lang="en-US" sz="1600" dirty="0" err="1" smtClean="0"/>
              <a:t>nt</a:t>
            </a:r>
            <a:r>
              <a:rPr lang="en-US" sz="1600" dirty="0" smtClean="0"/>
              <a:t> b: address 0x0002</a:t>
            </a:r>
            <a:endParaRPr lang="en-US" sz="1600" dirty="0"/>
          </a:p>
        </p:txBody>
      </p:sp>
      <p:sp>
        <p:nvSpPr>
          <p:cNvPr id="11" name="TextBox 10"/>
          <p:cNvSpPr txBox="1"/>
          <p:nvPr/>
        </p:nvSpPr>
        <p:spPr>
          <a:xfrm>
            <a:off x="3962400" y="2244944"/>
            <a:ext cx="2146742" cy="338554"/>
          </a:xfrm>
          <a:prstGeom prst="rect">
            <a:avLst/>
          </a:prstGeom>
          <a:noFill/>
        </p:spPr>
        <p:txBody>
          <a:bodyPr wrap="none" rtlCol="0">
            <a:spAutoFit/>
          </a:bodyPr>
          <a:lstStyle/>
          <a:p>
            <a:r>
              <a:rPr lang="en-US" sz="1600" dirty="0" err="1"/>
              <a:t>i</a:t>
            </a:r>
            <a:r>
              <a:rPr lang="en-US" sz="1600" dirty="0" err="1" smtClean="0"/>
              <a:t>nt</a:t>
            </a:r>
            <a:r>
              <a:rPr lang="en-US" sz="1600" dirty="0" smtClean="0"/>
              <a:t> a: address 0x0001</a:t>
            </a:r>
            <a:endParaRPr lang="en-US" sz="1600" dirty="0"/>
          </a:p>
        </p:txBody>
      </p:sp>
      <p:sp>
        <p:nvSpPr>
          <p:cNvPr id="8" name="Freeform 7"/>
          <p:cNvSpPr/>
          <p:nvPr/>
        </p:nvSpPr>
        <p:spPr>
          <a:xfrm>
            <a:off x="3336835" y="2629500"/>
            <a:ext cx="614502" cy="86019"/>
          </a:xfrm>
          <a:custGeom>
            <a:avLst/>
            <a:gdLst>
              <a:gd name="connsiteX0" fmla="*/ 609729 w 609729"/>
              <a:gd name="connsiteY0" fmla="*/ 121595 h 121595"/>
              <a:gd name="connsiteX1" fmla="*/ 273826 w 609729"/>
              <a:gd name="connsiteY1" fmla="*/ 297 h 121595"/>
              <a:gd name="connsiteX2" fmla="*/ 3239 w 609729"/>
              <a:gd name="connsiteY2" fmla="*/ 84272 h 121595"/>
              <a:gd name="connsiteX0" fmla="*/ 614502 w 614502"/>
              <a:gd name="connsiteY0" fmla="*/ 83199 h 84057"/>
              <a:gd name="connsiteX1" fmla="*/ 273837 w 614502"/>
              <a:gd name="connsiteY1" fmla="*/ 1 h 84057"/>
              <a:gd name="connsiteX2" fmla="*/ 3250 w 614502"/>
              <a:gd name="connsiteY2" fmla="*/ 83976 h 84057"/>
              <a:gd name="connsiteX0" fmla="*/ 614502 w 614502"/>
              <a:gd name="connsiteY0" fmla="*/ 85161 h 86019"/>
              <a:gd name="connsiteX1" fmla="*/ 273837 w 614502"/>
              <a:gd name="connsiteY1" fmla="*/ 1963 h 86019"/>
              <a:gd name="connsiteX2" fmla="*/ 3250 w 614502"/>
              <a:gd name="connsiteY2" fmla="*/ 85938 h 86019"/>
            </a:gdLst>
            <a:ahLst/>
            <a:cxnLst>
              <a:cxn ang="0">
                <a:pos x="connsiteX0" y="connsiteY0"/>
              </a:cxn>
              <a:cxn ang="0">
                <a:pos x="connsiteX1" y="connsiteY1"/>
              </a:cxn>
              <a:cxn ang="0">
                <a:pos x="connsiteX2" y="connsiteY2"/>
              </a:cxn>
            </a:cxnLst>
            <a:rect l="l" t="t" r="r" b="b"/>
            <a:pathLst>
              <a:path w="614502" h="86019">
                <a:moveTo>
                  <a:pt x="614502" y="85161"/>
                </a:moveTo>
                <a:cubicBezTo>
                  <a:pt x="425654" y="-20003"/>
                  <a:pt x="375712" y="1834"/>
                  <a:pt x="273837" y="1963"/>
                </a:cubicBezTo>
                <a:cubicBezTo>
                  <a:pt x="171962" y="2093"/>
                  <a:pt x="-27852" y="89048"/>
                  <a:pt x="3250" y="8593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99412" y="5692232"/>
            <a:ext cx="2435282" cy="923330"/>
          </a:xfrm>
          <a:prstGeom prst="rect">
            <a:avLst/>
          </a:prstGeom>
          <a:noFill/>
        </p:spPr>
        <p:txBody>
          <a:bodyPr wrap="none" rtlCol="0">
            <a:spAutoFit/>
          </a:bodyPr>
          <a:lstStyle/>
          <a:p>
            <a:r>
              <a:rPr lang="en-US" i="1" dirty="0" smtClean="0"/>
              <a:t>Point3d a =  {1,2,3};</a:t>
            </a:r>
          </a:p>
          <a:p>
            <a:r>
              <a:rPr lang="en-US" i="1" dirty="0" smtClean="0"/>
              <a:t>Point3d ref b = (ref) a;</a:t>
            </a:r>
          </a:p>
          <a:p>
            <a:r>
              <a:rPr lang="en-US" i="1" dirty="0" smtClean="0"/>
              <a:t>Print </a:t>
            </a:r>
            <a:r>
              <a:rPr lang="en-US" i="1" dirty="0" err="1" smtClean="0"/>
              <a:t>b.Value</a:t>
            </a:r>
            <a:endParaRPr lang="en-US" i="1" dirty="0"/>
          </a:p>
        </p:txBody>
      </p:sp>
      <p:graphicFrame>
        <p:nvGraphicFramePr>
          <p:cNvPr id="16" name="Table 15"/>
          <p:cNvGraphicFramePr>
            <a:graphicFrameLocks noGrp="1"/>
          </p:cNvGraphicFramePr>
          <p:nvPr/>
        </p:nvGraphicFramePr>
        <p:xfrm>
          <a:off x="1041400" y="7150076"/>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extLst>
                  <a:ext uri="{0D108BD9-81ED-4DB2-BD59-A6C34878D82A}">
                    <a16:rowId xmlns:a16="http://schemas.microsoft.com/office/drawing/2014/main" val="2933946756"/>
                  </a:ext>
                </a:extLst>
              </a:tr>
            </a:tbl>
          </a:graphicData>
        </a:graphic>
      </p:graphicFrame>
      <p:sp>
        <p:nvSpPr>
          <p:cNvPr id="17" name="TextBox 16"/>
          <p:cNvSpPr txBox="1"/>
          <p:nvPr/>
        </p:nvSpPr>
        <p:spPr>
          <a:xfrm>
            <a:off x="965200" y="6809736"/>
            <a:ext cx="870751" cy="338554"/>
          </a:xfrm>
          <a:prstGeom prst="rect">
            <a:avLst/>
          </a:prstGeom>
          <a:noFill/>
        </p:spPr>
        <p:txBody>
          <a:bodyPr wrap="none" rtlCol="0">
            <a:spAutoFit/>
          </a:bodyPr>
          <a:lstStyle/>
          <a:p>
            <a:r>
              <a:rPr lang="en-US" sz="1600" dirty="0" err="1"/>
              <a:t>i</a:t>
            </a:r>
            <a:r>
              <a:rPr lang="en-US" sz="1600" dirty="0" err="1" smtClean="0"/>
              <a:t>nt</a:t>
            </a:r>
            <a:r>
              <a:rPr lang="en-US" sz="1600" dirty="0" smtClean="0"/>
              <a:t> ref b</a:t>
            </a:r>
            <a:endParaRPr lang="en-US" sz="1600" dirty="0"/>
          </a:p>
        </p:txBody>
      </p:sp>
      <p:graphicFrame>
        <p:nvGraphicFramePr>
          <p:cNvPr id="18" name="Table 17"/>
          <p:cNvGraphicFramePr>
            <a:graphicFrameLocks noGrp="1"/>
          </p:cNvGraphicFramePr>
          <p:nvPr/>
        </p:nvGraphicFramePr>
        <p:xfrm>
          <a:off x="4038600" y="7150076"/>
          <a:ext cx="2209800" cy="21336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1</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0</a:t>
                      </a:r>
                      <a:endParaRPr lang="en-US" sz="1400" dirty="0"/>
                    </a:p>
                  </a:txBody>
                  <a:tcPr marL="0" marR="0" marT="0" marB="0"/>
                </a:tc>
                <a:tc>
                  <a:txBody>
                    <a:bodyPr/>
                    <a:lstStyle/>
                    <a:p>
                      <a:pPr algn="ctr"/>
                      <a:r>
                        <a:rPr lang="en-US" sz="1400" dirty="0" smtClean="0"/>
                        <a:t>1</a:t>
                      </a:r>
                      <a:endParaRPr lang="en-US" sz="1400" dirty="0"/>
                    </a:p>
                  </a:txBody>
                  <a:tcPr marL="0" marR="0" marT="0" marB="0"/>
                </a:tc>
                <a:extLst>
                  <a:ext uri="{0D108BD9-81ED-4DB2-BD59-A6C34878D82A}">
                    <a16:rowId xmlns:a16="http://schemas.microsoft.com/office/drawing/2014/main" val="2933946756"/>
                  </a:ext>
                </a:extLst>
              </a:tr>
            </a:tbl>
          </a:graphicData>
        </a:graphic>
      </p:graphicFrame>
      <p:sp>
        <p:nvSpPr>
          <p:cNvPr id="19" name="TextBox 18"/>
          <p:cNvSpPr txBox="1"/>
          <p:nvPr/>
        </p:nvSpPr>
        <p:spPr>
          <a:xfrm>
            <a:off x="3962400" y="6809736"/>
            <a:ext cx="2146742" cy="338554"/>
          </a:xfrm>
          <a:prstGeom prst="rect">
            <a:avLst/>
          </a:prstGeom>
          <a:noFill/>
        </p:spPr>
        <p:txBody>
          <a:bodyPr wrap="none" rtlCol="0">
            <a:spAutoFit/>
          </a:bodyPr>
          <a:lstStyle/>
          <a:p>
            <a:r>
              <a:rPr lang="en-US" sz="1600" dirty="0" err="1"/>
              <a:t>i</a:t>
            </a:r>
            <a:r>
              <a:rPr lang="en-US" sz="1600" dirty="0" err="1" smtClean="0"/>
              <a:t>nt</a:t>
            </a:r>
            <a:r>
              <a:rPr lang="en-US" sz="1600" dirty="0" smtClean="0"/>
              <a:t> a: address 0x0001</a:t>
            </a:r>
            <a:endParaRPr lang="en-US" sz="1600" dirty="0"/>
          </a:p>
        </p:txBody>
      </p:sp>
      <p:sp>
        <p:nvSpPr>
          <p:cNvPr id="20" name="Freeform 19"/>
          <p:cNvSpPr/>
          <p:nvPr/>
        </p:nvSpPr>
        <p:spPr>
          <a:xfrm rot="20123027">
            <a:off x="3268903" y="7007401"/>
            <a:ext cx="700587" cy="133316"/>
          </a:xfrm>
          <a:custGeom>
            <a:avLst/>
            <a:gdLst>
              <a:gd name="connsiteX0" fmla="*/ 609729 w 609729"/>
              <a:gd name="connsiteY0" fmla="*/ 121595 h 121595"/>
              <a:gd name="connsiteX1" fmla="*/ 273826 w 609729"/>
              <a:gd name="connsiteY1" fmla="*/ 297 h 121595"/>
              <a:gd name="connsiteX2" fmla="*/ 3239 w 609729"/>
              <a:gd name="connsiteY2" fmla="*/ 84272 h 121595"/>
              <a:gd name="connsiteX0" fmla="*/ 614502 w 614502"/>
              <a:gd name="connsiteY0" fmla="*/ 83199 h 84057"/>
              <a:gd name="connsiteX1" fmla="*/ 273837 w 614502"/>
              <a:gd name="connsiteY1" fmla="*/ 1 h 84057"/>
              <a:gd name="connsiteX2" fmla="*/ 3250 w 614502"/>
              <a:gd name="connsiteY2" fmla="*/ 83976 h 84057"/>
              <a:gd name="connsiteX0" fmla="*/ 614502 w 614502"/>
              <a:gd name="connsiteY0" fmla="*/ 85161 h 86019"/>
              <a:gd name="connsiteX1" fmla="*/ 273837 w 614502"/>
              <a:gd name="connsiteY1" fmla="*/ 1963 h 86019"/>
              <a:gd name="connsiteX2" fmla="*/ 3250 w 614502"/>
              <a:gd name="connsiteY2" fmla="*/ 85938 h 86019"/>
            </a:gdLst>
            <a:ahLst/>
            <a:cxnLst>
              <a:cxn ang="0">
                <a:pos x="connsiteX0" y="connsiteY0"/>
              </a:cxn>
              <a:cxn ang="0">
                <a:pos x="connsiteX1" y="connsiteY1"/>
              </a:cxn>
              <a:cxn ang="0">
                <a:pos x="connsiteX2" y="connsiteY2"/>
              </a:cxn>
            </a:cxnLst>
            <a:rect l="l" t="t" r="r" b="b"/>
            <a:pathLst>
              <a:path w="614502" h="86019">
                <a:moveTo>
                  <a:pt x="614502" y="85161"/>
                </a:moveTo>
                <a:cubicBezTo>
                  <a:pt x="425654" y="-20003"/>
                  <a:pt x="375712" y="1834"/>
                  <a:pt x="273837" y="1963"/>
                </a:cubicBezTo>
                <a:cubicBezTo>
                  <a:pt x="171962" y="2093"/>
                  <a:pt x="-27852" y="89048"/>
                  <a:pt x="3250" y="8593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65200" y="7601486"/>
            <a:ext cx="878767" cy="338554"/>
          </a:xfrm>
          <a:prstGeom prst="rect">
            <a:avLst/>
          </a:prstGeom>
          <a:noFill/>
        </p:spPr>
        <p:txBody>
          <a:bodyPr wrap="none" rtlCol="0">
            <a:spAutoFit/>
          </a:bodyPr>
          <a:lstStyle/>
          <a:p>
            <a:r>
              <a:rPr lang="en-US" sz="1600" dirty="0" err="1" smtClean="0"/>
              <a:t>b.Value</a:t>
            </a:r>
            <a:endParaRPr lang="en-US" sz="1600" dirty="0"/>
          </a:p>
        </p:txBody>
      </p:sp>
      <p:graphicFrame>
        <p:nvGraphicFramePr>
          <p:cNvPr id="24" name="Table 23"/>
          <p:cNvGraphicFramePr>
            <a:graphicFrameLocks noGrp="1"/>
          </p:cNvGraphicFramePr>
          <p:nvPr>
            <p:extLst>
              <p:ext uri="{D42A27DB-BD31-4B8C-83A1-F6EECF244321}">
                <p14:modId xmlns:p14="http://schemas.microsoft.com/office/powerpoint/2010/main" val="1102800277"/>
              </p:ext>
            </p:extLst>
          </p:nvPr>
        </p:nvGraphicFramePr>
        <p:xfrm>
          <a:off x="4038600" y="2585284"/>
          <a:ext cx="2209800" cy="64008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smtClean="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extLst>
                  <a:ext uri="{0D108BD9-81ED-4DB2-BD59-A6C34878D82A}">
                    <a16:rowId xmlns:a16="http://schemas.microsoft.com/office/drawing/2014/main" val="2933946756"/>
                  </a:ext>
                </a:extLst>
              </a:tr>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extLst>
                  <a:ext uri="{0D108BD9-81ED-4DB2-BD59-A6C34878D82A}">
                    <a16:rowId xmlns:a16="http://schemas.microsoft.com/office/drawing/2014/main" val="2324502868"/>
                  </a:ext>
                </a:extLst>
              </a:tr>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extLst>
                  <a:ext uri="{0D108BD9-81ED-4DB2-BD59-A6C34878D82A}">
                    <a16:rowId xmlns:a16="http://schemas.microsoft.com/office/drawing/2014/main" val="1542706969"/>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633035632"/>
              </p:ext>
            </p:extLst>
          </p:nvPr>
        </p:nvGraphicFramePr>
        <p:xfrm>
          <a:off x="1041400" y="7940040"/>
          <a:ext cx="2209800" cy="640080"/>
        </p:xfrm>
        <a:graphic>
          <a:graphicData uri="http://schemas.openxmlformats.org/drawingml/2006/table">
            <a:tbl>
              <a:tblPr firstRow="1" bandRow="1">
                <a:tableStyleId>{5940675A-B579-460E-94D1-54222C63F5DA}</a:tableStyleId>
              </a:tblPr>
              <a:tblGrid>
                <a:gridCol w="276225">
                  <a:extLst>
                    <a:ext uri="{9D8B030D-6E8A-4147-A177-3AD203B41FA5}">
                      <a16:colId xmlns:a16="http://schemas.microsoft.com/office/drawing/2014/main" val="990884805"/>
                    </a:ext>
                  </a:extLst>
                </a:gridCol>
                <a:gridCol w="276225">
                  <a:extLst>
                    <a:ext uri="{9D8B030D-6E8A-4147-A177-3AD203B41FA5}">
                      <a16:colId xmlns:a16="http://schemas.microsoft.com/office/drawing/2014/main" val="1756880912"/>
                    </a:ext>
                  </a:extLst>
                </a:gridCol>
                <a:gridCol w="276225">
                  <a:extLst>
                    <a:ext uri="{9D8B030D-6E8A-4147-A177-3AD203B41FA5}">
                      <a16:colId xmlns:a16="http://schemas.microsoft.com/office/drawing/2014/main" val="1191374155"/>
                    </a:ext>
                  </a:extLst>
                </a:gridCol>
                <a:gridCol w="276225">
                  <a:extLst>
                    <a:ext uri="{9D8B030D-6E8A-4147-A177-3AD203B41FA5}">
                      <a16:colId xmlns:a16="http://schemas.microsoft.com/office/drawing/2014/main" val="1425816293"/>
                    </a:ext>
                  </a:extLst>
                </a:gridCol>
                <a:gridCol w="276225">
                  <a:extLst>
                    <a:ext uri="{9D8B030D-6E8A-4147-A177-3AD203B41FA5}">
                      <a16:colId xmlns:a16="http://schemas.microsoft.com/office/drawing/2014/main" val="3490770891"/>
                    </a:ext>
                  </a:extLst>
                </a:gridCol>
                <a:gridCol w="276225">
                  <a:extLst>
                    <a:ext uri="{9D8B030D-6E8A-4147-A177-3AD203B41FA5}">
                      <a16:colId xmlns:a16="http://schemas.microsoft.com/office/drawing/2014/main" val="2954413651"/>
                    </a:ext>
                  </a:extLst>
                </a:gridCol>
                <a:gridCol w="276225">
                  <a:extLst>
                    <a:ext uri="{9D8B030D-6E8A-4147-A177-3AD203B41FA5}">
                      <a16:colId xmlns:a16="http://schemas.microsoft.com/office/drawing/2014/main" val="3324357445"/>
                    </a:ext>
                  </a:extLst>
                </a:gridCol>
                <a:gridCol w="276225">
                  <a:extLst>
                    <a:ext uri="{9D8B030D-6E8A-4147-A177-3AD203B41FA5}">
                      <a16:colId xmlns:a16="http://schemas.microsoft.com/office/drawing/2014/main" val="868600244"/>
                    </a:ext>
                  </a:extLst>
                </a:gridCol>
              </a:tblGrid>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smtClean="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extLst>
                  <a:ext uri="{0D108BD9-81ED-4DB2-BD59-A6C34878D82A}">
                    <a16:rowId xmlns:a16="http://schemas.microsoft.com/office/drawing/2014/main" val="2933946756"/>
                  </a:ext>
                </a:extLst>
              </a:tr>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extLst>
                  <a:ext uri="{0D108BD9-81ED-4DB2-BD59-A6C34878D82A}">
                    <a16:rowId xmlns:a16="http://schemas.microsoft.com/office/drawing/2014/main" val="2324502868"/>
                  </a:ext>
                </a:extLst>
              </a:tr>
              <a:tr h="187385">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1</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tc>
                  <a:txBody>
                    <a:bodyPr/>
                    <a:lstStyle/>
                    <a:p>
                      <a:pPr algn="ctr"/>
                      <a:r>
                        <a:rPr kumimoji="0" lang="en-US" sz="1400" b="0" i="0" u="none" strike="noStrike" kern="0" cap="none" spc="0" normalizeH="0" baseline="0" noProof="0" dirty="0" smtClean="0">
                          <a:ln>
                            <a:noFill/>
                          </a:ln>
                          <a:solidFill>
                            <a:prstClr val="black"/>
                          </a:solidFill>
                          <a:effectLst/>
                          <a:uLnTx/>
                          <a:uFillTx/>
                          <a:latin typeface="Calibri"/>
                          <a:ea typeface="+mn-ea"/>
                          <a:cs typeface="+mn-cs"/>
                        </a:rPr>
                        <a:t>0</a:t>
                      </a:r>
                      <a:endParaRPr lang="en-US" sz="1400" dirty="0"/>
                    </a:p>
                  </a:txBody>
                  <a:tcPr marL="0" marR="0" marT="0" marB="0"/>
                </a:tc>
                <a:extLst>
                  <a:ext uri="{0D108BD9-81ED-4DB2-BD59-A6C34878D82A}">
                    <a16:rowId xmlns:a16="http://schemas.microsoft.com/office/drawing/2014/main" val="1542706969"/>
                  </a:ext>
                </a:extLst>
              </a:tr>
            </a:tbl>
          </a:graphicData>
        </a:graphic>
      </p:graphicFrame>
      <p:sp>
        <p:nvSpPr>
          <p:cNvPr id="5" name="TextBox 4"/>
          <p:cNvSpPr txBox="1"/>
          <p:nvPr/>
        </p:nvSpPr>
        <p:spPr>
          <a:xfrm>
            <a:off x="990600" y="1048449"/>
            <a:ext cx="1710725" cy="369332"/>
          </a:xfrm>
          <a:prstGeom prst="rect">
            <a:avLst/>
          </a:prstGeom>
          <a:noFill/>
        </p:spPr>
        <p:txBody>
          <a:bodyPr wrap="none" rtlCol="0">
            <a:spAutoFit/>
          </a:bodyPr>
          <a:lstStyle/>
          <a:p>
            <a:r>
              <a:rPr lang="en-US" b="1" dirty="0" smtClean="0"/>
              <a:t>Pass by value</a:t>
            </a:r>
            <a:endParaRPr lang="en-US" b="1" dirty="0"/>
          </a:p>
        </p:txBody>
      </p:sp>
      <p:sp>
        <p:nvSpPr>
          <p:cNvPr id="26" name="TextBox 25"/>
          <p:cNvSpPr txBox="1"/>
          <p:nvPr/>
        </p:nvSpPr>
        <p:spPr>
          <a:xfrm>
            <a:off x="990600" y="5141604"/>
            <a:ext cx="2159566" cy="369332"/>
          </a:xfrm>
          <a:prstGeom prst="rect">
            <a:avLst/>
          </a:prstGeom>
          <a:noFill/>
        </p:spPr>
        <p:txBody>
          <a:bodyPr wrap="none" rtlCol="0">
            <a:spAutoFit/>
          </a:bodyPr>
          <a:lstStyle/>
          <a:p>
            <a:r>
              <a:rPr lang="en-US" b="1" dirty="0" smtClean="0"/>
              <a:t>Pass by reference</a:t>
            </a:r>
            <a:endParaRPr lang="en-US" b="1" dirty="0"/>
          </a:p>
        </p:txBody>
      </p:sp>
    </p:spTree>
    <p:extLst>
      <p:ext uri="{BB962C8B-B14F-4D97-AF65-F5344CB8AC3E}">
        <p14:creationId xmlns:p14="http://schemas.microsoft.com/office/powerpoint/2010/main" val="39847898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8238"/>
            <a:ext cx="5959475" cy="5609228"/>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Chapter</a:t>
            </a:r>
            <a:r>
              <a:rPr sz="1800" b="1" spc="-45" dirty="0">
                <a:latin typeface="Arial"/>
                <a:cs typeface="Arial"/>
              </a:rPr>
              <a:t> </a:t>
            </a:r>
            <a:r>
              <a:rPr sz="1800" b="1" dirty="0">
                <a:latin typeface="Arial"/>
                <a:cs typeface="Arial"/>
              </a:rPr>
              <a:t>Three:</a:t>
            </a:r>
            <a:r>
              <a:rPr sz="1800" b="1" spc="-20" dirty="0">
                <a:latin typeface="Arial"/>
                <a:cs typeface="Arial"/>
              </a:rPr>
              <a:t> </a:t>
            </a:r>
            <a:r>
              <a:rPr sz="1800" b="1" i="1" dirty="0">
                <a:latin typeface="Arial"/>
                <a:cs typeface="Arial"/>
              </a:rPr>
              <a:t>RhinoCommon</a:t>
            </a:r>
            <a:r>
              <a:rPr sz="1800" b="1" i="1" spc="-10" dirty="0">
                <a:latin typeface="Arial"/>
                <a:cs typeface="Arial"/>
              </a:rPr>
              <a:t> </a:t>
            </a:r>
            <a:r>
              <a:rPr sz="1800" b="1" spc="-10" dirty="0">
                <a:latin typeface="Arial"/>
                <a:cs typeface="Arial"/>
              </a:rPr>
              <a:t>Geometry</a:t>
            </a:r>
            <a:endParaRPr sz="1800" dirty="0">
              <a:latin typeface="Arial"/>
              <a:cs typeface="Arial"/>
            </a:endParaRPr>
          </a:p>
          <a:p>
            <a:pPr marL="12700">
              <a:lnSpc>
                <a:spcPct val="100000"/>
              </a:lnSpc>
              <a:spcBef>
                <a:spcPts val="1505"/>
              </a:spcBef>
            </a:pPr>
            <a:r>
              <a:rPr sz="1400" b="1" dirty="0">
                <a:latin typeface="Arial"/>
                <a:cs typeface="Arial"/>
              </a:rPr>
              <a:t>3_1: </a:t>
            </a:r>
            <a:r>
              <a:rPr sz="1400" b="1" spc="-10" dirty="0">
                <a:latin typeface="Arial"/>
                <a:cs typeface="Arial"/>
              </a:rPr>
              <a:t>Overview</a:t>
            </a:r>
            <a:endParaRPr sz="1400" dirty="0">
              <a:latin typeface="Arial"/>
              <a:cs typeface="Arial"/>
            </a:endParaRPr>
          </a:p>
          <a:p>
            <a:pPr marL="12700" marR="10795">
              <a:lnSpc>
                <a:spcPct val="96100"/>
              </a:lnSpc>
              <a:spcBef>
                <a:spcPts val="1260"/>
              </a:spcBef>
            </a:pPr>
            <a:r>
              <a:rPr sz="1100" b="1" i="1" dirty="0">
                <a:latin typeface="Arial"/>
                <a:cs typeface="Arial"/>
              </a:rPr>
              <a:t>RhinoCommon</a:t>
            </a:r>
            <a:r>
              <a:rPr sz="1100" b="1" i="1" spc="-3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.NET</a:t>
            </a:r>
            <a:r>
              <a:rPr sz="1100" b="1" i="1" spc="-15" dirty="0">
                <a:latin typeface="Arial"/>
                <a:cs typeface="Arial"/>
              </a:rPr>
              <a:t> </a:t>
            </a:r>
            <a:r>
              <a:rPr sz="1100" b="1" i="1" dirty="0">
                <a:latin typeface="Arial"/>
                <a:cs typeface="Arial"/>
              </a:rPr>
              <a:t>SDK</a:t>
            </a:r>
            <a:r>
              <a:rPr sz="1100" b="1" i="1" spc="-1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Rhino.</a:t>
            </a:r>
            <a:r>
              <a:rPr sz="1100" spc="-20" dirty="0">
                <a:latin typeface="Arial"/>
                <a:cs typeface="Arial"/>
              </a:rPr>
              <a:t> </a:t>
            </a:r>
            <a:r>
              <a:rPr sz="1100" dirty="0">
                <a:latin typeface="Arial"/>
                <a:cs typeface="Arial"/>
              </a:rPr>
              <a:t>It</a:t>
            </a:r>
            <a:r>
              <a:rPr sz="1100" spc="-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by</a:t>
            </a:r>
            <a:r>
              <a:rPr sz="1100" spc="-15" dirty="0">
                <a:latin typeface="Arial"/>
                <a:cs typeface="Arial"/>
              </a:rPr>
              <a:t> </a:t>
            </a:r>
            <a:r>
              <a:rPr sz="1100" dirty="0">
                <a:latin typeface="Arial"/>
                <a:cs typeface="Arial"/>
              </a:rPr>
              <a:t>Rhino</a:t>
            </a:r>
            <a:r>
              <a:rPr sz="1100" spc="-15" dirty="0">
                <a:latin typeface="Arial"/>
                <a:cs typeface="Arial"/>
              </a:rPr>
              <a:t> </a:t>
            </a:r>
            <a:r>
              <a:rPr sz="1100" spc="-10" dirty="0">
                <a:latin typeface="Arial"/>
                <a:cs typeface="Arial"/>
              </a:rPr>
              <a:t>plug-</a:t>
            </a:r>
            <a:r>
              <a:rPr sz="1100" dirty="0">
                <a:latin typeface="Arial"/>
                <a:cs typeface="Arial"/>
              </a:rPr>
              <a:t>in</a:t>
            </a:r>
            <a:r>
              <a:rPr sz="1100" spc="-15" dirty="0">
                <a:latin typeface="Arial"/>
                <a:cs typeface="Arial"/>
              </a:rPr>
              <a:t> </a:t>
            </a:r>
            <a:r>
              <a:rPr sz="1100" dirty="0">
                <a:latin typeface="Arial"/>
                <a:cs typeface="Arial"/>
              </a:rPr>
              <a:t>developers</a:t>
            </a:r>
            <a:r>
              <a:rPr sz="1100" spc="-1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write</a:t>
            </a:r>
            <a:r>
              <a:rPr sz="1100" spc="-15" dirty="0">
                <a:latin typeface="Arial"/>
                <a:cs typeface="Arial"/>
              </a:rPr>
              <a:t> </a:t>
            </a:r>
            <a:r>
              <a:rPr sz="1100" b="1" i="1" spc="-20" dirty="0">
                <a:latin typeface="Arial"/>
                <a:cs typeface="Arial"/>
              </a:rPr>
              <a:t>.NET </a:t>
            </a:r>
            <a:r>
              <a:rPr sz="1100" spc="-10" dirty="0">
                <a:latin typeface="Arial"/>
                <a:cs typeface="Arial"/>
              </a:rPr>
              <a:t>plug-</a:t>
            </a:r>
            <a:r>
              <a:rPr sz="1100" dirty="0">
                <a:latin typeface="Arial"/>
                <a:cs typeface="Arial"/>
              </a:rPr>
              <a:t>ins</a:t>
            </a:r>
            <a:r>
              <a:rPr sz="1100" spc="-3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Rhino</a:t>
            </a:r>
            <a:r>
              <a:rPr sz="1100" spc="-2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Grasshopper.</a:t>
            </a:r>
            <a:r>
              <a:rPr sz="1100" spc="-20" dirty="0">
                <a:latin typeface="Arial"/>
                <a:cs typeface="Arial"/>
              </a:rPr>
              <a:t> </a:t>
            </a:r>
            <a:r>
              <a:rPr sz="1100" dirty="0">
                <a:latin typeface="Arial"/>
                <a:cs typeface="Arial"/>
              </a:rPr>
              <a:t>All</a:t>
            </a:r>
            <a:r>
              <a:rPr sz="1100" spc="-35" dirty="0">
                <a:latin typeface="Arial"/>
                <a:cs typeface="Arial"/>
              </a:rPr>
              <a:t> </a:t>
            </a:r>
            <a:r>
              <a:rPr sz="1100" dirty="0">
                <a:latin typeface="Arial"/>
                <a:cs typeface="Arial"/>
              </a:rPr>
              <a:t>Grasshopper</a:t>
            </a:r>
            <a:r>
              <a:rPr sz="1100" spc="-25" dirty="0">
                <a:latin typeface="Arial"/>
                <a:cs typeface="Arial"/>
              </a:rPr>
              <a:t> </a:t>
            </a:r>
            <a:r>
              <a:rPr sz="1100" dirty="0">
                <a:latin typeface="Arial"/>
                <a:cs typeface="Arial"/>
              </a:rPr>
              <a:t>scripting</a:t>
            </a:r>
            <a:r>
              <a:rPr sz="1100" spc="-25" dirty="0">
                <a:latin typeface="Arial"/>
                <a:cs typeface="Arial"/>
              </a:rPr>
              <a:t> </a:t>
            </a:r>
            <a:r>
              <a:rPr sz="1100" dirty="0">
                <a:latin typeface="Arial"/>
                <a:cs typeface="Arial"/>
              </a:rPr>
              <a:t>components</a:t>
            </a:r>
            <a:r>
              <a:rPr sz="1100" spc="-20" dirty="0">
                <a:latin typeface="Arial"/>
                <a:cs typeface="Arial"/>
              </a:rPr>
              <a:t> </a:t>
            </a:r>
            <a:r>
              <a:rPr sz="1100" dirty="0">
                <a:latin typeface="Arial"/>
                <a:cs typeface="Arial"/>
              </a:rPr>
              <a:t>can</a:t>
            </a:r>
            <a:r>
              <a:rPr sz="1100" spc="-30" dirty="0">
                <a:latin typeface="Arial"/>
                <a:cs typeface="Arial"/>
              </a:rPr>
              <a:t> </a:t>
            </a:r>
            <a:r>
              <a:rPr sz="1100" spc="-10" dirty="0">
                <a:latin typeface="Arial"/>
                <a:cs typeface="Arial"/>
              </a:rPr>
              <a:t>access </a:t>
            </a:r>
            <a:r>
              <a:rPr sz="1100" b="1" i="1" dirty="0">
                <a:latin typeface="Arial"/>
                <a:cs typeface="Arial"/>
              </a:rPr>
              <a:t>RhinoCommon</a:t>
            </a:r>
            <a:r>
              <a:rPr sz="1100" b="1" i="1" spc="-45" dirty="0">
                <a:latin typeface="Arial"/>
                <a:cs typeface="Arial"/>
              </a:rPr>
              <a:t> </a:t>
            </a:r>
            <a:r>
              <a:rPr sz="1100" dirty="0">
                <a:latin typeface="Arial"/>
                <a:cs typeface="Arial"/>
              </a:rPr>
              <a:t>including</a:t>
            </a:r>
            <a:r>
              <a:rPr sz="1100" spc="-30" dirty="0">
                <a:latin typeface="Arial"/>
                <a:cs typeface="Arial"/>
              </a:rPr>
              <a:t> </a:t>
            </a:r>
            <a:r>
              <a:rPr sz="1100" dirty="0">
                <a:latin typeface="Arial"/>
                <a:cs typeface="Arial"/>
              </a:rPr>
              <a:t>all</a:t>
            </a:r>
            <a:r>
              <a:rPr sz="1100" spc="-25" dirty="0">
                <a:latin typeface="Arial"/>
                <a:cs typeface="Arial"/>
              </a:rPr>
              <a:t> </a:t>
            </a:r>
            <a:r>
              <a:rPr sz="1100" dirty="0">
                <a:latin typeface="Arial"/>
                <a:cs typeface="Arial"/>
              </a:rPr>
              <a:t>geometry</a:t>
            </a:r>
            <a:r>
              <a:rPr sz="1100" spc="-35" dirty="0">
                <a:latin typeface="Arial"/>
                <a:cs typeface="Arial"/>
              </a:rPr>
              <a:t> </a:t>
            </a:r>
            <a:r>
              <a:rPr sz="1100" dirty="0">
                <a:latin typeface="Arial"/>
                <a:cs typeface="Arial"/>
              </a:rPr>
              <a:t>objects</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functions.</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full</a:t>
            </a:r>
            <a:r>
              <a:rPr sz="1100" spc="-10" dirty="0">
                <a:latin typeface="Arial"/>
                <a:cs typeface="Arial"/>
              </a:rPr>
              <a:t> </a:t>
            </a:r>
            <a:r>
              <a:rPr sz="1100" b="1" i="1" spc="-10" dirty="0">
                <a:latin typeface="Arial"/>
                <a:cs typeface="Arial"/>
              </a:rPr>
              <a:t>RhinoCommon </a:t>
            </a:r>
            <a:r>
              <a:rPr sz="1100" dirty="0">
                <a:latin typeface="Arial"/>
                <a:cs typeface="Arial"/>
              </a:rPr>
              <a:t>documentation</a:t>
            </a:r>
            <a:r>
              <a:rPr sz="1100" spc="-35" dirty="0">
                <a:latin typeface="Arial"/>
                <a:cs typeface="Arial"/>
              </a:rPr>
              <a:t> </a:t>
            </a:r>
            <a:r>
              <a:rPr sz="1100" dirty="0">
                <a:latin typeface="Arial"/>
                <a:cs typeface="Arial"/>
              </a:rPr>
              <a:t>is</a:t>
            </a:r>
            <a:r>
              <a:rPr sz="1100" spc="-35" dirty="0">
                <a:latin typeface="Arial"/>
                <a:cs typeface="Arial"/>
              </a:rPr>
              <a:t> </a:t>
            </a:r>
            <a:r>
              <a:rPr sz="1100" dirty="0">
                <a:latin typeface="Arial"/>
                <a:cs typeface="Arial"/>
              </a:rPr>
              <a:t>available</a:t>
            </a:r>
            <a:r>
              <a:rPr sz="1100" spc="-30" dirty="0">
                <a:latin typeface="Arial"/>
                <a:cs typeface="Arial"/>
              </a:rPr>
              <a:t> </a:t>
            </a:r>
            <a:r>
              <a:rPr sz="1100" spc="-20" dirty="0">
                <a:latin typeface="Arial"/>
                <a:cs typeface="Arial"/>
              </a:rPr>
              <a:t>here:</a:t>
            </a:r>
            <a:endParaRPr sz="1100" dirty="0">
              <a:latin typeface="Arial"/>
              <a:cs typeface="Arial"/>
            </a:endParaRPr>
          </a:p>
          <a:p>
            <a:pPr marL="12700">
              <a:lnSpc>
                <a:spcPts val="1260"/>
              </a:lnSpc>
            </a:pPr>
            <a:r>
              <a:rPr sz="1100" u="sng" spc="-10" dirty="0">
                <a:solidFill>
                  <a:srgbClr val="1154CC"/>
                </a:solidFill>
                <a:uFill>
                  <a:solidFill>
                    <a:srgbClr val="1154CC"/>
                  </a:solidFill>
                </a:uFill>
                <a:latin typeface="Arial"/>
                <a:cs typeface="Arial"/>
                <a:hlinkClick r:id="rId2"/>
              </a:rPr>
              <a:t>https://developer.rhino3d.com/api/RhinoCommon</a:t>
            </a:r>
            <a:endParaRPr sz="1100" dirty="0">
              <a:latin typeface="Arial"/>
              <a:cs typeface="Arial"/>
            </a:endParaRPr>
          </a:p>
          <a:p>
            <a:pPr>
              <a:lnSpc>
                <a:spcPct val="100000"/>
              </a:lnSpc>
              <a:spcBef>
                <a:spcPts val="40"/>
              </a:spcBef>
            </a:pPr>
            <a:endParaRPr sz="1100" dirty="0">
              <a:latin typeface="Arial"/>
              <a:cs typeface="Arial"/>
            </a:endParaRPr>
          </a:p>
          <a:p>
            <a:pPr marL="12700" marR="44450">
              <a:lnSpc>
                <a:spcPts val="1260"/>
              </a:lnSpc>
            </a:pPr>
            <a:r>
              <a:rPr sz="1100" dirty="0">
                <a:latin typeface="Arial"/>
                <a:cs typeface="Arial"/>
              </a:rPr>
              <a:t>In</a:t>
            </a:r>
            <a:r>
              <a:rPr sz="1100" spc="-40" dirty="0">
                <a:latin typeface="Arial"/>
                <a:cs typeface="Arial"/>
              </a:rPr>
              <a:t> </a:t>
            </a:r>
            <a:r>
              <a:rPr sz="1100" dirty="0">
                <a:latin typeface="Arial"/>
                <a:cs typeface="Arial"/>
              </a:rPr>
              <a:t>this</a:t>
            </a:r>
            <a:r>
              <a:rPr sz="1100" spc="-10" dirty="0">
                <a:latin typeface="Arial"/>
                <a:cs typeface="Arial"/>
              </a:rPr>
              <a:t> </a:t>
            </a:r>
            <a:r>
              <a:rPr sz="1100" dirty="0">
                <a:latin typeface="Arial"/>
                <a:cs typeface="Arial"/>
              </a:rPr>
              <a:t>chapter,</a:t>
            </a:r>
            <a:r>
              <a:rPr sz="1100" spc="-10" dirty="0">
                <a:latin typeface="Arial"/>
                <a:cs typeface="Arial"/>
              </a:rPr>
              <a:t> </a:t>
            </a:r>
            <a:r>
              <a:rPr sz="1100" dirty="0">
                <a:latin typeface="Arial"/>
                <a:cs typeface="Arial"/>
              </a:rPr>
              <a:t>we</a:t>
            </a:r>
            <a:r>
              <a:rPr sz="1100" spc="-30"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focus</a:t>
            </a:r>
            <a:r>
              <a:rPr sz="1100" spc="-15" dirty="0">
                <a:latin typeface="Arial"/>
                <a:cs typeface="Arial"/>
              </a:rPr>
              <a:t> </a:t>
            </a:r>
            <a:r>
              <a:rPr sz="1100" dirty="0">
                <a:latin typeface="Arial"/>
                <a:cs typeface="Arial"/>
              </a:rPr>
              <a:t>on</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part</a:t>
            </a:r>
            <a:r>
              <a:rPr sz="1100" spc="-1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 </a:t>
            </a:r>
            <a:r>
              <a:rPr sz="1100" b="1" i="1" dirty="0">
                <a:latin typeface="Arial"/>
                <a:cs typeface="Arial"/>
              </a:rPr>
              <a:t>SDK</a:t>
            </a:r>
            <a:r>
              <a:rPr sz="1100" b="1" i="1" spc="-20" dirty="0">
                <a:latin typeface="Arial"/>
                <a:cs typeface="Arial"/>
              </a:rPr>
              <a:t> </a:t>
            </a:r>
            <a:r>
              <a:rPr sz="1100" dirty="0">
                <a:latin typeface="Arial"/>
                <a:cs typeface="Arial"/>
              </a:rPr>
              <a:t>dealing</a:t>
            </a:r>
            <a:r>
              <a:rPr sz="1100" spc="-15" dirty="0">
                <a:latin typeface="Arial"/>
                <a:cs typeface="Arial"/>
              </a:rPr>
              <a:t> </a:t>
            </a:r>
            <a:r>
              <a:rPr sz="1100" dirty="0">
                <a:latin typeface="Arial"/>
                <a:cs typeface="Arial"/>
              </a:rPr>
              <a:t>with</a:t>
            </a:r>
            <a:r>
              <a:rPr sz="1100" spc="-20" dirty="0">
                <a:latin typeface="Arial"/>
                <a:cs typeface="Arial"/>
              </a:rPr>
              <a:t> </a:t>
            </a:r>
            <a:r>
              <a:rPr sz="1100" dirty="0">
                <a:latin typeface="Arial"/>
                <a:cs typeface="Arial"/>
              </a:rPr>
              <a:t>Rhino</a:t>
            </a:r>
            <a:r>
              <a:rPr sz="1100" spc="-15" dirty="0">
                <a:latin typeface="Arial"/>
                <a:cs typeface="Arial"/>
              </a:rPr>
              <a:t> </a:t>
            </a:r>
            <a:r>
              <a:rPr sz="1100" dirty="0">
                <a:latin typeface="Arial"/>
                <a:cs typeface="Arial"/>
              </a:rPr>
              <a:t>geometry.</a:t>
            </a:r>
            <a:r>
              <a:rPr sz="1100" spc="260"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will</a:t>
            </a:r>
            <a:r>
              <a:rPr sz="1100" spc="-15" dirty="0">
                <a:latin typeface="Arial"/>
                <a:cs typeface="Arial"/>
              </a:rPr>
              <a:t> </a:t>
            </a:r>
            <a:r>
              <a:rPr sz="1100" spc="-20" dirty="0">
                <a:latin typeface="Arial"/>
                <a:cs typeface="Arial"/>
              </a:rPr>
              <a:t>show </a:t>
            </a:r>
            <a:r>
              <a:rPr sz="1100" dirty="0">
                <a:latin typeface="Arial"/>
                <a:cs typeface="Arial"/>
              </a:rPr>
              <a:t>examples</a:t>
            </a:r>
            <a:r>
              <a:rPr sz="1100" spc="-3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how</a:t>
            </a:r>
            <a:r>
              <a:rPr sz="1100" spc="-3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manipulate</a:t>
            </a:r>
            <a:r>
              <a:rPr sz="1100" spc="-15" dirty="0">
                <a:latin typeface="Arial"/>
                <a:cs typeface="Arial"/>
              </a:rPr>
              <a:t> </a:t>
            </a:r>
            <a:r>
              <a:rPr sz="1100" dirty="0">
                <a:latin typeface="Arial"/>
                <a:cs typeface="Arial"/>
              </a:rPr>
              <a:t>geometry</a:t>
            </a:r>
            <a:r>
              <a:rPr sz="1100" spc="-35" dirty="0">
                <a:latin typeface="Arial"/>
                <a:cs typeface="Arial"/>
              </a:rPr>
              <a:t> </a:t>
            </a:r>
            <a:r>
              <a:rPr sz="1100" dirty="0">
                <a:latin typeface="Arial"/>
                <a:cs typeface="Arial"/>
              </a:rPr>
              <a:t>using</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Grasshopper</a:t>
            </a:r>
            <a:r>
              <a:rPr sz="1100" spc="-20" dirty="0">
                <a:latin typeface="Arial"/>
                <a:cs typeface="Arial"/>
              </a:rPr>
              <a:t> </a:t>
            </a:r>
            <a:r>
              <a:rPr sz="1100" dirty="0">
                <a:latin typeface="Arial"/>
                <a:cs typeface="Arial"/>
              </a:rPr>
              <a:t>C#</a:t>
            </a:r>
            <a:r>
              <a:rPr sz="1100" spc="-30" dirty="0">
                <a:latin typeface="Arial"/>
                <a:cs typeface="Arial"/>
              </a:rPr>
              <a:t> </a:t>
            </a:r>
            <a:r>
              <a:rPr sz="1100" spc="-10" dirty="0">
                <a:latin typeface="Arial"/>
                <a:cs typeface="Arial"/>
              </a:rPr>
              <a:t>component.</a:t>
            </a:r>
            <a:endParaRPr sz="1100" dirty="0">
              <a:latin typeface="Arial"/>
              <a:cs typeface="Arial"/>
            </a:endParaRPr>
          </a:p>
          <a:p>
            <a:pPr>
              <a:lnSpc>
                <a:spcPct val="100000"/>
              </a:lnSpc>
              <a:spcBef>
                <a:spcPts val="30"/>
              </a:spcBef>
            </a:pPr>
            <a:endParaRPr sz="1050" dirty="0">
              <a:latin typeface="Arial"/>
              <a:cs typeface="Arial"/>
            </a:endParaRPr>
          </a:p>
          <a:p>
            <a:pPr marL="12700" marR="5080">
              <a:lnSpc>
                <a:spcPct val="95800"/>
              </a:lnSpc>
            </a:pPr>
            <a:r>
              <a:rPr sz="1100" dirty="0">
                <a:latin typeface="Arial"/>
                <a:cs typeface="Arial"/>
              </a:rPr>
              <a:t>The</a:t>
            </a:r>
            <a:r>
              <a:rPr sz="1100" spc="-30"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geometry</a:t>
            </a:r>
            <a:r>
              <a:rPr sz="1100" spc="-35" dirty="0">
                <a:latin typeface="Arial"/>
                <a:cs typeface="Arial"/>
              </a:rPr>
              <a:t> </a:t>
            </a:r>
            <a:r>
              <a:rPr sz="1100" dirty="0">
                <a:latin typeface="Arial"/>
                <a:cs typeface="Arial"/>
              </a:rPr>
              <a:t>classes</a:t>
            </a:r>
            <a:r>
              <a:rPr sz="1100" spc="-15"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SDK</a:t>
            </a:r>
            <a:r>
              <a:rPr sz="1100" b="1" i="1" spc="-35" dirty="0">
                <a:latin typeface="Arial"/>
                <a:cs typeface="Arial"/>
              </a:rPr>
              <a:t> </a:t>
            </a:r>
            <a:r>
              <a:rPr sz="1100" dirty="0">
                <a:latin typeface="Arial"/>
                <a:cs typeface="Arial"/>
              </a:rPr>
              <a:t>requires</a:t>
            </a:r>
            <a:r>
              <a:rPr sz="1100" spc="-15" dirty="0">
                <a:latin typeface="Arial"/>
                <a:cs typeface="Arial"/>
              </a:rPr>
              <a:t> </a:t>
            </a:r>
            <a:r>
              <a:rPr sz="1100" dirty="0">
                <a:latin typeface="Arial"/>
                <a:cs typeface="Arial"/>
              </a:rPr>
              <a:t>basic</a:t>
            </a:r>
            <a:r>
              <a:rPr sz="1100" spc="-30" dirty="0">
                <a:latin typeface="Arial"/>
                <a:cs typeface="Arial"/>
              </a:rPr>
              <a:t> </a:t>
            </a:r>
            <a:r>
              <a:rPr sz="1100" dirty="0">
                <a:latin typeface="Arial"/>
                <a:cs typeface="Arial"/>
              </a:rPr>
              <a:t>knowledge</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vector</a:t>
            </a:r>
            <a:r>
              <a:rPr sz="1100" spc="-20" dirty="0">
                <a:latin typeface="Arial"/>
                <a:cs typeface="Arial"/>
              </a:rPr>
              <a:t> </a:t>
            </a:r>
            <a:r>
              <a:rPr sz="1100" spc="-10" dirty="0">
                <a:latin typeface="Arial"/>
                <a:cs typeface="Arial"/>
              </a:rPr>
              <a:t>mathematics, transformations</a:t>
            </a:r>
            <a:r>
              <a:rPr sz="1100" spc="-3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NURBS</a:t>
            </a:r>
            <a:r>
              <a:rPr sz="1100" spc="-10" dirty="0">
                <a:latin typeface="Arial"/>
                <a:cs typeface="Arial"/>
              </a:rPr>
              <a:t> </a:t>
            </a:r>
            <a:r>
              <a:rPr sz="1100" dirty="0">
                <a:latin typeface="Arial"/>
                <a:cs typeface="Arial"/>
              </a:rPr>
              <a:t>geometry.</a:t>
            </a:r>
            <a:r>
              <a:rPr sz="1100" spc="-10" dirty="0">
                <a:latin typeface="Arial"/>
                <a:cs typeface="Arial"/>
              </a:rPr>
              <a:t> </a:t>
            </a:r>
            <a:r>
              <a:rPr sz="1100" dirty="0">
                <a:latin typeface="Arial"/>
                <a:cs typeface="Arial"/>
              </a:rPr>
              <a:t>If</a:t>
            </a:r>
            <a:r>
              <a:rPr sz="1100" spc="-1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review</a:t>
            </a:r>
            <a:r>
              <a:rPr sz="1100" spc="-2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refresh</a:t>
            </a:r>
            <a:r>
              <a:rPr sz="1100" spc="-25" dirty="0">
                <a:latin typeface="Arial"/>
                <a:cs typeface="Arial"/>
              </a:rPr>
              <a:t> </a:t>
            </a:r>
            <a:r>
              <a:rPr sz="1100" dirty="0">
                <a:latin typeface="Arial"/>
                <a:cs typeface="Arial"/>
              </a:rPr>
              <a:t>your</a:t>
            </a:r>
            <a:r>
              <a:rPr sz="1100" spc="-5" dirty="0">
                <a:latin typeface="Arial"/>
                <a:cs typeface="Arial"/>
              </a:rPr>
              <a:t> </a:t>
            </a:r>
            <a:r>
              <a:rPr sz="1100" dirty="0">
                <a:latin typeface="Arial"/>
                <a:cs typeface="Arial"/>
              </a:rPr>
              <a:t>knowledge</a:t>
            </a:r>
            <a:r>
              <a:rPr sz="1100" spc="-15" dirty="0">
                <a:latin typeface="Arial"/>
                <a:cs typeface="Arial"/>
              </a:rPr>
              <a:t> </a:t>
            </a:r>
            <a:r>
              <a:rPr sz="1100" dirty="0">
                <a:latin typeface="Arial"/>
                <a:cs typeface="Arial"/>
              </a:rPr>
              <a:t>in</a:t>
            </a:r>
            <a:r>
              <a:rPr sz="1100" spc="-20" dirty="0">
                <a:latin typeface="Arial"/>
                <a:cs typeface="Arial"/>
              </a:rPr>
              <a:t> </a:t>
            </a:r>
            <a:r>
              <a:rPr sz="1100" spc="-10" dirty="0">
                <a:latin typeface="Arial"/>
                <a:cs typeface="Arial"/>
              </a:rPr>
              <a:t>these </a:t>
            </a:r>
            <a:r>
              <a:rPr sz="1100" dirty="0">
                <a:latin typeface="Arial"/>
                <a:cs typeface="Arial"/>
              </a:rPr>
              <a:t>topics,</a:t>
            </a:r>
            <a:r>
              <a:rPr sz="1100" spc="-3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refer</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t>
            </a:r>
            <a:r>
              <a:rPr sz="1100" i="1" dirty="0">
                <a:latin typeface="Arial"/>
                <a:cs typeface="Arial"/>
              </a:rPr>
              <a:t>Essential</a:t>
            </a:r>
            <a:r>
              <a:rPr sz="1100" i="1" spc="-20" dirty="0">
                <a:latin typeface="Arial"/>
                <a:cs typeface="Arial"/>
              </a:rPr>
              <a:t> </a:t>
            </a:r>
            <a:r>
              <a:rPr sz="1100" i="1" dirty="0">
                <a:latin typeface="Arial"/>
                <a:cs typeface="Arial"/>
              </a:rPr>
              <a:t>Mathematics</a:t>
            </a:r>
            <a:r>
              <a:rPr sz="1100" i="1" spc="-25" dirty="0">
                <a:latin typeface="Arial"/>
                <a:cs typeface="Arial"/>
              </a:rPr>
              <a:t> </a:t>
            </a:r>
            <a:r>
              <a:rPr sz="1100" i="1" dirty="0">
                <a:latin typeface="Arial"/>
                <a:cs typeface="Arial"/>
              </a:rPr>
              <a:t>for</a:t>
            </a:r>
            <a:r>
              <a:rPr sz="1100" i="1" spc="-5" dirty="0">
                <a:latin typeface="Arial"/>
                <a:cs typeface="Arial"/>
              </a:rPr>
              <a:t> </a:t>
            </a:r>
            <a:r>
              <a:rPr sz="1100" i="1" spc="-10" dirty="0">
                <a:latin typeface="Arial"/>
                <a:cs typeface="Arial"/>
              </a:rPr>
              <a:t>Computational</a:t>
            </a:r>
            <a:r>
              <a:rPr sz="1100" i="1" spc="-20" dirty="0">
                <a:latin typeface="Arial"/>
                <a:cs typeface="Arial"/>
              </a:rPr>
              <a:t> </a:t>
            </a:r>
            <a:r>
              <a:rPr sz="1100" i="1" dirty="0">
                <a:latin typeface="Arial"/>
                <a:cs typeface="Arial"/>
              </a:rPr>
              <a:t>Design</a:t>
            </a:r>
            <a:r>
              <a:rPr sz="1100" dirty="0">
                <a:latin typeface="Arial"/>
                <a:cs typeface="Arial"/>
              </a:rPr>
              <a:t>”,</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free</a:t>
            </a:r>
            <a:r>
              <a:rPr sz="1100" spc="-25" dirty="0">
                <a:latin typeface="Arial"/>
                <a:cs typeface="Arial"/>
              </a:rPr>
              <a:t> </a:t>
            </a:r>
            <a:r>
              <a:rPr sz="1100" dirty="0">
                <a:latin typeface="Arial"/>
                <a:cs typeface="Arial"/>
              </a:rPr>
              <a:t>download</a:t>
            </a:r>
            <a:r>
              <a:rPr sz="1100" spc="-10" dirty="0">
                <a:latin typeface="Arial"/>
                <a:cs typeface="Arial"/>
              </a:rPr>
              <a:t> </a:t>
            </a:r>
            <a:r>
              <a:rPr sz="1100" spc="-25" dirty="0">
                <a:latin typeface="Arial"/>
                <a:cs typeface="Arial"/>
              </a:rPr>
              <a:t>is </a:t>
            </a:r>
            <a:r>
              <a:rPr sz="1100" dirty="0">
                <a:latin typeface="Arial"/>
                <a:cs typeface="Arial"/>
              </a:rPr>
              <a:t>available</a:t>
            </a:r>
            <a:r>
              <a:rPr sz="1100" spc="-40" dirty="0">
                <a:latin typeface="Arial"/>
                <a:cs typeface="Arial"/>
              </a:rPr>
              <a:t> </a:t>
            </a:r>
            <a:r>
              <a:rPr sz="1100" dirty="0">
                <a:latin typeface="Arial"/>
                <a:cs typeface="Arial"/>
              </a:rPr>
              <a:t>from</a:t>
            </a:r>
            <a:r>
              <a:rPr sz="1100" spc="-30" dirty="0">
                <a:latin typeface="Arial"/>
                <a:cs typeface="Arial"/>
              </a:rPr>
              <a:t> </a:t>
            </a:r>
            <a:r>
              <a:rPr sz="1100" spc="-20" dirty="0">
                <a:latin typeface="Arial"/>
                <a:cs typeface="Arial"/>
              </a:rPr>
              <a:t>here:</a:t>
            </a:r>
            <a:endParaRPr sz="1100" dirty="0">
              <a:latin typeface="Arial"/>
              <a:cs typeface="Arial"/>
            </a:endParaRPr>
          </a:p>
          <a:p>
            <a:pPr marL="12700">
              <a:lnSpc>
                <a:spcPts val="1270"/>
              </a:lnSpc>
            </a:pPr>
            <a:r>
              <a:rPr sz="1100" u="sng" spc="-10" dirty="0">
                <a:solidFill>
                  <a:srgbClr val="1154CC"/>
                </a:solidFill>
                <a:uFill>
                  <a:solidFill>
                    <a:srgbClr val="1154CC"/>
                  </a:solidFill>
                </a:uFill>
                <a:latin typeface="Arial"/>
                <a:cs typeface="Arial"/>
                <a:hlinkClick r:id="rId3"/>
              </a:rPr>
              <a:t>https://www.rhino3d.com/download/rhino/6/essentialmathematics</a:t>
            </a:r>
            <a:endParaRPr sz="1100" dirty="0">
              <a:latin typeface="Arial"/>
              <a:cs typeface="Arial"/>
            </a:endParaRPr>
          </a:p>
          <a:p>
            <a:pPr>
              <a:lnSpc>
                <a:spcPct val="100000"/>
              </a:lnSpc>
              <a:spcBef>
                <a:spcPts val="50"/>
              </a:spcBef>
            </a:pPr>
            <a:endParaRPr sz="1050" dirty="0">
              <a:latin typeface="Arial"/>
              <a:cs typeface="Arial"/>
            </a:endParaRPr>
          </a:p>
          <a:p>
            <a:pPr marL="12700" marR="43815">
              <a:lnSpc>
                <a:spcPct val="95800"/>
              </a:lnSpc>
            </a:pPr>
            <a:r>
              <a:rPr sz="1100" dirty="0">
                <a:latin typeface="Arial"/>
                <a:cs typeface="Arial"/>
              </a:rPr>
              <a:t>If</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recall</a:t>
            </a:r>
            <a:r>
              <a:rPr sz="1100" spc="-15" dirty="0">
                <a:latin typeface="Arial"/>
                <a:cs typeface="Arial"/>
              </a:rPr>
              <a:t> </a:t>
            </a:r>
            <a:r>
              <a:rPr sz="1100" dirty="0">
                <a:latin typeface="Arial"/>
                <a:cs typeface="Arial"/>
              </a:rPr>
              <a:t>from</a:t>
            </a:r>
            <a:r>
              <a:rPr sz="1100" spc="-20" dirty="0">
                <a:latin typeface="Arial"/>
                <a:cs typeface="Arial"/>
              </a:rPr>
              <a:t> </a:t>
            </a:r>
            <a:r>
              <a:rPr sz="1100" dirty="0">
                <a:latin typeface="Arial"/>
                <a:cs typeface="Arial"/>
              </a:rPr>
              <a:t>Chapter</a:t>
            </a:r>
            <a:r>
              <a:rPr sz="1100" spc="-10" dirty="0">
                <a:latin typeface="Arial"/>
                <a:cs typeface="Arial"/>
              </a:rPr>
              <a:t> </a:t>
            </a:r>
            <a:r>
              <a:rPr sz="1100" dirty="0">
                <a:latin typeface="Arial"/>
                <a:cs typeface="Arial"/>
              </a:rPr>
              <a:t>2,</a:t>
            </a:r>
            <a:r>
              <a:rPr sz="1100" spc="-5"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worked</a:t>
            </a:r>
            <a:r>
              <a:rPr sz="1100" spc="-15"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value</a:t>
            </a:r>
            <a:r>
              <a:rPr sz="1100" spc="-10"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5" dirty="0">
                <a:latin typeface="Arial"/>
                <a:cs typeface="Arial"/>
              </a:rPr>
              <a:t> </a:t>
            </a:r>
            <a:r>
              <a:rPr sz="1100" b="1" i="1" dirty="0">
                <a:latin typeface="Arial"/>
                <a:cs typeface="Arial"/>
              </a:rPr>
              <a:t>int</a:t>
            </a:r>
            <a:r>
              <a:rPr sz="1100" b="1" i="1" spc="-5" dirty="0">
                <a:latin typeface="Arial"/>
                <a:cs typeface="Arial"/>
              </a:rPr>
              <a:t> </a:t>
            </a:r>
            <a:r>
              <a:rPr sz="1100" dirty="0">
                <a:latin typeface="Arial"/>
                <a:cs typeface="Arial"/>
              </a:rPr>
              <a:t>and</a:t>
            </a:r>
            <a:r>
              <a:rPr sz="1100" spc="-35" dirty="0">
                <a:latin typeface="Arial"/>
                <a:cs typeface="Arial"/>
              </a:rPr>
              <a:t> </a:t>
            </a:r>
            <a:r>
              <a:rPr sz="1100" b="1" i="1" dirty="0">
                <a:latin typeface="Arial"/>
                <a:cs typeface="Arial"/>
              </a:rPr>
              <a:t>double</a:t>
            </a:r>
            <a:r>
              <a:rPr sz="1100" dirty="0">
                <a:latin typeface="Arial"/>
                <a:cs typeface="Arial"/>
              </a:rPr>
              <a:t>.</a:t>
            </a:r>
            <a:r>
              <a:rPr sz="1100" spc="-20" dirty="0">
                <a:latin typeface="Arial"/>
                <a:cs typeface="Arial"/>
              </a:rPr>
              <a:t> </a:t>
            </a:r>
            <a:r>
              <a:rPr sz="1100" dirty="0">
                <a:latin typeface="Arial"/>
                <a:cs typeface="Arial"/>
              </a:rPr>
              <a:t>Those</a:t>
            </a:r>
            <a:r>
              <a:rPr sz="1100" spc="-10" dirty="0">
                <a:latin typeface="Arial"/>
                <a:cs typeface="Arial"/>
              </a:rPr>
              <a:t> </a:t>
            </a:r>
            <a:r>
              <a:rPr sz="1100" spc="-25" dirty="0">
                <a:latin typeface="Arial"/>
                <a:cs typeface="Arial"/>
              </a:rPr>
              <a:t>are </a:t>
            </a:r>
            <a:r>
              <a:rPr sz="1100" dirty="0">
                <a:latin typeface="Arial"/>
                <a:cs typeface="Arial"/>
              </a:rPr>
              <a:t>system</a:t>
            </a:r>
            <a:r>
              <a:rPr sz="1100" spc="-25" dirty="0">
                <a:latin typeface="Arial"/>
                <a:cs typeface="Arial"/>
              </a:rPr>
              <a:t> </a:t>
            </a:r>
            <a:r>
              <a:rPr sz="1100" spc="-10" dirty="0">
                <a:latin typeface="Arial"/>
                <a:cs typeface="Arial"/>
              </a:rPr>
              <a:t>built-</a:t>
            </a:r>
            <a:r>
              <a:rPr sz="1100" dirty="0">
                <a:latin typeface="Arial"/>
                <a:cs typeface="Arial"/>
              </a:rPr>
              <a:t>in</a:t>
            </a:r>
            <a:r>
              <a:rPr sz="1100" spc="-25" dirty="0">
                <a:latin typeface="Arial"/>
                <a:cs typeface="Arial"/>
              </a:rPr>
              <a:t> </a:t>
            </a:r>
            <a:r>
              <a:rPr sz="1100" dirty="0">
                <a:latin typeface="Arial"/>
                <a:cs typeface="Arial"/>
              </a:rPr>
              <a:t>types</a:t>
            </a:r>
            <a:r>
              <a:rPr sz="1100" spc="-15" dirty="0">
                <a:latin typeface="Arial"/>
                <a:cs typeface="Arial"/>
              </a:rPr>
              <a:t> </a:t>
            </a:r>
            <a:r>
              <a:rPr sz="1100" dirty="0">
                <a:latin typeface="Arial"/>
                <a:cs typeface="Arial"/>
              </a:rPr>
              <a:t>provided</a:t>
            </a:r>
            <a:r>
              <a:rPr sz="1100" spc="-15"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programming</a:t>
            </a:r>
            <a:r>
              <a:rPr sz="1100" spc="-15" dirty="0">
                <a:latin typeface="Arial"/>
                <a:cs typeface="Arial"/>
              </a:rPr>
              <a:t> </a:t>
            </a:r>
            <a:r>
              <a:rPr sz="1100" dirty="0">
                <a:latin typeface="Arial"/>
                <a:cs typeface="Arial"/>
              </a:rPr>
              <a:t>language,</a:t>
            </a:r>
            <a:r>
              <a:rPr sz="1100" spc="5" dirty="0">
                <a:latin typeface="Arial"/>
                <a:cs typeface="Arial"/>
              </a:rPr>
              <a:t> </a:t>
            </a:r>
            <a:r>
              <a:rPr sz="1100" b="1" i="1" dirty="0">
                <a:latin typeface="Arial"/>
                <a:cs typeface="Arial"/>
              </a:rPr>
              <a:t>C#</a:t>
            </a:r>
            <a:r>
              <a:rPr sz="1100" b="1" i="1" spc="-2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this</a:t>
            </a:r>
            <a:r>
              <a:rPr sz="1100" spc="-30" dirty="0">
                <a:latin typeface="Arial"/>
                <a:cs typeface="Arial"/>
              </a:rPr>
              <a:t> </a:t>
            </a:r>
            <a:r>
              <a:rPr sz="1100" dirty="0">
                <a:latin typeface="Arial"/>
                <a:cs typeface="Arial"/>
              </a:rPr>
              <a:t>case.</a:t>
            </a:r>
            <a:r>
              <a:rPr sz="1100" spc="-20" dirty="0">
                <a:latin typeface="Arial"/>
                <a:cs typeface="Arial"/>
              </a:rPr>
              <a:t> </a:t>
            </a:r>
            <a:r>
              <a:rPr sz="1100" dirty="0">
                <a:latin typeface="Arial"/>
                <a:cs typeface="Arial"/>
              </a:rPr>
              <a:t>We</a:t>
            </a:r>
            <a:r>
              <a:rPr sz="1100" spc="-10" dirty="0">
                <a:latin typeface="Arial"/>
                <a:cs typeface="Arial"/>
              </a:rPr>
              <a:t> </a:t>
            </a:r>
            <a:r>
              <a:rPr sz="1100" dirty="0">
                <a:latin typeface="Arial"/>
                <a:cs typeface="Arial"/>
              </a:rPr>
              <a:t>also</a:t>
            </a:r>
            <a:r>
              <a:rPr sz="1100" spc="-25" dirty="0">
                <a:latin typeface="Arial"/>
                <a:cs typeface="Arial"/>
              </a:rPr>
              <a:t> </a:t>
            </a:r>
            <a:r>
              <a:rPr sz="1100" spc="-10" dirty="0">
                <a:latin typeface="Arial"/>
                <a:cs typeface="Arial"/>
              </a:rPr>
              <a:t>learned </a:t>
            </a:r>
            <a:r>
              <a:rPr sz="1100" dirty="0">
                <a:latin typeface="Arial"/>
                <a:cs typeface="Arial"/>
              </a:rPr>
              <a:t>that</a:t>
            </a:r>
            <a:r>
              <a:rPr sz="1100" spc="-3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15" dirty="0">
                <a:latin typeface="Arial"/>
                <a:cs typeface="Arial"/>
              </a:rPr>
              <a:t> </a:t>
            </a:r>
            <a:r>
              <a:rPr sz="1100" dirty="0">
                <a:latin typeface="Arial"/>
                <a:cs typeface="Arial"/>
              </a:rPr>
              <a:t>pass</a:t>
            </a:r>
            <a:r>
              <a:rPr sz="1100" spc="-2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types</a:t>
            </a:r>
            <a:r>
              <a:rPr sz="1100" spc="-3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function</a:t>
            </a:r>
            <a:r>
              <a:rPr sz="1100" spc="-15" dirty="0">
                <a:latin typeface="Arial"/>
                <a:cs typeface="Arial"/>
              </a:rPr>
              <a:t> </a:t>
            </a:r>
            <a:r>
              <a:rPr sz="1100" dirty="0">
                <a:latin typeface="Arial"/>
                <a:cs typeface="Arial"/>
              </a:rPr>
              <a:t>without</a:t>
            </a:r>
            <a:r>
              <a:rPr sz="1100" spc="-15" dirty="0">
                <a:latin typeface="Arial"/>
                <a:cs typeface="Arial"/>
              </a:rPr>
              <a:t> </a:t>
            </a:r>
            <a:r>
              <a:rPr sz="1100" dirty="0">
                <a:latin typeface="Arial"/>
                <a:cs typeface="Arial"/>
              </a:rPr>
              <a:t>changing</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original</a:t>
            </a:r>
            <a:r>
              <a:rPr sz="1100" spc="-20" dirty="0">
                <a:latin typeface="Arial"/>
                <a:cs typeface="Arial"/>
              </a:rPr>
              <a:t> </a:t>
            </a:r>
            <a:r>
              <a:rPr sz="1100" dirty="0">
                <a:latin typeface="Arial"/>
                <a:cs typeface="Arial"/>
              </a:rPr>
              <a:t>variables</a:t>
            </a:r>
            <a:r>
              <a:rPr sz="1100" spc="-15" dirty="0">
                <a:latin typeface="Arial"/>
                <a:cs typeface="Arial"/>
              </a:rPr>
              <a:t> </a:t>
            </a:r>
            <a:r>
              <a:rPr sz="1100" spc="-10" dirty="0">
                <a:latin typeface="Arial"/>
                <a:cs typeface="Arial"/>
              </a:rPr>
              <a:t>(unless </a:t>
            </a:r>
            <a:r>
              <a:rPr sz="1100" dirty="0">
                <a:latin typeface="Arial"/>
                <a:cs typeface="Arial"/>
              </a:rPr>
              <a:t>passed</a:t>
            </a:r>
            <a:r>
              <a:rPr sz="1100" spc="-3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reference</a:t>
            </a:r>
            <a:r>
              <a:rPr sz="1100" spc="-25" dirty="0">
                <a:latin typeface="Arial"/>
                <a:cs typeface="Arial"/>
              </a:rPr>
              <a:t> </a:t>
            </a:r>
            <a:r>
              <a:rPr sz="1100" dirty="0">
                <a:latin typeface="Arial"/>
                <a:cs typeface="Arial"/>
              </a:rPr>
              <a:t>using</a:t>
            </a:r>
            <a:r>
              <a:rPr sz="1100" spc="-15"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ref</a:t>
            </a:r>
            <a:r>
              <a:rPr sz="1100" b="1" i="1" spc="-20" dirty="0">
                <a:latin typeface="Arial"/>
                <a:cs typeface="Arial"/>
              </a:rPr>
              <a:t> </a:t>
            </a:r>
            <a:r>
              <a:rPr sz="1100" dirty="0">
                <a:latin typeface="Arial"/>
                <a:cs typeface="Arial"/>
              </a:rPr>
              <a:t>keyword).</a:t>
            </a:r>
            <a:r>
              <a:rPr sz="1100" spc="-20"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learned</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5" dirty="0">
                <a:latin typeface="Arial"/>
                <a:cs typeface="Arial"/>
              </a:rPr>
              <a:t> </a:t>
            </a:r>
            <a:r>
              <a:rPr sz="1100" b="1" i="1" spc="-10" dirty="0">
                <a:latin typeface="Arial"/>
                <a:cs typeface="Arial"/>
              </a:rPr>
              <a:t>objects</a:t>
            </a:r>
            <a:r>
              <a:rPr sz="1100" spc="-1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always</a:t>
            </a:r>
            <a:r>
              <a:rPr sz="1100" spc="-25" dirty="0">
                <a:latin typeface="Arial"/>
                <a:cs typeface="Arial"/>
              </a:rPr>
              <a:t> </a:t>
            </a:r>
            <a:r>
              <a:rPr sz="1100" dirty="0">
                <a:latin typeface="Arial"/>
                <a:cs typeface="Arial"/>
              </a:rPr>
              <a:t>passed</a:t>
            </a:r>
            <a:r>
              <a:rPr sz="1100" spc="-2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reference.</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means</a:t>
            </a:r>
            <a:r>
              <a:rPr sz="1100" spc="-20" dirty="0">
                <a:latin typeface="Arial"/>
                <a:cs typeface="Arial"/>
              </a:rPr>
              <a:t> </a:t>
            </a:r>
            <a:r>
              <a:rPr sz="1100" dirty="0">
                <a:latin typeface="Arial"/>
                <a:cs typeface="Arial"/>
              </a:rPr>
              <a:t>changes</a:t>
            </a:r>
            <a:r>
              <a:rPr sz="1100" spc="-20" dirty="0">
                <a:latin typeface="Arial"/>
                <a:cs typeface="Arial"/>
              </a:rPr>
              <a:t> </a:t>
            </a:r>
            <a:r>
              <a:rPr sz="1100" dirty="0">
                <a:latin typeface="Arial"/>
                <a:cs typeface="Arial"/>
              </a:rPr>
              <a:t>inside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function</a:t>
            </a:r>
            <a:r>
              <a:rPr sz="1100" spc="-35"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changes</a:t>
            </a:r>
            <a:r>
              <a:rPr sz="1100" spc="-30" dirty="0">
                <a:latin typeface="Arial"/>
                <a:cs typeface="Arial"/>
              </a:rPr>
              <a:t> </a:t>
            </a:r>
            <a:r>
              <a:rPr sz="1100" spc="-25" dirty="0">
                <a:latin typeface="Arial"/>
                <a:cs typeface="Arial"/>
              </a:rPr>
              <a:t>the </a:t>
            </a:r>
            <a:r>
              <a:rPr sz="1100" dirty="0">
                <a:latin typeface="Arial"/>
                <a:cs typeface="Arial"/>
              </a:rPr>
              <a:t>original</a:t>
            </a:r>
            <a:r>
              <a:rPr sz="1100" spc="-40" dirty="0">
                <a:latin typeface="Arial"/>
                <a:cs typeface="Arial"/>
              </a:rPr>
              <a:t> </a:t>
            </a:r>
            <a:r>
              <a:rPr sz="1100" spc="-10" dirty="0">
                <a:latin typeface="Arial"/>
                <a:cs typeface="Arial"/>
              </a:rPr>
              <a:t>value.</a:t>
            </a:r>
            <a:endParaRPr sz="1100" dirty="0">
              <a:latin typeface="Arial"/>
              <a:cs typeface="Arial"/>
            </a:endParaRPr>
          </a:p>
          <a:p>
            <a:pPr>
              <a:lnSpc>
                <a:spcPct val="100000"/>
              </a:lnSpc>
              <a:spcBef>
                <a:spcPts val="5"/>
              </a:spcBef>
            </a:pPr>
            <a:endParaRPr sz="1100" dirty="0">
              <a:latin typeface="Arial"/>
              <a:cs typeface="Arial"/>
            </a:endParaRPr>
          </a:p>
          <a:p>
            <a:pPr marL="12700" marR="5080">
              <a:lnSpc>
                <a:spcPct val="95800"/>
              </a:lnSpc>
            </a:pPr>
            <a:r>
              <a:rPr sz="1100" dirty="0">
                <a:latin typeface="Arial"/>
                <a:cs typeface="Arial"/>
              </a:rPr>
              <a:t>The</a:t>
            </a:r>
            <a:r>
              <a:rPr sz="1100" spc="-25" dirty="0">
                <a:latin typeface="Arial"/>
                <a:cs typeface="Arial"/>
              </a:rPr>
              <a:t> </a:t>
            </a:r>
            <a:r>
              <a:rPr sz="1100" dirty="0">
                <a:latin typeface="Arial"/>
                <a:cs typeface="Arial"/>
              </a:rPr>
              <a:t>system</a:t>
            </a:r>
            <a:r>
              <a:rPr sz="1100" spc="-20" dirty="0">
                <a:latin typeface="Arial"/>
                <a:cs typeface="Arial"/>
              </a:rPr>
              <a:t> </a:t>
            </a:r>
            <a:r>
              <a:rPr sz="1100" spc="-10" dirty="0">
                <a:latin typeface="Arial"/>
                <a:cs typeface="Arial"/>
              </a:rPr>
              <a:t>built-</a:t>
            </a:r>
            <a:r>
              <a:rPr sz="1100" dirty="0">
                <a:latin typeface="Arial"/>
                <a:cs typeface="Arial"/>
              </a:rPr>
              <a:t>in</a:t>
            </a:r>
            <a:r>
              <a:rPr sz="1100" spc="-2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whether</a:t>
            </a:r>
            <a:r>
              <a:rPr sz="1100" spc="-20" dirty="0">
                <a:latin typeface="Arial"/>
                <a:cs typeface="Arial"/>
              </a:rPr>
              <a:t> </a:t>
            </a:r>
            <a:r>
              <a:rPr sz="1100" dirty="0">
                <a:latin typeface="Arial"/>
                <a:cs typeface="Arial"/>
              </a:rPr>
              <a:t>they</a:t>
            </a:r>
            <a:r>
              <a:rPr sz="1100" spc="-10"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value</a:t>
            </a:r>
            <a:r>
              <a:rPr sz="1100" spc="-35" dirty="0">
                <a:latin typeface="Arial"/>
                <a:cs typeface="Arial"/>
              </a:rPr>
              <a:t> </a:t>
            </a:r>
            <a:r>
              <a:rPr sz="1100" dirty="0">
                <a:latin typeface="Arial"/>
                <a:cs typeface="Arial"/>
              </a:rPr>
              <a:t>or</a:t>
            </a:r>
            <a:r>
              <a:rPr sz="1100" spc="-10" dirty="0">
                <a:latin typeface="Arial"/>
                <a:cs typeface="Arial"/>
              </a:rPr>
              <a:t> </a:t>
            </a:r>
            <a:r>
              <a:rPr sz="1100" dirty="0">
                <a:latin typeface="Arial"/>
                <a:cs typeface="Arial"/>
              </a:rPr>
              <a:t>reference</a:t>
            </a:r>
            <a:r>
              <a:rPr sz="1100" spc="-25" dirty="0">
                <a:latin typeface="Arial"/>
                <a:cs typeface="Arial"/>
              </a:rPr>
              <a:t> </a:t>
            </a:r>
            <a:r>
              <a:rPr sz="1100" dirty="0">
                <a:latin typeface="Arial"/>
                <a:cs typeface="Arial"/>
              </a:rPr>
              <a:t>types,</a:t>
            </a:r>
            <a:r>
              <a:rPr sz="1100" spc="-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often</a:t>
            </a:r>
            <a:r>
              <a:rPr sz="1100" spc="-25" dirty="0">
                <a:latin typeface="Arial"/>
                <a:cs typeface="Arial"/>
              </a:rPr>
              <a:t> </a:t>
            </a:r>
            <a:r>
              <a:rPr sz="1100" dirty="0">
                <a:latin typeface="Arial"/>
                <a:cs typeface="Arial"/>
              </a:rPr>
              <a:t>very</a:t>
            </a:r>
            <a:r>
              <a:rPr sz="1100" spc="-20" dirty="0">
                <a:latin typeface="Arial"/>
                <a:cs typeface="Arial"/>
              </a:rPr>
              <a:t> </a:t>
            </a:r>
            <a:r>
              <a:rPr sz="1100" dirty="0">
                <a:latin typeface="Arial"/>
                <a:cs typeface="Arial"/>
              </a:rPr>
              <a:t>limiting</a:t>
            </a:r>
            <a:r>
              <a:rPr sz="1100" spc="-10" dirty="0">
                <a:latin typeface="Arial"/>
                <a:cs typeface="Arial"/>
              </a:rPr>
              <a:t> </a:t>
            </a:r>
            <a:r>
              <a:rPr sz="1100" spc="-25" dirty="0">
                <a:latin typeface="Arial"/>
                <a:cs typeface="Arial"/>
              </a:rPr>
              <a:t>in </a:t>
            </a:r>
            <a:r>
              <a:rPr sz="1100" dirty="0">
                <a:latin typeface="Arial"/>
                <a:cs typeface="Arial"/>
              </a:rPr>
              <a:t>specialized</a:t>
            </a:r>
            <a:r>
              <a:rPr sz="1100" spc="-35" dirty="0">
                <a:latin typeface="Arial"/>
                <a:cs typeface="Arial"/>
              </a:rPr>
              <a:t> </a:t>
            </a:r>
            <a:r>
              <a:rPr sz="1100" dirty="0">
                <a:latin typeface="Arial"/>
                <a:cs typeface="Arial"/>
              </a:rPr>
              <a:t>programming</a:t>
            </a:r>
            <a:r>
              <a:rPr sz="1100" spc="-45" dirty="0">
                <a:latin typeface="Arial"/>
                <a:cs typeface="Arial"/>
              </a:rPr>
              <a:t> </a:t>
            </a:r>
            <a:r>
              <a:rPr sz="1100" dirty="0">
                <a:latin typeface="Arial"/>
                <a:cs typeface="Arial"/>
              </a:rPr>
              <a:t>applications.</a:t>
            </a:r>
            <a:r>
              <a:rPr sz="1100" spc="-30" dirty="0">
                <a:latin typeface="Arial"/>
                <a:cs typeface="Arial"/>
              </a:rPr>
              <a:t> </a:t>
            </a:r>
            <a:r>
              <a:rPr sz="1100" dirty="0">
                <a:latin typeface="Arial"/>
                <a:cs typeface="Arial"/>
              </a:rPr>
              <a:t>For</a:t>
            </a:r>
            <a:r>
              <a:rPr sz="1100" spc="-3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in</a:t>
            </a:r>
            <a:r>
              <a:rPr sz="1100" spc="-35" dirty="0">
                <a:latin typeface="Arial"/>
                <a:cs typeface="Arial"/>
              </a:rPr>
              <a:t> </a:t>
            </a:r>
            <a:r>
              <a:rPr sz="1100" dirty="0">
                <a:latin typeface="Arial"/>
                <a:cs typeface="Arial"/>
              </a:rPr>
              <a:t>computer</a:t>
            </a:r>
            <a:r>
              <a:rPr sz="1100" spc="-40" dirty="0">
                <a:latin typeface="Arial"/>
                <a:cs typeface="Arial"/>
              </a:rPr>
              <a:t> </a:t>
            </a:r>
            <a:r>
              <a:rPr sz="1100" dirty="0">
                <a:latin typeface="Arial"/>
                <a:cs typeface="Arial"/>
              </a:rPr>
              <a:t>graphics,</a:t>
            </a:r>
            <a:r>
              <a:rPr sz="1100" spc="-40" dirty="0">
                <a:latin typeface="Arial"/>
                <a:cs typeface="Arial"/>
              </a:rPr>
              <a:t> </a:t>
            </a:r>
            <a:r>
              <a:rPr sz="1100" dirty="0">
                <a:latin typeface="Arial"/>
                <a:cs typeface="Arial"/>
              </a:rPr>
              <a:t>we</a:t>
            </a:r>
            <a:r>
              <a:rPr sz="1100" spc="-30" dirty="0">
                <a:latin typeface="Arial"/>
                <a:cs typeface="Arial"/>
              </a:rPr>
              <a:t> </a:t>
            </a:r>
            <a:r>
              <a:rPr sz="1100" dirty="0">
                <a:latin typeface="Arial"/>
                <a:cs typeface="Arial"/>
              </a:rPr>
              <a:t>commonly</a:t>
            </a:r>
            <a:r>
              <a:rPr sz="1100" spc="-30" dirty="0">
                <a:latin typeface="Arial"/>
                <a:cs typeface="Arial"/>
              </a:rPr>
              <a:t> </a:t>
            </a:r>
            <a:r>
              <a:rPr sz="1100" spc="-20" dirty="0">
                <a:latin typeface="Arial"/>
                <a:cs typeface="Arial"/>
              </a:rPr>
              <a:t>deal </a:t>
            </a:r>
            <a:r>
              <a:rPr sz="1100" dirty="0">
                <a:latin typeface="Arial"/>
                <a:cs typeface="Arial"/>
              </a:rPr>
              <a:t>with</a:t>
            </a:r>
            <a:r>
              <a:rPr sz="1100" spc="-25" dirty="0">
                <a:latin typeface="Arial"/>
                <a:cs typeface="Arial"/>
              </a:rPr>
              <a:t> </a:t>
            </a:r>
            <a:r>
              <a:rPr sz="1100" dirty="0">
                <a:latin typeface="Arial"/>
                <a:cs typeface="Arial"/>
              </a:rPr>
              <a:t>points,</a:t>
            </a:r>
            <a:r>
              <a:rPr sz="1100" spc="-15" dirty="0">
                <a:latin typeface="Arial"/>
                <a:cs typeface="Arial"/>
              </a:rPr>
              <a:t> </a:t>
            </a:r>
            <a:r>
              <a:rPr sz="1100" dirty="0">
                <a:latin typeface="Arial"/>
                <a:cs typeface="Arial"/>
              </a:rPr>
              <a:t>lines,</a:t>
            </a:r>
            <a:r>
              <a:rPr sz="1100" spc="-20" dirty="0">
                <a:latin typeface="Arial"/>
                <a:cs typeface="Arial"/>
              </a:rPr>
              <a:t> </a:t>
            </a:r>
            <a:r>
              <a:rPr sz="1100" dirty="0">
                <a:latin typeface="Arial"/>
                <a:cs typeface="Arial"/>
              </a:rPr>
              <a:t>curves</a:t>
            </a:r>
            <a:r>
              <a:rPr sz="1100" spc="-3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matrices.</a:t>
            </a:r>
            <a:r>
              <a:rPr sz="1100" spc="-15" dirty="0">
                <a:latin typeface="Arial"/>
                <a:cs typeface="Arial"/>
              </a:rPr>
              <a:t> </a:t>
            </a:r>
            <a:r>
              <a:rPr sz="1100" dirty="0">
                <a:latin typeface="Arial"/>
                <a:cs typeface="Arial"/>
              </a:rPr>
              <a:t>These</a:t>
            </a:r>
            <a:r>
              <a:rPr sz="1100" spc="-2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defined</a:t>
            </a:r>
            <a:r>
              <a:rPr sz="1100" spc="-20" dirty="0">
                <a:latin typeface="Arial"/>
                <a:cs typeface="Arial"/>
              </a:rPr>
              <a:t> </a:t>
            </a:r>
            <a:r>
              <a:rPr sz="1100" dirty="0">
                <a:latin typeface="Arial"/>
                <a:cs typeface="Arial"/>
              </a:rPr>
              <a:t>by</a:t>
            </a:r>
            <a:r>
              <a:rPr sz="1100" spc="-25" dirty="0">
                <a:latin typeface="Arial"/>
                <a:cs typeface="Arial"/>
              </a:rPr>
              <a:t> </a:t>
            </a:r>
            <a:r>
              <a:rPr sz="1100" dirty="0">
                <a:latin typeface="Arial"/>
                <a:cs typeface="Arial"/>
              </a:rPr>
              <a:t>the </a:t>
            </a:r>
            <a:r>
              <a:rPr sz="1100" b="1" i="1" dirty="0">
                <a:latin typeface="Arial"/>
                <a:cs typeface="Arial"/>
              </a:rPr>
              <a:t>SDK</a:t>
            </a:r>
            <a:r>
              <a:rPr sz="1100" b="1" i="1" spc="-1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ease</a:t>
            </a:r>
            <a:r>
              <a:rPr sz="1100" spc="-20" dirty="0">
                <a:latin typeface="Arial"/>
                <a:cs typeface="Arial"/>
              </a:rPr>
              <a:t> </a:t>
            </a:r>
            <a:r>
              <a:rPr sz="1100" spc="-25" dirty="0">
                <a:latin typeface="Arial"/>
                <a:cs typeface="Arial"/>
              </a:rPr>
              <a:t>the </a:t>
            </a:r>
            <a:r>
              <a:rPr sz="1100" dirty="0">
                <a:latin typeface="Arial"/>
                <a:cs typeface="Arial"/>
              </a:rPr>
              <a:t>creation,</a:t>
            </a:r>
            <a:r>
              <a:rPr sz="1100" spc="-50" dirty="0">
                <a:latin typeface="Arial"/>
                <a:cs typeface="Arial"/>
              </a:rPr>
              <a:t> </a:t>
            </a:r>
            <a:r>
              <a:rPr sz="1100" dirty="0">
                <a:latin typeface="Arial"/>
                <a:cs typeface="Arial"/>
              </a:rPr>
              <a:t>storage</a:t>
            </a:r>
            <a:r>
              <a:rPr sz="1100" spc="-4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manipulation</a:t>
            </a:r>
            <a:r>
              <a:rPr sz="1100" spc="-3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geometry</a:t>
            </a:r>
            <a:r>
              <a:rPr sz="1100" spc="-40"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Programming</a:t>
            </a:r>
            <a:r>
              <a:rPr sz="1100" spc="-30" dirty="0">
                <a:latin typeface="Arial"/>
                <a:cs typeface="Arial"/>
              </a:rPr>
              <a:t> </a:t>
            </a:r>
            <a:r>
              <a:rPr sz="1100" dirty="0">
                <a:latin typeface="Arial"/>
                <a:cs typeface="Arial"/>
              </a:rPr>
              <a:t>languages</a:t>
            </a:r>
            <a:r>
              <a:rPr sz="1100" spc="-30" dirty="0">
                <a:latin typeface="Arial"/>
                <a:cs typeface="Arial"/>
              </a:rPr>
              <a:t> </a:t>
            </a:r>
            <a:r>
              <a:rPr sz="1100" dirty="0">
                <a:latin typeface="Arial"/>
                <a:cs typeface="Arial"/>
              </a:rPr>
              <a:t>offer</a:t>
            </a:r>
            <a:r>
              <a:rPr sz="1100" spc="-4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ability</a:t>
            </a:r>
            <a:r>
              <a:rPr sz="1100" spc="-35" dirty="0">
                <a:latin typeface="Arial"/>
                <a:cs typeface="Arial"/>
              </a:rPr>
              <a:t> </a:t>
            </a:r>
            <a:r>
              <a:rPr sz="1100" spc="-25" dirty="0">
                <a:latin typeface="Arial"/>
                <a:cs typeface="Arial"/>
              </a:rPr>
              <a:t>to </a:t>
            </a:r>
            <a:r>
              <a:rPr sz="1100" dirty="0">
                <a:latin typeface="Arial"/>
                <a:cs typeface="Arial"/>
              </a:rPr>
              <a:t>define</a:t>
            </a:r>
            <a:r>
              <a:rPr sz="1100" spc="-30" dirty="0">
                <a:latin typeface="Arial"/>
                <a:cs typeface="Arial"/>
              </a:rPr>
              <a:t> </a:t>
            </a:r>
            <a:r>
              <a:rPr sz="1100" dirty="0">
                <a:latin typeface="Arial"/>
                <a:cs typeface="Arial"/>
              </a:rPr>
              <a:t>new</a:t>
            </a:r>
            <a:r>
              <a:rPr sz="1100" spc="-35"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using</a:t>
            </a:r>
            <a:r>
              <a:rPr sz="1100" spc="-20" dirty="0">
                <a:latin typeface="Arial"/>
                <a:cs typeface="Arial"/>
              </a:rPr>
              <a:t> </a:t>
            </a:r>
            <a:r>
              <a:rPr sz="1100" b="1" i="1" dirty="0">
                <a:latin typeface="Arial"/>
                <a:cs typeface="Arial"/>
              </a:rPr>
              <a:t>structures</a:t>
            </a:r>
            <a:r>
              <a:rPr sz="1100" b="1" i="1" spc="-25" dirty="0">
                <a:latin typeface="Arial"/>
                <a:cs typeface="Arial"/>
              </a:rPr>
              <a:t> </a:t>
            </a:r>
            <a:r>
              <a:rPr sz="1100" dirty="0">
                <a:latin typeface="Arial"/>
                <a:cs typeface="Arial"/>
              </a:rPr>
              <a:t>(</a:t>
            </a:r>
            <a:r>
              <a:rPr sz="1100" spc="-15" dirty="0">
                <a:latin typeface="Arial"/>
                <a:cs typeface="Arial"/>
              </a:rPr>
              <a:t> </a:t>
            </a:r>
            <a:r>
              <a:rPr sz="1100" dirty="0">
                <a:latin typeface="Arial"/>
                <a:cs typeface="Arial"/>
              </a:rPr>
              <a:t>value</a:t>
            </a:r>
            <a:r>
              <a:rPr sz="1100" spc="-30"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and</a:t>
            </a:r>
            <a:r>
              <a:rPr sz="1100" spc="-15" dirty="0">
                <a:latin typeface="Arial"/>
                <a:cs typeface="Arial"/>
              </a:rPr>
              <a:t> </a:t>
            </a:r>
            <a:r>
              <a:rPr sz="1100" b="1" i="1" dirty="0">
                <a:latin typeface="Arial"/>
                <a:cs typeface="Arial"/>
              </a:rPr>
              <a:t>classes</a:t>
            </a:r>
            <a:r>
              <a:rPr sz="1100" b="1" i="1" spc="-30" dirty="0">
                <a:latin typeface="Arial"/>
                <a:cs typeface="Arial"/>
              </a:rPr>
              <a:t> </a:t>
            </a:r>
            <a:r>
              <a:rPr sz="1100" dirty="0">
                <a:latin typeface="Arial"/>
                <a:cs typeface="Arial"/>
              </a:rPr>
              <a:t>(</a:t>
            </a:r>
            <a:r>
              <a:rPr sz="1100" spc="-25" dirty="0">
                <a:latin typeface="Arial"/>
                <a:cs typeface="Arial"/>
              </a:rPr>
              <a:t> </a:t>
            </a:r>
            <a:r>
              <a:rPr sz="1100" dirty="0">
                <a:latin typeface="Arial"/>
                <a:cs typeface="Arial"/>
              </a:rPr>
              <a:t>reference</a:t>
            </a:r>
            <a:r>
              <a:rPr sz="1100" spc="-40" dirty="0">
                <a:latin typeface="Arial"/>
                <a:cs typeface="Arial"/>
              </a:rPr>
              <a:t> </a:t>
            </a:r>
            <a:r>
              <a:rPr sz="1100" dirty="0">
                <a:latin typeface="Arial"/>
                <a:cs typeface="Arial"/>
              </a:rPr>
              <a:t>types).</a:t>
            </a:r>
            <a:r>
              <a:rPr sz="1100" spc="-10" dirty="0">
                <a:latin typeface="Arial"/>
                <a:cs typeface="Arial"/>
              </a:rPr>
              <a:t> </a:t>
            </a:r>
            <a:r>
              <a:rPr sz="1100" spc="-25" dirty="0">
                <a:latin typeface="Arial"/>
                <a:cs typeface="Arial"/>
              </a:rPr>
              <a:t>The </a:t>
            </a:r>
            <a:r>
              <a:rPr sz="1100" b="1" i="1" dirty="0">
                <a:latin typeface="Arial"/>
                <a:cs typeface="Arial"/>
              </a:rPr>
              <a:t>RhinoCommon</a:t>
            </a:r>
            <a:r>
              <a:rPr sz="1100" b="1" i="1" spc="-35" dirty="0">
                <a:latin typeface="Arial"/>
                <a:cs typeface="Arial"/>
              </a:rPr>
              <a:t> </a:t>
            </a:r>
            <a:r>
              <a:rPr sz="1100" b="1" i="1" dirty="0">
                <a:latin typeface="Arial"/>
                <a:cs typeface="Arial"/>
              </a:rPr>
              <a:t>SDK</a:t>
            </a:r>
            <a:r>
              <a:rPr sz="1100" b="1" i="1" spc="-15" dirty="0">
                <a:latin typeface="Arial"/>
                <a:cs typeface="Arial"/>
              </a:rPr>
              <a:t> </a:t>
            </a:r>
            <a:r>
              <a:rPr sz="1100" dirty="0">
                <a:latin typeface="Arial"/>
                <a:cs typeface="Arial"/>
              </a:rPr>
              <a:t>defines</a:t>
            </a:r>
            <a:r>
              <a:rPr sz="1100" spc="-25" dirty="0">
                <a:latin typeface="Arial"/>
                <a:cs typeface="Arial"/>
              </a:rPr>
              <a:t> </a:t>
            </a:r>
            <a:r>
              <a:rPr sz="1100" dirty="0">
                <a:latin typeface="Arial"/>
                <a:cs typeface="Arial"/>
              </a:rPr>
              <a:t>many</a:t>
            </a:r>
            <a:r>
              <a:rPr sz="1100" spc="-10"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we</a:t>
            </a:r>
            <a:r>
              <a:rPr sz="1100" spc="-1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see</a:t>
            </a:r>
            <a:r>
              <a:rPr sz="1100" spc="-1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this</a:t>
            </a:r>
            <a:r>
              <a:rPr sz="1100" spc="-5" dirty="0">
                <a:latin typeface="Arial"/>
                <a:cs typeface="Arial"/>
              </a:rPr>
              <a:t> </a:t>
            </a:r>
            <a:r>
              <a:rPr sz="1100" spc="-10" dirty="0">
                <a:latin typeface="Arial"/>
                <a:cs typeface="Arial"/>
              </a:rPr>
              <a:t>chapter.</a:t>
            </a:r>
            <a:endParaRPr sz="1100" dirty="0">
              <a:latin typeface="Arial"/>
              <a:cs typeface="Arial"/>
            </a:endParaRPr>
          </a:p>
          <a:p>
            <a:pPr>
              <a:lnSpc>
                <a:spcPct val="100000"/>
              </a:lnSpc>
              <a:spcBef>
                <a:spcPts val="35"/>
              </a:spcBef>
            </a:pPr>
            <a:endParaRPr sz="1000" dirty="0">
              <a:latin typeface="Arial"/>
              <a:cs typeface="Arial"/>
            </a:endParaRPr>
          </a:p>
        </p:txBody>
      </p:sp>
      <p:sp>
        <p:nvSpPr>
          <p:cNvPr id="7" name="Title 6"/>
          <p:cNvSpPr>
            <a:spLocks noGrp="1"/>
          </p:cNvSpPr>
          <p:nvPr>
            <p:ph type="title"/>
          </p:nvPr>
        </p:nvSpPr>
        <p:spPr/>
        <p:txBody>
          <a:bodyPr/>
          <a:lstStyle/>
          <a:p>
            <a:r>
              <a:rPr lang="en-US" dirty="0" smtClean="0"/>
              <a:t>3_1 </a:t>
            </a:r>
            <a:r>
              <a:rPr lang="en-US" dirty="0" err="1" smtClean="0"/>
              <a:t>RhinoCommon</a:t>
            </a:r>
            <a:r>
              <a:rPr lang="en-US" dirty="0" smtClean="0"/>
              <a:t> Geometry</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4268080770"/>
              </p:ext>
            </p:extLst>
          </p:nvPr>
        </p:nvGraphicFramePr>
        <p:xfrm>
          <a:off x="987856" y="3566154"/>
          <a:ext cx="5915025" cy="3507738"/>
        </p:xfrm>
        <a:graphic>
          <a:graphicData uri="http://schemas.openxmlformats.org/drawingml/2006/table">
            <a:tbl>
              <a:tblPr firstRow="1" bandRow="1">
                <a:tableStyleId>{2D5ABB26-0587-4C30-8999-92F81FD0307C}</a:tableStyleId>
              </a:tblPr>
              <a:tblGrid>
                <a:gridCol w="1037590">
                  <a:extLst>
                    <a:ext uri="{9D8B030D-6E8A-4147-A177-3AD203B41FA5}">
                      <a16:colId xmlns:a16="http://schemas.microsoft.com/office/drawing/2014/main" val="20000"/>
                    </a:ext>
                  </a:extLst>
                </a:gridCol>
                <a:gridCol w="4877435">
                  <a:extLst>
                    <a:ext uri="{9D8B030D-6E8A-4147-A177-3AD203B41FA5}">
                      <a16:colId xmlns:a16="http://schemas.microsoft.com/office/drawing/2014/main" val="20001"/>
                    </a:ext>
                  </a:extLst>
                </a:gridCol>
              </a:tblGrid>
              <a:tr h="259079">
                <a:tc>
                  <a:txBody>
                    <a:bodyPr/>
                    <a:lstStyle/>
                    <a:p>
                      <a:pPr marL="60325">
                        <a:lnSpc>
                          <a:spcPct val="100000"/>
                        </a:lnSpc>
                        <a:spcBef>
                          <a:spcPts val="445"/>
                        </a:spcBef>
                      </a:pPr>
                      <a:r>
                        <a:rPr sz="900" b="1" spc="-10" dirty="0">
                          <a:latin typeface="Arial"/>
                          <a:cs typeface="Arial"/>
                        </a:rPr>
                        <a:t>Plane</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5"/>
                        </a:spcBef>
                      </a:pPr>
                      <a:r>
                        <a:rPr sz="900" dirty="0">
                          <a:latin typeface="Arial"/>
                          <a:cs typeface="Arial"/>
                        </a:rPr>
                        <a:t>A</a:t>
                      </a:r>
                      <a:r>
                        <a:rPr sz="900" spc="-10" dirty="0">
                          <a:latin typeface="Arial"/>
                          <a:cs typeface="Arial"/>
                        </a:rPr>
                        <a:t> </a:t>
                      </a:r>
                      <a:r>
                        <a:rPr sz="900" dirty="0">
                          <a:latin typeface="Arial"/>
                          <a:cs typeface="Arial"/>
                        </a:rPr>
                        <a:t>plane</a:t>
                      </a:r>
                      <a:r>
                        <a:rPr sz="900" spc="-10" dirty="0">
                          <a:latin typeface="Arial"/>
                          <a:cs typeface="Arial"/>
                        </a:rPr>
                        <a:t> </a:t>
                      </a:r>
                      <a:r>
                        <a:rPr sz="900" dirty="0">
                          <a:latin typeface="Arial"/>
                          <a:cs typeface="Arial"/>
                        </a:rPr>
                        <a:t>defined</a:t>
                      </a:r>
                      <a:r>
                        <a:rPr sz="900" spc="-5"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plane</a:t>
                      </a:r>
                      <a:r>
                        <a:rPr sz="900" spc="-10" dirty="0">
                          <a:latin typeface="Arial"/>
                          <a:cs typeface="Arial"/>
                        </a:rPr>
                        <a:t> </a:t>
                      </a:r>
                      <a:r>
                        <a:rPr sz="900" dirty="0">
                          <a:latin typeface="Arial"/>
                          <a:cs typeface="Arial"/>
                        </a:rPr>
                        <a:t>origin,</a:t>
                      </a:r>
                      <a:r>
                        <a:rPr sz="900" spc="-5" dirty="0">
                          <a:latin typeface="Arial"/>
                          <a:cs typeface="Arial"/>
                        </a:rPr>
                        <a:t> </a:t>
                      </a:r>
                      <a:r>
                        <a:rPr sz="900" dirty="0">
                          <a:latin typeface="Arial"/>
                          <a:cs typeface="Arial"/>
                        </a:rPr>
                        <a:t>X-Axis,</a:t>
                      </a:r>
                      <a:r>
                        <a:rPr sz="900" spc="-10" dirty="0">
                          <a:latin typeface="Arial"/>
                          <a:cs typeface="Arial"/>
                        </a:rPr>
                        <a:t> </a:t>
                      </a:r>
                      <a:r>
                        <a:rPr sz="900" dirty="0">
                          <a:latin typeface="Arial"/>
                          <a:cs typeface="Arial"/>
                        </a:rPr>
                        <a:t>Y-Axis</a:t>
                      </a:r>
                      <a:r>
                        <a:rPr sz="900" spc="-1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Z-</a:t>
                      </a:r>
                      <a:r>
                        <a:rPr sz="900" spc="-20" dirty="0">
                          <a:latin typeface="Arial"/>
                          <a:cs typeface="Arial"/>
                        </a:rPr>
                        <a:t>Axis</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0"/>
                  </a:ext>
                </a:extLst>
              </a:tr>
              <a:tr h="260350">
                <a:tc>
                  <a:txBody>
                    <a:bodyPr/>
                    <a:lstStyle/>
                    <a:p>
                      <a:pPr marL="60325">
                        <a:lnSpc>
                          <a:spcPct val="100000"/>
                        </a:lnSpc>
                        <a:spcBef>
                          <a:spcPts val="455"/>
                        </a:spcBef>
                      </a:pPr>
                      <a:r>
                        <a:rPr sz="900" b="1" spc="-25" dirty="0">
                          <a:latin typeface="Arial"/>
                          <a:cs typeface="Arial"/>
                        </a:rPr>
                        <a:t>Arc</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55"/>
                        </a:spcBef>
                      </a:pPr>
                      <a:r>
                        <a:rPr sz="900" dirty="0">
                          <a:latin typeface="Arial"/>
                          <a:cs typeface="Arial"/>
                        </a:rPr>
                        <a:t>Represents</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value</a:t>
                      </a:r>
                      <a:r>
                        <a:rPr sz="900" spc="-2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plane,</a:t>
                      </a:r>
                      <a:r>
                        <a:rPr sz="900" spc="-10" dirty="0">
                          <a:latin typeface="Arial"/>
                          <a:cs typeface="Arial"/>
                        </a:rPr>
                        <a:t> </a:t>
                      </a:r>
                      <a:r>
                        <a:rPr sz="900" dirty="0">
                          <a:latin typeface="Arial"/>
                          <a:cs typeface="Arial"/>
                        </a:rPr>
                        <a:t>two</a:t>
                      </a:r>
                      <a:r>
                        <a:rPr sz="900" spc="-10" dirty="0">
                          <a:latin typeface="Arial"/>
                          <a:cs typeface="Arial"/>
                        </a:rPr>
                        <a:t> </a:t>
                      </a:r>
                      <a:r>
                        <a:rPr sz="900" dirty="0">
                          <a:latin typeface="Arial"/>
                          <a:cs typeface="Arial"/>
                        </a:rPr>
                        <a:t>angles</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radius</a:t>
                      </a:r>
                      <a:r>
                        <a:rPr sz="900" spc="-20"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subcurve</a:t>
                      </a:r>
                      <a:r>
                        <a:rPr sz="900" spc="-1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20" dirty="0">
                          <a:latin typeface="Arial"/>
                          <a:cs typeface="Arial"/>
                        </a:rPr>
                        <a:t> </a:t>
                      </a:r>
                      <a:r>
                        <a:rPr sz="900" spc="-10" dirty="0">
                          <a:latin typeface="Arial"/>
                          <a:cs typeface="Arial"/>
                        </a:rPr>
                        <a:t>circle</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1"/>
                  </a:ext>
                </a:extLst>
              </a:tr>
              <a:tr h="258445">
                <a:tc>
                  <a:txBody>
                    <a:bodyPr/>
                    <a:lstStyle/>
                    <a:p>
                      <a:pPr marL="60325">
                        <a:lnSpc>
                          <a:spcPct val="100000"/>
                        </a:lnSpc>
                        <a:spcBef>
                          <a:spcPts val="440"/>
                        </a:spcBef>
                      </a:pPr>
                      <a:r>
                        <a:rPr sz="900" b="1" spc="-10" dirty="0">
                          <a:latin typeface="Arial"/>
                          <a:cs typeface="Arial"/>
                        </a:rPr>
                        <a:t>Circle</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0"/>
                        </a:spcBef>
                      </a:pPr>
                      <a:r>
                        <a:rPr sz="900" dirty="0">
                          <a:latin typeface="Arial"/>
                          <a:cs typeface="Arial"/>
                        </a:rPr>
                        <a:t>Defined</a:t>
                      </a:r>
                      <a:r>
                        <a:rPr sz="900" spc="-20"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plane</a:t>
                      </a:r>
                      <a:r>
                        <a:rPr sz="900" spc="-15" dirty="0">
                          <a:latin typeface="Arial"/>
                          <a:cs typeface="Arial"/>
                        </a:rPr>
                        <a:t> </a:t>
                      </a:r>
                      <a:r>
                        <a:rPr sz="900" dirty="0">
                          <a:latin typeface="Arial"/>
                          <a:cs typeface="Arial"/>
                        </a:rPr>
                        <a:t>and</a:t>
                      </a:r>
                      <a:r>
                        <a:rPr sz="900" spc="-5" dirty="0">
                          <a:latin typeface="Arial"/>
                          <a:cs typeface="Arial"/>
                        </a:rPr>
                        <a:t> </a:t>
                      </a:r>
                      <a:r>
                        <a:rPr sz="900" spc="-10" dirty="0">
                          <a:latin typeface="Arial"/>
                          <a:cs typeface="Arial"/>
                        </a:rPr>
                        <a:t>radius</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2"/>
                  </a:ext>
                </a:extLst>
              </a:tr>
              <a:tr h="260350">
                <a:tc>
                  <a:txBody>
                    <a:bodyPr/>
                    <a:lstStyle/>
                    <a:p>
                      <a:pPr marL="60325">
                        <a:lnSpc>
                          <a:spcPct val="100000"/>
                        </a:lnSpc>
                        <a:spcBef>
                          <a:spcPts val="445"/>
                        </a:spcBef>
                      </a:pPr>
                      <a:r>
                        <a:rPr sz="900" b="1" spc="-10" dirty="0">
                          <a:latin typeface="Arial"/>
                          <a:cs typeface="Arial"/>
                        </a:rPr>
                        <a:t>Ellipse</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5"/>
                        </a:spcBef>
                      </a:pPr>
                      <a:r>
                        <a:rPr sz="900" dirty="0">
                          <a:latin typeface="Arial"/>
                          <a:cs typeface="Arial"/>
                        </a:rPr>
                        <a:t>Defined</a:t>
                      </a:r>
                      <a:r>
                        <a:rPr sz="900" spc="-20"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plane</a:t>
                      </a:r>
                      <a:r>
                        <a:rPr sz="900" spc="-2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2</a:t>
                      </a:r>
                      <a:r>
                        <a:rPr sz="900" spc="-5" dirty="0">
                          <a:latin typeface="Arial"/>
                          <a:cs typeface="Arial"/>
                        </a:rPr>
                        <a:t> </a:t>
                      </a:r>
                      <a:r>
                        <a:rPr sz="900" spc="-20" dirty="0">
                          <a:latin typeface="Arial"/>
                          <a:cs typeface="Arial"/>
                        </a:rPr>
                        <a:t>radii</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3"/>
                  </a:ext>
                </a:extLst>
              </a:tr>
              <a:tr h="258445">
                <a:tc>
                  <a:txBody>
                    <a:bodyPr/>
                    <a:lstStyle/>
                    <a:p>
                      <a:pPr marL="60325">
                        <a:lnSpc>
                          <a:spcPct val="100000"/>
                        </a:lnSpc>
                        <a:spcBef>
                          <a:spcPts val="440"/>
                        </a:spcBef>
                      </a:pPr>
                      <a:r>
                        <a:rPr sz="900" b="1" spc="-10" dirty="0">
                          <a:latin typeface="Arial"/>
                          <a:cs typeface="Arial"/>
                        </a:rPr>
                        <a:t>Rectangle3d</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0"/>
                        </a:spcBef>
                      </a:pPr>
                      <a:r>
                        <a:rPr sz="900" dirty="0">
                          <a:latin typeface="Arial"/>
                          <a:cs typeface="Arial"/>
                        </a:rPr>
                        <a:t>Represents</a:t>
                      </a:r>
                      <a:r>
                        <a:rPr sz="900" spc="-40" dirty="0">
                          <a:latin typeface="Arial"/>
                          <a:cs typeface="Arial"/>
                        </a:rPr>
                        <a:t> </a:t>
                      </a:r>
                      <a:r>
                        <a:rPr sz="900" dirty="0">
                          <a:latin typeface="Arial"/>
                          <a:cs typeface="Arial"/>
                        </a:rPr>
                        <a:t>the</a:t>
                      </a:r>
                      <a:r>
                        <a:rPr sz="900" spc="-40" dirty="0">
                          <a:latin typeface="Arial"/>
                          <a:cs typeface="Arial"/>
                        </a:rPr>
                        <a:t> </a:t>
                      </a:r>
                      <a:r>
                        <a:rPr sz="900" dirty="0">
                          <a:latin typeface="Arial"/>
                          <a:cs typeface="Arial"/>
                        </a:rPr>
                        <a:t>values</a:t>
                      </a:r>
                      <a:r>
                        <a:rPr sz="900" spc="-25" dirty="0">
                          <a:latin typeface="Arial"/>
                          <a:cs typeface="Arial"/>
                        </a:rPr>
                        <a:t> </a:t>
                      </a:r>
                      <a:r>
                        <a:rPr sz="900" dirty="0">
                          <a:latin typeface="Arial"/>
                          <a:cs typeface="Arial"/>
                        </a:rPr>
                        <a:t>of</a:t>
                      </a:r>
                      <a:r>
                        <a:rPr sz="900" spc="-4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plane</a:t>
                      </a:r>
                      <a:r>
                        <a:rPr sz="900" spc="-3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two</a:t>
                      </a:r>
                      <a:r>
                        <a:rPr sz="900" spc="-40" dirty="0">
                          <a:latin typeface="Arial"/>
                          <a:cs typeface="Arial"/>
                        </a:rPr>
                        <a:t> </a:t>
                      </a:r>
                      <a:r>
                        <a:rPr sz="900" dirty="0">
                          <a:latin typeface="Arial"/>
                          <a:cs typeface="Arial"/>
                        </a:rPr>
                        <a:t>intervals</a:t>
                      </a:r>
                      <a:r>
                        <a:rPr sz="900" spc="-25" dirty="0">
                          <a:latin typeface="Arial"/>
                          <a:cs typeface="Arial"/>
                        </a:rPr>
                        <a:t> </a:t>
                      </a:r>
                      <a:r>
                        <a:rPr sz="900" dirty="0">
                          <a:latin typeface="Arial"/>
                          <a:cs typeface="Arial"/>
                        </a:rPr>
                        <a:t>that</a:t>
                      </a:r>
                      <a:r>
                        <a:rPr sz="900" spc="-35" dirty="0">
                          <a:latin typeface="Arial"/>
                          <a:cs typeface="Arial"/>
                        </a:rPr>
                        <a:t> </a:t>
                      </a:r>
                      <a:r>
                        <a:rPr sz="900" dirty="0">
                          <a:latin typeface="Arial"/>
                          <a:cs typeface="Arial"/>
                        </a:rPr>
                        <a:t>form</a:t>
                      </a:r>
                      <a:r>
                        <a:rPr sz="900" spc="-35" dirty="0">
                          <a:latin typeface="Arial"/>
                          <a:cs typeface="Arial"/>
                        </a:rPr>
                        <a:t> </a:t>
                      </a:r>
                      <a:r>
                        <a:rPr sz="900" dirty="0">
                          <a:latin typeface="Arial"/>
                          <a:cs typeface="Arial"/>
                        </a:rPr>
                        <a:t>an</a:t>
                      </a:r>
                      <a:r>
                        <a:rPr sz="900" spc="-30" dirty="0">
                          <a:latin typeface="Arial"/>
                          <a:cs typeface="Arial"/>
                        </a:rPr>
                        <a:t> </a:t>
                      </a:r>
                      <a:r>
                        <a:rPr sz="900" dirty="0">
                          <a:latin typeface="Arial"/>
                          <a:cs typeface="Arial"/>
                        </a:rPr>
                        <a:t>oriented</a:t>
                      </a:r>
                      <a:r>
                        <a:rPr sz="900" spc="-30" dirty="0">
                          <a:latin typeface="Arial"/>
                          <a:cs typeface="Arial"/>
                        </a:rPr>
                        <a:t> </a:t>
                      </a:r>
                      <a:r>
                        <a:rPr sz="900" spc="-10" dirty="0">
                          <a:latin typeface="Arial"/>
                          <a:cs typeface="Arial"/>
                        </a:rPr>
                        <a:t>rectangle</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4"/>
                  </a:ext>
                </a:extLst>
              </a:tr>
              <a:tr h="258445">
                <a:tc>
                  <a:txBody>
                    <a:bodyPr/>
                    <a:lstStyle/>
                    <a:p>
                      <a:pPr marL="60325">
                        <a:lnSpc>
                          <a:spcPct val="100000"/>
                        </a:lnSpc>
                        <a:spcBef>
                          <a:spcPts val="445"/>
                        </a:spcBef>
                      </a:pPr>
                      <a:r>
                        <a:rPr sz="900" b="1" spc="-20" dirty="0">
                          <a:latin typeface="Arial"/>
                          <a:cs typeface="Arial"/>
                        </a:rPr>
                        <a:t>Cone</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a:lnSpc>
                          <a:spcPct val="100000"/>
                        </a:lnSpc>
                        <a:spcBef>
                          <a:spcPts val="445"/>
                        </a:spcBef>
                      </a:pPr>
                      <a:r>
                        <a:rPr sz="900" dirty="0">
                          <a:latin typeface="Arial"/>
                          <a:cs typeface="Arial"/>
                        </a:rPr>
                        <a:t>Represents</a:t>
                      </a:r>
                      <a:r>
                        <a:rPr sz="900" spc="-30"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center</a:t>
                      </a:r>
                      <a:r>
                        <a:rPr sz="900" spc="-20" dirty="0">
                          <a:latin typeface="Arial"/>
                          <a:cs typeface="Arial"/>
                        </a:rPr>
                        <a:t> </a:t>
                      </a:r>
                      <a:r>
                        <a:rPr sz="900" dirty="0">
                          <a:latin typeface="Arial"/>
                          <a:cs typeface="Arial"/>
                        </a:rPr>
                        <a:t>plane,</a:t>
                      </a:r>
                      <a:r>
                        <a:rPr sz="900" spc="-20" dirty="0">
                          <a:latin typeface="Arial"/>
                          <a:cs typeface="Arial"/>
                        </a:rPr>
                        <a:t> </a:t>
                      </a:r>
                      <a:r>
                        <a:rPr sz="900" dirty="0">
                          <a:latin typeface="Arial"/>
                          <a:cs typeface="Arial"/>
                        </a:rPr>
                        <a:t>radius</a:t>
                      </a:r>
                      <a:r>
                        <a:rPr sz="900" spc="-15"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height</a:t>
                      </a:r>
                      <a:r>
                        <a:rPr sz="900" spc="-15" dirty="0">
                          <a:latin typeface="Arial"/>
                          <a:cs typeface="Arial"/>
                        </a:rPr>
                        <a:t> </a:t>
                      </a:r>
                      <a:r>
                        <a:rPr sz="900" dirty="0">
                          <a:latin typeface="Arial"/>
                          <a:cs typeface="Arial"/>
                        </a:rPr>
                        <a:t>values</a:t>
                      </a:r>
                      <a:r>
                        <a:rPr sz="900" spc="-15"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right</a:t>
                      </a:r>
                      <a:r>
                        <a:rPr sz="900" spc="-15" dirty="0">
                          <a:latin typeface="Arial"/>
                          <a:cs typeface="Arial"/>
                        </a:rPr>
                        <a:t> </a:t>
                      </a:r>
                      <a:r>
                        <a:rPr sz="900" dirty="0">
                          <a:latin typeface="Arial"/>
                          <a:cs typeface="Arial"/>
                        </a:rPr>
                        <a:t>circular</a:t>
                      </a:r>
                      <a:r>
                        <a:rPr sz="900" spc="-30" dirty="0">
                          <a:latin typeface="Arial"/>
                          <a:cs typeface="Arial"/>
                        </a:rPr>
                        <a:t> </a:t>
                      </a:r>
                      <a:r>
                        <a:rPr sz="900" spc="-10" dirty="0">
                          <a:latin typeface="Arial"/>
                          <a:cs typeface="Arial"/>
                        </a:rPr>
                        <a:t>cone.</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91160">
                <a:tc>
                  <a:txBody>
                    <a:bodyPr/>
                    <a:lstStyle/>
                    <a:p>
                      <a:pPr marL="60325">
                        <a:lnSpc>
                          <a:spcPct val="100000"/>
                        </a:lnSpc>
                        <a:spcBef>
                          <a:spcPts val="455"/>
                        </a:spcBef>
                      </a:pPr>
                      <a:r>
                        <a:rPr sz="900" b="1" spc="-10" dirty="0">
                          <a:latin typeface="Arial"/>
                          <a:cs typeface="Arial"/>
                        </a:rPr>
                        <a:t>Cylinder</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marR="80010">
                        <a:lnSpc>
                          <a:spcPts val="1030"/>
                        </a:lnSpc>
                        <a:spcBef>
                          <a:spcPts val="530"/>
                        </a:spcBef>
                      </a:pPr>
                      <a:r>
                        <a:rPr sz="900" dirty="0">
                          <a:latin typeface="Arial"/>
                          <a:cs typeface="Arial"/>
                        </a:rPr>
                        <a:t>Represents</a:t>
                      </a:r>
                      <a:r>
                        <a:rPr sz="900" spc="-2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values</a:t>
                      </a:r>
                      <a:r>
                        <a:rPr sz="900" spc="-1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plane,</a:t>
                      </a:r>
                      <a:r>
                        <a:rPr sz="900" spc="-1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radius</a:t>
                      </a:r>
                      <a:r>
                        <a:rPr sz="900" spc="-10"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two</a:t>
                      </a:r>
                      <a:r>
                        <a:rPr sz="900" spc="-15" dirty="0">
                          <a:latin typeface="Arial"/>
                          <a:cs typeface="Arial"/>
                        </a:rPr>
                        <a:t> </a:t>
                      </a:r>
                      <a:r>
                        <a:rPr sz="900" dirty="0">
                          <a:latin typeface="Arial"/>
                          <a:cs typeface="Arial"/>
                        </a:rPr>
                        <a:t>heights</a:t>
                      </a:r>
                      <a:r>
                        <a:rPr sz="900" spc="15" dirty="0">
                          <a:latin typeface="Arial"/>
                          <a:cs typeface="Arial"/>
                        </a:rPr>
                        <a:t> </a:t>
                      </a:r>
                      <a:r>
                        <a:rPr sz="900" spc="-15" dirty="0">
                          <a:latin typeface="Arial"/>
                          <a:cs typeface="Arial"/>
                        </a:rPr>
                        <a:t>-</a:t>
                      </a:r>
                      <a:r>
                        <a:rPr sz="900" dirty="0">
                          <a:latin typeface="Arial"/>
                          <a:cs typeface="Arial"/>
                        </a:rPr>
                        <a:t>on</a:t>
                      </a:r>
                      <a:r>
                        <a:rPr sz="900" spc="-15" dirty="0">
                          <a:latin typeface="Arial"/>
                          <a:cs typeface="Arial"/>
                        </a:rPr>
                        <a:t> </a:t>
                      </a:r>
                      <a:r>
                        <a:rPr sz="900" dirty="0">
                          <a:latin typeface="Arial"/>
                          <a:cs typeface="Arial"/>
                        </a:rPr>
                        <a:t>top</a:t>
                      </a:r>
                      <a:r>
                        <a:rPr sz="900" spc="-25"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beneath-</a:t>
                      </a:r>
                      <a:r>
                        <a:rPr sz="900" spc="-15"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define</a:t>
                      </a:r>
                      <a:r>
                        <a:rPr sz="900" spc="-15" dirty="0">
                          <a:latin typeface="Arial"/>
                          <a:cs typeface="Arial"/>
                        </a:rPr>
                        <a:t> </a:t>
                      </a:r>
                      <a:r>
                        <a:rPr sz="900" spc="-50" dirty="0">
                          <a:latin typeface="Arial"/>
                          <a:cs typeface="Arial"/>
                        </a:rPr>
                        <a:t>a</a:t>
                      </a:r>
                      <a:r>
                        <a:rPr sz="900" dirty="0">
                          <a:latin typeface="Arial"/>
                          <a:cs typeface="Arial"/>
                        </a:rPr>
                        <a:t> right</a:t>
                      </a:r>
                      <a:r>
                        <a:rPr sz="900" spc="-20" dirty="0">
                          <a:latin typeface="Arial"/>
                          <a:cs typeface="Arial"/>
                        </a:rPr>
                        <a:t> </a:t>
                      </a:r>
                      <a:r>
                        <a:rPr sz="900" dirty="0">
                          <a:latin typeface="Arial"/>
                          <a:cs typeface="Arial"/>
                        </a:rPr>
                        <a:t>circular</a:t>
                      </a:r>
                      <a:r>
                        <a:rPr sz="900" spc="-5" dirty="0">
                          <a:latin typeface="Arial"/>
                          <a:cs typeface="Arial"/>
                        </a:rPr>
                        <a:t> </a:t>
                      </a:r>
                      <a:r>
                        <a:rPr sz="900" spc="-10" dirty="0">
                          <a:latin typeface="Arial"/>
                          <a:cs typeface="Arial"/>
                        </a:rPr>
                        <a:t>cylinder.</a:t>
                      </a:r>
                      <a:endParaRPr sz="900">
                        <a:latin typeface="Arial"/>
                        <a:cs typeface="Arial"/>
                      </a:endParaRPr>
                    </a:p>
                  </a:txBody>
                  <a:tcPr marL="0" marR="0" marT="673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91795">
                <a:tc>
                  <a:txBody>
                    <a:bodyPr/>
                    <a:lstStyle/>
                    <a:p>
                      <a:pPr marL="60325">
                        <a:lnSpc>
                          <a:spcPct val="100000"/>
                        </a:lnSpc>
                        <a:spcBef>
                          <a:spcPts val="440"/>
                        </a:spcBef>
                      </a:pPr>
                      <a:r>
                        <a:rPr sz="900" b="1" spc="-10" dirty="0">
                          <a:latin typeface="Arial"/>
                          <a:cs typeface="Arial"/>
                        </a:rPr>
                        <a:t>BoundingBox</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marR="359410">
                        <a:lnSpc>
                          <a:spcPts val="1040"/>
                        </a:lnSpc>
                        <a:spcBef>
                          <a:spcPts val="509"/>
                        </a:spcBef>
                      </a:pPr>
                      <a:r>
                        <a:rPr sz="900" dirty="0">
                          <a:latin typeface="Arial"/>
                          <a:cs typeface="Arial"/>
                        </a:rPr>
                        <a:t>Represents</a:t>
                      </a:r>
                      <a:r>
                        <a:rPr sz="900" spc="-30"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value</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two</a:t>
                      </a:r>
                      <a:r>
                        <a:rPr sz="900" spc="-30" dirty="0">
                          <a:latin typeface="Arial"/>
                          <a:cs typeface="Arial"/>
                        </a:rPr>
                        <a:t> </a:t>
                      </a:r>
                      <a:r>
                        <a:rPr sz="900" dirty="0">
                          <a:latin typeface="Arial"/>
                          <a:cs typeface="Arial"/>
                        </a:rPr>
                        <a:t>points</a:t>
                      </a:r>
                      <a:r>
                        <a:rPr sz="900" spc="-20"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a</a:t>
                      </a:r>
                      <a:r>
                        <a:rPr sz="900" spc="-20" dirty="0">
                          <a:latin typeface="Arial"/>
                          <a:cs typeface="Arial"/>
                        </a:rPr>
                        <a:t> </a:t>
                      </a:r>
                      <a:r>
                        <a:rPr sz="900" spc="-10" dirty="0">
                          <a:latin typeface="Arial"/>
                          <a:cs typeface="Arial"/>
                        </a:rPr>
                        <a:t>bounding</a:t>
                      </a:r>
                      <a:r>
                        <a:rPr sz="900" spc="-35" dirty="0">
                          <a:latin typeface="Arial"/>
                          <a:cs typeface="Arial"/>
                        </a:rPr>
                        <a:t> </a:t>
                      </a:r>
                      <a:r>
                        <a:rPr sz="900" dirty="0">
                          <a:latin typeface="Arial"/>
                          <a:cs typeface="Arial"/>
                        </a:rPr>
                        <a:t>box</a:t>
                      </a:r>
                      <a:r>
                        <a:rPr sz="900" spc="-20" dirty="0">
                          <a:latin typeface="Arial"/>
                          <a:cs typeface="Arial"/>
                        </a:rPr>
                        <a:t> </a:t>
                      </a:r>
                      <a:r>
                        <a:rPr sz="900" dirty="0">
                          <a:latin typeface="Arial"/>
                          <a:cs typeface="Arial"/>
                        </a:rPr>
                        <a:t>defined</a:t>
                      </a:r>
                      <a:r>
                        <a:rPr sz="900" spc="-20" dirty="0">
                          <a:latin typeface="Arial"/>
                          <a:cs typeface="Arial"/>
                        </a:rPr>
                        <a:t> </a:t>
                      </a:r>
                      <a:r>
                        <a:rPr sz="900" dirty="0">
                          <a:latin typeface="Arial"/>
                          <a:cs typeface="Arial"/>
                        </a:rPr>
                        <a:t>by</a:t>
                      </a:r>
                      <a:r>
                        <a:rPr sz="900" spc="-3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two</a:t>
                      </a:r>
                      <a:r>
                        <a:rPr sz="900" spc="10" dirty="0">
                          <a:latin typeface="Arial"/>
                          <a:cs typeface="Arial"/>
                        </a:rPr>
                        <a:t> </a:t>
                      </a:r>
                      <a:r>
                        <a:rPr sz="900" dirty="0">
                          <a:latin typeface="Arial"/>
                          <a:cs typeface="Arial"/>
                        </a:rPr>
                        <a:t>extreme</a:t>
                      </a:r>
                      <a:r>
                        <a:rPr sz="900" spc="-20" dirty="0">
                          <a:latin typeface="Arial"/>
                          <a:cs typeface="Arial"/>
                        </a:rPr>
                        <a:t> </a:t>
                      </a:r>
                      <a:r>
                        <a:rPr sz="900" spc="-10" dirty="0">
                          <a:latin typeface="Arial"/>
                          <a:cs typeface="Arial"/>
                        </a:rPr>
                        <a:t>corner </a:t>
                      </a:r>
                      <a:r>
                        <a:rPr sz="900" dirty="0">
                          <a:latin typeface="Arial"/>
                          <a:cs typeface="Arial"/>
                        </a:rPr>
                        <a:t>points.This</a:t>
                      </a:r>
                      <a:r>
                        <a:rPr sz="900" spc="-20" dirty="0">
                          <a:latin typeface="Arial"/>
                          <a:cs typeface="Arial"/>
                        </a:rPr>
                        <a:t> </a:t>
                      </a:r>
                      <a:r>
                        <a:rPr sz="900" dirty="0">
                          <a:latin typeface="Arial"/>
                          <a:cs typeface="Arial"/>
                        </a:rPr>
                        <a:t>box</a:t>
                      </a:r>
                      <a:r>
                        <a:rPr sz="900" spc="-5"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therefore</a:t>
                      </a:r>
                      <a:r>
                        <a:rPr sz="900" spc="-25" dirty="0">
                          <a:latin typeface="Arial"/>
                          <a:cs typeface="Arial"/>
                        </a:rPr>
                        <a:t> </a:t>
                      </a:r>
                      <a:r>
                        <a:rPr sz="900" dirty="0">
                          <a:latin typeface="Arial"/>
                          <a:cs typeface="Arial"/>
                        </a:rPr>
                        <a:t>aligned</a:t>
                      </a:r>
                      <a:r>
                        <a:rPr sz="900" spc="10"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world</a:t>
                      </a:r>
                      <a:r>
                        <a:rPr sz="900" spc="-10"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Y</a:t>
                      </a:r>
                      <a:r>
                        <a:rPr sz="900" spc="-1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Z</a:t>
                      </a:r>
                      <a:r>
                        <a:rPr sz="900" spc="-20" dirty="0">
                          <a:latin typeface="Arial"/>
                          <a:cs typeface="Arial"/>
                        </a:rPr>
                        <a:t> </a:t>
                      </a:r>
                      <a:r>
                        <a:rPr sz="900" spc="-10" dirty="0">
                          <a:latin typeface="Arial"/>
                          <a:cs typeface="Arial"/>
                        </a:rPr>
                        <a:t>axes.</a:t>
                      </a:r>
                      <a:endParaRPr sz="900">
                        <a:latin typeface="Arial"/>
                        <a:cs typeface="Arial"/>
                      </a:endParaRPr>
                    </a:p>
                  </a:txBody>
                  <a:tcPr marL="0" marR="0" marT="6476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89890">
                <a:tc>
                  <a:txBody>
                    <a:bodyPr/>
                    <a:lstStyle/>
                    <a:p>
                      <a:pPr marL="60325">
                        <a:lnSpc>
                          <a:spcPct val="100000"/>
                        </a:lnSpc>
                        <a:spcBef>
                          <a:spcPts val="440"/>
                        </a:spcBef>
                      </a:pPr>
                      <a:r>
                        <a:rPr sz="900" b="1" spc="-25" dirty="0">
                          <a:latin typeface="Arial"/>
                          <a:cs typeface="Arial"/>
                        </a:rPr>
                        <a:t>Box</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marR="156210">
                        <a:lnSpc>
                          <a:spcPts val="1030"/>
                        </a:lnSpc>
                        <a:spcBef>
                          <a:spcPts val="520"/>
                        </a:spcBef>
                      </a:pPr>
                      <a:r>
                        <a:rPr sz="900" dirty="0">
                          <a:latin typeface="Arial"/>
                          <a:cs typeface="Arial"/>
                        </a:rPr>
                        <a:t>Represents</a:t>
                      </a:r>
                      <a:r>
                        <a:rPr sz="900" spc="-25" dirty="0">
                          <a:latin typeface="Arial"/>
                          <a:cs typeface="Arial"/>
                        </a:rPr>
                        <a:t> </a:t>
                      </a:r>
                      <a:r>
                        <a:rPr sz="900" dirty="0">
                          <a:latin typeface="Arial"/>
                          <a:cs typeface="Arial"/>
                        </a:rPr>
                        <a:t>the</a:t>
                      </a:r>
                      <a:r>
                        <a:rPr sz="900" spc="-30" dirty="0">
                          <a:latin typeface="Arial"/>
                          <a:cs typeface="Arial"/>
                        </a:rPr>
                        <a:t> </a:t>
                      </a:r>
                      <a:r>
                        <a:rPr sz="900" dirty="0">
                          <a:latin typeface="Arial"/>
                          <a:cs typeface="Arial"/>
                        </a:rPr>
                        <a:t>value</a:t>
                      </a:r>
                      <a:r>
                        <a:rPr sz="900" spc="-30"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plane</a:t>
                      </a:r>
                      <a:r>
                        <a:rPr sz="900" spc="-20"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three</a:t>
                      </a:r>
                      <a:r>
                        <a:rPr sz="900" spc="-20" dirty="0">
                          <a:latin typeface="Arial"/>
                          <a:cs typeface="Arial"/>
                        </a:rPr>
                        <a:t> </a:t>
                      </a:r>
                      <a:r>
                        <a:rPr sz="900" dirty="0">
                          <a:latin typeface="Arial"/>
                          <a:cs typeface="Arial"/>
                        </a:rPr>
                        <a:t>intervals</a:t>
                      </a:r>
                      <a:r>
                        <a:rPr sz="900" spc="-30"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an</a:t>
                      </a:r>
                      <a:r>
                        <a:rPr sz="900" spc="-20" dirty="0">
                          <a:latin typeface="Arial"/>
                          <a:cs typeface="Arial"/>
                        </a:rPr>
                        <a:t> </a:t>
                      </a:r>
                      <a:r>
                        <a:rPr sz="900" spc="-10" dirty="0">
                          <a:latin typeface="Arial"/>
                          <a:cs typeface="Arial"/>
                        </a:rPr>
                        <a:t>orthogonal,</a:t>
                      </a:r>
                      <a:r>
                        <a:rPr sz="900" spc="-15" dirty="0">
                          <a:latin typeface="Arial"/>
                          <a:cs typeface="Arial"/>
                        </a:rPr>
                        <a:t> </a:t>
                      </a:r>
                      <a:r>
                        <a:rPr sz="900" dirty="0">
                          <a:latin typeface="Arial"/>
                          <a:cs typeface="Arial"/>
                        </a:rPr>
                        <a:t>oriented</a:t>
                      </a:r>
                      <a:r>
                        <a:rPr sz="900" spc="-15" dirty="0">
                          <a:latin typeface="Arial"/>
                          <a:cs typeface="Arial"/>
                        </a:rPr>
                        <a:t> </a:t>
                      </a:r>
                      <a:r>
                        <a:rPr sz="900" dirty="0">
                          <a:latin typeface="Arial"/>
                          <a:cs typeface="Arial"/>
                        </a:rPr>
                        <a:t>box</a:t>
                      </a:r>
                      <a:r>
                        <a:rPr sz="900" spc="-20" dirty="0">
                          <a:latin typeface="Arial"/>
                          <a:cs typeface="Arial"/>
                        </a:rPr>
                        <a:t> </a:t>
                      </a:r>
                      <a:r>
                        <a:rPr sz="900" dirty="0">
                          <a:latin typeface="Arial"/>
                          <a:cs typeface="Arial"/>
                        </a:rPr>
                        <a:t>that</a:t>
                      </a:r>
                      <a:r>
                        <a:rPr sz="900" spc="-25" dirty="0">
                          <a:latin typeface="Arial"/>
                          <a:cs typeface="Arial"/>
                        </a:rPr>
                        <a:t> </a:t>
                      </a:r>
                      <a:r>
                        <a:rPr sz="900" dirty="0">
                          <a:latin typeface="Arial"/>
                          <a:cs typeface="Arial"/>
                        </a:rPr>
                        <a:t>is</a:t>
                      </a:r>
                      <a:r>
                        <a:rPr sz="900" spc="-20" dirty="0">
                          <a:latin typeface="Arial"/>
                          <a:cs typeface="Arial"/>
                        </a:rPr>
                        <a:t> </a:t>
                      </a:r>
                      <a:r>
                        <a:rPr sz="900" spc="-25" dirty="0">
                          <a:latin typeface="Arial"/>
                          <a:cs typeface="Arial"/>
                        </a:rPr>
                        <a:t>not </a:t>
                      </a:r>
                      <a:r>
                        <a:rPr sz="900" dirty="0">
                          <a:latin typeface="Arial"/>
                          <a:cs typeface="Arial"/>
                        </a:rPr>
                        <a:t>necessarily</a:t>
                      </a:r>
                      <a:r>
                        <a:rPr sz="900" spc="-5" dirty="0">
                          <a:latin typeface="Arial"/>
                          <a:cs typeface="Arial"/>
                        </a:rPr>
                        <a:t> </a:t>
                      </a:r>
                      <a:r>
                        <a:rPr sz="900" dirty="0">
                          <a:latin typeface="Arial"/>
                          <a:cs typeface="Arial"/>
                        </a:rPr>
                        <a:t>parallel</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world</a:t>
                      </a:r>
                      <a:r>
                        <a:rPr sz="900" spc="-10" dirty="0">
                          <a:latin typeface="Arial"/>
                          <a:cs typeface="Arial"/>
                        </a:rPr>
                        <a:t> </a:t>
                      </a:r>
                      <a:r>
                        <a:rPr sz="900" dirty="0">
                          <a:latin typeface="Arial"/>
                          <a:cs typeface="Arial"/>
                        </a:rPr>
                        <a:t>Y,</a:t>
                      </a:r>
                      <a:r>
                        <a:rPr sz="900" spc="-10"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Z</a:t>
                      </a:r>
                      <a:r>
                        <a:rPr sz="900" spc="-15" dirty="0">
                          <a:latin typeface="Arial"/>
                          <a:cs typeface="Arial"/>
                        </a:rPr>
                        <a:t> </a:t>
                      </a:r>
                      <a:r>
                        <a:rPr sz="900" spc="-20" dirty="0">
                          <a:latin typeface="Arial"/>
                          <a:cs typeface="Arial"/>
                        </a:rPr>
                        <a:t>axes.</a:t>
                      </a:r>
                      <a:endParaRPr sz="900">
                        <a:latin typeface="Arial"/>
                        <a:cs typeface="Arial"/>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260350">
                <a:tc>
                  <a:txBody>
                    <a:bodyPr/>
                    <a:lstStyle/>
                    <a:p>
                      <a:pPr marL="60325">
                        <a:lnSpc>
                          <a:spcPct val="100000"/>
                        </a:lnSpc>
                        <a:spcBef>
                          <a:spcPts val="455"/>
                        </a:spcBef>
                      </a:pPr>
                      <a:r>
                        <a:rPr sz="900" b="1" spc="-10" dirty="0">
                          <a:latin typeface="Arial"/>
                          <a:cs typeface="Arial"/>
                        </a:rPr>
                        <a:t>Sphere</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a:lnSpc>
                          <a:spcPct val="100000"/>
                        </a:lnSpc>
                        <a:spcBef>
                          <a:spcPts val="455"/>
                        </a:spcBef>
                      </a:pPr>
                      <a:r>
                        <a:rPr sz="900" dirty="0">
                          <a:latin typeface="Arial"/>
                          <a:cs typeface="Arial"/>
                        </a:rPr>
                        <a:t>Represents</a:t>
                      </a:r>
                      <a:r>
                        <a:rPr sz="900" spc="-35" dirty="0">
                          <a:latin typeface="Arial"/>
                          <a:cs typeface="Arial"/>
                        </a:rPr>
                        <a:t> </a:t>
                      </a:r>
                      <a:r>
                        <a:rPr sz="900" dirty="0">
                          <a:latin typeface="Arial"/>
                          <a:cs typeface="Arial"/>
                        </a:rPr>
                        <a:t>the</a:t>
                      </a:r>
                      <a:r>
                        <a:rPr sz="900" spc="-40" dirty="0">
                          <a:latin typeface="Arial"/>
                          <a:cs typeface="Arial"/>
                        </a:rPr>
                        <a:t> </a:t>
                      </a:r>
                      <a:r>
                        <a:rPr sz="900" dirty="0">
                          <a:latin typeface="Arial"/>
                          <a:cs typeface="Arial"/>
                        </a:rPr>
                        <a:t>plane</a:t>
                      </a:r>
                      <a:r>
                        <a:rPr sz="900" spc="-30"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radius</a:t>
                      </a:r>
                      <a:r>
                        <a:rPr sz="900" spc="-25" dirty="0">
                          <a:latin typeface="Arial"/>
                          <a:cs typeface="Arial"/>
                        </a:rPr>
                        <a:t> </a:t>
                      </a:r>
                      <a:r>
                        <a:rPr sz="900" dirty="0">
                          <a:latin typeface="Arial"/>
                          <a:cs typeface="Arial"/>
                        </a:rPr>
                        <a:t>values</a:t>
                      </a:r>
                      <a:r>
                        <a:rPr sz="900" spc="-3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5" dirty="0">
                          <a:latin typeface="Arial"/>
                          <a:cs typeface="Arial"/>
                        </a:rPr>
                        <a:t> </a:t>
                      </a:r>
                      <a:r>
                        <a:rPr sz="900" spc="-10" dirty="0">
                          <a:latin typeface="Arial"/>
                          <a:cs typeface="Arial"/>
                        </a:rPr>
                        <a:t>sphere.</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259079">
                <a:tc>
                  <a:txBody>
                    <a:bodyPr/>
                    <a:lstStyle/>
                    <a:p>
                      <a:pPr marL="60325">
                        <a:lnSpc>
                          <a:spcPct val="100000"/>
                        </a:lnSpc>
                        <a:spcBef>
                          <a:spcPts val="445"/>
                        </a:spcBef>
                      </a:pPr>
                      <a:r>
                        <a:rPr sz="900" b="1" spc="-10" dirty="0">
                          <a:latin typeface="Arial"/>
                          <a:cs typeface="Arial"/>
                        </a:rPr>
                        <a:t>Torus</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a:lnSpc>
                          <a:spcPct val="100000"/>
                        </a:lnSpc>
                        <a:spcBef>
                          <a:spcPts val="445"/>
                        </a:spcBef>
                      </a:pPr>
                      <a:r>
                        <a:rPr sz="900" dirty="0">
                          <a:latin typeface="Arial"/>
                          <a:cs typeface="Arial"/>
                        </a:rPr>
                        <a:t>Represents</a:t>
                      </a:r>
                      <a:r>
                        <a:rPr sz="900" spc="-2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value</a:t>
                      </a:r>
                      <a:r>
                        <a:rPr sz="900" spc="-30" dirty="0">
                          <a:latin typeface="Arial"/>
                          <a:cs typeface="Arial"/>
                        </a:rPr>
                        <a:t> </a:t>
                      </a:r>
                      <a:r>
                        <a:rPr sz="900" dirty="0">
                          <a:latin typeface="Arial"/>
                          <a:cs typeface="Arial"/>
                        </a:rPr>
                        <a:t>of</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plane</a:t>
                      </a:r>
                      <a:r>
                        <a:rPr sz="900" spc="-20"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two</a:t>
                      </a:r>
                      <a:r>
                        <a:rPr sz="900" spc="-20" dirty="0">
                          <a:latin typeface="Arial"/>
                          <a:cs typeface="Arial"/>
                        </a:rPr>
                        <a:t> </a:t>
                      </a:r>
                      <a:r>
                        <a:rPr sz="900" dirty="0">
                          <a:latin typeface="Arial"/>
                          <a:cs typeface="Arial"/>
                        </a:rPr>
                        <a:t>radii</a:t>
                      </a:r>
                      <a:r>
                        <a:rPr sz="900" spc="-35" dirty="0">
                          <a:latin typeface="Arial"/>
                          <a:cs typeface="Arial"/>
                        </a:rPr>
                        <a:t> </a:t>
                      </a:r>
                      <a:r>
                        <a:rPr sz="900" dirty="0">
                          <a:latin typeface="Arial"/>
                          <a:cs typeface="Arial"/>
                        </a:rPr>
                        <a:t>in</a:t>
                      </a:r>
                      <a:r>
                        <a:rPr sz="900" spc="-25"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torus</a:t>
                      </a:r>
                      <a:r>
                        <a:rPr sz="900" spc="-20" dirty="0">
                          <a:latin typeface="Arial"/>
                          <a:cs typeface="Arial"/>
                        </a:rPr>
                        <a:t> </a:t>
                      </a:r>
                      <a:r>
                        <a:rPr sz="900" dirty="0">
                          <a:latin typeface="Arial"/>
                          <a:cs typeface="Arial"/>
                        </a:rPr>
                        <a:t>that</a:t>
                      </a:r>
                      <a:r>
                        <a:rPr sz="900" spc="-25"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oriented</a:t>
                      </a:r>
                      <a:r>
                        <a:rPr sz="900" spc="-20" dirty="0">
                          <a:latin typeface="Arial"/>
                          <a:cs typeface="Arial"/>
                        </a:rPr>
                        <a:t> </a:t>
                      </a:r>
                      <a:r>
                        <a:rPr sz="900" dirty="0">
                          <a:latin typeface="Arial"/>
                          <a:cs typeface="Arial"/>
                        </a:rPr>
                        <a:t>in</a:t>
                      </a:r>
                      <a:r>
                        <a:rPr sz="900" spc="-35" dirty="0">
                          <a:latin typeface="Arial"/>
                          <a:cs typeface="Arial"/>
                        </a:rPr>
                        <a:t> </a:t>
                      </a:r>
                      <a:r>
                        <a:rPr sz="900" dirty="0">
                          <a:latin typeface="Arial"/>
                          <a:cs typeface="Arial"/>
                        </a:rPr>
                        <a:t>3D</a:t>
                      </a:r>
                      <a:r>
                        <a:rPr sz="900" spc="-20" dirty="0">
                          <a:latin typeface="Arial"/>
                          <a:cs typeface="Arial"/>
                        </a:rPr>
                        <a:t> </a:t>
                      </a:r>
                      <a:r>
                        <a:rPr sz="900" spc="-10" dirty="0">
                          <a:latin typeface="Arial"/>
                          <a:cs typeface="Arial"/>
                        </a:rPr>
                        <a:t>space.</a:t>
                      </a:r>
                      <a:endParaRPr sz="90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60350">
                <a:tc>
                  <a:txBody>
                    <a:bodyPr/>
                    <a:lstStyle/>
                    <a:p>
                      <a:pPr marL="60325">
                        <a:lnSpc>
                          <a:spcPct val="100000"/>
                        </a:lnSpc>
                        <a:spcBef>
                          <a:spcPts val="445"/>
                        </a:spcBef>
                      </a:pPr>
                      <a:r>
                        <a:rPr sz="900" b="1" spc="-10" dirty="0">
                          <a:latin typeface="Arial"/>
                          <a:cs typeface="Arial"/>
                        </a:rPr>
                        <a:t>Transform</a:t>
                      </a:r>
                      <a:endParaRPr sz="900" dirty="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5"/>
                        </a:spcBef>
                      </a:pPr>
                      <a:r>
                        <a:rPr sz="900" dirty="0">
                          <a:latin typeface="Arial"/>
                          <a:cs typeface="Arial"/>
                        </a:rPr>
                        <a:t>4x4</a:t>
                      </a:r>
                      <a:r>
                        <a:rPr sz="900" spc="-35" dirty="0">
                          <a:latin typeface="Arial"/>
                          <a:cs typeface="Arial"/>
                        </a:rPr>
                        <a:t> </a:t>
                      </a:r>
                      <a:r>
                        <a:rPr sz="900" dirty="0">
                          <a:latin typeface="Arial"/>
                          <a:cs typeface="Arial"/>
                        </a:rPr>
                        <a:t>matrix</a:t>
                      </a:r>
                      <a:r>
                        <a:rPr sz="900" spc="-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numbers</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represent</a:t>
                      </a:r>
                      <a:r>
                        <a:rPr sz="900" spc="-20" dirty="0">
                          <a:latin typeface="Arial"/>
                          <a:cs typeface="Arial"/>
                        </a:rPr>
                        <a:t> </a:t>
                      </a:r>
                      <a:r>
                        <a:rPr sz="900" dirty="0">
                          <a:latin typeface="Arial"/>
                          <a:cs typeface="Arial"/>
                        </a:rPr>
                        <a:t>geometric</a:t>
                      </a:r>
                      <a:r>
                        <a:rPr sz="900" spc="-5" dirty="0">
                          <a:latin typeface="Arial"/>
                          <a:cs typeface="Arial"/>
                        </a:rPr>
                        <a:t> </a:t>
                      </a:r>
                      <a:r>
                        <a:rPr sz="900" spc="-10" dirty="0">
                          <a:latin typeface="Arial"/>
                          <a:cs typeface="Arial"/>
                        </a:rPr>
                        <a:t>transformation</a:t>
                      </a:r>
                      <a:endParaRPr sz="900" dirty="0">
                        <a:latin typeface="Arial"/>
                        <a:cs typeface="Arial"/>
                      </a:endParaRPr>
                    </a:p>
                  </a:txBody>
                  <a:tcPr marL="0" marR="0" marT="565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11"/>
                  </a:ext>
                </a:extLst>
              </a:tr>
            </a:tbl>
          </a:graphicData>
        </a:graphic>
      </p:graphicFrame>
      <p:sp>
        <p:nvSpPr>
          <p:cNvPr id="11" name="object 2"/>
          <p:cNvSpPr txBox="1"/>
          <p:nvPr/>
        </p:nvSpPr>
        <p:spPr>
          <a:xfrm>
            <a:off x="902004" y="762000"/>
            <a:ext cx="5959475" cy="1036309"/>
          </a:xfrm>
          <a:prstGeom prst="rect">
            <a:avLst/>
          </a:prstGeom>
        </p:spPr>
        <p:txBody>
          <a:bodyPr vert="horz" wrap="square" lIns="0" tIns="12700" rIns="0" bIns="0" rtlCol="0">
            <a:spAutoFit/>
          </a:bodyPr>
          <a:lstStyle/>
          <a:p>
            <a:pPr>
              <a:lnSpc>
                <a:spcPct val="100000"/>
              </a:lnSpc>
              <a:spcBef>
                <a:spcPts val="35"/>
              </a:spcBef>
            </a:pPr>
            <a:endParaRPr sz="1000" dirty="0">
              <a:latin typeface="Arial"/>
              <a:cs typeface="Arial"/>
            </a:endParaRPr>
          </a:p>
          <a:p>
            <a:pPr marL="12700">
              <a:lnSpc>
                <a:spcPct val="100000"/>
              </a:lnSpc>
            </a:pPr>
            <a:r>
              <a:rPr sz="1400" b="1" dirty="0">
                <a:latin typeface="Arial"/>
                <a:cs typeface="Arial"/>
              </a:rPr>
              <a:t>3_2:</a:t>
            </a:r>
            <a:r>
              <a:rPr sz="1400" b="1" spc="-20" dirty="0">
                <a:latin typeface="Arial"/>
                <a:cs typeface="Arial"/>
              </a:rPr>
              <a:t> </a:t>
            </a:r>
            <a:r>
              <a:rPr sz="1400" b="1" dirty="0">
                <a:latin typeface="Arial"/>
                <a:cs typeface="Arial"/>
              </a:rPr>
              <a:t>Geometry</a:t>
            </a:r>
            <a:r>
              <a:rPr sz="1400" b="1" spc="-20" dirty="0">
                <a:latin typeface="Arial"/>
                <a:cs typeface="Arial"/>
              </a:rPr>
              <a:t> </a:t>
            </a:r>
            <a:r>
              <a:rPr sz="1400" b="1" spc="-10" dirty="0" smtClean="0">
                <a:latin typeface="Arial"/>
                <a:cs typeface="Arial"/>
              </a:rPr>
              <a:t>structures</a:t>
            </a:r>
            <a:endParaRPr lang="en-US" sz="1400" b="1" spc="-10" dirty="0" smtClean="0">
              <a:latin typeface="Arial"/>
              <a:cs typeface="Arial"/>
            </a:endParaRPr>
          </a:p>
          <a:p>
            <a:pPr marL="12700" marR="13970">
              <a:lnSpc>
                <a:spcPct val="95900"/>
              </a:lnSpc>
              <a:spcBef>
                <a:spcPts val="1280"/>
              </a:spcBef>
            </a:pPr>
            <a:r>
              <a:rPr sz="1100" b="1" i="1" dirty="0" err="1" smtClean="0">
                <a:latin typeface="Arial"/>
                <a:cs typeface="Arial"/>
              </a:rPr>
              <a:t>RhinoCommon</a:t>
            </a:r>
            <a:r>
              <a:rPr sz="1100" b="1" i="1" spc="-45" dirty="0" smtClean="0">
                <a:latin typeface="Arial"/>
                <a:cs typeface="Arial"/>
              </a:rPr>
              <a:t> </a:t>
            </a:r>
            <a:r>
              <a:rPr sz="1100" dirty="0">
                <a:latin typeface="Arial"/>
                <a:cs typeface="Arial"/>
              </a:rPr>
              <a:t>defines</a:t>
            </a:r>
            <a:r>
              <a:rPr sz="1100" spc="-40" dirty="0">
                <a:latin typeface="Arial"/>
                <a:cs typeface="Arial"/>
              </a:rPr>
              <a:t> </a:t>
            </a:r>
            <a:r>
              <a:rPr sz="1100" dirty="0">
                <a:latin typeface="Arial"/>
                <a:cs typeface="Arial"/>
              </a:rPr>
              <a:t>basic</a:t>
            </a:r>
            <a:r>
              <a:rPr sz="1100" spc="-20" dirty="0">
                <a:latin typeface="Arial"/>
                <a:cs typeface="Arial"/>
              </a:rPr>
              <a:t> </a:t>
            </a:r>
            <a:r>
              <a:rPr sz="1100" dirty="0">
                <a:latin typeface="Arial"/>
                <a:cs typeface="Arial"/>
              </a:rPr>
              <a:t>geometry</a:t>
            </a:r>
            <a:r>
              <a:rPr sz="1100" spc="-3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structures.</a:t>
            </a:r>
            <a:r>
              <a:rPr sz="1100" spc="-25"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will</a:t>
            </a:r>
            <a:r>
              <a:rPr sz="1100" spc="-25" dirty="0">
                <a:latin typeface="Arial"/>
                <a:cs typeface="Arial"/>
              </a:rPr>
              <a:t> </a:t>
            </a:r>
            <a:r>
              <a:rPr sz="1100" dirty="0">
                <a:latin typeface="Arial"/>
                <a:cs typeface="Arial"/>
              </a:rPr>
              <a:t>dissect</a:t>
            </a:r>
            <a:r>
              <a:rPr sz="1100" spc="-25" dirty="0">
                <a:latin typeface="Arial"/>
                <a:cs typeface="Arial"/>
              </a:rPr>
              <a:t> </a:t>
            </a:r>
            <a:r>
              <a:rPr sz="1100" dirty="0">
                <a:latin typeface="Arial"/>
                <a:cs typeface="Arial"/>
              </a:rPr>
              <a:t>the</a:t>
            </a:r>
            <a:r>
              <a:rPr sz="1100" spc="-15" dirty="0">
                <a:latin typeface="Arial"/>
                <a:cs typeface="Arial"/>
              </a:rPr>
              <a:t> </a:t>
            </a:r>
            <a:r>
              <a:rPr sz="1100" b="1" i="1" spc="-10" dirty="0">
                <a:latin typeface="Arial"/>
                <a:cs typeface="Arial"/>
              </a:rPr>
              <a:t>Point3d </a:t>
            </a:r>
            <a:r>
              <a:rPr sz="1100" dirty="0">
                <a:latin typeface="Arial"/>
                <a:cs typeface="Arial"/>
              </a:rPr>
              <a:t>structure</a:t>
            </a:r>
            <a:r>
              <a:rPr sz="1100" spc="-4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show</a:t>
            </a:r>
            <a:r>
              <a:rPr sz="1100" spc="-15"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read</a:t>
            </a:r>
            <a:r>
              <a:rPr sz="1100" spc="-2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documentation</a:t>
            </a:r>
            <a:r>
              <a:rPr sz="1100" spc="-2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use</a:t>
            </a:r>
            <a:r>
              <a:rPr sz="1100" spc="-15"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script.</a:t>
            </a:r>
            <a:r>
              <a:rPr sz="1100" spc="-25"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should</a:t>
            </a:r>
            <a:r>
              <a:rPr sz="1100" spc="-15" dirty="0">
                <a:latin typeface="Arial"/>
                <a:cs typeface="Arial"/>
              </a:rPr>
              <a:t> </a:t>
            </a:r>
            <a:r>
              <a:rPr sz="1100" dirty="0">
                <a:latin typeface="Arial"/>
                <a:cs typeface="Arial"/>
              </a:rPr>
              <a:t>help</a:t>
            </a:r>
            <a:r>
              <a:rPr sz="1100" spc="-15" dirty="0">
                <a:latin typeface="Arial"/>
                <a:cs typeface="Arial"/>
              </a:rPr>
              <a:t> </a:t>
            </a:r>
            <a:r>
              <a:rPr sz="1100" spc="-25" dirty="0">
                <a:latin typeface="Arial"/>
                <a:cs typeface="Arial"/>
              </a:rPr>
              <a:t>you </a:t>
            </a:r>
            <a:r>
              <a:rPr sz="1100" dirty="0">
                <a:latin typeface="Arial"/>
                <a:cs typeface="Arial"/>
              </a:rPr>
              <a:t>navigate</a:t>
            </a:r>
            <a:r>
              <a:rPr sz="1100" spc="-3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other</a:t>
            </a:r>
            <a:r>
              <a:rPr sz="1100" spc="-25" dirty="0">
                <a:latin typeface="Arial"/>
                <a:cs typeface="Arial"/>
              </a:rPr>
              <a:t> </a:t>
            </a:r>
            <a:r>
              <a:rPr sz="1100" dirty="0">
                <a:latin typeface="Arial"/>
                <a:cs typeface="Arial"/>
              </a:rPr>
              <a:t>structures.</a:t>
            </a:r>
            <a:r>
              <a:rPr sz="1100" spc="-5" dirty="0">
                <a:latin typeface="Arial"/>
                <a:cs typeface="Arial"/>
              </a:rPr>
              <a:t> </a:t>
            </a:r>
            <a:r>
              <a:rPr sz="1100" dirty="0">
                <a:latin typeface="Arial"/>
                <a:cs typeface="Arial"/>
              </a:rPr>
              <a:t>Below</a:t>
            </a:r>
            <a:r>
              <a:rPr sz="1100" spc="-2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list</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geometry</a:t>
            </a:r>
            <a:r>
              <a:rPr sz="1100" spc="-25" dirty="0">
                <a:latin typeface="Arial"/>
                <a:cs typeface="Arial"/>
              </a:rPr>
              <a:t> </a:t>
            </a:r>
            <a:r>
              <a:rPr sz="1100" spc="-10" dirty="0">
                <a:latin typeface="Arial"/>
                <a:cs typeface="Arial"/>
              </a:rPr>
              <a:t>structures.</a:t>
            </a:r>
            <a:endParaRPr sz="1100" dirty="0">
              <a:latin typeface="Arial"/>
              <a:cs typeface="Arial"/>
            </a:endParaRPr>
          </a:p>
        </p:txBody>
      </p:sp>
      <p:graphicFrame>
        <p:nvGraphicFramePr>
          <p:cNvPr id="12" name="object 3"/>
          <p:cNvGraphicFramePr>
            <a:graphicFrameLocks noGrp="1"/>
          </p:cNvGraphicFramePr>
          <p:nvPr>
            <p:extLst>
              <p:ext uri="{D42A27DB-BD31-4B8C-83A1-F6EECF244321}">
                <p14:modId xmlns:p14="http://schemas.microsoft.com/office/powerpoint/2010/main" val="2159145307"/>
              </p:ext>
            </p:extLst>
          </p:nvPr>
        </p:nvGraphicFramePr>
        <p:xfrm>
          <a:off x="987856" y="1984369"/>
          <a:ext cx="5915025" cy="1581785"/>
        </p:xfrm>
        <a:graphic>
          <a:graphicData uri="http://schemas.openxmlformats.org/drawingml/2006/table">
            <a:tbl>
              <a:tblPr firstRow="1" bandRow="1">
                <a:tableStyleId>{2D5ABB26-0587-4C30-8999-92F81FD0307C}</a:tableStyleId>
              </a:tblPr>
              <a:tblGrid>
                <a:gridCol w="1037590">
                  <a:extLst>
                    <a:ext uri="{9D8B030D-6E8A-4147-A177-3AD203B41FA5}">
                      <a16:colId xmlns:a16="http://schemas.microsoft.com/office/drawing/2014/main" val="20000"/>
                    </a:ext>
                  </a:extLst>
                </a:gridCol>
                <a:gridCol w="4877435">
                  <a:extLst>
                    <a:ext uri="{9D8B030D-6E8A-4147-A177-3AD203B41FA5}">
                      <a16:colId xmlns:a16="http://schemas.microsoft.com/office/drawing/2014/main" val="20001"/>
                    </a:ext>
                  </a:extLst>
                </a:gridCol>
              </a:tblGrid>
              <a:tr h="412750">
                <a:tc>
                  <a:txBody>
                    <a:bodyPr/>
                    <a:lstStyle/>
                    <a:p>
                      <a:pPr marL="60325">
                        <a:lnSpc>
                          <a:spcPct val="100000"/>
                        </a:lnSpc>
                        <a:spcBef>
                          <a:spcPts val="455"/>
                        </a:spcBef>
                      </a:pPr>
                      <a:r>
                        <a:rPr sz="900" b="1" spc="-10" dirty="0">
                          <a:latin typeface="Arial"/>
                          <a:cs typeface="Arial"/>
                        </a:rPr>
                        <a:t>Structures</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0325">
                        <a:lnSpc>
                          <a:spcPct val="100000"/>
                        </a:lnSpc>
                        <a:spcBef>
                          <a:spcPts val="455"/>
                        </a:spcBef>
                      </a:pPr>
                      <a:r>
                        <a:rPr sz="900" b="1" dirty="0">
                          <a:latin typeface="Arial"/>
                          <a:cs typeface="Arial"/>
                        </a:rPr>
                        <a:t>Summary</a:t>
                      </a:r>
                      <a:r>
                        <a:rPr sz="900" b="1" spc="-5" dirty="0">
                          <a:latin typeface="Arial"/>
                          <a:cs typeface="Arial"/>
                        </a:rPr>
                        <a:t> </a:t>
                      </a:r>
                      <a:r>
                        <a:rPr sz="900" b="1" spc="-10" dirty="0">
                          <a:latin typeface="Arial"/>
                          <a:cs typeface="Arial"/>
                        </a:rPr>
                        <a:t>description</a:t>
                      </a:r>
                      <a:endParaRPr sz="900" dirty="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extLst>
                  <a:ext uri="{0D108BD9-81ED-4DB2-BD59-A6C34878D82A}">
                    <a16:rowId xmlns:a16="http://schemas.microsoft.com/office/drawing/2014/main" val="10000"/>
                  </a:ext>
                </a:extLst>
              </a:tr>
              <a:tr h="389890">
                <a:tc>
                  <a:txBody>
                    <a:bodyPr/>
                    <a:lstStyle/>
                    <a:p>
                      <a:pPr marL="60325">
                        <a:lnSpc>
                          <a:spcPct val="100000"/>
                        </a:lnSpc>
                        <a:spcBef>
                          <a:spcPts val="440"/>
                        </a:spcBef>
                      </a:pPr>
                      <a:r>
                        <a:rPr sz="900" b="1" spc="-10" dirty="0">
                          <a:latin typeface="Arial"/>
                          <a:cs typeface="Arial"/>
                        </a:rPr>
                        <a:t>Point3d</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a:lnSpc>
                          <a:spcPts val="1055"/>
                        </a:lnSpc>
                        <a:spcBef>
                          <a:spcPts val="440"/>
                        </a:spcBef>
                      </a:pPr>
                      <a:r>
                        <a:rPr sz="900" dirty="0">
                          <a:latin typeface="Arial"/>
                          <a:cs typeface="Arial"/>
                        </a:rPr>
                        <a:t>Location</a:t>
                      </a:r>
                      <a:r>
                        <a:rPr sz="900" spc="-20"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3D</a:t>
                      </a:r>
                      <a:r>
                        <a:rPr sz="900" spc="-10" dirty="0">
                          <a:latin typeface="Arial"/>
                          <a:cs typeface="Arial"/>
                        </a:rPr>
                        <a:t> </a:t>
                      </a:r>
                      <a:r>
                        <a:rPr sz="900" dirty="0">
                          <a:latin typeface="Arial"/>
                          <a:cs typeface="Arial"/>
                        </a:rPr>
                        <a:t>space.</a:t>
                      </a:r>
                      <a:r>
                        <a:rPr sz="900" spc="-5" dirty="0">
                          <a:latin typeface="Arial"/>
                          <a:cs typeface="Arial"/>
                        </a:rPr>
                        <a:t> </a:t>
                      </a:r>
                      <a:r>
                        <a:rPr sz="900" dirty="0">
                          <a:latin typeface="Arial"/>
                          <a:cs typeface="Arial"/>
                        </a:rPr>
                        <a:t>There</a:t>
                      </a:r>
                      <a:r>
                        <a:rPr sz="900" spc="-1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other</a:t>
                      </a:r>
                      <a:r>
                        <a:rPr sz="900" spc="-10" dirty="0">
                          <a:latin typeface="Arial"/>
                          <a:cs typeface="Arial"/>
                        </a:rPr>
                        <a:t> </a:t>
                      </a:r>
                      <a:r>
                        <a:rPr sz="900" dirty="0">
                          <a:latin typeface="Arial"/>
                          <a:cs typeface="Arial"/>
                        </a:rPr>
                        <a:t>points that</a:t>
                      </a:r>
                      <a:r>
                        <a:rPr sz="900" spc="-10" dirty="0">
                          <a:latin typeface="Arial"/>
                          <a:cs typeface="Arial"/>
                        </a:rPr>
                        <a:t> </a:t>
                      </a:r>
                      <a:r>
                        <a:rPr sz="900" dirty="0">
                          <a:latin typeface="Arial"/>
                          <a:cs typeface="Arial"/>
                        </a:rPr>
                        <a:t>have</a:t>
                      </a:r>
                      <a:r>
                        <a:rPr sz="900" spc="-20" dirty="0">
                          <a:latin typeface="Arial"/>
                          <a:cs typeface="Arial"/>
                        </a:rPr>
                        <a:t> </a:t>
                      </a:r>
                      <a:r>
                        <a:rPr sz="900" dirty="0">
                          <a:latin typeface="Arial"/>
                          <a:cs typeface="Arial"/>
                        </a:rPr>
                        <a:t>different</a:t>
                      </a:r>
                      <a:r>
                        <a:rPr sz="900" spc="-5" dirty="0">
                          <a:latin typeface="Arial"/>
                          <a:cs typeface="Arial"/>
                        </a:rPr>
                        <a:t> </a:t>
                      </a:r>
                      <a:r>
                        <a:rPr sz="900" dirty="0">
                          <a:latin typeface="Arial"/>
                          <a:cs typeface="Arial"/>
                        </a:rPr>
                        <a:t>dimensions</a:t>
                      </a:r>
                      <a:r>
                        <a:rPr sz="900" spc="-5" dirty="0">
                          <a:latin typeface="Arial"/>
                          <a:cs typeface="Arial"/>
                        </a:rPr>
                        <a:t> </a:t>
                      </a:r>
                      <a:r>
                        <a:rPr sz="900" dirty="0">
                          <a:latin typeface="Arial"/>
                          <a:cs typeface="Arial"/>
                        </a:rPr>
                        <a:t>such</a:t>
                      </a:r>
                      <a:r>
                        <a:rPr sz="900" spc="-20" dirty="0">
                          <a:latin typeface="Arial"/>
                          <a:cs typeface="Arial"/>
                        </a:rPr>
                        <a:t> </a:t>
                      </a:r>
                      <a:r>
                        <a:rPr sz="900" dirty="0">
                          <a:latin typeface="Arial"/>
                          <a:cs typeface="Arial"/>
                        </a:rPr>
                        <a:t>as:</a:t>
                      </a:r>
                      <a:r>
                        <a:rPr sz="900" spc="20" dirty="0">
                          <a:latin typeface="Arial"/>
                          <a:cs typeface="Arial"/>
                        </a:rPr>
                        <a:t> </a:t>
                      </a:r>
                      <a:r>
                        <a:rPr sz="900" b="1" spc="-10" dirty="0">
                          <a:latin typeface="Arial"/>
                          <a:cs typeface="Arial"/>
                        </a:rPr>
                        <a:t>Point2d</a:t>
                      </a:r>
                      <a:endParaRPr sz="900">
                        <a:latin typeface="Arial"/>
                        <a:cs typeface="Arial"/>
                      </a:endParaRPr>
                    </a:p>
                    <a:p>
                      <a:pPr marL="60325">
                        <a:lnSpc>
                          <a:spcPts val="1055"/>
                        </a:lnSpc>
                      </a:pPr>
                      <a:r>
                        <a:rPr sz="900" spc="-10" dirty="0">
                          <a:latin typeface="Arial"/>
                          <a:cs typeface="Arial"/>
                        </a:rPr>
                        <a:t>(parameter</a:t>
                      </a:r>
                      <a:r>
                        <a:rPr sz="900" spc="-25" dirty="0">
                          <a:latin typeface="Arial"/>
                          <a:cs typeface="Arial"/>
                        </a:rPr>
                        <a:t> </a:t>
                      </a:r>
                      <a:r>
                        <a:rPr sz="900" dirty="0">
                          <a:latin typeface="Arial"/>
                          <a:cs typeface="Arial"/>
                        </a:rPr>
                        <a:t>space</a:t>
                      </a:r>
                      <a:r>
                        <a:rPr sz="900" spc="-25" dirty="0">
                          <a:latin typeface="Arial"/>
                          <a:cs typeface="Arial"/>
                        </a:rPr>
                        <a:t> </a:t>
                      </a:r>
                      <a:r>
                        <a:rPr sz="900" dirty="0">
                          <a:latin typeface="Arial"/>
                          <a:cs typeface="Arial"/>
                        </a:rPr>
                        <a:t>point)</a:t>
                      </a:r>
                      <a:r>
                        <a:rPr sz="900" spc="-15" dirty="0">
                          <a:latin typeface="Arial"/>
                          <a:cs typeface="Arial"/>
                        </a:rPr>
                        <a:t> </a:t>
                      </a:r>
                      <a:r>
                        <a:rPr sz="900" dirty="0">
                          <a:latin typeface="Arial"/>
                          <a:cs typeface="Arial"/>
                        </a:rPr>
                        <a:t>and </a:t>
                      </a:r>
                      <a:r>
                        <a:rPr sz="900" b="1" dirty="0">
                          <a:latin typeface="Arial"/>
                          <a:cs typeface="Arial"/>
                        </a:rPr>
                        <a:t>Point4d</a:t>
                      </a:r>
                      <a:r>
                        <a:rPr sz="900" b="1" spc="-10" dirty="0">
                          <a:latin typeface="Arial"/>
                          <a:cs typeface="Arial"/>
                        </a:rPr>
                        <a:t> </a:t>
                      </a:r>
                      <a:r>
                        <a:rPr sz="900" dirty="0">
                          <a:latin typeface="Arial"/>
                          <a:cs typeface="Arial"/>
                        </a:rPr>
                        <a:t>to</a:t>
                      </a:r>
                      <a:r>
                        <a:rPr sz="900" spc="-15" dirty="0">
                          <a:latin typeface="Arial"/>
                          <a:cs typeface="Arial"/>
                        </a:rPr>
                        <a:t> </a:t>
                      </a:r>
                      <a:r>
                        <a:rPr sz="900" spc="-10" dirty="0">
                          <a:latin typeface="Arial"/>
                          <a:cs typeface="Arial"/>
                        </a:rPr>
                        <a:t>represent</a:t>
                      </a:r>
                      <a:r>
                        <a:rPr sz="900" spc="-25" dirty="0">
                          <a:latin typeface="Arial"/>
                          <a:cs typeface="Arial"/>
                        </a:rPr>
                        <a:t> </a:t>
                      </a:r>
                      <a:r>
                        <a:rPr sz="900" dirty="0">
                          <a:latin typeface="Arial"/>
                          <a:cs typeface="Arial"/>
                        </a:rPr>
                        <a:t>control</a:t>
                      </a:r>
                      <a:r>
                        <a:rPr sz="900" spc="-15" dirty="0">
                          <a:latin typeface="Arial"/>
                          <a:cs typeface="Arial"/>
                        </a:rPr>
                        <a:t> </a:t>
                      </a:r>
                      <a:r>
                        <a:rPr sz="900" spc="-10" dirty="0">
                          <a:latin typeface="Arial"/>
                          <a:cs typeface="Arial"/>
                        </a:rPr>
                        <a:t>points.</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60350">
                <a:tc>
                  <a:txBody>
                    <a:bodyPr/>
                    <a:lstStyle/>
                    <a:p>
                      <a:pPr marL="60325">
                        <a:lnSpc>
                          <a:spcPct val="100000"/>
                        </a:lnSpc>
                        <a:spcBef>
                          <a:spcPts val="455"/>
                        </a:spcBef>
                      </a:pPr>
                      <a:r>
                        <a:rPr sz="900" b="1" spc="-10" dirty="0">
                          <a:latin typeface="Arial"/>
                          <a:cs typeface="Arial"/>
                        </a:rPr>
                        <a:t>Vector3d</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0325">
                        <a:lnSpc>
                          <a:spcPct val="100000"/>
                        </a:lnSpc>
                        <a:spcBef>
                          <a:spcPts val="455"/>
                        </a:spcBef>
                      </a:pPr>
                      <a:r>
                        <a:rPr sz="900" dirty="0">
                          <a:latin typeface="Arial"/>
                          <a:cs typeface="Arial"/>
                        </a:rPr>
                        <a:t>Vector</a:t>
                      </a:r>
                      <a:r>
                        <a:rPr sz="900" spc="-20"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3D</a:t>
                      </a:r>
                      <a:r>
                        <a:rPr sz="900" spc="-25" dirty="0">
                          <a:latin typeface="Arial"/>
                          <a:cs typeface="Arial"/>
                        </a:rPr>
                        <a:t> </a:t>
                      </a:r>
                      <a:r>
                        <a:rPr sz="900" dirty="0">
                          <a:latin typeface="Arial"/>
                          <a:cs typeface="Arial"/>
                        </a:rPr>
                        <a:t>space.</a:t>
                      </a:r>
                      <a:r>
                        <a:rPr sz="900" spc="-15" dirty="0">
                          <a:latin typeface="Arial"/>
                          <a:cs typeface="Arial"/>
                        </a:rPr>
                        <a:t> </a:t>
                      </a:r>
                      <a:r>
                        <a:rPr sz="900" dirty="0">
                          <a:latin typeface="Arial"/>
                          <a:cs typeface="Arial"/>
                        </a:rPr>
                        <a:t>There</a:t>
                      </a:r>
                      <a:r>
                        <a:rPr sz="900" spc="-10"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also</a:t>
                      </a:r>
                      <a:r>
                        <a:rPr sz="900" spc="-10" dirty="0">
                          <a:latin typeface="Arial"/>
                          <a:cs typeface="Arial"/>
                        </a:rPr>
                        <a:t> </a:t>
                      </a:r>
                      <a:r>
                        <a:rPr sz="900" dirty="0">
                          <a:latin typeface="Arial"/>
                          <a:cs typeface="Arial"/>
                        </a:rPr>
                        <a:t>Vector2d</a:t>
                      </a:r>
                      <a:r>
                        <a:rPr sz="900" spc="-5"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vectors</a:t>
                      </a:r>
                      <a:r>
                        <a:rPr sz="900" spc="-15" dirty="0">
                          <a:latin typeface="Arial"/>
                          <a:cs typeface="Arial"/>
                        </a:rPr>
                        <a:t> </a:t>
                      </a:r>
                      <a:r>
                        <a:rPr sz="900" dirty="0">
                          <a:latin typeface="Arial"/>
                          <a:cs typeface="Arial"/>
                        </a:rPr>
                        <a:t>in</a:t>
                      </a:r>
                      <a:r>
                        <a:rPr sz="900" spc="-10" dirty="0">
                          <a:latin typeface="Arial"/>
                          <a:cs typeface="Arial"/>
                        </a:rPr>
                        <a:t> </a:t>
                      </a:r>
                      <a:r>
                        <a:rPr sz="900" dirty="0">
                          <a:latin typeface="Arial"/>
                          <a:cs typeface="Arial"/>
                        </a:rPr>
                        <a:t>parameter</a:t>
                      </a:r>
                      <a:r>
                        <a:rPr sz="900" spc="-5" dirty="0">
                          <a:latin typeface="Arial"/>
                          <a:cs typeface="Arial"/>
                        </a:rPr>
                        <a:t> </a:t>
                      </a:r>
                      <a:r>
                        <a:rPr sz="900" spc="-10" dirty="0">
                          <a:latin typeface="Arial"/>
                          <a:cs typeface="Arial"/>
                        </a:rPr>
                        <a:t>space</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58445">
                <a:tc>
                  <a:txBody>
                    <a:bodyPr/>
                    <a:lstStyle/>
                    <a:p>
                      <a:pPr marL="60325">
                        <a:lnSpc>
                          <a:spcPct val="100000"/>
                        </a:lnSpc>
                        <a:spcBef>
                          <a:spcPts val="440"/>
                        </a:spcBef>
                      </a:pPr>
                      <a:r>
                        <a:rPr sz="900" b="1" spc="-10" dirty="0">
                          <a:latin typeface="Arial"/>
                          <a:cs typeface="Arial"/>
                        </a:rPr>
                        <a:t>Interval</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0"/>
                        </a:spcBef>
                      </a:pPr>
                      <a:r>
                        <a:rPr sz="900" dirty="0">
                          <a:latin typeface="Arial"/>
                          <a:cs typeface="Arial"/>
                        </a:rPr>
                        <a:t>Domain.</a:t>
                      </a:r>
                      <a:r>
                        <a:rPr sz="900" spc="-15" dirty="0">
                          <a:latin typeface="Arial"/>
                          <a:cs typeface="Arial"/>
                        </a:rPr>
                        <a:t> </a:t>
                      </a:r>
                      <a:r>
                        <a:rPr sz="900" dirty="0">
                          <a:latin typeface="Arial"/>
                          <a:cs typeface="Arial"/>
                        </a:rPr>
                        <a:t>Has</a:t>
                      </a:r>
                      <a:r>
                        <a:rPr sz="900" spc="-15" dirty="0">
                          <a:latin typeface="Arial"/>
                          <a:cs typeface="Arial"/>
                        </a:rPr>
                        <a:t> </a:t>
                      </a:r>
                      <a:r>
                        <a:rPr sz="900" dirty="0">
                          <a:latin typeface="Arial"/>
                          <a:cs typeface="Arial"/>
                        </a:rPr>
                        <a:t>min</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max</a:t>
                      </a:r>
                      <a:r>
                        <a:rPr sz="900" spc="-20" dirty="0">
                          <a:latin typeface="Arial"/>
                          <a:cs typeface="Arial"/>
                        </a:rPr>
                        <a:t> </a:t>
                      </a:r>
                      <a:r>
                        <a:rPr sz="900" spc="-10" dirty="0">
                          <a:latin typeface="Arial"/>
                          <a:cs typeface="Arial"/>
                        </a:rPr>
                        <a:t>numbers</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3"/>
                  </a:ext>
                </a:extLst>
              </a:tr>
              <a:tr h="260350">
                <a:tc>
                  <a:txBody>
                    <a:bodyPr/>
                    <a:lstStyle/>
                    <a:p>
                      <a:pPr marL="60325">
                        <a:lnSpc>
                          <a:spcPct val="100000"/>
                        </a:lnSpc>
                        <a:spcBef>
                          <a:spcPts val="440"/>
                        </a:spcBef>
                      </a:pPr>
                      <a:r>
                        <a:rPr sz="900" b="1" spc="-20" dirty="0">
                          <a:latin typeface="Arial"/>
                          <a:cs typeface="Arial"/>
                        </a:rPr>
                        <a:t>Line</a:t>
                      </a:r>
                      <a:endParaRPr sz="90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tc>
                  <a:txBody>
                    <a:bodyPr/>
                    <a:lstStyle/>
                    <a:p>
                      <a:pPr marL="60325">
                        <a:lnSpc>
                          <a:spcPct val="100000"/>
                        </a:lnSpc>
                        <a:spcBef>
                          <a:spcPts val="440"/>
                        </a:spcBef>
                      </a:pPr>
                      <a:r>
                        <a:rPr sz="900" dirty="0">
                          <a:latin typeface="Arial"/>
                          <a:cs typeface="Arial"/>
                        </a:rPr>
                        <a:t>A</a:t>
                      </a:r>
                      <a:r>
                        <a:rPr sz="900" spc="-10" dirty="0">
                          <a:latin typeface="Arial"/>
                          <a:cs typeface="Arial"/>
                        </a:rPr>
                        <a:t> </a:t>
                      </a:r>
                      <a:r>
                        <a:rPr sz="900" dirty="0">
                          <a:latin typeface="Arial"/>
                          <a:cs typeface="Arial"/>
                        </a:rPr>
                        <a:t>line</a:t>
                      </a:r>
                      <a:r>
                        <a:rPr sz="900" spc="-10" dirty="0">
                          <a:latin typeface="Arial"/>
                          <a:cs typeface="Arial"/>
                        </a:rPr>
                        <a:t> </a:t>
                      </a:r>
                      <a:r>
                        <a:rPr sz="900" dirty="0">
                          <a:latin typeface="Arial"/>
                          <a:cs typeface="Arial"/>
                        </a:rPr>
                        <a:t>defined</a:t>
                      </a:r>
                      <a:r>
                        <a:rPr sz="900" spc="-15"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two</a:t>
                      </a:r>
                      <a:r>
                        <a:rPr sz="900" spc="-5" dirty="0">
                          <a:latin typeface="Arial"/>
                          <a:cs typeface="Arial"/>
                        </a:rPr>
                        <a:t> </a:t>
                      </a:r>
                      <a:r>
                        <a:rPr sz="900" dirty="0">
                          <a:latin typeface="Arial"/>
                          <a:cs typeface="Arial"/>
                        </a:rPr>
                        <a:t>points (from-</a:t>
                      </a:r>
                      <a:r>
                        <a:rPr sz="900" spc="-25" dirty="0">
                          <a:latin typeface="Arial"/>
                          <a:cs typeface="Arial"/>
                        </a:rPr>
                        <a:t>to)</a:t>
                      </a:r>
                      <a:endParaRPr sz="900" dirty="0">
                        <a:latin typeface="Arial"/>
                        <a:cs typeface="Arial"/>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EDEBE0"/>
                    </a:solidFill>
                  </a:tcPr>
                </a:tc>
                <a:extLst>
                  <a:ext uri="{0D108BD9-81ED-4DB2-BD59-A6C34878D82A}">
                    <a16:rowId xmlns:a16="http://schemas.microsoft.com/office/drawing/2014/main" val="10004"/>
                  </a:ext>
                </a:extLst>
              </a:tr>
            </a:tbl>
          </a:graphicData>
        </a:graphic>
      </p:graphicFrame>
      <p:sp>
        <p:nvSpPr>
          <p:cNvPr id="13" name="Title 12"/>
          <p:cNvSpPr>
            <a:spLocks noGrp="1"/>
          </p:cNvSpPr>
          <p:nvPr>
            <p:ph type="title"/>
          </p:nvPr>
        </p:nvSpPr>
        <p:spPr>
          <a:xfrm>
            <a:off x="990600" y="533400"/>
            <a:ext cx="5943600" cy="276999"/>
          </a:xfrm>
        </p:spPr>
        <p:txBody>
          <a:bodyPr/>
          <a:lstStyle/>
          <a:p>
            <a:r>
              <a:rPr lang="en-US" dirty="0"/>
              <a:t>3_2: Geometry </a:t>
            </a:r>
            <a:r>
              <a:rPr lang="en-US" dirty="0" smtClean="0"/>
              <a:t>structures</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63904" y="914400"/>
            <a:ext cx="6045200" cy="1172845"/>
          </a:xfrm>
          <a:prstGeom prst="rect">
            <a:avLst/>
          </a:prstGeom>
        </p:spPr>
        <p:txBody>
          <a:bodyPr vert="horz" wrap="square" lIns="0" tIns="12700" rIns="0" bIns="0" rtlCol="0">
            <a:spAutoFit/>
          </a:bodyPr>
          <a:lstStyle/>
          <a:p>
            <a:pPr marL="50800">
              <a:lnSpc>
                <a:spcPct val="100000"/>
              </a:lnSpc>
              <a:spcBef>
                <a:spcPts val="100"/>
              </a:spcBef>
            </a:pPr>
            <a:r>
              <a:rPr sz="1200" b="1" dirty="0">
                <a:latin typeface="Arial"/>
                <a:cs typeface="Arial"/>
              </a:rPr>
              <a:t>3_2_1</a:t>
            </a:r>
            <a:r>
              <a:rPr sz="1200" b="1" spc="-25" dirty="0">
                <a:latin typeface="Arial"/>
                <a:cs typeface="Arial"/>
              </a:rPr>
              <a:t> </a:t>
            </a:r>
            <a:r>
              <a:rPr sz="1200" b="1" dirty="0">
                <a:latin typeface="Arial"/>
                <a:cs typeface="Arial"/>
              </a:rPr>
              <a:t>The</a:t>
            </a:r>
            <a:r>
              <a:rPr sz="1200" b="1" spc="-25" dirty="0">
                <a:latin typeface="Arial"/>
                <a:cs typeface="Arial"/>
              </a:rPr>
              <a:t> </a:t>
            </a:r>
            <a:r>
              <a:rPr sz="1200" b="1" dirty="0">
                <a:latin typeface="Arial"/>
                <a:cs typeface="Arial"/>
              </a:rPr>
              <a:t>Point3d</a:t>
            </a:r>
            <a:r>
              <a:rPr sz="1200" b="1" spc="-10" dirty="0">
                <a:latin typeface="Arial"/>
                <a:cs typeface="Arial"/>
              </a:rPr>
              <a:t> structure</a:t>
            </a:r>
            <a:endParaRPr sz="1200" dirty="0">
              <a:latin typeface="Arial"/>
              <a:cs typeface="Arial"/>
            </a:endParaRPr>
          </a:p>
          <a:p>
            <a:pPr>
              <a:lnSpc>
                <a:spcPct val="100000"/>
              </a:lnSpc>
              <a:spcBef>
                <a:spcPts val="5"/>
              </a:spcBef>
            </a:pPr>
            <a:endParaRPr sz="1100" dirty="0">
              <a:latin typeface="Arial"/>
              <a:cs typeface="Arial"/>
            </a:endParaRPr>
          </a:p>
          <a:p>
            <a:pPr marL="50800" marR="43180">
              <a:lnSpc>
                <a:spcPct val="95700"/>
              </a:lnSpc>
            </a:pPr>
            <a:r>
              <a:rPr sz="1100" dirty="0">
                <a:latin typeface="Arial"/>
                <a:cs typeface="Arial"/>
              </a:rPr>
              <a:t>The</a:t>
            </a:r>
            <a:r>
              <a:rPr sz="1100" spc="-20" dirty="0">
                <a:latin typeface="Arial"/>
                <a:cs typeface="Arial"/>
              </a:rPr>
              <a:t> </a:t>
            </a:r>
            <a:r>
              <a:rPr sz="1100" b="1" i="1" dirty="0">
                <a:latin typeface="Arial"/>
                <a:cs typeface="Arial"/>
              </a:rPr>
              <a:t>Point3d</a:t>
            </a:r>
            <a:r>
              <a:rPr sz="1050" b="1" baseline="31746" dirty="0">
                <a:latin typeface="Arial"/>
                <a:cs typeface="Arial"/>
              </a:rPr>
              <a:t>8</a:t>
            </a:r>
            <a:r>
              <a:rPr sz="1050" b="1" spc="120" baseline="31746" dirty="0">
                <a:latin typeface="Arial"/>
                <a:cs typeface="Arial"/>
              </a:rPr>
              <a:t> </a:t>
            </a:r>
            <a:r>
              <a:rPr sz="1100" dirty="0">
                <a:latin typeface="Arial"/>
                <a:cs typeface="Arial"/>
              </a:rPr>
              <a:t>type</a:t>
            </a:r>
            <a:r>
              <a:rPr sz="1100" spc="-15" dirty="0">
                <a:latin typeface="Arial"/>
                <a:cs typeface="Arial"/>
              </a:rPr>
              <a:t> </a:t>
            </a:r>
            <a:r>
              <a:rPr sz="1100" dirty="0">
                <a:latin typeface="Arial"/>
                <a:cs typeface="Arial"/>
              </a:rPr>
              <a:t>includes</a:t>
            </a:r>
            <a:r>
              <a:rPr sz="1100" spc="-10" dirty="0">
                <a:latin typeface="Arial"/>
                <a:cs typeface="Arial"/>
              </a:rPr>
              <a:t> </a:t>
            </a:r>
            <a:r>
              <a:rPr sz="1100" dirty="0">
                <a:latin typeface="Arial"/>
                <a:cs typeface="Arial"/>
              </a:rPr>
              <a:t>three</a:t>
            </a:r>
            <a:r>
              <a:rPr sz="1100" spc="-30" dirty="0">
                <a:latin typeface="Arial"/>
                <a:cs typeface="Arial"/>
              </a:rPr>
              <a:t> </a:t>
            </a:r>
            <a:r>
              <a:rPr sz="1100" b="1" i="1" dirty="0">
                <a:latin typeface="Arial"/>
                <a:cs typeface="Arial"/>
              </a:rPr>
              <a:t>fields</a:t>
            </a:r>
            <a:r>
              <a:rPr sz="1100" b="1" i="1" spc="-25" dirty="0">
                <a:latin typeface="Arial"/>
                <a:cs typeface="Arial"/>
              </a:rPr>
              <a:t> </a:t>
            </a:r>
            <a:r>
              <a:rPr sz="1100" dirty="0">
                <a:latin typeface="Arial"/>
                <a:cs typeface="Arial"/>
              </a:rPr>
              <a:t>(X,</a:t>
            </a:r>
            <a:r>
              <a:rPr sz="1100" spc="-20" dirty="0">
                <a:latin typeface="Arial"/>
                <a:cs typeface="Arial"/>
              </a:rPr>
              <a:t> </a:t>
            </a:r>
            <a:r>
              <a:rPr sz="1100" dirty="0">
                <a:latin typeface="Arial"/>
                <a:cs typeface="Arial"/>
              </a:rPr>
              <a:t>Y</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Z).</a:t>
            </a:r>
            <a:r>
              <a:rPr sz="1100" spc="-25"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defines</a:t>
            </a:r>
            <a:r>
              <a:rPr sz="1100" spc="-25"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number</a:t>
            </a:r>
            <a:r>
              <a:rPr sz="1100" spc="-30" dirty="0">
                <a:latin typeface="Arial"/>
                <a:cs typeface="Arial"/>
              </a:rPr>
              <a:t> </a:t>
            </a:r>
            <a:r>
              <a:rPr sz="1100" dirty="0">
                <a:latin typeface="Arial"/>
                <a:cs typeface="Arial"/>
              </a:rPr>
              <a:t>of</a:t>
            </a:r>
            <a:r>
              <a:rPr sz="1100" spc="-5" dirty="0">
                <a:latin typeface="Arial"/>
                <a:cs typeface="Arial"/>
              </a:rPr>
              <a:t> </a:t>
            </a:r>
            <a:r>
              <a:rPr sz="1100" b="1" i="1" dirty="0">
                <a:latin typeface="Arial"/>
                <a:cs typeface="Arial"/>
              </a:rPr>
              <a:t>properties</a:t>
            </a:r>
            <a:r>
              <a:rPr sz="1100" b="1" i="1" spc="-10" dirty="0">
                <a:latin typeface="Arial"/>
                <a:cs typeface="Arial"/>
              </a:rPr>
              <a:t> </a:t>
            </a:r>
            <a:r>
              <a:rPr sz="1100" spc="-25" dirty="0">
                <a:latin typeface="Arial"/>
                <a:cs typeface="Arial"/>
              </a:rPr>
              <a:t>and</a:t>
            </a:r>
            <a:r>
              <a:rPr sz="1100" spc="500" dirty="0">
                <a:latin typeface="Arial"/>
                <a:cs typeface="Arial"/>
              </a:rPr>
              <a:t> </a:t>
            </a:r>
            <a:r>
              <a:rPr sz="1100" dirty="0">
                <a:latin typeface="Arial"/>
                <a:cs typeface="Arial"/>
              </a:rPr>
              <a:t>also</a:t>
            </a:r>
            <a:r>
              <a:rPr sz="1100" spc="-25" dirty="0">
                <a:latin typeface="Arial"/>
                <a:cs typeface="Arial"/>
              </a:rPr>
              <a:t> </a:t>
            </a:r>
            <a:r>
              <a:rPr sz="1100" dirty="0">
                <a:latin typeface="Arial"/>
                <a:cs typeface="Arial"/>
              </a:rPr>
              <a:t>has</a:t>
            </a:r>
            <a:r>
              <a:rPr sz="1100" spc="-20" dirty="0">
                <a:latin typeface="Arial"/>
                <a:cs typeface="Arial"/>
              </a:rPr>
              <a:t> </a:t>
            </a:r>
            <a:r>
              <a:rPr sz="1100" b="1" i="1" dirty="0">
                <a:latin typeface="Arial"/>
                <a:cs typeface="Arial"/>
              </a:rPr>
              <a:t>constructors</a:t>
            </a:r>
            <a:r>
              <a:rPr sz="1100" b="1" i="1" spc="-20" dirty="0">
                <a:latin typeface="Arial"/>
                <a:cs typeface="Arial"/>
              </a:rPr>
              <a:t> </a:t>
            </a:r>
            <a:r>
              <a:rPr sz="1100" dirty="0">
                <a:latin typeface="Arial"/>
                <a:cs typeface="Arial"/>
              </a:rPr>
              <a:t>and</a:t>
            </a:r>
            <a:r>
              <a:rPr sz="1100" spc="-20" dirty="0">
                <a:latin typeface="Arial"/>
                <a:cs typeface="Arial"/>
              </a:rPr>
              <a:t> </a:t>
            </a:r>
            <a:r>
              <a:rPr sz="1100" b="1" i="1" dirty="0">
                <a:latin typeface="Arial"/>
                <a:cs typeface="Arial"/>
              </a:rPr>
              <a:t>methods</a:t>
            </a:r>
            <a:r>
              <a:rPr sz="1100" dirty="0">
                <a:latin typeface="Arial"/>
                <a:cs typeface="Arial"/>
              </a:rPr>
              <a:t>.</a:t>
            </a:r>
            <a:r>
              <a:rPr sz="1100" spc="-25" dirty="0">
                <a:latin typeface="Arial"/>
                <a:cs typeface="Arial"/>
              </a:rPr>
              <a:t> </a:t>
            </a:r>
            <a:r>
              <a:rPr sz="1100" dirty="0">
                <a:latin typeface="Arial"/>
                <a:cs typeface="Arial"/>
              </a:rPr>
              <a:t>We</a:t>
            </a:r>
            <a:r>
              <a:rPr sz="1100" spc="-35" dirty="0">
                <a:latin typeface="Arial"/>
                <a:cs typeface="Arial"/>
              </a:rPr>
              <a:t> </a:t>
            </a:r>
            <a:r>
              <a:rPr sz="1100" dirty="0">
                <a:latin typeface="Arial"/>
                <a:cs typeface="Arial"/>
              </a:rPr>
              <a:t>will</a:t>
            </a:r>
            <a:r>
              <a:rPr sz="1100" spc="-25" dirty="0">
                <a:latin typeface="Arial"/>
                <a:cs typeface="Arial"/>
              </a:rPr>
              <a:t> </a:t>
            </a:r>
            <a:r>
              <a:rPr sz="1100" dirty="0">
                <a:latin typeface="Arial"/>
                <a:cs typeface="Arial"/>
              </a:rPr>
              <a:t>walk</a:t>
            </a:r>
            <a:r>
              <a:rPr sz="1100" spc="-15" dirty="0">
                <a:latin typeface="Arial"/>
                <a:cs typeface="Arial"/>
              </a:rPr>
              <a:t> </a:t>
            </a:r>
            <a:r>
              <a:rPr sz="1100" dirty="0">
                <a:latin typeface="Arial"/>
                <a:cs typeface="Arial"/>
              </a:rPr>
              <a:t>through</a:t>
            </a:r>
            <a:r>
              <a:rPr sz="1100" spc="-25" dirty="0">
                <a:latin typeface="Arial"/>
                <a:cs typeface="Arial"/>
              </a:rPr>
              <a:t> </a:t>
            </a:r>
            <a:r>
              <a:rPr sz="1100" dirty="0">
                <a:latin typeface="Arial"/>
                <a:cs typeface="Arial"/>
              </a:rPr>
              <a:t>all</a:t>
            </a:r>
            <a:r>
              <a:rPr sz="1100" spc="-4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different</a:t>
            </a:r>
            <a:r>
              <a:rPr sz="1100" spc="-30" dirty="0">
                <a:latin typeface="Arial"/>
                <a:cs typeface="Arial"/>
              </a:rPr>
              <a:t> </a:t>
            </a:r>
            <a:r>
              <a:rPr sz="1100" dirty="0">
                <a:latin typeface="Arial"/>
                <a:cs typeface="Arial"/>
              </a:rPr>
              <a:t>parts</a:t>
            </a:r>
            <a:r>
              <a:rPr sz="1100" spc="-20" dirty="0">
                <a:latin typeface="Arial"/>
                <a:cs typeface="Arial"/>
              </a:rPr>
              <a:t> </a:t>
            </a:r>
            <a:r>
              <a:rPr sz="1100" dirty="0">
                <a:latin typeface="Arial"/>
                <a:cs typeface="Arial"/>
              </a:rPr>
              <a:t>of </a:t>
            </a:r>
            <a:r>
              <a:rPr sz="1100" b="1" i="1" dirty="0">
                <a:latin typeface="Arial"/>
                <a:cs typeface="Arial"/>
              </a:rPr>
              <a:t>Point3d</a:t>
            </a:r>
            <a:r>
              <a:rPr sz="1100" b="1" i="1" spc="-30" dirty="0">
                <a:latin typeface="Arial"/>
                <a:cs typeface="Arial"/>
              </a:rPr>
              <a:t> </a:t>
            </a:r>
            <a:r>
              <a:rPr sz="1100" spc="-25" dirty="0">
                <a:latin typeface="Arial"/>
                <a:cs typeface="Arial"/>
              </a:rPr>
              <a:t>and </a:t>
            </a:r>
            <a:r>
              <a:rPr sz="1100" dirty="0">
                <a:latin typeface="Arial"/>
                <a:cs typeface="Arial"/>
              </a:rPr>
              <a:t>how</a:t>
            </a:r>
            <a:r>
              <a:rPr sz="1100" spc="-25"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listed</a:t>
            </a:r>
            <a:r>
              <a:rPr sz="1100" spc="-3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RhinoCommon</a:t>
            </a:r>
            <a:r>
              <a:rPr sz="1100" b="1" i="1" spc="-15" dirty="0">
                <a:latin typeface="Arial"/>
                <a:cs typeface="Arial"/>
              </a:rPr>
              <a:t> </a:t>
            </a:r>
            <a:r>
              <a:rPr sz="1100" dirty="0">
                <a:latin typeface="Arial"/>
                <a:cs typeface="Arial"/>
              </a:rPr>
              <a:t>documentation.</a:t>
            </a:r>
            <a:r>
              <a:rPr sz="1100" spc="-10" dirty="0">
                <a:latin typeface="Arial"/>
                <a:cs typeface="Arial"/>
              </a:rPr>
              <a:t> </a:t>
            </a:r>
            <a:r>
              <a:rPr sz="1100" dirty="0">
                <a:latin typeface="Arial"/>
                <a:cs typeface="Arial"/>
              </a:rPr>
              <a:t>First,</a:t>
            </a:r>
            <a:r>
              <a:rPr sz="1100" spc="-3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navigate</a:t>
            </a:r>
            <a:r>
              <a:rPr sz="1100" spc="-30" dirty="0">
                <a:latin typeface="Arial"/>
                <a:cs typeface="Arial"/>
              </a:rPr>
              <a:t> </a:t>
            </a:r>
            <a:r>
              <a:rPr sz="1100" dirty="0">
                <a:latin typeface="Arial"/>
                <a:cs typeface="Arial"/>
              </a:rPr>
              <a:t>to</a:t>
            </a:r>
            <a:r>
              <a:rPr sz="1100" spc="-5" dirty="0">
                <a:latin typeface="Arial"/>
                <a:cs typeface="Arial"/>
              </a:rPr>
              <a:t> </a:t>
            </a:r>
            <a:r>
              <a:rPr sz="1100" b="1" i="1" dirty="0">
                <a:latin typeface="Arial"/>
                <a:cs typeface="Arial"/>
              </a:rPr>
              <a:t>Point3d</a:t>
            </a:r>
            <a:r>
              <a:rPr sz="1100" b="1" i="1" spc="-30" dirty="0">
                <a:latin typeface="Arial"/>
                <a:cs typeface="Arial"/>
              </a:rPr>
              <a:t> </a:t>
            </a:r>
            <a:r>
              <a:rPr sz="1100" spc="-20" dirty="0">
                <a:latin typeface="Arial"/>
                <a:cs typeface="Arial"/>
              </a:rPr>
              <a:t>from</a:t>
            </a:r>
            <a:r>
              <a:rPr sz="1100" spc="50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left</a:t>
            </a:r>
            <a:r>
              <a:rPr sz="1100" spc="-15" dirty="0">
                <a:latin typeface="Arial"/>
                <a:cs typeface="Arial"/>
              </a:rPr>
              <a:t> </a:t>
            </a:r>
            <a:r>
              <a:rPr sz="1100" dirty="0">
                <a:latin typeface="Arial"/>
                <a:cs typeface="Arial"/>
              </a:rPr>
              <a:t>menu</a:t>
            </a:r>
            <a:r>
              <a:rPr sz="1100" spc="-30" dirty="0">
                <a:latin typeface="Arial"/>
                <a:cs typeface="Arial"/>
              </a:rPr>
              <a:t> </a:t>
            </a:r>
            <a:r>
              <a:rPr sz="1100" dirty="0">
                <a:latin typeface="Arial"/>
                <a:cs typeface="Arial"/>
              </a:rPr>
              <a:t>under</a:t>
            </a:r>
            <a:r>
              <a:rPr sz="1100" spc="-20" dirty="0">
                <a:latin typeface="Arial"/>
                <a:cs typeface="Arial"/>
              </a:rPr>
              <a:t> </a:t>
            </a:r>
            <a:r>
              <a:rPr sz="1100" dirty="0">
                <a:latin typeface="Arial"/>
                <a:cs typeface="Arial"/>
              </a:rPr>
              <a:t>the</a:t>
            </a:r>
            <a:r>
              <a:rPr sz="1100" spc="-35" dirty="0">
                <a:latin typeface="Arial"/>
                <a:cs typeface="Arial"/>
              </a:rPr>
              <a:t> </a:t>
            </a:r>
            <a:r>
              <a:rPr sz="1100" b="1" i="1" dirty="0">
                <a:latin typeface="Arial"/>
                <a:cs typeface="Arial"/>
              </a:rPr>
              <a:t>Rhino.Geometry</a:t>
            </a:r>
            <a:r>
              <a:rPr sz="1100" b="1" i="1" spc="-10" dirty="0">
                <a:latin typeface="Arial"/>
                <a:cs typeface="Arial"/>
              </a:rPr>
              <a:t> </a:t>
            </a:r>
            <a:r>
              <a:rPr sz="1100" dirty="0">
                <a:latin typeface="Arial"/>
                <a:cs typeface="Arial"/>
              </a:rPr>
              <a:t>namespace.</a:t>
            </a:r>
            <a:r>
              <a:rPr sz="1100" spc="-20" dirty="0">
                <a:latin typeface="Arial"/>
                <a:cs typeface="Arial"/>
              </a:rPr>
              <a:t> </a:t>
            </a:r>
            <a:r>
              <a:rPr sz="1100" dirty="0">
                <a:latin typeface="Arial"/>
                <a:cs typeface="Arial"/>
              </a:rPr>
              <a:t>When</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click</a:t>
            </a:r>
            <a:r>
              <a:rPr sz="1100" spc="-15" dirty="0">
                <a:latin typeface="Arial"/>
                <a:cs typeface="Arial"/>
              </a:rPr>
              <a:t> </a:t>
            </a:r>
            <a:r>
              <a:rPr sz="1100" dirty="0">
                <a:latin typeface="Arial"/>
                <a:cs typeface="Arial"/>
              </a:rPr>
              <a:t>on</a:t>
            </a:r>
            <a:r>
              <a:rPr sz="1100" spc="-40"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the</a:t>
            </a:r>
            <a:r>
              <a:rPr sz="1100" spc="-25" dirty="0">
                <a:latin typeface="Arial"/>
                <a:cs typeface="Arial"/>
              </a:rPr>
              <a:t> </a:t>
            </a:r>
            <a:r>
              <a:rPr sz="1100" spc="-20" dirty="0">
                <a:latin typeface="Arial"/>
                <a:cs typeface="Arial"/>
              </a:rPr>
              <a:t>full </a:t>
            </a:r>
            <a:r>
              <a:rPr sz="1100" dirty="0">
                <a:latin typeface="Arial"/>
                <a:cs typeface="Arial"/>
              </a:rPr>
              <a:t>documentation</a:t>
            </a:r>
            <a:r>
              <a:rPr sz="1100" spc="-30" dirty="0">
                <a:latin typeface="Arial"/>
                <a:cs typeface="Arial"/>
              </a:rPr>
              <a:t> </a:t>
            </a:r>
            <a:r>
              <a:rPr sz="1100" dirty="0">
                <a:latin typeface="Arial"/>
                <a:cs typeface="Arial"/>
              </a:rPr>
              <a:t>appears</a:t>
            </a:r>
            <a:r>
              <a:rPr sz="1100" spc="-20" dirty="0">
                <a:latin typeface="Arial"/>
                <a:cs typeface="Arial"/>
              </a:rPr>
              <a:t> </a:t>
            </a:r>
            <a:r>
              <a:rPr sz="1100" dirty="0">
                <a:latin typeface="Arial"/>
                <a:cs typeface="Arial"/>
              </a:rPr>
              <a:t>on</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right.</a:t>
            </a:r>
            <a:r>
              <a:rPr sz="1100" spc="-10" dirty="0">
                <a:latin typeface="Arial"/>
                <a:cs typeface="Arial"/>
              </a:rPr>
              <a:t> </a:t>
            </a:r>
            <a:r>
              <a:rPr sz="1100" dirty="0">
                <a:latin typeface="Arial"/>
                <a:cs typeface="Arial"/>
              </a:rPr>
              <a:t>At</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very</a:t>
            </a:r>
            <a:r>
              <a:rPr sz="1100" spc="-20" dirty="0">
                <a:latin typeface="Arial"/>
                <a:cs typeface="Arial"/>
              </a:rPr>
              <a:t> </a:t>
            </a:r>
            <a:r>
              <a:rPr sz="1100" dirty="0">
                <a:latin typeface="Arial"/>
                <a:cs typeface="Arial"/>
              </a:rPr>
              <a:t>top,</a:t>
            </a:r>
            <a:r>
              <a:rPr sz="1100" spc="-10" dirty="0">
                <a:latin typeface="Arial"/>
                <a:cs typeface="Arial"/>
              </a:rPr>
              <a:t> </a:t>
            </a:r>
            <a:r>
              <a:rPr sz="1100" dirty="0">
                <a:latin typeface="Arial"/>
                <a:cs typeface="Arial"/>
              </a:rPr>
              <a:t>you</a:t>
            </a:r>
            <a:r>
              <a:rPr sz="1100" spc="-2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see</a:t>
            </a:r>
            <a:r>
              <a:rPr sz="1100" spc="-1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following:</a:t>
            </a:r>
            <a:endParaRPr sz="1100" dirty="0">
              <a:latin typeface="Arial"/>
              <a:cs typeface="Arial"/>
            </a:endParaRPr>
          </a:p>
        </p:txBody>
      </p:sp>
      <p:sp>
        <p:nvSpPr>
          <p:cNvPr id="4" name="object 4"/>
          <p:cNvSpPr txBox="1"/>
          <p:nvPr/>
        </p:nvSpPr>
        <p:spPr>
          <a:xfrm>
            <a:off x="902004" y="5055235"/>
            <a:ext cx="52616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Here</a:t>
            </a:r>
            <a:r>
              <a:rPr sz="1100" spc="-10" dirty="0">
                <a:latin typeface="Arial"/>
                <a:cs typeface="Arial"/>
              </a:rPr>
              <a:t> </a:t>
            </a:r>
            <a:r>
              <a:rPr sz="1100" dirty="0">
                <a:latin typeface="Arial"/>
                <a:cs typeface="Arial"/>
              </a:rPr>
              <a:t>is</a:t>
            </a:r>
            <a:r>
              <a:rPr sz="1100" spc="-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break</a:t>
            </a:r>
            <a:r>
              <a:rPr sz="1100" spc="-20" dirty="0">
                <a:latin typeface="Arial"/>
                <a:cs typeface="Arial"/>
              </a:rPr>
              <a:t> </a:t>
            </a:r>
            <a:r>
              <a:rPr sz="1100" dirty="0">
                <a:latin typeface="Arial"/>
                <a:cs typeface="Arial"/>
              </a:rPr>
              <a:t>down</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what each</a:t>
            </a:r>
            <a:r>
              <a:rPr sz="1100" spc="-20" dirty="0">
                <a:latin typeface="Arial"/>
                <a:cs typeface="Arial"/>
              </a:rPr>
              <a:t> </a:t>
            </a:r>
            <a:r>
              <a:rPr sz="1100" dirty="0">
                <a:latin typeface="Arial"/>
                <a:cs typeface="Arial"/>
              </a:rPr>
              <a:t>part in</a:t>
            </a:r>
            <a:r>
              <a:rPr sz="1100" spc="-25"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above</a:t>
            </a:r>
            <a:r>
              <a:rPr sz="1100" spc="5" dirty="0">
                <a:latin typeface="Arial"/>
                <a:cs typeface="Arial"/>
              </a:rPr>
              <a:t> </a:t>
            </a:r>
            <a:r>
              <a:rPr sz="1100" b="1" i="1" dirty="0">
                <a:latin typeface="Arial"/>
                <a:cs typeface="Arial"/>
              </a:rPr>
              <a:t>Point3d</a:t>
            </a:r>
            <a:r>
              <a:rPr sz="1100" b="1" i="1" spc="-10" dirty="0">
                <a:latin typeface="Arial"/>
                <a:cs typeface="Arial"/>
              </a:rPr>
              <a:t> </a:t>
            </a:r>
            <a:r>
              <a:rPr sz="1100" spc="-10" dirty="0">
                <a:latin typeface="Arial"/>
                <a:cs typeface="Arial"/>
              </a:rPr>
              <a:t>documentation means:</a:t>
            </a:r>
            <a:endParaRPr sz="1100">
              <a:latin typeface="Arial"/>
              <a:cs typeface="Arial"/>
            </a:endParaRPr>
          </a:p>
        </p:txBody>
      </p:sp>
      <p:sp>
        <p:nvSpPr>
          <p:cNvPr id="6" name="object 6"/>
          <p:cNvSpPr txBox="1"/>
          <p:nvPr/>
        </p:nvSpPr>
        <p:spPr>
          <a:xfrm>
            <a:off x="876604" y="9086215"/>
            <a:ext cx="4999355" cy="325120"/>
          </a:xfrm>
          <a:prstGeom prst="rect">
            <a:avLst/>
          </a:prstGeom>
        </p:spPr>
        <p:txBody>
          <a:bodyPr vert="horz" wrap="square" lIns="0" tIns="20955" rIns="0" bIns="0" rtlCol="0">
            <a:spAutoFit/>
          </a:bodyPr>
          <a:lstStyle/>
          <a:p>
            <a:pPr marL="38100" marR="30480">
              <a:lnSpc>
                <a:spcPts val="1160"/>
              </a:lnSpc>
              <a:spcBef>
                <a:spcPts val="165"/>
              </a:spcBef>
            </a:pPr>
            <a:r>
              <a:rPr sz="1050" baseline="31746" dirty="0">
                <a:latin typeface="Arial"/>
                <a:cs typeface="Arial"/>
              </a:rPr>
              <a:t>8</a:t>
            </a:r>
            <a:r>
              <a:rPr sz="1050" spc="67" baseline="31746" dirty="0">
                <a:latin typeface="Arial"/>
                <a:cs typeface="Arial"/>
              </a:rPr>
              <a:t> </a:t>
            </a:r>
            <a:r>
              <a:rPr sz="1000" dirty="0">
                <a:latin typeface="Arial"/>
                <a:cs typeface="Arial"/>
              </a:rPr>
              <a:t>Point3d</a:t>
            </a:r>
            <a:r>
              <a:rPr sz="1000" spc="-30" dirty="0">
                <a:latin typeface="Arial"/>
                <a:cs typeface="Arial"/>
              </a:rPr>
              <a:t> </a:t>
            </a:r>
            <a:r>
              <a:rPr sz="1000" spc="-10" dirty="0">
                <a:latin typeface="Arial"/>
                <a:cs typeface="Arial"/>
              </a:rPr>
              <a:t>documentation: </a:t>
            </a:r>
            <a:r>
              <a:rPr sz="1000" u="sng" spc="-10" dirty="0">
                <a:solidFill>
                  <a:srgbClr val="1154CC"/>
                </a:solidFill>
                <a:uFill>
                  <a:solidFill>
                    <a:srgbClr val="1154CC"/>
                  </a:solidFill>
                </a:uFill>
                <a:latin typeface="Arial"/>
                <a:cs typeface="Arial"/>
                <a:hlinkClick r:id="rId2"/>
              </a:rPr>
              <a:t>https://developer.rhino3d.com/api/RhinoCommon/html/T_Rhino_Geometry_Point3d.htm</a:t>
            </a:r>
            <a:endParaRPr sz="1000" dirty="0">
              <a:latin typeface="Arial"/>
              <a:cs typeface="Arial"/>
            </a:endParaRPr>
          </a:p>
        </p:txBody>
      </p:sp>
      <p:pic>
        <p:nvPicPr>
          <p:cNvPr id="7" name="object 7"/>
          <p:cNvPicPr/>
          <p:nvPr/>
        </p:nvPicPr>
        <p:blipFill>
          <a:blip r:embed="rId3" cstate="print"/>
          <a:stretch>
            <a:fillRect/>
          </a:stretch>
        </p:blipFill>
        <p:spPr>
          <a:xfrm>
            <a:off x="937350" y="2464307"/>
            <a:ext cx="5030670" cy="2138045"/>
          </a:xfrm>
          <a:prstGeom prst="rect">
            <a:avLst/>
          </a:prstGeom>
        </p:spPr>
      </p:pic>
      <p:graphicFrame>
        <p:nvGraphicFramePr>
          <p:cNvPr id="12" name="object 2"/>
          <p:cNvGraphicFramePr>
            <a:graphicFrameLocks noGrp="1"/>
          </p:cNvGraphicFramePr>
          <p:nvPr>
            <p:extLst>
              <p:ext uri="{D42A27DB-BD31-4B8C-83A1-F6EECF244321}">
                <p14:modId xmlns:p14="http://schemas.microsoft.com/office/powerpoint/2010/main" val="2460580719"/>
              </p:ext>
            </p:extLst>
          </p:nvPr>
        </p:nvGraphicFramePr>
        <p:xfrm>
          <a:off x="993952" y="5410200"/>
          <a:ext cx="5916295" cy="3183890"/>
        </p:xfrm>
        <a:graphic>
          <a:graphicData uri="http://schemas.openxmlformats.org/drawingml/2006/table">
            <a:tbl>
              <a:tblPr firstRow="1" bandRow="1">
                <a:tableStyleId>{2D5ABB26-0587-4C30-8999-92F81FD0307C}</a:tableStyleId>
              </a:tblPr>
              <a:tblGrid>
                <a:gridCol w="1753235">
                  <a:extLst>
                    <a:ext uri="{9D8B030D-6E8A-4147-A177-3AD203B41FA5}">
                      <a16:colId xmlns:a16="http://schemas.microsoft.com/office/drawing/2014/main" val="20000"/>
                    </a:ext>
                  </a:extLst>
                </a:gridCol>
                <a:gridCol w="4163060">
                  <a:extLst>
                    <a:ext uri="{9D8B030D-6E8A-4147-A177-3AD203B41FA5}">
                      <a16:colId xmlns:a16="http://schemas.microsoft.com/office/drawing/2014/main" val="20001"/>
                    </a:ext>
                  </a:extLst>
                </a:gridCol>
              </a:tblGrid>
              <a:tr h="289560">
                <a:tc>
                  <a:txBody>
                    <a:bodyPr/>
                    <a:lstStyle/>
                    <a:p>
                      <a:pPr marL="68580">
                        <a:lnSpc>
                          <a:spcPts val="1045"/>
                        </a:lnSpc>
                      </a:pPr>
                      <a:r>
                        <a:rPr sz="900" b="1" spc="-20" dirty="0">
                          <a:latin typeface="Arial"/>
                          <a:cs typeface="Arial"/>
                        </a:rPr>
                        <a:t>Part</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tc>
                  <a:txBody>
                    <a:bodyPr/>
                    <a:lstStyle/>
                    <a:p>
                      <a:pPr marL="67945">
                        <a:lnSpc>
                          <a:spcPts val="1045"/>
                        </a:lnSpc>
                      </a:pPr>
                      <a:r>
                        <a:rPr sz="900" b="1" spc="-10" dirty="0">
                          <a:latin typeface="Arial"/>
                          <a:cs typeface="Arial"/>
                        </a:rPr>
                        <a:t>Description</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DD9C3"/>
                    </a:solidFill>
                  </a:tcPr>
                </a:tc>
                <a:extLst>
                  <a:ext uri="{0D108BD9-81ED-4DB2-BD59-A6C34878D82A}">
                    <a16:rowId xmlns:a16="http://schemas.microsoft.com/office/drawing/2014/main" val="10000"/>
                  </a:ext>
                </a:extLst>
              </a:tr>
              <a:tr h="396240">
                <a:tc>
                  <a:txBody>
                    <a:bodyPr/>
                    <a:lstStyle/>
                    <a:p>
                      <a:pPr marL="62230">
                        <a:lnSpc>
                          <a:spcPts val="1055"/>
                        </a:lnSpc>
                        <a:spcBef>
                          <a:spcPts val="465"/>
                        </a:spcBef>
                      </a:pPr>
                      <a:r>
                        <a:rPr sz="900" b="1" dirty="0">
                          <a:latin typeface="Arial"/>
                          <a:cs typeface="Arial"/>
                        </a:rPr>
                        <a:t>Point3D</a:t>
                      </a:r>
                      <a:r>
                        <a:rPr sz="900" b="1" spc="-15" dirty="0">
                          <a:latin typeface="Arial"/>
                          <a:cs typeface="Arial"/>
                        </a:rPr>
                        <a:t> </a:t>
                      </a:r>
                      <a:r>
                        <a:rPr sz="900" b="1" spc="-10" dirty="0">
                          <a:latin typeface="Arial"/>
                          <a:cs typeface="Arial"/>
                        </a:rPr>
                        <a:t>Structure</a:t>
                      </a:r>
                      <a:endParaRPr sz="900">
                        <a:latin typeface="Arial"/>
                        <a:cs typeface="Arial"/>
                      </a:endParaRPr>
                    </a:p>
                    <a:p>
                      <a:pPr marL="62230">
                        <a:lnSpc>
                          <a:spcPts val="1055"/>
                        </a:lnSpc>
                      </a:pPr>
                      <a:r>
                        <a:rPr sz="900" dirty="0">
                          <a:latin typeface="Arial"/>
                          <a:cs typeface="Arial"/>
                        </a:rPr>
                        <a:t>Represents</a:t>
                      </a:r>
                      <a:r>
                        <a:rPr sz="900" spc="-40" dirty="0">
                          <a:latin typeface="Arial"/>
                          <a:cs typeface="Arial"/>
                        </a:rPr>
                        <a:t> </a:t>
                      </a:r>
                      <a:r>
                        <a:rPr sz="900" dirty="0">
                          <a:latin typeface="Arial"/>
                          <a:cs typeface="Arial"/>
                        </a:rPr>
                        <a:t>the</a:t>
                      </a:r>
                      <a:r>
                        <a:rPr sz="900" spc="-45" dirty="0">
                          <a:latin typeface="Arial"/>
                          <a:cs typeface="Arial"/>
                        </a:rPr>
                        <a:t> </a:t>
                      </a:r>
                      <a:r>
                        <a:rPr sz="900" spc="-25" dirty="0">
                          <a:latin typeface="Arial"/>
                          <a:cs typeface="Arial"/>
                        </a:rPr>
                        <a:t>...</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ct val="100000"/>
                        </a:lnSpc>
                        <a:spcBef>
                          <a:spcPts val="465"/>
                        </a:spcBef>
                      </a:pPr>
                      <a:r>
                        <a:rPr sz="900" dirty="0">
                          <a:latin typeface="Arial"/>
                          <a:cs typeface="Arial"/>
                        </a:rPr>
                        <a:t>Title</a:t>
                      </a:r>
                      <a:r>
                        <a:rPr sz="900" spc="-5" dirty="0">
                          <a:latin typeface="Arial"/>
                          <a:cs typeface="Arial"/>
                        </a:rPr>
                        <a:t> </a:t>
                      </a:r>
                      <a:r>
                        <a:rPr sz="900" dirty="0">
                          <a:latin typeface="Arial"/>
                          <a:cs typeface="Arial"/>
                        </a:rPr>
                        <a:t>and</a:t>
                      </a:r>
                      <a:r>
                        <a:rPr sz="900" spc="-5" dirty="0">
                          <a:latin typeface="Arial"/>
                          <a:cs typeface="Arial"/>
                        </a:rPr>
                        <a:t> </a:t>
                      </a:r>
                      <a:r>
                        <a:rPr sz="900" spc="-10" dirty="0">
                          <a:latin typeface="Arial"/>
                          <a:cs typeface="Arial"/>
                        </a:rPr>
                        <a:t>description</a:t>
                      </a:r>
                      <a:endParaRPr sz="900">
                        <a:latin typeface="Arial"/>
                        <a:cs typeface="Arial"/>
                      </a:endParaRPr>
                    </a:p>
                  </a:txBody>
                  <a:tcPr marL="0" marR="0" marT="590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61620">
                <a:tc>
                  <a:txBody>
                    <a:bodyPr/>
                    <a:lstStyle/>
                    <a:p>
                      <a:pPr marL="62230">
                        <a:lnSpc>
                          <a:spcPct val="100000"/>
                        </a:lnSpc>
                        <a:spcBef>
                          <a:spcPts val="455"/>
                        </a:spcBef>
                      </a:pPr>
                      <a:r>
                        <a:rPr sz="900" b="1" dirty="0">
                          <a:latin typeface="Arial"/>
                          <a:cs typeface="Arial"/>
                        </a:rPr>
                        <a:t>Namespace</a:t>
                      </a:r>
                      <a:r>
                        <a:rPr sz="900" dirty="0">
                          <a:latin typeface="Arial"/>
                          <a:cs typeface="Arial"/>
                        </a:rPr>
                        <a:t>:</a:t>
                      </a:r>
                      <a:r>
                        <a:rPr sz="900" spc="-65" dirty="0">
                          <a:latin typeface="Arial"/>
                          <a:cs typeface="Arial"/>
                        </a:rPr>
                        <a:t> </a:t>
                      </a:r>
                      <a:r>
                        <a:rPr sz="900" spc="-10" dirty="0">
                          <a:solidFill>
                            <a:srgbClr val="3333FF"/>
                          </a:solidFill>
                          <a:latin typeface="Arial"/>
                          <a:cs typeface="Arial"/>
                        </a:rPr>
                        <a:t>Rhino.Geometry</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ct val="100000"/>
                        </a:lnSpc>
                        <a:spcBef>
                          <a:spcPts val="455"/>
                        </a:spcBef>
                      </a:pPr>
                      <a:r>
                        <a:rPr sz="900" dirty="0">
                          <a:latin typeface="Arial"/>
                          <a:cs typeface="Arial"/>
                        </a:rPr>
                        <a:t>The</a:t>
                      </a:r>
                      <a:r>
                        <a:rPr sz="900" spc="-15" dirty="0">
                          <a:latin typeface="Arial"/>
                          <a:cs typeface="Arial"/>
                        </a:rPr>
                        <a:t> </a:t>
                      </a:r>
                      <a:r>
                        <a:rPr sz="900" dirty="0">
                          <a:latin typeface="Arial"/>
                          <a:cs typeface="Arial"/>
                        </a:rPr>
                        <a:t>namespace</a:t>
                      </a:r>
                      <a:r>
                        <a:rPr sz="900" spc="-10"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contains</a:t>
                      </a:r>
                      <a:r>
                        <a:rPr sz="900" spc="-5" dirty="0">
                          <a:latin typeface="Arial"/>
                          <a:cs typeface="Arial"/>
                        </a:rPr>
                        <a:t> </a:t>
                      </a:r>
                      <a:r>
                        <a:rPr sz="900" b="1" i="1" spc="-10" dirty="0">
                          <a:latin typeface="Arial"/>
                          <a:cs typeface="Arial"/>
                        </a:rPr>
                        <a:t>Point3d</a:t>
                      </a:r>
                      <a:r>
                        <a:rPr sz="900" spc="-15" baseline="27777" dirty="0">
                          <a:latin typeface="Arial"/>
                          <a:cs typeface="Arial"/>
                        </a:rPr>
                        <a:t>9</a:t>
                      </a:r>
                      <a:endParaRPr sz="900" baseline="27777">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96240">
                <a:tc>
                  <a:txBody>
                    <a:bodyPr/>
                    <a:lstStyle/>
                    <a:p>
                      <a:pPr marL="62230" marR="158115">
                        <a:lnSpc>
                          <a:spcPts val="1030"/>
                        </a:lnSpc>
                        <a:spcBef>
                          <a:spcPts val="545"/>
                        </a:spcBef>
                      </a:pPr>
                      <a:r>
                        <a:rPr sz="900" b="1" dirty="0">
                          <a:latin typeface="Arial"/>
                          <a:cs typeface="Arial"/>
                        </a:rPr>
                        <a:t>Assembly</a:t>
                      </a:r>
                      <a:r>
                        <a:rPr sz="900" dirty="0">
                          <a:latin typeface="Arial"/>
                          <a:cs typeface="Arial"/>
                        </a:rPr>
                        <a:t>:</a:t>
                      </a:r>
                      <a:r>
                        <a:rPr sz="900" spc="-50" dirty="0">
                          <a:latin typeface="Arial"/>
                          <a:cs typeface="Arial"/>
                        </a:rPr>
                        <a:t> </a:t>
                      </a:r>
                      <a:r>
                        <a:rPr sz="900" dirty="0">
                          <a:latin typeface="Arial"/>
                          <a:cs typeface="Arial"/>
                        </a:rPr>
                        <a:t>RhinoCommon</a:t>
                      </a:r>
                      <a:r>
                        <a:rPr sz="900" spc="-45" dirty="0">
                          <a:latin typeface="Arial"/>
                          <a:cs typeface="Arial"/>
                        </a:rPr>
                        <a:t> </a:t>
                      </a:r>
                      <a:r>
                        <a:rPr sz="900" spc="-25" dirty="0">
                          <a:latin typeface="Arial"/>
                          <a:cs typeface="Arial"/>
                        </a:rPr>
                        <a:t>(in </a:t>
                      </a:r>
                      <a:r>
                        <a:rPr sz="900" spc="-10" dirty="0">
                          <a:latin typeface="Arial"/>
                          <a:cs typeface="Arial"/>
                        </a:rPr>
                        <a:t>RhinoCommon.dll)</a:t>
                      </a:r>
                      <a:endParaRPr sz="900">
                        <a:latin typeface="Arial"/>
                        <a:cs typeface="Arial"/>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marR="491490">
                        <a:lnSpc>
                          <a:spcPts val="1030"/>
                        </a:lnSpc>
                        <a:spcBef>
                          <a:spcPts val="545"/>
                        </a:spcBef>
                      </a:pPr>
                      <a:r>
                        <a:rPr sz="900" dirty="0">
                          <a:latin typeface="Arial"/>
                          <a:cs typeface="Arial"/>
                        </a:rPr>
                        <a:t>The</a:t>
                      </a:r>
                      <a:r>
                        <a:rPr sz="900" spc="-10" dirty="0">
                          <a:latin typeface="Arial"/>
                          <a:cs typeface="Arial"/>
                        </a:rPr>
                        <a:t> </a:t>
                      </a:r>
                      <a:r>
                        <a:rPr sz="900" dirty="0">
                          <a:latin typeface="Arial"/>
                          <a:cs typeface="Arial"/>
                        </a:rPr>
                        <a:t>assembly</a:t>
                      </a:r>
                      <a:r>
                        <a:rPr sz="900" spc="-5" dirty="0">
                          <a:latin typeface="Arial"/>
                          <a:cs typeface="Arial"/>
                        </a:rPr>
                        <a:t> </a:t>
                      </a:r>
                      <a:r>
                        <a:rPr sz="900" dirty="0">
                          <a:latin typeface="Arial"/>
                          <a:cs typeface="Arial"/>
                        </a:rPr>
                        <a:t>that</a:t>
                      </a:r>
                      <a:r>
                        <a:rPr sz="900" spc="-20" dirty="0">
                          <a:latin typeface="Arial"/>
                          <a:cs typeface="Arial"/>
                        </a:rPr>
                        <a:t> </a:t>
                      </a:r>
                      <a:r>
                        <a:rPr sz="900" dirty="0">
                          <a:latin typeface="Arial"/>
                          <a:cs typeface="Arial"/>
                        </a:rPr>
                        <a:t>includes</a:t>
                      </a:r>
                      <a:r>
                        <a:rPr sz="900" spc="-5" dirty="0">
                          <a:latin typeface="Arial"/>
                          <a:cs typeface="Arial"/>
                        </a:rPr>
                        <a:t> </a:t>
                      </a:r>
                      <a:r>
                        <a:rPr sz="900" dirty="0">
                          <a:latin typeface="Arial"/>
                          <a:cs typeface="Arial"/>
                        </a:rPr>
                        <a:t>that</a:t>
                      </a:r>
                      <a:r>
                        <a:rPr sz="900" spc="-10" dirty="0">
                          <a:latin typeface="Arial"/>
                          <a:cs typeface="Arial"/>
                        </a:rPr>
                        <a:t> </a:t>
                      </a:r>
                      <a:r>
                        <a:rPr sz="900" dirty="0">
                          <a:latin typeface="Arial"/>
                          <a:cs typeface="Arial"/>
                        </a:rPr>
                        <a:t>type.</a:t>
                      </a:r>
                      <a:r>
                        <a:rPr sz="900" spc="-10" dirty="0">
                          <a:latin typeface="Arial"/>
                          <a:cs typeface="Arial"/>
                        </a:rPr>
                        <a:t> </a:t>
                      </a:r>
                      <a:r>
                        <a:rPr sz="900" dirty="0">
                          <a:latin typeface="Arial"/>
                          <a:cs typeface="Arial"/>
                        </a:rPr>
                        <a:t>All</a:t>
                      </a:r>
                      <a:r>
                        <a:rPr sz="900" spc="-10" dirty="0">
                          <a:latin typeface="Arial"/>
                          <a:cs typeface="Arial"/>
                        </a:rPr>
                        <a:t> </a:t>
                      </a:r>
                      <a:r>
                        <a:rPr sz="900" dirty="0">
                          <a:latin typeface="Arial"/>
                          <a:cs typeface="Arial"/>
                        </a:rPr>
                        <a:t>geometry</a:t>
                      </a:r>
                      <a:r>
                        <a:rPr sz="900" spc="-15" dirty="0">
                          <a:latin typeface="Arial"/>
                          <a:cs typeface="Arial"/>
                        </a:rPr>
                        <a:t> </a:t>
                      </a:r>
                      <a:r>
                        <a:rPr sz="900" dirty="0">
                          <a:latin typeface="Arial"/>
                          <a:cs typeface="Arial"/>
                        </a:rPr>
                        <a:t>types</a:t>
                      </a:r>
                      <a:r>
                        <a:rPr sz="900" spc="-15" dirty="0">
                          <a:latin typeface="Arial"/>
                          <a:cs typeface="Arial"/>
                        </a:rPr>
                        <a:t> </a:t>
                      </a:r>
                      <a:r>
                        <a:rPr sz="900" dirty="0">
                          <a:latin typeface="Arial"/>
                          <a:cs typeface="Arial"/>
                        </a:rPr>
                        <a:t>are</a:t>
                      </a:r>
                      <a:r>
                        <a:rPr sz="900" spc="-20" dirty="0">
                          <a:latin typeface="Arial"/>
                          <a:cs typeface="Arial"/>
                        </a:rPr>
                        <a:t> </a:t>
                      </a:r>
                      <a:r>
                        <a:rPr sz="900" dirty="0">
                          <a:latin typeface="Arial"/>
                          <a:cs typeface="Arial"/>
                        </a:rPr>
                        <a:t>part</a:t>
                      </a:r>
                      <a:r>
                        <a:rPr sz="900" spc="-10" dirty="0">
                          <a:latin typeface="Arial"/>
                          <a:cs typeface="Arial"/>
                        </a:rPr>
                        <a:t> </a:t>
                      </a:r>
                      <a:r>
                        <a:rPr sz="900" dirty="0">
                          <a:latin typeface="Arial"/>
                          <a:cs typeface="Arial"/>
                        </a:rPr>
                        <a:t>of</a:t>
                      </a:r>
                      <a:r>
                        <a:rPr sz="900" spc="-5" dirty="0">
                          <a:latin typeface="Arial"/>
                          <a:cs typeface="Arial"/>
                        </a:rPr>
                        <a:t> </a:t>
                      </a:r>
                      <a:r>
                        <a:rPr sz="900" spc="-25" dirty="0">
                          <a:latin typeface="Arial"/>
                          <a:cs typeface="Arial"/>
                        </a:rPr>
                        <a:t>the </a:t>
                      </a:r>
                      <a:r>
                        <a:rPr sz="900" spc="-10" dirty="0">
                          <a:latin typeface="Arial"/>
                          <a:cs typeface="Arial"/>
                        </a:rPr>
                        <a:t>RhinoCommon.dll</a:t>
                      </a:r>
                      <a:endParaRPr sz="900">
                        <a:latin typeface="Arial"/>
                        <a:cs typeface="Arial"/>
                      </a:endParaRPr>
                    </a:p>
                  </a:txBody>
                  <a:tcPr marL="0" marR="0" marT="692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63525">
                <a:tc>
                  <a:txBody>
                    <a:bodyPr/>
                    <a:lstStyle/>
                    <a:p>
                      <a:pPr marL="62230">
                        <a:lnSpc>
                          <a:spcPct val="100000"/>
                        </a:lnSpc>
                        <a:spcBef>
                          <a:spcPts val="455"/>
                        </a:spcBef>
                      </a:pPr>
                      <a:r>
                        <a:rPr sz="900" spc="-10" dirty="0">
                          <a:latin typeface="Arial"/>
                          <a:cs typeface="Arial"/>
                        </a:rPr>
                        <a:t>[SerializableAttribute]</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ct val="100000"/>
                        </a:lnSpc>
                        <a:spcBef>
                          <a:spcPts val="455"/>
                        </a:spcBef>
                      </a:pPr>
                      <a:r>
                        <a:rPr sz="900" dirty="0">
                          <a:latin typeface="Arial"/>
                          <a:cs typeface="Arial"/>
                        </a:rPr>
                        <a:t>Allow</a:t>
                      </a:r>
                      <a:r>
                        <a:rPr sz="900" spc="-15" dirty="0">
                          <a:latin typeface="Arial"/>
                          <a:cs typeface="Arial"/>
                        </a:rPr>
                        <a:t> </a:t>
                      </a:r>
                      <a:r>
                        <a:rPr sz="900" dirty="0">
                          <a:latin typeface="Arial"/>
                          <a:cs typeface="Arial"/>
                        </a:rPr>
                        <a:t>serializing</a:t>
                      </a:r>
                      <a:r>
                        <a:rPr sz="900" spc="-20"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object</a:t>
                      </a:r>
                      <a:r>
                        <a:rPr sz="900" spc="-15" baseline="27777" dirty="0">
                          <a:latin typeface="Arial"/>
                          <a:cs typeface="Arial"/>
                        </a:rPr>
                        <a:t>10</a:t>
                      </a:r>
                      <a:endParaRPr sz="900" baseline="27777">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525145">
                <a:tc>
                  <a:txBody>
                    <a:bodyPr/>
                    <a:lstStyle/>
                    <a:p>
                      <a:pPr marL="62230">
                        <a:lnSpc>
                          <a:spcPct val="100000"/>
                        </a:lnSpc>
                        <a:spcBef>
                          <a:spcPts val="455"/>
                        </a:spcBef>
                      </a:pPr>
                      <a:r>
                        <a:rPr sz="900" b="1" dirty="0">
                          <a:solidFill>
                            <a:srgbClr val="3333FF"/>
                          </a:solidFill>
                          <a:latin typeface="Arial"/>
                          <a:cs typeface="Arial"/>
                        </a:rPr>
                        <a:t>public</a:t>
                      </a:r>
                      <a:r>
                        <a:rPr sz="900" b="1" spc="-10" dirty="0">
                          <a:solidFill>
                            <a:srgbClr val="3333FF"/>
                          </a:solidFill>
                          <a:latin typeface="Arial"/>
                          <a:cs typeface="Arial"/>
                        </a:rPr>
                        <a:t> </a:t>
                      </a:r>
                      <a:r>
                        <a:rPr sz="900" b="1" dirty="0">
                          <a:solidFill>
                            <a:srgbClr val="3333FF"/>
                          </a:solidFill>
                          <a:latin typeface="Arial"/>
                          <a:cs typeface="Arial"/>
                        </a:rPr>
                        <a:t>struct</a:t>
                      </a:r>
                      <a:r>
                        <a:rPr sz="900" b="1" spc="5" dirty="0">
                          <a:solidFill>
                            <a:srgbClr val="3333FF"/>
                          </a:solidFill>
                          <a:latin typeface="Arial"/>
                          <a:cs typeface="Arial"/>
                        </a:rPr>
                        <a:t> </a:t>
                      </a:r>
                      <a:r>
                        <a:rPr sz="900" b="1" spc="-10" dirty="0">
                          <a:latin typeface="Arial"/>
                          <a:cs typeface="Arial"/>
                        </a:rPr>
                        <a:t>Point3d</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a:lnSpc>
                          <a:spcPts val="1055"/>
                        </a:lnSpc>
                        <a:spcBef>
                          <a:spcPts val="455"/>
                        </a:spcBef>
                      </a:pPr>
                      <a:r>
                        <a:rPr sz="900" b="1" dirty="0">
                          <a:solidFill>
                            <a:srgbClr val="3333FF"/>
                          </a:solidFill>
                          <a:latin typeface="Arial"/>
                          <a:cs typeface="Arial"/>
                        </a:rPr>
                        <a:t>public</a:t>
                      </a:r>
                      <a:r>
                        <a:rPr sz="900" dirty="0">
                          <a:latin typeface="Arial"/>
                          <a:cs typeface="Arial"/>
                        </a:rPr>
                        <a:t>:</a:t>
                      </a:r>
                      <a:r>
                        <a:rPr sz="900" spc="-20" dirty="0">
                          <a:latin typeface="Arial"/>
                          <a:cs typeface="Arial"/>
                        </a:rPr>
                        <a:t> </a:t>
                      </a:r>
                      <a:r>
                        <a:rPr sz="900" dirty="0">
                          <a:latin typeface="Arial"/>
                          <a:cs typeface="Arial"/>
                        </a:rPr>
                        <a:t>public</a:t>
                      </a:r>
                      <a:r>
                        <a:rPr sz="900" spc="-5" dirty="0">
                          <a:latin typeface="Arial"/>
                          <a:cs typeface="Arial"/>
                        </a:rPr>
                        <a:t> </a:t>
                      </a:r>
                      <a:r>
                        <a:rPr sz="900" dirty="0">
                          <a:latin typeface="Arial"/>
                          <a:cs typeface="Arial"/>
                        </a:rPr>
                        <a:t>access:</a:t>
                      </a:r>
                      <a:r>
                        <a:rPr sz="900" spc="-20" dirty="0">
                          <a:latin typeface="Arial"/>
                          <a:cs typeface="Arial"/>
                        </a:rPr>
                        <a:t> </a:t>
                      </a:r>
                      <a:r>
                        <a:rPr sz="900" dirty="0">
                          <a:latin typeface="Arial"/>
                          <a:cs typeface="Arial"/>
                        </a:rPr>
                        <a:t>your</a:t>
                      </a:r>
                      <a:r>
                        <a:rPr sz="900" spc="-10" dirty="0">
                          <a:latin typeface="Arial"/>
                          <a:cs typeface="Arial"/>
                        </a:rPr>
                        <a:t> </a:t>
                      </a:r>
                      <a:r>
                        <a:rPr sz="900" dirty="0">
                          <a:latin typeface="Arial"/>
                          <a:cs typeface="Arial"/>
                        </a:rPr>
                        <a:t>program</a:t>
                      </a:r>
                      <a:r>
                        <a:rPr sz="900" spc="-20" dirty="0">
                          <a:latin typeface="Arial"/>
                          <a:cs typeface="Arial"/>
                        </a:rPr>
                        <a:t> </a:t>
                      </a:r>
                      <a:r>
                        <a:rPr sz="900" dirty="0">
                          <a:latin typeface="Arial"/>
                          <a:cs typeface="Arial"/>
                        </a:rPr>
                        <a:t>can</a:t>
                      </a:r>
                      <a:r>
                        <a:rPr sz="900" spc="-10" dirty="0">
                          <a:latin typeface="Arial"/>
                          <a:cs typeface="Arial"/>
                        </a:rPr>
                        <a:t> </a:t>
                      </a:r>
                      <a:r>
                        <a:rPr sz="900" dirty="0">
                          <a:latin typeface="Arial"/>
                          <a:cs typeface="Arial"/>
                        </a:rPr>
                        <a:t>instantiate</a:t>
                      </a:r>
                      <a:r>
                        <a:rPr sz="900" spc="-10" dirty="0">
                          <a:latin typeface="Arial"/>
                          <a:cs typeface="Arial"/>
                        </a:rPr>
                        <a:t> </a:t>
                      </a:r>
                      <a:r>
                        <a:rPr sz="900" dirty="0">
                          <a:latin typeface="Arial"/>
                          <a:cs typeface="Arial"/>
                        </a:rPr>
                        <a:t>an</a:t>
                      </a:r>
                      <a:r>
                        <a:rPr sz="900" spc="-10" dirty="0">
                          <a:latin typeface="Arial"/>
                          <a:cs typeface="Arial"/>
                        </a:rPr>
                        <a:t> </a:t>
                      </a:r>
                      <a:r>
                        <a:rPr sz="900" dirty="0">
                          <a:latin typeface="Arial"/>
                          <a:cs typeface="Arial"/>
                        </a:rPr>
                        <a:t>object</a:t>
                      </a:r>
                      <a:r>
                        <a:rPr sz="900" spc="-1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that</a:t>
                      </a:r>
                      <a:r>
                        <a:rPr sz="900" spc="-5" dirty="0">
                          <a:latin typeface="Arial"/>
                          <a:cs typeface="Arial"/>
                        </a:rPr>
                        <a:t> </a:t>
                      </a:r>
                      <a:r>
                        <a:rPr sz="900" spc="-20" dirty="0">
                          <a:latin typeface="Arial"/>
                          <a:cs typeface="Arial"/>
                        </a:rPr>
                        <a:t>type</a:t>
                      </a:r>
                      <a:endParaRPr sz="900">
                        <a:latin typeface="Arial"/>
                        <a:cs typeface="Arial"/>
                      </a:endParaRPr>
                    </a:p>
                    <a:p>
                      <a:pPr marL="62230">
                        <a:lnSpc>
                          <a:spcPts val="1030"/>
                        </a:lnSpc>
                      </a:pPr>
                      <a:r>
                        <a:rPr sz="900" b="1" dirty="0">
                          <a:solidFill>
                            <a:srgbClr val="3333FF"/>
                          </a:solidFill>
                          <a:latin typeface="Arial"/>
                          <a:cs typeface="Arial"/>
                        </a:rPr>
                        <a:t>struct</a:t>
                      </a:r>
                      <a:r>
                        <a:rPr sz="900" dirty="0">
                          <a:latin typeface="Arial"/>
                          <a:cs typeface="Arial"/>
                        </a:rPr>
                        <a:t>:</a:t>
                      </a:r>
                      <a:r>
                        <a:rPr sz="900" spc="-20" dirty="0">
                          <a:latin typeface="Arial"/>
                          <a:cs typeface="Arial"/>
                        </a:rPr>
                        <a:t> </a:t>
                      </a:r>
                      <a:r>
                        <a:rPr sz="900" dirty="0">
                          <a:latin typeface="Arial"/>
                          <a:cs typeface="Arial"/>
                        </a:rPr>
                        <a:t>structure</a:t>
                      </a:r>
                      <a:r>
                        <a:rPr sz="900" spc="-20" dirty="0">
                          <a:latin typeface="Arial"/>
                          <a:cs typeface="Arial"/>
                        </a:rPr>
                        <a:t> </a:t>
                      </a:r>
                      <a:r>
                        <a:rPr sz="900" dirty="0">
                          <a:latin typeface="Arial"/>
                          <a:cs typeface="Arial"/>
                        </a:rPr>
                        <a:t>value</a:t>
                      </a:r>
                      <a:r>
                        <a:rPr sz="900" spc="-5" dirty="0">
                          <a:latin typeface="Arial"/>
                          <a:cs typeface="Arial"/>
                        </a:rPr>
                        <a:t> </a:t>
                      </a:r>
                      <a:r>
                        <a:rPr sz="900" spc="-20" dirty="0">
                          <a:latin typeface="Arial"/>
                          <a:cs typeface="Arial"/>
                        </a:rPr>
                        <a:t>type.</a:t>
                      </a:r>
                      <a:endParaRPr sz="900">
                        <a:latin typeface="Arial"/>
                        <a:cs typeface="Arial"/>
                      </a:endParaRPr>
                    </a:p>
                    <a:p>
                      <a:pPr marL="62230">
                        <a:lnSpc>
                          <a:spcPts val="1055"/>
                        </a:lnSpc>
                      </a:pPr>
                      <a:r>
                        <a:rPr sz="900" b="1" dirty="0">
                          <a:latin typeface="Arial"/>
                          <a:cs typeface="Arial"/>
                        </a:rPr>
                        <a:t>Point3d</a:t>
                      </a:r>
                      <a:r>
                        <a:rPr sz="900" dirty="0">
                          <a:latin typeface="Arial"/>
                          <a:cs typeface="Arial"/>
                        </a:rPr>
                        <a:t>:</a:t>
                      </a:r>
                      <a:r>
                        <a:rPr sz="900" spc="-20" dirty="0">
                          <a:latin typeface="Arial"/>
                          <a:cs typeface="Arial"/>
                        </a:rPr>
                        <a:t> </a:t>
                      </a:r>
                      <a:r>
                        <a:rPr sz="900" dirty="0">
                          <a:latin typeface="Arial"/>
                          <a:cs typeface="Arial"/>
                        </a:rPr>
                        <a:t>name</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your</a:t>
                      </a:r>
                      <a:r>
                        <a:rPr sz="900" spc="-5" dirty="0">
                          <a:latin typeface="Arial"/>
                          <a:cs typeface="Arial"/>
                        </a:rPr>
                        <a:t> </a:t>
                      </a:r>
                      <a:r>
                        <a:rPr sz="900" spc="-10" dirty="0">
                          <a:latin typeface="Arial"/>
                          <a:cs typeface="Arial"/>
                        </a:rPr>
                        <a:t>structure</a:t>
                      </a:r>
                      <a:endParaRPr sz="900">
                        <a:latin typeface="Arial"/>
                        <a:cs typeface="Arial"/>
                      </a:endParaRPr>
                    </a:p>
                  </a:txBody>
                  <a:tcPr marL="0" marR="0" marT="577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051560">
                <a:tc>
                  <a:txBody>
                    <a:bodyPr/>
                    <a:lstStyle/>
                    <a:p>
                      <a:pPr marL="62230" marR="132715">
                        <a:lnSpc>
                          <a:spcPct val="95800"/>
                        </a:lnSpc>
                        <a:spcBef>
                          <a:spcPts val="505"/>
                        </a:spcBef>
                      </a:pPr>
                      <a:r>
                        <a:rPr sz="900" dirty="0">
                          <a:latin typeface="Arial"/>
                          <a:cs typeface="Arial"/>
                        </a:rPr>
                        <a:t>: </a:t>
                      </a:r>
                      <a:r>
                        <a:rPr sz="900" spc="-10" dirty="0">
                          <a:latin typeface="Arial"/>
                          <a:cs typeface="Arial"/>
                        </a:rPr>
                        <a:t>ISerializable, IEquatable&lt;Point3d&gt;, IComparable&lt;Point3d&gt;, IComparable, IEpsilonComparable&lt;Point3d&gt;</a:t>
                      </a:r>
                      <a:endParaRPr sz="900">
                        <a:latin typeface="Arial"/>
                        <a:cs typeface="Arial"/>
                      </a:endParaRPr>
                    </a:p>
                  </a:txBody>
                  <a:tcPr marL="0" marR="0" marT="641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230" marR="101600">
                        <a:lnSpc>
                          <a:spcPct val="95900"/>
                        </a:lnSpc>
                        <a:spcBef>
                          <a:spcPts val="500"/>
                        </a:spcBef>
                      </a:pPr>
                      <a:r>
                        <a:rPr sz="900" dirty="0">
                          <a:latin typeface="Arial"/>
                          <a:cs typeface="Arial"/>
                        </a:rPr>
                        <a:t>The</a:t>
                      </a:r>
                      <a:r>
                        <a:rPr sz="900" spc="-5" dirty="0">
                          <a:latin typeface="Arial"/>
                          <a:cs typeface="Arial"/>
                        </a:rPr>
                        <a:t> </a:t>
                      </a:r>
                      <a:r>
                        <a:rPr sz="900" b="1"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used</a:t>
                      </a:r>
                      <a:r>
                        <a:rPr sz="900" spc="-15" dirty="0">
                          <a:latin typeface="Arial"/>
                          <a:cs typeface="Arial"/>
                        </a:rPr>
                        <a:t> </a:t>
                      </a:r>
                      <a:r>
                        <a:rPr sz="900" dirty="0">
                          <a:latin typeface="Arial"/>
                          <a:cs typeface="Arial"/>
                        </a:rPr>
                        <a:t>after</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struct</a:t>
                      </a:r>
                      <a:r>
                        <a:rPr sz="900" spc="-20" dirty="0">
                          <a:latin typeface="Arial"/>
                          <a:cs typeface="Arial"/>
                        </a:rPr>
                        <a:t> </a:t>
                      </a:r>
                      <a:r>
                        <a:rPr sz="900" dirty="0">
                          <a:latin typeface="Arial"/>
                          <a:cs typeface="Arial"/>
                        </a:rPr>
                        <a:t>name</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indicate</a:t>
                      </a:r>
                      <a:r>
                        <a:rPr sz="900" spc="-10" dirty="0">
                          <a:latin typeface="Arial"/>
                          <a:cs typeface="Arial"/>
                        </a:rPr>
                        <a:t> </a:t>
                      </a:r>
                      <a:r>
                        <a:rPr sz="900" dirty="0">
                          <a:latin typeface="Arial"/>
                          <a:cs typeface="Arial"/>
                        </a:rPr>
                        <a:t>what</a:t>
                      </a:r>
                      <a:r>
                        <a:rPr sz="900" spc="-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struct</a:t>
                      </a:r>
                      <a:r>
                        <a:rPr sz="900" spc="-5" dirty="0">
                          <a:latin typeface="Arial"/>
                          <a:cs typeface="Arial"/>
                        </a:rPr>
                        <a:t> </a:t>
                      </a:r>
                      <a:r>
                        <a:rPr sz="900" spc="-10" dirty="0">
                          <a:latin typeface="Arial"/>
                          <a:cs typeface="Arial"/>
                        </a:rPr>
                        <a:t>implements. </a:t>
                      </a:r>
                      <a:r>
                        <a:rPr sz="900" dirty="0">
                          <a:latin typeface="Arial"/>
                          <a:cs typeface="Arial"/>
                        </a:rPr>
                        <a:t>Structures</a:t>
                      </a:r>
                      <a:r>
                        <a:rPr sz="900" spc="-20" dirty="0">
                          <a:latin typeface="Arial"/>
                          <a:cs typeface="Arial"/>
                        </a:rPr>
                        <a:t> </a:t>
                      </a:r>
                      <a:r>
                        <a:rPr sz="900" dirty="0">
                          <a:latin typeface="Arial"/>
                          <a:cs typeface="Arial"/>
                        </a:rPr>
                        <a:t>can</a:t>
                      </a:r>
                      <a:r>
                        <a:rPr sz="900" spc="-20" dirty="0">
                          <a:latin typeface="Arial"/>
                          <a:cs typeface="Arial"/>
                        </a:rPr>
                        <a:t> </a:t>
                      </a:r>
                      <a:r>
                        <a:rPr sz="900" dirty="0">
                          <a:latin typeface="Arial"/>
                          <a:cs typeface="Arial"/>
                        </a:rPr>
                        <a:t>implement</a:t>
                      </a:r>
                      <a:r>
                        <a:rPr sz="900" spc="-10" dirty="0">
                          <a:latin typeface="Arial"/>
                          <a:cs typeface="Arial"/>
                        </a:rPr>
                        <a:t> </a:t>
                      </a:r>
                      <a:r>
                        <a:rPr sz="900" dirty="0">
                          <a:latin typeface="Arial"/>
                          <a:cs typeface="Arial"/>
                        </a:rPr>
                        <a:t>any</a:t>
                      </a:r>
                      <a:r>
                        <a:rPr sz="900" spc="-20" dirty="0">
                          <a:latin typeface="Arial"/>
                          <a:cs typeface="Arial"/>
                        </a:rPr>
                        <a:t> </a:t>
                      </a:r>
                      <a:r>
                        <a:rPr sz="900" dirty="0">
                          <a:latin typeface="Arial"/>
                          <a:cs typeface="Arial"/>
                        </a:rPr>
                        <a:t>number</a:t>
                      </a:r>
                      <a:r>
                        <a:rPr sz="900" spc="-10" dirty="0">
                          <a:latin typeface="Arial"/>
                          <a:cs typeface="Arial"/>
                        </a:rPr>
                        <a:t> </a:t>
                      </a:r>
                      <a:r>
                        <a:rPr sz="900" dirty="0">
                          <a:latin typeface="Arial"/>
                          <a:cs typeface="Arial"/>
                        </a:rPr>
                        <a:t>of</a:t>
                      </a:r>
                      <a:r>
                        <a:rPr sz="900" spc="-5" dirty="0">
                          <a:latin typeface="Arial"/>
                          <a:cs typeface="Arial"/>
                        </a:rPr>
                        <a:t> </a:t>
                      </a:r>
                      <a:r>
                        <a:rPr sz="900" b="1" i="1" dirty="0">
                          <a:latin typeface="Arial"/>
                          <a:cs typeface="Arial"/>
                        </a:rPr>
                        <a:t>interfaces</a:t>
                      </a:r>
                      <a:r>
                        <a:rPr sz="900" dirty="0">
                          <a:latin typeface="Arial"/>
                          <a:cs typeface="Arial"/>
                        </a:rPr>
                        <a:t>.</a:t>
                      </a:r>
                      <a:r>
                        <a:rPr sz="900" spc="-15" dirty="0">
                          <a:latin typeface="Arial"/>
                          <a:cs typeface="Arial"/>
                        </a:rPr>
                        <a:t> </a:t>
                      </a:r>
                      <a:r>
                        <a:rPr sz="900" dirty="0">
                          <a:latin typeface="Arial"/>
                          <a:cs typeface="Arial"/>
                        </a:rPr>
                        <a:t>An</a:t>
                      </a:r>
                      <a:r>
                        <a:rPr sz="900" spc="-5" dirty="0">
                          <a:latin typeface="Arial"/>
                          <a:cs typeface="Arial"/>
                        </a:rPr>
                        <a:t> </a:t>
                      </a:r>
                      <a:r>
                        <a:rPr sz="900" b="1" i="1" dirty="0">
                          <a:latin typeface="Arial"/>
                          <a:cs typeface="Arial"/>
                        </a:rPr>
                        <a:t>interface </a:t>
                      </a:r>
                      <a:r>
                        <a:rPr sz="900" dirty="0">
                          <a:latin typeface="Arial"/>
                          <a:cs typeface="Arial"/>
                        </a:rPr>
                        <a:t>contains</a:t>
                      </a:r>
                      <a:r>
                        <a:rPr sz="900" spc="-20" dirty="0">
                          <a:latin typeface="Arial"/>
                          <a:cs typeface="Arial"/>
                        </a:rPr>
                        <a:t> </a:t>
                      </a:r>
                      <a:r>
                        <a:rPr sz="900" spc="-50" dirty="0">
                          <a:latin typeface="Arial"/>
                          <a:cs typeface="Arial"/>
                        </a:rPr>
                        <a:t>a</a:t>
                      </a:r>
                      <a:r>
                        <a:rPr sz="900" dirty="0">
                          <a:latin typeface="Arial"/>
                          <a:cs typeface="Arial"/>
                        </a:rPr>
                        <a:t> common</a:t>
                      </a:r>
                      <a:r>
                        <a:rPr sz="900" spc="-20" dirty="0">
                          <a:latin typeface="Arial"/>
                          <a:cs typeface="Arial"/>
                        </a:rPr>
                        <a:t> </a:t>
                      </a:r>
                      <a:r>
                        <a:rPr sz="900" dirty="0">
                          <a:latin typeface="Arial"/>
                          <a:cs typeface="Arial"/>
                        </a:rPr>
                        <a:t>functionality</a:t>
                      </a:r>
                      <a:r>
                        <a:rPr sz="900" spc="-15" dirty="0">
                          <a:latin typeface="Arial"/>
                          <a:cs typeface="Arial"/>
                        </a:rPr>
                        <a:t> </a:t>
                      </a:r>
                      <a:r>
                        <a:rPr sz="900" dirty="0">
                          <a:latin typeface="Arial"/>
                          <a:cs typeface="Arial"/>
                        </a:rPr>
                        <a:t>that</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structure</a:t>
                      </a:r>
                      <a:r>
                        <a:rPr sz="900" spc="-10" dirty="0">
                          <a:latin typeface="Arial"/>
                          <a:cs typeface="Arial"/>
                        </a:rPr>
                        <a:t> </a:t>
                      </a:r>
                      <a:r>
                        <a:rPr sz="900" dirty="0">
                          <a:latin typeface="Arial"/>
                          <a:cs typeface="Arial"/>
                        </a:rPr>
                        <a:t>or</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class</a:t>
                      </a:r>
                      <a:r>
                        <a:rPr sz="900" spc="-5"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implement.</a:t>
                      </a:r>
                      <a:r>
                        <a:rPr sz="900" spc="-10"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helps </a:t>
                      </a:r>
                      <a:r>
                        <a:rPr sz="900" spc="-20" dirty="0">
                          <a:latin typeface="Arial"/>
                          <a:cs typeface="Arial"/>
                        </a:rPr>
                        <a:t>with </a:t>
                      </a:r>
                      <a:r>
                        <a:rPr sz="900" dirty="0">
                          <a:latin typeface="Arial"/>
                          <a:cs typeface="Arial"/>
                        </a:rPr>
                        <a:t>using</a:t>
                      </a:r>
                      <a:r>
                        <a:rPr sz="900" spc="-30" dirty="0">
                          <a:latin typeface="Arial"/>
                          <a:cs typeface="Arial"/>
                        </a:rPr>
                        <a:t> </a:t>
                      </a:r>
                      <a:r>
                        <a:rPr sz="900" dirty="0">
                          <a:latin typeface="Arial"/>
                          <a:cs typeface="Arial"/>
                        </a:rPr>
                        <a:t>consistent</a:t>
                      </a:r>
                      <a:r>
                        <a:rPr sz="900" spc="-25" dirty="0">
                          <a:latin typeface="Arial"/>
                          <a:cs typeface="Arial"/>
                        </a:rPr>
                        <a:t> </a:t>
                      </a:r>
                      <a:r>
                        <a:rPr sz="900" dirty="0">
                          <a:latin typeface="Arial"/>
                          <a:cs typeface="Arial"/>
                        </a:rPr>
                        <a:t>names</a:t>
                      </a:r>
                      <a:r>
                        <a:rPr sz="900" spc="-10"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perform</a:t>
                      </a:r>
                      <a:r>
                        <a:rPr sz="900" spc="-10" dirty="0">
                          <a:latin typeface="Arial"/>
                          <a:cs typeface="Arial"/>
                        </a:rPr>
                        <a:t> </a:t>
                      </a:r>
                      <a:r>
                        <a:rPr sz="900" dirty="0">
                          <a:latin typeface="Arial"/>
                          <a:cs typeface="Arial"/>
                        </a:rPr>
                        <a:t>similar</a:t>
                      </a:r>
                      <a:r>
                        <a:rPr sz="900" spc="-25" dirty="0">
                          <a:latin typeface="Arial"/>
                          <a:cs typeface="Arial"/>
                        </a:rPr>
                        <a:t> </a:t>
                      </a:r>
                      <a:r>
                        <a:rPr sz="900" dirty="0">
                          <a:latin typeface="Arial"/>
                          <a:cs typeface="Arial"/>
                        </a:rPr>
                        <a:t>functionality</a:t>
                      </a:r>
                      <a:r>
                        <a:rPr sz="900" spc="-20" dirty="0">
                          <a:latin typeface="Arial"/>
                          <a:cs typeface="Arial"/>
                        </a:rPr>
                        <a:t> </a:t>
                      </a:r>
                      <a:r>
                        <a:rPr sz="900" dirty="0">
                          <a:latin typeface="Arial"/>
                          <a:cs typeface="Arial"/>
                        </a:rPr>
                        <a:t>across</a:t>
                      </a:r>
                      <a:r>
                        <a:rPr sz="900" spc="-10" dirty="0">
                          <a:latin typeface="Arial"/>
                          <a:cs typeface="Arial"/>
                        </a:rPr>
                        <a:t> </a:t>
                      </a:r>
                      <a:r>
                        <a:rPr sz="900" dirty="0">
                          <a:latin typeface="Arial"/>
                          <a:cs typeface="Arial"/>
                        </a:rPr>
                        <a:t>different</a:t>
                      </a:r>
                      <a:r>
                        <a:rPr sz="900" spc="-15" dirty="0">
                          <a:latin typeface="Arial"/>
                          <a:cs typeface="Arial"/>
                        </a:rPr>
                        <a:t> </a:t>
                      </a:r>
                      <a:r>
                        <a:rPr sz="900" spc="-10" dirty="0">
                          <a:latin typeface="Arial"/>
                          <a:cs typeface="Arial"/>
                        </a:rPr>
                        <a:t>types. </a:t>
                      </a:r>
                      <a:r>
                        <a:rPr sz="900" dirty="0">
                          <a:latin typeface="Arial"/>
                          <a:cs typeface="Arial"/>
                        </a:rPr>
                        <a:t>For</a:t>
                      </a:r>
                      <a:r>
                        <a:rPr sz="900" spc="-20" dirty="0">
                          <a:latin typeface="Arial"/>
                          <a:cs typeface="Arial"/>
                        </a:rPr>
                        <a:t> </a:t>
                      </a:r>
                      <a:r>
                        <a:rPr sz="900" dirty="0">
                          <a:latin typeface="Arial"/>
                          <a:cs typeface="Arial"/>
                        </a:rPr>
                        <a:t>example</a:t>
                      </a:r>
                      <a:r>
                        <a:rPr sz="900" spc="5" dirty="0">
                          <a:latin typeface="Arial"/>
                          <a:cs typeface="Arial"/>
                        </a:rPr>
                        <a:t> </a:t>
                      </a:r>
                      <a:r>
                        <a:rPr sz="900" b="1" dirty="0">
                          <a:latin typeface="Arial"/>
                          <a:cs typeface="Arial"/>
                        </a:rPr>
                        <a:t>IEquatable</a:t>
                      </a:r>
                      <a:r>
                        <a:rPr sz="900" b="1" spc="-10" dirty="0">
                          <a:latin typeface="Arial"/>
                          <a:cs typeface="Arial"/>
                        </a:rPr>
                        <a:t> </a:t>
                      </a:r>
                      <a:r>
                        <a:rPr sz="900" dirty="0">
                          <a:latin typeface="Arial"/>
                          <a:cs typeface="Arial"/>
                        </a:rPr>
                        <a:t>interface</a:t>
                      </a:r>
                      <a:r>
                        <a:rPr sz="900" spc="-20" dirty="0">
                          <a:latin typeface="Arial"/>
                          <a:cs typeface="Arial"/>
                        </a:rPr>
                        <a:t> </a:t>
                      </a:r>
                      <a:r>
                        <a:rPr sz="900" dirty="0">
                          <a:latin typeface="Arial"/>
                          <a:cs typeface="Arial"/>
                        </a:rPr>
                        <a:t>has</a:t>
                      </a:r>
                      <a:r>
                        <a:rPr sz="900" spc="-10"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method</a:t>
                      </a:r>
                      <a:r>
                        <a:rPr sz="900" spc="-5" dirty="0">
                          <a:latin typeface="Arial"/>
                          <a:cs typeface="Arial"/>
                        </a:rPr>
                        <a:t> </a:t>
                      </a:r>
                      <a:r>
                        <a:rPr sz="900" dirty="0">
                          <a:latin typeface="Arial"/>
                          <a:cs typeface="Arial"/>
                        </a:rPr>
                        <a:t>called</a:t>
                      </a:r>
                      <a:r>
                        <a:rPr sz="900" spc="-10" dirty="0">
                          <a:latin typeface="Arial"/>
                          <a:cs typeface="Arial"/>
                        </a:rPr>
                        <a:t> </a:t>
                      </a:r>
                      <a:r>
                        <a:rPr sz="900" dirty="0">
                          <a:latin typeface="Arial"/>
                          <a:cs typeface="Arial"/>
                        </a:rPr>
                        <a:t>“</a:t>
                      </a:r>
                      <a:r>
                        <a:rPr sz="900" b="1" dirty="0">
                          <a:latin typeface="Arial"/>
                          <a:cs typeface="Arial"/>
                        </a:rPr>
                        <a:t>Equal</a:t>
                      </a:r>
                      <a:r>
                        <a:rPr sz="900" dirty="0">
                          <a:latin typeface="Arial"/>
                          <a:cs typeface="Arial"/>
                        </a:rPr>
                        <a:t>”.</a:t>
                      </a:r>
                      <a:r>
                        <a:rPr sz="900" spc="-5" dirty="0">
                          <a:latin typeface="Arial"/>
                          <a:cs typeface="Arial"/>
                        </a:rPr>
                        <a:t> </a:t>
                      </a:r>
                      <a:r>
                        <a:rPr sz="900" dirty="0">
                          <a:latin typeface="Arial"/>
                          <a:cs typeface="Arial"/>
                        </a:rPr>
                        <a:t>If</a:t>
                      </a:r>
                      <a:r>
                        <a:rPr sz="900" spc="-15" dirty="0">
                          <a:latin typeface="Arial"/>
                          <a:cs typeface="Arial"/>
                        </a:rPr>
                        <a:t> </a:t>
                      </a:r>
                      <a:r>
                        <a:rPr sz="900" dirty="0">
                          <a:latin typeface="Arial"/>
                          <a:cs typeface="Arial"/>
                        </a:rPr>
                        <a:t>a</a:t>
                      </a:r>
                      <a:r>
                        <a:rPr sz="900" spc="-5" dirty="0">
                          <a:latin typeface="Arial"/>
                          <a:cs typeface="Arial"/>
                        </a:rPr>
                        <a:t> </a:t>
                      </a:r>
                      <a:r>
                        <a:rPr sz="900" spc="-10" dirty="0">
                          <a:latin typeface="Arial"/>
                          <a:cs typeface="Arial"/>
                        </a:rPr>
                        <a:t>structure </a:t>
                      </a:r>
                      <a:r>
                        <a:rPr sz="900" dirty="0">
                          <a:latin typeface="Arial"/>
                          <a:cs typeface="Arial"/>
                        </a:rPr>
                        <a:t>implements</a:t>
                      </a:r>
                      <a:r>
                        <a:rPr sz="900" spc="-10" dirty="0">
                          <a:latin typeface="Arial"/>
                          <a:cs typeface="Arial"/>
                        </a:rPr>
                        <a:t> </a:t>
                      </a:r>
                      <a:r>
                        <a:rPr sz="900" b="1" dirty="0">
                          <a:latin typeface="Arial"/>
                          <a:cs typeface="Arial"/>
                        </a:rPr>
                        <a:t>IEquatable</a:t>
                      </a:r>
                      <a:r>
                        <a:rPr sz="900" dirty="0">
                          <a:latin typeface="Arial"/>
                          <a:cs typeface="Arial"/>
                        </a:rPr>
                        <a:t>,</a:t>
                      </a:r>
                      <a:r>
                        <a:rPr sz="900" spc="-10"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must</a:t>
                      </a:r>
                      <a:r>
                        <a:rPr sz="900" spc="-5" dirty="0">
                          <a:latin typeface="Arial"/>
                          <a:cs typeface="Arial"/>
                        </a:rPr>
                        <a:t> </a:t>
                      </a:r>
                      <a:r>
                        <a:rPr sz="900" dirty="0">
                          <a:latin typeface="Arial"/>
                          <a:cs typeface="Arial"/>
                        </a:rPr>
                        <a:t>define</a:t>
                      </a:r>
                      <a:r>
                        <a:rPr sz="900" spc="-20" dirty="0">
                          <a:latin typeface="Arial"/>
                          <a:cs typeface="Arial"/>
                        </a:rPr>
                        <a:t> </a:t>
                      </a:r>
                      <a:r>
                        <a:rPr sz="900" dirty="0">
                          <a:latin typeface="Arial"/>
                          <a:cs typeface="Arial"/>
                        </a:rPr>
                        <a:t>what</a:t>
                      </a:r>
                      <a:r>
                        <a:rPr sz="900" spc="-15" dirty="0">
                          <a:latin typeface="Arial"/>
                          <a:cs typeface="Arial"/>
                        </a:rPr>
                        <a:t> </a:t>
                      </a:r>
                      <a:r>
                        <a:rPr sz="900" dirty="0">
                          <a:latin typeface="Arial"/>
                          <a:cs typeface="Arial"/>
                        </a:rPr>
                        <a:t>it</a:t>
                      </a:r>
                      <a:r>
                        <a:rPr sz="900" spc="-10" dirty="0">
                          <a:latin typeface="Arial"/>
                          <a:cs typeface="Arial"/>
                        </a:rPr>
                        <a:t> </a:t>
                      </a:r>
                      <a:r>
                        <a:rPr sz="900" dirty="0">
                          <a:latin typeface="Arial"/>
                          <a:cs typeface="Arial"/>
                        </a:rPr>
                        <a:t>does</a:t>
                      </a:r>
                      <a:r>
                        <a:rPr sz="900" spc="-20" dirty="0">
                          <a:latin typeface="Arial"/>
                          <a:cs typeface="Arial"/>
                        </a:rPr>
                        <a:t> </a:t>
                      </a:r>
                      <a:r>
                        <a:rPr sz="900" dirty="0">
                          <a:latin typeface="Arial"/>
                          <a:cs typeface="Arial"/>
                        </a:rPr>
                        <a:t>(in</a:t>
                      </a:r>
                      <a:r>
                        <a:rPr sz="900" spc="-5" dirty="0">
                          <a:latin typeface="Arial"/>
                          <a:cs typeface="Arial"/>
                        </a:rPr>
                        <a:t> </a:t>
                      </a:r>
                      <a:r>
                        <a:rPr sz="900" b="1" i="1" dirty="0">
                          <a:latin typeface="Arial"/>
                          <a:cs typeface="Arial"/>
                        </a:rPr>
                        <a:t>Point3d</a:t>
                      </a:r>
                      <a:r>
                        <a:rPr sz="900" dirty="0">
                          <a:latin typeface="Arial"/>
                          <a:cs typeface="Arial"/>
                        </a:rPr>
                        <a:t>,</a:t>
                      </a:r>
                      <a:r>
                        <a:rPr sz="900" spc="-5" dirty="0">
                          <a:latin typeface="Arial"/>
                          <a:cs typeface="Arial"/>
                        </a:rPr>
                        <a:t> </a:t>
                      </a:r>
                      <a:r>
                        <a:rPr sz="900" dirty="0">
                          <a:latin typeface="Arial"/>
                          <a:cs typeface="Arial"/>
                        </a:rPr>
                        <a:t>it</a:t>
                      </a:r>
                      <a:r>
                        <a:rPr sz="900" spc="-20" dirty="0">
                          <a:latin typeface="Arial"/>
                          <a:cs typeface="Arial"/>
                        </a:rPr>
                        <a:t> </a:t>
                      </a:r>
                      <a:r>
                        <a:rPr sz="900" dirty="0">
                          <a:latin typeface="Arial"/>
                          <a:cs typeface="Arial"/>
                        </a:rPr>
                        <a:t>compares</a:t>
                      </a:r>
                      <a:r>
                        <a:rPr sz="900" spc="-10" dirty="0">
                          <a:latin typeface="Arial"/>
                          <a:cs typeface="Arial"/>
                        </a:rPr>
                        <a:t> </a:t>
                      </a:r>
                      <a:r>
                        <a:rPr sz="900" spc="-25" dirty="0">
                          <a:latin typeface="Arial"/>
                          <a:cs typeface="Arial"/>
                        </a:rPr>
                        <a:t>all </a:t>
                      </a:r>
                      <a:r>
                        <a:rPr sz="900" dirty="0">
                          <a:latin typeface="Arial"/>
                          <a:cs typeface="Arial"/>
                        </a:rPr>
                        <a:t>X,</a:t>
                      </a:r>
                      <a:r>
                        <a:rPr sz="900" spc="-5" dirty="0">
                          <a:latin typeface="Arial"/>
                          <a:cs typeface="Arial"/>
                        </a:rPr>
                        <a:t> </a:t>
                      </a:r>
                      <a:r>
                        <a:rPr sz="900" dirty="0">
                          <a:latin typeface="Arial"/>
                          <a:cs typeface="Arial"/>
                        </a:rPr>
                        <a:t>Y</a:t>
                      </a:r>
                      <a:r>
                        <a:rPr sz="900" spc="-10"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Z</a:t>
                      </a:r>
                      <a:r>
                        <a:rPr sz="900" spc="-5" dirty="0">
                          <a:latin typeface="Arial"/>
                          <a:cs typeface="Arial"/>
                        </a:rPr>
                        <a:t> </a:t>
                      </a:r>
                      <a:r>
                        <a:rPr sz="900" dirty="0">
                          <a:latin typeface="Arial"/>
                          <a:cs typeface="Arial"/>
                        </a:rPr>
                        <a:t>values</a:t>
                      </a:r>
                      <a:r>
                        <a:rPr sz="900" spc="-5"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returns</a:t>
                      </a:r>
                      <a:r>
                        <a:rPr sz="900" spc="-10" dirty="0">
                          <a:latin typeface="Arial"/>
                          <a:cs typeface="Arial"/>
                        </a:rPr>
                        <a:t> </a:t>
                      </a:r>
                      <a:r>
                        <a:rPr sz="900" dirty="0">
                          <a:latin typeface="Arial"/>
                          <a:cs typeface="Arial"/>
                        </a:rPr>
                        <a:t>true</a:t>
                      </a:r>
                      <a:r>
                        <a:rPr sz="900" spc="-5" dirty="0">
                          <a:latin typeface="Arial"/>
                          <a:cs typeface="Arial"/>
                        </a:rPr>
                        <a:t> </a:t>
                      </a:r>
                      <a:r>
                        <a:rPr sz="900" dirty="0">
                          <a:latin typeface="Arial"/>
                          <a:cs typeface="Arial"/>
                        </a:rPr>
                        <a:t>or</a:t>
                      </a:r>
                      <a:r>
                        <a:rPr sz="900" spc="-10" dirty="0">
                          <a:latin typeface="Arial"/>
                          <a:cs typeface="Arial"/>
                        </a:rPr>
                        <a:t> false).</a:t>
                      </a:r>
                      <a:r>
                        <a:rPr sz="900" spc="-15" baseline="27777" dirty="0">
                          <a:latin typeface="Arial"/>
                          <a:cs typeface="Arial"/>
                        </a:rPr>
                        <a:t>11</a:t>
                      </a:r>
                      <a:endParaRPr sz="900" baseline="27777" dirty="0">
                        <a:latin typeface="Arial"/>
                        <a:cs typeface="Arial"/>
                      </a:endParaRPr>
                    </a:p>
                  </a:txBody>
                  <a:tcPr marL="0" marR="0" marT="635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sp>
        <p:nvSpPr>
          <p:cNvPr id="13" name="Title 12"/>
          <p:cNvSpPr>
            <a:spLocks noGrp="1"/>
          </p:cNvSpPr>
          <p:nvPr>
            <p:ph type="title"/>
          </p:nvPr>
        </p:nvSpPr>
        <p:spPr>
          <a:xfrm>
            <a:off x="990600" y="533400"/>
            <a:ext cx="5943600" cy="276999"/>
          </a:xfrm>
        </p:spPr>
        <p:txBody>
          <a:bodyPr/>
          <a:lstStyle/>
          <a:p>
            <a:r>
              <a:rPr lang="en-US" dirty="0"/>
              <a:t>3_2_1 The Point3d </a:t>
            </a:r>
            <a:r>
              <a:rPr lang="en-US" dirty="0" smtClean="0"/>
              <a:t>structure</a:t>
            </a:r>
            <a:endParaRPr lang="en-US" dirty="0"/>
          </a:p>
        </p:txBody>
      </p:sp>
    </p:spTree>
    <p:extLst>
      <p:ext uri="{BB962C8B-B14F-4D97-AF65-F5344CB8AC3E}">
        <p14:creationId xmlns:p14="http://schemas.microsoft.com/office/powerpoint/2010/main" val="17555119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914400"/>
            <a:ext cx="5923280" cy="675640"/>
          </a:xfrm>
          <a:prstGeom prst="rect">
            <a:avLst/>
          </a:prstGeom>
        </p:spPr>
        <p:txBody>
          <a:bodyPr vert="horz" wrap="square" lIns="0" tIns="13335" rIns="0" bIns="0" rtlCol="0">
            <a:spAutoFit/>
          </a:bodyPr>
          <a:lstStyle/>
          <a:p>
            <a:pPr marL="12700">
              <a:lnSpc>
                <a:spcPts val="1290"/>
              </a:lnSpc>
              <a:spcBef>
                <a:spcPts val="105"/>
              </a:spcBef>
            </a:pPr>
            <a:r>
              <a:rPr sz="1100" b="1" dirty="0">
                <a:latin typeface="Arial"/>
                <a:cs typeface="Arial"/>
              </a:rPr>
              <a:t>Point3d</a:t>
            </a:r>
            <a:r>
              <a:rPr sz="1100" b="1" spc="-5" dirty="0">
                <a:latin typeface="Arial"/>
                <a:cs typeface="Arial"/>
              </a:rPr>
              <a:t> </a:t>
            </a:r>
            <a:r>
              <a:rPr sz="1100" b="1" spc="-10" dirty="0">
                <a:latin typeface="Arial"/>
                <a:cs typeface="Arial"/>
              </a:rPr>
              <a:t>Constructors:</a:t>
            </a:r>
            <a:endParaRPr sz="1100" dirty="0">
              <a:latin typeface="Arial"/>
              <a:cs typeface="Arial"/>
            </a:endParaRPr>
          </a:p>
          <a:p>
            <a:pPr marL="12700" marR="5080">
              <a:lnSpc>
                <a:spcPct val="95900"/>
              </a:lnSpc>
              <a:spcBef>
                <a:spcPts val="20"/>
              </a:spcBef>
            </a:pPr>
            <a:r>
              <a:rPr sz="1100" dirty="0">
                <a:latin typeface="Arial"/>
                <a:cs typeface="Arial"/>
              </a:rPr>
              <a:t>Structures</a:t>
            </a:r>
            <a:r>
              <a:rPr sz="1100" spc="-35" dirty="0">
                <a:latin typeface="Arial"/>
                <a:cs typeface="Arial"/>
              </a:rPr>
              <a:t> </a:t>
            </a:r>
            <a:r>
              <a:rPr sz="1100" dirty="0">
                <a:latin typeface="Arial"/>
                <a:cs typeface="Arial"/>
              </a:rPr>
              <a:t>define</a:t>
            </a:r>
            <a:r>
              <a:rPr sz="1100" spc="-35" dirty="0">
                <a:latin typeface="Arial"/>
                <a:cs typeface="Arial"/>
              </a:rPr>
              <a:t> </a:t>
            </a:r>
            <a:r>
              <a:rPr sz="1100" dirty="0">
                <a:latin typeface="Arial"/>
                <a:cs typeface="Arial"/>
              </a:rPr>
              <a:t>constructors</a:t>
            </a:r>
            <a:r>
              <a:rPr sz="1100" spc="-3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instantiate</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data.</a:t>
            </a:r>
            <a:r>
              <a:rPr sz="1100" spc="-20" dirty="0">
                <a:latin typeface="Arial"/>
                <a:cs typeface="Arial"/>
              </a:rPr>
              <a:t> </a:t>
            </a:r>
            <a:r>
              <a:rPr sz="1100" dirty="0">
                <a:latin typeface="Arial"/>
                <a:cs typeface="Arial"/>
              </a:rPr>
              <a:t>One</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the </a:t>
            </a:r>
            <a:r>
              <a:rPr sz="1100" b="1" i="1" dirty="0">
                <a:latin typeface="Arial"/>
                <a:cs typeface="Arial"/>
              </a:rPr>
              <a:t>Point3d</a:t>
            </a:r>
            <a:r>
              <a:rPr sz="1100" b="1" i="1" spc="-35" dirty="0">
                <a:latin typeface="Arial"/>
                <a:cs typeface="Arial"/>
              </a:rPr>
              <a:t> </a:t>
            </a:r>
            <a:r>
              <a:rPr sz="1100" dirty="0">
                <a:latin typeface="Arial"/>
                <a:cs typeface="Arial"/>
              </a:rPr>
              <a:t>constructors</a:t>
            </a:r>
            <a:r>
              <a:rPr sz="1100" spc="-30" dirty="0">
                <a:latin typeface="Arial"/>
                <a:cs typeface="Arial"/>
              </a:rPr>
              <a:t> </a:t>
            </a:r>
            <a:r>
              <a:rPr sz="1100" spc="-10" dirty="0">
                <a:latin typeface="Arial"/>
                <a:cs typeface="Arial"/>
              </a:rPr>
              <a:t>takes </a:t>
            </a:r>
            <a:r>
              <a:rPr sz="1100" dirty="0">
                <a:latin typeface="Arial"/>
                <a:cs typeface="Arial"/>
              </a:rPr>
              <a:t>three</a:t>
            </a:r>
            <a:r>
              <a:rPr sz="1100" spc="-40" dirty="0">
                <a:latin typeface="Arial"/>
                <a:cs typeface="Arial"/>
              </a:rPr>
              <a:t> </a:t>
            </a:r>
            <a:r>
              <a:rPr sz="1100" dirty="0">
                <a:latin typeface="Arial"/>
                <a:cs typeface="Arial"/>
              </a:rPr>
              <a:t>numbers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initialize</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values</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X,</a:t>
            </a:r>
            <a:r>
              <a:rPr sz="1100" spc="-5" dirty="0">
                <a:latin typeface="Arial"/>
                <a:cs typeface="Arial"/>
              </a:rPr>
              <a:t> </a:t>
            </a:r>
            <a:r>
              <a:rPr sz="1100" dirty="0">
                <a:latin typeface="Arial"/>
                <a:cs typeface="Arial"/>
              </a:rPr>
              <a:t>Y</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Z.</a:t>
            </a:r>
            <a:r>
              <a:rPr sz="1100" spc="-10" dirty="0">
                <a:latin typeface="Arial"/>
                <a:cs typeface="Arial"/>
              </a:rPr>
              <a:t> </a:t>
            </a:r>
            <a:r>
              <a:rPr sz="1100" dirty="0">
                <a:latin typeface="Arial"/>
                <a:cs typeface="Arial"/>
              </a:rPr>
              <a:t>Here</a:t>
            </a:r>
            <a:r>
              <a:rPr sz="1100" spc="-25" dirty="0">
                <a:latin typeface="Arial"/>
                <a:cs typeface="Arial"/>
              </a:rPr>
              <a:t> </a:t>
            </a:r>
            <a:r>
              <a:rPr sz="1100" dirty="0">
                <a:latin typeface="Arial"/>
                <a:cs typeface="Arial"/>
              </a:rPr>
              <a:t>are</a:t>
            </a:r>
            <a:r>
              <a:rPr sz="1100" spc="-10"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constructors</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5" dirty="0">
                <a:latin typeface="Arial"/>
                <a:cs typeface="Arial"/>
              </a:rPr>
              <a:t> </a:t>
            </a:r>
            <a:r>
              <a:rPr sz="1100" b="1" i="1" spc="-10" dirty="0">
                <a:latin typeface="Arial"/>
                <a:cs typeface="Arial"/>
              </a:rPr>
              <a:t>Point3d </a:t>
            </a:r>
            <a:r>
              <a:rPr sz="1100" dirty="0">
                <a:latin typeface="Arial"/>
                <a:cs typeface="Arial"/>
              </a:rPr>
              <a:t>structure</a:t>
            </a:r>
            <a:r>
              <a:rPr sz="1100" spc="-50" dirty="0">
                <a:latin typeface="Arial"/>
                <a:cs typeface="Arial"/>
              </a:rPr>
              <a:t> .</a:t>
            </a:r>
            <a:endParaRPr sz="1100" dirty="0">
              <a:latin typeface="Arial"/>
              <a:cs typeface="Arial"/>
            </a:endParaRPr>
          </a:p>
        </p:txBody>
      </p:sp>
      <p:sp>
        <p:nvSpPr>
          <p:cNvPr id="4" name="object 4"/>
          <p:cNvSpPr txBox="1"/>
          <p:nvPr/>
        </p:nvSpPr>
        <p:spPr>
          <a:xfrm>
            <a:off x="902004" y="4822571"/>
            <a:ext cx="533146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3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shows</a:t>
            </a:r>
            <a:r>
              <a:rPr sz="1100" spc="-15" dirty="0">
                <a:latin typeface="Arial"/>
                <a:cs typeface="Arial"/>
              </a:rPr>
              <a:t> </a:t>
            </a:r>
            <a:r>
              <a:rPr sz="1100" dirty="0">
                <a:latin typeface="Arial"/>
                <a:cs typeface="Arial"/>
              </a:rPr>
              <a:t>how</a:t>
            </a:r>
            <a:r>
              <a:rPr sz="1100" spc="-1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define</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variable</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type</a:t>
            </a:r>
            <a:r>
              <a:rPr sz="1100" spc="-5" dirty="0">
                <a:latin typeface="Arial"/>
                <a:cs typeface="Arial"/>
              </a:rPr>
              <a:t> </a:t>
            </a:r>
            <a:r>
              <a:rPr sz="1100" b="1" i="1" dirty="0">
                <a:latin typeface="Arial"/>
                <a:cs typeface="Arial"/>
              </a:rPr>
              <a:t>Point3d</a:t>
            </a:r>
            <a:r>
              <a:rPr sz="1100" b="1" i="1" spc="-25"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GH</a:t>
            </a:r>
            <a:r>
              <a:rPr sz="1100" spc="-15" dirty="0">
                <a:latin typeface="Arial"/>
                <a:cs typeface="Arial"/>
              </a:rPr>
              <a:t> </a:t>
            </a:r>
            <a:r>
              <a:rPr sz="1100" spc="-25" dirty="0">
                <a:latin typeface="Arial"/>
                <a:cs typeface="Arial"/>
              </a:rPr>
              <a:t>C# </a:t>
            </a:r>
            <a:r>
              <a:rPr sz="1100" spc="-10" dirty="0">
                <a:latin typeface="Arial"/>
                <a:cs typeface="Arial"/>
              </a:rPr>
              <a:t>component.</a:t>
            </a:r>
            <a:endParaRPr sz="1100">
              <a:latin typeface="Arial"/>
              <a:cs typeface="Arial"/>
            </a:endParaRPr>
          </a:p>
        </p:txBody>
      </p:sp>
      <p:sp>
        <p:nvSpPr>
          <p:cNvPr id="5" name="object 5"/>
          <p:cNvSpPr/>
          <p:nvPr/>
        </p:nvSpPr>
        <p:spPr>
          <a:xfrm>
            <a:off x="914704" y="8451850"/>
            <a:ext cx="1829435" cy="7620"/>
          </a:xfrm>
          <a:custGeom>
            <a:avLst/>
            <a:gdLst/>
            <a:ahLst/>
            <a:cxnLst/>
            <a:rect l="l" t="t" r="r" b="b"/>
            <a:pathLst>
              <a:path w="1829435" h="7620">
                <a:moveTo>
                  <a:pt x="1829054" y="0"/>
                </a:moveTo>
                <a:lnTo>
                  <a:pt x="0" y="0"/>
                </a:lnTo>
                <a:lnTo>
                  <a:pt x="0" y="7619"/>
                </a:lnTo>
                <a:lnTo>
                  <a:pt x="1829054" y="7619"/>
                </a:lnTo>
                <a:lnTo>
                  <a:pt x="1829054" y="0"/>
                </a:lnTo>
                <a:close/>
              </a:path>
            </a:pathLst>
          </a:custGeom>
          <a:solidFill>
            <a:srgbClr val="000000"/>
          </a:solidFill>
        </p:spPr>
        <p:txBody>
          <a:bodyPr wrap="square" lIns="0" tIns="0" rIns="0" bIns="0" rtlCol="0"/>
          <a:lstStyle/>
          <a:p>
            <a:endParaRPr/>
          </a:p>
        </p:txBody>
      </p:sp>
      <p:sp>
        <p:nvSpPr>
          <p:cNvPr id="6" name="object 6"/>
          <p:cNvSpPr txBox="1"/>
          <p:nvPr/>
        </p:nvSpPr>
        <p:spPr>
          <a:xfrm>
            <a:off x="876604" y="8501075"/>
            <a:ext cx="5927090" cy="653415"/>
          </a:xfrm>
          <a:prstGeom prst="rect">
            <a:avLst/>
          </a:prstGeom>
        </p:spPr>
        <p:txBody>
          <a:bodyPr vert="horz" wrap="square" lIns="0" tIns="20320" rIns="0" bIns="0" rtlCol="0">
            <a:spAutoFit/>
          </a:bodyPr>
          <a:lstStyle/>
          <a:p>
            <a:pPr marL="38100">
              <a:lnSpc>
                <a:spcPct val="100000"/>
              </a:lnSpc>
              <a:spcBef>
                <a:spcPts val="160"/>
              </a:spcBef>
            </a:pPr>
            <a:r>
              <a:rPr sz="1050" baseline="31746" dirty="0">
                <a:latin typeface="Arial"/>
                <a:cs typeface="Arial"/>
              </a:rPr>
              <a:t>9</a:t>
            </a:r>
            <a:r>
              <a:rPr sz="1050" spc="172" baseline="31746" dirty="0">
                <a:latin typeface="Arial"/>
                <a:cs typeface="Arial"/>
              </a:rPr>
              <a:t> </a:t>
            </a:r>
            <a:r>
              <a:rPr sz="1000" dirty="0">
                <a:latin typeface="Arial"/>
                <a:cs typeface="Arial"/>
              </a:rPr>
              <a:t>Namespace</a:t>
            </a:r>
            <a:r>
              <a:rPr sz="1000" spc="50" dirty="0">
                <a:latin typeface="Arial"/>
                <a:cs typeface="Arial"/>
              </a:rPr>
              <a:t> </a:t>
            </a:r>
            <a:r>
              <a:rPr sz="1000" dirty="0">
                <a:latin typeface="Arial"/>
                <a:cs typeface="Arial"/>
              </a:rPr>
              <a:t>in</a:t>
            </a:r>
            <a:r>
              <a:rPr sz="1000" spc="40" dirty="0">
                <a:latin typeface="Arial"/>
                <a:cs typeface="Arial"/>
              </a:rPr>
              <a:t> </a:t>
            </a:r>
            <a:r>
              <a:rPr sz="1000" dirty="0">
                <a:latin typeface="Arial"/>
                <a:cs typeface="Arial"/>
              </a:rPr>
              <a:t>.NET:</a:t>
            </a:r>
            <a:r>
              <a:rPr sz="1000" spc="60" dirty="0">
                <a:latin typeface="Arial"/>
                <a:cs typeface="Arial"/>
              </a:rPr>
              <a:t> </a:t>
            </a:r>
            <a:r>
              <a:rPr sz="1000" u="sng" spc="-10" dirty="0">
                <a:solidFill>
                  <a:srgbClr val="1154CC"/>
                </a:solidFill>
                <a:uFill>
                  <a:solidFill>
                    <a:srgbClr val="1154CC"/>
                  </a:solidFill>
                </a:uFill>
                <a:latin typeface="Arial"/>
                <a:cs typeface="Arial"/>
                <a:hlinkClick r:id="rId2"/>
              </a:rPr>
              <a:t>https://docs.microsoft.com/en-us/dotnet/csharp/programming-guide/namespaces/</a:t>
            </a:r>
            <a:endParaRPr sz="1000">
              <a:latin typeface="Arial"/>
              <a:cs typeface="Arial"/>
            </a:endParaRPr>
          </a:p>
          <a:p>
            <a:pPr marL="38100" marR="1500505">
              <a:lnSpc>
                <a:spcPts val="1180"/>
              </a:lnSpc>
              <a:spcBef>
                <a:spcPts val="114"/>
              </a:spcBef>
            </a:pPr>
            <a:r>
              <a:rPr sz="1050" baseline="31746" dirty="0">
                <a:latin typeface="Arial"/>
                <a:cs typeface="Arial"/>
              </a:rPr>
              <a:t>10</a:t>
            </a:r>
            <a:r>
              <a:rPr sz="1050" spc="89" baseline="31746" dirty="0">
                <a:latin typeface="Arial"/>
                <a:cs typeface="Arial"/>
              </a:rPr>
              <a:t> </a:t>
            </a:r>
            <a:r>
              <a:rPr sz="1000" dirty="0">
                <a:latin typeface="Arial"/>
                <a:cs typeface="Arial"/>
              </a:rPr>
              <a:t>For</a:t>
            </a:r>
            <a:r>
              <a:rPr sz="1000" spc="-15" dirty="0">
                <a:latin typeface="Arial"/>
                <a:cs typeface="Arial"/>
              </a:rPr>
              <a:t> </a:t>
            </a:r>
            <a:r>
              <a:rPr sz="1000" dirty="0">
                <a:latin typeface="Arial"/>
                <a:cs typeface="Arial"/>
              </a:rPr>
              <a:t>details,</a:t>
            </a:r>
            <a:r>
              <a:rPr sz="1000" spc="-20" dirty="0">
                <a:latin typeface="Arial"/>
                <a:cs typeface="Arial"/>
              </a:rPr>
              <a:t> </a:t>
            </a:r>
            <a:r>
              <a:rPr sz="1000" dirty="0">
                <a:latin typeface="Arial"/>
                <a:cs typeface="Arial"/>
              </a:rPr>
              <a:t>refer</a:t>
            </a:r>
            <a:r>
              <a:rPr sz="1000" spc="-15" dirty="0">
                <a:latin typeface="Arial"/>
                <a:cs typeface="Arial"/>
              </a:rPr>
              <a:t> </a:t>
            </a:r>
            <a:r>
              <a:rPr sz="1000" dirty="0">
                <a:latin typeface="Arial"/>
                <a:cs typeface="Arial"/>
              </a:rPr>
              <a:t>to</a:t>
            </a:r>
            <a:r>
              <a:rPr sz="1000" spc="-20" dirty="0">
                <a:latin typeface="Arial"/>
                <a:cs typeface="Arial"/>
              </a:rPr>
              <a:t> </a:t>
            </a:r>
            <a:r>
              <a:rPr sz="1000" dirty="0">
                <a:latin typeface="Arial"/>
                <a:cs typeface="Arial"/>
              </a:rPr>
              <a:t>Microsoft</a:t>
            </a:r>
            <a:r>
              <a:rPr sz="1000" spc="-20" dirty="0">
                <a:latin typeface="Arial"/>
                <a:cs typeface="Arial"/>
              </a:rPr>
              <a:t> </a:t>
            </a:r>
            <a:r>
              <a:rPr sz="1000" spc="-10" dirty="0">
                <a:latin typeface="Arial"/>
                <a:cs typeface="Arial"/>
              </a:rPr>
              <a:t>documentation:</a:t>
            </a:r>
            <a:r>
              <a:rPr sz="1000" spc="-20" dirty="0">
                <a:latin typeface="Arial"/>
                <a:cs typeface="Arial"/>
              </a:rPr>
              <a:t> </a:t>
            </a:r>
            <a:r>
              <a:rPr sz="1000" u="sng" spc="-10" dirty="0">
                <a:solidFill>
                  <a:srgbClr val="1154CC"/>
                </a:solidFill>
                <a:uFill>
                  <a:solidFill>
                    <a:srgbClr val="1154CC"/>
                  </a:solidFill>
                </a:uFill>
                <a:latin typeface="Arial"/>
                <a:cs typeface="Arial"/>
                <a:hlinkClick r:id="rId3"/>
              </a:rPr>
              <a:t>https://docs.microsoft.com/en-</a:t>
            </a:r>
            <a:r>
              <a:rPr sz="1000" spc="-10" dirty="0">
                <a:solidFill>
                  <a:srgbClr val="1154CC"/>
                </a:solidFill>
                <a:latin typeface="Arial"/>
                <a:cs typeface="Arial"/>
              </a:rPr>
              <a:t> </a:t>
            </a:r>
            <a:r>
              <a:rPr sz="1000" u="sng" spc="-10" dirty="0">
                <a:solidFill>
                  <a:srgbClr val="1154CC"/>
                </a:solidFill>
                <a:uFill>
                  <a:solidFill>
                    <a:srgbClr val="1154CC"/>
                  </a:solidFill>
                </a:uFill>
                <a:latin typeface="Arial"/>
                <a:cs typeface="Arial"/>
                <a:hlinkClick r:id="rId3"/>
              </a:rPr>
              <a:t>us/dotnet/csharp/programming-guide/concepts/serialization/</a:t>
            </a:r>
            <a:endParaRPr sz="1000">
              <a:latin typeface="Arial"/>
              <a:cs typeface="Arial"/>
            </a:endParaRPr>
          </a:p>
          <a:p>
            <a:pPr marL="38100">
              <a:lnSpc>
                <a:spcPct val="100000"/>
              </a:lnSpc>
              <a:spcBef>
                <a:spcPts val="5"/>
              </a:spcBef>
            </a:pPr>
            <a:r>
              <a:rPr sz="1050" baseline="31746" dirty="0">
                <a:latin typeface="Arial"/>
                <a:cs typeface="Arial"/>
              </a:rPr>
              <a:t>11</a:t>
            </a:r>
            <a:r>
              <a:rPr sz="1050" spc="232" baseline="31746" dirty="0">
                <a:latin typeface="Arial"/>
                <a:cs typeface="Arial"/>
              </a:rPr>
              <a:t> </a:t>
            </a:r>
            <a:r>
              <a:rPr sz="1000" dirty="0">
                <a:latin typeface="Arial"/>
                <a:cs typeface="Arial"/>
              </a:rPr>
              <a:t>Interfaces:</a:t>
            </a:r>
            <a:r>
              <a:rPr sz="1000" spc="100" dirty="0">
                <a:latin typeface="Arial"/>
                <a:cs typeface="Arial"/>
              </a:rPr>
              <a:t> </a:t>
            </a:r>
            <a:r>
              <a:rPr sz="1000" u="sng" spc="-10" dirty="0">
                <a:solidFill>
                  <a:srgbClr val="1154CC"/>
                </a:solidFill>
                <a:uFill>
                  <a:solidFill>
                    <a:srgbClr val="1154CC"/>
                  </a:solidFill>
                </a:uFill>
                <a:latin typeface="Arial"/>
                <a:cs typeface="Arial"/>
                <a:hlinkClick r:id="rId4"/>
              </a:rPr>
              <a:t>https://docs.microsoft.com/en-us/dotnet/csharp/programming-guide/interfaces/index</a:t>
            </a:r>
            <a:endParaRPr sz="1000">
              <a:latin typeface="Arial"/>
              <a:cs typeface="Arial"/>
            </a:endParaRPr>
          </a:p>
        </p:txBody>
      </p:sp>
      <p:pic>
        <p:nvPicPr>
          <p:cNvPr id="7" name="object 7"/>
          <p:cNvPicPr/>
          <p:nvPr/>
        </p:nvPicPr>
        <p:blipFill>
          <a:blip r:embed="rId5" cstate="print"/>
          <a:stretch>
            <a:fillRect/>
          </a:stretch>
        </p:blipFill>
        <p:spPr>
          <a:xfrm>
            <a:off x="932353" y="1774652"/>
            <a:ext cx="3559335" cy="2346627"/>
          </a:xfrm>
          <a:prstGeom prst="rect">
            <a:avLst/>
          </a:prstGeom>
        </p:spPr>
      </p:pic>
      <p:sp>
        <p:nvSpPr>
          <p:cNvPr id="14" name="Title 13"/>
          <p:cNvSpPr>
            <a:spLocks noGrp="1"/>
          </p:cNvSpPr>
          <p:nvPr>
            <p:ph type="title"/>
          </p:nvPr>
        </p:nvSpPr>
        <p:spPr>
          <a:xfrm>
            <a:off x="990600" y="533400"/>
            <a:ext cx="5943600" cy="276999"/>
          </a:xfrm>
        </p:spPr>
        <p:txBody>
          <a:bodyPr/>
          <a:lstStyle/>
          <a:p>
            <a:r>
              <a:rPr lang="en-US" dirty="0"/>
              <a:t>Point3d </a:t>
            </a:r>
            <a:r>
              <a:rPr lang="en-US" dirty="0" smtClean="0"/>
              <a:t>Constructors</a:t>
            </a:r>
            <a:endParaRPr lang="en-US" dirty="0"/>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51</a:t>
            </a:r>
          </a:p>
        </p:txBody>
      </p:sp>
      <p:graphicFrame>
        <p:nvGraphicFramePr>
          <p:cNvPr id="11" name="object 2"/>
          <p:cNvGraphicFramePr>
            <a:graphicFrameLocks noGrp="1"/>
          </p:cNvGraphicFramePr>
          <p:nvPr>
            <p:extLst>
              <p:ext uri="{D42A27DB-BD31-4B8C-83A1-F6EECF244321}">
                <p14:modId xmlns:p14="http://schemas.microsoft.com/office/powerpoint/2010/main" val="230308334"/>
              </p:ext>
            </p:extLst>
          </p:nvPr>
        </p:nvGraphicFramePr>
        <p:xfrm>
          <a:off x="914704" y="6167755"/>
          <a:ext cx="5944870" cy="145224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x,</a:t>
                      </a:r>
                      <a:r>
                        <a:rPr sz="900" spc="-1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1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z,</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Point)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790575">
                <a:tc>
                  <a:txBody>
                    <a:bodyPr/>
                    <a:lstStyle/>
                    <a:p>
                      <a:pPr marL="191770">
                        <a:lnSpc>
                          <a:spcPts val="1055"/>
                        </a:lnSpc>
                        <a:spcBef>
                          <a:spcPts val="465"/>
                        </a:spcBef>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an</a:t>
                      </a:r>
                      <a:r>
                        <a:rPr sz="900" spc="-20" dirty="0">
                          <a:solidFill>
                            <a:srgbClr val="00AF50"/>
                          </a:solidFill>
                          <a:latin typeface="Arial"/>
                          <a:cs typeface="Arial"/>
                        </a:rPr>
                        <a:t> </a:t>
                      </a:r>
                      <a:r>
                        <a:rPr sz="900" dirty="0">
                          <a:solidFill>
                            <a:srgbClr val="00AF50"/>
                          </a:solidFill>
                          <a:latin typeface="Arial"/>
                          <a:cs typeface="Arial"/>
                        </a:rPr>
                        <a:t>instance</a:t>
                      </a:r>
                      <a:r>
                        <a:rPr sz="900" spc="-3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point</a:t>
                      </a:r>
                      <a:r>
                        <a:rPr sz="900" spc="-15" dirty="0">
                          <a:solidFill>
                            <a:srgbClr val="00AF50"/>
                          </a:solidFill>
                          <a:latin typeface="Arial"/>
                          <a:cs typeface="Arial"/>
                        </a:rPr>
                        <a:t> </a:t>
                      </a:r>
                      <a:r>
                        <a:rPr sz="900" dirty="0">
                          <a:solidFill>
                            <a:srgbClr val="00AF50"/>
                          </a:solidFill>
                          <a:latin typeface="Arial"/>
                          <a:cs typeface="Arial"/>
                        </a:rPr>
                        <a:t>and</a:t>
                      </a:r>
                      <a:r>
                        <a:rPr sz="900" spc="-30" dirty="0">
                          <a:solidFill>
                            <a:srgbClr val="00AF50"/>
                          </a:solidFill>
                          <a:latin typeface="Arial"/>
                          <a:cs typeface="Arial"/>
                        </a:rPr>
                        <a:t> </a:t>
                      </a:r>
                      <a:r>
                        <a:rPr sz="900" dirty="0">
                          <a:solidFill>
                            <a:srgbClr val="00AF50"/>
                          </a:solidFill>
                          <a:latin typeface="Arial"/>
                          <a:cs typeface="Arial"/>
                        </a:rPr>
                        <a:t>initialize</a:t>
                      </a:r>
                      <a:r>
                        <a:rPr sz="900" spc="-25" dirty="0">
                          <a:solidFill>
                            <a:srgbClr val="00AF50"/>
                          </a:solidFill>
                          <a:latin typeface="Arial"/>
                          <a:cs typeface="Arial"/>
                        </a:rPr>
                        <a:t> </a:t>
                      </a:r>
                      <a:r>
                        <a:rPr sz="900" dirty="0">
                          <a:solidFill>
                            <a:srgbClr val="00AF50"/>
                          </a:solidFill>
                          <a:latin typeface="Arial"/>
                          <a:cs typeface="Arial"/>
                        </a:rPr>
                        <a:t>to</a:t>
                      </a:r>
                      <a:r>
                        <a:rPr sz="900" spc="-30" dirty="0">
                          <a:solidFill>
                            <a:srgbClr val="00AF50"/>
                          </a:solidFill>
                          <a:latin typeface="Arial"/>
                          <a:cs typeface="Arial"/>
                        </a:rPr>
                        <a:t> </a:t>
                      </a:r>
                      <a:r>
                        <a:rPr sz="900" dirty="0">
                          <a:solidFill>
                            <a:srgbClr val="00AF50"/>
                          </a:solidFill>
                          <a:latin typeface="Arial"/>
                          <a:cs typeface="Arial"/>
                        </a:rPr>
                        <a:t>x,</a:t>
                      </a:r>
                      <a:r>
                        <a:rPr sz="900" spc="-25" dirty="0">
                          <a:solidFill>
                            <a:srgbClr val="00AF50"/>
                          </a:solidFill>
                          <a:latin typeface="Arial"/>
                          <a:cs typeface="Arial"/>
                        </a:rPr>
                        <a:t> </a:t>
                      </a:r>
                      <a:r>
                        <a:rPr sz="900" dirty="0">
                          <a:solidFill>
                            <a:srgbClr val="00AF50"/>
                          </a:solidFill>
                          <a:latin typeface="Arial"/>
                          <a:cs typeface="Arial"/>
                        </a:rPr>
                        <a:t>y</a:t>
                      </a:r>
                      <a:r>
                        <a:rPr sz="900" spc="-10"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spc="-50" dirty="0">
                          <a:solidFill>
                            <a:srgbClr val="00AF50"/>
                          </a:solidFill>
                          <a:latin typeface="Arial"/>
                          <a:cs typeface="Arial"/>
                        </a:rPr>
                        <a:t>z</a:t>
                      </a:r>
                      <a:endParaRPr sz="900">
                        <a:latin typeface="Arial"/>
                        <a:cs typeface="Arial"/>
                      </a:endParaRPr>
                    </a:p>
                    <a:p>
                      <a:pPr marL="191770">
                        <a:lnSpc>
                          <a:spcPts val="1055"/>
                        </a:lnSpc>
                      </a:pPr>
                      <a:r>
                        <a:rPr sz="900" b="1" dirty="0">
                          <a:latin typeface="Arial"/>
                          <a:cs typeface="Arial"/>
                        </a:rPr>
                        <a:t>Point3d</a:t>
                      </a:r>
                      <a:r>
                        <a:rPr sz="900" b="1"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Point3d(x,</a:t>
                      </a:r>
                      <a:r>
                        <a:rPr sz="900" spc="-20" dirty="0">
                          <a:latin typeface="Arial"/>
                          <a:cs typeface="Arial"/>
                        </a:rPr>
                        <a:t> </a:t>
                      </a:r>
                      <a:r>
                        <a:rPr sz="900" dirty="0">
                          <a:latin typeface="Arial"/>
                          <a:cs typeface="Arial"/>
                        </a:rPr>
                        <a:t>y,</a:t>
                      </a:r>
                      <a:r>
                        <a:rPr sz="900" spc="-10" dirty="0">
                          <a:latin typeface="Arial"/>
                          <a:cs typeface="Arial"/>
                        </a:rPr>
                        <a:t> </a:t>
                      </a:r>
                      <a:r>
                        <a:rPr sz="900" spc="-25" dirty="0">
                          <a:latin typeface="Arial"/>
                          <a:cs typeface="Arial"/>
                        </a:rPr>
                        <a:t>z);</a:t>
                      </a:r>
                      <a:endParaRPr sz="900">
                        <a:latin typeface="Arial"/>
                        <a:cs typeface="Arial"/>
                      </a:endParaRPr>
                    </a:p>
                    <a:p>
                      <a:pPr>
                        <a:lnSpc>
                          <a:spcPct val="100000"/>
                        </a:lnSpc>
                        <a:spcBef>
                          <a:spcPts val="40"/>
                        </a:spcBef>
                      </a:pPr>
                      <a:endParaRPr sz="900">
                        <a:latin typeface="Times New Roman"/>
                        <a:cs typeface="Times New Roman"/>
                      </a:endParaRPr>
                    </a:p>
                    <a:p>
                      <a:pPr marL="191770" marR="4184650">
                        <a:lnSpc>
                          <a:spcPts val="1030"/>
                        </a:lnSpc>
                      </a:pPr>
                      <a:r>
                        <a:rPr sz="900" dirty="0">
                          <a:solidFill>
                            <a:srgbClr val="00AF50"/>
                          </a:solidFill>
                          <a:latin typeface="Arial"/>
                          <a:cs typeface="Arial"/>
                        </a:rPr>
                        <a:t>//Assign</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"pt"</a:t>
                      </a:r>
                      <a:r>
                        <a:rPr sz="900" spc="-1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Point</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pt;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5430">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12" name="object 4"/>
          <p:cNvPicPr/>
          <p:nvPr/>
        </p:nvPicPr>
        <p:blipFill>
          <a:blip r:embed="rId6" cstate="print"/>
          <a:stretch>
            <a:fillRect/>
          </a:stretch>
        </p:blipFill>
        <p:spPr>
          <a:xfrm>
            <a:off x="934180" y="5320703"/>
            <a:ext cx="3754435" cy="640792"/>
          </a:xfrm>
          <a:prstGeom prst="rect">
            <a:avLst/>
          </a:prstGeom>
        </p:spPr>
      </p:pic>
      <p:sp>
        <p:nvSpPr>
          <p:cNvPr id="13" name="TextBox 12">
            <a:hlinkClick r:id="rId7" action="ppaction://hlinkfile"/>
          </p:cNvPr>
          <p:cNvSpPr txBox="1"/>
          <p:nvPr/>
        </p:nvSpPr>
        <p:spPr>
          <a:xfrm>
            <a:off x="6308026" y="6606661"/>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871376"/>
            <a:ext cx="5737225" cy="836930"/>
          </a:xfrm>
          <a:prstGeom prst="rect">
            <a:avLst/>
          </a:prstGeom>
        </p:spPr>
        <p:txBody>
          <a:bodyPr vert="horz" wrap="square" lIns="0" tIns="12700" rIns="0" bIns="0" rtlCol="0">
            <a:spAutoFit/>
          </a:bodyPr>
          <a:lstStyle/>
          <a:p>
            <a:pPr marL="12700">
              <a:lnSpc>
                <a:spcPts val="1290"/>
              </a:lnSpc>
              <a:spcBef>
                <a:spcPts val="100"/>
              </a:spcBef>
            </a:pPr>
            <a:r>
              <a:rPr sz="1100" b="1" dirty="0">
                <a:latin typeface="Arial"/>
                <a:cs typeface="Arial"/>
              </a:rPr>
              <a:t>Point3d</a:t>
            </a:r>
            <a:r>
              <a:rPr sz="1100" b="1" spc="-5" dirty="0">
                <a:latin typeface="Arial"/>
                <a:cs typeface="Arial"/>
              </a:rPr>
              <a:t> </a:t>
            </a:r>
            <a:r>
              <a:rPr sz="1100" b="1" spc="-10" dirty="0">
                <a:latin typeface="Arial"/>
                <a:cs typeface="Arial"/>
              </a:rPr>
              <a:t>Properties:</a:t>
            </a:r>
            <a:endParaRPr sz="1100" dirty="0">
              <a:latin typeface="Arial"/>
              <a:cs typeface="Arial"/>
            </a:endParaRPr>
          </a:p>
          <a:p>
            <a:pPr marL="12700" marR="5080">
              <a:lnSpc>
                <a:spcPct val="96100"/>
              </a:lnSpc>
              <a:spcBef>
                <a:spcPts val="25"/>
              </a:spcBef>
            </a:pPr>
            <a:r>
              <a:rPr sz="1100" dirty="0">
                <a:latin typeface="Arial"/>
                <a:cs typeface="Arial"/>
              </a:rPr>
              <a:t>Properties</a:t>
            </a:r>
            <a:r>
              <a:rPr sz="1100" spc="-3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mostly</a:t>
            </a:r>
            <a:r>
              <a:rPr sz="1100" spc="-20" dirty="0">
                <a:latin typeface="Arial"/>
                <a:cs typeface="Arial"/>
              </a:rPr>
              <a:t> </a:t>
            </a:r>
            <a:r>
              <a:rPr sz="1100" dirty="0">
                <a:latin typeface="Arial"/>
                <a:cs typeface="Arial"/>
              </a:rPr>
              <a:t>used</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“get”</a:t>
            </a:r>
            <a:r>
              <a:rPr sz="1100" spc="-30" dirty="0">
                <a:latin typeface="Arial"/>
                <a:cs typeface="Arial"/>
              </a:rPr>
              <a:t> </a:t>
            </a:r>
            <a:r>
              <a:rPr sz="1100" dirty="0">
                <a:latin typeface="Arial"/>
                <a:cs typeface="Arial"/>
              </a:rPr>
              <a:t>and/or</a:t>
            </a:r>
            <a:r>
              <a:rPr sz="1100" spc="-25" dirty="0">
                <a:latin typeface="Arial"/>
                <a:cs typeface="Arial"/>
              </a:rPr>
              <a:t> </a:t>
            </a:r>
            <a:r>
              <a:rPr sz="1100" dirty="0">
                <a:latin typeface="Arial"/>
                <a:cs typeface="Arial"/>
              </a:rPr>
              <a:t>“set”</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fields</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structure.</a:t>
            </a:r>
            <a:r>
              <a:rPr sz="1100" spc="-35"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example,</a:t>
            </a:r>
            <a:r>
              <a:rPr sz="1100" spc="-25" dirty="0">
                <a:latin typeface="Arial"/>
                <a:cs typeface="Arial"/>
              </a:rPr>
              <a:t> </a:t>
            </a:r>
            <a:r>
              <a:rPr sz="1100" spc="-10" dirty="0">
                <a:latin typeface="Arial"/>
                <a:cs typeface="Arial"/>
              </a:rPr>
              <a:t>there </a:t>
            </a:r>
            <a:r>
              <a:rPr sz="1100" dirty="0">
                <a:latin typeface="Arial"/>
                <a:cs typeface="Arial"/>
              </a:rPr>
              <a:t>are</a:t>
            </a:r>
            <a:r>
              <a:rPr sz="1100" spc="-3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“X”,</a:t>
            </a:r>
            <a:r>
              <a:rPr sz="1100" spc="-20" dirty="0">
                <a:latin typeface="Arial"/>
                <a:cs typeface="Arial"/>
              </a:rPr>
              <a:t> </a:t>
            </a:r>
            <a:r>
              <a:rPr sz="1100" dirty="0">
                <a:latin typeface="Arial"/>
                <a:cs typeface="Arial"/>
              </a:rPr>
              <a:t>“Y”</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“Z”</a:t>
            </a:r>
            <a:r>
              <a:rPr sz="1100" spc="-10" dirty="0">
                <a:latin typeface="Arial"/>
                <a:cs typeface="Arial"/>
              </a:rPr>
              <a:t> </a:t>
            </a:r>
            <a:r>
              <a:rPr sz="1100" dirty="0">
                <a:latin typeface="Arial"/>
                <a:cs typeface="Arial"/>
              </a:rPr>
              <a:t>properties</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get</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set</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coordinates</a:t>
            </a:r>
            <a:r>
              <a:rPr sz="1100" spc="-1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10" dirty="0">
                <a:latin typeface="Arial"/>
                <a:cs typeface="Arial"/>
              </a:rPr>
              <a:t> </a:t>
            </a:r>
            <a:r>
              <a:rPr sz="1100" b="1" i="1" spc="-10" dirty="0">
                <a:latin typeface="Arial"/>
                <a:cs typeface="Arial"/>
              </a:rPr>
              <a:t>Point3d</a:t>
            </a:r>
            <a:r>
              <a:rPr sz="1100" spc="-10" dirty="0">
                <a:latin typeface="Arial"/>
                <a:cs typeface="Arial"/>
              </a:rPr>
              <a:t>. </a:t>
            </a:r>
            <a:r>
              <a:rPr sz="1100" dirty="0">
                <a:latin typeface="Arial"/>
                <a:cs typeface="Arial"/>
              </a:rPr>
              <a:t>Properties</a:t>
            </a:r>
            <a:r>
              <a:rPr sz="1100" spc="-4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be</a:t>
            </a:r>
            <a:r>
              <a:rPr sz="1100" spc="-30" dirty="0">
                <a:latin typeface="Arial"/>
                <a:cs typeface="Arial"/>
              </a:rPr>
              <a:t> </a:t>
            </a:r>
            <a:r>
              <a:rPr sz="1100" b="1" i="1" dirty="0">
                <a:latin typeface="Arial"/>
                <a:cs typeface="Arial"/>
              </a:rPr>
              <a:t>static</a:t>
            </a:r>
            <a:r>
              <a:rPr sz="1100" b="1" i="1"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get</a:t>
            </a:r>
            <a:r>
              <a:rPr sz="1100" spc="-10" dirty="0">
                <a:latin typeface="Arial"/>
                <a:cs typeface="Arial"/>
              </a:rPr>
              <a:t> </a:t>
            </a:r>
            <a:r>
              <a:rPr sz="1100" dirty="0">
                <a:latin typeface="Arial"/>
                <a:cs typeface="Arial"/>
              </a:rPr>
              <a:t>specific</a:t>
            </a:r>
            <a:r>
              <a:rPr sz="1100" spc="-15" dirty="0">
                <a:latin typeface="Arial"/>
                <a:cs typeface="Arial"/>
              </a:rPr>
              <a:t> </a:t>
            </a:r>
            <a:r>
              <a:rPr sz="1100" dirty="0">
                <a:latin typeface="Arial"/>
                <a:cs typeface="Arial"/>
              </a:rPr>
              <a:t>points,</a:t>
            </a:r>
            <a:r>
              <a:rPr sz="1100" spc="-20" dirty="0">
                <a:latin typeface="Arial"/>
                <a:cs typeface="Arial"/>
              </a:rPr>
              <a:t> </a:t>
            </a:r>
            <a:r>
              <a:rPr sz="1100" dirty="0">
                <a:latin typeface="Arial"/>
                <a:cs typeface="Arial"/>
              </a:rPr>
              <a:t>such</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origin</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coordinate</a:t>
            </a:r>
            <a:r>
              <a:rPr sz="1100" spc="-15" dirty="0">
                <a:latin typeface="Arial"/>
                <a:cs typeface="Arial"/>
              </a:rPr>
              <a:t> </a:t>
            </a:r>
            <a:r>
              <a:rPr sz="1100" spc="-10" dirty="0">
                <a:latin typeface="Arial"/>
                <a:cs typeface="Arial"/>
              </a:rPr>
              <a:t>system </a:t>
            </a:r>
            <a:r>
              <a:rPr sz="1100" dirty="0">
                <a:latin typeface="Arial"/>
                <a:cs typeface="Arial"/>
              </a:rPr>
              <a:t>(0,0,0).</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are</a:t>
            </a:r>
            <a:r>
              <a:rPr sz="1100" spc="-20" dirty="0">
                <a:latin typeface="Arial"/>
                <a:cs typeface="Arial"/>
              </a:rPr>
              <a:t> </a:t>
            </a:r>
            <a:r>
              <a:rPr sz="1100" b="1" i="1" dirty="0">
                <a:latin typeface="Arial"/>
                <a:cs typeface="Arial"/>
              </a:rPr>
              <a:t>Point3d</a:t>
            </a:r>
            <a:r>
              <a:rPr sz="1100" b="1" i="1" spc="-30" dirty="0">
                <a:latin typeface="Arial"/>
                <a:cs typeface="Arial"/>
              </a:rPr>
              <a:t> </a:t>
            </a:r>
            <a:r>
              <a:rPr sz="1100" dirty="0">
                <a:latin typeface="Arial"/>
                <a:cs typeface="Arial"/>
              </a:rPr>
              <a:t>properties</a:t>
            </a:r>
            <a:r>
              <a:rPr sz="1100" spc="-30"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they</a:t>
            </a:r>
            <a:r>
              <a:rPr sz="1100" spc="-20" dirty="0">
                <a:latin typeface="Arial"/>
                <a:cs typeface="Arial"/>
              </a:rPr>
              <a:t> </a:t>
            </a:r>
            <a:r>
              <a:rPr sz="1100" dirty="0">
                <a:latin typeface="Arial"/>
                <a:cs typeface="Arial"/>
              </a:rPr>
              <a:t>appear</a:t>
            </a:r>
            <a:r>
              <a:rPr sz="1100" spc="-2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documentation:</a:t>
            </a:r>
            <a:endParaRPr sz="1100" dirty="0">
              <a:latin typeface="Arial"/>
              <a:cs typeface="Arial"/>
            </a:endParaRPr>
          </a:p>
        </p:txBody>
      </p:sp>
      <p:pic>
        <p:nvPicPr>
          <p:cNvPr id="5" name="object 5"/>
          <p:cNvPicPr/>
          <p:nvPr/>
        </p:nvPicPr>
        <p:blipFill>
          <a:blip r:embed="rId2" cstate="print"/>
          <a:stretch>
            <a:fillRect/>
          </a:stretch>
        </p:blipFill>
        <p:spPr>
          <a:xfrm>
            <a:off x="932385" y="1905000"/>
            <a:ext cx="5539534" cy="3817795"/>
          </a:xfrm>
          <a:prstGeom prst="rect">
            <a:avLst/>
          </a:prstGeom>
        </p:spPr>
      </p:pic>
      <p:sp>
        <p:nvSpPr>
          <p:cNvPr id="10" name="Title 9"/>
          <p:cNvSpPr>
            <a:spLocks noGrp="1"/>
          </p:cNvSpPr>
          <p:nvPr>
            <p:ph type="title"/>
          </p:nvPr>
        </p:nvSpPr>
        <p:spPr>
          <a:xfrm>
            <a:off x="990600" y="533400"/>
            <a:ext cx="5943600" cy="276999"/>
          </a:xfrm>
        </p:spPr>
        <p:txBody>
          <a:bodyPr/>
          <a:lstStyle/>
          <a:p>
            <a:r>
              <a:rPr lang="en-US" dirty="0"/>
              <a:t>Point3d </a:t>
            </a:r>
            <a:r>
              <a:rPr lang="en-US" dirty="0" smtClean="0"/>
              <a:t>Properties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92556"/>
            <a:ext cx="526859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Here</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GH</a:t>
            </a:r>
            <a:r>
              <a:rPr sz="1100" spc="-30" dirty="0">
                <a:latin typeface="Arial"/>
                <a:cs typeface="Arial"/>
              </a:rPr>
              <a:t> </a:t>
            </a:r>
            <a:r>
              <a:rPr sz="1100" dirty="0">
                <a:latin typeface="Arial"/>
                <a:cs typeface="Arial"/>
              </a:rPr>
              <a:t>examples</a:t>
            </a:r>
            <a:r>
              <a:rPr sz="1100" spc="-1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show</a:t>
            </a:r>
            <a:r>
              <a:rPr sz="1100" spc="-10" dirty="0">
                <a:latin typeface="Arial"/>
                <a:cs typeface="Arial"/>
              </a:rPr>
              <a:t> </a:t>
            </a:r>
            <a:r>
              <a:rPr sz="1100" dirty="0">
                <a:latin typeface="Arial"/>
                <a:cs typeface="Arial"/>
              </a:rPr>
              <a:t>how</a:t>
            </a:r>
            <a:r>
              <a:rPr sz="1100"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get</a:t>
            </a:r>
            <a:r>
              <a:rPr sz="1100" spc="-2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set</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coordinates</a:t>
            </a:r>
            <a:r>
              <a:rPr sz="1100" spc="-10"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a</a:t>
            </a:r>
            <a:r>
              <a:rPr sz="1100" spc="10" dirty="0">
                <a:latin typeface="Arial"/>
                <a:cs typeface="Arial"/>
              </a:rPr>
              <a:t> </a:t>
            </a:r>
            <a:r>
              <a:rPr sz="1100" b="1" i="1" spc="-10" dirty="0">
                <a:latin typeface="Arial"/>
                <a:cs typeface="Arial"/>
              </a:rPr>
              <a:t>Point3d</a:t>
            </a:r>
            <a:r>
              <a:rPr sz="1100" spc="-10" dirty="0">
                <a:latin typeface="Arial"/>
                <a:cs typeface="Arial"/>
              </a:rPr>
              <a:t>.</a:t>
            </a:r>
            <a:endParaRPr sz="1100">
              <a:latin typeface="Arial"/>
              <a:cs typeface="Arial"/>
            </a:endParaRPr>
          </a:p>
        </p:txBody>
      </p:sp>
      <p:graphicFrame>
        <p:nvGraphicFramePr>
          <p:cNvPr id="3" name="object 3"/>
          <p:cNvGraphicFramePr>
            <a:graphicFrameLocks noGrp="1"/>
          </p:cNvGraphicFramePr>
          <p:nvPr/>
        </p:nvGraphicFramePr>
        <p:xfrm>
          <a:off x="914704" y="2933954"/>
          <a:ext cx="5944870" cy="131889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Point3d</a:t>
                      </a:r>
                      <a:r>
                        <a:rPr sz="900" b="1" spc="-5" dirty="0">
                          <a:latin typeface="Arial"/>
                          <a:cs typeface="Arial"/>
                        </a:rPr>
                        <a:t> </a:t>
                      </a:r>
                      <a:r>
                        <a:rPr sz="900" dirty="0">
                          <a:latin typeface="Arial"/>
                          <a:cs typeface="Arial"/>
                        </a:rPr>
                        <a:t>pt,</a:t>
                      </a:r>
                      <a:r>
                        <a:rPr sz="900" spc="-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dirty="0">
                          <a:latin typeface="Arial"/>
                          <a:cs typeface="Arial"/>
                        </a:rPr>
                        <a:t>A,</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dirty="0">
                          <a:latin typeface="Arial"/>
                          <a:cs typeface="Arial"/>
                        </a:rPr>
                        <a:t>B,</a:t>
                      </a:r>
                      <a:r>
                        <a:rPr sz="900" spc="-2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5" dirty="0">
                          <a:solidFill>
                            <a:srgbClr val="3333FF"/>
                          </a:solidFill>
                          <a:latin typeface="Arial"/>
                          <a:cs typeface="Arial"/>
                        </a:rPr>
                        <a:t> </a:t>
                      </a:r>
                      <a:r>
                        <a:rPr sz="900" spc="-25" dirty="0">
                          <a:latin typeface="Arial"/>
                          <a:cs typeface="Arial"/>
                        </a:rPr>
                        <a:t>C)</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657860">
                <a:tc>
                  <a:txBody>
                    <a:bodyPr/>
                    <a:lstStyle/>
                    <a:p>
                      <a:pPr marL="191770">
                        <a:lnSpc>
                          <a:spcPts val="1055"/>
                        </a:lnSpc>
                        <a:spcBef>
                          <a:spcPts val="465"/>
                        </a:spcBef>
                      </a:pPr>
                      <a:r>
                        <a:rPr sz="900" dirty="0">
                          <a:solidFill>
                            <a:srgbClr val="00AF50"/>
                          </a:solidFill>
                          <a:latin typeface="Arial"/>
                          <a:cs typeface="Arial"/>
                        </a:rPr>
                        <a:t>//Assign</a:t>
                      </a:r>
                      <a:r>
                        <a:rPr sz="900" spc="-2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coordinates</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spc="-10" dirty="0">
                          <a:solidFill>
                            <a:srgbClr val="00AF50"/>
                          </a:solidFill>
                          <a:latin typeface="Arial"/>
                          <a:cs typeface="Arial"/>
                        </a:rPr>
                        <a:t>output</a:t>
                      </a:r>
                      <a:endParaRPr sz="900">
                        <a:latin typeface="Arial"/>
                        <a:cs typeface="Arial"/>
                      </a:endParaRPr>
                    </a:p>
                    <a:p>
                      <a:pPr marL="191770">
                        <a:lnSpc>
                          <a:spcPts val="1030"/>
                        </a:lnSpc>
                      </a:pPr>
                      <a:r>
                        <a:rPr sz="900" dirty="0">
                          <a:latin typeface="Arial"/>
                          <a:cs typeface="Arial"/>
                        </a:rPr>
                        <a:t>A = </a:t>
                      </a:r>
                      <a:r>
                        <a:rPr sz="900" spc="-10" dirty="0">
                          <a:latin typeface="Arial"/>
                          <a:cs typeface="Arial"/>
                        </a:rPr>
                        <a:t>pt.X;</a:t>
                      </a:r>
                      <a:endParaRPr sz="900">
                        <a:latin typeface="Arial"/>
                        <a:cs typeface="Arial"/>
                      </a:endParaRPr>
                    </a:p>
                    <a:p>
                      <a:pPr marL="191770">
                        <a:lnSpc>
                          <a:spcPts val="1040"/>
                        </a:lnSpc>
                      </a:pPr>
                      <a:r>
                        <a:rPr sz="900" dirty="0">
                          <a:latin typeface="Arial"/>
                          <a:cs typeface="Arial"/>
                        </a:rPr>
                        <a:t>B = </a:t>
                      </a:r>
                      <a:r>
                        <a:rPr sz="900" spc="-10" dirty="0">
                          <a:latin typeface="Arial"/>
                          <a:cs typeface="Arial"/>
                        </a:rPr>
                        <a:t>pt.Y;</a:t>
                      </a:r>
                      <a:endParaRPr sz="900">
                        <a:latin typeface="Arial"/>
                        <a:cs typeface="Arial"/>
                      </a:endParaRPr>
                    </a:p>
                    <a:p>
                      <a:pPr marL="191770">
                        <a:lnSpc>
                          <a:spcPts val="1060"/>
                        </a:lnSpc>
                      </a:pPr>
                      <a:r>
                        <a:rPr sz="900" dirty="0">
                          <a:latin typeface="Arial"/>
                          <a:cs typeface="Arial"/>
                        </a:rPr>
                        <a:t>C</a:t>
                      </a:r>
                      <a:r>
                        <a:rPr sz="900" spc="-5" dirty="0">
                          <a:latin typeface="Arial"/>
                          <a:cs typeface="Arial"/>
                        </a:rPr>
                        <a:t> </a:t>
                      </a:r>
                      <a:r>
                        <a:rPr sz="900" dirty="0">
                          <a:latin typeface="Arial"/>
                          <a:cs typeface="Arial"/>
                        </a:rPr>
                        <a:t>= </a:t>
                      </a:r>
                      <a:r>
                        <a:rPr sz="900" spc="-10" dirty="0">
                          <a:latin typeface="Arial"/>
                          <a:cs typeface="Arial"/>
                        </a:rPr>
                        <a:t>pt.Z;</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graphicFrame>
        <p:nvGraphicFramePr>
          <p:cNvPr id="4" name="object 4"/>
          <p:cNvGraphicFramePr>
            <a:graphicFrameLocks noGrp="1"/>
          </p:cNvGraphicFramePr>
          <p:nvPr/>
        </p:nvGraphicFramePr>
        <p:xfrm>
          <a:off x="914704" y="6264528"/>
          <a:ext cx="5944870" cy="210820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5605">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x,</a:t>
                      </a:r>
                      <a:r>
                        <a:rPr sz="900" spc="-1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1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z,</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Point)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1447800">
                <a:tc>
                  <a:txBody>
                    <a:bodyPr/>
                    <a:lstStyle/>
                    <a:p>
                      <a:pPr marL="191770">
                        <a:lnSpc>
                          <a:spcPts val="1055"/>
                        </a:lnSpc>
                        <a:spcBef>
                          <a:spcPts val="465"/>
                        </a:spcBef>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point</a:t>
                      </a:r>
                      <a:endParaRPr sz="900">
                        <a:latin typeface="Arial"/>
                        <a:cs typeface="Arial"/>
                      </a:endParaRPr>
                    </a:p>
                    <a:p>
                      <a:pPr marL="191770">
                        <a:lnSpc>
                          <a:spcPts val="1055"/>
                        </a:lnSpc>
                      </a:pPr>
                      <a:r>
                        <a:rPr sz="900" b="1" dirty="0">
                          <a:latin typeface="Arial"/>
                          <a:cs typeface="Arial"/>
                        </a:rPr>
                        <a:t>Point3d</a:t>
                      </a:r>
                      <a:r>
                        <a:rPr sz="900" b="1" spc="-10" dirty="0">
                          <a:latin typeface="Arial"/>
                          <a:cs typeface="Arial"/>
                        </a:rPr>
                        <a:t> </a:t>
                      </a:r>
                      <a:r>
                        <a:rPr sz="900" dirty="0">
                          <a:latin typeface="Arial"/>
                          <a:cs typeface="Arial"/>
                        </a:rPr>
                        <a:t>newPoint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Point3d(</a:t>
                      </a:r>
                      <a:r>
                        <a:rPr sz="900" b="1" spc="-10" dirty="0">
                          <a:latin typeface="Arial"/>
                          <a:cs typeface="Arial"/>
                        </a:rPr>
                        <a:t>Point3d</a:t>
                      </a:r>
                      <a:r>
                        <a:rPr sz="900" spc="-10" dirty="0">
                          <a:latin typeface="Arial"/>
                          <a:cs typeface="Arial"/>
                        </a:rPr>
                        <a:t>.Unset);</a:t>
                      </a:r>
                      <a:endParaRPr sz="900">
                        <a:latin typeface="Arial"/>
                        <a:cs typeface="Arial"/>
                      </a:endParaRPr>
                    </a:p>
                    <a:p>
                      <a:pPr>
                        <a:lnSpc>
                          <a:spcPct val="100000"/>
                        </a:lnSpc>
                        <a:spcBef>
                          <a:spcPts val="50"/>
                        </a:spcBef>
                      </a:pPr>
                      <a:endParaRPr sz="850">
                        <a:latin typeface="Times New Roman"/>
                        <a:cs typeface="Times New Roman"/>
                      </a:endParaRPr>
                    </a:p>
                    <a:p>
                      <a:pPr marL="191770" marR="4406900">
                        <a:lnSpc>
                          <a:spcPct val="96000"/>
                        </a:lnSpc>
                      </a:pPr>
                      <a:r>
                        <a:rPr sz="900" dirty="0">
                          <a:solidFill>
                            <a:srgbClr val="00AF50"/>
                          </a:solidFill>
                          <a:latin typeface="Arial"/>
                          <a:cs typeface="Arial"/>
                        </a:rPr>
                        <a:t>//Set</a:t>
                      </a:r>
                      <a:r>
                        <a:rPr sz="900" spc="-30" dirty="0">
                          <a:solidFill>
                            <a:srgbClr val="00AF50"/>
                          </a:solidFill>
                          <a:latin typeface="Arial"/>
                          <a:cs typeface="Arial"/>
                        </a:rPr>
                        <a:t> </a:t>
                      </a:r>
                      <a:r>
                        <a:rPr sz="900" dirty="0">
                          <a:solidFill>
                            <a:srgbClr val="00AF50"/>
                          </a:solidFill>
                          <a:latin typeface="Arial"/>
                          <a:cs typeface="Arial"/>
                        </a:rPr>
                        <a:t>"new_pt"</a:t>
                      </a:r>
                      <a:r>
                        <a:rPr sz="900" spc="-15" dirty="0">
                          <a:solidFill>
                            <a:srgbClr val="00AF50"/>
                          </a:solidFill>
                          <a:latin typeface="Arial"/>
                          <a:cs typeface="Arial"/>
                        </a:rPr>
                        <a:t> </a:t>
                      </a:r>
                      <a:r>
                        <a:rPr sz="900" spc="-10" dirty="0">
                          <a:solidFill>
                            <a:srgbClr val="00AF50"/>
                          </a:solidFill>
                          <a:latin typeface="Arial"/>
                          <a:cs typeface="Arial"/>
                        </a:rPr>
                        <a:t>coordinates </a:t>
                      </a:r>
                      <a:r>
                        <a:rPr sz="900" dirty="0">
                          <a:latin typeface="Arial"/>
                          <a:cs typeface="Arial"/>
                        </a:rPr>
                        <a:t>newPoint.X</a:t>
                      </a:r>
                      <a:r>
                        <a:rPr sz="900" spc="-40" dirty="0">
                          <a:latin typeface="Arial"/>
                          <a:cs typeface="Arial"/>
                        </a:rPr>
                        <a:t> </a:t>
                      </a:r>
                      <a:r>
                        <a:rPr sz="900" dirty="0">
                          <a:latin typeface="Arial"/>
                          <a:cs typeface="Arial"/>
                        </a:rPr>
                        <a:t>=</a:t>
                      </a:r>
                      <a:r>
                        <a:rPr sz="900" spc="-10" dirty="0">
                          <a:latin typeface="Arial"/>
                          <a:cs typeface="Arial"/>
                        </a:rPr>
                        <a:t> </a:t>
                      </a:r>
                      <a:r>
                        <a:rPr sz="900" spc="-35" dirty="0">
                          <a:latin typeface="Arial"/>
                          <a:cs typeface="Arial"/>
                        </a:rPr>
                        <a:t>x; </a:t>
                      </a:r>
                      <a:r>
                        <a:rPr sz="900" dirty="0">
                          <a:latin typeface="Arial"/>
                          <a:cs typeface="Arial"/>
                        </a:rPr>
                        <a:t>newPoint.Y</a:t>
                      </a:r>
                      <a:r>
                        <a:rPr sz="900" spc="-40" dirty="0">
                          <a:latin typeface="Arial"/>
                          <a:cs typeface="Arial"/>
                        </a:rPr>
                        <a:t> </a:t>
                      </a:r>
                      <a:r>
                        <a:rPr sz="900" dirty="0">
                          <a:latin typeface="Arial"/>
                          <a:cs typeface="Arial"/>
                        </a:rPr>
                        <a:t>=</a:t>
                      </a:r>
                      <a:r>
                        <a:rPr sz="900" spc="-10" dirty="0">
                          <a:latin typeface="Arial"/>
                          <a:cs typeface="Arial"/>
                        </a:rPr>
                        <a:t> </a:t>
                      </a:r>
                      <a:r>
                        <a:rPr sz="900" spc="-35" dirty="0">
                          <a:latin typeface="Arial"/>
                          <a:cs typeface="Arial"/>
                        </a:rPr>
                        <a:t>y; </a:t>
                      </a:r>
                      <a:r>
                        <a:rPr sz="900" dirty="0">
                          <a:latin typeface="Arial"/>
                          <a:cs typeface="Arial"/>
                        </a:rPr>
                        <a:t>newPoint.Z</a:t>
                      </a:r>
                      <a:r>
                        <a:rPr sz="900" spc="-25" dirty="0">
                          <a:latin typeface="Arial"/>
                          <a:cs typeface="Arial"/>
                        </a:rPr>
                        <a:t> </a:t>
                      </a:r>
                      <a:r>
                        <a:rPr sz="900" dirty="0">
                          <a:latin typeface="Arial"/>
                          <a:cs typeface="Arial"/>
                        </a:rPr>
                        <a:t>= </a:t>
                      </a:r>
                      <a:r>
                        <a:rPr sz="900" spc="-35" dirty="0">
                          <a:latin typeface="Arial"/>
                          <a:cs typeface="Arial"/>
                        </a:rPr>
                        <a:t>z;</a:t>
                      </a:r>
                      <a:endParaRPr sz="900">
                        <a:latin typeface="Arial"/>
                        <a:cs typeface="Arial"/>
                      </a:endParaRPr>
                    </a:p>
                    <a:p>
                      <a:pPr>
                        <a:lnSpc>
                          <a:spcPct val="100000"/>
                        </a:lnSpc>
                        <a:spcBef>
                          <a:spcPts val="35"/>
                        </a:spcBef>
                      </a:pPr>
                      <a:endParaRPr sz="900">
                        <a:latin typeface="Times New Roman"/>
                        <a:cs typeface="Times New Roman"/>
                      </a:endParaRPr>
                    </a:p>
                    <a:p>
                      <a:pPr marL="191770" marR="3769995">
                        <a:lnSpc>
                          <a:spcPts val="1030"/>
                        </a:lnSpc>
                        <a:spcBef>
                          <a:spcPts val="5"/>
                        </a:spcBef>
                      </a:pPr>
                      <a:r>
                        <a:rPr sz="900" dirty="0">
                          <a:solidFill>
                            <a:srgbClr val="00AF50"/>
                          </a:solidFill>
                          <a:latin typeface="Arial"/>
                          <a:cs typeface="Arial"/>
                        </a:rPr>
                        <a:t>//Assign</a:t>
                      </a:r>
                      <a:r>
                        <a:rPr sz="900" spc="-2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coordinates</a:t>
                      </a:r>
                      <a:r>
                        <a:rPr sz="900" spc="-1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Point</a:t>
                      </a:r>
                      <a:r>
                        <a:rPr sz="900" spc="-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newPoint;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930520" y="1099141"/>
            <a:ext cx="2808935" cy="1818501"/>
          </a:xfrm>
          <a:prstGeom prst="rect">
            <a:avLst/>
          </a:prstGeom>
        </p:spPr>
      </p:pic>
      <p:pic>
        <p:nvPicPr>
          <p:cNvPr id="7" name="object 7"/>
          <p:cNvPicPr/>
          <p:nvPr/>
        </p:nvPicPr>
        <p:blipFill>
          <a:blip r:embed="rId3" cstate="print"/>
          <a:stretch>
            <a:fillRect/>
          </a:stretch>
        </p:blipFill>
        <p:spPr>
          <a:xfrm>
            <a:off x="938193" y="4444948"/>
            <a:ext cx="3382613" cy="1798711"/>
          </a:xfrm>
          <a:prstGeom prst="rect">
            <a:avLst/>
          </a:prstGeom>
        </p:spPr>
      </p:pic>
      <p:sp>
        <p:nvSpPr>
          <p:cNvPr id="13" name="Title 12"/>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53</a:t>
            </a:r>
          </a:p>
        </p:txBody>
      </p:sp>
      <p:sp>
        <p:nvSpPr>
          <p:cNvPr id="9" name="TextBox 8">
            <a:hlinkClick r:id="rId4" action="ppaction://hlinkfile"/>
          </p:cNvPr>
          <p:cNvSpPr txBox="1"/>
          <p:nvPr/>
        </p:nvSpPr>
        <p:spPr>
          <a:xfrm>
            <a:off x="6308026" y="337975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0" name="TextBox 9">
            <a:hlinkClick r:id="rId5" action="ppaction://hlinkfile"/>
          </p:cNvPr>
          <p:cNvSpPr txBox="1"/>
          <p:nvPr/>
        </p:nvSpPr>
        <p:spPr>
          <a:xfrm>
            <a:off x="6308026" y="6705600"/>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609600"/>
            <a:ext cx="5921375" cy="1330960"/>
          </a:xfrm>
          <a:prstGeom prst="rect">
            <a:avLst/>
          </a:prstGeom>
        </p:spPr>
        <p:txBody>
          <a:bodyPr vert="horz" wrap="square" lIns="0" tIns="12700" rIns="0" bIns="0" rtlCol="0">
            <a:spAutoFit/>
          </a:bodyPr>
          <a:lstStyle/>
          <a:p>
            <a:pPr marL="368935">
              <a:lnSpc>
                <a:spcPct val="100000"/>
              </a:lnSpc>
              <a:spcBef>
                <a:spcPts val="100"/>
              </a:spcBef>
            </a:pPr>
            <a:r>
              <a:rPr lang="en-US" sz="900" dirty="0" smtClean="0">
                <a:latin typeface="Arial"/>
                <a:cs typeface="Arial"/>
              </a:rPr>
              <a:t> </a:t>
            </a:r>
            <a:endParaRPr sz="900" dirty="0">
              <a:latin typeface="Arial"/>
              <a:cs typeface="Arial"/>
            </a:endParaRPr>
          </a:p>
          <a:p>
            <a:pPr>
              <a:lnSpc>
                <a:spcPct val="100000"/>
              </a:lnSpc>
              <a:spcBef>
                <a:spcPts val="30"/>
              </a:spcBef>
            </a:pPr>
            <a:endParaRPr sz="1000" dirty="0">
              <a:latin typeface="Arial"/>
              <a:cs typeface="Arial"/>
            </a:endParaRPr>
          </a:p>
          <a:p>
            <a:pPr marL="12700">
              <a:lnSpc>
                <a:spcPct val="100000"/>
              </a:lnSpc>
            </a:pPr>
            <a:r>
              <a:rPr sz="1400" b="1" dirty="0">
                <a:latin typeface="Arial"/>
                <a:cs typeface="Arial"/>
              </a:rPr>
              <a:t>1_7:</a:t>
            </a:r>
            <a:r>
              <a:rPr sz="1400" b="1" spc="-15" dirty="0">
                <a:latin typeface="Arial"/>
                <a:cs typeface="Arial"/>
              </a:rPr>
              <a:t> </a:t>
            </a:r>
            <a:r>
              <a:rPr sz="1400" b="1" dirty="0">
                <a:latin typeface="Arial"/>
                <a:cs typeface="Arial"/>
              </a:rPr>
              <a:t>Code</a:t>
            </a:r>
            <a:r>
              <a:rPr sz="1400" b="1" spc="-15" dirty="0">
                <a:latin typeface="Arial"/>
                <a:cs typeface="Arial"/>
              </a:rPr>
              <a:t> </a:t>
            </a:r>
            <a:r>
              <a:rPr sz="1400" b="1" spc="-10" dirty="0">
                <a:latin typeface="Arial"/>
                <a:cs typeface="Arial"/>
              </a:rPr>
              <a:t>editor</a:t>
            </a:r>
            <a:endParaRPr sz="1400" dirty="0">
              <a:latin typeface="Arial"/>
              <a:cs typeface="Arial"/>
            </a:endParaRPr>
          </a:p>
          <a:p>
            <a:pPr marL="12700" marR="5080">
              <a:lnSpc>
                <a:spcPct val="95800"/>
              </a:lnSpc>
              <a:spcBef>
                <a:spcPts val="1280"/>
              </a:spcBef>
            </a:pPr>
            <a:r>
              <a:rPr sz="1100" dirty="0">
                <a:latin typeface="Arial"/>
                <a:cs typeface="Arial"/>
              </a:rPr>
              <a:t>To</a:t>
            </a:r>
            <a:r>
              <a:rPr sz="1100" spc="-25" dirty="0">
                <a:latin typeface="Arial"/>
                <a:cs typeface="Arial"/>
              </a:rPr>
              <a:t> </a:t>
            </a:r>
            <a:r>
              <a:rPr sz="1100" dirty="0">
                <a:latin typeface="Arial"/>
                <a:cs typeface="Arial"/>
              </a:rPr>
              <a:t>show</a:t>
            </a:r>
            <a:r>
              <a:rPr sz="1100" spc="-3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code</a:t>
            </a:r>
            <a:r>
              <a:rPr sz="1100" spc="-25" dirty="0">
                <a:latin typeface="Arial"/>
                <a:cs typeface="Arial"/>
              </a:rPr>
              <a:t> </a:t>
            </a:r>
            <a:r>
              <a:rPr sz="1100" dirty="0">
                <a:latin typeface="Arial"/>
                <a:cs typeface="Arial"/>
              </a:rPr>
              <a:t>editor</a:t>
            </a:r>
            <a:r>
              <a:rPr sz="1100" spc="-15" dirty="0">
                <a:latin typeface="Arial"/>
                <a:cs typeface="Arial"/>
              </a:rPr>
              <a:t> </a:t>
            </a:r>
            <a:r>
              <a:rPr sz="1100" dirty="0">
                <a:latin typeface="Arial"/>
                <a:cs typeface="Arial"/>
              </a:rPr>
              <a:t>window</a:t>
            </a:r>
            <a:r>
              <a:rPr sz="1100" spc="-20" dirty="0">
                <a:latin typeface="Arial"/>
                <a:cs typeface="Arial"/>
              </a:rPr>
              <a:t> </a:t>
            </a:r>
            <a:r>
              <a:rPr sz="1100" dirty="0">
                <a:latin typeface="Arial"/>
                <a:cs typeface="Arial"/>
              </a:rPr>
              <a:t>for</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C#</a:t>
            </a:r>
            <a:r>
              <a:rPr sz="1100" spc="-25" dirty="0">
                <a:latin typeface="Arial"/>
                <a:cs typeface="Arial"/>
              </a:rPr>
              <a:t> </a:t>
            </a:r>
            <a:r>
              <a:rPr sz="1100" dirty="0">
                <a:latin typeface="Arial"/>
                <a:cs typeface="Arial"/>
              </a:rPr>
              <a:t>script</a:t>
            </a:r>
            <a:r>
              <a:rPr sz="1100" spc="-15" dirty="0">
                <a:latin typeface="Arial"/>
                <a:cs typeface="Arial"/>
              </a:rPr>
              <a:t> </a:t>
            </a:r>
            <a:r>
              <a:rPr sz="1100" dirty="0">
                <a:latin typeface="Arial"/>
                <a:cs typeface="Arial"/>
              </a:rPr>
              <a:t>component,</a:t>
            </a:r>
            <a:r>
              <a:rPr sz="1100" spc="-20"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double</a:t>
            </a:r>
            <a:r>
              <a:rPr sz="1100" spc="-10" dirty="0">
                <a:latin typeface="Arial"/>
                <a:cs typeface="Arial"/>
              </a:rPr>
              <a:t> </a:t>
            </a:r>
            <a:r>
              <a:rPr sz="1100" dirty="0">
                <a:latin typeface="Arial"/>
                <a:cs typeface="Arial"/>
              </a:rPr>
              <a:t>click</a:t>
            </a:r>
            <a:r>
              <a:rPr sz="1100" spc="-10" dirty="0">
                <a:latin typeface="Arial"/>
                <a:cs typeface="Arial"/>
              </a:rPr>
              <a:t> </a:t>
            </a:r>
            <a:r>
              <a:rPr sz="1100" dirty="0">
                <a:latin typeface="Arial"/>
                <a:cs typeface="Arial"/>
              </a:rPr>
              <a:t>in</a:t>
            </a:r>
            <a:r>
              <a:rPr sz="1100" spc="-10" dirty="0">
                <a:latin typeface="Arial"/>
                <a:cs typeface="Arial"/>
              </a:rPr>
              <a:t> </a:t>
            </a:r>
            <a:r>
              <a:rPr sz="1100" spc="-25" dirty="0">
                <a:latin typeface="Arial"/>
                <a:cs typeface="Arial"/>
              </a:rPr>
              <a:t>the </a:t>
            </a:r>
            <a:r>
              <a:rPr sz="1100" dirty="0">
                <a:latin typeface="Arial"/>
                <a:cs typeface="Arial"/>
              </a:rPr>
              <a:t>middle</a:t>
            </a:r>
            <a:r>
              <a:rPr sz="1100" spc="-1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component</a:t>
            </a:r>
            <a:r>
              <a:rPr sz="1100" spc="-20" dirty="0">
                <a:latin typeface="Arial"/>
                <a:cs typeface="Arial"/>
              </a:rPr>
              <a:t> </a:t>
            </a:r>
            <a:r>
              <a:rPr sz="1100" dirty="0">
                <a:latin typeface="Arial"/>
                <a:cs typeface="Arial"/>
              </a:rPr>
              <a:t>(or</a:t>
            </a:r>
            <a:r>
              <a:rPr sz="1100" spc="-15" dirty="0">
                <a:latin typeface="Arial"/>
                <a:cs typeface="Arial"/>
              </a:rPr>
              <a:t> </a:t>
            </a:r>
            <a:r>
              <a:rPr sz="1100" spc="-10" dirty="0">
                <a:latin typeface="Arial"/>
                <a:cs typeface="Arial"/>
              </a:rPr>
              <a:t>right-mouse-</a:t>
            </a:r>
            <a:r>
              <a:rPr sz="1100" dirty="0">
                <a:latin typeface="Arial"/>
                <a:cs typeface="Arial"/>
              </a:rPr>
              <a:t>click</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middle,</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select</a:t>
            </a:r>
            <a:r>
              <a:rPr sz="1100" spc="-5" dirty="0">
                <a:latin typeface="Arial"/>
                <a:cs typeface="Arial"/>
              </a:rPr>
              <a:t> </a:t>
            </a:r>
            <a:r>
              <a:rPr sz="1100" b="1" i="1" dirty="0">
                <a:latin typeface="Arial"/>
                <a:cs typeface="Arial"/>
              </a:rPr>
              <a:t>Edit</a:t>
            </a:r>
            <a:r>
              <a:rPr sz="1100" b="1" i="1" spc="-25" dirty="0">
                <a:latin typeface="Arial"/>
                <a:cs typeface="Arial"/>
              </a:rPr>
              <a:t> </a:t>
            </a:r>
            <a:r>
              <a:rPr sz="1100" b="1" i="1" dirty="0">
                <a:latin typeface="Arial"/>
                <a:cs typeface="Arial"/>
              </a:rPr>
              <a:t>Source…</a:t>
            </a:r>
            <a:r>
              <a:rPr sz="1100" dirty="0">
                <a:latin typeface="Arial"/>
                <a:cs typeface="Arial"/>
              </a:rPr>
              <a:t>).</a:t>
            </a:r>
            <a:r>
              <a:rPr sz="1100" spc="-5" dirty="0">
                <a:latin typeface="Arial"/>
                <a:cs typeface="Arial"/>
              </a:rPr>
              <a:t> </a:t>
            </a:r>
            <a:r>
              <a:rPr sz="1100" dirty="0">
                <a:latin typeface="Arial"/>
                <a:cs typeface="Arial"/>
              </a:rPr>
              <a:t>The</a:t>
            </a:r>
            <a:r>
              <a:rPr sz="1100" spc="-20" dirty="0">
                <a:latin typeface="Arial"/>
                <a:cs typeface="Arial"/>
              </a:rPr>
              <a:t> code </a:t>
            </a:r>
            <a:r>
              <a:rPr sz="1100" dirty="0">
                <a:latin typeface="Arial"/>
                <a:cs typeface="Arial"/>
              </a:rPr>
              <a:t>editor</a:t>
            </a:r>
            <a:r>
              <a:rPr sz="1100" spc="-20" dirty="0">
                <a:latin typeface="Arial"/>
                <a:cs typeface="Arial"/>
              </a:rPr>
              <a:t> </a:t>
            </a:r>
            <a:r>
              <a:rPr sz="1100" dirty="0">
                <a:latin typeface="Arial"/>
                <a:cs typeface="Arial"/>
              </a:rPr>
              <a:t>consists</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4</a:t>
            </a:r>
            <a:r>
              <a:rPr sz="1100" spc="-15" dirty="0">
                <a:latin typeface="Arial"/>
                <a:cs typeface="Arial"/>
              </a:rPr>
              <a:t> </a:t>
            </a:r>
            <a:r>
              <a:rPr sz="1100" dirty="0">
                <a:latin typeface="Arial"/>
                <a:cs typeface="Arial"/>
              </a:rPr>
              <a:t>parts;</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toolbar,</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code,</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caching</a:t>
            </a:r>
            <a:r>
              <a:rPr sz="1100" spc="-25" dirty="0">
                <a:latin typeface="Arial"/>
                <a:cs typeface="Arial"/>
              </a:rPr>
              <a:t> </a:t>
            </a:r>
            <a:r>
              <a:rPr sz="1100" dirty="0">
                <a:latin typeface="Arial"/>
                <a:cs typeface="Arial"/>
              </a:rPr>
              <a:t>tools</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a:t>
            </a:r>
            <a:r>
              <a:rPr sz="1100" spc="-30" dirty="0">
                <a:latin typeface="Arial"/>
                <a:cs typeface="Arial"/>
              </a:rPr>
              <a:t> </a:t>
            </a:r>
            <a:r>
              <a:rPr sz="1100" b="1" i="1" dirty="0">
                <a:latin typeface="Arial"/>
                <a:cs typeface="Arial"/>
              </a:rPr>
              <a:t>OK</a:t>
            </a:r>
            <a:r>
              <a:rPr sz="1100" b="1" i="1" spc="-15" dirty="0">
                <a:latin typeface="Arial"/>
                <a:cs typeface="Arial"/>
              </a:rPr>
              <a:t> </a:t>
            </a:r>
            <a:r>
              <a:rPr sz="1100" dirty="0">
                <a:latin typeface="Arial"/>
                <a:cs typeface="Arial"/>
              </a:rPr>
              <a:t>button</a:t>
            </a:r>
            <a:r>
              <a:rPr sz="1100" spc="-25"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in</a:t>
            </a:r>
            <a:r>
              <a:rPr sz="1100" spc="-20" dirty="0">
                <a:latin typeface="Arial"/>
                <a:cs typeface="Arial"/>
              </a:rPr>
              <a:t> </a:t>
            </a:r>
            <a:r>
              <a:rPr sz="1100" spc="-25" dirty="0">
                <a:latin typeface="Arial"/>
                <a:cs typeface="Arial"/>
              </a:rPr>
              <a:t>the </a:t>
            </a:r>
            <a:r>
              <a:rPr sz="1100" dirty="0">
                <a:latin typeface="Arial"/>
                <a:cs typeface="Arial"/>
              </a:rPr>
              <a:t>following</a:t>
            </a:r>
            <a:r>
              <a:rPr sz="1100" spc="-40" dirty="0">
                <a:latin typeface="Arial"/>
                <a:cs typeface="Arial"/>
              </a:rPr>
              <a:t> </a:t>
            </a:r>
            <a:r>
              <a:rPr sz="1100" dirty="0">
                <a:latin typeface="Arial"/>
                <a:cs typeface="Arial"/>
              </a:rPr>
              <a:t>figure</a:t>
            </a:r>
            <a:r>
              <a:rPr sz="1100" spc="-35" dirty="0">
                <a:latin typeface="Arial"/>
                <a:cs typeface="Arial"/>
              </a:rPr>
              <a:t> </a:t>
            </a:r>
            <a:r>
              <a:rPr sz="1100" spc="-25" dirty="0">
                <a:latin typeface="Arial"/>
                <a:cs typeface="Arial"/>
              </a:rPr>
              <a:t>9.</a:t>
            </a:r>
            <a:endParaRPr sz="1100" dirty="0">
              <a:latin typeface="Arial"/>
              <a:cs typeface="Arial"/>
            </a:endParaRPr>
          </a:p>
        </p:txBody>
      </p:sp>
      <p:sp>
        <p:nvSpPr>
          <p:cNvPr id="3" name="object 3"/>
          <p:cNvSpPr txBox="1"/>
          <p:nvPr/>
        </p:nvSpPr>
        <p:spPr>
          <a:xfrm>
            <a:off x="902004" y="5022215"/>
            <a:ext cx="5530850" cy="645160"/>
          </a:xfrm>
          <a:prstGeom prst="rect">
            <a:avLst/>
          </a:prstGeom>
        </p:spPr>
        <p:txBody>
          <a:bodyPr vert="horz" wrap="square" lIns="0" tIns="12700" rIns="0" bIns="0" rtlCol="0">
            <a:spAutoFit/>
          </a:bodyPr>
          <a:lstStyle/>
          <a:p>
            <a:pPr marL="1021080">
              <a:lnSpc>
                <a:spcPct val="100000"/>
              </a:lnSpc>
              <a:spcBef>
                <a:spcPts val="100"/>
              </a:spcBef>
            </a:pPr>
            <a:r>
              <a:rPr sz="900" dirty="0">
                <a:latin typeface="Arial"/>
                <a:cs typeface="Arial"/>
              </a:rPr>
              <a:t>Figure(9):</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code</a:t>
            </a:r>
            <a:r>
              <a:rPr sz="900" spc="-25" dirty="0">
                <a:latin typeface="Arial"/>
                <a:cs typeface="Arial"/>
              </a:rPr>
              <a:t> </a:t>
            </a:r>
            <a:r>
              <a:rPr sz="900" dirty="0">
                <a:latin typeface="Arial"/>
                <a:cs typeface="Arial"/>
              </a:rPr>
              <a:t>editor</a:t>
            </a:r>
            <a:r>
              <a:rPr sz="900" spc="-15" dirty="0">
                <a:latin typeface="Arial"/>
                <a:cs typeface="Arial"/>
              </a:rPr>
              <a:t> </a:t>
            </a:r>
            <a:r>
              <a:rPr sz="900" dirty="0">
                <a:latin typeface="Arial"/>
                <a:cs typeface="Arial"/>
              </a:rPr>
              <a:t>has</a:t>
            </a:r>
            <a:r>
              <a:rPr sz="900" spc="-25" dirty="0">
                <a:latin typeface="Arial"/>
                <a:cs typeface="Arial"/>
              </a:rPr>
              <a:t> </a:t>
            </a:r>
            <a:r>
              <a:rPr sz="900" dirty="0">
                <a:latin typeface="Arial"/>
                <a:cs typeface="Arial"/>
              </a:rPr>
              <a:t>4</a:t>
            </a:r>
            <a:r>
              <a:rPr sz="900" spc="-15" dirty="0">
                <a:latin typeface="Arial"/>
                <a:cs typeface="Arial"/>
              </a:rPr>
              <a:t> </a:t>
            </a:r>
            <a:r>
              <a:rPr sz="900" dirty="0">
                <a:latin typeface="Arial"/>
                <a:cs typeface="Arial"/>
              </a:rPr>
              <a:t>parts.</a:t>
            </a:r>
            <a:r>
              <a:rPr sz="900" spc="-15"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toolbar,</a:t>
            </a:r>
            <a:r>
              <a:rPr sz="900" spc="-25" dirty="0">
                <a:latin typeface="Arial"/>
                <a:cs typeface="Arial"/>
              </a:rPr>
              <a:t> </a:t>
            </a:r>
            <a:r>
              <a:rPr sz="900" dirty="0">
                <a:latin typeface="Arial"/>
                <a:cs typeface="Arial"/>
              </a:rPr>
              <a:t>(2)</a:t>
            </a:r>
            <a:r>
              <a:rPr sz="900" spc="-30" dirty="0">
                <a:latin typeface="Arial"/>
                <a:cs typeface="Arial"/>
              </a:rPr>
              <a:t> </a:t>
            </a:r>
            <a:r>
              <a:rPr sz="900" dirty="0">
                <a:latin typeface="Arial"/>
                <a:cs typeface="Arial"/>
              </a:rPr>
              <a:t>code,</a:t>
            </a:r>
            <a:r>
              <a:rPr sz="900" spc="-15" dirty="0">
                <a:latin typeface="Arial"/>
                <a:cs typeface="Arial"/>
              </a:rPr>
              <a:t> </a:t>
            </a:r>
            <a:r>
              <a:rPr sz="900" dirty="0">
                <a:latin typeface="Arial"/>
                <a:cs typeface="Arial"/>
              </a:rPr>
              <a:t>(3)</a:t>
            </a:r>
            <a:r>
              <a:rPr sz="900" spc="-20" dirty="0">
                <a:latin typeface="Arial"/>
                <a:cs typeface="Arial"/>
              </a:rPr>
              <a:t> </a:t>
            </a:r>
            <a:r>
              <a:rPr sz="900" dirty="0">
                <a:latin typeface="Arial"/>
                <a:cs typeface="Arial"/>
              </a:rPr>
              <a:t>cache,</a:t>
            </a:r>
            <a:r>
              <a:rPr sz="900" spc="-20" dirty="0">
                <a:latin typeface="Arial"/>
                <a:cs typeface="Arial"/>
              </a:rPr>
              <a:t> </a:t>
            </a:r>
            <a:r>
              <a:rPr sz="900" dirty="0">
                <a:latin typeface="Arial"/>
                <a:cs typeface="Arial"/>
              </a:rPr>
              <a:t>(4)</a:t>
            </a:r>
            <a:r>
              <a:rPr sz="900" spc="-20" dirty="0">
                <a:latin typeface="Arial"/>
                <a:cs typeface="Arial"/>
              </a:rPr>
              <a:t> </a:t>
            </a:r>
            <a:r>
              <a:rPr sz="900" spc="-25" dirty="0">
                <a:latin typeface="Arial"/>
                <a:cs typeface="Arial"/>
              </a:rPr>
              <a:t>OK</a:t>
            </a:r>
            <a:endParaRPr sz="900">
              <a:latin typeface="Arial"/>
              <a:cs typeface="Arial"/>
            </a:endParaRPr>
          </a:p>
          <a:p>
            <a:pPr>
              <a:lnSpc>
                <a:spcPct val="100000"/>
              </a:lnSpc>
              <a:spcBef>
                <a:spcPts val="40"/>
              </a:spcBef>
            </a:pPr>
            <a:endParaRPr sz="1100">
              <a:latin typeface="Arial"/>
              <a:cs typeface="Arial"/>
            </a:endParaRPr>
          </a:p>
          <a:p>
            <a:pPr marL="12700" marR="5080">
              <a:lnSpc>
                <a:spcPts val="1260"/>
              </a:lnSpc>
            </a:pPr>
            <a:r>
              <a:rPr sz="1100" dirty="0">
                <a:latin typeface="Arial"/>
                <a:cs typeface="Arial"/>
              </a:rPr>
              <a:t>The</a:t>
            </a:r>
            <a:r>
              <a:rPr sz="1100" spc="-35" dirty="0">
                <a:latin typeface="Arial"/>
                <a:cs typeface="Arial"/>
              </a:rPr>
              <a:t> </a:t>
            </a:r>
            <a:r>
              <a:rPr sz="1100" dirty="0">
                <a:latin typeface="Arial"/>
                <a:cs typeface="Arial"/>
              </a:rPr>
              <a:t>top</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bottom</a:t>
            </a:r>
            <a:r>
              <a:rPr sz="1100" spc="-30" dirty="0">
                <a:latin typeface="Arial"/>
                <a:cs typeface="Arial"/>
              </a:rPr>
              <a:t> </a:t>
            </a:r>
            <a:r>
              <a:rPr sz="1100" dirty="0">
                <a:latin typeface="Arial"/>
                <a:cs typeface="Arial"/>
              </a:rPr>
              <a:t>toolbars</a:t>
            </a:r>
            <a:r>
              <a:rPr sz="1100" spc="-20" dirty="0">
                <a:latin typeface="Arial"/>
                <a:cs typeface="Arial"/>
              </a:rPr>
              <a:t> </a:t>
            </a:r>
            <a:r>
              <a:rPr sz="1100" dirty="0">
                <a:latin typeface="Arial"/>
                <a:cs typeface="Arial"/>
              </a:rPr>
              <a:t>have</a:t>
            </a:r>
            <a:r>
              <a:rPr sz="1100" spc="-45" dirty="0">
                <a:latin typeface="Arial"/>
                <a:cs typeface="Arial"/>
              </a:rPr>
              <a:t> </a:t>
            </a:r>
            <a:r>
              <a:rPr sz="1100" dirty="0">
                <a:latin typeface="Arial"/>
                <a:cs typeface="Arial"/>
              </a:rPr>
              <a:t>multiple</a:t>
            </a:r>
            <a:r>
              <a:rPr sz="1100" spc="-25" dirty="0">
                <a:latin typeface="Arial"/>
                <a:cs typeface="Arial"/>
              </a:rPr>
              <a:t> </a:t>
            </a:r>
            <a:r>
              <a:rPr sz="1100" dirty="0">
                <a:latin typeface="Arial"/>
                <a:cs typeface="Arial"/>
              </a:rPr>
              <a:t>buttons.</a:t>
            </a:r>
            <a:r>
              <a:rPr sz="1100" spc="-1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explains</a:t>
            </a:r>
            <a:r>
              <a:rPr sz="1100" spc="-35" dirty="0">
                <a:latin typeface="Arial"/>
                <a:cs typeface="Arial"/>
              </a:rPr>
              <a:t> </a:t>
            </a:r>
            <a:r>
              <a:rPr sz="1100" dirty="0">
                <a:latin typeface="Arial"/>
                <a:cs typeface="Arial"/>
              </a:rPr>
              <a:t>what</a:t>
            </a:r>
            <a:r>
              <a:rPr sz="1100" spc="-15" dirty="0">
                <a:latin typeface="Arial"/>
                <a:cs typeface="Arial"/>
              </a:rPr>
              <a:t> </a:t>
            </a:r>
            <a:r>
              <a:rPr sz="1100" dirty="0">
                <a:latin typeface="Arial"/>
                <a:cs typeface="Arial"/>
              </a:rPr>
              <a:t>each</a:t>
            </a:r>
            <a:r>
              <a:rPr sz="1100" spc="-30" dirty="0">
                <a:latin typeface="Arial"/>
                <a:cs typeface="Arial"/>
              </a:rPr>
              <a:t> </a:t>
            </a:r>
            <a:r>
              <a:rPr sz="1100" spc="-25" dirty="0">
                <a:latin typeface="Arial"/>
                <a:cs typeface="Arial"/>
              </a:rPr>
              <a:t>one </a:t>
            </a:r>
            <a:r>
              <a:rPr sz="1100" spc="-10" dirty="0">
                <a:latin typeface="Arial"/>
                <a:cs typeface="Arial"/>
              </a:rPr>
              <a:t>means.</a:t>
            </a:r>
            <a:endParaRPr sz="1100">
              <a:latin typeface="Arial"/>
              <a:cs typeface="Arial"/>
            </a:endParaRPr>
          </a:p>
        </p:txBody>
      </p:sp>
      <p:pic>
        <p:nvPicPr>
          <p:cNvPr id="5" name="object 5"/>
          <p:cNvPicPr/>
          <p:nvPr/>
        </p:nvPicPr>
        <p:blipFill>
          <a:blip r:embed="rId2" cstate="print"/>
          <a:stretch>
            <a:fillRect/>
          </a:stretch>
        </p:blipFill>
        <p:spPr>
          <a:xfrm>
            <a:off x="1903058" y="1958167"/>
            <a:ext cx="3951319" cy="3054823"/>
          </a:xfrm>
          <a:prstGeom prst="rect">
            <a:avLst/>
          </a:prstGeom>
        </p:spPr>
      </p:pic>
      <p:sp>
        <p:nvSpPr>
          <p:cNvPr id="17" name="Title 16"/>
          <p:cNvSpPr>
            <a:spLocks noGrp="1"/>
          </p:cNvSpPr>
          <p:nvPr>
            <p:ph type="title"/>
          </p:nvPr>
        </p:nvSpPr>
        <p:spPr/>
        <p:txBody>
          <a:bodyPr/>
          <a:lstStyle/>
          <a:p>
            <a:r>
              <a:rPr lang="en-US" dirty="0"/>
              <a:t>C# component – </a:t>
            </a:r>
            <a:r>
              <a:rPr lang="en-US" dirty="0" smtClean="0"/>
              <a:t>Code editor</a:t>
            </a:r>
            <a:endParaRPr lang="en-US" dirty="0"/>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10</a:t>
            </a:r>
          </a:p>
        </p:txBody>
      </p:sp>
      <p:graphicFrame>
        <p:nvGraphicFramePr>
          <p:cNvPr id="9" name="object 2"/>
          <p:cNvGraphicFramePr>
            <a:graphicFrameLocks noGrp="1"/>
          </p:cNvGraphicFramePr>
          <p:nvPr>
            <p:extLst/>
          </p:nvPr>
        </p:nvGraphicFramePr>
        <p:xfrm>
          <a:off x="914704" y="5867400"/>
          <a:ext cx="5944235" cy="3112135"/>
        </p:xfrm>
        <a:graphic>
          <a:graphicData uri="http://schemas.openxmlformats.org/drawingml/2006/table">
            <a:tbl>
              <a:tblPr firstRow="1" bandRow="1">
                <a:tableStyleId>{2D5ABB26-0587-4C30-8999-92F81FD0307C}</a:tableStyleId>
              </a:tblPr>
              <a:tblGrid>
                <a:gridCol w="961390">
                  <a:extLst>
                    <a:ext uri="{9D8B030D-6E8A-4147-A177-3AD203B41FA5}">
                      <a16:colId xmlns:a16="http://schemas.microsoft.com/office/drawing/2014/main" val="20000"/>
                    </a:ext>
                  </a:extLst>
                </a:gridCol>
                <a:gridCol w="4982845">
                  <a:extLst>
                    <a:ext uri="{9D8B030D-6E8A-4147-A177-3AD203B41FA5}">
                      <a16:colId xmlns:a16="http://schemas.microsoft.com/office/drawing/2014/main" val="20001"/>
                    </a:ext>
                  </a:extLst>
                </a:gridCol>
              </a:tblGrid>
              <a:tr h="43434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a:lnSpc>
                          <a:spcPct val="100000"/>
                        </a:lnSpc>
                        <a:spcBef>
                          <a:spcPts val="490"/>
                        </a:spcBef>
                      </a:pPr>
                      <a:r>
                        <a:rPr sz="900" dirty="0">
                          <a:latin typeface="Arial"/>
                          <a:cs typeface="Arial"/>
                        </a:rPr>
                        <a:t>Runs</a:t>
                      </a:r>
                      <a:r>
                        <a:rPr sz="900" spc="-15"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code</a:t>
                      </a:r>
                      <a:r>
                        <a:rPr sz="900" spc="-20" dirty="0">
                          <a:latin typeface="Arial"/>
                          <a:cs typeface="Arial"/>
                        </a:rPr>
                        <a:t> </a:t>
                      </a:r>
                      <a:r>
                        <a:rPr sz="900" dirty="0">
                          <a:latin typeface="Arial"/>
                          <a:cs typeface="Arial"/>
                        </a:rPr>
                        <a:t>without</a:t>
                      </a:r>
                      <a:r>
                        <a:rPr sz="900" spc="-15" dirty="0">
                          <a:latin typeface="Arial"/>
                          <a:cs typeface="Arial"/>
                        </a:rPr>
                        <a:t> </a:t>
                      </a:r>
                      <a:r>
                        <a:rPr sz="900" spc="-10" dirty="0">
                          <a:latin typeface="Arial"/>
                          <a:cs typeface="Arial"/>
                        </a:rPr>
                        <a:t>closing</a:t>
                      </a:r>
                      <a:r>
                        <a:rPr sz="900" spc="-35" dirty="0">
                          <a:latin typeface="Arial"/>
                          <a:cs typeface="Arial"/>
                        </a:rPr>
                        <a:t> </a:t>
                      </a:r>
                      <a:r>
                        <a:rPr sz="900" dirty="0">
                          <a:latin typeface="Arial"/>
                          <a:cs typeface="Arial"/>
                        </a:rPr>
                        <a:t>the</a:t>
                      </a:r>
                      <a:r>
                        <a:rPr sz="900" spc="-20" dirty="0">
                          <a:latin typeface="Arial"/>
                          <a:cs typeface="Arial"/>
                        </a:rPr>
                        <a:t> </a:t>
                      </a:r>
                      <a:r>
                        <a:rPr sz="900" spc="-10" dirty="0">
                          <a:latin typeface="Arial"/>
                          <a:cs typeface="Arial"/>
                        </a:rPr>
                        <a:t>editor</a:t>
                      </a: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3467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marR="133985">
                        <a:lnSpc>
                          <a:spcPct val="96100"/>
                        </a:lnSpc>
                        <a:spcBef>
                          <a:spcPts val="535"/>
                        </a:spcBef>
                      </a:pPr>
                      <a:r>
                        <a:rPr sz="900" dirty="0">
                          <a:latin typeface="Arial"/>
                          <a:cs typeface="Arial"/>
                        </a:rPr>
                        <a:t>If</a:t>
                      </a:r>
                      <a:r>
                        <a:rPr sz="900" spc="-10" dirty="0">
                          <a:latin typeface="Arial"/>
                          <a:cs typeface="Arial"/>
                        </a:rPr>
                        <a:t> </a:t>
                      </a:r>
                      <a:r>
                        <a:rPr sz="900" dirty="0">
                          <a:latin typeface="Arial"/>
                          <a:cs typeface="Arial"/>
                        </a:rPr>
                        <a:t>you</a:t>
                      </a:r>
                      <a:r>
                        <a:rPr sz="900" spc="-5" dirty="0">
                          <a:latin typeface="Arial"/>
                          <a:cs typeface="Arial"/>
                        </a:rPr>
                        <a:t> </a:t>
                      </a:r>
                      <a:r>
                        <a:rPr sz="900" dirty="0">
                          <a:latin typeface="Arial"/>
                          <a:cs typeface="Arial"/>
                        </a:rPr>
                        <a:t>need</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run</a:t>
                      </a:r>
                      <a:r>
                        <a:rPr sz="900" spc="-15" dirty="0">
                          <a:latin typeface="Arial"/>
                          <a:cs typeface="Arial"/>
                        </a:rPr>
                        <a:t> </a:t>
                      </a:r>
                      <a:r>
                        <a:rPr sz="900" dirty="0">
                          <a:latin typeface="Arial"/>
                          <a:cs typeface="Arial"/>
                        </a:rPr>
                        <a:t>some</a:t>
                      </a:r>
                      <a:r>
                        <a:rPr sz="900" spc="-15" dirty="0">
                          <a:latin typeface="Arial"/>
                          <a:cs typeface="Arial"/>
                        </a:rPr>
                        <a:t> </a:t>
                      </a:r>
                      <a:r>
                        <a:rPr sz="900" dirty="0">
                          <a:latin typeface="Arial"/>
                          <a:cs typeface="Arial"/>
                        </a:rPr>
                        <a:t>code</a:t>
                      </a:r>
                      <a:r>
                        <a:rPr sz="900" spc="-25" dirty="0">
                          <a:latin typeface="Arial"/>
                          <a:cs typeface="Arial"/>
                        </a:rPr>
                        <a:t> </a:t>
                      </a:r>
                      <a:r>
                        <a:rPr sz="900" dirty="0">
                          <a:latin typeface="Arial"/>
                          <a:cs typeface="Arial"/>
                        </a:rPr>
                        <a:t>once</a:t>
                      </a:r>
                      <a:r>
                        <a:rPr sz="900" spc="-15" dirty="0">
                          <a:latin typeface="Arial"/>
                          <a:cs typeface="Arial"/>
                        </a:rPr>
                        <a:t> </a:t>
                      </a:r>
                      <a:r>
                        <a:rPr sz="900" dirty="0">
                          <a:latin typeface="Arial"/>
                          <a:cs typeface="Arial"/>
                        </a:rPr>
                        <a:t>before</a:t>
                      </a:r>
                      <a:r>
                        <a:rPr sz="900" spc="-5" dirty="0">
                          <a:latin typeface="Arial"/>
                          <a:cs typeface="Arial"/>
                        </a:rPr>
                        <a:t> </a:t>
                      </a:r>
                      <a:r>
                        <a:rPr sz="900" dirty="0">
                          <a:latin typeface="Arial"/>
                          <a:cs typeface="Arial"/>
                        </a:rPr>
                        <a:t>calling</a:t>
                      </a:r>
                      <a:r>
                        <a:rPr sz="900" spc="-15" dirty="0">
                          <a:latin typeface="Arial"/>
                          <a:cs typeface="Arial"/>
                        </a:rPr>
                        <a:t> </a:t>
                      </a:r>
                      <a:r>
                        <a:rPr sz="900" dirty="0">
                          <a:latin typeface="Arial"/>
                          <a:cs typeface="Arial"/>
                        </a:rPr>
                        <a:t>your</a:t>
                      </a:r>
                      <a:r>
                        <a:rPr sz="900" spc="20" dirty="0">
                          <a:latin typeface="Arial"/>
                          <a:cs typeface="Arial"/>
                        </a:rPr>
                        <a:t> </a:t>
                      </a:r>
                      <a:r>
                        <a:rPr sz="900" b="1" i="1" dirty="0">
                          <a:latin typeface="Arial"/>
                          <a:cs typeface="Arial"/>
                        </a:rPr>
                        <a:t>RunScript </a:t>
                      </a:r>
                      <a:r>
                        <a:rPr sz="900" dirty="0">
                          <a:latin typeface="Arial"/>
                          <a:cs typeface="Arial"/>
                        </a:rPr>
                        <a:t>or</a:t>
                      </a:r>
                      <a:r>
                        <a:rPr sz="900" spc="-5" dirty="0">
                          <a:latin typeface="Arial"/>
                          <a:cs typeface="Arial"/>
                        </a:rPr>
                        <a:t> </a:t>
                      </a:r>
                      <a:r>
                        <a:rPr sz="900" dirty="0">
                          <a:latin typeface="Arial"/>
                          <a:cs typeface="Arial"/>
                        </a:rPr>
                        <a:t>afterwards,</a:t>
                      </a:r>
                      <a:r>
                        <a:rPr sz="900" spc="-5" dirty="0">
                          <a:latin typeface="Arial"/>
                          <a:cs typeface="Arial"/>
                        </a:rPr>
                        <a:t> </a:t>
                      </a:r>
                      <a:r>
                        <a:rPr sz="900" dirty="0">
                          <a:latin typeface="Arial"/>
                          <a:cs typeface="Arial"/>
                        </a:rPr>
                        <a:t>then</a:t>
                      </a:r>
                      <a:r>
                        <a:rPr sz="900" spc="-15" dirty="0">
                          <a:latin typeface="Arial"/>
                          <a:cs typeface="Arial"/>
                        </a:rPr>
                        <a:t> </a:t>
                      </a:r>
                      <a:r>
                        <a:rPr sz="900" dirty="0">
                          <a:latin typeface="Arial"/>
                          <a:cs typeface="Arial"/>
                        </a:rPr>
                        <a:t>there</a:t>
                      </a:r>
                      <a:r>
                        <a:rPr sz="900" spc="-25" dirty="0">
                          <a:latin typeface="Arial"/>
                          <a:cs typeface="Arial"/>
                        </a:rPr>
                        <a:t> are </a:t>
                      </a:r>
                      <a:r>
                        <a:rPr sz="900" dirty="0">
                          <a:latin typeface="Arial"/>
                          <a:cs typeface="Arial"/>
                        </a:rPr>
                        <a:t>functions</a:t>
                      </a:r>
                      <a:r>
                        <a:rPr sz="900" spc="-15" dirty="0">
                          <a:latin typeface="Arial"/>
                          <a:cs typeface="Arial"/>
                        </a:rPr>
                        <a:t> </a:t>
                      </a:r>
                      <a:r>
                        <a:rPr sz="900" dirty="0">
                          <a:latin typeface="Arial"/>
                          <a:cs typeface="Arial"/>
                        </a:rPr>
                        <a:t>that</a:t>
                      </a:r>
                      <a:r>
                        <a:rPr sz="900" spc="-15" dirty="0">
                          <a:latin typeface="Arial"/>
                          <a:cs typeface="Arial"/>
                        </a:rPr>
                        <a:t> </a:t>
                      </a:r>
                      <a:r>
                        <a:rPr sz="900" dirty="0">
                          <a:latin typeface="Arial"/>
                          <a:cs typeface="Arial"/>
                        </a:rPr>
                        <a:t>you</a:t>
                      </a:r>
                      <a:r>
                        <a:rPr sz="900" spc="-15" dirty="0">
                          <a:latin typeface="Arial"/>
                          <a:cs typeface="Arial"/>
                        </a:rPr>
                        <a:t> </a:t>
                      </a:r>
                      <a:r>
                        <a:rPr sz="900" dirty="0">
                          <a:latin typeface="Arial"/>
                          <a:cs typeface="Arial"/>
                        </a:rPr>
                        <a:t>can</a:t>
                      </a:r>
                      <a:r>
                        <a:rPr sz="900" spc="-15" dirty="0">
                          <a:latin typeface="Arial"/>
                          <a:cs typeface="Arial"/>
                        </a:rPr>
                        <a:t> </a:t>
                      </a:r>
                      <a:r>
                        <a:rPr sz="900" dirty="0">
                          <a:latin typeface="Arial"/>
                          <a:cs typeface="Arial"/>
                        </a:rPr>
                        <a:t>place</a:t>
                      </a:r>
                      <a:r>
                        <a:rPr sz="900" spc="-15"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your</a:t>
                      </a:r>
                      <a:r>
                        <a:rPr sz="900" spc="-15" dirty="0">
                          <a:latin typeface="Arial"/>
                          <a:cs typeface="Arial"/>
                        </a:rPr>
                        <a:t> </a:t>
                      </a:r>
                      <a:r>
                        <a:rPr sz="900" dirty="0">
                          <a:latin typeface="Arial"/>
                          <a:cs typeface="Arial"/>
                        </a:rPr>
                        <a:t>additional</a:t>
                      </a:r>
                      <a:r>
                        <a:rPr sz="900" spc="-15" dirty="0">
                          <a:latin typeface="Arial"/>
                          <a:cs typeface="Arial"/>
                        </a:rPr>
                        <a:t> </a:t>
                      </a:r>
                      <a:r>
                        <a:rPr sz="900" dirty="0">
                          <a:latin typeface="Arial"/>
                          <a:cs typeface="Arial"/>
                        </a:rPr>
                        <a:t>code</a:t>
                      </a:r>
                      <a:r>
                        <a:rPr sz="900" spc="-10" dirty="0">
                          <a:latin typeface="Arial"/>
                          <a:cs typeface="Arial"/>
                        </a:rPr>
                        <a:t> </a:t>
                      </a:r>
                      <a:r>
                        <a:rPr sz="900" dirty="0">
                          <a:latin typeface="Arial"/>
                          <a:cs typeface="Arial"/>
                        </a:rPr>
                        <a:t>section.</a:t>
                      </a:r>
                      <a:r>
                        <a:rPr sz="900" spc="-25" dirty="0">
                          <a:latin typeface="Arial"/>
                          <a:cs typeface="Arial"/>
                        </a:rPr>
                        <a:t> </a:t>
                      </a:r>
                      <a:r>
                        <a:rPr sz="900" dirty="0">
                          <a:latin typeface="Arial"/>
                          <a:cs typeface="Arial"/>
                        </a:rPr>
                        <a:t>This</a:t>
                      </a:r>
                      <a:r>
                        <a:rPr sz="900" spc="-10" dirty="0">
                          <a:latin typeface="Arial"/>
                          <a:cs typeface="Arial"/>
                        </a:rPr>
                        <a:t> </a:t>
                      </a:r>
                      <a:r>
                        <a:rPr sz="900" dirty="0">
                          <a:latin typeface="Arial"/>
                          <a:cs typeface="Arial"/>
                        </a:rPr>
                        <a:t>may be</a:t>
                      </a:r>
                      <a:r>
                        <a:rPr sz="900" spc="-15" dirty="0">
                          <a:latin typeface="Arial"/>
                          <a:cs typeface="Arial"/>
                        </a:rPr>
                        <a:t> </a:t>
                      </a:r>
                      <a:r>
                        <a:rPr sz="900" dirty="0">
                          <a:latin typeface="Arial"/>
                          <a:cs typeface="Arial"/>
                        </a:rPr>
                        <a:t>used</a:t>
                      </a:r>
                      <a:r>
                        <a:rPr sz="900" spc="-5"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initialize</a:t>
                      </a:r>
                      <a:r>
                        <a:rPr sz="900" spc="-15" dirty="0">
                          <a:latin typeface="Arial"/>
                          <a:cs typeface="Arial"/>
                        </a:rPr>
                        <a:t> </a:t>
                      </a:r>
                      <a:r>
                        <a:rPr sz="900" spc="-25" dirty="0">
                          <a:latin typeface="Arial"/>
                          <a:cs typeface="Arial"/>
                        </a:rPr>
                        <a:t>or </a:t>
                      </a:r>
                      <a:r>
                        <a:rPr sz="900" dirty="0">
                          <a:latin typeface="Arial"/>
                          <a:cs typeface="Arial"/>
                        </a:rPr>
                        <a:t>reset</a:t>
                      </a:r>
                      <a:r>
                        <a:rPr sz="900" spc="-20" dirty="0">
                          <a:latin typeface="Arial"/>
                          <a:cs typeface="Arial"/>
                        </a:rPr>
                        <a:t> </a:t>
                      </a:r>
                      <a:r>
                        <a:rPr sz="900" dirty="0">
                          <a:latin typeface="Arial"/>
                          <a:cs typeface="Arial"/>
                        </a:rPr>
                        <a:t>some</a:t>
                      </a:r>
                      <a:r>
                        <a:rPr sz="900" spc="-15" dirty="0">
                          <a:latin typeface="Arial"/>
                          <a:cs typeface="Arial"/>
                        </a:rPr>
                        <a:t> </a:t>
                      </a:r>
                      <a:r>
                        <a:rPr sz="900" dirty="0">
                          <a:latin typeface="Arial"/>
                          <a:cs typeface="Arial"/>
                        </a:rPr>
                        <a:t>variables</a:t>
                      </a:r>
                      <a:r>
                        <a:rPr sz="900" spc="-5" dirty="0">
                          <a:latin typeface="Arial"/>
                          <a:cs typeface="Arial"/>
                        </a:rPr>
                        <a:t> </a:t>
                      </a:r>
                      <a:r>
                        <a:rPr sz="900" dirty="0">
                          <a:latin typeface="Arial"/>
                          <a:cs typeface="Arial"/>
                        </a:rPr>
                        <a:t>or</a:t>
                      </a:r>
                      <a:r>
                        <a:rPr sz="900" spc="-20" dirty="0">
                          <a:latin typeface="Arial"/>
                          <a:cs typeface="Arial"/>
                        </a:rPr>
                        <a:t> </a:t>
                      </a:r>
                      <a:r>
                        <a:rPr sz="900" dirty="0">
                          <a:latin typeface="Arial"/>
                          <a:cs typeface="Arial"/>
                        </a:rPr>
                        <a:t>settings</a:t>
                      </a:r>
                      <a:r>
                        <a:rPr sz="900" spc="-5" dirty="0">
                          <a:latin typeface="Arial"/>
                          <a:cs typeface="Arial"/>
                        </a:rPr>
                        <a:t> </a:t>
                      </a:r>
                      <a:r>
                        <a:rPr sz="900" dirty="0">
                          <a:latin typeface="Arial"/>
                          <a:cs typeface="Arial"/>
                        </a:rPr>
                        <a:t>before</a:t>
                      </a:r>
                      <a:r>
                        <a:rPr sz="900" spc="-5"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after</a:t>
                      </a:r>
                      <a:r>
                        <a:rPr sz="900" spc="-10" dirty="0">
                          <a:latin typeface="Arial"/>
                          <a:cs typeface="Arial"/>
                        </a:rPr>
                        <a:t> </a:t>
                      </a:r>
                      <a:r>
                        <a:rPr sz="900" dirty="0">
                          <a:latin typeface="Arial"/>
                          <a:cs typeface="Arial"/>
                        </a:rPr>
                        <a:t>running</a:t>
                      </a:r>
                      <a:r>
                        <a:rPr sz="900" spc="-15" dirty="0">
                          <a:latin typeface="Arial"/>
                          <a:cs typeface="Arial"/>
                        </a:rPr>
                        <a:t> </a:t>
                      </a:r>
                      <a:r>
                        <a:rPr sz="900" dirty="0">
                          <a:latin typeface="Arial"/>
                          <a:cs typeface="Arial"/>
                        </a:rPr>
                        <a:t>your</a:t>
                      </a:r>
                      <a:r>
                        <a:rPr sz="900" spc="-5" dirty="0">
                          <a:latin typeface="Arial"/>
                          <a:cs typeface="Arial"/>
                        </a:rPr>
                        <a:t> </a:t>
                      </a:r>
                      <a:r>
                        <a:rPr sz="900" spc="-10" dirty="0">
                          <a:latin typeface="Arial"/>
                          <a:cs typeface="Arial"/>
                        </a:rPr>
                        <a:t>script.</a:t>
                      </a:r>
                      <a:endParaRPr sz="9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9624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a:lnSpc>
                          <a:spcPct val="100000"/>
                        </a:lnSpc>
                        <a:spcBef>
                          <a:spcPts val="490"/>
                        </a:spcBef>
                      </a:pPr>
                      <a:r>
                        <a:rPr sz="900" dirty="0">
                          <a:latin typeface="Arial"/>
                          <a:cs typeface="Arial"/>
                        </a:rPr>
                        <a:t>Insert</a:t>
                      </a:r>
                      <a:r>
                        <a:rPr sz="900" spc="-20" dirty="0">
                          <a:latin typeface="Arial"/>
                          <a:cs typeface="Arial"/>
                        </a:rPr>
                        <a:t> </a:t>
                      </a:r>
                      <a:r>
                        <a:rPr sz="900" dirty="0">
                          <a:latin typeface="Arial"/>
                          <a:cs typeface="Arial"/>
                        </a:rPr>
                        <a:t>additional</a:t>
                      </a:r>
                      <a:r>
                        <a:rPr sz="900" spc="-20" dirty="0">
                          <a:latin typeface="Arial"/>
                          <a:cs typeface="Arial"/>
                        </a:rPr>
                        <a:t> </a:t>
                      </a:r>
                      <a:r>
                        <a:rPr sz="900" dirty="0">
                          <a:latin typeface="Arial"/>
                          <a:cs typeface="Arial"/>
                        </a:rPr>
                        <a:t>overrides</a:t>
                      </a:r>
                      <a:r>
                        <a:rPr sz="900" spc="-5" dirty="0">
                          <a:latin typeface="Arial"/>
                          <a:cs typeface="Arial"/>
                        </a:rPr>
                        <a:t> </a:t>
                      </a:r>
                      <a:r>
                        <a:rPr sz="900" dirty="0">
                          <a:latin typeface="Arial"/>
                          <a:cs typeface="Arial"/>
                        </a:rPr>
                        <a:t>that</a:t>
                      </a:r>
                      <a:r>
                        <a:rPr sz="900" spc="-2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related</a:t>
                      </a:r>
                      <a:r>
                        <a:rPr sz="900" spc="-10" dirty="0">
                          <a:latin typeface="Arial"/>
                          <a:cs typeface="Arial"/>
                        </a:rPr>
                        <a:t> </a:t>
                      </a:r>
                      <a:r>
                        <a:rPr sz="900" dirty="0">
                          <a:latin typeface="Arial"/>
                          <a:cs typeface="Arial"/>
                        </a:rPr>
                        <a:t>to</a:t>
                      </a:r>
                      <a:r>
                        <a:rPr sz="900" spc="-20" dirty="0">
                          <a:latin typeface="Arial"/>
                          <a:cs typeface="Arial"/>
                        </a:rPr>
                        <a:t> </a:t>
                      </a:r>
                      <a:r>
                        <a:rPr sz="900" dirty="0">
                          <a:latin typeface="Arial"/>
                          <a:cs typeface="Arial"/>
                        </a:rPr>
                        <a:t>preview.</a:t>
                      </a:r>
                      <a:r>
                        <a:rPr sz="900" spc="-15" dirty="0">
                          <a:latin typeface="Arial"/>
                          <a:cs typeface="Arial"/>
                        </a:rPr>
                        <a:t> </a:t>
                      </a:r>
                      <a:r>
                        <a:rPr sz="900" dirty="0">
                          <a:latin typeface="Arial"/>
                          <a:cs typeface="Arial"/>
                        </a:rPr>
                        <a:t>This</a:t>
                      </a:r>
                      <a:r>
                        <a:rPr sz="900" spc="-5" dirty="0">
                          <a:latin typeface="Arial"/>
                          <a:cs typeface="Arial"/>
                        </a:rPr>
                        <a:t> </a:t>
                      </a:r>
                      <a:r>
                        <a:rPr sz="900" dirty="0">
                          <a:latin typeface="Arial"/>
                          <a:cs typeface="Arial"/>
                        </a:rPr>
                        <a:t>helps</a:t>
                      </a:r>
                      <a:r>
                        <a:rPr sz="900" spc="-20" dirty="0">
                          <a:latin typeface="Arial"/>
                          <a:cs typeface="Arial"/>
                        </a:rPr>
                        <a:t> </a:t>
                      </a:r>
                      <a:r>
                        <a:rPr sz="900" dirty="0">
                          <a:latin typeface="Arial"/>
                          <a:cs typeface="Arial"/>
                        </a:rPr>
                        <a:t>you</a:t>
                      </a:r>
                      <a:r>
                        <a:rPr sz="900" spc="-10"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custom</a:t>
                      </a:r>
                      <a:r>
                        <a:rPr sz="900" spc="-10" dirty="0">
                          <a:latin typeface="Arial"/>
                          <a:cs typeface="Arial"/>
                        </a:rPr>
                        <a:t> preview.</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8671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a:lnSpc>
                          <a:spcPct val="100000"/>
                        </a:lnSpc>
                        <a:spcBef>
                          <a:spcPts val="490"/>
                        </a:spcBef>
                      </a:pPr>
                      <a:r>
                        <a:rPr sz="900" dirty="0">
                          <a:latin typeface="Arial"/>
                          <a:cs typeface="Arial"/>
                        </a:rPr>
                        <a:t>Set</a:t>
                      </a:r>
                      <a:r>
                        <a:rPr sz="900" spc="-15"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editor </a:t>
                      </a:r>
                      <a:r>
                        <a:rPr sz="900" spc="-10" dirty="0">
                          <a:latin typeface="Arial"/>
                          <a:cs typeface="Arial"/>
                        </a:rPr>
                        <a:t>font.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445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a:lnSpc>
                          <a:spcPct val="100000"/>
                        </a:lnSpc>
                        <a:spcBef>
                          <a:spcPts val="490"/>
                        </a:spcBef>
                      </a:pPr>
                      <a:r>
                        <a:rPr sz="900" dirty="0">
                          <a:latin typeface="Arial"/>
                          <a:cs typeface="Arial"/>
                        </a:rPr>
                        <a:t>If</a:t>
                      </a:r>
                      <a:r>
                        <a:rPr sz="900" spc="-10" dirty="0">
                          <a:latin typeface="Arial"/>
                          <a:cs typeface="Arial"/>
                        </a:rPr>
                        <a:t> </a:t>
                      </a:r>
                      <a:r>
                        <a:rPr sz="900" dirty="0">
                          <a:latin typeface="Arial"/>
                          <a:cs typeface="Arial"/>
                        </a:rPr>
                        <a:t>selected,</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editor</a:t>
                      </a:r>
                      <a:r>
                        <a:rPr sz="900" spc="-10" dirty="0">
                          <a:latin typeface="Arial"/>
                          <a:cs typeface="Arial"/>
                        </a:rPr>
                        <a:t> </a:t>
                      </a:r>
                      <a:r>
                        <a:rPr sz="900" dirty="0">
                          <a:latin typeface="Arial"/>
                          <a:cs typeface="Arial"/>
                        </a:rPr>
                        <a:t>will</a:t>
                      </a:r>
                      <a:r>
                        <a:rPr sz="900" spc="-5" dirty="0">
                          <a:latin typeface="Arial"/>
                          <a:cs typeface="Arial"/>
                        </a:rPr>
                        <a:t> </a:t>
                      </a:r>
                      <a:r>
                        <a:rPr sz="900" dirty="0">
                          <a:latin typeface="Arial"/>
                          <a:cs typeface="Arial"/>
                        </a:rPr>
                        <a:t>shrink</a:t>
                      </a:r>
                      <a:r>
                        <a:rPr sz="900" spc="-5" dirty="0">
                          <a:latin typeface="Arial"/>
                          <a:cs typeface="Arial"/>
                        </a:rPr>
                        <a:t> </a:t>
                      </a:r>
                      <a:r>
                        <a:rPr sz="900" dirty="0">
                          <a:latin typeface="Arial"/>
                          <a:cs typeface="Arial"/>
                        </a:rPr>
                        <a:t>when</a:t>
                      </a:r>
                      <a:r>
                        <a:rPr sz="900" spc="-20" dirty="0">
                          <a:latin typeface="Arial"/>
                          <a:cs typeface="Arial"/>
                        </a:rPr>
                        <a:t> </a:t>
                      </a:r>
                      <a:r>
                        <a:rPr sz="900" dirty="0">
                          <a:latin typeface="Arial"/>
                          <a:cs typeface="Arial"/>
                        </a:rPr>
                        <a:t>it</a:t>
                      </a:r>
                      <a:r>
                        <a:rPr sz="900" spc="-10" dirty="0">
                          <a:latin typeface="Arial"/>
                          <a:cs typeface="Arial"/>
                        </a:rPr>
                        <a:t> </a:t>
                      </a:r>
                      <a:r>
                        <a:rPr sz="900" dirty="0">
                          <a:latin typeface="Arial"/>
                          <a:cs typeface="Arial"/>
                        </a:rPr>
                        <a:t>goes</a:t>
                      </a:r>
                      <a:r>
                        <a:rPr sz="900" spc="-5" dirty="0">
                          <a:latin typeface="Arial"/>
                          <a:cs typeface="Arial"/>
                        </a:rPr>
                        <a:t> </a:t>
                      </a:r>
                      <a:r>
                        <a:rPr sz="900" dirty="0">
                          <a:latin typeface="Arial"/>
                          <a:cs typeface="Arial"/>
                        </a:rPr>
                        <a:t>out</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focus</a:t>
                      </a:r>
                      <a:r>
                        <a:rPr sz="900" spc="-5" dirty="0">
                          <a:latin typeface="Arial"/>
                          <a:cs typeface="Arial"/>
                        </a:rPr>
                        <a:t> </a:t>
                      </a:r>
                      <a:r>
                        <a:rPr sz="900" dirty="0">
                          <a:latin typeface="Arial"/>
                          <a:cs typeface="Arial"/>
                        </a:rPr>
                        <a:t>(you</a:t>
                      </a:r>
                      <a:r>
                        <a:rPr sz="900" spc="-10" dirty="0">
                          <a:latin typeface="Arial"/>
                          <a:cs typeface="Arial"/>
                        </a:rPr>
                        <a:t> </a:t>
                      </a:r>
                      <a:r>
                        <a:rPr sz="900" dirty="0">
                          <a:latin typeface="Arial"/>
                          <a:cs typeface="Arial"/>
                        </a:rPr>
                        <a:t>click</a:t>
                      </a:r>
                      <a:r>
                        <a:rPr sz="900" spc="-5" dirty="0">
                          <a:latin typeface="Arial"/>
                          <a:cs typeface="Arial"/>
                        </a:rPr>
                        <a:t> </a:t>
                      </a:r>
                      <a:r>
                        <a:rPr sz="900" dirty="0">
                          <a:latin typeface="Arial"/>
                          <a:cs typeface="Arial"/>
                        </a:rPr>
                        <a:t>outside</a:t>
                      </a:r>
                      <a:r>
                        <a:rPr sz="900" spc="-10" dirty="0">
                          <a:latin typeface="Arial"/>
                          <a:cs typeface="Arial"/>
                        </a:rPr>
                        <a:t> </a:t>
                      </a:r>
                      <a:r>
                        <a:rPr sz="900" dirty="0">
                          <a:latin typeface="Arial"/>
                          <a:cs typeface="Arial"/>
                        </a:rPr>
                        <a:t>the</a:t>
                      </a:r>
                      <a:r>
                        <a:rPr sz="900" spc="-5" dirty="0">
                          <a:latin typeface="Arial"/>
                          <a:cs typeface="Arial"/>
                        </a:rPr>
                        <a:t> </a:t>
                      </a:r>
                      <a:r>
                        <a:rPr sz="900" spc="-10" dirty="0">
                          <a:latin typeface="Arial"/>
                          <a:cs typeface="Arial"/>
                        </a:rPr>
                        <a:t>editor).</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3340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marR="194310" algn="just">
                        <a:lnSpc>
                          <a:spcPct val="96100"/>
                        </a:lnSpc>
                        <a:spcBef>
                          <a:spcPts val="535"/>
                        </a:spcBef>
                      </a:pPr>
                      <a:r>
                        <a:rPr sz="900" dirty="0">
                          <a:latin typeface="Arial"/>
                          <a:cs typeface="Arial"/>
                        </a:rPr>
                        <a:t>When</a:t>
                      </a:r>
                      <a:r>
                        <a:rPr sz="900" spc="-20" dirty="0">
                          <a:latin typeface="Arial"/>
                          <a:cs typeface="Arial"/>
                        </a:rPr>
                        <a:t> </a:t>
                      </a:r>
                      <a:r>
                        <a:rPr sz="900" dirty="0">
                          <a:latin typeface="Arial"/>
                          <a:cs typeface="Arial"/>
                        </a:rPr>
                        <a:t>clicked,</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current</a:t>
                      </a:r>
                      <a:r>
                        <a:rPr sz="900" spc="-10" dirty="0">
                          <a:latin typeface="Arial"/>
                          <a:cs typeface="Arial"/>
                        </a:rPr>
                        <a:t> </a:t>
                      </a:r>
                      <a:r>
                        <a:rPr sz="900" dirty="0">
                          <a:latin typeface="Arial"/>
                          <a:cs typeface="Arial"/>
                        </a:rPr>
                        <a:t>content</a:t>
                      </a:r>
                      <a:r>
                        <a:rPr sz="900" spc="-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your</a:t>
                      </a:r>
                      <a:r>
                        <a:rPr sz="900" spc="-5" dirty="0">
                          <a:latin typeface="Arial"/>
                          <a:cs typeface="Arial"/>
                        </a:rPr>
                        <a:t> </a:t>
                      </a:r>
                      <a:r>
                        <a:rPr sz="900" dirty="0">
                          <a:latin typeface="Arial"/>
                          <a:cs typeface="Arial"/>
                        </a:rPr>
                        <a:t>script</a:t>
                      </a:r>
                      <a:r>
                        <a:rPr sz="900" spc="-10" dirty="0">
                          <a:latin typeface="Arial"/>
                          <a:cs typeface="Arial"/>
                        </a:rPr>
                        <a:t> </a:t>
                      </a:r>
                      <a:r>
                        <a:rPr sz="900" dirty="0">
                          <a:latin typeface="Arial"/>
                          <a:cs typeface="Arial"/>
                        </a:rPr>
                        <a:t>is saved.</a:t>
                      </a:r>
                      <a:r>
                        <a:rPr sz="900" spc="-10" dirty="0">
                          <a:latin typeface="Arial"/>
                          <a:cs typeface="Arial"/>
                        </a:rPr>
                        <a:t> </a:t>
                      </a:r>
                      <a:r>
                        <a:rPr sz="900" dirty="0">
                          <a:latin typeface="Arial"/>
                          <a:cs typeface="Arial"/>
                        </a:rPr>
                        <a:t>Even</a:t>
                      </a:r>
                      <a:r>
                        <a:rPr sz="900" spc="-5" dirty="0">
                          <a:latin typeface="Arial"/>
                          <a:cs typeface="Arial"/>
                        </a:rPr>
                        <a:t> </a:t>
                      </a:r>
                      <a:r>
                        <a:rPr sz="900" dirty="0">
                          <a:latin typeface="Arial"/>
                          <a:cs typeface="Arial"/>
                        </a:rPr>
                        <a:t>if</a:t>
                      </a:r>
                      <a:r>
                        <a:rPr sz="900" spc="-20" dirty="0">
                          <a:latin typeface="Arial"/>
                          <a:cs typeface="Arial"/>
                        </a:rPr>
                        <a:t> </a:t>
                      </a:r>
                      <a:r>
                        <a:rPr sz="900" dirty="0">
                          <a:latin typeface="Arial"/>
                          <a:cs typeface="Arial"/>
                        </a:rPr>
                        <a:t>you</a:t>
                      </a:r>
                      <a:r>
                        <a:rPr sz="900" spc="-15" dirty="0">
                          <a:latin typeface="Arial"/>
                          <a:cs typeface="Arial"/>
                        </a:rPr>
                        <a:t> </a:t>
                      </a:r>
                      <a:r>
                        <a:rPr sz="900" dirty="0">
                          <a:latin typeface="Arial"/>
                          <a:cs typeface="Arial"/>
                        </a:rPr>
                        <a:t>make</a:t>
                      </a:r>
                      <a:r>
                        <a:rPr sz="900" spc="-20" dirty="0">
                          <a:latin typeface="Arial"/>
                          <a:cs typeface="Arial"/>
                        </a:rPr>
                        <a:t> </a:t>
                      </a:r>
                      <a:r>
                        <a:rPr sz="900" dirty="0">
                          <a:latin typeface="Arial"/>
                          <a:cs typeface="Arial"/>
                        </a:rPr>
                        <a:t>modifications,</a:t>
                      </a:r>
                      <a:r>
                        <a:rPr sz="900" spc="-5" dirty="0">
                          <a:latin typeface="Arial"/>
                          <a:cs typeface="Arial"/>
                        </a:rPr>
                        <a:t> </a:t>
                      </a:r>
                      <a:r>
                        <a:rPr sz="900" spc="-25" dirty="0">
                          <a:latin typeface="Arial"/>
                          <a:cs typeface="Arial"/>
                        </a:rPr>
                        <a:t>you </a:t>
                      </a:r>
                      <a:r>
                        <a:rPr sz="900" dirty="0">
                          <a:latin typeface="Arial"/>
                          <a:cs typeface="Arial"/>
                        </a:rPr>
                        <a:t>can</a:t>
                      </a:r>
                      <a:r>
                        <a:rPr sz="900" spc="-10" dirty="0">
                          <a:latin typeface="Arial"/>
                          <a:cs typeface="Arial"/>
                        </a:rPr>
                        <a:t> </a:t>
                      </a:r>
                      <a:r>
                        <a:rPr sz="900" dirty="0">
                          <a:latin typeface="Arial"/>
                          <a:cs typeface="Arial"/>
                        </a:rPr>
                        <a:t>revert</a:t>
                      </a:r>
                      <a:r>
                        <a:rPr sz="900" spc="-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previous</a:t>
                      </a:r>
                      <a:r>
                        <a:rPr sz="900" spc="-10" dirty="0">
                          <a:latin typeface="Arial"/>
                          <a:cs typeface="Arial"/>
                        </a:rPr>
                        <a:t> </a:t>
                      </a:r>
                      <a:r>
                        <a:rPr sz="900" dirty="0">
                          <a:latin typeface="Arial"/>
                          <a:cs typeface="Arial"/>
                        </a:rPr>
                        <a:t>state</a:t>
                      </a:r>
                      <a:r>
                        <a:rPr sz="900" spc="-15" dirty="0">
                          <a:latin typeface="Arial"/>
                          <a:cs typeface="Arial"/>
                        </a:rPr>
                        <a:t> </a:t>
                      </a:r>
                      <a:r>
                        <a:rPr sz="900" dirty="0">
                          <a:latin typeface="Arial"/>
                          <a:cs typeface="Arial"/>
                        </a:rPr>
                        <a:t>by</a:t>
                      </a:r>
                      <a:r>
                        <a:rPr sz="900" spc="-5" dirty="0">
                          <a:latin typeface="Arial"/>
                          <a:cs typeface="Arial"/>
                        </a:rPr>
                        <a:t> </a:t>
                      </a:r>
                      <a:r>
                        <a:rPr sz="900" dirty="0">
                          <a:latin typeface="Arial"/>
                          <a:cs typeface="Arial"/>
                        </a:rPr>
                        <a:t>clicking</a:t>
                      </a:r>
                      <a:r>
                        <a:rPr sz="900" spc="-5" dirty="0">
                          <a:latin typeface="Arial"/>
                          <a:cs typeface="Arial"/>
                        </a:rPr>
                        <a:t> </a:t>
                      </a:r>
                      <a:r>
                        <a:rPr sz="900" dirty="0">
                          <a:latin typeface="Arial"/>
                          <a:cs typeface="Arial"/>
                        </a:rPr>
                        <a:t>“</a:t>
                      </a:r>
                      <a:r>
                        <a:rPr sz="900" u="sng" dirty="0">
                          <a:solidFill>
                            <a:srgbClr val="0000FF"/>
                          </a:solidFill>
                          <a:uFill>
                            <a:solidFill>
                              <a:srgbClr val="0000FF"/>
                            </a:solidFill>
                          </a:uFill>
                          <a:latin typeface="Arial"/>
                          <a:cs typeface="Arial"/>
                        </a:rPr>
                        <a:t>Recover</a:t>
                      </a:r>
                      <a:r>
                        <a:rPr sz="900" u="sng" spc="-5" dirty="0">
                          <a:solidFill>
                            <a:srgbClr val="0000FF"/>
                          </a:solidFill>
                          <a:uFill>
                            <a:solidFill>
                              <a:srgbClr val="0000FF"/>
                            </a:solidFill>
                          </a:uFill>
                          <a:latin typeface="Arial"/>
                          <a:cs typeface="Arial"/>
                        </a:rPr>
                        <a:t> </a:t>
                      </a:r>
                      <a:r>
                        <a:rPr sz="900" u="sng" dirty="0">
                          <a:solidFill>
                            <a:srgbClr val="0000FF"/>
                          </a:solidFill>
                          <a:uFill>
                            <a:solidFill>
                              <a:srgbClr val="0000FF"/>
                            </a:solidFill>
                          </a:uFill>
                          <a:latin typeface="Arial"/>
                          <a:cs typeface="Arial"/>
                        </a:rPr>
                        <a:t>from</a:t>
                      </a:r>
                      <a:r>
                        <a:rPr sz="900" u="sng" spc="-10" dirty="0">
                          <a:solidFill>
                            <a:srgbClr val="0000FF"/>
                          </a:solidFill>
                          <a:uFill>
                            <a:solidFill>
                              <a:srgbClr val="0000FF"/>
                            </a:solidFill>
                          </a:uFill>
                          <a:latin typeface="Arial"/>
                          <a:cs typeface="Arial"/>
                        </a:rPr>
                        <a:t> </a:t>
                      </a:r>
                      <a:r>
                        <a:rPr sz="900" u="sng" dirty="0">
                          <a:solidFill>
                            <a:srgbClr val="0000FF"/>
                          </a:solidFill>
                          <a:uFill>
                            <a:solidFill>
                              <a:srgbClr val="0000FF"/>
                            </a:solidFill>
                          </a:uFill>
                          <a:latin typeface="Arial"/>
                          <a:cs typeface="Arial"/>
                        </a:rPr>
                        <a:t>cache</a:t>
                      </a:r>
                      <a:r>
                        <a:rPr sz="900" dirty="0">
                          <a:latin typeface="Arial"/>
                          <a:cs typeface="Arial"/>
                        </a:rPr>
                        <a:t>”.</a:t>
                      </a:r>
                      <a:r>
                        <a:rPr sz="900" spc="-5" dirty="0">
                          <a:latin typeface="Arial"/>
                          <a:cs typeface="Arial"/>
                        </a:rPr>
                        <a:t> </a:t>
                      </a:r>
                      <a:r>
                        <a:rPr sz="900" dirty="0">
                          <a:latin typeface="Arial"/>
                          <a:cs typeface="Arial"/>
                        </a:rPr>
                        <a:t>There</a:t>
                      </a:r>
                      <a:r>
                        <a:rPr sz="900" spc="-5" dirty="0">
                          <a:latin typeface="Arial"/>
                          <a:cs typeface="Arial"/>
                        </a:rPr>
                        <a:t> </a:t>
                      </a:r>
                      <a:r>
                        <a:rPr sz="900" dirty="0">
                          <a:latin typeface="Arial"/>
                          <a:cs typeface="Arial"/>
                        </a:rPr>
                        <a:t>are</a:t>
                      </a:r>
                      <a:r>
                        <a:rPr sz="900" spc="-15" dirty="0">
                          <a:latin typeface="Arial"/>
                          <a:cs typeface="Arial"/>
                        </a:rPr>
                        <a:t> </a:t>
                      </a:r>
                      <a:r>
                        <a:rPr sz="900" dirty="0">
                          <a:latin typeface="Arial"/>
                          <a:cs typeface="Arial"/>
                        </a:rPr>
                        <a:t>time</a:t>
                      </a:r>
                      <a:r>
                        <a:rPr sz="900" spc="-15" dirty="0">
                          <a:latin typeface="Arial"/>
                          <a:cs typeface="Arial"/>
                        </a:rPr>
                        <a:t> </a:t>
                      </a:r>
                      <a:r>
                        <a:rPr sz="900" dirty="0">
                          <a:latin typeface="Arial"/>
                          <a:cs typeface="Arial"/>
                        </a:rPr>
                        <a:t>stamps</a:t>
                      </a:r>
                      <a:r>
                        <a:rPr sz="900" spc="-15" dirty="0">
                          <a:latin typeface="Arial"/>
                          <a:cs typeface="Arial"/>
                        </a:rPr>
                        <a:t> </a:t>
                      </a:r>
                      <a:r>
                        <a:rPr sz="900" dirty="0">
                          <a:latin typeface="Arial"/>
                          <a:cs typeface="Arial"/>
                        </a:rPr>
                        <a:t>of</a:t>
                      </a:r>
                      <a:r>
                        <a:rPr sz="900" spc="-5" dirty="0">
                          <a:latin typeface="Arial"/>
                          <a:cs typeface="Arial"/>
                        </a:rPr>
                        <a:t> </a:t>
                      </a:r>
                      <a:r>
                        <a:rPr sz="900" spc="-25" dirty="0">
                          <a:latin typeface="Arial"/>
                          <a:cs typeface="Arial"/>
                        </a:rPr>
                        <a:t>the </a:t>
                      </a:r>
                      <a:r>
                        <a:rPr sz="900" dirty="0">
                          <a:latin typeface="Arial"/>
                          <a:cs typeface="Arial"/>
                        </a:rPr>
                        <a:t>saved</a:t>
                      </a:r>
                      <a:r>
                        <a:rPr sz="900" spc="-15" dirty="0">
                          <a:latin typeface="Arial"/>
                          <a:cs typeface="Arial"/>
                        </a:rPr>
                        <a:t> </a:t>
                      </a:r>
                      <a:r>
                        <a:rPr sz="900" spc="-10" dirty="0">
                          <a:latin typeface="Arial"/>
                          <a:cs typeface="Arial"/>
                        </a:rPr>
                        <a:t>states.</a:t>
                      </a:r>
                      <a:endParaRPr sz="9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382270">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3F3F3"/>
                    </a:solidFill>
                  </a:tcPr>
                </a:tc>
                <a:tc>
                  <a:txBody>
                    <a:bodyPr/>
                    <a:lstStyle/>
                    <a:p>
                      <a:pPr marL="63500">
                        <a:lnSpc>
                          <a:spcPct val="100000"/>
                        </a:lnSpc>
                        <a:spcBef>
                          <a:spcPts val="490"/>
                        </a:spcBef>
                      </a:pPr>
                      <a:r>
                        <a:rPr sz="900" dirty="0">
                          <a:latin typeface="Arial"/>
                          <a:cs typeface="Arial"/>
                        </a:rPr>
                        <a:t>Click</a:t>
                      </a:r>
                      <a:r>
                        <a:rPr sz="900" spc="-15"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close</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editor</a:t>
                      </a:r>
                      <a:r>
                        <a:rPr sz="900" spc="-1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run</a:t>
                      </a:r>
                      <a:r>
                        <a:rPr sz="900" spc="-5" dirty="0">
                          <a:latin typeface="Arial"/>
                          <a:cs typeface="Arial"/>
                        </a:rPr>
                        <a:t> </a:t>
                      </a:r>
                      <a:r>
                        <a:rPr sz="900" dirty="0">
                          <a:latin typeface="Arial"/>
                          <a:cs typeface="Arial"/>
                        </a:rPr>
                        <a:t>the</a:t>
                      </a:r>
                      <a:r>
                        <a:rPr sz="900" spc="-15" dirty="0">
                          <a:latin typeface="Arial"/>
                          <a:cs typeface="Arial"/>
                        </a:rPr>
                        <a:t> </a:t>
                      </a:r>
                      <a:r>
                        <a:rPr sz="900" spc="-10" dirty="0">
                          <a:latin typeface="Arial"/>
                          <a:cs typeface="Arial"/>
                        </a:rPr>
                        <a:t>script.</a:t>
                      </a:r>
                      <a:endParaRPr sz="900" dirty="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pic>
        <p:nvPicPr>
          <p:cNvPr id="10" name="object 5"/>
          <p:cNvPicPr/>
          <p:nvPr/>
        </p:nvPicPr>
        <p:blipFill>
          <a:blip r:embed="rId3" cstate="print"/>
          <a:stretch>
            <a:fillRect/>
          </a:stretch>
        </p:blipFill>
        <p:spPr>
          <a:xfrm>
            <a:off x="1263650" y="5943600"/>
            <a:ext cx="276225" cy="295275"/>
          </a:xfrm>
          <a:prstGeom prst="rect">
            <a:avLst/>
          </a:prstGeom>
        </p:spPr>
      </p:pic>
      <p:pic>
        <p:nvPicPr>
          <p:cNvPr id="11" name="object 6"/>
          <p:cNvPicPr/>
          <p:nvPr/>
        </p:nvPicPr>
        <p:blipFill>
          <a:blip r:embed="rId4" cstate="print"/>
          <a:stretch>
            <a:fillRect/>
          </a:stretch>
        </p:blipFill>
        <p:spPr>
          <a:xfrm>
            <a:off x="1254125" y="6378575"/>
            <a:ext cx="295275" cy="285750"/>
          </a:xfrm>
          <a:prstGeom prst="rect">
            <a:avLst/>
          </a:prstGeom>
        </p:spPr>
      </p:pic>
      <p:pic>
        <p:nvPicPr>
          <p:cNvPr id="12" name="object 7"/>
          <p:cNvPicPr/>
          <p:nvPr/>
        </p:nvPicPr>
        <p:blipFill>
          <a:blip r:embed="rId5" cstate="print"/>
          <a:stretch>
            <a:fillRect/>
          </a:stretch>
        </p:blipFill>
        <p:spPr>
          <a:xfrm>
            <a:off x="1254125" y="6912864"/>
            <a:ext cx="295275" cy="256920"/>
          </a:xfrm>
          <a:prstGeom prst="rect">
            <a:avLst/>
          </a:prstGeom>
        </p:spPr>
      </p:pic>
      <p:pic>
        <p:nvPicPr>
          <p:cNvPr id="13" name="object 8"/>
          <p:cNvPicPr/>
          <p:nvPr/>
        </p:nvPicPr>
        <p:blipFill>
          <a:blip r:embed="rId6" cstate="print"/>
          <a:stretch>
            <a:fillRect/>
          </a:stretch>
        </p:blipFill>
        <p:spPr>
          <a:xfrm>
            <a:off x="1273175" y="7309485"/>
            <a:ext cx="257175" cy="247650"/>
          </a:xfrm>
          <a:prstGeom prst="rect">
            <a:avLst/>
          </a:prstGeom>
        </p:spPr>
      </p:pic>
      <p:pic>
        <p:nvPicPr>
          <p:cNvPr id="14" name="object 9"/>
          <p:cNvPicPr/>
          <p:nvPr/>
        </p:nvPicPr>
        <p:blipFill>
          <a:blip r:embed="rId7" cstate="print"/>
          <a:stretch>
            <a:fillRect/>
          </a:stretch>
        </p:blipFill>
        <p:spPr>
          <a:xfrm>
            <a:off x="1244600" y="7696835"/>
            <a:ext cx="314325" cy="304165"/>
          </a:xfrm>
          <a:prstGeom prst="rect">
            <a:avLst/>
          </a:prstGeom>
        </p:spPr>
      </p:pic>
      <p:pic>
        <p:nvPicPr>
          <p:cNvPr id="15" name="object 10"/>
          <p:cNvPicPr/>
          <p:nvPr/>
        </p:nvPicPr>
        <p:blipFill>
          <a:blip r:embed="rId8" cstate="print"/>
          <a:stretch>
            <a:fillRect/>
          </a:stretch>
        </p:blipFill>
        <p:spPr>
          <a:xfrm>
            <a:off x="987425" y="8141335"/>
            <a:ext cx="828675" cy="241300"/>
          </a:xfrm>
          <a:prstGeom prst="rect">
            <a:avLst/>
          </a:prstGeom>
        </p:spPr>
      </p:pic>
      <p:pic>
        <p:nvPicPr>
          <p:cNvPr id="16" name="object 11"/>
          <p:cNvPicPr/>
          <p:nvPr/>
        </p:nvPicPr>
        <p:blipFill>
          <a:blip r:embed="rId9" cstate="print"/>
          <a:stretch>
            <a:fillRect/>
          </a:stretch>
        </p:blipFill>
        <p:spPr>
          <a:xfrm>
            <a:off x="987425" y="8675242"/>
            <a:ext cx="828675" cy="241300"/>
          </a:xfrm>
          <a:prstGeom prst="rect">
            <a:avLst/>
          </a:prstGeom>
        </p:spPr>
      </p:pic>
    </p:spTree>
    <p:extLst>
      <p:ext uri="{BB962C8B-B14F-4D97-AF65-F5344CB8AC3E}">
        <p14:creationId xmlns:p14="http://schemas.microsoft.com/office/powerpoint/2010/main" val="7887617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1293115"/>
            <a:ext cx="5810885" cy="354330"/>
          </a:xfrm>
          <a:prstGeom prst="rect">
            <a:avLst/>
          </a:prstGeom>
        </p:spPr>
        <p:txBody>
          <a:bodyPr vert="horz" wrap="square" lIns="0" tIns="24765" rIns="0" bIns="0" rtlCol="0">
            <a:spAutoFit/>
          </a:bodyPr>
          <a:lstStyle/>
          <a:p>
            <a:pPr marL="12700" marR="5080">
              <a:lnSpc>
                <a:spcPts val="1260"/>
              </a:lnSpc>
              <a:spcBef>
                <a:spcPts val="195"/>
              </a:spcBef>
            </a:pPr>
            <a:r>
              <a:rPr sz="1100" b="1" i="1" dirty="0">
                <a:latin typeface="Arial"/>
                <a:cs typeface="Arial"/>
              </a:rPr>
              <a:t>origin</a:t>
            </a:r>
            <a:r>
              <a:rPr sz="1100" b="1" i="1" spc="-40" dirty="0">
                <a:latin typeface="Arial"/>
                <a:cs typeface="Arial"/>
              </a:rPr>
              <a:t> </a:t>
            </a:r>
            <a:r>
              <a:rPr sz="1100" dirty="0">
                <a:latin typeface="Arial"/>
                <a:cs typeface="Arial"/>
              </a:rPr>
              <a:t>property</a:t>
            </a:r>
            <a:r>
              <a:rPr sz="1100" spc="-15" dirty="0">
                <a:latin typeface="Arial"/>
                <a:cs typeface="Arial"/>
              </a:rPr>
              <a:t> </a:t>
            </a:r>
            <a:r>
              <a:rPr sz="1100" dirty="0">
                <a:latin typeface="Arial"/>
                <a:cs typeface="Arial"/>
              </a:rPr>
              <a:t>in</a:t>
            </a:r>
            <a:r>
              <a:rPr sz="1100" spc="-15" dirty="0">
                <a:latin typeface="Arial"/>
                <a:cs typeface="Arial"/>
              </a:rPr>
              <a:t> </a:t>
            </a:r>
            <a:r>
              <a:rPr sz="1100" b="1" i="1" dirty="0">
                <a:latin typeface="Arial"/>
                <a:cs typeface="Arial"/>
              </a:rPr>
              <a:t>Point3d</a:t>
            </a:r>
            <a:r>
              <a:rPr sz="1100" b="1" i="1" spc="-1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get</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origin</a:t>
            </a:r>
            <a:r>
              <a:rPr sz="1100" spc="-2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coordinate</a:t>
            </a:r>
            <a:r>
              <a:rPr sz="1100" spc="-30" dirty="0">
                <a:latin typeface="Arial"/>
                <a:cs typeface="Arial"/>
              </a:rPr>
              <a:t> </a:t>
            </a:r>
            <a:r>
              <a:rPr sz="1100" dirty="0">
                <a:latin typeface="Arial"/>
                <a:cs typeface="Arial"/>
              </a:rPr>
              <a:t>system,</a:t>
            </a:r>
            <a:r>
              <a:rPr sz="1100" spc="-10" dirty="0">
                <a:latin typeface="Arial"/>
                <a:cs typeface="Arial"/>
              </a:rPr>
              <a:t> </a:t>
            </a:r>
            <a:r>
              <a:rPr sz="1100" dirty="0">
                <a:latin typeface="Arial"/>
                <a:cs typeface="Arial"/>
              </a:rPr>
              <a:t>which</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(0,0,0)</a:t>
            </a:r>
            <a:r>
              <a:rPr sz="1100" spc="-15"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in</a:t>
            </a:r>
            <a:r>
              <a:rPr sz="1100" spc="-25" dirty="0">
                <a:latin typeface="Arial"/>
                <a:cs typeface="Arial"/>
              </a:rPr>
              <a:t> the </a:t>
            </a:r>
            <a:r>
              <a:rPr sz="1100" dirty="0">
                <a:latin typeface="Arial"/>
                <a:cs typeface="Arial"/>
              </a:rPr>
              <a:t>following</a:t>
            </a:r>
            <a:r>
              <a:rPr sz="1100" spc="-55" dirty="0">
                <a:latin typeface="Arial"/>
                <a:cs typeface="Arial"/>
              </a:rPr>
              <a:t> </a:t>
            </a:r>
            <a:r>
              <a:rPr sz="1100" spc="-10" dirty="0">
                <a:latin typeface="Arial"/>
                <a:cs typeface="Arial"/>
              </a:rPr>
              <a:t>example.</a:t>
            </a:r>
            <a:endParaRPr sz="110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1271102440"/>
              </p:ext>
            </p:extLst>
          </p:nvPr>
        </p:nvGraphicFramePr>
        <p:xfrm>
          <a:off x="914704" y="2819400"/>
          <a:ext cx="5944870" cy="92583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5605">
                <a:tc>
                  <a:txBody>
                    <a:bodyPr/>
                    <a:lstStyle/>
                    <a:p>
                      <a:pPr marL="63500">
                        <a:lnSpc>
                          <a:spcPts val="1055"/>
                        </a:lnSpc>
                        <a:spcBef>
                          <a:spcPts val="465"/>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Origin)</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264795">
                <a:tc>
                  <a:txBody>
                    <a:bodyPr/>
                    <a:lstStyle/>
                    <a:p>
                      <a:pPr marL="159385">
                        <a:lnSpc>
                          <a:spcPct val="100000"/>
                        </a:lnSpc>
                        <a:spcBef>
                          <a:spcPts val="465"/>
                        </a:spcBef>
                      </a:pPr>
                      <a:r>
                        <a:rPr sz="900" dirty="0">
                          <a:latin typeface="Arial"/>
                          <a:cs typeface="Arial"/>
                        </a:rPr>
                        <a:t>Origin</a:t>
                      </a:r>
                      <a:r>
                        <a:rPr sz="900" spc="-15" dirty="0">
                          <a:latin typeface="Arial"/>
                          <a:cs typeface="Arial"/>
                        </a:rPr>
                        <a:t> </a:t>
                      </a:r>
                      <a:r>
                        <a:rPr sz="900" dirty="0">
                          <a:latin typeface="Arial"/>
                          <a:cs typeface="Arial"/>
                        </a:rPr>
                        <a:t>=</a:t>
                      </a:r>
                      <a:r>
                        <a:rPr sz="900" spc="5" dirty="0">
                          <a:latin typeface="Arial"/>
                          <a:cs typeface="Arial"/>
                        </a:rPr>
                        <a:t> </a:t>
                      </a:r>
                      <a:r>
                        <a:rPr sz="900" b="1" spc="-10" dirty="0">
                          <a:latin typeface="Arial"/>
                          <a:cs typeface="Arial"/>
                        </a:rPr>
                        <a:t>Point3d</a:t>
                      </a:r>
                      <a:r>
                        <a:rPr sz="900" spc="-10" dirty="0">
                          <a:latin typeface="Arial"/>
                          <a:cs typeface="Arial"/>
                        </a:rPr>
                        <a:t>.Origin;</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5430">
                <a:tc>
                  <a:txBody>
                    <a:bodyPr/>
                    <a:lstStyle/>
                    <a:p>
                      <a:pPr marL="63500">
                        <a:lnSpc>
                          <a:spcPct val="100000"/>
                        </a:lnSpc>
                        <a:spcBef>
                          <a:spcPts val="470"/>
                        </a:spcBef>
                      </a:pPr>
                      <a:r>
                        <a:rPr sz="900" dirty="0">
                          <a:latin typeface="Arial"/>
                          <a:cs typeface="Arial"/>
                        </a:rPr>
                        <a:t>}</a:t>
                      </a:r>
                      <a:endParaRPr sz="900">
                        <a:latin typeface="Arial"/>
                        <a:cs typeface="Arial"/>
                      </a:endParaRPr>
                    </a:p>
                  </a:txBody>
                  <a:tcPr marL="0" marR="0" marT="59690"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973895" y="1829363"/>
            <a:ext cx="2239182" cy="957331"/>
          </a:xfrm>
          <a:prstGeom prst="rect">
            <a:avLst/>
          </a:prstGeom>
        </p:spPr>
      </p:pic>
      <p:sp>
        <p:nvSpPr>
          <p:cNvPr id="9" name="TextBox 8">
            <a:hlinkClick r:id="rId3" action="ppaction://hlinkfile"/>
          </p:cNvPr>
          <p:cNvSpPr txBox="1"/>
          <p:nvPr/>
        </p:nvSpPr>
        <p:spPr>
          <a:xfrm>
            <a:off x="6308026" y="285820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2" name="object 5"/>
          <p:cNvSpPr txBox="1"/>
          <p:nvPr/>
        </p:nvSpPr>
        <p:spPr>
          <a:xfrm>
            <a:off x="902004" y="904809"/>
            <a:ext cx="5813425" cy="355600"/>
          </a:xfrm>
          <a:prstGeom prst="rect">
            <a:avLst/>
          </a:prstGeom>
        </p:spPr>
        <p:txBody>
          <a:bodyPr vert="horz" wrap="square" lIns="0" tIns="12700" rIns="0" bIns="0" rtlCol="0">
            <a:spAutoFit/>
          </a:bodyPr>
          <a:lstStyle/>
          <a:p>
            <a:pPr marL="12700">
              <a:lnSpc>
                <a:spcPts val="1295"/>
              </a:lnSpc>
              <a:spcBef>
                <a:spcPts val="100"/>
              </a:spcBef>
            </a:pPr>
            <a:r>
              <a:rPr sz="1100" dirty="0">
                <a:latin typeface="Arial"/>
                <a:cs typeface="Arial"/>
              </a:rPr>
              <a:t>Static</a:t>
            </a:r>
            <a:r>
              <a:rPr sz="1100" spc="-20" dirty="0">
                <a:latin typeface="Arial"/>
                <a:cs typeface="Arial"/>
              </a:rPr>
              <a:t> </a:t>
            </a:r>
            <a:r>
              <a:rPr sz="1100" dirty="0">
                <a:latin typeface="Arial"/>
                <a:cs typeface="Arial"/>
              </a:rPr>
              <a:t>properties</a:t>
            </a:r>
            <a:r>
              <a:rPr sz="1100" spc="-20" dirty="0">
                <a:latin typeface="Arial"/>
                <a:cs typeface="Arial"/>
              </a:rPr>
              <a:t> </a:t>
            </a:r>
            <a:r>
              <a:rPr sz="1100" dirty="0">
                <a:latin typeface="Arial"/>
                <a:cs typeface="Arial"/>
              </a:rPr>
              <a:t>get</a:t>
            </a:r>
            <a:r>
              <a:rPr sz="1100" spc="-10"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set</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generic</a:t>
            </a:r>
            <a:r>
              <a:rPr sz="1100" spc="-1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type.</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above</a:t>
            </a:r>
            <a:r>
              <a:rPr sz="1100" spc="-3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uses</a:t>
            </a:r>
            <a:r>
              <a:rPr sz="1100" spc="-3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static</a:t>
            </a:r>
            <a:endParaRPr sz="1100" dirty="0">
              <a:latin typeface="Arial"/>
              <a:cs typeface="Arial"/>
            </a:endParaRPr>
          </a:p>
          <a:p>
            <a:pPr marL="12700">
              <a:lnSpc>
                <a:spcPts val="1295"/>
              </a:lnSpc>
            </a:pPr>
            <a:r>
              <a:rPr sz="1100" b="1" i="1" dirty="0">
                <a:latin typeface="Arial"/>
                <a:cs typeface="Arial"/>
              </a:rPr>
              <a:t>Point3d</a:t>
            </a:r>
            <a:r>
              <a:rPr sz="1100" b="1" i="1" spc="-40" dirty="0">
                <a:latin typeface="Arial"/>
                <a:cs typeface="Arial"/>
              </a:rPr>
              <a:t> </a:t>
            </a:r>
            <a:r>
              <a:rPr sz="1100" dirty="0">
                <a:latin typeface="Arial"/>
                <a:cs typeface="Arial"/>
              </a:rPr>
              <a:t>method</a:t>
            </a:r>
            <a:r>
              <a:rPr sz="1100" spc="-15" dirty="0">
                <a:latin typeface="Arial"/>
                <a:cs typeface="Arial"/>
              </a:rPr>
              <a:t> </a:t>
            </a:r>
            <a:r>
              <a:rPr sz="1100" b="1" i="1" dirty="0">
                <a:latin typeface="Arial"/>
                <a:cs typeface="Arial"/>
              </a:rPr>
              <a:t>Unset</a:t>
            </a:r>
            <a:r>
              <a:rPr sz="1100" b="1" i="1" spc="-3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unset</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new</a:t>
            </a:r>
            <a:r>
              <a:rPr sz="1100" spc="-15" dirty="0">
                <a:latin typeface="Arial"/>
                <a:cs typeface="Arial"/>
              </a:rPr>
              <a:t> </a:t>
            </a:r>
            <a:r>
              <a:rPr sz="1100" dirty="0">
                <a:latin typeface="Arial"/>
                <a:cs typeface="Arial"/>
              </a:rPr>
              <a:t>point.</a:t>
            </a:r>
            <a:r>
              <a:rPr sz="1100" spc="-25" dirty="0">
                <a:latin typeface="Arial"/>
                <a:cs typeface="Arial"/>
              </a:rPr>
              <a:t> </a:t>
            </a:r>
            <a:r>
              <a:rPr sz="1100" dirty="0">
                <a:latin typeface="Arial"/>
                <a:cs typeface="Arial"/>
              </a:rPr>
              <a:t>Another</a:t>
            </a:r>
            <a:r>
              <a:rPr sz="1100" spc="-2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commonly</a:t>
            </a:r>
            <a:r>
              <a:rPr sz="1100" spc="-25"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is</a:t>
            </a:r>
            <a:r>
              <a:rPr sz="1100" spc="-25" dirty="0">
                <a:latin typeface="Arial"/>
                <a:cs typeface="Arial"/>
              </a:rPr>
              <a:t> the</a:t>
            </a:r>
            <a:endParaRPr sz="1100" dirty="0">
              <a:latin typeface="Arial"/>
              <a:cs typeface="Arial"/>
            </a:endParaRPr>
          </a:p>
        </p:txBody>
      </p:sp>
      <p:sp>
        <p:nvSpPr>
          <p:cNvPr id="13" name="Title 1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2004" y="892428"/>
            <a:ext cx="5895340" cy="1156970"/>
          </a:xfrm>
          <a:prstGeom prst="rect">
            <a:avLst/>
          </a:prstGeom>
        </p:spPr>
        <p:txBody>
          <a:bodyPr vert="horz" wrap="square" lIns="0" tIns="13335" rIns="0" bIns="0" rtlCol="0">
            <a:spAutoFit/>
          </a:bodyPr>
          <a:lstStyle/>
          <a:p>
            <a:pPr marL="12700">
              <a:lnSpc>
                <a:spcPts val="1290"/>
              </a:lnSpc>
              <a:spcBef>
                <a:spcPts val="105"/>
              </a:spcBef>
            </a:pPr>
            <a:r>
              <a:rPr sz="1100" b="1" dirty="0">
                <a:latin typeface="Arial"/>
                <a:cs typeface="Arial"/>
              </a:rPr>
              <a:t>Point3d</a:t>
            </a:r>
            <a:r>
              <a:rPr sz="1100" b="1" spc="-15" dirty="0">
                <a:latin typeface="Arial"/>
                <a:cs typeface="Arial"/>
              </a:rPr>
              <a:t> </a:t>
            </a:r>
            <a:r>
              <a:rPr sz="1100" b="1" spc="-10" dirty="0">
                <a:latin typeface="Arial"/>
                <a:cs typeface="Arial"/>
              </a:rPr>
              <a:t>Methods:</a:t>
            </a:r>
            <a:endParaRPr sz="1100">
              <a:latin typeface="Arial"/>
              <a:cs typeface="Arial"/>
            </a:endParaRPr>
          </a:p>
          <a:p>
            <a:pPr marL="12700" marR="5080">
              <a:lnSpc>
                <a:spcPct val="95800"/>
              </a:lnSpc>
              <a:spcBef>
                <a:spcPts val="25"/>
              </a:spcBef>
            </a:pPr>
            <a:r>
              <a:rPr sz="1100" dirty="0">
                <a:latin typeface="Arial"/>
                <a:cs typeface="Arial"/>
              </a:rPr>
              <a:t>The</a:t>
            </a:r>
            <a:r>
              <a:rPr sz="1100" spc="-30" dirty="0">
                <a:latin typeface="Arial"/>
                <a:cs typeface="Arial"/>
              </a:rPr>
              <a:t> </a:t>
            </a:r>
            <a:r>
              <a:rPr sz="1100" dirty="0">
                <a:latin typeface="Arial"/>
                <a:cs typeface="Arial"/>
              </a:rPr>
              <a:t>methods</a:t>
            </a:r>
            <a:r>
              <a:rPr sz="1100" spc="-2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used</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help</a:t>
            </a:r>
            <a:r>
              <a:rPr sz="1100" spc="-20" dirty="0">
                <a:latin typeface="Arial"/>
                <a:cs typeface="Arial"/>
              </a:rPr>
              <a:t> </a:t>
            </a:r>
            <a:r>
              <a:rPr sz="1100" dirty="0">
                <a:latin typeface="Arial"/>
                <a:cs typeface="Arial"/>
              </a:rPr>
              <a:t>inquire</a:t>
            </a:r>
            <a:r>
              <a:rPr sz="1100" spc="-5" dirty="0">
                <a:latin typeface="Arial"/>
                <a:cs typeface="Arial"/>
              </a:rPr>
              <a:t> </a:t>
            </a:r>
            <a:r>
              <a:rPr sz="1100" dirty="0">
                <a:latin typeface="Arial"/>
                <a:cs typeface="Arial"/>
              </a:rPr>
              <a:t>about</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data</a:t>
            </a:r>
            <a:r>
              <a:rPr sz="1100" spc="-15" dirty="0">
                <a:latin typeface="Arial"/>
                <a:cs typeface="Arial"/>
              </a:rPr>
              <a:t> </a:t>
            </a:r>
            <a:r>
              <a:rPr sz="1100" dirty="0">
                <a:latin typeface="Arial"/>
                <a:cs typeface="Arial"/>
              </a:rPr>
              <a:t>or</a:t>
            </a:r>
            <a:r>
              <a:rPr sz="1100" spc="-15" dirty="0">
                <a:latin typeface="Arial"/>
                <a:cs typeface="Arial"/>
              </a:rPr>
              <a:t> </a:t>
            </a:r>
            <a:r>
              <a:rPr sz="1100" dirty="0">
                <a:latin typeface="Arial"/>
                <a:cs typeface="Arial"/>
              </a:rPr>
              <a:t>perform</a:t>
            </a:r>
            <a:r>
              <a:rPr sz="1100" spc="-25" dirty="0">
                <a:latin typeface="Arial"/>
                <a:cs typeface="Arial"/>
              </a:rPr>
              <a:t> </a:t>
            </a:r>
            <a:r>
              <a:rPr sz="1100" dirty="0">
                <a:latin typeface="Arial"/>
                <a:cs typeface="Arial"/>
              </a:rPr>
              <a:t>specific</a:t>
            </a:r>
            <a:r>
              <a:rPr sz="1100" spc="-25" dirty="0">
                <a:latin typeface="Arial"/>
                <a:cs typeface="Arial"/>
              </a:rPr>
              <a:t> </a:t>
            </a:r>
            <a:r>
              <a:rPr sz="1100" spc="-10" dirty="0">
                <a:latin typeface="Arial"/>
                <a:cs typeface="Arial"/>
              </a:rPr>
              <a:t>calculations, </a:t>
            </a:r>
            <a:r>
              <a:rPr sz="1100" dirty="0">
                <a:latin typeface="Arial"/>
                <a:cs typeface="Arial"/>
              </a:rPr>
              <a:t>comparisons,</a:t>
            </a:r>
            <a:r>
              <a:rPr sz="1100" spc="-20" dirty="0">
                <a:latin typeface="Arial"/>
                <a:cs typeface="Arial"/>
              </a:rPr>
              <a:t> </a:t>
            </a:r>
            <a:r>
              <a:rPr sz="1100" dirty="0">
                <a:latin typeface="Arial"/>
                <a:cs typeface="Arial"/>
              </a:rPr>
              <a:t>etc.</a:t>
            </a:r>
            <a:r>
              <a:rPr sz="1100" spc="-1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5" dirty="0">
                <a:latin typeface="Arial"/>
                <a:cs typeface="Arial"/>
              </a:rPr>
              <a:t> </a:t>
            </a:r>
            <a:r>
              <a:rPr sz="1100" b="1" i="1" dirty="0">
                <a:latin typeface="Arial"/>
                <a:cs typeface="Arial"/>
              </a:rPr>
              <a:t>Point3d</a:t>
            </a:r>
            <a:r>
              <a:rPr sz="1100" b="1" i="1" spc="-30" dirty="0">
                <a:latin typeface="Arial"/>
                <a:cs typeface="Arial"/>
              </a:rPr>
              <a:t> </a:t>
            </a:r>
            <a:r>
              <a:rPr sz="1100" dirty="0">
                <a:latin typeface="Arial"/>
                <a:cs typeface="Arial"/>
              </a:rPr>
              <a:t>has</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method</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measure</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distance</a:t>
            </a:r>
            <a:r>
              <a:rPr sz="1100" spc="-30" dirty="0">
                <a:latin typeface="Arial"/>
                <a:cs typeface="Arial"/>
              </a:rPr>
              <a:t> </a:t>
            </a:r>
            <a:r>
              <a:rPr sz="1100" dirty="0">
                <a:latin typeface="Arial"/>
                <a:cs typeface="Arial"/>
              </a:rPr>
              <a:t>to</a:t>
            </a:r>
            <a:r>
              <a:rPr sz="1100" spc="-15" dirty="0">
                <a:latin typeface="Arial"/>
                <a:cs typeface="Arial"/>
              </a:rPr>
              <a:t> </a:t>
            </a:r>
            <a:r>
              <a:rPr sz="1100" spc="-10" dirty="0">
                <a:latin typeface="Arial"/>
                <a:cs typeface="Arial"/>
              </a:rPr>
              <a:t>another </a:t>
            </a:r>
            <a:r>
              <a:rPr sz="1100" dirty="0">
                <a:latin typeface="Arial"/>
                <a:cs typeface="Arial"/>
              </a:rPr>
              <a:t>point.</a:t>
            </a:r>
            <a:r>
              <a:rPr sz="1100" spc="-20" dirty="0">
                <a:latin typeface="Arial"/>
                <a:cs typeface="Arial"/>
              </a:rPr>
              <a:t> </a:t>
            </a:r>
            <a:r>
              <a:rPr sz="1100" dirty="0">
                <a:latin typeface="Arial"/>
                <a:cs typeface="Arial"/>
              </a:rPr>
              <a:t>All</a:t>
            </a:r>
            <a:r>
              <a:rPr sz="1100" spc="-35" dirty="0">
                <a:latin typeface="Arial"/>
                <a:cs typeface="Arial"/>
              </a:rPr>
              <a:t> </a:t>
            </a:r>
            <a:r>
              <a:rPr sz="1100" dirty="0">
                <a:latin typeface="Arial"/>
                <a:cs typeface="Arial"/>
              </a:rPr>
              <a:t>methods</a:t>
            </a:r>
            <a:r>
              <a:rPr sz="1100" spc="-3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listed</a:t>
            </a:r>
            <a:r>
              <a:rPr sz="1100" spc="-20" dirty="0">
                <a:latin typeface="Arial"/>
                <a:cs typeface="Arial"/>
              </a:rPr>
              <a:t> </a:t>
            </a:r>
            <a:r>
              <a:rPr sz="1100" dirty="0">
                <a:latin typeface="Arial"/>
                <a:cs typeface="Arial"/>
              </a:rPr>
              <a:t>in</a:t>
            </a:r>
            <a:r>
              <a:rPr sz="1100" spc="-3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documentation</a:t>
            </a:r>
            <a:r>
              <a:rPr sz="1100" spc="-3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full</a:t>
            </a:r>
            <a:r>
              <a:rPr sz="1100" spc="-25" dirty="0">
                <a:latin typeface="Arial"/>
                <a:cs typeface="Arial"/>
              </a:rPr>
              <a:t> </a:t>
            </a:r>
            <a:r>
              <a:rPr sz="1100" dirty="0">
                <a:latin typeface="Arial"/>
                <a:cs typeface="Arial"/>
              </a:rPr>
              <a:t>details</a:t>
            </a:r>
            <a:r>
              <a:rPr sz="1100" spc="-20" dirty="0">
                <a:latin typeface="Arial"/>
                <a:cs typeface="Arial"/>
              </a:rPr>
              <a:t> </a:t>
            </a:r>
            <a:r>
              <a:rPr sz="1100" dirty="0">
                <a:latin typeface="Arial"/>
                <a:cs typeface="Arial"/>
              </a:rPr>
              <a:t>about</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parameters</a:t>
            </a:r>
            <a:r>
              <a:rPr sz="1100" spc="-20" dirty="0">
                <a:latin typeface="Arial"/>
                <a:cs typeface="Arial"/>
              </a:rPr>
              <a:t> </a:t>
            </a:r>
            <a:r>
              <a:rPr sz="1100" dirty="0">
                <a:latin typeface="Arial"/>
                <a:cs typeface="Arial"/>
              </a:rPr>
              <a:t>and</a:t>
            </a:r>
            <a:r>
              <a:rPr sz="1100" spc="-40" dirty="0">
                <a:latin typeface="Arial"/>
                <a:cs typeface="Arial"/>
              </a:rPr>
              <a:t> </a:t>
            </a:r>
            <a:r>
              <a:rPr sz="1100" spc="-25" dirty="0">
                <a:latin typeface="Arial"/>
                <a:cs typeface="Arial"/>
              </a:rPr>
              <a:t>the </a:t>
            </a:r>
            <a:r>
              <a:rPr sz="1100" dirty="0">
                <a:latin typeface="Arial"/>
                <a:cs typeface="Arial"/>
              </a:rPr>
              <a:t>return</a:t>
            </a:r>
            <a:r>
              <a:rPr sz="1100" spc="-3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sometimes</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show</a:t>
            </a:r>
            <a:r>
              <a:rPr sz="1100" spc="-30" dirty="0">
                <a:latin typeface="Arial"/>
                <a:cs typeface="Arial"/>
              </a:rPr>
              <a:t> </a:t>
            </a:r>
            <a:r>
              <a:rPr sz="1100" dirty="0">
                <a:latin typeface="Arial"/>
                <a:cs typeface="Arial"/>
              </a:rPr>
              <a:t>how</a:t>
            </a:r>
            <a:r>
              <a:rPr sz="1100" spc="-15" dirty="0">
                <a:latin typeface="Arial"/>
                <a:cs typeface="Arial"/>
              </a:rPr>
              <a:t> </a:t>
            </a:r>
            <a:r>
              <a:rPr sz="1100" dirty="0">
                <a:latin typeface="Arial"/>
                <a:cs typeface="Arial"/>
              </a:rPr>
              <a:t>they</a:t>
            </a:r>
            <a:r>
              <a:rPr sz="1100" spc="-15" dirty="0">
                <a:latin typeface="Arial"/>
                <a:cs typeface="Arial"/>
              </a:rPr>
              <a:t> </a:t>
            </a:r>
            <a:r>
              <a:rPr sz="1100" dirty="0">
                <a:latin typeface="Arial"/>
                <a:cs typeface="Arial"/>
              </a:rPr>
              <a:t>are</a:t>
            </a:r>
            <a:r>
              <a:rPr sz="1100" spc="-15"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documentation, </a:t>
            </a:r>
            <a:r>
              <a:rPr sz="1100" b="1" i="1" dirty="0">
                <a:latin typeface="Arial"/>
                <a:cs typeface="Arial"/>
              </a:rPr>
              <a:t>Parameters</a:t>
            </a:r>
            <a:r>
              <a:rPr sz="1100" b="1" i="1" spc="-35" dirty="0">
                <a:latin typeface="Arial"/>
                <a:cs typeface="Arial"/>
              </a:rPr>
              <a:t> </a:t>
            </a:r>
            <a:r>
              <a:rPr sz="1100" dirty="0">
                <a:latin typeface="Arial"/>
                <a:cs typeface="Arial"/>
              </a:rPr>
              <a:t>refer</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input</a:t>
            </a:r>
            <a:r>
              <a:rPr sz="1100" spc="-10" dirty="0">
                <a:latin typeface="Arial"/>
                <a:cs typeface="Arial"/>
              </a:rPr>
              <a:t> </a:t>
            </a:r>
            <a:r>
              <a:rPr sz="1100" dirty="0">
                <a:latin typeface="Arial"/>
                <a:cs typeface="Arial"/>
              </a:rPr>
              <a:t>passed</a:t>
            </a:r>
            <a:r>
              <a:rPr sz="1100" spc="-4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method</a:t>
            </a:r>
            <a:r>
              <a:rPr sz="1100" spc="-1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Return</a:t>
            </a:r>
            <a:r>
              <a:rPr sz="1100" b="1" i="1" spc="-20" dirty="0">
                <a:latin typeface="Arial"/>
                <a:cs typeface="Arial"/>
              </a:rPr>
              <a:t> </a:t>
            </a:r>
            <a:r>
              <a:rPr sz="1100" b="1" i="1" dirty="0">
                <a:latin typeface="Arial"/>
                <a:cs typeface="Arial"/>
              </a:rPr>
              <a:t>Value</a:t>
            </a:r>
            <a:r>
              <a:rPr sz="1100" b="1" i="1" spc="-15" dirty="0">
                <a:latin typeface="Arial"/>
                <a:cs typeface="Arial"/>
              </a:rPr>
              <a:t> </a:t>
            </a:r>
            <a:r>
              <a:rPr sz="1100" dirty="0">
                <a:latin typeface="Arial"/>
                <a:cs typeface="Arial"/>
              </a:rPr>
              <a:t>describes</a:t>
            </a:r>
            <a:r>
              <a:rPr sz="1100" spc="-25" dirty="0">
                <a:latin typeface="Arial"/>
                <a:cs typeface="Arial"/>
              </a:rPr>
              <a:t> </a:t>
            </a:r>
            <a:r>
              <a:rPr sz="1100" dirty="0">
                <a:latin typeface="Arial"/>
                <a:cs typeface="Arial"/>
              </a:rPr>
              <a:t>the</a:t>
            </a:r>
            <a:r>
              <a:rPr sz="1100" spc="-25" dirty="0">
                <a:latin typeface="Arial"/>
                <a:cs typeface="Arial"/>
              </a:rPr>
              <a:t> </a:t>
            </a:r>
            <a:r>
              <a:rPr sz="1100" spc="-20" dirty="0">
                <a:latin typeface="Arial"/>
                <a:cs typeface="Arial"/>
              </a:rPr>
              <a:t>data </a:t>
            </a:r>
            <a:r>
              <a:rPr sz="1100" dirty="0">
                <a:latin typeface="Arial"/>
                <a:cs typeface="Arial"/>
              </a:rPr>
              <a:t>returned</a:t>
            </a:r>
            <a:r>
              <a:rPr sz="1100" spc="-40"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caller.</a:t>
            </a:r>
            <a:r>
              <a:rPr sz="1100" spc="-15" dirty="0">
                <a:latin typeface="Arial"/>
                <a:cs typeface="Arial"/>
              </a:rPr>
              <a:t> </a:t>
            </a:r>
            <a:r>
              <a:rPr sz="1100" dirty="0">
                <a:latin typeface="Arial"/>
                <a:cs typeface="Arial"/>
              </a:rPr>
              <a:t>Notice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methods</a:t>
            </a:r>
            <a:r>
              <a:rPr sz="1100" spc="-15" dirty="0">
                <a:latin typeface="Arial"/>
                <a:cs typeface="Arial"/>
              </a:rPr>
              <a:t> </a:t>
            </a:r>
            <a:r>
              <a:rPr sz="1100" dirty="0">
                <a:latin typeface="Arial"/>
                <a:cs typeface="Arial"/>
              </a:rPr>
              <a:t>can</a:t>
            </a:r>
            <a:r>
              <a:rPr sz="1100" spc="-45" dirty="0">
                <a:latin typeface="Arial"/>
                <a:cs typeface="Arial"/>
              </a:rPr>
              <a:t> </a:t>
            </a:r>
            <a:r>
              <a:rPr sz="1100" dirty="0">
                <a:latin typeface="Arial"/>
                <a:cs typeface="Arial"/>
              </a:rPr>
              <a:t>also</a:t>
            </a:r>
            <a:r>
              <a:rPr sz="1100" spc="-2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navigated</a:t>
            </a:r>
            <a:r>
              <a:rPr sz="1100" spc="-30" dirty="0">
                <a:latin typeface="Arial"/>
                <a:cs typeface="Arial"/>
              </a:rPr>
              <a:t> </a:t>
            </a:r>
            <a:r>
              <a:rPr sz="1100" dirty="0">
                <a:latin typeface="Arial"/>
                <a:cs typeface="Arial"/>
              </a:rPr>
              <a:t>through</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left</a:t>
            </a:r>
            <a:r>
              <a:rPr sz="1100" spc="-25" dirty="0">
                <a:latin typeface="Arial"/>
                <a:cs typeface="Arial"/>
              </a:rPr>
              <a:t> </a:t>
            </a:r>
            <a:r>
              <a:rPr sz="1100" spc="-10" dirty="0">
                <a:latin typeface="Arial"/>
                <a:cs typeface="Arial"/>
              </a:rPr>
              <a:t>menu.</a:t>
            </a:r>
            <a:endParaRPr sz="1100">
              <a:latin typeface="Arial"/>
              <a:cs typeface="Arial"/>
            </a:endParaRPr>
          </a:p>
        </p:txBody>
      </p:sp>
      <p:sp>
        <p:nvSpPr>
          <p:cNvPr id="5" name="object 5"/>
          <p:cNvSpPr txBox="1"/>
          <p:nvPr/>
        </p:nvSpPr>
        <p:spPr>
          <a:xfrm>
            <a:off x="902004" y="5791200"/>
            <a:ext cx="372173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Here</a:t>
            </a:r>
            <a:r>
              <a:rPr sz="1100"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how</a:t>
            </a:r>
            <a:r>
              <a:rPr sz="1100" spc="-35"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DistanceTo</a:t>
            </a:r>
            <a:r>
              <a:rPr sz="1100" b="1" i="1" spc="-15" dirty="0">
                <a:latin typeface="Arial"/>
                <a:cs typeface="Arial"/>
              </a:rPr>
              <a:t> </a:t>
            </a:r>
            <a:r>
              <a:rPr sz="1100" dirty="0">
                <a:latin typeface="Arial"/>
                <a:cs typeface="Arial"/>
              </a:rPr>
              <a:t>method</a:t>
            </a:r>
            <a:r>
              <a:rPr sz="1100" spc="-1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an</a:t>
            </a:r>
            <a:r>
              <a:rPr sz="1100" spc="-15" dirty="0">
                <a:latin typeface="Arial"/>
                <a:cs typeface="Arial"/>
              </a:rPr>
              <a:t> </a:t>
            </a:r>
            <a:r>
              <a:rPr sz="1100" spc="-10" dirty="0">
                <a:latin typeface="Arial"/>
                <a:cs typeface="Arial"/>
              </a:rPr>
              <a:t>example.</a:t>
            </a:r>
            <a:endParaRPr sz="1100">
              <a:latin typeface="Arial"/>
              <a:cs typeface="Arial"/>
            </a:endParaRPr>
          </a:p>
        </p:txBody>
      </p:sp>
      <p:pic>
        <p:nvPicPr>
          <p:cNvPr id="7" name="object 7"/>
          <p:cNvPicPr/>
          <p:nvPr/>
        </p:nvPicPr>
        <p:blipFill>
          <a:blip r:embed="rId2" cstate="print"/>
          <a:stretch>
            <a:fillRect/>
          </a:stretch>
        </p:blipFill>
        <p:spPr>
          <a:xfrm>
            <a:off x="967421" y="2197988"/>
            <a:ext cx="5800536" cy="3452495"/>
          </a:xfrm>
          <a:prstGeom prst="rect">
            <a:avLst/>
          </a:prstGeom>
        </p:spPr>
      </p:pic>
      <p:graphicFrame>
        <p:nvGraphicFramePr>
          <p:cNvPr id="10" name="object 2"/>
          <p:cNvGraphicFramePr>
            <a:graphicFrameLocks noGrp="1"/>
          </p:cNvGraphicFramePr>
          <p:nvPr>
            <p:extLst>
              <p:ext uri="{D42A27DB-BD31-4B8C-83A1-F6EECF244321}">
                <p14:modId xmlns:p14="http://schemas.microsoft.com/office/powerpoint/2010/main" val="2700376722"/>
              </p:ext>
            </p:extLst>
          </p:nvPr>
        </p:nvGraphicFramePr>
        <p:xfrm>
          <a:off x="914704" y="7220840"/>
          <a:ext cx="5944870" cy="184531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60"/>
                        </a:lnSpc>
                        <a:spcBef>
                          <a:spcPts val="455"/>
                        </a:spcBef>
                      </a:pPr>
                      <a:r>
                        <a:rPr sz="900" dirty="0">
                          <a:solidFill>
                            <a:srgbClr val="3333FF"/>
                          </a:solidFill>
                          <a:latin typeface="Arial"/>
                          <a:cs typeface="Arial"/>
                        </a:rPr>
                        <a:t>private</a:t>
                      </a:r>
                      <a:r>
                        <a:rPr sz="900" spc="-30"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spc="-15"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x,</a:t>
                      </a:r>
                      <a:r>
                        <a:rPr sz="900" spc="-20"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y,</a:t>
                      </a:r>
                      <a:r>
                        <a:rPr sz="900" spc="-1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10" dirty="0">
                          <a:latin typeface="Arial"/>
                          <a:cs typeface="Arial"/>
                        </a:rPr>
                        <a:t> </a:t>
                      </a:r>
                      <a:r>
                        <a:rPr sz="900" b="1" dirty="0">
                          <a:latin typeface="Arial"/>
                          <a:cs typeface="Arial"/>
                        </a:rPr>
                        <a:t>Point3d </a:t>
                      </a:r>
                      <a:r>
                        <a:rPr sz="900" dirty="0">
                          <a:latin typeface="Arial"/>
                          <a:cs typeface="Arial"/>
                        </a:rPr>
                        <a:t>other,</a:t>
                      </a:r>
                      <a:r>
                        <a:rPr sz="900" spc="-5"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 </a:t>
                      </a:r>
                      <a:r>
                        <a:rPr sz="900" dirty="0">
                          <a:latin typeface="Arial"/>
                          <a:cs typeface="Arial"/>
                        </a:rPr>
                        <a:t>Point</a:t>
                      </a:r>
                      <a:r>
                        <a:rPr sz="900" dirty="0">
                          <a:solidFill>
                            <a:srgbClr val="3333FF"/>
                          </a:solidFill>
                          <a:latin typeface="Arial"/>
                          <a:cs typeface="Arial"/>
                        </a:rPr>
                        <a:t>,</a:t>
                      </a:r>
                      <a:r>
                        <a:rPr sz="900" spc="-10" dirty="0">
                          <a:solidFill>
                            <a:srgbClr val="3333FF"/>
                          </a:solidFill>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Distance)</a:t>
                      </a:r>
                      <a:endParaRPr sz="900">
                        <a:latin typeface="Arial"/>
                        <a:cs typeface="Arial"/>
                      </a:endParaRPr>
                    </a:p>
                    <a:p>
                      <a:pPr marL="63500">
                        <a:lnSpc>
                          <a:spcPts val="1060"/>
                        </a:lnSpc>
                      </a:pPr>
                      <a:r>
                        <a:rPr sz="900" dirty="0">
                          <a:latin typeface="Arial"/>
                          <a:cs typeface="Arial"/>
                        </a:rPr>
                        <a:t>{</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1184275">
                <a:tc>
                  <a:txBody>
                    <a:bodyPr/>
                    <a:lstStyle/>
                    <a:p>
                      <a:pPr marL="191770">
                        <a:lnSpc>
                          <a:spcPts val="1060"/>
                        </a:lnSpc>
                        <a:spcBef>
                          <a:spcPts val="455"/>
                        </a:spcBef>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an</a:t>
                      </a:r>
                      <a:r>
                        <a:rPr sz="900" spc="-20" dirty="0">
                          <a:solidFill>
                            <a:srgbClr val="00AF50"/>
                          </a:solidFill>
                          <a:latin typeface="Arial"/>
                          <a:cs typeface="Arial"/>
                        </a:rPr>
                        <a:t> </a:t>
                      </a:r>
                      <a:r>
                        <a:rPr sz="900" dirty="0">
                          <a:solidFill>
                            <a:srgbClr val="00AF50"/>
                          </a:solidFill>
                          <a:latin typeface="Arial"/>
                          <a:cs typeface="Arial"/>
                        </a:rPr>
                        <a:t>instance</a:t>
                      </a:r>
                      <a:r>
                        <a:rPr sz="900" spc="-30"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and</a:t>
                      </a:r>
                      <a:r>
                        <a:rPr sz="900" spc="-30" dirty="0">
                          <a:solidFill>
                            <a:srgbClr val="00AF50"/>
                          </a:solidFill>
                          <a:latin typeface="Arial"/>
                          <a:cs typeface="Arial"/>
                        </a:rPr>
                        <a:t> </a:t>
                      </a:r>
                      <a:r>
                        <a:rPr sz="900" dirty="0">
                          <a:solidFill>
                            <a:srgbClr val="00AF50"/>
                          </a:solidFill>
                          <a:latin typeface="Arial"/>
                          <a:cs typeface="Arial"/>
                        </a:rPr>
                        <a:t>initialize</a:t>
                      </a:r>
                      <a:r>
                        <a:rPr sz="900" spc="-20" dirty="0">
                          <a:solidFill>
                            <a:srgbClr val="00AF50"/>
                          </a:solidFill>
                          <a:latin typeface="Arial"/>
                          <a:cs typeface="Arial"/>
                        </a:rPr>
                        <a:t> </a:t>
                      </a:r>
                      <a:r>
                        <a:rPr sz="900" dirty="0">
                          <a:solidFill>
                            <a:srgbClr val="00AF50"/>
                          </a:solidFill>
                          <a:latin typeface="Arial"/>
                          <a:cs typeface="Arial"/>
                        </a:rPr>
                        <a:t>to</a:t>
                      </a:r>
                      <a:r>
                        <a:rPr sz="900" spc="-30" dirty="0">
                          <a:solidFill>
                            <a:srgbClr val="00AF50"/>
                          </a:solidFill>
                          <a:latin typeface="Arial"/>
                          <a:cs typeface="Arial"/>
                        </a:rPr>
                        <a:t> </a:t>
                      </a:r>
                      <a:r>
                        <a:rPr sz="900" dirty="0">
                          <a:solidFill>
                            <a:srgbClr val="00AF50"/>
                          </a:solidFill>
                          <a:latin typeface="Arial"/>
                          <a:cs typeface="Arial"/>
                        </a:rPr>
                        <a:t>x,</a:t>
                      </a:r>
                      <a:r>
                        <a:rPr sz="900" spc="-30" dirty="0">
                          <a:solidFill>
                            <a:srgbClr val="00AF50"/>
                          </a:solidFill>
                          <a:latin typeface="Arial"/>
                          <a:cs typeface="Arial"/>
                        </a:rPr>
                        <a:t> </a:t>
                      </a:r>
                      <a:r>
                        <a:rPr sz="900" dirty="0">
                          <a:solidFill>
                            <a:srgbClr val="00AF50"/>
                          </a:solidFill>
                          <a:latin typeface="Arial"/>
                          <a:cs typeface="Arial"/>
                        </a:rPr>
                        <a:t>y</a:t>
                      </a:r>
                      <a:r>
                        <a:rPr sz="900" spc="-10"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spc="-50" dirty="0">
                          <a:solidFill>
                            <a:srgbClr val="00AF50"/>
                          </a:solidFill>
                          <a:latin typeface="Arial"/>
                          <a:cs typeface="Arial"/>
                        </a:rPr>
                        <a:t>z</a:t>
                      </a:r>
                      <a:endParaRPr sz="900">
                        <a:latin typeface="Arial"/>
                        <a:cs typeface="Arial"/>
                      </a:endParaRPr>
                    </a:p>
                    <a:p>
                      <a:pPr marL="191770">
                        <a:lnSpc>
                          <a:spcPts val="1040"/>
                        </a:lnSpc>
                      </a:pPr>
                      <a:r>
                        <a:rPr sz="900" b="1" dirty="0">
                          <a:latin typeface="Arial"/>
                          <a:cs typeface="Arial"/>
                        </a:rPr>
                        <a:t>Point3d</a:t>
                      </a:r>
                      <a:r>
                        <a:rPr sz="900" b="1"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Point3d(x,</a:t>
                      </a:r>
                      <a:r>
                        <a:rPr sz="900" spc="-15" dirty="0">
                          <a:latin typeface="Arial"/>
                          <a:cs typeface="Arial"/>
                        </a:rPr>
                        <a:t> </a:t>
                      </a:r>
                      <a:r>
                        <a:rPr sz="900" dirty="0">
                          <a:latin typeface="Arial"/>
                          <a:cs typeface="Arial"/>
                        </a:rPr>
                        <a:t>y,</a:t>
                      </a:r>
                      <a:r>
                        <a:rPr sz="900" spc="-10" dirty="0">
                          <a:latin typeface="Arial"/>
                          <a:cs typeface="Arial"/>
                        </a:rPr>
                        <a:t> </a:t>
                      </a:r>
                      <a:r>
                        <a:rPr sz="900" spc="-25" dirty="0">
                          <a:latin typeface="Arial"/>
                          <a:cs typeface="Arial"/>
                        </a:rPr>
                        <a:t>z);</a:t>
                      </a:r>
                      <a:endParaRPr sz="900">
                        <a:latin typeface="Arial"/>
                        <a:cs typeface="Arial"/>
                      </a:endParaRPr>
                    </a:p>
                    <a:p>
                      <a:pPr marL="191770" marR="2839720">
                        <a:lnSpc>
                          <a:spcPts val="1030"/>
                        </a:lnSpc>
                        <a:spcBef>
                          <a:spcPts val="50"/>
                        </a:spcBef>
                      </a:pPr>
                      <a:r>
                        <a:rPr sz="900" dirty="0">
                          <a:solidFill>
                            <a:srgbClr val="00AF50"/>
                          </a:solidFill>
                          <a:latin typeface="Arial"/>
                          <a:cs typeface="Arial"/>
                        </a:rPr>
                        <a:t>//Calculate</a:t>
                      </a:r>
                      <a:r>
                        <a:rPr sz="900" spc="-2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distance</a:t>
                      </a:r>
                      <a:r>
                        <a:rPr sz="900" spc="-10" dirty="0">
                          <a:solidFill>
                            <a:srgbClr val="00AF50"/>
                          </a:solidFill>
                          <a:latin typeface="Arial"/>
                          <a:cs typeface="Arial"/>
                        </a:rPr>
                        <a:t> </a:t>
                      </a:r>
                      <a:r>
                        <a:rPr sz="900" dirty="0">
                          <a:solidFill>
                            <a:srgbClr val="00AF50"/>
                          </a:solidFill>
                          <a:latin typeface="Arial"/>
                          <a:cs typeface="Arial"/>
                        </a:rPr>
                        <a:t>from</a:t>
                      </a:r>
                      <a:r>
                        <a:rPr sz="900" spc="-5" dirty="0">
                          <a:solidFill>
                            <a:srgbClr val="00AF50"/>
                          </a:solidFill>
                          <a:latin typeface="Arial"/>
                          <a:cs typeface="Arial"/>
                        </a:rPr>
                        <a:t> </a:t>
                      </a:r>
                      <a:r>
                        <a:rPr sz="900" dirty="0">
                          <a:solidFill>
                            <a:srgbClr val="00AF50"/>
                          </a:solidFill>
                          <a:latin typeface="Arial"/>
                          <a:cs typeface="Arial"/>
                        </a:rPr>
                        <a:t>"pt"</a:t>
                      </a:r>
                      <a:r>
                        <a:rPr sz="900" spc="-5"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"other"</a:t>
                      </a:r>
                      <a:r>
                        <a:rPr sz="900" spc="-20" dirty="0">
                          <a:solidFill>
                            <a:srgbClr val="00AF50"/>
                          </a:solidFill>
                          <a:latin typeface="Arial"/>
                          <a:cs typeface="Arial"/>
                        </a:rPr>
                        <a:t> </a:t>
                      </a:r>
                      <a:r>
                        <a:rPr sz="900" dirty="0">
                          <a:solidFill>
                            <a:srgbClr val="00AF50"/>
                          </a:solidFill>
                          <a:latin typeface="Arial"/>
                          <a:cs typeface="Arial"/>
                        </a:rPr>
                        <a:t>input</a:t>
                      </a:r>
                      <a:r>
                        <a:rPr sz="900" spc="-10" dirty="0">
                          <a:solidFill>
                            <a:srgbClr val="00AF50"/>
                          </a:solidFill>
                          <a:latin typeface="Arial"/>
                          <a:cs typeface="Arial"/>
                        </a:rPr>
                        <a:t> point </a:t>
                      </a:r>
                      <a:r>
                        <a:rPr sz="900" dirty="0">
                          <a:solidFill>
                            <a:srgbClr val="3333FF"/>
                          </a:solidFill>
                          <a:latin typeface="Arial"/>
                          <a:cs typeface="Arial"/>
                        </a:rPr>
                        <a:t>double</a:t>
                      </a:r>
                      <a:r>
                        <a:rPr sz="900" spc="-25" dirty="0">
                          <a:solidFill>
                            <a:srgbClr val="3333FF"/>
                          </a:solidFill>
                          <a:latin typeface="Arial"/>
                          <a:cs typeface="Arial"/>
                        </a:rPr>
                        <a:t> </a:t>
                      </a:r>
                      <a:r>
                        <a:rPr sz="900" dirty="0">
                          <a:latin typeface="Arial"/>
                          <a:cs typeface="Arial"/>
                        </a:rPr>
                        <a:t>dis =</a:t>
                      </a:r>
                      <a:r>
                        <a:rPr sz="900" spc="-5" dirty="0">
                          <a:latin typeface="Arial"/>
                          <a:cs typeface="Arial"/>
                        </a:rPr>
                        <a:t> </a:t>
                      </a:r>
                      <a:r>
                        <a:rPr sz="900" spc="-10" dirty="0">
                          <a:latin typeface="Arial"/>
                          <a:cs typeface="Arial"/>
                        </a:rPr>
                        <a:t>pt.DistanceTo(other);</a:t>
                      </a:r>
                      <a:endParaRPr sz="900">
                        <a:latin typeface="Arial"/>
                        <a:cs typeface="Arial"/>
                      </a:endParaRPr>
                    </a:p>
                    <a:p>
                      <a:pPr marL="191770">
                        <a:lnSpc>
                          <a:spcPts val="994"/>
                        </a:lnSpc>
                      </a:pPr>
                      <a:r>
                        <a:rPr sz="900" dirty="0">
                          <a:solidFill>
                            <a:srgbClr val="00AF50"/>
                          </a:solidFill>
                          <a:latin typeface="Arial"/>
                          <a:cs typeface="Arial"/>
                        </a:rPr>
                        <a:t>//Assign</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"point"</a:t>
                      </a:r>
                      <a:r>
                        <a:rPr sz="900" spc="-1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A</a:t>
                      </a:r>
                      <a:r>
                        <a:rPr sz="900" spc="-5" dirty="0">
                          <a:solidFill>
                            <a:srgbClr val="00AF50"/>
                          </a:solidFill>
                          <a:latin typeface="Arial"/>
                          <a:cs typeface="Arial"/>
                        </a:rPr>
                        <a:t> </a:t>
                      </a:r>
                      <a:r>
                        <a:rPr sz="900" spc="-10" dirty="0">
                          <a:solidFill>
                            <a:srgbClr val="00AF50"/>
                          </a:solidFill>
                          <a:latin typeface="Arial"/>
                          <a:cs typeface="Arial"/>
                        </a:rPr>
                        <a:t>output</a:t>
                      </a:r>
                      <a:endParaRPr sz="900">
                        <a:latin typeface="Arial"/>
                        <a:cs typeface="Arial"/>
                      </a:endParaRPr>
                    </a:p>
                    <a:p>
                      <a:pPr marL="191770">
                        <a:lnSpc>
                          <a:spcPts val="1040"/>
                        </a:lnSpc>
                      </a:pPr>
                      <a:r>
                        <a:rPr sz="900" dirty="0">
                          <a:latin typeface="Arial"/>
                          <a:cs typeface="Arial"/>
                        </a:rPr>
                        <a:t>Point</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pt;</a:t>
                      </a:r>
                      <a:endParaRPr sz="900">
                        <a:latin typeface="Arial"/>
                        <a:cs typeface="Arial"/>
                      </a:endParaRPr>
                    </a:p>
                    <a:p>
                      <a:pPr marL="191770" marR="3916045">
                        <a:lnSpc>
                          <a:spcPts val="1030"/>
                        </a:lnSpc>
                        <a:spcBef>
                          <a:spcPts val="55"/>
                        </a:spcBef>
                      </a:pPr>
                      <a:r>
                        <a:rPr sz="900" dirty="0">
                          <a:solidFill>
                            <a:srgbClr val="00AF50"/>
                          </a:solidFill>
                          <a:latin typeface="Arial"/>
                          <a:cs typeface="Arial"/>
                        </a:rPr>
                        <a:t>//Assign</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distance</a:t>
                      </a:r>
                      <a:r>
                        <a:rPr sz="900" spc="-10"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B</a:t>
                      </a:r>
                      <a:r>
                        <a:rPr sz="900" spc="-10" dirty="0">
                          <a:solidFill>
                            <a:srgbClr val="00AF50"/>
                          </a:solidFill>
                          <a:latin typeface="Arial"/>
                          <a:cs typeface="Arial"/>
                        </a:rPr>
                        <a:t> output </a:t>
                      </a:r>
                      <a:r>
                        <a:rPr sz="900" dirty="0">
                          <a:latin typeface="Arial"/>
                          <a:cs typeface="Arial"/>
                        </a:rPr>
                        <a:t>Distance</a:t>
                      </a:r>
                      <a:r>
                        <a:rPr sz="900" spc="-15" dirty="0">
                          <a:latin typeface="Arial"/>
                          <a:cs typeface="Arial"/>
                        </a:rPr>
                        <a:t> </a:t>
                      </a:r>
                      <a:r>
                        <a:rPr sz="900" dirty="0">
                          <a:latin typeface="Arial"/>
                          <a:cs typeface="Arial"/>
                        </a:rPr>
                        <a:t>=</a:t>
                      </a:r>
                      <a:r>
                        <a:rPr sz="900" spc="-20" dirty="0">
                          <a:latin typeface="Arial"/>
                          <a:cs typeface="Arial"/>
                        </a:rPr>
                        <a:t> dis;</a:t>
                      </a:r>
                      <a:endParaRPr sz="900">
                        <a:latin typeface="Arial"/>
                        <a:cs typeface="Arial"/>
                      </a:endParaRPr>
                    </a:p>
                  </a:txBody>
                  <a:tcPr marL="0" marR="0" marT="5778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sp>
        <p:nvSpPr>
          <p:cNvPr id="11" name="object 3"/>
          <p:cNvSpPr txBox="1"/>
          <p:nvPr/>
        </p:nvSpPr>
        <p:spPr>
          <a:xfrm>
            <a:off x="902004" y="9211057"/>
            <a:ext cx="5857875" cy="515620"/>
          </a:xfrm>
          <a:prstGeom prst="rect">
            <a:avLst/>
          </a:prstGeom>
        </p:spPr>
        <p:txBody>
          <a:bodyPr vert="horz" wrap="square" lIns="0" tIns="19685" rIns="0" bIns="0" rtlCol="0">
            <a:spAutoFit/>
          </a:bodyPr>
          <a:lstStyle/>
          <a:p>
            <a:pPr marL="12700" marR="5080" algn="just">
              <a:lnSpc>
                <a:spcPct val="95900"/>
              </a:lnSpc>
              <a:spcBef>
                <a:spcPts val="155"/>
              </a:spcBef>
            </a:pPr>
            <a:r>
              <a:rPr sz="1100" dirty="0">
                <a:latin typeface="Arial"/>
                <a:cs typeface="Arial"/>
              </a:rPr>
              <a:t>The</a:t>
            </a:r>
            <a:r>
              <a:rPr sz="1100" spc="-30" dirty="0">
                <a:latin typeface="Arial"/>
                <a:cs typeface="Arial"/>
              </a:rPr>
              <a:t> </a:t>
            </a:r>
            <a:r>
              <a:rPr sz="1100" b="1" i="1" dirty="0">
                <a:latin typeface="Arial"/>
                <a:cs typeface="Arial"/>
              </a:rPr>
              <a:t>DistanceTo</a:t>
            </a:r>
            <a:r>
              <a:rPr sz="1100" b="1" i="1" spc="-45" dirty="0">
                <a:latin typeface="Arial"/>
                <a:cs typeface="Arial"/>
              </a:rPr>
              <a:t> </a:t>
            </a:r>
            <a:r>
              <a:rPr sz="1100" dirty="0">
                <a:latin typeface="Arial"/>
                <a:cs typeface="Arial"/>
              </a:rPr>
              <a:t>method</a:t>
            </a:r>
            <a:r>
              <a:rPr sz="1100" spc="-25" dirty="0">
                <a:latin typeface="Arial"/>
                <a:cs typeface="Arial"/>
              </a:rPr>
              <a:t> </a:t>
            </a:r>
            <a:r>
              <a:rPr sz="1100" dirty="0">
                <a:latin typeface="Arial"/>
                <a:cs typeface="Arial"/>
              </a:rPr>
              <a:t>does</a:t>
            </a:r>
            <a:r>
              <a:rPr sz="1100" spc="-20" dirty="0">
                <a:latin typeface="Arial"/>
                <a:cs typeface="Arial"/>
              </a:rPr>
              <a:t> </a:t>
            </a:r>
            <a:r>
              <a:rPr sz="1100" dirty="0">
                <a:latin typeface="Arial"/>
                <a:cs typeface="Arial"/>
              </a:rPr>
              <a:t>not</a:t>
            </a:r>
            <a:r>
              <a:rPr sz="1100" spc="-25" dirty="0">
                <a:latin typeface="Arial"/>
                <a:cs typeface="Arial"/>
              </a:rPr>
              <a:t> </a:t>
            </a:r>
            <a:r>
              <a:rPr sz="1100" dirty="0">
                <a:latin typeface="Arial"/>
                <a:cs typeface="Arial"/>
              </a:rPr>
              <a:t>change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fields</a:t>
            </a:r>
            <a:r>
              <a:rPr sz="1100" spc="-2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X,</a:t>
            </a:r>
            <a:r>
              <a:rPr sz="1100" spc="-10" dirty="0">
                <a:latin typeface="Arial"/>
                <a:cs typeface="Arial"/>
              </a:rPr>
              <a:t> </a:t>
            </a:r>
            <a:r>
              <a:rPr sz="1100" dirty="0">
                <a:latin typeface="Arial"/>
                <a:cs typeface="Arial"/>
              </a:rPr>
              <a:t>Y</a:t>
            </a:r>
            <a:r>
              <a:rPr sz="1100" spc="-3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Z).</a:t>
            </a:r>
            <a:r>
              <a:rPr sz="1100" spc="-25" dirty="0">
                <a:latin typeface="Arial"/>
                <a:cs typeface="Arial"/>
              </a:rPr>
              <a:t> </a:t>
            </a:r>
            <a:r>
              <a:rPr sz="1100" dirty="0">
                <a:latin typeface="Arial"/>
                <a:cs typeface="Arial"/>
              </a:rPr>
              <a:t>However,</a:t>
            </a:r>
            <a:r>
              <a:rPr sz="1100" spc="-25" dirty="0">
                <a:latin typeface="Arial"/>
                <a:cs typeface="Arial"/>
              </a:rPr>
              <a:t> </a:t>
            </a:r>
            <a:r>
              <a:rPr sz="1100" dirty="0">
                <a:latin typeface="Arial"/>
                <a:cs typeface="Arial"/>
              </a:rPr>
              <a:t>other</a:t>
            </a:r>
            <a:r>
              <a:rPr sz="1100" spc="-20" dirty="0">
                <a:latin typeface="Arial"/>
                <a:cs typeface="Arial"/>
              </a:rPr>
              <a:t> </a:t>
            </a:r>
            <a:r>
              <a:rPr sz="1100" spc="-10" dirty="0">
                <a:latin typeface="Arial"/>
                <a:cs typeface="Arial"/>
              </a:rPr>
              <a:t>methods </a:t>
            </a:r>
            <a:r>
              <a:rPr sz="1100" dirty="0">
                <a:latin typeface="Arial"/>
                <a:cs typeface="Arial"/>
              </a:rPr>
              <a:t>such</a:t>
            </a:r>
            <a:r>
              <a:rPr sz="1100" spc="-30" dirty="0">
                <a:latin typeface="Arial"/>
                <a:cs typeface="Arial"/>
              </a:rPr>
              <a:t> </a:t>
            </a:r>
            <a:r>
              <a:rPr sz="1100" dirty="0">
                <a:latin typeface="Arial"/>
                <a:cs typeface="Arial"/>
              </a:rPr>
              <a:t>as</a:t>
            </a:r>
            <a:r>
              <a:rPr sz="1100" spc="-25" dirty="0">
                <a:latin typeface="Arial"/>
                <a:cs typeface="Arial"/>
              </a:rPr>
              <a:t> </a:t>
            </a:r>
            <a:r>
              <a:rPr sz="1100" b="1" i="1" dirty="0">
                <a:latin typeface="Arial"/>
                <a:cs typeface="Arial"/>
              </a:rPr>
              <a:t>Transform</a:t>
            </a:r>
            <a:r>
              <a:rPr sz="1100" b="1" i="1" spc="-20" dirty="0">
                <a:latin typeface="Arial"/>
                <a:cs typeface="Arial"/>
              </a:rPr>
              <a:t> </a:t>
            </a:r>
            <a:r>
              <a:rPr sz="1100" dirty="0">
                <a:latin typeface="Arial"/>
                <a:cs typeface="Arial"/>
              </a:rPr>
              <a:t>change</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fields.</a:t>
            </a:r>
            <a:r>
              <a:rPr sz="1100" spc="-20" dirty="0">
                <a:latin typeface="Arial"/>
                <a:cs typeface="Arial"/>
              </a:rPr>
              <a:t> </a:t>
            </a:r>
            <a:r>
              <a:rPr sz="1100" dirty="0">
                <a:latin typeface="Arial"/>
                <a:cs typeface="Arial"/>
              </a:rPr>
              <a:t>The</a:t>
            </a:r>
            <a:r>
              <a:rPr sz="1100" spc="-5" dirty="0">
                <a:latin typeface="Arial"/>
                <a:cs typeface="Arial"/>
              </a:rPr>
              <a:t> </a:t>
            </a:r>
            <a:r>
              <a:rPr sz="1100" b="1" i="1" dirty="0">
                <a:latin typeface="Arial"/>
                <a:cs typeface="Arial"/>
              </a:rPr>
              <a:t>Transform</a:t>
            </a:r>
            <a:r>
              <a:rPr sz="1100" b="1" i="1" spc="-25" dirty="0">
                <a:latin typeface="Arial"/>
                <a:cs typeface="Arial"/>
              </a:rPr>
              <a:t> </a:t>
            </a:r>
            <a:r>
              <a:rPr sz="1100" dirty="0">
                <a:latin typeface="Arial"/>
                <a:cs typeface="Arial"/>
              </a:rPr>
              <a:t>method</a:t>
            </a:r>
            <a:r>
              <a:rPr sz="1100" spc="-25" dirty="0">
                <a:latin typeface="Arial"/>
                <a:cs typeface="Arial"/>
              </a:rPr>
              <a:t> </a:t>
            </a:r>
            <a:r>
              <a:rPr sz="1100" dirty="0">
                <a:latin typeface="Arial"/>
                <a:cs typeface="Arial"/>
              </a:rPr>
              <a:t>resets</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X,</a:t>
            </a:r>
            <a:r>
              <a:rPr sz="1100" spc="-5" dirty="0">
                <a:latin typeface="Arial"/>
                <a:cs typeface="Arial"/>
              </a:rPr>
              <a:t> </a:t>
            </a:r>
            <a:r>
              <a:rPr sz="1100" dirty="0">
                <a:latin typeface="Arial"/>
                <a:cs typeface="Arial"/>
              </a:rPr>
              <a:t>Y</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Z</a:t>
            </a:r>
            <a:r>
              <a:rPr sz="1100" spc="-25" dirty="0">
                <a:latin typeface="Arial"/>
                <a:cs typeface="Arial"/>
              </a:rPr>
              <a:t> </a:t>
            </a:r>
            <a:r>
              <a:rPr sz="1100" dirty="0">
                <a:latin typeface="Arial"/>
                <a:cs typeface="Arial"/>
              </a:rPr>
              <a:t>values</a:t>
            </a:r>
            <a:r>
              <a:rPr sz="1100" spc="-25" dirty="0">
                <a:latin typeface="Arial"/>
                <a:cs typeface="Arial"/>
              </a:rPr>
              <a:t> to </a:t>
            </a:r>
            <a:r>
              <a:rPr sz="1100" dirty="0">
                <a:latin typeface="Arial"/>
                <a:cs typeface="Arial"/>
              </a:rPr>
              <a:t>reflect</a:t>
            </a:r>
            <a:r>
              <a:rPr sz="1100" spc="-3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new</a:t>
            </a:r>
            <a:r>
              <a:rPr sz="1100" spc="-25" dirty="0">
                <a:latin typeface="Arial"/>
                <a:cs typeface="Arial"/>
              </a:rPr>
              <a:t> </a:t>
            </a:r>
            <a:r>
              <a:rPr sz="1100" dirty="0">
                <a:latin typeface="Arial"/>
                <a:cs typeface="Arial"/>
              </a:rPr>
              <a:t>location</a:t>
            </a:r>
            <a:r>
              <a:rPr sz="1100" spc="-20" dirty="0">
                <a:latin typeface="Arial"/>
                <a:cs typeface="Arial"/>
              </a:rPr>
              <a:t> </a:t>
            </a:r>
            <a:r>
              <a:rPr sz="1100" dirty="0">
                <a:latin typeface="Arial"/>
                <a:cs typeface="Arial"/>
              </a:rPr>
              <a:t>after</a:t>
            </a:r>
            <a:r>
              <a:rPr sz="1100" spc="-20" dirty="0">
                <a:latin typeface="Arial"/>
                <a:cs typeface="Arial"/>
              </a:rPr>
              <a:t> </a:t>
            </a:r>
            <a:r>
              <a:rPr sz="1100" dirty="0">
                <a:latin typeface="Arial"/>
                <a:cs typeface="Arial"/>
              </a:rPr>
              <a:t>applying</a:t>
            </a:r>
            <a:r>
              <a:rPr sz="1100" spc="-35" dirty="0">
                <a:latin typeface="Arial"/>
                <a:cs typeface="Arial"/>
              </a:rPr>
              <a:t> </a:t>
            </a:r>
            <a:r>
              <a:rPr sz="1100" dirty="0">
                <a:latin typeface="Arial"/>
                <a:cs typeface="Arial"/>
              </a:rPr>
              <a:t>the</a:t>
            </a:r>
            <a:r>
              <a:rPr sz="1100" spc="-30" dirty="0">
                <a:latin typeface="Arial"/>
                <a:cs typeface="Arial"/>
              </a:rPr>
              <a:t> </a:t>
            </a:r>
            <a:r>
              <a:rPr sz="1100" spc="-10" dirty="0">
                <a:latin typeface="Arial"/>
                <a:cs typeface="Arial"/>
              </a:rPr>
              <a:t>transform.</a:t>
            </a:r>
            <a:endParaRPr sz="1100">
              <a:latin typeface="Arial"/>
              <a:cs typeface="Arial"/>
            </a:endParaRPr>
          </a:p>
        </p:txBody>
      </p:sp>
      <p:pic>
        <p:nvPicPr>
          <p:cNvPr id="12" name="object 4"/>
          <p:cNvPicPr/>
          <p:nvPr/>
        </p:nvPicPr>
        <p:blipFill>
          <a:blip r:embed="rId3" cstate="print"/>
          <a:stretch>
            <a:fillRect/>
          </a:stretch>
        </p:blipFill>
        <p:spPr>
          <a:xfrm>
            <a:off x="925210" y="6032629"/>
            <a:ext cx="3693463" cy="1169458"/>
          </a:xfrm>
          <a:prstGeom prst="rect">
            <a:avLst/>
          </a:prstGeom>
        </p:spPr>
      </p:pic>
      <p:sp>
        <p:nvSpPr>
          <p:cNvPr id="13" name="TextBox 12">
            <a:hlinkClick r:id="rId4" action="ppaction://hlinkfile"/>
          </p:cNvPr>
          <p:cNvSpPr txBox="1"/>
          <p:nvPr/>
        </p:nvSpPr>
        <p:spPr>
          <a:xfrm>
            <a:off x="6308026" y="766110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Title 13"/>
          <p:cNvSpPr>
            <a:spLocks noGrp="1"/>
          </p:cNvSpPr>
          <p:nvPr>
            <p:ph type="title"/>
          </p:nvPr>
        </p:nvSpPr>
        <p:spPr/>
        <p:txBody>
          <a:bodyPr/>
          <a:lstStyle/>
          <a:p>
            <a:endParaRPr lang="en-US"/>
          </a:p>
        </p:txBody>
      </p:sp>
    </p:spTree>
    <p:extLst>
      <p:ext uri="{BB962C8B-B14F-4D97-AF65-F5344CB8AC3E}">
        <p14:creationId xmlns:p14="http://schemas.microsoft.com/office/powerpoint/2010/main" val="34637247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930047" y="4928615"/>
            <a:ext cx="5779077" cy="3414395"/>
          </a:xfrm>
          <a:prstGeom prst="rect">
            <a:avLst/>
          </a:prstGeom>
        </p:spPr>
      </p:pic>
      <p:sp>
        <p:nvSpPr>
          <p:cNvPr id="14" name="Title 13"/>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55</a:t>
            </a:r>
          </a:p>
        </p:txBody>
      </p:sp>
      <p:sp>
        <p:nvSpPr>
          <p:cNvPr id="10" name="object 2"/>
          <p:cNvSpPr txBox="1"/>
          <p:nvPr/>
        </p:nvSpPr>
        <p:spPr>
          <a:xfrm>
            <a:off x="902004" y="892556"/>
            <a:ext cx="31572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Here</a:t>
            </a:r>
            <a:r>
              <a:rPr sz="1100" spc="-1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uses</a:t>
            </a:r>
            <a:r>
              <a:rPr sz="1100" spc="-10" dirty="0">
                <a:latin typeface="Arial"/>
                <a:cs typeface="Arial"/>
              </a:rPr>
              <a:t> </a:t>
            </a:r>
            <a:r>
              <a:rPr sz="1100" b="1" i="1" spc="-10" dirty="0">
                <a:latin typeface="Arial"/>
                <a:cs typeface="Arial"/>
              </a:rPr>
              <a:t>Point3d.Transform</a:t>
            </a:r>
            <a:r>
              <a:rPr sz="1100" spc="-10" dirty="0">
                <a:latin typeface="Arial"/>
                <a:cs typeface="Arial"/>
              </a:rPr>
              <a:t>.</a:t>
            </a:r>
            <a:endParaRPr sz="1100">
              <a:latin typeface="Arial"/>
              <a:cs typeface="Arial"/>
            </a:endParaRPr>
          </a:p>
        </p:txBody>
      </p:sp>
      <p:graphicFrame>
        <p:nvGraphicFramePr>
          <p:cNvPr id="11" name="object 3"/>
          <p:cNvGraphicFramePr>
            <a:graphicFrameLocks noGrp="1"/>
          </p:cNvGraphicFramePr>
          <p:nvPr/>
        </p:nvGraphicFramePr>
        <p:xfrm>
          <a:off x="914704" y="2199385"/>
          <a:ext cx="5944870" cy="1583054"/>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0" dirty="0">
                          <a:solidFill>
                            <a:srgbClr val="3333FF"/>
                          </a:solidFill>
                          <a:latin typeface="Arial"/>
                          <a:cs typeface="Arial"/>
                        </a:rPr>
                        <a:t> </a:t>
                      </a:r>
                      <a:r>
                        <a:rPr sz="900" dirty="0">
                          <a:solidFill>
                            <a:srgbClr val="3333FF"/>
                          </a:solidFill>
                          <a:latin typeface="Arial"/>
                          <a:cs typeface="Arial"/>
                        </a:rPr>
                        <a:t>void</a:t>
                      </a:r>
                      <a:r>
                        <a:rPr sz="900" spc="-20"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Point3d</a:t>
                      </a:r>
                      <a:r>
                        <a:rPr sz="900" b="1" spc="-5" dirty="0">
                          <a:latin typeface="Arial"/>
                          <a:cs typeface="Arial"/>
                        </a:rPr>
                        <a:t> </a:t>
                      </a:r>
                      <a:r>
                        <a:rPr sz="900" dirty="0">
                          <a:latin typeface="Arial"/>
                          <a:cs typeface="Arial"/>
                        </a:rPr>
                        <a:t>pt,</a:t>
                      </a:r>
                      <a:r>
                        <a:rPr sz="900" spc="-5" dirty="0">
                          <a:latin typeface="Arial"/>
                          <a:cs typeface="Arial"/>
                        </a:rPr>
                        <a:t> </a:t>
                      </a:r>
                      <a:r>
                        <a:rPr sz="900" b="1" dirty="0">
                          <a:latin typeface="Arial"/>
                          <a:cs typeface="Arial"/>
                        </a:rPr>
                        <a:t>Transform</a:t>
                      </a:r>
                      <a:r>
                        <a:rPr sz="900" b="1" spc="-20" dirty="0">
                          <a:latin typeface="Arial"/>
                          <a:cs typeface="Arial"/>
                        </a:rPr>
                        <a:t> </a:t>
                      </a:r>
                      <a:r>
                        <a:rPr sz="900" dirty="0">
                          <a:latin typeface="Arial"/>
                          <a:cs typeface="Arial"/>
                        </a:rPr>
                        <a:t>xform,</a:t>
                      </a:r>
                      <a:r>
                        <a:rPr sz="900" spc="-5"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5" dirty="0">
                          <a:solidFill>
                            <a:srgbClr val="3333FF"/>
                          </a:solidFill>
                          <a:latin typeface="Arial"/>
                          <a:cs typeface="Arial"/>
                        </a:rPr>
                        <a:t> </a:t>
                      </a:r>
                      <a:r>
                        <a:rPr sz="900" spc="-10" dirty="0">
                          <a:latin typeface="Arial"/>
                          <a:cs typeface="Arial"/>
                        </a:rPr>
                        <a:t>Point)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922019">
                <a:tc>
                  <a:txBody>
                    <a:bodyPr/>
                    <a:lstStyle/>
                    <a:p>
                      <a:pPr marL="191770">
                        <a:lnSpc>
                          <a:spcPts val="1055"/>
                        </a:lnSpc>
                        <a:spcBef>
                          <a:spcPts val="465"/>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dirty="0">
                          <a:solidFill>
                            <a:srgbClr val="00AF50"/>
                          </a:solidFill>
                          <a:latin typeface="Arial"/>
                          <a:cs typeface="Arial"/>
                        </a:rPr>
                        <a:t>instance</a:t>
                      </a:r>
                      <a:r>
                        <a:rPr sz="900" spc="-35"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point</a:t>
                      </a:r>
                      <a:r>
                        <a:rPr sz="900" spc="-25" dirty="0">
                          <a:solidFill>
                            <a:srgbClr val="00AF50"/>
                          </a:solidFill>
                          <a:latin typeface="Arial"/>
                          <a:cs typeface="Arial"/>
                        </a:rPr>
                        <a:t> </a:t>
                      </a:r>
                      <a:r>
                        <a:rPr sz="900" dirty="0">
                          <a:solidFill>
                            <a:srgbClr val="00AF50"/>
                          </a:solidFill>
                          <a:latin typeface="Arial"/>
                          <a:cs typeface="Arial"/>
                        </a:rPr>
                        <a:t>and</a:t>
                      </a:r>
                      <a:r>
                        <a:rPr sz="900" spc="-35" dirty="0">
                          <a:solidFill>
                            <a:srgbClr val="00AF50"/>
                          </a:solidFill>
                          <a:latin typeface="Arial"/>
                          <a:cs typeface="Arial"/>
                        </a:rPr>
                        <a:t> </a:t>
                      </a:r>
                      <a:r>
                        <a:rPr sz="900" dirty="0">
                          <a:solidFill>
                            <a:srgbClr val="00AF50"/>
                          </a:solidFill>
                          <a:latin typeface="Arial"/>
                          <a:cs typeface="Arial"/>
                        </a:rPr>
                        <a:t>initialize</a:t>
                      </a:r>
                      <a:r>
                        <a:rPr sz="900" spc="-30" dirty="0">
                          <a:solidFill>
                            <a:srgbClr val="00AF50"/>
                          </a:solidFill>
                          <a:latin typeface="Arial"/>
                          <a:cs typeface="Arial"/>
                        </a:rPr>
                        <a:t> </a:t>
                      </a:r>
                      <a:r>
                        <a:rPr sz="900" dirty="0">
                          <a:solidFill>
                            <a:srgbClr val="00AF50"/>
                          </a:solidFill>
                          <a:latin typeface="Arial"/>
                          <a:cs typeface="Arial"/>
                        </a:rPr>
                        <a:t>to</a:t>
                      </a:r>
                      <a:r>
                        <a:rPr sz="900" spc="-35" dirty="0">
                          <a:solidFill>
                            <a:srgbClr val="00AF50"/>
                          </a:solidFill>
                          <a:latin typeface="Arial"/>
                          <a:cs typeface="Arial"/>
                        </a:rPr>
                        <a:t> </a:t>
                      </a:r>
                      <a:r>
                        <a:rPr sz="900" dirty="0">
                          <a:solidFill>
                            <a:srgbClr val="00AF50"/>
                          </a:solidFill>
                          <a:latin typeface="Arial"/>
                          <a:cs typeface="Arial"/>
                        </a:rPr>
                        <a:t>input</a:t>
                      </a:r>
                      <a:r>
                        <a:rPr sz="900" spc="-25" dirty="0">
                          <a:solidFill>
                            <a:srgbClr val="00AF50"/>
                          </a:solidFill>
                          <a:latin typeface="Arial"/>
                          <a:cs typeface="Arial"/>
                        </a:rPr>
                        <a:t> </a:t>
                      </a:r>
                      <a:r>
                        <a:rPr sz="900" spc="-10" dirty="0">
                          <a:solidFill>
                            <a:srgbClr val="00AF50"/>
                          </a:solidFill>
                          <a:latin typeface="Arial"/>
                          <a:cs typeface="Arial"/>
                        </a:rPr>
                        <a:t>point</a:t>
                      </a:r>
                      <a:endParaRPr sz="900" dirty="0">
                        <a:latin typeface="Arial"/>
                        <a:cs typeface="Arial"/>
                      </a:endParaRPr>
                    </a:p>
                    <a:p>
                      <a:pPr marL="191770">
                        <a:lnSpc>
                          <a:spcPts val="1040"/>
                        </a:lnSpc>
                      </a:pPr>
                      <a:r>
                        <a:rPr sz="900" b="1" dirty="0">
                          <a:latin typeface="Arial"/>
                          <a:cs typeface="Arial"/>
                        </a:rPr>
                        <a:t>Point3d</a:t>
                      </a:r>
                      <a:r>
                        <a:rPr sz="900" b="1" spc="-10" dirty="0">
                          <a:latin typeface="Arial"/>
                          <a:cs typeface="Arial"/>
                        </a:rPr>
                        <a:t> </a:t>
                      </a:r>
                      <a:r>
                        <a:rPr sz="900" dirty="0">
                          <a:latin typeface="Arial"/>
                          <a:cs typeface="Arial"/>
                        </a:rPr>
                        <a:t>newPoint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spc="-10" dirty="0">
                          <a:latin typeface="Arial"/>
                          <a:cs typeface="Arial"/>
                        </a:rPr>
                        <a:t>Point3d(pt);</a:t>
                      </a:r>
                      <a:endParaRPr sz="900" dirty="0">
                        <a:latin typeface="Arial"/>
                        <a:cs typeface="Arial"/>
                      </a:endParaRPr>
                    </a:p>
                    <a:p>
                      <a:pPr marL="191770" marR="4327525">
                        <a:lnSpc>
                          <a:spcPts val="1030"/>
                        </a:lnSpc>
                        <a:spcBef>
                          <a:spcPts val="60"/>
                        </a:spcBef>
                      </a:pPr>
                      <a:r>
                        <a:rPr sz="900" dirty="0">
                          <a:solidFill>
                            <a:srgbClr val="00AF50"/>
                          </a:solidFill>
                          <a:latin typeface="Arial"/>
                          <a:cs typeface="Arial"/>
                        </a:rPr>
                        <a:t>//Transform</a:t>
                      </a:r>
                      <a:r>
                        <a:rPr sz="900" spc="-2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20" dirty="0">
                          <a:solidFill>
                            <a:srgbClr val="00AF50"/>
                          </a:solidFill>
                          <a:latin typeface="Arial"/>
                          <a:cs typeface="Arial"/>
                        </a:rPr>
                        <a:t>point </a:t>
                      </a:r>
                      <a:r>
                        <a:rPr sz="900" spc="-10" dirty="0">
                          <a:latin typeface="Arial"/>
                          <a:cs typeface="Arial"/>
                        </a:rPr>
                        <a:t>newPoint.Transform(xform);</a:t>
                      </a:r>
                      <a:endParaRPr sz="900" dirty="0">
                        <a:latin typeface="Arial"/>
                        <a:cs typeface="Arial"/>
                      </a:endParaRPr>
                    </a:p>
                    <a:p>
                      <a:pPr marL="191770" marR="3613150">
                        <a:lnSpc>
                          <a:spcPts val="1030"/>
                        </a:lnSpc>
                        <a:spcBef>
                          <a:spcPts val="5"/>
                        </a:spcBef>
                      </a:pPr>
                      <a:r>
                        <a:rPr sz="900" dirty="0">
                          <a:solidFill>
                            <a:srgbClr val="00AF50"/>
                          </a:solidFill>
                          <a:latin typeface="Arial"/>
                          <a:cs typeface="Arial"/>
                        </a:rPr>
                        <a:t>//Assign</a:t>
                      </a:r>
                      <a:r>
                        <a:rPr sz="900" spc="-1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"new_pt"</a:t>
                      </a:r>
                      <a:r>
                        <a:rPr sz="900" spc="-1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Point</a:t>
                      </a:r>
                      <a:r>
                        <a:rPr sz="900" spc="-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newPoint;</a:t>
                      </a:r>
                      <a:endParaRPr sz="900" dirty="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12" name="object 6"/>
          <p:cNvPicPr/>
          <p:nvPr/>
        </p:nvPicPr>
        <p:blipFill>
          <a:blip r:embed="rId3" cstate="print"/>
          <a:stretch>
            <a:fillRect/>
          </a:stretch>
        </p:blipFill>
        <p:spPr>
          <a:xfrm>
            <a:off x="930243" y="1094915"/>
            <a:ext cx="3830255" cy="1084356"/>
          </a:xfrm>
          <a:prstGeom prst="rect">
            <a:avLst/>
          </a:prstGeom>
        </p:spPr>
      </p:pic>
      <p:sp>
        <p:nvSpPr>
          <p:cNvPr id="13" name="TextBox 12">
            <a:hlinkClick r:id="rId4" action="ppaction://hlinkfile"/>
          </p:cNvPr>
          <p:cNvSpPr txBox="1"/>
          <p:nvPr/>
        </p:nvSpPr>
        <p:spPr>
          <a:xfrm>
            <a:off x="6308026" y="263645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2004" y="933958"/>
            <a:ext cx="5958840" cy="835660"/>
          </a:xfrm>
          <a:prstGeom prst="rect">
            <a:avLst/>
          </a:prstGeom>
        </p:spPr>
        <p:txBody>
          <a:bodyPr vert="horz" wrap="square" lIns="0" tIns="13335" rIns="0" bIns="0" rtlCol="0">
            <a:spAutoFit/>
          </a:bodyPr>
          <a:lstStyle/>
          <a:p>
            <a:pPr marL="12700">
              <a:lnSpc>
                <a:spcPts val="1290"/>
              </a:lnSpc>
              <a:spcBef>
                <a:spcPts val="105"/>
              </a:spcBef>
            </a:pPr>
            <a:r>
              <a:rPr sz="1100" b="1" dirty="0">
                <a:latin typeface="Arial"/>
                <a:cs typeface="Arial"/>
              </a:rPr>
              <a:t>Point3d</a:t>
            </a:r>
            <a:r>
              <a:rPr sz="1100" b="1" spc="-25" dirty="0">
                <a:latin typeface="Arial"/>
                <a:cs typeface="Arial"/>
              </a:rPr>
              <a:t> </a:t>
            </a:r>
            <a:r>
              <a:rPr sz="1100" b="1" dirty="0">
                <a:latin typeface="Arial"/>
                <a:cs typeface="Arial"/>
              </a:rPr>
              <a:t>static</a:t>
            </a:r>
            <a:r>
              <a:rPr sz="1100" b="1" spc="-25" dirty="0">
                <a:latin typeface="Arial"/>
                <a:cs typeface="Arial"/>
              </a:rPr>
              <a:t> </a:t>
            </a:r>
            <a:r>
              <a:rPr sz="1100" b="1" spc="-10" dirty="0">
                <a:latin typeface="Arial"/>
                <a:cs typeface="Arial"/>
              </a:rPr>
              <a:t>methods:</a:t>
            </a:r>
            <a:endParaRPr sz="1100">
              <a:latin typeface="Arial"/>
              <a:cs typeface="Arial"/>
            </a:endParaRPr>
          </a:p>
          <a:p>
            <a:pPr marL="12700" marR="5080">
              <a:lnSpc>
                <a:spcPct val="95900"/>
              </a:lnSpc>
              <a:spcBef>
                <a:spcPts val="20"/>
              </a:spcBef>
            </a:pPr>
            <a:r>
              <a:rPr sz="1100" dirty="0">
                <a:latin typeface="Arial"/>
                <a:cs typeface="Arial"/>
              </a:rPr>
              <a:t>Point3d</a:t>
            </a:r>
            <a:r>
              <a:rPr sz="1100" spc="-35" dirty="0">
                <a:latin typeface="Arial"/>
                <a:cs typeface="Arial"/>
              </a:rPr>
              <a:t> </a:t>
            </a:r>
            <a:r>
              <a:rPr sz="1100" dirty="0">
                <a:latin typeface="Arial"/>
                <a:cs typeface="Arial"/>
              </a:rPr>
              <a:t>has</a:t>
            </a:r>
            <a:r>
              <a:rPr sz="1100" spc="-25" dirty="0">
                <a:latin typeface="Arial"/>
                <a:cs typeface="Arial"/>
              </a:rPr>
              <a:t> </a:t>
            </a:r>
            <a:r>
              <a:rPr sz="1100" b="1" i="1" dirty="0">
                <a:latin typeface="Arial"/>
                <a:cs typeface="Arial"/>
              </a:rPr>
              <a:t>static</a:t>
            </a:r>
            <a:r>
              <a:rPr sz="1100" b="1" i="1" spc="-35" dirty="0">
                <a:latin typeface="Arial"/>
                <a:cs typeface="Arial"/>
              </a:rPr>
              <a:t> </a:t>
            </a:r>
            <a:r>
              <a:rPr sz="1100" dirty="0">
                <a:latin typeface="Arial"/>
                <a:cs typeface="Arial"/>
              </a:rPr>
              <a:t>methods</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accessible</a:t>
            </a:r>
            <a:r>
              <a:rPr sz="1100" spc="-40" dirty="0">
                <a:latin typeface="Arial"/>
                <a:cs typeface="Arial"/>
              </a:rPr>
              <a:t> </a:t>
            </a:r>
            <a:r>
              <a:rPr sz="1100" dirty="0">
                <a:latin typeface="Arial"/>
                <a:cs typeface="Arial"/>
              </a:rPr>
              <a:t>without</a:t>
            </a:r>
            <a:r>
              <a:rPr sz="1100" spc="-25" dirty="0">
                <a:latin typeface="Arial"/>
                <a:cs typeface="Arial"/>
              </a:rPr>
              <a:t> </a:t>
            </a:r>
            <a:r>
              <a:rPr sz="1100" dirty="0">
                <a:latin typeface="Arial"/>
                <a:cs typeface="Arial"/>
              </a:rPr>
              <a:t>instantiating</a:t>
            </a:r>
            <a:r>
              <a:rPr sz="1100" spc="-30" dirty="0">
                <a:latin typeface="Arial"/>
                <a:cs typeface="Arial"/>
              </a:rPr>
              <a:t> </a:t>
            </a:r>
            <a:r>
              <a:rPr sz="1100" dirty="0">
                <a:latin typeface="Arial"/>
                <a:cs typeface="Arial"/>
              </a:rPr>
              <a:t>an</a:t>
            </a:r>
            <a:r>
              <a:rPr sz="1100" spc="-40" dirty="0">
                <a:latin typeface="Arial"/>
                <a:cs typeface="Arial"/>
              </a:rPr>
              <a:t> </a:t>
            </a:r>
            <a:r>
              <a:rPr sz="1100" dirty="0">
                <a:latin typeface="Arial"/>
                <a:cs typeface="Arial"/>
              </a:rPr>
              <a:t>instance</a:t>
            </a:r>
            <a:r>
              <a:rPr sz="1100" spc="-35" dirty="0">
                <a:latin typeface="Arial"/>
                <a:cs typeface="Arial"/>
              </a:rPr>
              <a:t> </a:t>
            </a:r>
            <a:r>
              <a:rPr sz="1100" dirty="0">
                <a:latin typeface="Arial"/>
                <a:cs typeface="Arial"/>
              </a:rPr>
              <a:t>of</a:t>
            </a:r>
            <a:r>
              <a:rPr sz="1100" spc="-10" dirty="0">
                <a:latin typeface="Arial"/>
                <a:cs typeface="Arial"/>
              </a:rPr>
              <a:t> </a:t>
            </a:r>
            <a:r>
              <a:rPr sz="1100" b="1" i="1" dirty="0">
                <a:latin typeface="Arial"/>
                <a:cs typeface="Arial"/>
              </a:rPr>
              <a:t>Point3d</a:t>
            </a:r>
            <a:r>
              <a:rPr sz="1100" dirty="0">
                <a:latin typeface="Arial"/>
                <a:cs typeface="Arial"/>
              </a:rPr>
              <a:t>.</a:t>
            </a:r>
            <a:r>
              <a:rPr sz="1100" spc="-20" dirty="0">
                <a:latin typeface="Arial"/>
                <a:cs typeface="Arial"/>
              </a:rPr>
              <a:t> </a:t>
            </a:r>
            <a:r>
              <a:rPr sz="1100" spc="-25" dirty="0">
                <a:latin typeface="Arial"/>
                <a:cs typeface="Arial"/>
              </a:rPr>
              <a:t>For </a:t>
            </a:r>
            <a:r>
              <a:rPr sz="1100" dirty="0">
                <a:latin typeface="Arial"/>
                <a:cs typeface="Arial"/>
              </a:rPr>
              <a:t>example,</a:t>
            </a:r>
            <a:r>
              <a:rPr sz="1100" spc="-35"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would</a:t>
            </a:r>
            <a:r>
              <a:rPr sz="1100" spc="-15"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check</a:t>
            </a:r>
            <a:r>
              <a:rPr sz="1100" spc="-25"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given</a:t>
            </a:r>
            <a:r>
              <a:rPr sz="1100" spc="-10" dirty="0">
                <a:latin typeface="Arial"/>
                <a:cs typeface="Arial"/>
              </a:rPr>
              <a:t> </a:t>
            </a:r>
            <a:r>
              <a:rPr sz="1100" dirty="0">
                <a:latin typeface="Arial"/>
                <a:cs typeface="Arial"/>
              </a:rPr>
              <a:t>instances</a:t>
            </a:r>
            <a:r>
              <a:rPr sz="1100" spc="-2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points</a:t>
            </a:r>
            <a:r>
              <a:rPr sz="1100" spc="-20"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all</a:t>
            </a:r>
            <a:r>
              <a:rPr sz="1100" spc="-15" dirty="0">
                <a:latin typeface="Arial"/>
                <a:cs typeface="Arial"/>
              </a:rPr>
              <a:t> </a:t>
            </a:r>
            <a:r>
              <a:rPr sz="1100" dirty="0">
                <a:latin typeface="Arial"/>
                <a:cs typeface="Arial"/>
              </a:rPr>
              <a:t>coplanar,</a:t>
            </a:r>
            <a:r>
              <a:rPr sz="1100" spc="-10" dirty="0">
                <a:latin typeface="Arial"/>
                <a:cs typeface="Arial"/>
              </a:rPr>
              <a:t> </a:t>
            </a:r>
            <a:r>
              <a:rPr sz="1100" dirty="0">
                <a:latin typeface="Arial"/>
                <a:cs typeface="Arial"/>
              </a:rPr>
              <a:t>you</a:t>
            </a:r>
            <a:r>
              <a:rPr sz="1100" spc="-20" dirty="0">
                <a:latin typeface="Arial"/>
                <a:cs typeface="Arial"/>
              </a:rPr>
              <a:t> </a:t>
            </a:r>
            <a:r>
              <a:rPr sz="1100" spc="-25" dirty="0">
                <a:latin typeface="Arial"/>
                <a:cs typeface="Arial"/>
              </a:rPr>
              <a:t>can </a:t>
            </a:r>
            <a:r>
              <a:rPr sz="1100" dirty="0">
                <a:latin typeface="Arial"/>
                <a:cs typeface="Arial"/>
              </a:rPr>
              <a:t>call</a:t>
            </a:r>
            <a:r>
              <a:rPr sz="1100" spc="-20" dirty="0">
                <a:latin typeface="Arial"/>
                <a:cs typeface="Arial"/>
              </a:rPr>
              <a:t> </a:t>
            </a:r>
            <a:r>
              <a:rPr sz="1100" dirty="0">
                <a:latin typeface="Arial"/>
                <a:cs typeface="Arial"/>
              </a:rPr>
              <a:t>the</a:t>
            </a:r>
            <a:r>
              <a:rPr sz="1100" spc="-5" dirty="0">
                <a:latin typeface="Arial"/>
                <a:cs typeface="Arial"/>
              </a:rPr>
              <a:t> </a:t>
            </a:r>
            <a:r>
              <a:rPr sz="1100" dirty="0">
                <a:latin typeface="Arial"/>
                <a:cs typeface="Arial"/>
              </a:rPr>
              <a:t>static</a:t>
            </a:r>
            <a:r>
              <a:rPr sz="1100" spc="-20" dirty="0">
                <a:latin typeface="Arial"/>
                <a:cs typeface="Arial"/>
              </a:rPr>
              <a:t> </a:t>
            </a:r>
            <a:r>
              <a:rPr sz="1100" dirty="0">
                <a:latin typeface="Arial"/>
                <a:cs typeface="Arial"/>
              </a:rPr>
              <a:t>method </a:t>
            </a:r>
            <a:r>
              <a:rPr sz="1100" b="1" i="1" spc="-10" dirty="0">
                <a:latin typeface="Arial"/>
                <a:cs typeface="Arial"/>
              </a:rPr>
              <a:t>Point3d.ArePointsCoplanar</a:t>
            </a:r>
            <a:r>
              <a:rPr sz="1100" b="1" i="1" spc="10" dirty="0">
                <a:latin typeface="Arial"/>
                <a:cs typeface="Arial"/>
              </a:rPr>
              <a:t> </a:t>
            </a:r>
            <a:r>
              <a:rPr sz="1100" dirty="0">
                <a:latin typeface="Arial"/>
                <a:cs typeface="Arial"/>
              </a:rPr>
              <a:t>without</a:t>
            </a:r>
            <a:r>
              <a:rPr sz="1100" spc="-15" dirty="0">
                <a:latin typeface="Arial"/>
                <a:cs typeface="Arial"/>
              </a:rPr>
              <a:t> </a:t>
            </a:r>
            <a:r>
              <a:rPr sz="1100" dirty="0">
                <a:latin typeface="Arial"/>
                <a:cs typeface="Arial"/>
              </a:rPr>
              <a:t>creating</a:t>
            </a:r>
            <a:r>
              <a:rPr sz="1100" spc="-5" dirty="0">
                <a:latin typeface="Arial"/>
                <a:cs typeface="Arial"/>
              </a:rPr>
              <a:t> </a:t>
            </a:r>
            <a:r>
              <a:rPr sz="1100" dirty="0">
                <a:latin typeface="Arial"/>
                <a:cs typeface="Arial"/>
              </a:rPr>
              <a:t>an</a:t>
            </a:r>
            <a:r>
              <a:rPr sz="1100" spc="-15" dirty="0">
                <a:latin typeface="Arial"/>
                <a:cs typeface="Arial"/>
              </a:rPr>
              <a:t> </a:t>
            </a:r>
            <a:r>
              <a:rPr sz="1100" dirty="0">
                <a:latin typeface="Arial"/>
                <a:cs typeface="Arial"/>
              </a:rPr>
              <a:t>instance</a:t>
            </a:r>
            <a:r>
              <a:rPr sz="1100" spc="-1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a:t>
            </a:r>
            <a:r>
              <a:rPr sz="1100" spc="-5" dirty="0">
                <a:latin typeface="Arial"/>
                <a:cs typeface="Arial"/>
              </a:rPr>
              <a:t> </a:t>
            </a:r>
            <a:r>
              <a:rPr sz="1100" spc="-10" dirty="0">
                <a:latin typeface="Arial"/>
                <a:cs typeface="Arial"/>
              </a:rPr>
              <a:t>point.</a:t>
            </a:r>
            <a:endParaRPr sz="1100">
              <a:latin typeface="Arial"/>
              <a:cs typeface="Arial"/>
            </a:endParaRPr>
          </a:p>
          <a:p>
            <a:pPr marL="12700">
              <a:lnSpc>
                <a:spcPts val="1260"/>
              </a:lnSpc>
            </a:pPr>
            <a:r>
              <a:rPr sz="1100" dirty="0">
                <a:latin typeface="Arial"/>
                <a:cs typeface="Arial"/>
              </a:rPr>
              <a:t>Static</a:t>
            </a:r>
            <a:r>
              <a:rPr sz="1100" spc="-40" dirty="0">
                <a:latin typeface="Arial"/>
                <a:cs typeface="Arial"/>
              </a:rPr>
              <a:t> </a:t>
            </a:r>
            <a:r>
              <a:rPr sz="1100" dirty="0">
                <a:latin typeface="Arial"/>
                <a:cs typeface="Arial"/>
              </a:rPr>
              <a:t>methods</a:t>
            </a:r>
            <a:r>
              <a:rPr sz="1100" spc="-10" dirty="0">
                <a:latin typeface="Arial"/>
                <a:cs typeface="Arial"/>
              </a:rPr>
              <a:t> </a:t>
            </a:r>
            <a:r>
              <a:rPr sz="1100" dirty="0">
                <a:latin typeface="Arial"/>
                <a:cs typeface="Arial"/>
              </a:rPr>
              <a:t>have</a:t>
            </a:r>
            <a:r>
              <a:rPr sz="1100" spc="-25"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little</a:t>
            </a:r>
            <a:r>
              <a:rPr sz="1100" spc="-15" dirty="0">
                <a:latin typeface="Arial"/>
                <a:cs typeface="Arial"/>
              </a:rPr>
              <a:t> </a:t>
            </a:r>
            <a:r>
              <a:rPr sz="1100" dirty="0">
                <a:latin typeface="Arial"/>
                <a:cs typeface="Arial"/>
              </a:rPr>
              <a:t>red</a:t>
            </a:r>
            <a:r>
              <a:rPr sz="1100" spc="-25" dirty="0">
                <a:latin typeface="Arial"/>
                <a:cs typeface="Arial"/>
              </a:rPr>
              <a:t> </a:t>
            </a:r>
            <a:r>
              <a:rPr sz="1100" dirty="0">
                <a:latin typeface="Arial"/>
                <a:cs typeface="Arial"/>
              </a:rPr>
              <a:t>“s”</a:t>
            </a:r>
            <a:r>
              <a:rPr sz="1100" spc="-10" dirty="0">
                <a:latin typeface="Arial"/>
                <a:cs typeface="Arial"/>
              </a:rPr>
              <a:t> </a:t>
            </a:r>
            <a:r>
              <a:rPr sz="1100" dirty="0">
                <a:latin typeface="Arial"/>
                <a:cs typeface="Arial"/>
              </a:rPr>
              <a:t>symbol</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front</a:t>
            </a:r>
            <a:r>
              <a:rPr sz="1100" spc="-1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them</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documentation.</a:t>
            </a:r>
            <a:endParaRPr sz="1100">
              <a:latin typeface="Arial"/>
              <a:cs typeface="Arial"/>
            </a:endParaRPr>
          </a:p>
        </p:txBody>
      </p:sp>
      <p:sp>
        <p:nvSpPr>
          <p:cNvPr id="5" name="object 5"/>
          <p:cNvSpPr txBox="1"/>
          <p:nvPr/>
        </p:nvSpPr>
        <p:spPr>
          <a:xfrm>
            <a:off x="902004" y="2362200"/>
            <a:ext cx="51981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The</a:t>
            </a:r>
            <a:r>
              <a:rPr sz="1100" spc="-25" dirty="0">
                <a:latin typeface="Arial"/>
                <a:cs typeface="Arial"/>
              </a:rPr>
              <a:t> </a:t>
            </a:r>
            <a:r>
              <a:rPr sz="1100" b="1" i="1" spc="-10" dirty="0">
                <a:latin typeface="Arial"/>
                <a:cs typeface="Arial"/>
              </a:rPr>
              <a:t>ArePointsCoplanar </a:t>
            </a:r>
            <a:r>
              <a:rPr sz="1100" dirty="0">
                <a:latin typeface="Arial"/>
                <a:cs typeface="Arial"/>
              </a:rPr>
              <a:t>has</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following</a:t>
            </a:r>
            <a:r>
              <a:rPr sz="1100" spc="-10" dirty="0">
                <a:latin typeface="Arial"/>
                <a:cs typeface="Arial"/>
              </a:rPr>
              <a:t> </a:t>
            </a:r>
            <a:r>
              <a:rPr sz="1100" dirty="0">
                <a:latin typeface="Arial"/>
                <a:cs typeface="Arial"/>
              </a:rPr>
              <a:t>syntax, parameters</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return</a:t>
            </a:r>
            <a:r>
              <a:rPr sz="1100" spc="-5" dirty="0">
                <a:latin typeface="Arial"/>
                <a:cs typeface="Arial"/>
              </a:rPr>
              <a:t> </a:t>
            </a:r>
            <a:r>
              <a:rPr sz="1100" spc="-10" dirty="0">
                <a:latin typeface="Arial"/>
                <a:cs typeface="Arial"/>
              </a:rPr>
              <a:t>value.</a:t>
            </a:r>
            <a:endParaRPr sz="1100">
              <a:latin typeface="Arial"/>
              <a:cs typeface="Arial"/>
            </a:endParaRPr>
          </a:p>
        </p:txBody>
      </p:sp>
      <p:pic>
        <p:nvPicPr>
          <p:cNvPr id="7" name="object 7"/>
          <p:cNvPicPr/>
          <p:nvPr/>
        </p:nvPicPr>
        <p:blipFill>
          <a:blip r:embed="rId2" cstate="print"/>
          <a:stretch>
            <a:fillRect/>
          </a:stretch>
        </p:blipFill>
        <p:spPr>
          <a:xfrm>
            <a:off x="920680" y="1918336"/>
            <a:ext cx="5237549" cy="297828"/>
          </a:xfrm>
          <a:prstGeom prst="rect">
            <a:avLst/>
          </a:prstGeom>
        </p:spPr>
      </p:pic>
      <p:sp>
        <p:nvSpPr>
          <p:cNvPr id="12" name="object 2"/>
          <p:cNvSpPr txBox="1"/>
          <p:nvPr/>
        </p:nvSpPr>
        <p:spPr>
          <a:xfrm>
            <a:off x="902004" y="6068313"/>
            <a:ext cx="483362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Arial"/>
                <a:cs typeface="Arial"/>
              </a:rPr>
              <a:t>Here</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uses</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static</a:t>
            </a:r>
            <a:r>
              <a:rPr sz="1100" spc="-25" dirty="0">
                <a:latin typeface="Arial"/>
                <a:cs typeface="Arial"/>
              </a:rPr>
              <a:t> </a:t>
            </a:r>
            <a:r>
              <a:rPr sz="1100" dirty="0">
                <a:latin typeface="Arial"/>
                <a:cs typeface="Arial"/>
              </a:rPr>
              <a:t>method</a:t>
            </a:r>
            <a:r>
              <a:rPr sz="1100" spc="-5" dirty="0">
                <a:latin typeface="Arial"/>
                <a:cs typeface="Arial"/>
              </a:rPr>
              <a:t> </a:t>
            </a:r>
            <a:r>
              <a:rPr sz="1100" b="1" i="1" spc="-10" dirty="0">
                <a:latin typeface="Arial"/>
                <a:cs typeface="Arial"/>
              </a:rPr>
              <a:t>Point3d.ArePointsCoplanar</a:t>
            </a:r>
            <a:r>
              <a:rPr sz="1100" spc="-10" dirty="0">
                <a:latin typeface="Arial"/>
                <a:cs typeface="Arial"/>
              </a:rPr>
              <a:t>.</a:t>
            </a:r>
            <a:endParaRPr sz="1100">
              <a:latin typeface="Arial"/>
              <a:cs typeface="Arial"/>
            </a:endParaRPr>
          </a:p>
        </p:txBody>
      </p:sp>
      <p:graphicFrame>
        <p:nvGraphicFramePr>
          <p:cNvPr id="13" name="object 3"/>
          <p:cNvGraphicFramePr>
            <a:graphicFrameLocks noGrp="1"/>
          </p:cNvGraphicFramePr>
          <p:nvPr>
            <p:extLst>
              <p:ext uri="{D42A27DB-BD31-4B8C-83A1-F6EECF244321}">
                <p14:modId xmlns:p14="http://schemas.microsoft.com/office/powerpoint/2010/main" val="3181186989"/>
              </p:ext>
            </p:extLst>
          </p:nvPr>
        </p:nvGraphicFramePr>
        <p:xfrm>
          <a:off x="914704" y="8044179"/>
          <a:ext cx="5944870" cy="145161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5605">
                <a:tc>
                  <a:txBody>
                    <a:bodyPr/>
                    <a:lstStyle/>
                    <a:p>
                      <a:pPr marL="63500">
                        <a:lnSpc>
                          <a:spcPts val="1055"/>
                        </a:lnSpc>
                        <a:spcBef>
                          <a:spcPts val="465"/>
                        </a:spcBef>
                      </a:pPr>
                      <a:r>
                        <a:rPr sz="900" dirty="0">
                          <a:solidFill>
                            <a:srgbClr val="3333FF"/>
                          </a:solidFill>
                          <a:latin typeface="Arial"/>
                          <a:cs typeface="Arial"/>
                        </a:rPr>
                        <a:t>private</a:t>
                      </a:r>
                      <a:r>
                        <a:rPr sz="900" spc="5"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spc="-10" dirty="0">
                          <a:latin typeface="Arial"/>
                          <a:cs typeface="Arial"/>
                        </a:rPr>
                        <a:t>RunScript</a:t>
                      </a:r>
                      <a:r>
                        <a:rPr sz="900" spc="-10" dirty="0">
                          <a:latin typeface="Arial"/>
                          <a:cs typeface="Arial"/>
                        </a:rPr>
                        <a:t>(List&lt;</a:t>
                      </a:r>
                      <a:r>
                        <a:rPr sz="900" b="1" spc="-10" dirty="0">
                          <a:latin typeface="Arial"/>
                          <a:cs typeface="Arial"/>
                        </a:rPr>
                        <a:t>Point3d</a:t>
                      </a:r>
                      <a:r>
                        <a:rPr sz="900" spc="-10" dirty="0">
                          <a:latin typeface="Arial"/>
                          <a:cs typeface="Arial"/>
                        </a:rPr>
                        <a:t>&gt;</a:t>
                      </a:r>
                      <a:r>
                        <a:rPr sz="900" spc="10" dirty="0">
                          <a:latin typeface="Arial"/>
                          <a:cs typeface="Arial"/>
                        </a:rPr>
                        <a:t> </a:t>
                      </a:r>
                      <a:r>
                        <a:rPr sz="900" dirty="0">
                          <a:latin typeface="Arial"/>
                          <a:cs typeface="Arial"/>
                        </a:rPr>
                        <a:t>pts,</a:t>
                      </a:r>
                      <a:r>
                        <a:rPr sz="900" spc="5"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tol,</a:t>
                      </a:r>
                      <a:r>
                        <a:rPr sz="900" spc="2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30" dirty="0">
                          <a:solidFill>
                            <a:srgbClr val="3333FF"/>
                          </a:solidFill>
                          <a:latin typeface="Arial"/>
                          <a:cs typeface="Arial"/>
                        </a:rPr>
                        <a:t> </a:t>
                      </a:r>
                      <a:r>
                        <a:rPr sz="900" spc="-10" dirty="0">
                          <a:latin typeface="Arial"/>
                          <a:cs typeface="Arial"/>
                        </a:rPr>
                        <a:t>IsCoplanar)</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791210">
                <a:tc>
                  <a:txBody>
                    <a:bodyPr/>
                    <a:lstStyle/>
                    <a:p>
                      <a:pPr marL="223520">
                        <a:lnSpc>
                          <a:spcPts val="1055"/>
                        </a:lnSpc>
                        <a:spcBef>
                          <a:spcPts val="465"/>
                        </a:spcBef>
                      </a:pPr>
                      <a:r>
                        <a:rPr sz="900" dirty="0">
                          <a:solidFill>
                            <a:srgbClr val="00AF50"/>
                          </a:solidFill>
                          <a:latin typeface="Arial"/>
                          <a:cs typeface="Arial"/>
                        </a:rPr>
                        <a:t>//Test</a:t>
                      </a:r>
                      <a:r>
                        <a:rPr sz="900" spc="-20" dirty="0">
                          <a:solidFill>
                            <a:srgbClr val="00AF50"/>
                          </a:solidFill>
                          <a:latin typeface="Arial"/>
                          <a:cs typeface="Arial"/>
                        </a:rPr>
                        <a:t> </a:t>
                      </a:r>
                      <a:r>
                        <a:rPr sz="900" dirty="0">
                          <a:solidFill>
                            <a:srgbClr val="00AF50"/>
                          </a:solidFill>
                          <a:latin typeface="Arial"/>
                          <a:cs typeface="Arial"/>
                        </a:rPr>
                        <a:t>if</a:t>
                      </a:r>
                      <a:r>
                        <a:rPr sz="900" spc="-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list</a:t>
                      </a:r>
                      <a:r>
                        <a:rPr sz="900" spc="-15"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input</a:t>
                      </a:r>
                      <a:r>
                        <a:rPr sz="900" spc="-15" dirty="0">
                          <a:solidFill>
                            <a:srgbClr val="00AF50"/>
                          </a:solidFill>
                          <a:latin typeface="Arial"/>
                          <a:cs typeface="Arial"/>
                        </a:rPr>
                        <a:t> </a:t>
                      </a:r>
                      <a:r>
                        <a:rPr sz="900" dirty="0">
                          <a:solidFill>
                            <a:srgbClr val="00AF50"/>
                          </a:solidFill>
                          <a:latin typeface="Arial"/>
                          <a:cs typeface="Arial"/>
                        </a:rPr>
                        <a:t>points</a:t>
                      </a:r>
                      <a:r>
                        <a:rPr sz="900" spc="15" dirty="0">
                          <a:solidFill>
                            <a:srgbClr val="00AF50"/>
                          </a:solidFill>
                          <a:latin typeface="Arial"/>
                          <a:cs typeface="Arial"/>
                        </a:rPr>
                        <a:t> </a:t>
                      </a:r>
                      <a:r>
                        <a:rPr sz="900" dirty="0">
                          <a:solidFill>
                            <a:srgbClr val="00AF50"/>
                          </a:solidFill>
                          <a:latin typeface="Arial"/>
                          <a:cs typeface="Arial"/>
                        </a:rPr>
                        <a:t>are</a:t>
                      </a:r>
                      <a:r>
                        <a:rPr sz="900" spc="-15" dirty="0">
                          <a:solidFill>
                            <a:srgbClr val="00AF50"/>
                          </a:solidFill>
                          <a:latin typeface="Arial"/>
                          <a:cs typeface="Arial"/>
                        </a:rPr>
                        <a:t> </a:t>
                      </a:r>
                      <a:r>
                        <a:rPr sz="900" spc="-10" dirty="0">
                          <a:solidFill>
                            <a:srgbClr val="00AF50"/>
                          </a:solidFill>
                          <a:latin typeface="Arial"/>
                          <a:cs typeface="Arial"/>
                        </a:rPr>
                        <a:t>coplanar</a:t>
                      </a:r>
                      <a:endParaRPr sz="900">
                        <a:latin typeface="Arial"/>
                        <a:cs typeface="Arial"/>
                      </a:endParaRPr>
                    </a:p>
                    <a:p>
                      <a:pPr marL="191770">
                        <a:lnSpc>
                          <a:spcPts val="1055"/>
                        </a:lnSpc>
                      </a:pPr>
                      <a:r>
                        <a:rPr sz="900" dirty="0">
                          <a:solidFill>
                            <a:srgbClr val="3333FF"/>
                          </a:solidFill>
                          <a:latin typeface="Arial"/>
                          <a:cs typeface="Arial"/>
                        </a:rPr>
                        <a:t>bool</a:t>
                      </a:r>
                      <a:r>
                        <a:rPr sz="900" spc="-30" dirty="0">
                          <a:solidFill>
                            <a:srgbClr val="3333FF"/>
                          </a:solidFill>
                          <a:latin typeface="Arial"/>
                          <a:cs typeface="Arial"/>
                        </a:rPr>
                        <a:t> </a:t>
                      </a:r>
                      <a:r>
                        <a:rPr sz="900" dirty="0">
                          <a:latin typeface="Arial"/>
                          <a:cs typeface="Arial"/>
                        </a:rPr>
                        <a:t>coplanar</a:t>
                      </a:r>
                      <a:r>
                        <a:rPr sz="900" spc="-30" dirty="0">
                          <a:latin typeface="Arial"/>
                          <a:cs typeface="Arial"/>
                        </a:rPr>
                        <a:t> </a:t>
                      </a:r>
                      <a:r>
                        <a:rPr sz="900" dirty="0">
                          <a:latin typeface="Arial"/>
                          <a:cs typeface="Arial"/>
                        </a:rPr>
                        <a:t>=</a:t>
                      </a:r>
                      <a:r>
                        <a:rPr sz="900" spc="-20" dirty="0">
                          <a:latin typeface="Arial"/>
                          <a:cs typeface="Arial"/>
                        </a:rPr>
                        <a:t> </a:t>
                      </a:r>
                      <a:r>
                        <a:rPr sz="900" b="1" dirty="0">
                          <a:latin typeface="Arial"/>
                          <a:cs typeface="Arial"/>
                        </a:rPr>
                        <a:t>Point3d</a:t>
                      </a:r>
                      <a:r>
                        <a:rPr sz="900" dirty="0">
                          <a:latin typeface="Arial"/>
                          <a:cs typeface="Arial"/>
                        </a:rPr>
                        <a:t>.ArePointsCoplanar(pts,</a:t>
                      </a:r>
                      <a:r>
                        <a:rPr sz="900" spc="-20" dirty="0">
                          <a:latin typeface="Arial"/>
                          <a:cs typeface="Arial"/>
                        </a:rPr>
                        <a:t> tol);</a:t>
                      </a:r>
                      <a:endParaRPr sz="900">
                        <a:latin typeface="Arial"/>
                        <a:cs typeface="Arial"/>
                      </a:endParaRPr>
                    </a:p>
                    <a:p>
                      <a:pPr>
                        <a:lnSpc>
                          <a:spcPct val="100000"/>
                        </a:lnSpc>
                        <a:spcBef>
                          <a:spcPts val="40"/>
                        </a:spcBef>
                      </a:pPr>
                      <a:endParaRPr sz="900">
                        <a:latin typeface="Times New Roman"/>
                        <a:cs typeface="Times New Roman"/>
                      </a:endParaRPr>
                    </a:p>
                    <a:p>
                      <a:pPr marL="191770" marR="3946525">
                        <a:lnSpc>
                          <a:spcPts val="1030"/>
                        </a:lnSpc>
                      </a:pPr>
                      <a:r>
                        <a:rPr sz="900" dirty="0">
                          <a:solidFill>
                            <a:srgbClr val="00AF50"/>
                          </a:solidFill>
                          <a:latin typeface="Arial"/>
                          <a:cs typeface="Arial"/>
                        </a:rPr>
                        <a:t>//Assign</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co-planar</a:t>
                      </a:r>
                      <a:r>
                        <a:rPr sz="900" spc="-15" dirty="0">
                          <a:solidFill>
                            <a:srgbClr val="00AF50"/>
                          </a:solidFill>
                          <a:latin typeface="Arial"/>
                          <a:cs typeface="Arial"/>
                        </a:rPr>
                        <a:t> </a:t>
                      </a:r>
                      <a:r>
                        <a:rPr sz="900" dirty="0">
                          <a:solidFill>
                            <a:srgbClr val="00AF50"/>
                          </a:solidFill>
                          <a:latin typeface="Arial"/>
                          <a:cs typeface="Arial"/>
                        </a:rPr>
                        <a:t>test</a:t>
                      </a:r>
                      <a:r>
                        <a:rPr sz="900" spc="-20"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IsCoplanar</a:t>
                      </a:r>
                      <a:r>
                        <a:rPr sz="900" spc="-15" dirty="0">
                          <a:latin typeface="Arial"/>
                          <a:cs typeface="Arial"/>
                        </a:rPr>
                        <a:t> </a:t>
                      </a:r>
                      <a:r>
                        <a:rPr sz="900" dirty="0">
                          <a:latin typeface="Arial"/>
                          <a:cs typeface="Arial"/>
                        </a:rPr>
                        <a:t>=</a:t>
                      </a:r>
                      <a:r>
                        <a:rPr sz="900" spc="-25" dirty="0">
                          <a:latin typeface="Arial"/>
                          <a:cs typeface="Arial"/>
                        </a:rPr>
                        <a:t> </a:t>
                      </a:r>
                      <a:r>
                        <a:rPr sz="900" spc="-10" dirty="0">
                          <a:latin typeface="Arial"/>
                          <a:cs typeface="Arial"/>
                        </a:rPr>
                        <a:t>coplanar;</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14" name="object 5"/>
          <p:cNvPicPr/>
          <p:nvPr/>
        </p:nvPicPr>
        <p:blipFill>
          <a:blip r:embed="rId3" cstate="print"/>
          <a:stretch>
            <a:fillRect/>
          </a:stretch>
        </p:blipFill>
        <p:spPr>
          <a:xfrm>
            <a:off x="952848" y="2543175"/>
            <a:ext cx="5027106" cy="3385820"/>
          </a:xfrm>
          <a:prstGeom prst="rect">
            <a:avLst/>
          </a:prstGeom>
        </p:spPr>
      </p:pic>
      <p:pic>
        <p:nvPicPr>
          <p:cNvPr id="15" name="object 6"/>
          <p:cNvPicPr/>
          <p:nvPr/>
        </p:nvPicPr>
        <p:blipFill>
          <a:blip r:embed="rId4" cstate="print"/>
          <a:stretch>
            <a:fillRect/>
          </a:stretch>
        </p:blipFill>
        <p:spPr>
          <a:xfrm>
            <a:off x="927991" y="6429147"/>
            <a:ext cx="3153192" cy="1595955"/>
          </a:xfrm>
          <a:prstGeom prst="rect">
            <a:avLst/>
          </a:prstGeom>
        </p:spPr>
      </p:pic>
      <p:sp>
        <p:nvSpPr>
          <p:cNvPr id="16" name="TextBox 15">
            <a:hlinkClick r:id="rId5" action="ppaction://hlinkfile"/>
          </p:cNvPr>
          <p:cNvSpPr txBox="1"/>
          <p:nvPr/>
        </p:nvSpPr>
        <p:spPr>
          <a:xfrm>
            <a:off x="6308026" y="848510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7" name="Title 16"/>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902004" y="914400"/>
            <a:ext cx="5949950" cy="996950"/>
          </a:xfrm>
          <a:prstGeom prst="rect">
            <a:avLst/>
          </a:prstGeom>
        </p:spPr>
        <p:txBody>
          <a:bodyPr vert="horz" wrap="square" lIns="0" tIns="12700" rIns="0" bIns="0" rtlCol="0">
            <a:spAutoFit/>
          </a:bodyPr>
          <a:lstStyle/>
          <a:p>
            <a:pPr marL="12700">
              <a:lnSpc>
                <a:spcPts val="1295"/>
              </a:lnSpc>
              <a:spcBef>
                <a:spcPts val="100"/>
              </a:spcBef>
            </a:pPr>
            <a:r>
              <a:rPr sz="1100" b="1" dirty="0">
                <a:latin typeface="Arial"/>
                <a:cs typeface="Arial"/>
              </a:rPr>
              <a:t>Point3d</a:t>
            </a:r>
            <a:r>
              <a:rPr sz="1100" b="1" spc="-15" dirty="0">
                <a:latin typeface="Arial"/>
                <a:cs typeface="Arial"/>
              </a:rPr>
              <a:t> </a:t>
            </a:r>
            <a:r>
              <a:rPr sz="1100" b="1" spc="-10" dirty="0">
                <a:latin typeface="Arial"/>
                <a:cs typeface="Arial"/>
              </a:rPr>
              <a:t>Operators:</a:t>
            </a:r>
            <a:endParaRPr sz="1100" dirty="0">
              <a:latin typeface="Arial"/>
              <a:cs typeface="Arial"/>
            </a:endParaRPr>
          </a:p>
          <a:p>
            <a:pPr marL="12700" marR="5080">
              <a:lnSpc>
                <a:spcPct val="95700"/>
              </a:lnSpc>
              <a:spcBef>
                <a:spcPts val="35"/>
              </a:spcBef>
            </a:pPr>
            <a:r>
              <a:rPr sz="1100" dirty="0">
                <a:latin typeface="Arial"/>
                <a:cs typeface="Arial"/>
              </a:rPr>
              <a:t>Many</a:t>
            </a:r>
            <a:r>
              <a:rPr sz="1100" spc="-45" dirty="0">
                <a:latin typeface="Arial"/>
                <a:cs typeface="Arial"/>
              </a:rPr>
              <a:t> </a:t>
            </a:r>
            <a:r>
              <a:rPr sz="1100" dirty="0">
                <a:latin typeface="Arial"/>
                <a:cs typeface="Arial"/>
              </a:rPr>
              <a:t>Structures</a:t>
            </a:r>
            <a:r>
              <a:rPr sz="1100" spc="-35" dirty="0">
                <a:latin typeface="Arial"/>
                <a:cs typeface="Arial"/>
              </a:rPr>
              <a:t> </a:t>
            </a:r>
            <a:r>
              <a:rPr sz="1100" dirty="0">
                <a:latin typeface="Arial"/>
                <a:cs typeface="Arial"/>
              </a:rPr>
              <a:t>and</a:t>
            </a:r>
            <a:r>
              <a:rPr sz="1100" spc="-45" dirty="0">
                <a:latin typeface="Arial"/>
                <a:cs typeface="Arial"/>
              </a:rPr>
              <a:t> </a:t>
            </a:r>
            <a:r>
              <a:rPr sz="1100" dirty="0">
                <a:latin typeface="Arial"/>
                <a:cs typeface="Arial"/>
              </a:rPr>
              <a:t>Classes</a:t>
            </a:r>
            <a:r>
              <a:rPr sz="1100" spc="-35" dirty="0">
                <a:latin typeface="Arial"/>
                <a:cs typeface="Arial"/>
              </a:rPr>
              <a:t> </a:t>
            </a:r>
            <a:r>
              <a:rPr sz="1100" dirty="0">
                <a:latin typeface="Arial"/>
                <a:cs typeface="Arial"/>
              </a:rPr>
              <a:t>in</a:t>
            </a:r>
            <a:r>
              <a:rPr sz="1100" spc="-40" dirty="0">
                <a:latin typeface="Arial"/>
                <a:cs typeface="Arial"/>
              </a:rPr>
              <a:t> </a:t>
            </a:r>
            <a:r>
              <a:rPr sz="1100" dirty="0">
                <a:latin typeface="Arial"/>
                <a:cs typeface="Arial"/>
              </a:rPr>
              <a:t>RhinoCommon</a:t>
            </a:r>
            <a:r>
              <a:rPr sz="1100" spc="-40" dirty="0">
                <a:latin typeface="Arial"/>
                <a:cs typeface="Arial"/>
              </a:rPr>
              <a:t> </a:t>
            </a:r>
            <a:r>
              <a:rPr sz="1100" dirty="0">
                <a:latin typeface="Arial"/>
                <a:cs typeface="Arial"/>
              </a:rPr>
              <a:t>implement</a:t>
            </a:r>
            <a:r>
              <a:rPr sz="1100" spc="-40" dirty="0">
                <a:latin typeface="Arial"/>
                <a:cs typeface="Arial"/>
              </a:rPr>
              <a:t> </a:t>
            </a:r>
            <a:r>
              <a:rPr sz="1100" dirty="0">
                <a:latin typeface="Arial"/>
                <a:cs typeface="Arial"/>
              </a:rPr>
              <a:t>operators</a:t>
            </a:r>
            <a:r>
              <a:rPr sz="1100" spc="-35" dirty="0">
                <a:latin typeface="Arial"/>
                <a:cs typeface="Arial"/>
              </a:rPr>
              <a:t> </a:t>
            </a:r>
            <a:r>
              <a:rPr sz="1100" dirty="0">
                <a:latin typeface="Arial"/>
                <a:cs typeface="Arial"/>
              </a:rPr>
              <a:t>whenever</a:t>
            </a:r>
            <a:r>
              <a:rPr sz="1100" spc="-40" dirty="0">
                <a:latin typeface="Arial"/>
                <a:cs typeface="Arial"/>
              </a:rPr>
              <a:t> </a:t>
            </a:r>
            <a:r>
              <a:rPr sz="1100" spc="-10" dirty="0">
                <a:latin typeface="Arial"/>
                <a:cs typeface="Arial"/>
              </a:rPr>
              <a:t>relevant. </a:t>
            </a:r>
            <a:r>
              <a:rPr sz="1100" dirty="0">
                <a:latin typeface="Arial"/>
                <a:cs typeface="Arial"/>
              </a:rPr>
              <a:t>Operators</a:t>
            </a:r>
            <a:r>
              <a:rPr sz="1100" spc="-30" dirty="0">
                <a:latin typeface="Arial"/>
                <a:cs typeface="Arial"/>
              </a:rPr>
              <a:t> </a:t>
            </a:r>
            <a:r>
              <a:rPr sz="1100" dirty="0">
                <a:latin typeface="Arial"/>
                <a:cs typeface="Arial"/>
              </a:rPr>
              <a:t>enable</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use</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add</a:t>
            </a:r>
            <a:r>
              <a:rPr sz="1100" spc="-20" dirty="0">
                <a:latin typeface="Arial"/>
                <a:cs typeface="Arial"/>
              </a:rPr>
              <a:t> </a:t>
            </a:r>
            <a:r>
              <a:rPr sz="1100" dirty="0">
                <a:latin typeface="Arial"/>
                <a:cs typeface="Arial"/>
              </a:rPr>
              <a:t>two</a:t>
            </a:r>
            <a:r>
              <a:rPr sz="1100" spc="-15" dirty="0">
                <a:latin typeface="Arial"/>
                <a:cs typeface="Arial"/>
              </a:rPr>
              <a:t> </a:t>
            </a:r>
            <a:r>
              <a:rPr sz="1100" dirty="0">
                <a:latin typeface="Arial"/>
                <a:cs typeface="Arial"/>
              </a:rPr>
              <a:t>points</a:t>
            </a:r>
            <a:r>
              <a:rPr sz="1100" spc="-1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assign</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coordinates</a:t>
            </a:r>
            <a:r>
              <a:rPr sz="1100" spc="-10" dirty="0">
                <a:latin typeface="Arial"/>
                <a:cs typeface="Arial"/>
              </a:rPr>
              <a:t> </a:t>
            </a:r>
            <a:r>
              <a:rPr sz="1100" spc="-25" dirty="0">
                <a:latin typeface="Arial"/>
                <a:cs typeface="Arial"/>
              </a:rPr>
              <a:t>of </a:t>
            </a:r>
            <a:r>
              <a:rPr sz="1100" dirty="0">
                <a:latin typeface="Arial"/>
                <a:cs typeface="Arial"/>
              </a:rPr>
              <a:t>one</a:t>
            </a:r>
            <a:r>
              <a:rPr sz="1100" spc="-35" dirty="0">
                <a:latin typeface="Arial"/>
                <a:cs typeface="Arial"/>
              </a:rPr>
              <a:t> </a:t>
            </a:r>
            <a:r>
              <a:rPr sz="1100" dirty="0">
                <a:latin typeface="Arial"/>
                <a:cs typeface="Arial"/>
              </a:rPr>
              <a:t>point</a:t>
            </a:r>
            <a:r>
              <a:rPr sz="1100" spc="-3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other.</a:t>
            </a:r>
            <a:r>
              <a:rPr sz="1100" spc="-25" dirty="0">
                <a:latin typeface="Arial"/>
                <a:cs typeface="Arial"/>
              </a:rPr>
              <a:t> </a:t>
            </a:r>
            <a:r>
              <a:rPr sz="1100" b="1" i="1" dirty="0">
                <a:latin typeface="Arial"/>
                <a:cs typeface="Arial"/>
              </a:rPr>
              <a:t>Point3d</a:t>
            </a:r>
            <a:r>
              <a:rPr sz="1100" b="1" i="1" spc="-35" dirty="0">
                <a:latin typeface="Arial"/>
                <a:cs typeface="Arial"/>
              </a:rPr>
              <a:t> </a:t>
            </a:r>
            <a:r>
              <a:rPr sz="1100" dirty="0">
                <a:latin typeface="Arial"/>
                <a:cs typeface="Arial"/>
              </a:rPr>
              <a:t>structure</a:t>
            </a:r>
            <a:r>
              <a:rPr sz="1100" spc="-25" dirty="0">
                <a:latin typeface="Arial"/>
                <a:cs typeface="Arial"/>
              </a:rPr>
              <a:t> </a:t>
            </a:r>
            <a:r>
              <a:rPr sz="1100" dirty="0">
                <a:latin typeface="Arial"/>
                <a:cs typeface="Arial"/>
              </a:rPr>
              <a:t>implements</a:t>
            </a:r>
            <a:r>
              <a:rPr sz="1100" spc="-30" dirty="0">
                <a:latin typeface="Arial"/>
                <a:cs typeface="Arial"/>
              </a:rPr>
              <a:t> </a:t>
            </a:r>
            <a:r>
              <a:rPr sz="1100" dirty="0">
                <a:latin typeface="Arial"/>
                <a:cs typeface="Arial"/>
              </a:rPr>
              <a:t>many</a:t>
            </a:r>
            <a:r>
              <a:rPr sz="1100" spc="-35" dirty="0">
                <a:latin typeface="Arial"/>
                <a:cs typeface="Arial"/>
              </a:rPr>
              <a:t> </a:t>
            </a:r>
            <a:r>
              <a:rPr sz="1100" dirty="0">
                <a:latin typeface="Arial"/>
                <a:cs typeface="Arial"/>
              </a:rPr>
              <a:t>operators</a:t>
            </a:r>
            <a:r>
              <a:rPr sz="1100" spc="-30" dirty="0">
                <a:latin typeface="Arial"/>
                <a:cs typeface="Arial"/>
              </a:rPr>
              <a:t> </a:t>
            </a:r>
            <a:r>
              <a:rPr sz="1100" dirty="0">
                <a:latin typeface="Arial"/>
                <a:cs typeface="Arial"/>
              </a:rPr>
              <a:t>and</a:t>
            </a:r>
            <a:r>
              <a:rPr sz="1100" spc="-35" dirty="0">
                <a:latin typeface="Arial"/>
                <a:cs typeface="Arial"/>
              </a:rPr>
              <a:t> </a:t>
            </a:r>
            <a:r>
              <a:rPr sz="1100" dirty="0">
                <a:latin typeface="Arial"/>
                <a:cs typeface="Arial"/>
              </a:rPr>
              <a:t>this</a:t>
            </a:r>
            <a:r>
              <a:rPr sz="1100" spc="-20" dirty="0">
                <a:latin typeface="Arial"/>
                <a:cs typeface="Arial"/>
              </a:rPr>
              <a:t> </a:t>
            </a:r>
            <a:r>
              <a:rPr sz="1100" dirty="0">
                <a:latin typeface="Arial"/>
                <a:cs typeface="Arial"/>
              </a:rPr>
              <a:t>simplifies</a:t>
            </a:r>
            <a:r>
              <a:rPr sz="1100" spc="-30" dirty="0">
                <a:latin typeface="Arial"/>
                <a:cs typeface="Arial"/>
              </a:rPr>
              <a:t> </a:t>
            </a:r>
            <a:r>
              <a:rPr sz="1100" spc="-25" dirty="0">
                <a:latin typeface="Arial"/>
                <a:cs typeface="Arial"/>
              </a:rPr>
              <a:t>the </a:t>
            </a:r>
            <a:r>
              <a:rPr sz="1100" dirty="0">
                <a:latin typeface="Arial"/>
                <a:cs typeface="Arial"/>
              </a:rPr>
              <a:t>coding</a:t>
            </a:r>
            <a:r>
              <a:rPr sz="1100" spc="-2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its</a:t>
            </a:r>
            <a:r>
              <a:rPr sz="1100" spc="-25" dirty="0">
                <a:latin typeface="Arial"/>
                <a:cs typeface="Arial"/>
              </a:rPr>
              <a:t> </a:t>
            </a:r>
            <a:r>
              <a:rPr sz="1100" dirty="0">
                <a:latin typeface="Arial"/>
                <a:cs typeface="Arial"/>
              </a:rPr>
              <a:t>readability.</a:t>
            </a:r>
            <a:r>
              <a:rPr sz="1100" spc="-10" dirty="0">
                <a:latin typeface="Arial"/>
                <a:cs typeface="Arial"/>
              </a:rPr>
              <a:t> </a:t>
            </a:r>
            <a:r>
              <a:rPr sz="1100" dirty="0">
                <a:latin typeface="Arial"/>
                <a:cs typeface="Arial"/>
              </a:rPr>
              <a:t>Although</a:t>
            </a:r>
            <a:r>
              <a:rPr sz="1100" spc="-30" dirty="0">
                <a:latin typeface="Arial"/>
                <a:cs typeface="Arial"/>
              </a:rPr>
              <a:t> </a:t>
            </a:r>
            <a:r>
              <a:rPr sz="1100" dirty="0">
                <a:latin typeface="Arial"/>
                <a:cs typeface="Arial"/>
              </a:rPr>
              <a:t>it</a:t>
            </a:r>
            <a:r>
              <a:rPr sz="1100" spc="-10" dirty="0">
                <a:latin typeface="Arial"/>
                <a:cs typeface="Arial"/>
              </a:rPr>
              <a:t> </a:t>
            </a:r>
            <a:r>
              <a:rPr sz="1100" dirty="0">
                <a:latin typeface="Arial"/>
                <a:cs typeface="Arial"/>
              </a:rPr>
              <a:t>is</a:t>
            </a:r>
            <a:r>
              <a:rPr sz="1100" spc="-35" dirty="0">
                <a:latin typeface="Arial"/>
                <a:cs typeface="Arial"/>
              </a:rPr>
              <a:t> </a:t>
            </a:r>
            <a:r>
              <a:rPr sz="1100" dirty="0">
                <a:latin typeface="Arial"/>
                <a:cs typeface="Arial"/>
              </a:rPr>
              <a:t>fairly</a:t>
            </a:r>
            <a:r>
              <a:rPr sz="1100" spc="-30" dirty="0">
                <a:latin typeface="Arial"/>
                <a:cs typeface="Arial"/>
              </a:rPr>
              <a:t> </a:t>
            </a:r>
            <a:r>
              <a:rPr sz="1100" dirty="0">
                <a:latin typeface="Arial"/>
                <a:cs typeface="Arial"/>
              </a:rPr>
              <a:t>intuitive</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most</a:t>
            </a:r>
            <a:r>
              <a:rPr sz="1100" spc="-25" dirty="0">
                <a:latin typeface="Arial"/>
                <a:cs typeface="Arial"/>
              </a:rPr>
              <a:t> </a:t>
            </a:r>
            <a:r>
              <a:rPr sz="1100" dirty="0">
                <a:latin typeface="Arial"/>
                <a:cs typeface="Arial"/>
              </a:rPr>
              <a:t>cases,</a:t>
            </a:r>
            <a:r>
              <a:rPr sz="1100" spc="-5" dirty="0">
                <a:latin typeface="Arial"/>
                <a:cs typeface="Arial"/>
              </a:rPr>
              <a:t> </a:t>
            </a:r>
            <a:r>
              <a:rPr sz="1100" dirty="0">
                <a:latin typeface="Arial"/>
                <a:cs typeface="Arial"/>
              </a:rPr>
              <a:t>you</a:t>
            </a:r>
            <a:r>
              <a:rPr sz="1100" spc="-30" dirty="0">
                <a:latin typeface="Arial"/>
                <a:cs typeface="Arial"/>
              </a:rPr>
              <a:t> </a:t>
            </a:r>
            <a:r>
              <a:rPr sz="1100" dirty="0">
                <a:latin typeface="Arial"/>
                <a:cs typeface="Arial"/>
              </a:rPr>
              <a:t>should</a:t>
            </a:r>
            <a:r>
              <a:rPr sz="1100" spc="-20" dirty="0">
                <a:latin typeface="Arial"/>
                <a:cs typeface="Arial"/>
              </a:rPr>
              <a:t> </a:t>
            </a:r>
            <a:r>
              <a:rPr sz="1100" dirty="0">
                <a:latin typeface="Arial"/>
                <a:cs typeface="Arial"/>
              </a:rPr>
              <a:t>check</a:t>
            </a:r>
            <a:r>
              <a:rPr sz="1100" spc="-30" dirty="0">
                <a:latin typeface="Arial"/>
                <a:cs typeface="Arial"/>
              </a:rPr>
              <a:t> </a:t>
            </a:r>
            <a:r>
              <a:rPr sz="1100" spc="-25" dirty="0">
                <a:latin typeface="Arial"/>
                <a:cs typeface="Arial"/>
              </a:rPr>
              <a:t>the </a:t>
            </a:r>
            <a:r>
              <a:rPr sz="1100" dirty="0">
                <a:latin typeface="Arial"/>
                <a:cs typeface="Arial"/>
              </a:rPr>
              <a:t>documentation</a:t>
            </a:r>
            <a:r>
              <a:rPr sz="1100" spc="-4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verify</a:t>
            </a:r>
            <a:r>
              <a:rPr sz="1100" spc="-40" dirty="0">
                <a:latin typeface="Arial"/>
                <a:cs typeface="Arial"/>
              </a:rPr>
              <a:t> </a:t>
            </a:r>
            <a:r>
              <a:rPr sz="1100" dirty="0">
                <a:latin typeface="Arial"/>
                <a:cs typeface="Arial"/>
              </a:rPr>
              <a:t>which</a:t>
            </a:r>
            <a:r>
              <a:rPr sz="1100" spc="-30" dirty="0">
                <a:latin typeface="Arial"/>
                <a:cs typeface="Arial"/>
              </a:rPr>
              <a:t> </a:t>
            </a:r>
            <a:r>
              <a:rPr sz="1100" dirty="0">
                <a:latin typeface="Arial"/>
                <a:cs typeface="Arial"/>
              </a:rPr>
              <a:t>operators</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implemented</a:t>
            </a:r>
            <a:r>
              <a:rPr sz="1100" spc="-3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what</a:t>
            </a:r>
            <a:r>
              <a:rPr sz="1100" spc="-30" dirty="0">
                <a:latin typeface="Arial"/>
                <a:cs typeface="Arial"/>
              </a:rPr>
              <a:t> </a:t>
            </a:r>
            <a:r>
              <a:rPr sz="1100" dirty="0">
                <a:latin typeface="Arial"/>
                <a:cs typeface="Arial"/>
              </a:rPr>
              <a:t>they</a:t>
            </a:r>
            <a:r>
              <a:rPr sz="1100" spc="-35" dirty="0">
                <a:latin typeface="Arial"/>
                <a:cs typeface="Arial"/>
              </a:rPr>
              <a:t> </a:t>
            </a:r>
            <a:r>
              <a:rPr sz="1100" dirty="0">
                <a:latin typeface="Arial"/>
                <a:cs typeface="Arial"/>
              </a:rPr>
              <a:t>return.</a:t>
            </a:r>
            <a:r>
              <a:rPr sz="1100" spc="-15" dirty="0">
                <a:latin typeface="Arial"/>
                <a:cs typeface="Arial"/>
              </a:rPr>
              <a:t> </a:t>
            </a:r>
            <a:r>
              <a:rPr sz="1100" dirty="0">
                <a:latin typeface="Arial"/>
                <a:cs typeface="Arial"/>
              </a:rPr>
              <a:t>For</a:t>
            </a:r>
            <a:r>
              <a:rPr sz="1100" spc="-20" dirty="0">
                <a:latin typeface="Arial"/>
                <a:cs typeface="Arial"/>
              </a:rPr>
              <a:t> </a:t>
            </a:r>
            <a:r>
              <a:rPr sz="1100" spc="-10" dirty="0">
                <a:latin typeface="Arial"/>
                <a:cs typeface="Arial"/>
              </a:rPr>
              <a:t>example,</a:t>
            </a:r>
            <a:endParaRPr sz="1100" dirty="0">
              <a:latin typeface="Arial"/>
              <a:cs typeface="Arial"/>
            </a:endParaRPr>
          </a:p>
        </p:txBody>
      </p:sp>
      <p:sp>
        <p:nvSpPr>
          <p:cNvPr id="11" name="object 2"/>
          <p:cNvSpPr txBox="1"/>
          <p:nvPr/>
        </p:nvSpPr>
        <p:spPr>
          <a:xfrm>
            <a:off x="902004" y="1905000"/>
            <a:ext cx="5898515" cy="354330"/>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the</a:t>
            </a:r>
            <a:r>
              <a:rPr sz="1100" spc="-35" dirty="0">
                <a:latin typeface="Arial"/>
                <a:cs typeface="Arial"/>
              </a:rPr>
              <a:t> </a:t>
            </a:r>
            <a:r>
              <a:rPr sz="1100" dirty="0">
                <a:latin typeface="Arial"/>
                <a:cs typeface="Arial"/>
              </a:rPr>
              <a:t>documentation</a:t>
            </a:r>
            <a:r>
              <a:rPr sz="1100" spc="-20" dirty="0">
                <a:latin typeface="Arial"/>
                <a:cs typeface="Arial"/>
              </a:rPr>
              <a:t> </a:t>
            </a:r>
            <a:r>
              <a:rPr sz="1100" dirty="0">
                <a:latin typeface="Arial"/>
                <a:cs typeface="Arial"/>
              </a:rPr>
              <a:t>of</a:t>
            </a:r>
            <a:r>
              <a:rPr sz="1100" spc="-10" dirty="0">
                <a:latin typeface="Arial"/>
                <a:cs typeface="Arial"/>
              </a:rPr>
              <a:t> </a:t>
            </a:r>
            <a:r>
              <a:rPr sz="1100" dirty="0">
                <a:latin typeface="Arial"/>
                <a:cs typeface="Arial"/>
              </a:rPr>
              <a:t>adding</a:t>
            </a:r>
            <a:r>
              <a:rPr sz="1100" spc="-20" dirty="0">
                <a:latin typeface="Arial"/>
                <a:cs typeface="Arial"/>
              </a:rPr>
              <a:t> </a:t>
            </a:r>
            <a:r>
              <a:rPr sz="1100" dirty="0">
                <a:latin typeface="Arial"/>
                <a:cs typeface="Arial"/>
              </a:rPr>
              <a:t>2</a:t>
            </a:r>
            <a:r>
              <a:rPr sz="1100" spc="-10" dirty="0">
                <a:latin typeface="Arial"/>
                <a:cs typeface="Arial"/>
              </a:rPr>
              <a:t> </a:t>
            </a:r>
            <a:r>
              <a:rPr sz="1100" b="1" i="1" dirty="0">
                <a:latin typeface="Arial"/>
                <a:cs typeface="Arial"/>
              </a:rPr>
              <a:t>Point3d</a:t>
            </a:r>
            <a:r>
              <a:rPr sz="1100" b="1" i="1" spc="-20" dirty="0">
                <a:latin typeface="Arial"/>
                <a:cs typeface="Arial"/>
              </a:rPr>
              <a:t> </a:t>
            </a:r>
            <a:r>
              <a:rPr sz="1100" dirty="0">
                <a:latin typeface="Arial"/>
                <a:cs typeface="Arial"/>
              </a:rPr>
              <a:t>indicates</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result</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instance</a:t>
            </a:r>
            <a:r>
              <a:rPr sz="1100" spc="-20" dirty="0">
                <a:latin typeface="Arial"/>
                <a:cs typeface="Arial"/>
              </a:rPr>
              <a:t> </a:t>
            </a:r>
            <a:r>
              <a:rPr sz="1100" dirty="0">
                <a:latin typeface="Arial"/>
                <a:cs typeface="Arial"/>
              </a:rPr>
              <a:t>of</a:t>
            </a:r>
            <a:r>
              <a:rPr sz="1100" spc="-15" dirty="0">
                <a:latin typeface="Arial"/>
                <a:cs typeface="Arial"/>
              </a:rPr>
              <a:t> </a:t>
            </a:r>
            <a:r>
              <a:rPr sz="1100" b="1" i="1" dirty="0">
                <a:latin typeface="Arial"/>
                <a:cs typeface="Arial"/>
              </a:rPr>
              <a:t>Point3d</a:t>
            </a:r>
            <a:r>
              <a:rPr sz="1100" b="1" i="1" spc="-20" dirty="0">
                <a:latin typeface="Arial"/>
                <a:cs typeface="Arial"/>
              </a:rPr>
              <a:t> </a:t>
            </a:r>
            <a:r>
              <a:rPr sz="1100" spc="-10" dirty="0">
                <a:latin typeface="Arial"/>
                <a:cs typeface="Arial"/>
              </a:rPr>
              <a:t>where </a:t>
            </a:r>
            <a:r>
              <a:rPr sz="1100" dirty="0">
                <a:latin typeface="Arial"/>
                <a:cs typeface="Arial"/>
              </a:rPr>
              <a:t>X,</a:t>
            </a:r>
            <a:r>
              <a:rPr sz="1100" spc="-10" dirty="0">
                <a:latin typeface="Arial"/>
                <a:cs typeface="Arial"/>
              </a:rPr>
              <a:t> </a:t>
            </a:r>
            <a:r>
              <a:rPr sz="1100" dirty="0">
                <a:latin typeface="Arial"/>
                <a:cs typeface="Arial"/>
              </a:rPr>
              <a:t>Y</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Z</a:t>
            </a:r>
            <a:r>
              <a:rPr sz="1100" spc="-20"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calculated</a:t>
            </a:r>
            <a:r>
              <a:rPr sz="1100" spc="-20" dirty="0">
                <a:latin typeface="Arial"/>
                <a:cs typeface="Arial"/>
              </a:rPr>
              <a:t> </a:t>
            </a:r>
            <a:r>
              <a:rPr sz="1100" dirty="0">
                <a:latin typeface="Arial"/>
                <a:cs typeface="Arial"/>
              </a:rPr>
              <a:t>by</a:t>
            </a:r>
            <a:r>
              <a:rPr sz="1100" spc="-10" dirty="0">
                <a:latin typeface="Arial"/>
                <a:cs typeface="Arial"/>
              </a:rPr>
              <a:t> </a:t>
            </a:r>
            <a:r>
              <a:rPr sz="1100" dirty="0">
                <a:latin typeface="Arial"/>
                <a:cs typeface="Arial"/>
              </a:rPr>
              <a:t>adding</a:t>
            </a:r>
            <a:r>
              <a:rPr sz="1100" spc="-30" dirty="0">
                <a:latin typeface="Arial"/>
                <a:cs typeface="Arial"/>
              </a:rPr>
              <a:t> </a:t>
            </a:r>
            <a:r>
              <a:rPr sz="1100" dirty="0">
                <a:latin typeface="Arial"/>
                <a:cs typeface="Arial"/>
              </a:rPr>
              <a:t>corresponding</a:t>
            </a:r>
            <a:r>
              <a:rPr sz="1100" spc="-10" dirty="0">
                <a:latin typeface="Arial"/>
                <a:cs typeface="Arial"/>
              </a:rPr>
              <a:t> </a:t>
            </a:r>
            <a:r>
              <a:rPr sz="1100" dirty="0">
                <a:latin typeface="Arial"/>
                <a:cs typeface="Arial"/>
              </a:rPr>
              <a:t>fields</a:t>
            </a:r>
            <a:r>
              <a:rPr sz="1100" spc="-20"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2</a:t>
            </a:r>
            <a:r>
              <a:rPr sz="1100" spc="-30" dirty="0">
                <a:latin typeface="Arial"/>
                <a:cs typeface="Arial"/>
              </a:rPr>
              <a:t> </a:t>
            </a:r>
            <a:r>
              <a:rPr sz="1100" dirty="0">
                <a:latin typeface="Arial"/>
                <a:cs typeface="Arial"/>
              </a:rPr>
              <a:t>input</a:t>
            </a:r>
            <a:r>
              <a:rPr sz="1100" spc="-5" dirty="0">
                <a:latin typeface="Arial"/>
                <a:cs typeface="Arial"/>
              </a:rPr>
              <a:t> </a:t>
            </a:r>
            <a:r>
              <a:rPr sz="1100" b="1" i="1" spc="-10" dirty="0">
                <a:latin typeface="Arial"/>
                <a:cs typeface="Arial"/>
              </a:rPr>
              <a:t>Point3d</a:t>
            </a:r>
            <a:r>
              <a:rPr sz="1100" spc="-10" dirty="0">
                <a:latin typeface="Arial"/>
                <a:cs typeface="Arial"/>
              </a:rPr>
              <a:t>.</a:t>
            </a:r>
            <a:endParaRPr sz="1100">
              <a:latin typeface="Arial"/>
              <a:cs typeface="Arial"/>
            </a:endParaRPr>
          </a:p>
        </p:txBody>
      </p:sp>
      <p:sp>
        <p:nvSpPr>
          <p:cNvPr id="12" name="object 3"/>
          <p:cNvSpPr txBox="1"/>
          <p:nvPr/>
        </p:nvSpPr>
        <p:spPr>
          <a:xfrm>
            <a:off x="902004" y="5383402"/>
            <a:ext cx="585978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Note</a:t>
            </a:r>
            <a:r>
              <a:rPr sz="1100" spc="-30"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operators</a:t>
            </a:r>
            <a:r>
              <a:rPr sz="1100" spc="-3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declared</a:t>
            </a:r>
            <a:r>
              <a:rPr sz="1100" spc="-10" dirty="0">
                <a:latin typeface="Arial"/>
                <a:cs typeface="Arial"/>
              </a:rPr>
              <a:t> </a:t>
            </a:r>
            <a:r>
              <a:rPr sz="1100" b="1" i="1" dirty="0">
                <a:latin typeface="Arial"/>
                <a:cs typeface="Arial"/>
              </a:rPr>
              <a:t>public</a:t>
            </a:r>
            <a:r>
              <a:rPr sz="1100" b="1" i="1" spc="-20" dirty="0">
                <a:latin typeface="Arial"/>
                <a:cs typeface="Arial"/>
              </a:rPr>
              <a:t> </a:t>
            </a:r>
            <a:r>
              <a:rPr sz="1100" dirty="0">
                <a:latin typeface="Arial"/>
                <a:cs typeface="Arial"/>
              </a:rPr>
              <a:t>and</a:t>
            </a:r>
            <a:r>
              <a:rPr sz="1100" spc="-30" dirty="0">
                <a:latin typeface="Arial"/>
                <a:cs typeface="Arial"/>
              </a:rPr>
              <a:t> </a:t>
            </a:r>
            <a:r>
              <a:rPr sz="1100" b="1" i="1" dirty="0">
                <a:latin typeface="Arial"/>
                <a:cs typeface="Arial"/>
              </a:rPr>
              <a:t>static</a:t>
            </a:r>
            <a:r>
              <a:rPr sz="1100" dirty="0">
                <a:latin typeface="Arial"/>
                <a:cs typeface="Arial"/>
              </a:rPr>
              <a:t>.</a:t>
            </a:r>
            <a:r>
              <a:rPr sz="1100" spc="-15" dirty="0">
                <a:latin typeface="Arial"/>
                <a:cs typeface="Arial"/>
              </a:rPr>
              <a:t> </a:t>
            </a:r>
            <a:r>
              <a:rPr sz="1100" dirty="0">
                <a:latin typeface="Arial"/>
                <a:cs typeface="Arial"/>
              </a:rPr>
              <a:t>Here</a:t>
            </a:r>
            <a:r>
              <a:rPr sz="1100" spc="-3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shows</a:t>
            </a:r>
            <a:r>
              <a:rPr sz="1100" spc="-30" dirty="0">
                <a:latin typeface="Arial"/>
                <a:cs typeface="Arial"/>
              </a:rPr>
              <a:t> </a:t>
            </a:r>
            <a:r>
              <a:rPr sz="1100" dirty="0">
                <a:latin typeface="Arial"/>
                <a:cs typeface="Arial"/>
              </a:rPr>
              <a:t>how</a:t>
            </a:r>
            <a:r>
              <a:rPr sz="1100" spc="-35" dirty="0">
                <a:latin typeface="Arial"/>
                <a:cs typeface="Arial"/>
              </a:rPr>
              <a:t> </a:t>
            </a:r>
            <a:r>
              <a:rPr sz="1100" spc="-25" dirty="0">
                <a:latin typeface="Arial"/>
                <a:cs typeface="Arial"/>
              </a:rPr>
              <a:t>the </a:t>
            </a:r>
            <a:r>
              <a:rPr sz="1100" dirty="0">
                <a:latin typeface="Arial"/>
                <a:cs typeface="Arial"/>
              </a:rPr>
              <a:t>“+”</a:t>
            </a:r>
            <a:r>
              <a:rPr sz="1100" spc="-30" dirty="0">
                <a:latin typeface="Arial"/>
                <a:cs typeface="Arial"/>
              </a:rPr>
              <a:t> </a:t>
            </a:r>
            <a:r>
              <a:rPr sz="1100" dirty="0">
                <a:latin typeface="Arial"/>
                <a:cs typeface="Arial"/>
              </a:rPr>
              <a:t>operator</a:t>
            </a:r>
            <a:r>
              <a:rPr sz="1100" spc="-20" dirty="0">
                <a:latin typeface="Arial"/>
                <a:cs typeface="Arial"/>
              </a:rPr>
              <a:t> </a:t>
            </a:r>
            <a:r>
              <a:rPr sz="1100" dirty="0">
                <a:latin typeface="Arial"/>
                <a:cs typeface="Arial"/>
              </a:rPr>
              <a:t>in</a:t>
            </a:r>
            <a:r>
              <a:rPr sz="1100" spc="-10" dirty="0">
                <a:latin typeface="Arial"/>
                <a:cs typeface="Arial"/>
              </a:rPr>
              <a:t> </a:t>
            </a:r>
            <a:r>
              <a:rPr sz="1100" b="1" i="1" dirty="0">
                <a:latin typeface="Arial"/>
                <a:cs typeface="Arial"/>
              </a:rPr>
              <a:t>Point3d</a:t>
            </a:r>
            <a:r>
              <a:rPr sz="1100" b="1" i="1" spc="-2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used.</a:t>
            </a:r>
            <a:r>
              <a:rPr sz="1100" spc="-20" dirty="0">
                <a:latin typeface="Arial"/>
                <a:cs typeface="Arial"/>
              </a:rPr>
              <a:t> </a:t>
            </a:r>
            <a:r>
              <a:rPr sz="1100" dirty="0">
                <a:latin typeface="Arial"/>
                <a:cs typeface="Arial"/>
              </a:rPr>
              <a:t>Note</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a:t>
            </a:r>
            <a:r>
              <a:rPr sz="1100" spc="-25" dirty="0">
                <a:latin typeface="Arial"/>
                <a:cs typeface="Arial"/>
              </a:rPr>
              <a:t> </a:t>
            </a:r>
            <a:r>
              <a:rPr sz="1100" dirty="0">
                <a:latin typeface="Arial"/>
                <a:cs typeface="Arial"/>
              </a:rPr>
              <a:t>returns</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new</a:t>
            </a:r>
            <a:r>
              <a:rPr sz="1100" spc="-15"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a</a:t>
            </a:r>
            <a:r>
              <a:rPr sz="1100" spc="-10" dirty="0">
                <a:latin typeface="Arial"/>
                <a:cs typeface="Arial"/>
              </a:rPr>
              <a:t> </a:t>
            </a:r>
            <a:r>
              <a:rPr sz="1100" b="1" i="1" spc="-10" dirty="0">
                <a:latin typeface="Arial"/>
                <a:cs typeface="Arial"/>
              </a:rPr>
              <a:t>Point3d</a:t>
            </a:r>
            <a:r>
              <a:rPr sz="1100" spc="-10" dirty="0">
                <a:latin typeface="Arial"/>
                <a:cs typeface="Arial"/>
              </a:rPr>
              <a:t>.</a:t>
            </a:r>
            <a:endParaRPr sz="1100">
              <a:latin typeface="Arial"/>
              <a:cs typeface="Arial"/>
            </a:endParaRPr>
          </a:p>
        </p:txBody>
      </p:sp>
      <p:graphicFrame>
        <p:nvGraphicFramePr>
          <p:cNvPr id="13" name="object 4"/>
          <p:cNvGraphicFramePr>
            <a:graphicFrameLocks noGrp="1"/>
          </p:cNvGraphicFramePr>
          <p:nvPr>
            <p:extLst>
              <p:ext uri="{D42A27DB-BD31-4B8C-83A1-F6EECF244321}">
                <p14:modId xmlns:p14="http://schemas.microsoft.com/office/powerpoint/2010/main" val="4017381776"/>
              </p:ext>
            </p:extLst>
          </p:nvPr>
        </p:nvGraphicFramePr>
        <p:xfrm>
          <a:off x="914704" y="7462901"/>
          <a:ext cx="5944870" cy="1057275"/>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6240">
                <a:tc>
                  <a:txBody>
                    <a:bodyPr/>
                    <a:lstStyle/>
                    <a:p>
                      <a:pPr marL="63500">
                        <a:lnSpc>
                          <a:spcPts val="1055"/>
                        </a:lnSpc>
                        <a:spcBef>
                          <a:spcPts val="465"/>
                        </a:spcBef>
                      </a:pPr>
                      <a:r>
                        <a:rPr sz="900" dirty="0">
                          <a:solidFill>
                            <a:srgbClr val="3333FF"/>
                          </a:solidFill>
                          <a:latin typeface="Arial"/>
                          <a:cs typeface="Arial"/>
                        </a:rPr>
                        <a:t>private</a:t>
                      </a:r>
                      <a:r>
                        <a:rPr sz="900" spc="-25"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b="1" dirty="0">
                          <a:latin typeface="Arial"/>
                          <a:cs typeface="Arial"/>
                        </a:rPr>
                        <a:t>Point3d</a:t>
                      </a:r>
                      <a:r>
                        <a:rPr sz="900" b="1" spc="-5" dirty="0">
                          <a:latin typeface="Arial"/>
                          <a:cs typeface="Arial"/>
                        </a:rPr>
                        <a:t> </a:t>
                      </a:r>
                      <a:r>
                        <a:rPr sz="900" dirty="0">
                          <a:latin typeface="Arial"/>
                          <a:cs typeface="Arial"/>
                        </a:rPr>
                        <a:t>pt1,</a:t>
                      </a:r>
                      <a:r>
                        <a:rPr sz="900" spc="-5" dirty="0">
                          <a:latin typeface="Arial"/>
                          <a:cs typeface="Arial"/>
                        </a:rPr>
                        <a:t> </a:t>
                      </a:r>
                      <a:r>
                        <a:rPr sz="900" b="1" dirty="0">
                          <a:latin typeface="Arial"/>
                          <a:cs typeface="Arial"/>
                        </a:rPr>
                        <a:t>Point3d</a:t>
                      </a:r>
                      <a:r>
                        <a:rPr sz="900" b="1" spc="-20" dirty="0">
                          <a:latin typeface="Arial"/>
                          <a:cs typeface="Arial"/>
                        </a:rPr>
                        <a:t> </a:t>
                      </a:r>
                      <a:r>
                        <a:rPr sz="900" dirty="0">
                          <a:latin typeface="Arial"/>
                          <a:cs typeface="Arial"/>
                        </a:rPr>
                        <a:t>pt2,</a:t>
                      </a:r>
                      <a:r>
                        <a:rPr sz="900" spc="-20" dirty="0">
                          <a:latin typeface="Arial"/>
                          <a:cs typeface="Arial"/>
                        </a:rPr>
                        <a:t> </a:t>
                      </a:r>
                      <a:r>
                        <a:rPr sz="900" dirty="0">
                          <a:solidFill>
                            <a:srgbClr val="3333FF"/>
                          </a:solidFill>
                          <a:latin typeface="Arial"/>
                          <a:cs typeface="Arial"/>
                        </a:rPr>
                        <a:t>ref</a:t>
                      </a:r>
                      <a:r>
                        <a:rPr sz="900" spc="-20" dirty="0">
                          <a:solidFill>
                            <a:srgbClr val="3333FF"/>
                          </a:solidFill>
                          <a:latin typeface="Arial"/>
                          <a:cs typeface="Arial"/>
                        </a:rPr>
                        <a:t> </a:t>
                      </a:r>
                      <a:r>
                        <a:rPr sz="900" dirty="0">
                          <a:solidFill>
                            <a:srgbClr val="3333FF"/>
                          </a:solidFill>
                          <a:latin typeface="Arial"/>
                          <a:cs typeface="Arial"/>
                        </a:rPr>
                        <a:t>object</a:t>
                      </a:r>
                      <a:r>
                        <a:rPr sz="900" spc="-15" dirty="0">
                          <a:solidFill>
                            <a:srgbClr val="3333FF"/>
                          </a:solidFill>
                          <a:latin typeface="Arial"/>
                          <a:cs typeface="Arial"/>
                        </a:rPr>
                        <a:t> </a:t>
                      </a:r>
                      <a:r>
                        <a:rPr sz="900" spc="-10" dirty="0">
                          <a:latin typeface="Arial"/>
                          <a:cs typeface="Arial"/>
                        </a:rPr>
                        <a:t>Point)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395605">
                <a:tc>
                  <a:txBody>
                    <a:bodyPr/>
                    <a:lstStyle/>
                    <a:p>
                      <a:pPr marL="191770" marR="3675379">
                        <a:lnSpc>
                          <a:spcPts val="1030"/>
                        </a:lnSpc>
                        <a:spcBef>
                          <a:spcPts val="540"/>
                        </a:spcBef>
                      </a:pPr>
                      <a:r>
                        <a:rPr sz="900" dirty="0">
                          <a:solidFill>
                            <a:srgbClr val="00AF50"/>
                          </a:solidFill>
                          <a:latin typeface="Arial"/>
                          <a:cs typeface="Arial"/>
                        </a:rPr>
                        <a:t>//Add</a:t>
                      </a:r>
                      <a:r>
                        <a:rPr sz="900" spc="-20" dirty="0">
                          <a:solidFill>
                            <a:srgbClr val="00AF50"/>
                          </a:solidFill>
                          <a:latin typeface="Arial"/>
                          <a:cs typeface="Arial"/>
                        </a:rPr>
                        <a:t> </a:t>
                      </a:r>
                      <a:r>
                        <a:rPr sz="900" dirty="0">
                          <a:solidFill>
                            <a:srgbClr val="00AF50"/>
                          </a:solidFill>
                          <a:latin typeface="Arial"/>
                          <a:cs typeface="Arial"/>
                        </a:rPr>
                        <a:t>2</a:t>
                      </a:r>
                      <a:r>
                        <a:rPr sz="900" spc="-10" dirty="0">
                          <a:solidFill>
                            <a:srgbClr val="00AF50"/>
                          </a:solidFill>
                          <a:latin typeface="Arial"/>
                          <a:cs typeface="Arial"/>
                        </a:rPr>
                        <a:t> </a:t>
                      </a:r>
                      <a:r>
                        <a:rPr sz="900" dirty="0">
                          <a:solidFill>
                            <a:srgbClr val="00AF50"/>
                          </a:solidFill>
                          <a:latin typeface="Arial"/>
                          <a:cs typeface="Arial"/>
                        </a:rPr>
                        <a:t>points</a:t>
                      </a:r>
                      <a:r>
                        <a:rPr sz="900" spc="-5" dirty="0">
                          <a:solidFill>
                            <a:srgbClr val="00AF50"/>
                          </a:solidFill>
                          <a:latin typeface="Arial"/>
                          <a:cs typeface="Arial"/>
                        </a:rPr>
                        <a:t> </a:t>
                      </a:r>
                      <a:r>
                        <a:rPr sz="900" dirty="0">
                          <a:solidFill>
                            <a:srgbClr val="00AF50"/>
                          </a:solidFill>
                          <a:latin typeface="Arial"/>
                          <a:cs typeface="Arial"/>
                        </a:rPr>
                        <a:t>and</a:t>
                      </a:r>
                      <a:r>
                        <a:rPr sz="900" spc="-10" dirty="0">
                          <a:solidFill>
                            <a:srgbClr val="00AF50"/>
                          </a:solidFill>
                          <a:latin typeface="Arial"/>
                          <a:cs typeface="Arial"/>
                        </a:rPr>
                        <a:t> </a:t>
                      </a:r>
                      <a:r>
                        <a:rPr sz="900" dirty="0">
                          <a:solidFill>
                            <a:srgbClr val="00AF50"/>
                          </a:solidFill>
                          <a:latin typeface="Arial"/>
                          <a:cs typeface="Arial"/>
                        </a:rPr>
                        <a:t>assign</a:t>
                      </a:r>
                      <a:r>
                        <a:rPr sz="900" spc="-20" dirty="0">
                          <a:solidFill>
                            <a:srgbClr val="00AF50"/>
                          </a:solidFill>
                          <a:latin typeface="Arial"/>
                          <a:cs typeface="Arial"/>
                        </a:rPr>
                        <a:t> </a:t>
                      </a:r>
                      <a:r>
                        <a:rPr sz="900" dirty="0">
                          <a:solidFill>
                            <a:srgbClr val="00AF50"/>
                          </a:solidFill>
                          <a:latin typeface="Arial"/>
                          <a:cs typeface="Arial"/>
                        </a:rPr>
                        <a:t>result</a:t>
                      </a:r>
                      <a:r>
                        <a:rPr sz="900" spc="-20" dirty="0">
                          <a:solidFill>
                            <a:srgbClr val="00AF50"/>
                          </a:solidFill>
                          <a:latin typeface="Arial"/>
                          <a:cs typeface="Arial"/>
                        </a:rPr>
                        <a:t> </a:t>
                      </a:r>
                      <a:r>
                        <a:rPr sz="900" dirty="0">
                          <a:solidFill>
                            <a:srgbClr val="00AF50"/>
                          </a:solidFill>
                          <a:latin typeface="Arial"/>
                          <a:cs typeface="Arial"/>
                        </a:rPr>
                        <a:t>to</a:t>
                      </a:r>
                      <a:r>
                        <a:rPr sz="900" spc="-5" dirty="0">
                          <a:solidFill>
                            <a:srgbClr val="00AF50"/>
                          </a:solidFill>
                          <a:latin typeface="Arial"/>
                          <a:cs typeface="Arial"/>
                        </a:rPr>
                        <a:t> </a:t>
                      </a:r>
                      <a:r>
                        <a:rPr sz="900" spc="-10" dirty="0">
                          <a:solidFill>
                            <a:srgbClr val="00AF50"/>
                          </a:solidFill>
                          <a:latin typeface="Arial"/>
                          <a:cs typeface="Arial"/>
                        </a:rPr>
                        <a:t>output </a:t>
                      </a:r>
                      <a:r>
                        <a:rPr sz="900" dirty="0">
                          <a:latin typeface="Arial"/>
                          <a:cs typeface="Arial"/>
                        </a:rPr>
                        <a:t>Point</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pt1</a:t>
                      </a:r>
                      <a:r>
                        <a:rPr sz="900" spc="-10" dirty="0">
                          <a:latin typeface="Arial"/>
                          <a:cs typeface="Arial"/>
                        </a:rPr>
                        <a:t> </a:t>
                      </a:r>
                      <a:r>
                        <a:rPr sz="900" dirty="0">
                          <a:latin typeface="Arial"/>
                          <a:cs typeface="Arial"/>
                        </a:rPr>
                        <a:t>+</a:t>
                      </a:r>
                      <a:r>
                        <a:rPr sz="900" spc="-15" dirty="0">
                          <a:latin typeface="Arial"/>
                          <a:cs typeface="Arial"/>
                        </a:rPr>
                        <a:t> </a:t>
                      </a:r>
                      <a:r>
                        <a:rPr sz="900" spc="-20" dirty="0">
                          <a:latin typeface="Arial"/>
                          <a:cs typeface="Arial"/>
                        </a:rPr>
                        <a:t>pt2;</a:t>
                      </a:r>
                      <a:endParaRPr sz="900">
                        <a:latin typeface="Arial"/>
                        <a:cs typeface="Arial"/>
                      </a:endParaRPr>
                    </a:p>
                  </a:txBody>
                  <a:tcPr marL="0" marR="0" marT="68580"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5430">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bl>
          </a:graphicData>
        </a:graphic>
      </p:graphicFrame>
      <p:pic>
        <p:nvPicPr>
          <p:cNvPr id="14" name="object 6"/>
          <p:cNvPicPr/>
          <p:nvPr/>
        </p:nvPicPr>
        <p:blipFill>
          <a:blip r:embed="rId2" cstate="print"/>
          <a:stretch>
            <a:fillRect/>
          </a:stretch>
        </p:blipFill>
        <p:spPr>
          <a:xfrm>
            <a:off x="952784" y="2408808"/>
            <a:ext cx="5237365" cy="2995294"/>
          </a:xfrm>
          <a:prstGeom prst="rect">
            <a:avLst/>
          </a:prstGeom>
        </p:spPr>
      </p:pic>
      <p:pic>
        <p:nvPicPr>
          <p:cNvPr id="15" name="object 7"/>
          <p:cNvPicPr/>
          <p:nvPr/>
        </p:nvPicPr>
        <p:blipFill>
          <a:blip r:embed="rId3" cstate="print"/>
          <a:stretch>
            <a:fillRect/>
          </a:stretch>
        </p:blipFill>
        <p:spPr>
          <a:xfrm>
            <a:off x="923819" y="5900307"/>
            <a:ext cx="3715840" cy="1538184"/>
          </a:xfrm>
          <a:prstGeom prst="rect">
            <a:avLst/>
          </a:prstGeom>
        </p:spPr>
      </p:pic>
      <p:sp>
        <p:nvSpPr>
          <p:cNvPr id="16" name="Title 15"/>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914400"/>
            <a:ext cx="5967730" cy="676910"/>
          </a:xfrm>
          <a:prstGeom prst="rect">
            <a:avLst/>
          </a:prstGeom>
        </p:spPr>
        <p:txBody>
          <a:bodyPr vert="horz" wrap="square" lIns="0" tIns="12700" rIns="0" bIns="0" rtlCol="0">
            <a:spAutoFit/>
          </a:bodyPr>
          <a:lstStyle/>
          <a:p>
            <a:pPr marL="12700" algn="just">
              <a:lnSpc>
                <a:spcPts val="1295"/>
              </a:lnSpc>
              <a:spcBef>
                <a:spcPts val="100"/>
              </a:spcBef>
            </a:pPr>
            <a:r>
              <a:rPr sz="1100" b="1" dirty="0">
                <a:latin typeface="Arial"/>
                <a:cs typeface="Arial"/>
              </a:rPr>
              <a:t>Point3d</a:t>
            </a:r>
            <a:r>
              <a:rPr sz="1100" b="1" spc="-15" dirty="0">
                <a:latin typeface="Arial"/>
                <a:cs typeface="Arial"/>
              </a:rPr>
              <a:t> </a:t>
            </a:r>
            <a:r>
              <a:rPr sz="1100" b="1" dirty="0">
                <a:latin typeface="Arial"/>
                <a:cs typeface="Arial"/>
              </a:rPr>
              <a:t>as</a:t>
            </a:r>
            <a:r>
              <a:rPr sz="1100" b="1" spc="-20" dirty="0">
                <a:latin typeface="Arial"/>
                <a:cs typeface="Arial"/>
              </a:rPr>
              <a:t> </a:t>
            </a:r>
            <a:r>
              <a:rPr sz="1100" b="1" dirty="0">
                <a:latin typeface="Arial"/>
                <a:cs typeface="Arial"/>
              </a:rPr>
              <a:t>a</a:t>
            </a:r>
            <a:r>
              <a:rPr sz="1100" b="1" spc="-20" dirty="0">
                <a:latin typeface="Arial"/>
                <a:cs typeface="Arial"/>
              </a:rPr>
              <a:t> </a:t>
            </a:r>
            <a:r>
              <a:rPr sz="1100" b="1" dirty="0">
                <a:latin typeface="Arial"/>
                <a:cs typeface="Arial"/>
              </a:rPr>
              <a:t>function</a:t>
            </a:r>
            <a:r>
              <a:rPr sz="1100" b="1" spc="-20" dirty="0">
                <a:latin typeface="Arial"/>
                <a:cs typeface="Arial"/>
              </a:rPr>
              <a:t> </a:t>
            </a:r>
            <a:r>
              <a:rPr sz="1100" b="1" spc="-10" dirty="0">
                <a:latin typeface="Arial"/>
                <a:cs typeface="Arial"/>
              </a:rPr>
              <a:t>parameter:</a:t>
            </a:r>
            <a:endParaRPr sz="1100" dirty="0">
              <a:latin typeface="Arial"/>
              <a:cs typeface="Arial"/>
            </a:endParaRPr>
          </a:p>
          <a:p>
            <a:pPr marL="12700" marR="5080" algn="just">
              <a:lnSpc>
                <a:spcPct val="95900"/>
              </a:lnSpc>
              <a:spcBef>
                <a:spcPts val="35"/>
              </a:spcBef>
            </a:pPr>
            <a:r>
              <a:rPr sz="1100" b="1" i="1" dirty="0">
                <a:latin typeface="Arial"/>
                <a:cs typeface="Arial"/>
              </a:rPr>
              <a:t>Point3d</a:t>
            </a:r>
            <a:r>
              <a:rPr sz="1100" b="1" i="1" spc="-2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type</a:t>
            </a:r>
            <a:r>
              <a:rPr sz="1100" spc="-35" dirty="0">
                <a:latin typeface="Arial"/>
                <a:cs typeface="Arial"/>
              </a:rPr>
              <a:t> </a:t>
            </a:r>
            <a:r>
              <a:rPr sz="1100" dirty="0">
                <a:latin typeface="Arial"/>
                <a:cs typeface="Arial"/>
              </a:rPr>
              <a:t>because</a:t>
            </a:r>
            <a:r>
              <a:rPr sz="1100" spc="-15" dirty="0">
                <a:latin typeface="Arial"/>
                <a:cs typeface="Arial"/>
              </a:rPr>
              <a:t> </a:t>
            </a:r>
            <a:r>
              <a:rPr sz="1100" dirty="0">
                <a:latin typeface="Arial"/>
                <a:cs typeface="Arial"/>
              </a:rPr>
              <a:t>it</a:t>
            </a:r>
            <a:r>
              <a:rPr sz="1100" spc="-15" dirty="0">
                <a:latin typeface="Arial"/>
                <a:cs typeface="Arial"/>
              </a:rPr>
              <a:t> </a:t>
            </a:r>
            <a:r>
              <a:rPr sz="1100" dirty="0">
                <a:latin typeface="Arial"/>
                <a:cs typeface="Arial"/>
              </a:rPr>
              <a:t>is</a:t>
            </a:r>
            <a:r>
              <a:rPr sz="1100" spc="-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structure.</a:t>
            </a:r>
            <a:r>
              <a:rPr sz="1100" spc="-3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means</a:t>
            </a:r>
            <a:r>
              <a:rPr sz="1100" spc="-10" dirty="0">
                <a:latin typeface="Arial"/>
                <a:cs typeface="Arial"/>
              </a:rPr>
              <a:t> </a:t>
            </a:r>
            <a:r>
              <a:rPr sz="1100" dirty="0">
                <a:latin typeface="Arial"/>
                <a:cs typeface="Arial"/>
              </a:rPr>
              <a:t>if you</a:t>
            </a:r>
            <a:r>
              <a:rPr sz="1100" spc="-25" dirty="0">
                <a:latin typeface="Arial"/>
                <a:cs typeface="Arial"/>
              </a:rPr>
              <a:t> </a:t>
            </a:r>
            <a:r>
              <a:rPr sz="1100" dirty="0">
                <a:latin typeface="Arial"/>
                <a:cs typeface="Arial"/>
              </a:rPr>
              <a:t>pass</a:t>
            </a:r>
            <a:r>
              <a:rPr sz="1100" spc="-30" dirty="0">
                <a:latin typeface="Arial"/>
                <a:cs typeface="Arial"/>
              </a:rPr>
              <a:t> </a:t>
            </a:r>
            <a:r>
              <a:rPr sz="1100" dirty="0">
                <a:latin typeface="Arial"/>
                <a:cs typeface="Arial"/>
              </a:rPr>
              <a:t>an</a:t>
            </a:r>
            <a:r>
              <a:rPr sz="1100" spc="-10" dirty="0">
                <a:latin typeface="Arial"/>
                <a:cs typeface="Arial"/>
              </a:rPr>
              <a:t> </a:t>
            </a:r>
            <a:r>
              <a:rPr sz="1100" dirty="0">
                <a:latin typeface="Arial"/>
                <a:cs typeface="Arial"/>
              </a:rPr>
              <a:t>instance</a:t>
            </a:r>
            <a:r>
              <a:rPr sz="1100" spc="-20" dirty="0">
                <a:latin typeface="Arial"/>
                <a:cs typeface="Arial"/>
              </a:rPr>
              <a:t> </a:t>
            </a:r>
            <a:r>
              <a:rPr sz="1100" dirty="0">
                <a:latin typeface="Arial"/>
                <a:cs typeface="Arial"/>
              </a:rPr>
              <a:t>of</a:t>
            </a:r>
            <a:r>
              <a:rPr sz="1100" spc="5" dirty="0">
                <a:latin typeface="Arial"/>
                <a:cs typeface="Arial"/>
              </a:rPr>
              <a:t> </a:t>
            </a:r>
            <a:r>
              <a:rPr sz="1100" b="1" i="1" spc="-10" dirty="0">
                <a:latin typeface="Arial"/>
                <a:cs typeface="Arial"/>
              </a:rPr>
              <a:t>Point3d </a:t>
            </a:r>
            <a:r>
              <a:rPr sz="1100" dirty="0">
                <a:latin typeface="Arial"/>
                <a:cs typeface="Arial"/>
              </a:rPr>
              <a:t>to</a:t>
            </a:r>
            <a:r>
              <a:rPr sz="1100" spc="-3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change</a:t>
            </a:r>
            <a:r>
              <a:rPr sz="1100" spc="-30" dirty="0">
                <a:latin typeface="Arial"/>
                <a:cs typeface="Arial"/>
              </a:rPr>
              <a:t> </a:t>
            </a:r>
            <a:r>
              <a:rPr sz="1100" dirty="0">
                <a:latin typeface="Arial"/>
                <a:cs typeface="Arial"/>
              </a:rPr>
              <a:t>its</a:t>
            </a:r>
            <a:r>
              <a:rPr sz="1100" spc="-3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inside</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function,</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original</a:t>
            </a:r>
            <a:r>
              <a:rPr sz="1100" spc="-20" dirty="0">
                <a:latin typeface="Arial"/>
                <a:cs typeface="Arial"/>
              </a:rPr>
              <a:t> </a:t>
            </a:r>
            <a:r>
              <a:rPr sz="1100" dirty="0">
                <a:latin typeface="Arial"/>
                <a:cs typeface="Arial"/>
              </a:rPr>
              <a:t>value</a:t>
            </a:r>
            <a:r>
              <a:rPr sz="1100" spc="-20" dirty="0">
                <a:latin typeface="Arial"/>
                <a:cs typeface="Arial"/>
              </a:rPr>
              <a:t> </a:t>
            </a:r>
            <a:r>
              <a:rPr sz="1100" dirty="0">
                <a:latin typeface="Arial"/>
                <a:cs typeface="Arial"/>
              </a:rPr>
              <a:t>outside</a:t>
            </a:r>
            <a:r>
              <a:rPr sz="1100" spc="-25"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function</a:t>
            </a:r>
            <a:r>
              <a:rPr sz="1100" spc="-20" dirty="0">
                <a:latin typeface="Arial"/>
                <a:cs typeface="Arial"/>
              </a:rPr>
              <a:t> will </a:t>
            </a:r>
            <a:r>
              <a:rPr sz="1100" dirty="0">
                <a:latin typeface="Arial"/>
                <a:cs typeface="Arial"/>
              </a:rPr>
              <a:t>not</a:t>
            </a:r>
            <a:r>
              <a:rPr sz="1100" spc="-1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changed,</a:t>
            </a:r>
            <a:r>
              <a:rPr sz="1100" spc="-20"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following</a:t>
            </a:r>
            <a:r>
              <a:rPr sz="1100" spc="-15" dirty="0">
                <a:latin typeface="Arial"/>
                <a:cs typeface="Arial"/>
              </a:rPr>
              <a:t> </a:t>
            </a:r>
            <a:r>
              <a:rPr sz="1100" spc="-10" dirty="0">
                <a:latin typeface="Arial"/>
                <a:cs typeface="Arial"/>
              </a:rPr>
              <a:t>example:</a:t>
            </a:r>
            <a:endParaRPr sz="1100" dirty="0">
              <a:latin typeface="Arial"/>
              <a:cs typeface="Arial"/>
            </a:endParaRPr>
          </a:p>
        </p:txBody>
      </p:sp>
      <p:sp>
        <p:nvSpPr>
          <p:cNvPr id="13" name="Title 12"/>
          <p:cNvSpPr>
            <a:spLocks noGrp="1"/>
          </p:cNvSpPr>
          <p:nvPr>
            <p:ph type="title"/>
          </p:nvPr>
        </p:nvSpPr>
        <p:spPr/>
        <p:txBody>
          <a:bodyPr/>
          <a:lstStyle/>
          <a:p>
            <a:endParaRPr lang="en-US"/>
          </a:p>
        </p:txBody>
      </p:sp>
      <p:sp>
        <p:nvSpPr>
          <p:cNvPr id="8" name="object 8"/>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58</a:t>
            </a:r>
          </a:p>
        </p:txBody>
      </p:sp>
      <p:graphicFrame>
        <p:nvGraphicFramePr>
          <p:cNvPr id="11" name="object 2"/>
          <p:cNvGraphicFramePr>
            <a:graphicFrameLocks noGrp="1"/>
          </p:cNvGraphicFramePr>
          <p:nvPr>
            <p:extLst>
              <p:ext uri="{D42A27DB-BD31-4B8C-83A1-F6EECF244321}">
                <p14:modId xmlns:p14="http://schemas.microsoft.com/office/powerpoint/2010/main" val="3681738427"/>
              </p:ext>
            </p:extLst>
          </p:nvPr>
        </p:nvGraphicFramePr>
        <p:xfrm>
          <a:off x="914704" y="2895600"/>
          <a:ext cx="5944870" cy="2635250"/>
        </p:xfrm>
        <a:graphic>
          <a:graphicData uri="http://schemas.openxmlformats.org/drawingml/2006/table">
            <a:tbl>
              <a:tblPr firstRow="1" bandRow="1">
                <a:tableStyleId>{2D5ABB26-0587-4C30-8999-92F81FD0307C}</a:tableStyleId>
              </a:tblPr>
              <a:tblGrid>
                <a:gridCol w="5944870">
                  <a:extLst>
                    <a:ext uri="{9D8B030D-6E8A-4147-A177-3AD203B41FA5}">
                      <a16:colId xmlns:a16="http://schemas.microsoft.com/office/drawing/2014/main" val="20000"/>
                    </a:ext>
                  </a:extLst>
                </a:gridCol>
              </a:tblGrid>
              <a:tr h="395605">
                <a:tc>
                  <a:txBody>
                    <a:bodyPr/>
                    <a:lstStyle/>
                    <a:p>
                      <a:pPr marL="63500">
                        <a:lnSpc>
                          <a:spcPts val="1055"/>
                        </a:lnSpc>
                        <a:spcBef>
                          <a:spcPts val="465"/>
                        </a:spcBef>
                      </a:pPr>
                      <a:r>
                        <a:rPr sz="900" dirty="0">
                          <a:solidFill>
                            <a:srgbClr val="3333FF"/>
                          </a:solidFill>
                          <a:latin typeface="Arial"/>
                          <a:cs typeface="Arial"/>
                        </a:rPr>
                        <a:t>private</a:t>
                      </a:r>
                      <a:r>
                        <a:rPr sz="900" spc="-25" dirty="0">
                          <a:solidFill>
                            <a:srgbClr val="3333FF"/>
                          </a:solidFill>
                          <a:latin typeface="Arial"/>
                          <a:cs typeface="Arial"/>
                        </a:rPr>
                        <a:t> </a:t>
                      </a:r>
                      <a:r>
                        <a:rPr sz="900" dirty="0">
                          <a:solidFill>
                            <a:srgbClr val="3333FF"/>
                          </a:solidFill>
                          <a:latin typeface="Arial"/>
                          <a:cs typeface="Arial"/>
                        </a:rPr>
                        <a:t>void</a:t>
                      </a:r>
                      <a:r>
                        <a:rPr sz="900" spc="-15" dirty="0">
                          <a:solidFill>
                            <a:srgbClr val="3333FF"/>
                          </a:solidFill>
                          <a:latin typeface="Arial"/>
                          <a:cs typeface="Arial"/>
                        </a:rPr>
                        <a:t> </a:t>
                      </a:r>
                      <a:r>
                        <a:rPr sz="900" b="1" dirty="0">
                          <a:latin typeface="Arial"/>
                          <a:cs typeface="Arial"/>
                        </a:rPr>
                        <a:t>RunScript</a:t>
                      </a:r>
                      <a:r>
                        <a:rPr sz="900" dirty="0">
                          <a:latin typeface="Arial"/>
                          <a:cs typeface="Arial"/>
                        </a:rPr>
                        <a:t>(</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x,</a:t>
                      </a:r>
                      <a:r>
                        <a:rPr sz="900" spc="-10" dirty="0">
                          <a:latin typeface="Arial"/>
                          <a:cs typeface="Arial"/>
                        </a:rPr>
                        <a:t> </a:t>
                      </a: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y,</a:t>
                      </a:r>
                      <a:r>
                        <a:rPr sz="900" spc="-10"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z,</a:t>
                      </a:r>
                      <a:r>
                        <a:rPr sz="900" spc="-15" dirty="0">
                          <a:latin typeface="Arial"/>
                          <a:cs typeface="Arial"/>
                        </a:rPr>
                        <a:t> </a:t>
                      </a:r>
                      <a:r>
                        <a:rPr sz="900" b="1" dirty="0">
                          <a:latin typeface="Arial"/>
                          <a:cs typeface="Arial"/>
                        </a:rPr>
                        <a:t>Point3d</a:t>
                      </a:r>
                      <a:r>
                        <a:rPr sz="900" b="1" spc="-5" dirty="0">
                          <a:latin typeface="Arial"/>
                          <a:cs typeface="Arial"/>
                        </a:rPr>
                        <a:t> </a:t>
                      </a:r>
                      <a:r>
                        <a:rPr sz="900" dirty="0">
                          <a:latin typeface="Arial"/>
                          <a:cs typeface="Arial"/>
                        </a:rPr>
                        <a:t>pt2,</a:t>
                      </a:r>
                      <a:r>
                        <a:rPr sz="900" spc="-10" dirty="0">
                          <a:latin typeface="Arial"/>
                          <a:cs typeface="Arial"/>
                        </a:rPr>
                        <a:t> </a:t>
                      </a:r>
                      <a:r>
                        <a:rPr sz="900" dirty="0">
                          <a:solidFill>
                            <a:srgbClr val="3333FF"/>
                          </a:solidFill>
                          <a:latin typeface="Arial"/>
                          <a:cs typeface="Arial"/>
                        </a:rPr>
                        <a:t>ref</a:t>
                      </a:r>
                      <a:r>
                        <a:rPr sz="900" spc="-10" dirty="0">
                          <a:solidFill>
                            <a:srgbClr val="3333FF"/>
                          </a:solidFill>
                          <a:latin typeface="Arial"/>
                          <a:cs typeface="Arial"/>
                        </a:rPr>
                        <a:t> </a:t>
                      </a:r>
                      <a:r>
                        <a:rPr sz="900" dirty="0">
                          <a:solidFill>
                            <a:srgbClr val="3333FF"/>
                          </a:solidFill>
                          <a:latin typeface="Arial"/>
                          <a:cs typeface="Arial"/>
                        </a:rPr>
                        <a:t>object</a:t>
                      </a:r>
                      <a:r>
                        <a:rPr sz="900" spc="-10" dirty="0">
                          <a:solidFill>
                            <a:srgbClr val="3333FF"/>
                          </a:solidFill>
                          <a:latin typeface="Arial"/>
                          <a:cs typeface="Arial"/>
                        </a:rPr>
                        <a:t> </a:t>
                      </a:r>
                      <a:r>
                        <a:rPr sz="900" spc="-10" dirty="0">
                          <a:latin typeface="Arial"/>
                          <a:cs typeface="Arial"/>
                        </a:rPr>
                        <a:t>Point)</a:t>
                      </a:r>
                      <a:endParaRPr sz="900">
                        <a:latin typeface="Arial"/>
                        <a:cs typeface="Arial"/>
                      </a:endParaRPr>
                    </a:p>
                    <a:p>
                      <a:pPr marL="63500">
                        <a:lnSpc>
                          <a:spcPts val="1055"/>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0"/>
                  </a:ext>
                </a:extLst>
              </a:tr>
              <a:tr h="1184275">
                <a:tc>
                  <a:txBody>
                    <a:bodyPr/>
                    <a:lstStyle/>
                    <a:p>
                      <a:pPr marL="191770" marR="3855085">
                        <a:lnSpc>
                          <a:spcPts val="1030"/>
                        </a:lnSpc>
                        <a:spcBef>
                          <a:spcPts val="540"/>
                        </a:spcBef>
                      </a:pPr>
                      <a:r>
                        <a:rPr sz="900" b="1" dirty="0">
                          <a:latin typeface="Arial"/>
                          <a:cs typeface="Arial"/>
                        </a:rPr>
                        <a:t>Point3d</a:t>
                      </a:r>
                      <a:r>
                        <a:rPr sz="900" b="1" spc="-5" dirty="0">
                          <a:latin typeface="Arial"/>
                          <a:cs typeface="Arial"/>
                        </a:rPr>
                        <a:t> </a:t>
                      </a:r>
                      <a:r>
                        <a:rPr sz="900" dirty="0">
                          <a:latin typeface="Arial"/>
                          <a:cs typeface="Arial"/>
                        </a:rPr>
                        <a:t>pt</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Point3d(x,</a:t>
                      </a:r>
                      <a:r>
                        <a:rPr sz="900" spc="-20" dirty="0">
                          <a:latin typeface="Arial"/>
                          <a:cs typeface="Arial"/>
                        </a:rPr>
                        <a:t> </a:t>
                      </a:r>
                      <a:r>
                        <a:rPr sz="900" dirty="0">
                          <a:latin typeface="Arial"/>
                          <a:cs typeface="Arial"/>
                        </a:rPr>
                        <a:t>y,</a:t>
                      </a:r>
                      <a:r>
                        <a:rPr sz="900" spc="-10" dirty="0">
                          <a:latin typeface="Arial"/>
                          <a:cs typeface="Arial"/>
                        </a:rPr>
                        <a:t> </a:t>
                      </a:r>
                      <a:r>
                        <a:rPr sz="900" spc="-25" dirty="0">
                          <a:latin typeface="Arial"/>
                          <a:cs typeface="Arial"/>
                        </a:rPr>
                        <a:t>z); </a:t>
                      </a:r>
                      <a:r>
                        <a:rPr sz="900" dirty="0">
                          <a:latin typeface="Arial"/>
                          <a:cs typeface="Arial"/>
                        </a:rPr>
                        <a:t>Print(</a:t>
                      </a:r>
                      <a:r>
                        <a:rPr sz="900" dirty="0">
                          <a:solidFill>
                            <a:srgbClr val="990000"/>
                          </a:solidFill>
                          <a:latin typeface="Arial"/>
                          <a:cs typeface="Arial"/>
                        </a:rPr>
                        <a:t>"pt.X</a:t>
                      </a:r>
                      <a:r>
                        <a:rPr sz="900" spc="-25" dirty="0">
                          <a:solidFill>
                            <a:srgbClr val="990000"/>
                          </a:solidFill>
                          <a:latin typeface="Arial"/>
                          <a:cs typeface="Arial"/>
                        </a:rPr>
                        <a:t> </a:t>
                      </a:r>
                      <a:r>
                        <a:rPr sz="900" dirty="0">
                          <a:solidFill>
                            <a:srgbClr val="990000"/>
                          </a:solidFill>
                          <a:latin typeface="Arial"/>
                          <a:cs typeface="Arial"/>
                        </a:rPr>
                        <a:t>before</a:t>
                      </a:r>
                      <a:r>
                        <a:rPr sz="900" spc="-10" dirty="0">
                          <a:solidFill>
                            <a:srgbClr val="990000"/>
                          </a:solidFill>
                          <a:latin typeface="Arial"/>
                          <a:cs typeface="Arial"/>
                        </a:rPr>
                        <a:t> </a:t>
                      </a:r>
                      <a:r>
                        <a:rPr sz="900" dirty="0">
                          <a:solidFill>
                            <a:srgbClr val="990000"/>
                          </a:solidFill>
                          <a:latin typeface="Arial"/>
                          <a:cs typeface="Arial"/>
                        </a:rPr>
                        <a:t>ChangeX:</a:t>
                      </a:r>
                      <a:r>
                        <a:rPr sz="900" spc="-25" dirty="0">
                          <a:solidFill>
                            <a:srgbClr val="990000"/>
                          </a:solidFill>
                          <a:latin typeface="Arial"/>
                          <a:cs typeface="Arial"/>
                        </a:rPr>
                        <a:t> </a:t>
                      </a:r>
                      <a:r>
                        <a:rPr sz="900" dirty="0">
                          <a:solidFill>
                            <a:srgbClr val="990000"/>
                          </a:solidFill>
                          <a:latin typeface="Arial"/>
                          <a:cs typeface="Arial"/>
                        </a:rPr>
                        <a:t>"</a:t>
                      </a:r>
                      <a:r>
                        <a:rPr sz="900" spc="10" dirty="0">
                          <a:solidFill>
                            <a:srgbClr val="990000"/>
                          </a:solidFill>
                          <a:latin typeface="Arial"/>
                          <a:cs typeface="Arial"/>
                        </a:rPr>
                        <a:t> </a:t>
                      </a:r>
                      <a:r>
                        <a:rPr sz="900" dirty="0">
                          <a:latin typeface="Arial"/>
                          <a:cs typeface="Arial"/>
                        </a:rPr>
                        <a:t>+</a:t>
                      </a:r>
                      <a:r>
                        <a:rPr sz="900" spc="-10" dirty="0">
                          <a:latin typeface="Arial"/>
                          <a:cs typeface="Arial"/>
                        </a:rPr>
                        <a:t> pt.X);</a:t>
                      </a:r>
                      <a:endParaRPr sz="900">
                        <a:latin typeface="Arial"/>
                        <a:cs typeface="Arial"/>
                      </a:endParaRPr>
                    </a:p>
                    <a:p>
                      <a:pPr>
                        <a:lnSpc>
                          <a:spcPct val="100000"/>
                        </a:lnSpc>
                        <a:spcBef>
                          <a:spcPts val="40"/>
                        </a:spcBef>
                      </a:pPr>
                      <a:endParaRPr sz="800">
                        <a:latin typeface="Times New Roman"/>
                        <a:cs typeface="Times New Roman"/>
                      </a:endParaRPr>
                    </a:p>
                    <a:p>
                      <a:pPr marL="191770">
                        <a:lnSpc>
                          <a:spcPts val="1065"/>
                        </a:lnSpc>
                        <a:spcBef>
                          <a:spcPts val="5"/>
                        </a:spcBef>
                      </a:pPr>
                      <a:r>
                        <a:rPr sz="900" dirty="0">
                          <a:solidFill>
                            <a:srgbClr val="00AF50"/>
                          </a:solidFill>
                          <a:latin typeface="Arial"/>
                          <a:cs typeface="Arial"/>
                        </a:rPr>
                        <a:t>//Call</a:t>
                      </a:r>
                      <a:r>
                        <a:rPr sz="900" spc="-1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function</a:t>
                      </a:r>
                      <a:r>
                        <a:rPr sz="900" spc="-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change</a:t>
                      </a:r>
                      <a:r>
                        <a:rPr sz="900" spc="-1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value</a:t>
                      </a:r>
                      <a:r>
                        <a:rPr sz="900" spc="-2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X</a:t>
                      </a:r>
                      <a:r>
                        <a:rPr sz="900" spc="-20" dirty="0">
                          <a:solidFill>
                            <a:srgbClr val="00AF50"/>
                          </a:solidFill>
                          <a:latin typeface="Arial"/>
                          <a:cs typeface="Arial"/>
                        </a:rPr>
                        <a:t> </a:t>
                      </a:r>
                      <a:r>
                        <a:rPr sz="900" dirty="0">
                          <a:solidFill>
                            <a:srgbClr val="00AF50"/>
                          </a:solidFill>
                          <a:latin typeface="Arial"/>
                          <a:cs typeface="Arial"/>
                        </a:rPr>
                        <a:t>in</a:t>
                      </a:r>
                      <a:r>
                        <a:rPr sz="900" spc="-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spc="-10" dirty="0">
                          <a:solidFill>
                            <a:srgbClr val="00AF50"/>
                          </a:solidFill>
                          <a:latin typeface="Arial"/>
                          <a:cs typeface="Arial"/>
                        </a:rPr>
                        <a:t>point</a:t>
                      </a:r>
                      <a:endParaRPr sz="900">
                        <a:latin typeface="Arial"/>
                        <a:cs typeface="Arial"/>
                      </a:endParaRPr>
                    </a:p>
                    <a:p>
                      <a:pPr marL="191770">
                        <a:lnSpc>
                          <a:spcPts val="1065"/>
                        </a:lnSpc>
                      </a:pPr>
                      <a:r>
                        <a:rPr sz="900" b="1" spc="-10" dirty="0">
                          <a:latin typeface="Arial"/>
                          <a:cs typeface="Arial"/>
                        </a:rPr>
                        <a:t>ChangeX</a:t>
                      </a:r>
                      <a:r>
                        <a:rPr sz="900" spc="-10" dirty="0">
                          <a:latin typeface="Arial"/>
                          <a:cs typeface="Arial"/>
                        </a:rPr>
                        <a:t>(pt);</a:t>
                      </a:r>
                      <a:endParaRPr sz="900">
                        <a:latin typeface="Arial"/>
                        <a:cs typeface="Arial"/>
                      </a:endParaRPr>
                    </a:p>
                    <a:p>
                      <a:pPr>
                        <a:lnSpc>
                          <a:spcPct val="100000"/>
                        </a:lnSpc>
                        <a:spcBef>
                          <a:spcPts val="20"/>
                        </a:spcBef>
                      </a:pPr>
                      <a:endParaRPr sz="900">
                        <a:latin typeface="Times New Roman"/>
                        <a:cs typeface="Times New Roman"/>
                      </a:endParaRPr>
                    </a:p>
                    <a:p>
                      <a:pPr marL="191770" marR="3827145">
                        <a:lnSpc>
                          <a:spcPts val="1030"/>
                        </a:lnSpc>
                        <a:spcBef>
                          <a:spcPts val="5"/>
                        </a:spcBef>
                      </a:pPr>
                      <a:r>
                        <a:rPr sz="900" dirty="0">
                          <a:latin typeface="Arial"/>
                          <a:cs typeface="Arial"/>
                        </a:rPr>
                        <a:t>Print(</a:t>
                      </a:r>
                      <a:r>
                        <a:rPr sz="900" dirty="0">
                          <a:solidFill>
                            <a:srgbClr val="990000"/>
                          </a:solidFill>
                          <a:latin typeface="Arial"/>
                          <a:cs typeface="Arial"/>
                        </a:rPr>
                        <a:t>"pt.X</a:t>
                      </a:r>
                      <a:r>
                        <a:rPr sz="900" spc="-25" dirty="0">
                          <a:solidFill>
                            <a:srgbClr val="990000"/>
                          </a:solidFill>
                          <a:latin typeface="Arial"/>
                          <a:cs typeface="Arial"/>
                        </a:rPr>
                        <a:t> </a:t>
                      </a:r>
                      <a:r>
                        <a:rPr sz="900" dirty="0">
                          <a:solidFill>
                            <a:srgbClr val="990000"/>
                          </a:solidFill>
                          <a:latin typeface="Arial"/>
                          <a:cs typeface="Arial"/>
                        </a:rPr>
                        <a:t>after</a:t>
                      </a:r>
                      <a:r>
                        <a:rPr sz="900" spc="-25" dirty="0">
                          <a:solidFill>
                            <a:srgbClr val="990000"/>
                          </a:solidFill>
                          <a:latin typeface="Arial"/>
                          <a:cs typeface="Arial"/>
                        </a:rPr>
                        <a:t> </a:t>
                      </a:r>
                      <a:r>
                        <a:rPr sz="900" dirty="0">
                          <a:solidFill>
                            <a:srgbClr val="990000"/>
                          </a:solidFill>
                          <a:latin typeface="Arial"/>
                          <a:cs typeface="Arial"/>
                        </a:rPr>
                        <a:t>ChangeX:</a:t>
                      </a:r>
                      <a:r>
                        <a:rPr sz="900" spc="-15" dirty="0">
                          <a:solidFill>
                            <a:srgbClr val="990000"/>
                          </a:solidFill>
                          <a:latin typeface="Arial"/>
                          <a:cs typeface="Arial"/>
                        </a:rPr>
                        <a:t> </a:t>
                      </a:r>
                      <a:r>
                        <a:rPr sz="900" dirty="0">
                          <a:solidFill>
                            <a:srgbClr val="990000"/>
                          </a:solidFill>
                          <a:latin typeface="Arial"/>
                          <a:cs typeface="Arial"/>
                        </a:rPr>
                        <a:t>x="</a:t>
                      </a:r>
                      <a:r>
                        <a:rPr sz="900" spc="10" dirty="0">
                          <a:solidFill>
                            <a:srgbClr val="990000"/>
                          </a:solidFill>
                          <a:latin typeface="Arial"/>
                          <a:cs typeface="Arial"/>
                        </a:rPr>
                        <a:t> </a:t>
                      </a:r>
                      <a:r>
                        <a:rPr sz="900" dirty="0">
                          <a:latin typeface="Arial"/>
                          <a:cs typeface="Arial"/>
                        </a:rPr>
                        <a:t>+</a:t>
                      </a:r>
                      <a:r>
                        <a:rPr sz="900" spc="-10" dirty="0">
                          <a:latin typeface="Arial"/>
                          <a:cs typeface="Arial"/>
                        </a:rPr>
                        <a:t> pt.X); </a:t>
                      </a:r>
                      <a:r>
                        <a:rPr sz="900" dirty="0">
                          <a:latin typeface="Arial"/>
                          <a:cs typeface="Arial"/>
                        </a:rPr>
                        <a:t>Point</a:t>
                      </a:r>
                      <a:r>
                        <a:rPr sz="900" spc="-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pt;</a:t>
                      </a:r>
                      <a:endParaRPr sz="900">
                        <a:latin typeface="Arial"/>
                        <a:cs typeface="Arial"/>
                      </a:endParaRPr>
                    </a:p>
                  </a:txBody>
                  <a:tcPr marL="0" marR="0" marT="68580"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1"/>
                  </a:ext>
                </a:extLst>
              </a:tr>
              <a:tr h="264795">
                <a:tc>
                  <a:txBody>
                    <a:bodyPr/>
                    <a:lstStyle/>
                    <a:p>
                      <a:pPr marL="63500">
                        <a:lnSpc>
                          <a:spcPct val="100000"/>
                        </a:lnSpc>
                        <a:spcBef>
                          <a:spcPts val="465"/>
                        </a:spcBef>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solidFill>
                      <a:srgbClr val="EEEEEE"/>
                    </a:solidFill>
                  </a:tcPr>
                </a:tc>
                <a:extLst>
                  <a:ext uri="{0D108BD9-81ED-4DB2-BD59-A6C34878D82A}">
                    <a16:rowId xmlns:a16="http://schemas.microsoft.com/office/drawing/2014/main" val="10002"/>
                  </a:ext>
                </a:extLst>
              </a:tr>
              <a:tr h="790575">
                <a:tc>
                  <a:txBody>
                    <a:bodyPr/>
                    <a:lstStyle/>
                    <a:p>
                      <a:pPr marL="95885">
                        <a:lnSpc>
                          <a:spcPts val="1055"/>
                        </a:lnSpc>
                        <a:spcBef>
                          <a:spcPts val="465"/>
                        </a:spcBef>
                      </a:pPr>
                      <a:r>
                        <a:rPr sz="900" dirty="0">
                          <a:solidFill>
                            <a:srgbClr val="3333FF"/>
                          </a:solidFill>
                          <a:latin typeface="Arial"/>
                          <a:cs typeface="Arial"/>
                        </a:rPr>
                        <a:t>public</a:t>
                      </a:r>
                      <a:r>
                        <a:rPr sz="900" spc="-30" dirty="0">
                          <a:solidFill>
                            <a:srgbClr val="3333FF"/>
                          </a:solidFill>
                          <a:latin typeface="Arial"/>
                          <a:cs typeface="Arial"/>
                        </a:rPr>
                        <a:t> </a:t>
                      </a:r>
                      <a:r>
                        <a:rPr sz="900" dirty="0">
                          <a:solidFill>
                            <a:srgbClr val="3333FF"/>
                          </a:solidFill>
                          <a:latin typeface="Arial"/>
                          <a:cs typeface="Arial"/>
                        </a:rPr>
                        <a:t>void</a:t>
                      </a:r>
                      <a:r>
                        <a:rPr sz="900" spc="-5" dirty="0">
                          <a:solidFill>
                            <a:srgbClr val="3333FF"/>
                          </a:solidFill>
                          <a:latin typeface="Arial"/>
                          <a:cs typeface="Arial"/>
                        </a:rPr>
                        <a:t> </a:t>
                      </a:r>
                      <a:r>
                        <a:rPr sz="900" b="1" dirty="0">
                          <a:latin typeface="Arial"/>
                          <a:cs typeface="Arial"/>
                        </a:rPr>
                        <a:t>ChangeX</a:t>
                      </a:r>
                      <a:r>
                        <a:rPr sz="900" dirty="0">
                          <a:latin typeface="Arial"/>
                          <a:cs typeface="Arial"/>
                        </a:rPr>
                        <a:t>(</a:t>
                      </a:r>
                      <a:r>
                        <a:rPr sz="900" b="1" dirty="0">
                          <a:latin typeface="Arial"/>
                          <a:cs typeface="Arial"/>
                        </a:rPr>
                        <a:t>Point3d</a:t>
                      </a:r>
                      <a:r>
                        <a:rPr sz="900" b="1" spc="-15" dirty="0">
                          <a:latin typeface="Arial"/>
                          <a:cs typeface="Arial"/>
                        </a:rPr>
                        <a:t> </a:t>
                      </a:r>
                      <a:r>
                        <a:rPr sz="900" spc="-25" dirty="0">
                          <a:latin typeface="Arial"/>
                          <a:cs typeface="Arial"/>
                        </a:rPr>
                        <a:t>pt)</a:t>
                      </a:r>
                      <a:endParaRPr sz="900">
                        <a:latin typeface="Arial"/>
                        <a:cs typeface="Arial"/>
                      </a:endParaRPr>
                    </a:p>
                    <a:p>
                      <a:pPr marL="95885">
                        <a:lnSpc>
                          <a:spcPts val="1030"/>
                        </a:lnSpc>
                      </a:pPr>
                      <a:r>
                        <a:rPr sz="900" dirty="0">
                          <a:latin typeface="Arial"/>
                          <a:cs typeface="Arial"/>
                        </a:rPr>
                        <a:t>{</a:t>
                      </a:r>
                      <a:endParaRPr sz="900">
                        <a:latin typeface="Arial"/>
                        <a:cs typeface="Arial"/>
                      </a:endParaRPr>
                    </a:p>
                    <a:p>
                      <a:pPr marL="191770">
                        <a:lnSpc>
                          <a:spcPts val="1030"/>
                        </a:lnSpc>
                      </a:pPr>
                      <a:r>
                        <a:rPr sz="900" dirty="0">
                          <a:latin typeface="Arial"/>
                          <a:cs typeface="Arial"/>
                        </a:rPr>
                        <a:t>pt.X</a:t>
                      </a:r>
                      <a:r>
                        <a:rPr sz="900" spc="-15" dirty="0">
                          <a:latin typeface="Arial"/>
                          <a:cs typeface="Arial"/>
                        </a:rPr>
                        <a:t> </a:t>
                      </a:r>
                      <a:r>
                        <a:rPr sz="900" dirty="0">
                          <a:latin typeface="Arial"/>
                          <a:cs typeface="Arial"/>
                        </a:rPr>
                        <a:t>= </a:t>
                      </a:r>
                      <a:r>
                        <a:rPr sz="900" spc="-20" dirty="0">
                          <a:latin typeface="Arial"/>
                          <a:cs typeface="Arial"/>
                        </a:rPr>
                        <a:t>100;</a:t>
                      </a:r>
                      <a:endParaRPr sz="900">
                        <a:latin typeface="Arial"/>
                        <a:cs typeface="Arial"/>
                      </a:endParaRPr>
                    </a:p>
                    <a:p>
                      <a:pPr marL="191770">
                        <a:lnSpc>
                          <a:spcPts val="1040"/>
                        </a:lnSpc>
                      </a:pPr>
                      <a:r>
                        <a:rPr sz="900" dirty="0">
                          <a:latin typeface="Arial"/>
                          <a:cs typeface="Arial"/>
                        </a:rPr>
                        <a:t>Print(</a:t>
                      </a:r>
                      <a:r>
                        <a:rPr sz="900" dirty="0">
                          <a:solidFill>
                            <a:srgbClr val="990000"/>
                          </a:solidFill>
                          <a:latin typeface="Arial"/>
                          <a:cs typeface="Arial"/>
                        </a:rPr>
                        <a:t>"pt.X</a:t>
                      </a:r>
                      <a:r>
                        <a:rPr sz="900" spc="-30" dirty="0">
                          <a:solidFill>
                            <a:srgbClr val="990000"/>
                          </a:solidFill>
                          <a:latin typeface="Arial"/>
                          <a:cs typeface="Arial"/>
                        </a:rPr>
                        <a:t> </a:t>
                      </a:r>
                      <a:r>
                        <a:rPr sz="900" dirty="0">
                          <a:solidFill>
                            <a:srgbClr val="990000"/>
                          </a:solidFill>
                          <a:latin typeface="Arial"/>
                          <a:cs typeface="Arial"/>
                        </a:rPr>
                        <a:t>inside</a:t>
                      </a:r>
                      <a:r>
                        <a:rPr sz="900" spc="-5" dirty="0">
                          <a:solidFill>
                            <a:srgbClr val="990000"/>
                          </a:solidFill>
                          <a:latin typeface="Arial"/>
                          <a:cs typeface="Arial"/>
                        </a:rPr>
                        <a:t> </a:t>
                      </a:r>
                      <a:r>
                        <a:rPr sz="900" dirty="0">
                          <a:solidFill>
                            <a:srgbClr val="990000"/>
                          </a:solidFill>
                          <a:latin typeface="Arial"/>
                          <a:cs typeface="Arial"/>
                        </a:rPr>
                        <a:t>ChangeX:</a:t>
                      </a:r>
                      <a:r>
                        <a:rPr sz="900" spc="-20" dirty="0">
                          <a:solidFill>
                            <a:srgbClr val="990000"/>
                          </a:solidFill>
                          <a:latin typeface="Arial"/>
                          <a:cs typeface="Arial"/>
                        </a:rPr>
                        <a:t> </a:t>
                      </a:r>
                      <a:r>
                        <a:rPr sz="900" dirty="0">
                          <a:solidFill>
                            <a:srgbClr val="990000"/>
                          </a:solidFill>
                          <a:latin typeface="Arial"/>
                          <a:cs typeface="Arial"/>
                        </a:rPr>
                        <a:t>x="</a:t>
                      </a:r>
                      <a:r>
                        <a:rPr sz="900" spc="-5" dirty="0">
                          <a:solidFill>
                            <a:srgbClr val="990000"/>
                          </a:solidFill>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pt.X);</a:t>
                      </a:r>
                      <a:endParaRPr sz="900">
                        <a:latin typeface="Arial"/>
                        <a:cs typeface="Arial"/>
                      </a:endParaRPr>
                    </a:p>
                    <a:p>
                      <a:pPr marL="127635">
                        <a:lnSpc>
                          <a:spcPts val="1060"/>
                        </a:lnSpc>
                      </a:pPr>
                      <a:r>
                        <a:rPr sz="900" dirty="0">
                          <a:latin typeface="Arial"/>
                          <a:cs typeface="Arial"/>
                        </a:rPr>
                        <a:t>}</a:t>
                      </a:r>
                      <a:endParaRPr sz="900">
                        <a:latin typeface="Arial"/>
                        <a:cs typeface="Arial"/>
                      </a:endParaRPr>
                    </a:p>
                  </a:txBody>
                  <a:tcPr marL="0" marR="0" marT="59055" marB="0">
                    <a:lnL w="6350">
                      <a:solidFill>
                        <a:srgbClr val="666666"/>
                      </a:solidFill>
                      <a:prstDash val="solid"/>
                    </a:lnL>
                    <a:lnR w="6350">
                      <a:solidFill>
                        <a:srgbClr val="666666"/>
                      </a:solidFill>
                      <a:prstDash val="solid"/>
                    </a:lnR>
                    <a:lnT w="6350">
                      <a:solidFill>
                        <a:srgbClr val="666666"/>
                      </a:solidFill>
                      <a:prstDash val="solid"/>
                    </a:lnT>
                    <a:lnB w="6350">
                      <a:solidFill>
                        <a:srgbClr val="666666"/>
                      </a:solidFill>
                      <a:prstDash val="solid"/>
                    </a:lnB>
                  </a:tcPr>
                </a:tc>
                <a:extLst>
                  <a:ext uri="{0D108BD9-81ED-4DB2-BD59-A6C34878D82A}">
                    <a16:rowId xmlns:a16="http://schemas.microsoft.com/office/drawing/2014/main" val="10003"/>
                  </a:ext>
                </a:extLst>
              </a:tr>
            </a:tbl>
          </a:graphicData>
        </a:graphic>
      </p:graphicFrame>
      <p:pic>
        <p:nvPicPr>
          <p:cNvPr id="12" name="object 9"/>
          <p:cNvPicPr/>
          <p:nvPr/>
        </p:nvPicPr>
        <p:blipFill>
          <a:blip r:embed="rId2" cstate="print"/>
          <a:stretch>
            <a:fillRect/>
          </a:stretch>
        </p:blipFill>
        <p:spPr>
          <a:xfrm>
            <a:off x="935265" y="1683180"/>
            <a:ext cx="4627896" cy="1199335"/>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63904" y="892480"/>
            <a:ext cx="5840095" cy="923925"/>
          </a:xfrm>
          <a:prstGeom prst="rect">
            <a:avLst/>
          </a:prstGeom>
        </p:spPr>
        <p:txBody>
          <a:bodyPr vert="horz" wrap="square" lIns="0" tIns="12700" rIns="0" bIns="0" rtlCol="0">
            <a:spAutoFit/>
          </a:bodyPr>
          <a:lstStyle/>
          <a:p>
            <a:pPr marL="50800">
              <a:lnSpc>
                <a:spcPct val="100000"/>
              </a:lnSpc>
              <a:spcBef>
                <a:spcPts val="100"/>
              </a:spcBef>
            </a:pPr>
            <a:r>
              <a:rPr sz="1200" b="1" dirty="0">
                <a:latin typeface="Arial"/>
                <a:cs typeface="Arial"/>
              </a:rPr>
              <a:t>3_2_2:</a:t>
            </a:r>
            <a:r>
              <a:rPr sz="1200" b="1" spc="-45" dirty="0">
                <a:latin typeface="Arial"/>
                <a:cs typeface="Arial"/>
              </a:rPr>
              <a:t> </a:t>
            </a:r>
            <a:r>
              <a:rPr sz="1200" b="1" dirty="0">
                <a:latin typeface="Arial"/>
                <a:cs typeface="Arial"/>
              </a:rPr>
              <a:t>Points</a:t>
            </a:r>
            <a:r>
              <a:rPr sz="1200" b="1" spc="-45" dirty="0">
                <a:latin typeface="Arial"/>
                <a:cs typeface="Arial"/>
              </a:rPr>
              <a:t> </a:t>
            </a:r>
            <a:r>
              <a:rPr sz="1200" b="1" dirty="0">
                <a:latin typeface="Arial"/>
                <a:cs typeface="Arial"/>
              </a:rPr>
              <a:t>and</a:t>
            </a:r>
            <a:r>
              <a:rPr sz="1200" b="1" spc="-45" dirty="0">
                <a:latin typeface="Arial"/>
                <a:cs typeface="Arial"/>
              </a:rPr>
              <a:t> </a:t>
            </a:r>
            <a:r>
              <a:rPr sz="1200" b="1" spc="-10" dirty="0">
                <a:latin typeface="Arial"/>
                <a:cs typeface="Arial"/>
              </a:rPr>
              <a:t>vectors</a:t>
            </a:r>
            <a:endParaRPr sz="1200" dirty="0">
              <a:latin typeface="Arial"/>
              <a:cs typeface="Arial"/>
            </a:endParaRPr>
          </a:p>
          <a:p>
            <a:pPr>
              <a:lnSpc>
                <a:spcPct val="100000"/>
              </a:lnSpc>
              <a:spcBef>
                <a:spcPts val="50"/>
              </a:spcBef>
            </a:pPr>
            <a:endParaRPr sz="1050" dirty="0">
              <a:latin typeface="Arial"/>
              <a:cs typeface="Arial"/>
            </a:endParaRPr>
          </a:p>
          <a:p>
            <a:pPr marL="50800" marR="43180">
              <a:lnSpc>
                <a:spcPct val="110500"/>
              </a:lnSpc>
            </a:pPr>
            <a:r>
              <a:rPr sz="1100" b="1" i="1" dirty="0">
                <a:latin typeface="Arial"/>
                <a:cs typeface="Arial"/>
              </a:rPr>
              <a:t>RhinoCommon</a:t>
            </a:r>
            <a:r>
              <a:rPr sz="1100" b="1" i="1" spc="-30" dirty="0">
                <a:latin typeface="Arial"/>
                <a:cs typeface="Arial"/>
              </a:rPr>
              <a:t> </a:t>
            </a:r>
            <a:r>
              <a:rPr sz="1100" dirty="0">
                <a:latin typeface="Arial"/>
                <a:cs typeface="Arial"/>
              </a:rPr>
              <a:t>has</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few</a:t>
            </a:r>
            <a:r>
              <a:rPr sz="1100" spc="-20" dirty="0">
                <a:latin typeface="Arial"/>
                <a:cs typeface="Arial"/>
              </a:rPr>
              <a:t> </a:t>
            </a:r>
            <a:r>
              <a:rPr sz="1100" dirty="0">
                <a:latin typeface="Arial"/>
                <a:cs typeface="Arial"/>
              </a:rPr>
              <a:t>structures</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store</a:t>
            </a:r>
            <a:r>
              <a:rPr sz="1100" spc="-15"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manipulate</a:t>
            </a:r>
            <a:r>
              <a:rPr sz="1100" spc="-25" dirty="0">
                <a:latin typeface="Arial"/>
                <a:cs typeface="Arial"/>
              </a:rPr>
              <a:t> </a:t>
            </a:r>
            <a:r>
              <a:rPr sz="1100" dirty="0">
                <a:latin typeface="Arial"/>
                <a:cs typeface="Arial"/>
              </a:rPr>
              <a:t>points</a:t>
            </a:r>
            <a:r>
              <a:rPr sz="1100" spc="-2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vectors</a:t>
            </a:r>
            <a:r>
              <a:rPr sz="1050" baseline="31746" dirty="0">
                <a:latin typeface="Arial"/>
                <a:cs typeface="Arial"/>
              </a:rPr>
              <a:t>12</a:t>
            </a:r>
            <a:r>
              <a:rPr sz="1100" dirty="0">
                <a:latin typeface="Arial"/>
                <a:cs typeface="Arial"/>
              </a:rPr>
              <a:t>.</a:t>
            </a:r>
            <a:r>
              <a:rPr sz="1100" spc="270" dirty="0">
                <a:latin typeface="Arial"/>
                <a:cs typeface="Arial"/>
              </a:rPr>
              <a:t> </a:t>
            </a:r>
            <a:r>
              <a:rPr sz="1100" dirty="0">
                <a:latin typeface="Arial"/>
                <a:cs typeface="Arial"/>
              </a:rPr>
              <a:t>Take</a:t>
            </a:r>
            <a:r>
              <a:rPr sz="1100" spc="-30" dirty="0">
                <a:latin typeface="Arial"/>
                <a:cs typeface="Arial"/>
              </a:rPr>
              <a:t> </a:t>
            </a:r>
            <a:r>
              <a:rPr sz="1100" spc="-25" dirty="0">
                <a:latin typeface="Arial"/>
                <a:cs typeface="Arial"/>
              </a:rPr>
              <a:t>for </a:t>
            </a:r>
            <a:r>
              <a:rPr sz="1100" dirty="0">
                <a:latin typeface="Arial"/>
                <a:cs typeface="Arial"/>
              </a:rPr>
              <a:t>example</a:t>
            </a:r>
            <a:r>
              <a:rPr sz="1100" spc="-4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double</a:t>
            </a:r>
            <a:r>
              <a:rPr sz="1100" spc="-25" dirty="0">
                <a:latin typeface="Arial"/>
                <a:cs typeface="Arial"/>
              </a:rPr>
              <a:t> </a:t>
            </a:r>
            <a:r>
              <a:rPr sz="1100" dirty="0">
                <a:latin typeface="Arial"/>
                <a:cs typeface="Arial"/>
              </a:rPr>
              <a:t>precision</a:t>
            </a:r>
            <a:r>
              <a:rPr sz="1100" spc="-25" dirty="0">
                <a:latin typeface="Arial"/>
                <a:cs typeface="Arial"/>
              </a:rPr>
              <a:t> </a:t>
            </a:r>
            <a:r>
              <a:rPr sz="1100" dirty="0">
                <a:latin typeface="Arial"/>
                <a:cs typeface="Arial"/>
              </a:rPr>
              <a:t>points.</a:t>
            </a:r>
            <a:r>
              <a:rPr sz="1100" spc="-15" dirty="0">
                <a:latin typeface="Arial"/>
                <a:cs typeface="Arial"/>
              </a:rPr>
              <a:t> </a:t>
            </a:r>
            <a:r>
              <a:rPr sz="1100" dirty="0">
                <a:latin typeface="Arial"/>
                <a:cs typeface="Arial"/>
              </a:rPr>
              <a:t>There</a:t>
            </a:r>
            <a:r>
              <a:rPr sz="1100" spc="-25" dirty="0">
                <a:latin typeface="Arial"/>
                <a:cs typeface="Arial"/>
              </a:rPr>
              <a:t> </a:t>
            </a:r>
            <a:r>
              <a:rPr sz="1100" dirty="0">
                <a:latin typeface="Arial"/>
                <a:cs typeface="Arial"/>
              </a:rPr>
              <a:t>are</a:t>
            </a:r>
            <a:r>
              <a:rPr sz="1100" spc="-35" dirty="0">
                <a:latin typeface="Arial"/>
                <a:cs typeface="Arial"/>
              </a:rPr>
              <a:t> </a:t>
            </a:r>
            <a:r>
              <a:rPr sz="1100" dirty="0">
                <a:latin typeface="Arial"/>
                <a:cs typeface="Arial"/>
              </a:rPr>
              <a:t>three</a:t>
            </a:r>
            <a:r>
              <a:rPr sz="1100" spc="-30" dirty="0">
                <a:latin typeface="Arial"/>
                <a:cs typeface="Arial"/>
              </a:rPr>
              <a:t> </a:t>
            </a:r>
            <a:r>
              <a:rPr sz="1100" dirty="0">
                <a:latin typeface="Arial"/>
                <a:cs typeface="Arial"/>
              </a:rPr>
              <a:t>types</a:t>
            </a:r>
            <a:r>
              <a:rPr sz="1100" spc="-20"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points</a:t>
            </a:r>
            <a:r>
              <a:rPr sz="1100" spc="-3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commonly</a:t>
            </a:r>
            <a:r>
              <a:rPr sz="1100" spc="-30" dirty="0">
                <a:latin typeface="Arial"/>
                <a:cs typeface="Arial"/>
              </a:rPr>
              <a:t> </a:t>
            </a:r>
            <a:r>
              <a:rPr sz="1100" spc="-20" dirty="0">
                <a:latin typeface="Arial"/>
                <a:cs typeface="Arial"/>
              </a:rPr>
              <a:t>used </a:t>
            </a:r>
            <a:r>
              <a:rPr sz="1100" dirty="0">
                <a:latin typeface="Arial"/>
                <a:cs typeface="Arial"/>
              </a:rPr>
              <a:t>listed</a:t>
            </a:r>
            <a:r>
              <a:rPr sz="1100" spc="-15"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table</a:t>
            </a:r>
            <a:r>
              <a:rPr sz="1100" spc="-20" dirty="0">
                <a:latin typeface="Arial"/>
                <a:cs typeface="Arial"/>
              </a:rPr>
              <a:t> </a:t>
            </a:r>
            <a:r>
              <a:rPr sz="1100" spc="-10" dirty="0">
                <a:latin typeface="Arial"/>
                <a:cs typeface="Arial"/>
              </a:rPr>
              <a:t>below.</a:t>
            </a:r>
            <a:endParaRPr sz="11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1703813335"/>
              </p:ext>
            </p:extLst>
          </p:nvPr>
        </p:nvGraphicFramePr>
        <p:xfrm>
          <a:off x="989380" y="1988998"/>
          <a:ext cx="5935979" cy="1355090"/>
        </p:xfrm>
        <a:graphic>
          <a:graphicData uri="http://schemas.openxmlformats.org/drawingml/2006/table">
            <a:tbl>
              <a:tblPr firstRow="1" bandRow="1">
                <a:tableStyleId>{2D5ABB26-0587-4C30-8999-92F81FD0307C}</a:tableStyleId>
              </a:tblPr>
              <a:tblGrid>
                <a:gridCol w="981710">
                  <a:extLst>
                    <a:ext uri="{9D8B030D-6E8A-4147-A177-3AD203B41FA5}">
                      <a16:colId xmlns:a16="http://schemas.microsoft.com/office/drawing/2014/main" val="20000"/>
                    </a:ext>
                  </a:extLst>
                </a:gridCol>
                <a:gridCol w="1600835">
                  <a:extLst>
                    <a:ext uri="{9D8B030D-6E8A-4147-A177-3AD203B41FA5}">
                      <a16:colId xmlns:a16="http://schemas.microsoft.com/office/drawing/2014/main" val="20001"/>
                    </a:ext>
                  </a:extLst>
                </a:gridCol>
                <a:gridCol w="3353434">
                  <a:extLst>
                    <a:ext uri="{9D8B030D-6E8A-4147-A177-3AD203B41FA5}">
                      <a16:colId xmlns:a16="http://schemas.microsoft.com/office/drawing/2014/main" val="20002"/>
                    </a:ext>
                  </a:extLst>
                </a:gridCol>
              </a:tblGrid>
              <a:tr h="174625">
                <a:tc>
                  <a:txBody>
                    <a:bodyPr/>
                    <a:lstStyle/>
                    <a:p>
                      <a:pPr marL="73025">
                        <a:lnSpc>
                          <a:spcPct val="100000"/>
                        </a:lnSpc>
                        <a:spcBef>
                          <a:spcPts val="120"/>
                        </a:spcBef>
                      </a:pPr>
                      <a:r>
                        <a:rPr sz="900" dirty="0">
                          <a:latin typeface="Arial"/>
                          <a:cs typeface="Arial"/>
                        </a:rPr>
                        <a:t>Class</a:t>
                      </a:r>
                      <a:r>
                        <a:rPr sz="900" spc="-15" dirty="0">
                          <a:latin typeface="Arial"/>
                          <a:cs typeface="Arial"/>
                        </a:rPr>
                        <a:t> </a:t>
                      </a:r>
                      <a:r>
                        <a:rPr sz="900" spc="-20" dirty="0">
                          <a:latin typeface="Arial"/>
                          <a:cs typeface="Arial"/>
                        </a:rPr>
                        <a:t>name</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73025">
                        <a:lnSpc>
                          <a:spcPct val="100000"/>
                        </a:lnSpc>
                        <a:spcBef>
                          <a:spcPts val="120"/>
                        </a:spcBef>
                      </a:pPr>
                      <a:r>
                        <a:rPr sz="900" dirty="0">
                          <a:latin typeface="Arial"/>
                          <a:cs typeface="Arial"/>
                        </a:rPr>
                        <a:t>Member</a:t>
                      </a:r>
                      <a:r>
                        <a:rPr sz="900" spc="-55" dirty="0">
                          <a:latin typeface="Arial"/>
                          <a:cs typeface="Arial"/>
                        </a:rPr>
                        <a:t> </a:t>
                      </a:r>
                      <a:r>
                        <a:rPr sz="900" spc="-10" dirty="0">
                          <a:latin typeface="Arial"/>
                          <a:cs typeface="Arial"/>
                        </a:rPr>
                        <a:t>variables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73025">
                        <a:lnSpc>
                          <a:spcPct val="100000"/>
                        </a:lnSpc>
                        <a:spcBef>
                          <a:spcPts val="120"/>
                        </a:spcBef>
                      </a:pPr>
                      <a:r>
                        <a:rPr sz="900" spc="-10" dirty="0">
                          <a:latin typeface="Arial"/>
                          <a:cs typeface="Arial"/>
                        </a:rPr>
                        <a:t>Notes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306070">
                <a:tc>
                  <a:txBody>
                    <a:bodyPr/>
                    <a:lstStyle/>
                    <a:p>
                      <a:pPr marL="73025">
                        <a:lnSpc>
                          <a:spcPct val="100000"/>
                        </a:lnSpc>
                        <a:spcBef>
                          <a:spcPts val="105"/>
                        </a:spcBef>
                      </a:pPr>
                      <a:r>
                        <a:rPr sz="900" b="1" i="1" spc="-10" dirty="0">
                          <a:latin typeface="Arial"/>
                          <a:cs typeface="Arial"/>
                        </a:rPr>
                        <a:t>Point2d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ts val="1060"/>
                        </a:lnSpc>
                        <a:spcBef>
                          <a:spcPts val="105"/>
                        </a:spcBef>
                      </a:pPr>
                      <a:r>
                        <a:rPr sz="900" b="1" dirty="0">
                          <a:latin typeface="Arial"/>
                          <a:cs typeface="Arial"/>
                        </a:rPr>
                        <a:t>X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60"/>
                        </a:lnSpc>
                      </a:pPr>
                      <a:r>
                        <a:rPr sz="900" b="1" dirty="0">
                          <a:latin typeface="Arial"/>
                          <a:cs typeface="Arial"/>
                        </a:rPr>
                        <a:t>Y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ct val="100000"/>
                        </a:lnSpc>
                        <a:spcBef>
                          <a:spcPts val="105"/>
                        </a:spcBef>
                      </a:pPr>
                      <a:r>
                        <a:rPr sz="900" dirty="0">
                          <a:latin typeface="Arial"/>
                          <a:cs typeface="Arial"/>
                        </a:rPr>
                        <a:t>Used</a:t>
                      </a:r>
                      <a:r>
                        <a:rPr sz="900" spc="-15"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parameter</a:t>
                      </a:r>
                      <a:r>
                        <a:rPr sz="900" spc="-20" dirty="0">
                          <a:latin typeface="Arial"/>
                          <a:cs typeface="Arial"/>
                        </a:rPr>
                        <a:t> </a:t>
                      </a:r>
                      <a:r>
                        <a:rPr sz="900" dirty="0">
                          <a:latin typeface="Arial"/>
                          <a:cs typeface="Arial"/>
                        </a:rPr>
                        <a:t>space</a:t>
                      </a:r>
                      <a:r>
                        <a:rPr sz="900" spc="-10" dirty="0">
                          <a:latin typeface="Arial"/>
                          <a:cs typeface="Arial"/>
                        </a:rPr>
                        <a:t> points.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6070">
                <a:tc>
                  <a:txBody>
                    <a:bodyPr/>
                    <a:lstStyle/>
                    <a:p>
                      <a:pPr marL="73025">
                        <a:lnSpc>
                          <a:spcPct val="100000"/>
                        </a:lnSpc>
                        <a:spcBef>
                          <a:spcPts val="105"/>
                        </a:spcBef>
                      </a:pPr>
                      <a:r>
                        <a:rPr sz="900" b="1" i="1" spc="-10" dirty="0">
                          <a:latin typeface="Arial"/>
                          <a:cs typeface="Arial"/>
                        </a:rPr>
                        <a:t>Point3d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ts val="1055"/>
                        </a:lnSpc>
                        <a:spcBef>
                          <a:spcPts val="105"/>
                        </a:spcBef>
                      </a:pPr>
                      <a:r>
                        <a:rPr sz="900" b="1" dirty="0">
                          <a:latin typeface="Arial"/>
                          <a:cs typeface="Arial"/>
                        </a:rPr>
                        <a:t>X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55"/>
                        </a:lnSpc>
                      </a:pPr>
                      <a:r>
                        <a:rPr sz="900" b="1" dirty="0">
                          <a:latin typeface="Arial"/>
                          <a:cs typeface="Arial"/>
                        </a:rPr>
                        <a:t>Y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marR="160655">
                        <a:lnSpc>
                          <a:spcPts val="1030"/>
                        </a:lnSpc>
                        <a:spcBef>
                          <a:spcPts val="185"/>
                        </a:spcBef>
                      </a:pPr>
                      <a:r>
                        <a:rPr sz="900" dirty="0">
                          <a:latin typeface="Arial"/>
                          <a:cs typeface="Arial"/>
                        </a:rPr>
                        <a:t>Most</a:t>
                      </a:r>
                      <a:r>
                        <a:rPr sz="900" spc="-30" dirty="0">
                          <a:latin typeface="Arial"/>
                          <a:cs typeface="Arial"/>
                        </a:rPr>
                        <a:t> </a:t>
                      </a:r>
                      <a:r>
                        <a:rPr sz="900" dirty="0">
                          <a:latin typeface="Arial"/>
                          <a:cs typeface="Arial"/>
                        </a:rPr>
                        <a:t>commonly</a:t>
                      </a:r>
                      <a:r>
                        <a:rPr sz="900" spc="-15" dirty="0">
                          <a:latin typeface="Arial"/>
                          <a:cs typeface="Arial"/>
                        </a:rPr>
                        <a:t> </a:t>
                      </a:r>
                      <a:r>
                        <a:rPr sz="900" dirty="0">
                          <a:latin typeface="Arial"/>
                          <a:cs typeface="Arial"/>
                        </a:rPr>
                        <a:t>used</a:t>
                      </a:r>
                      <a:r>
                        <a:rPr sz="900" spc="-30" dirty="0">
                          <a:latin typeface="Arial"/>
                          <a:cs typeface="Arial"/>
                        </a:rPr>
                        <a:t> </a:t>
                      </a:r>
                      <a:r>
                        <a:rPr sz="900" dirty="0">
                          <a:latin typeface="Arial"/>
                          <a:cs typeface="Arial"/>
                        </a:rPr>
                        <a:t>to</a:t>
                      </a:r>
                      <a:r>
                        <a:rPr sz="900" spc="-20" dirty="0">
                          <a:latin typeface="Arial"/>
                          <a:cs typeface="Arial"/>
                        </a:rPr>
                        <a:t> </a:t>
                      </a:r>
                      <a:r>
                        <a:rPr sz="900" spc="-10" dirty="0">
                          <a:latin typeface="Arial"/>
                          <a:cs typeface="Arial"/>
                        </a:rPr>
                        <a:t>represent</a:t>
                      </a:r>
                      <a:r>
                        <a:rPr sz="900" spc="-30" dirty="0">
                          <a:latin typeface="Arial"/>
                          <a:cs typeface="Arial"/>
                        </a:rPr>
                        <a:t> </a:t>
                      </a:r>
                      <a:r>
                        <a:rPr sz="900" dirty="0">
                          <a:latin typeface="Arial"/>
                          <a:cs typeface="Arial"/>
                        </a:rPr>
                        <a:t>points</a:t>
                      </a:r>
                      <a:r>
                        <a:rPr sz="900" spc="-25"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three</a:t>
                      </a:r>
                      <a:r>
                        <a:rPr sz="900" spc="-30" dirty="0">
                          <a:latin typeface="Arial"/>
                          <a:cs typeface="Arial"/>
                        </a:rPr>
                        <a:t> </a:t>
                      </a:r>
                      <a:r>
                        <a:rPr sz="900" spc="-10" dirty="0">
                          <a:latin typeface="Arial"/>
                          <a:cs typeface="Arial"/>
                        </a:rPr>
                        <a:t>dimensional </a:t>
                      </a:r>
                      <a:r>
                        <a:rPr sz="900" dirty="0">
                          <a:latin typeface="Arial"/>
                          <a:cs typeface="Arial"/>
                        </a:rPr>
                        <a:t>coordinate</a:t>
                      </a:r>
                      <a:r>
                        <a:rPr sz="900" spc="-60" dirty="0">
                          <a:latin typeface="Arial"/>
                          <a:cs typeface="Arial"/>
                        </a:rPr>
                        <a:t> </a:t>
                      </a:r>
                      <a:r>
                        <a:rPr sz="900" spc="-10" dirty="0">
                          <a:latin typeface="Arial"/>
                          <a:cs typeface="Arial"/>
                        </a:rPr>
                        <a:t>space</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568325">
                <a:tc>
                  <a:txBody>
                    <a:bodyPr/>
                    <a:lstStyle/>
                    <a:p>
                      <a:pPr marL="73025">
                        <a:lnSpc>
                          <a:spcPct val="100000"/>
                        </a:lnSpc>
                        <a:spcBef>
                          <a:spcPts val="105"/>
                        </a:spcBef>
                      </a:pPr>
                      <a:r>
                        <a:rPr sz="900" b="1" i="1" spc="-10" dirty="0">
                          <a:latin typeface="Arial"/>
                          <a:cs typeface="Arial"/>
                        </a:rPr>
                        <a:t>Point4d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ts val="1055"/>
                        </a:lnSpc>
                        <a:spcBef>
                          <a:spcPts val="105"/>
                        </a:spcBef>
                      </a:pPr>
                      <a:r>
                        <a:rPr sz="900" b="1" dirty="0">
                          <a:latin typeface="Arial"/>
                          <a:cs typeface="Arial"/>
                        </a:rPr>
                        <a:t>X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30"/>
                        </a:lnSpc>
                      </a:pPr>
                      <a:r>
                        <a:rPr sz="900" b="1" dirty="0">
                          <a:latin typeface="Arial"/>
                          <a:cs typeface="Arial"/>
                        </a:rPr>
                        <a:t>Y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40"/>
                        </a:lnSpc>
                      </a:pPr>
                      <a:r>
                        <a:rPr sz="900" b="1" dirty="0">
                          <a:latin typeface="Arial"/>
                          <a:cs typeface="Arial"/>
                        </a:rPr>
                        <a:t>Z</a:t>
                      </a:r>
                      <a:r>
                        <a:rPr sz="900" b="1" spc="-10" dirty="0">
                          <a:latin typeface="Arial"/>
                          <a:cs typeface="Arial"/>
                        </a:rPr>
                        <a:t>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60"/>
                        </a:lnSpc>
                      </a:pPr>
                      <a:r>
                        <a:rPr sz="900" b="1" dirty="0">
                          <a:latin typeface="Arial"/>
                          <a:cs typeface="Arial"/>
                        </a:rPr>
                        <a:t>W</a:t>
                      </a:r>
                      <a:r>
                        <a:rPr sz="900" b="1" spc="-10" dirty="0">
                          <a:latin typeface="Arial"/>
                          <a:cs typeface="Arial"/>
                        </a:rPr>
                        <a:t>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marR="111760">
                        <a:lnSpc>
                          <a:spcPts val="1030"/>
                        </a:lnSpc>
                        <a:spcBef>
                          <a:spcPts val="185"/>
                        </a:spcBef>
                      </a:pPr>
                      <a:r>
                        <a:rPr sz="900" dirty="0">
                          <a:latin typeface="Arial"/>
                          <a:cs typeface="Arial"/>
                        </a:rPr>
                        <a:t>Used</a:t>
                      </a:r>
                      <a:r>
                        <a:rPr sz="900" spc="-10" dirty="0">
                          <a:latin typeface="Arial"/>
                          <a:cs typeface="Arial"/>
                        </a:rPr>
                        <a:t> </a:t>
                      </a:r>
                      <a:r>
                        <a:rPr sz="900" dirty="0">
                          <a:latin typeface="Arial"/>
                          <a:cs typeface="Arial"/>
                        </a:rPr>
                        <a:t>for</a:t>
                      </a:r>
                      <a:r>
                        <a:rPr sz="900" spc="-10" dirty="0">
                          <a:latin typeface="Arial"/>
                          <a:cs typeface="Arial"/>
                        </a:rPr>
                        <a:t> </a:t>
                      </a:r>
                      <a:r>
                        <a:rPr sz="900" dirty="0">
                          <a:latin typeface="Arial"/>
                          <a:cs typeface="Arial"/>
                        </a:rPr>
                        <a:t>grips</a:t>
                      </a:r>
                      <a:r>
                        <a:rPr sz="900" spc="-15" dirty="0">
                          <a:latin typeface="Arial"/>
                          <a:cs typeface="Arial"/>
                        </a:rPr>
                        <a:t> </a:t>
                      </a:r>
                      <a:r>
                        <a:rPr sz="900" dirty="0">
                          <a:latin typeface="Arial"/>
                          <a:cs typeface="Arial"/>
                        </a:rPr>
                        <a:t>or</a:t>
                      </a:r>
                      <a:r>
                        <a:rPr sz="900" spc="-10" dirty="0">
                          <a:latin typeface="Arial"/>
                          <a:cs typeface="Arial"/>
                        </a:rPr>
                        <a:t> </a:t>
                      </a:r>
                      <a:r>
                        <a:rPr sz="900" dirty="0">
                          <a:latin typeface="Arial"/>
                          <a:cs typeface="Arial"/>
                        </a:rPr>
                        <a:t>control</a:t>
                      </a:r>
                      <a:r>
                        <a:rPr sz="900" spc="-10" dirty="0">
                          <a:latin typeface="Arial"/>
                          <a:cs typeface="Arial"/>
                        </a:rPr>
                        <a:t> </a:t>
                      </a:r>
                      <a:r>
                        <a:rPr sz="900" dirty="0">
                          <a:latin typeface="Arial"/>
                          <a:cs typeface="Arial"/>
                        </a:rPr>
                        <a:t>points.</a:t>
                      </a:r>
                      <a:r>
                        <a:rPr sz="900" spc="229" dirty="0">
                          <a:latin typeface="Arial"/>
                          <a:cs typeface="Arial"/>
                        </a:rPr>
                        <a:t> </a:t>
                      </a:r>
                      <a:r>
                        <a:rPr sz="900" dirty="0">
                          <a:latin typeface="Arial"/>
                          <a:cs typeface="Arial"/>
                        </a:rPr>
                        <a:t>Grips</a:t>
                      </a:r>
                      <a:r>
                        <a:rPr sz="900" spc="-15" dirty="0">
                          <a:latin typeface="Arial"/>
                          <a:cs typeface="Arial"/>
                        </a:rPr>
                        <a:t> </a:t>
                      </a:r>
                      <a:r>
                        <a:rPr sz="900" dirty="0">
                          <a:latin typeface="Arial"/>
                          <a:cs typeface="Arial"/>
                        </a:rPr>
                        <a:t>have</a:t>
                      </a:r>
                      <a:r>
                        <a:rPr sz="900" spc="-10" dirty="0">
                          <a:latin typeface="Arial"/>
                          <a:cs typeface="Arial"/>
                        </a:rPr>
                        <a:t> </a:t>
                      </a:r>
                      <a:r>
                        <a:rPr sz="900" dirty="0">
                          <a:latin typeface="Arial"/>
                          <a:cs typeface="Arial"/>
                        </a:rPr>
                        <a:t>weight</a:t>
                      </a:r>
                      <a:r>
                        <a:rPr sz="900" spc="-20" dirty="0">
                          <a:latin typeface="Arial"/>
                          <a:cs typeface="Arial"/>
                        </a:rPr>
                        <a:t> </a:t>
                      </a:r>
                      <a:r>
                        <a:rPr sz="900" spc="-10" dirty="0">
                          <a:latin typeface="Arial"/>
                          <a:cs typeface="Arial"/>
                        </a:rPr>
                        <a:t>information </a:t>
                      </a:r>
                      <a:r>
                        <a:rPr sz="900" dirty="0">
                          <a:latin typeface="Arial"/>
                          <a:cs typeface="Arial"/>
                        </a:rPr>
                        <a:t>in</a:t>
                      </a:r>
                      <a:r>
                        <a:rPr sz="900" spc="-15" dirty="0">
                          <a:latin typeface="Arial"/>
                          <a:cs typeface="Arial"/>
                        </a:rPr>
                        <a:t> </a:t>
                      </a:r>
                      <a:r>
                        <a:rPr sz="900" dirty="0">
                          <a:latin typeface="Arial"/>
                          <a:cs typeface="Arial"/>
                        </a:rPr>
                        <a:t>addition</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3D</a:t>
                      </a:r>
                      <a:r>
                        <a:rPr sz="900" spc="-10" dirty="0">
                          <a:latin typeface="Arial"/>
                          <a:cs typeface="Arial"/>
                        </a:rPr>
                        <a:t> location.</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902004" y="3491535"/>
            <a:ext cx="252603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As</a:t>
            </a:r>
            <a:r>
              <a:rPr sz="1100" spc="-15"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vectors,</a:t>
            </a:r>
            <a:r>
              <a:rPr sz="1100" spc="-20" dirty="0">
                <a:latin typeface="Arial"/>
                <a:cs typeface="Arial"/>
              </a:rPr>
              <a:t> </a:t>
            </a:r>
            <a:r>
              <a:rPr sz="1100" dirty="0">
                <a:latin typeface="Arial"/>
                <a:cs typeface="Arial"/>
              </a:rPr>
              <a:t>there</a:t>
            </a:r>
            <a:r>
              <a:rPr sz="1100" spc="-1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main</a:t>
            </a:r>
            <a:r>
              <a:rPr sz="1100" spc="-15" dirty="0">
                <a:latin typeface="Arial"/>
                <a:cs typeface="Arial"/>
              </a:rPr>
              <a:t> </a:t>
            </a:r>
            <a:r>
              <a:rPr sz="1100" spc="-10" dirty="0">
                <a:latin typeface="Arial"/>
                <a:cs typeface="Arial"/>
              </a:rPr>
              <a:t>types.</a:t>
            </a:r>
            <a:endParaRPr sz="1100">
              <a:latin typeface="Arial"/>
              <a:cs typeface="Arial"/>
            </a:endParaRPr>
          </a:p>
        </p:txBody>
      </p:sp>
      <p:graphicFrame>
        <p:nvGraphicFramePr>
          <p:cNvPr id="6" name="object 6"/>
          <p:cNvGraphicFramePr>
            <a:graphicFrameLocks noGrp="1"/>
          </p:cNvGraphicFramePr>
          <p:nvPr>
            <p:extLst>
              <p:ext uri="{D42A27DB-BD31-4B8C-83A1-F6EECF244321}">
                <p14:modId xmlns:p14="http://schemas.microsoft.com/office/powerpoint/2010/main" val="2501228683"/>
              </p:ext>
            </p:extLst>
          </p:nvPr>
        </p:nvGraphicFramePr>
        <p:xfrm>
          <a:off x="989380" y="3804463"/>
          <a:ext cx="5927090" cy="654685"/>
        </p:xfrm>
        <a:graphic>
          <a:graphicData uri="http://schemas.openxmlformats.org/drawingml/2006/table">
            <a:tbl>
              <a:tblPr firstRow="1" bandRow="1">
                <a:tableStyleId>{2D5ABB26-0587-4C30-8999-92F81FD0307C}</a:tableStyleId>
              </a:tblPr>
              <a:tblGrid>
                <a:gridCol w="981710">
                  <a:extLst>
                    <a:ext uri="{9D8B030D-6E8A-4147-A177-3AD203B41FA5}">
                      <a16:colId xmlns:a16="http://schemas.microsoft.com/office/drawing/2014/main" val="20000"/>
                    </a:ext>
                  </a:extLst>
                </a:gridCol>
                <a:gridCol w="1600835">
                  <a:extLst>
                    <a:ext uri="{9D8B030D-6E8A-4147-A177-3AD203B41FA5}">
                      <a16:colId xmlns:a16="http://schemas.microsoft.com/office/drawing/2014/main" val="20001"/>
                    </a:ext>
                  </a:extLst>
                </a:gridCol>
                <a:gridCol w="3344545">
                  <a:extLst>
                    <a:ext uri="{9D8B030D-6E8A-4147-A177-3AD203B41FA5}">
                      <a16:colId xmlns:a16="http://schemas.microsoft.com/office/drawing/2014/main" val="20002"/>
                    </a:ext>
                  </a:extLst>
                </a:gridCol>
              </a:tblGrid>
              <a:tr h="175260">
                <a:tc>
                  <a:txBody>
                    <a:bodyPr/>
                    <a:lstStyle/>
                    <a:p>
                      <a:pPr marL="73025">
                        <a:lnSpc>
                          <a:spcPct val="100000"/>
                        </a:lnSpc>
                        <a:spcBef>
                          <a:spcPts val="105"/>
                        </a:spcBef>
                      </a:pPr>
                      <a:r>
                        <a:rPr sz="900" dirty="0">
                          <a:latin typeface="Arial"/>
                          <a:cs typeface="Arial"/>
                        </a:rPr>
                        <a:t>Class</a:t>
                      </a:r>
                      <a:r>
                        <a:rPr sz="900" spc="-15" dirty="0">
                          <a:latin typeface="Arial"/>
                          <a:cs typeface="Arial"/>
                        </a:rPr>
                        <a:t> </a:t>
                      </a:r>
                      <a:r>
                        <a:rPr sz="900" spc="-20" dirty="0">
                          <a:latin typeface="Arial"/>
                          <a:cs typeface="Arial"/>
                        </a:rPr>
                        <a:t>name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73025">
                        <a:lnSpc>
                          <a:spcPct val="100000"/>
                        </a:lnSpc>
                        <a:spcBef>
                          <a:spcPts val="105"/>
                        </a:spcBef>
                      </a:pPr>
                      <a:r>
                        <a:rPr sz="900" dirty="0">
                          <a:latin typeface="Arial"/>
                          <a:cs typeface="Arial"/>
                        </a:rPr>
                        <a:t>Member</a:t>
                      </a:r>
                      <a:r>
                        <a:rPr sz="900" spc="-55" dirty="0">
                          <a:latin typeface="Arial"/>
                          <a:cs typeface="Arial"/>
                        </a:rPr>
                        <a:t> </a:t>
                      </a:r>
                      <a:r>
                        <a:rPr sz="900" spc="-10" dirty="0">
                          <a:latin typeface="Arial"/>
                          <a:cs typeface="Arial"/>
                        </a:rPr>
                        <a:t>variables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73025">
                        <a:lnSpc>
                          <a:spcPct val="100000"/>
                        </a:lnSpc>
                        <a:spcBef>
                          <a:spcPts val="105"/>
                        </a:spcBef>
                      </a:pPr>
                      <a:r>
                        <a:rPr sz="900" spc="-10" dirty="0">
                          <a:latin typeface="Arial"/>
                          <a:cs typeface="Arial"/>
                        </a:rPr>
                        <a:t>Notes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306070">
                <a:tc>
                  <a:txBody>
                    <a:bodyPr/>
                    <a:lstStyle/>
                    <a:p>
                      <a:pPr marL="73025">
                        <a:lnSpc>
                          <a:spcPct val="100000"/>
                        </a:lnSpc>
                        <a:spcBef>
                          <a:spcPts val="105"/>
                        </a:spcBef>
                      </a:pPr>
                      <a:r>
                        <a:rPr sz="900" b="1" i="1" spc="-10" dirty="0">
                          <a:latin typeface="Arial"/>
                          <a:cs typeface="Arial"/>
                        </a:rPr>
                        <a:t>Vector2d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ts val="1055"/>
                        </a:lnSpc>
                        <a:spcBef>
                          <a:spcPts val="105"/>
                        </a:spcBef>
                      </a:pPr>
                      <a:r>
                        <a:rPr sz="900" b="1" dirty="0">
                          <a:latin typeface="Arial"/>
                          <a:cs typeface="Arial"/>
                        </a:rPr>
                        <a:t>X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55"/>
                        </a:lnSpc>
                      </a:pPr>
                      <a:r>
                        <a:rPr sz="900" b="1" dirty="0">
                          <a:latin typeface="Arial"/>
                          <a:cs typeface="Arial"/>
                        </a:rPr>
                        <a:t>Y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ct val="100000"/>
                        </a:lnSpc>
                        <a:spcBef>
                          <a:spcPts val="105"/>
                        </a:spcBef>
                      </a:pPr>
                      <a:r>
                        <a:rPr sz="900" dirty="0">
                          <a:latin typeface="Arial"/>
                          <a:cs typeface="Arial"/>
                        </a:rPr>
                        <a:t>Used</a:t>
                      </a:r>
                      <a:r>
                        <a:rPr sz="900" spc="-15" dirty="0">
                          <a:latin typeface="Arial"/>
                          <a:cs typeface="Arial"/>
                        </a:rPr>
                        <a:t> </a:t>
                      </a:r>
                      <a:r>
                        <a:rPr sz="900" dirty="0">
                          <a:latin typeface="Arial"/>
                          <a:cs typeface="Arial"/>
                        </a:rPr>
                        <a:t>in</a:t>
                      </a:r>
                      <a:r>
                        <a:rPr sz="900" spc="-15" dirty="0">
                          <a:latin typeface="Arial"/>
                          <a:cs typeface="Arial"/>
                        </a:rPr>
                        <a:t> </a:t>
                      </a:r>
                      <a:r>
                        <a:rPr sz="900" dirty="0">
                          <a:latin typeface="Arial"/>
                          <a:cs typeface="Arial"/>
                        </a:rPr>
                        <a:t>two</a:t>
                      </a:r>
                      <a:r>
                        <a:rPr sz="900" spc="-25" dirty="0">
                          <a:latin typeface="Arial"/>
                          <a:cs typeface="Arial"/>
                        </a:rPr>
                        <a:t> </a:t>
                      </a:r>
                      <a:r>
                        <a:rPr sz="900" dirty="0">
                          <a:latin typeface="Arial"/>
                          <a:cs typeface="Arial"/>
                        </a:rPr>
                        <a:t>dimensional</a:t>
                      </a:r>
                      <a:r>
                        <a:rPr sz="900" spc="-10" dirty="0">
                          <a:latin typeface="Arial"/>
                          <a:cs typeface="Arial"/>
                        </a:rPr>
                        <a:t> </a:t>
                      </a:r>
                      <a:r>
                        <a:rPr sz="900" spc="-20" dirty="0">
                          <a:latin typeface="Arial"/>
                          <a:cs typeface="Arial"/>
                        </a:rPr>
                        <a:t>space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173355">
                <a:tc>
                  <a:txBody>
                    <a:bodyPr/>
                    <a:lstStyle/>
                    <a:p>
                      <a:pPr marL="73025">
                        <a:lnSpc>
                          <a:spcPct val="100000"/>
                        </a:lnSpc>
                        <a:spcBef>
                          <a:spcPts val="105"/>
                        </a:spcBef>
                      </a:pPr>
                      <a:r>
                        <a:rPr sz="900" b="1" i="1" spc="-10" dirty="0">
                          <a:latin typeface="Arial"/>
                          <a:cs typeface="Arial"/>
                        </a:rPr>
                        <a:t>Vector3d</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ct val="100000"/>
                        </a:lnSpc>
                        <a:spcBef>
                          <a:spcPts val="105"/>
                        </a:spcBef>
                      </a:pPr>
                      <a:r>
                        <a:rPr sz="900" b="1" dirty="0">
                          <a:latin typeface="Arial"/>
                          <a:cs typeface="Arial"/>
                        </a:rPr>
                        <a:t>X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ct val="100000"/>
                        </a:lnSpc>
                        <a:spcBef>
                          <a:spcPts val="105"/>
                        </a:spcBef>
                      </a:pPr>
                      <a:r>
                        <a:rPr sz="900" dirty="0">
                          <a:latin typeface="Arial"/>
                          <a:cs typeface="Arial"/>
                        </a:rPr>
                        <a:t>Used</a:t>
                      </a:r>
                      <a:r>
                        <a:rPr sz="900" spc="-20"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three</a:t>
                      </a:r>
                      <a:r>
                        <a:rPr sz="900" spc="-15" dirty="0">
                          <a:latin typeface="Arial"/>
                          <a:cs typeface="Arial"/>
                        </a:rPr>
                        <a:t> </a:t>
                      </a:r>
                      <a:r>
                        <a:rPr sz="900" dirty="0">
                          <a:latin typeface="Arial"/>
                          <a:cs typeface="Arial"/>
                        </a:rPr>
                        <a:t>dimensional</a:t>
                      </a:r>
                      <a:r>
                        <a:rPr sz="900" spc="-20" dirty="0">
                          <a:latin typeface="Arial"/>
                          <a:cs typeface="Arial"/>
                        </a:rPr>
                        <a:t> </a:t>
                      </a:r>
                      <a:r>
                        <a:rPr sz="900" spc="-10" dirty="0">
                          <a:latin typeface="Arial"/>
                          <a:cs typeface="Arial"/>
                        </a:rPr>
                        <a:t>space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p:nvPr/>
        </p:nvSpPr>
        <p:spPr>
          <a:xfrm>
            <a:off x="914704" y="8400848"/>
            <a:ext cx="1829435" cy="7620"/>
          </a:xfrm>
          <a:custGeom>
            <a:avLst/>
            <a:gdLst/>
            <a:ahLst/>
            <a:cxnLst/>
            <a:rect l="l" t="t" r="r" b="b"/>
            <a:pathLst>
              <a:path w="1829435" h="7620">
                <a:moveTo>
                  <a:pt x="1829054" y="0"/>
                </a:moveTo>
                <a:lnTo>
                  <a:pt x="0" y="0"/>
                </a:lnTo>
                <a:lnTo>
                  <a:pt x="0" y="7619"/>
                </a:lnTo>
                <a:lnTo>
                  <a:pt x="1829054" y="7619"/>
                </a:lnTo>
                <a:lnTo>
                  <a:pt x="1829054" y="0"/>
                </a:lnTo>
                <a:close/>
              </a:path>
            </a:pathLst>
          </a:custGeom>
          <a:solidFill>
            <a:srgbClr val="000000"/>
          </a:solidFill>
        </p:spPr>
        <p:txBody>
          <a:bodyPr wrap="square" lIns="0" tIns="0" rIns="0" bIns="0" rtlCol="0"/>
          <a:lstStyle/>
          <a:p>
            <a:endParaRPr/>
          </a:p>
        </p:txBody>
      </p:sp>
      <p:sp>
        <p:nvSpPr>
          <p:cNvPr id="8" name="object 8"/>
          <p:cNvSpPr txBox="1"/>
          <p:nvPr/>
        </p:nvSpPr>
        <p:spPr>
          <a:xfrm>
            <a:off x="876604" y="8458200"/>
            <a:ext cx="5722620" cy="471805"/>
          </a:xfrm>
          <a:prstGeom prst="rect">
            <a:avLst/>
          </a:prstGeom>
        </p:spPr>
        <p:txBody>
          <a:bodyPr vert="horz" wrap="square" lIns="0" tIns="17145" rIns="0" bIns="0" rtlCol="0">
            <a:spAutoFit/>
          </a:bodyPr>
          <a:lstStyle/>
          <a:p>
            <a:pPr marL="38100" marR="30480">
              <a:lnSpc>
                <a:spcPct val="96500"/>
              </a:lnSpc>
              <a:spcBef>
                <a:spcPts val="135"/>
              </a:spcBef>
            </a:pPr>
            <a:r>
              <a:rPr sz="1050" baseline="31746" dirty="0">
                <a:latin typeface="Arial"/>
                <a:cs typeface="Arial"/>
              </a:rPr>
              <a:t>12</a:t>
            </a:r>
            <a:r>
              <a:rPr sz="1050" spc="82" baseline="31746" dirty="0">
                <a:latin typeface="Arial"/>
                <a:cs typeface="Arial"/>
              </a:rPr>
              <a:t> </a:t>
            </a:r>
            <a:r>
              <a:rPr sz="1000" dirty="0">
                <a:latin typeface="Arial"/>
                <a:cs typeface="Arial"/>
              </a:rPr>
              <a:t>For</a:t>
            </a:r>
            <a:r>
              <a:rPr sz="1000" spc="-30" dirty="0">
                <a:latin typeface="Arial"/>
                <a:cs typeface="Arial"/>
              </a:rPr>
              <a:t> </a:t>
            </a:r>
            <a:r>
              <a:rPr sz="1000" dirty="0">
                <a:latin typeface="Arial"/>
                <a:cs typeface="Arial"/>
              </a:rPr>
              <a:t>more</a:t>
            </a:r>
            <a:r>
              <a:rPr sz="1000" spc="-10" dirty="0">
                <a:latin typeface="Arial"/>
                <a:cs typeface="Arial"/>
              </a:rPr>
              <a:t> </a:t>
            </a:r>
            <a:r>
              <a:rPr sz="1000" dirty="0">
                <a:latin typeface="Arial"/>
                <a:cs typeface="Arial"/>
              </a:rPr>
              <a:t>detailed</a:t>
            </a:r>
            <a:r>
              <a:rPr sz="1000" spc="-20" dirty="0">
                <a:latin typeface="Arial"/>
                <a:cs typeface="Arial"/>
              </a:rPr>
              <a:t> </a:t>
            </a:r>
            <a:r>
              <a:rPr sz="1000" spc="-10" dirty="0">
                <a:latin typeface="Arial"/>
                <a:cs typeface="Arial"/>
              </a:rPr>
              <a:t>explanation</a:t>
            </a:r>
            <a:r>
              <a:rPr sz="1000" spc="-20" dirty="0">
                <a:latin typeface="Arial"/>
                <a:cs typeface="Arial"/>
              </a:rPr>
              <a:t> </a:t>
            </a:r>
            <a:r>
              <a:rPr sz="1000" dirty="0">
                <a:latin typeface="Arial"/>
                <a:cs typeface="Arial"/>
              </a:rPr>
              <a:t>of</a:t>
            </a:r>
            <a:r>
              <a:rPr sz="1000" spc="-30" dirty="0">
                <a:latin typeface="Arial"/>
                <a:cs typeface="Arial"/>
              </a:rPr>
              <a:t> </a:t>
            </a:r>
            <a:r>
              <a:rPr sz="1000" dirty="0">
                <a:latin typeface="Arial"/>
                <a:cs typeface="Arial"/>
              </a:rPr>
              <a:t>vectors</a:t>
            </a:r>
            <a:r>
              <a:rPr sz="1000" spc="-15" dirty="0">
                <a:latin typeface="Arial"/>
                <a:cs typeface="Arial"/>
              </a:rPr>
              <a:t> </a:t>
            </a:r>
            <a:r>
              <a:rPr sz="1000" dirty="0">
                <a:latin typeface="Arial"/>
                <a:cs typeface="Arial"/>
              </a:rPr>
              <a:t>and</a:t>
            </a:r>
            <a:r>
              <a:rPr sz="1000" spc="-25" dirty="0">
                <a:latin typeface="Arial"/>
                <a:cs typeface="Arial"/>
              </a:rPr>
              <a:t> </a:t>
            </a:r>
            <a:r>
              <a:rPr sz="1000" dirty="0">
                <a:latin typeface="Arial"/>
                <a:cs typeface="Arial"/>
              </a:rPr>
              <a:t>points,</a:t>
            </a:r>
            <a:r>
              <a:rPr sz="1000" spc="-25" dirty="0">
                <a:latin typeface="Arial"/>
                <a:cs typeface="Arial"/>
              </a:rPr>
              <a:t> </a:t>
            </a:r>
            <a:r>
              <a:rPr sz="1000" dirty="0">
                <a:latin typeface="Arial"/>
                <a:cs typeface="Arial"/>
              </a:rPr>
              <a:t>please</a:t>
            </a:r>
            <a:r>
              <a:rPr sz="1000" spc="-25" dirty="0">
                <a:latin typeface="Arial"/>
                <a:cs typeface="Arial"/>
              </a:rPr>
              <a:t> </a:t>
            </a:r>
            <a:r>
              <a:rPr sz="1000" dirty="0">
                <a:latin typeface="Arial"/>
                <a:cs typeface="Arial"/>
              </a:rPr>
              <a:t>refer</a:t>
            </a:r>
            <a:r>
              <a:rPr sz="1000" spc="-15" dirty="0">
                <a:latin typeface="Arial"/>
                <a:cs typeface="Arial"/>
              </a:rPr>
              <a:t> </a:t>
            </a:r>
            <a:r>
              <a:rPr sz="1000" dirty="0">
                <a:latin typeface="Arial"/>
                <a:cs typeface="Arial"/>
              </a:rPr>
              <a:t>to</a:t>
            </a:r>
            <a:r>
              <a:rPr sz="1000" spc="-25" dirty="0">
                <a:latin typeface="Arial"/>
                <a:cs typeface="Arial"/>
              </a:rPr>
              <a:t> </a:t>
            </a:r>
            <a:r>
              <a:rPr sz="1000" dirty="0">
                <a:latin typeface="Arial"/>
                <a:cs typeface="Arial"/>
              </a:rPr>
              <a:t>the</a:t>
            </a:r>
            <a:r>
              <a:rPr sz="1000" spc="-30" dirty="0">
                <a:latin typeface="Arial"/>
                <a:cs typeface="Arial"/>
              </a:rPr>
              <a:t> </a:t>
            </a:r>
            <a:r>
              <a:rPr sz="1000" dirty="0">
                <a:latin typeface="Arial"/>
                <a:cs typeface="Arial"/>
              </a:rPr>
              <a:t>“Essential</a:t>
            </a:r>
            <a:r>
              <a:rPr sz="1000" spc="-20" dirty="0">
                <a:latin typeface="Arial"/>
                <a:cs typeface="Arial"/>
              </a:rPr>
              <a:t> </a:t>
            </a:r>
            <a:r>
              <a:rPr sz="1000" dirty="0">
                <a:latin typeface="Arial"/>
                <a:cs typeface="Arial"/>
              </a:rPr>
              <a:t>Mathematics</a:t>
            </a:r>
            <a:r>
              <a:rPr sz="1000" spc="-20" dirty="0">
                <a:latin typeface="Arial"/>
                <a:cs typeface="Arial"/>
              </a:rPr>
              <a:t> </a:t>
            </a:r>
            <a:r>
              <a:rPr sz="1000" spc="-25" dirty="0">
                <a:latin typeface="Arial"/>
                <a:cs typeface="Arial"/>
              </a:rPr>
              <a:t>for </a:t>
            </a:r>
            <a:r>
              <a:rPr sz="1000" spc="-10" dirty="0">
                <a:latin typeface="Arial"/>
                <a:cs typeface="Arial"/>
              </a:rPr>
              <a:t>Computational</a:t>
            </a:r>
            <a:r>
              <a:rPr sz="1000" spc="-25" dirty="0">
                <a:latin typeface="Arial"/>
                <a:cs typeface="Arial"/>
              </a:rPr>
              <a:t> </a:t>
            </a:r>
            <a:r>
              <a:rPr sz="1000" dirty="0">
                <a:latin typeface="Arial"/>
                <a:cs typeface="Arial"/>
              </a:rPr>
              <a:t>Design”,</a:t>
            </a:r>
            <a:r>
              <a:rPr sz="1000" spc="-25" dirty="0">
                <a:latin typeface="Arial"/>
                <a:cs typeface="Arial"/>
              </a:rPr>
              <a:t> </a:t>
            </a:r>
            <a:r>
              <a:rPr sz="1000" dirty="0">
                <a:latin typeface="Arial"/>
                <a:cs typeface="Arial"/>
              </a:rPr>
              <a:t>a</a:t>
            </a:r>
            <a:r>
              <a:rPr sz="1000" spc="-15" dirty="0">
                <a:latin typeface="Arial"/>
                <a:cs typeface="Arial"/>
              </a:rPr>
              <a:t> </a:t>
            </a:r>
            <a:r>
              <a:rPr sz="1000" dirty="0">
                <a:latin typeface="Arial"/>
                <a:cs typeface="Arial"/>
              </a:rPr>
              <a:t>publication</a:t>
            </a:r>
            <a:r>
              <a:rPr sz="1000" spc="-20" dirty="0">
                <a:latin typeface="Arial"/>
                <a:cs typeface="Arial"/>
              </a:rPr>
              <a:t> </a:t>
            </a:r>
            <a:r>
              <a:rPr sz="1000" dirty="0">
                <a:latin typeface="Arial"/>
                <a:cs typeface="Arial"/>
              </a:rPr>
              <a:t>by</a:t>
            </a:r>
            <a:r>
              <a:rPr sz="1000" spc="-25" dirty="0">
                <a:latin typeface="Arial"/>
                <a:cs typeface="Arial"/>
              </a:rPr>
              <a:t> </a:t>
            </a:r>
            <a:r>
              <a:rPr sz="1000" spc="-10" dirty="0">
                <a:latin typeface="Arial"/>
                <a:cs typeface="Arial"/>
              </a:rPr>
              <a:t>McNeel. </a:t>
            </a:r>
            <a:r>
              <a:rPr sz="1000" u="sng" spc="-10" dirty="0">
                <a:solidFill>
                  <a:srgbClr val="1154CC"/>
                </a:solidFill>
                <a:uFill>
                  <a:solidFill>
                    <a:srgbClr val="1154CC"/>
                  </a:solidFill>
                </a:uFill>
                <a:latin typeface="Arial"/>
                <a:cs typeface="Arial"/>
                <a:hlinkClick r:id="rId2"/>
              </a:rPr>
              <a:t>https://www.rhino3d.com/download/rhino/6/essentialmathematics</a:t>
            </a:r>
            <a:endParaRPr sz="1000" dirty="0">
              <a:latin typeface="Arial"/>
              <a:cs typeface="Arial"/>
            </a:endParaRPr>
          </a:p>
        </p:txBody>
      </p:sp>
      <p:sp>
        <p:nvSpPr>
          <p:cNvPr id="11" name="TextBox 10">
            <a:hlinkClick r:id="rId3" action="ppaction://hlinkfile"/>
          </p:cNvPr>
          <p:cNvSpPr txBox="1"/>
          <p:nvPr/>
        </p:nvSpPr>
        <p:spPr>
          <a:xfrm>
            <a:off x="6308026" y="84053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4" name="object 2"/>
          <p:cNvGraphicFramePr>
            <a:graphicFrameLocks noGrp="1"/>
          </p:cNvGraphicFramePr>
          <p:nvPr>
            <p:extLst>
              <p:ext uri="{D42A27DB-BD31-4B8C-83A1-F6EECF244321}">
                <p14:modId xmlns:p14="http://schemas.microsoft.com/office/powerpoint/2010/main" val="2662796601"/>
              </p:ext>
            </p:extLst>
          </p:nvPr>
        </p:nvGraphicFramePr>
        <p:xfrm>
          <a:off x="989380" y="4456900"/>
          <a:ext cx="5927090" cy="306070"/>
        </p:xfrm>
        <a:graphic>
          <a:graphicData uri="http://schemas.openxmlformats.org/drawingml/2006/table">
            <a:tbl>
              <a:tblPr firstRow="1" bandRow="1">
                <a:tableStyleId>{2D5ABB26-0587-4C30-8999-92F81FD0307C}</a:tableStyleId>
              </a:tblPr>
              <a:tblGrid>
                <a:gridCol w="981710">
                  <a:extLst>
                    <a:ext uri="{9D8B030D-6E8A-4147-A177-3AD203B41FA5}">
                      <a16:colId xmlns:a16="http://schemas.microsoft.com/office/drawing/2014/main" val="20000"/>
                    </a:ext>
                  </a:extLst>
                </a:gridCol>
                <a:gridCol w="1600835">
                  <a:extLst>
                    <a:ext uri="{9D8B030D-6E8A-4147-A177-3AD203B41FA5}">
                      <a16:colId xmlns:a16="http://schemas.microsoft.com/office/drawing/2014/main" val="20001"/>
                    </a:ext>
                  </a:extLst>
                </a:gridCol>
                <a:gridCol w="3344545">
                  <a:extLst>
                    <a:ext uri="{9D8B030D-6E8A-4147-A177-3AD203B41FA5}">
                      <a16:colId xmlns:a16="http://schemas.microsoft.com/office/drawing/2014/main" val="20002"/>
                    </a:ext>
                  </a:extLst>
                </a:gridCol>
              </a:tblGrid>
              <a:tr h="306070">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73025">
                        <a:lnSpc>
                          <a:spcPts val="1055"/>
                        </a:lnSpc>
                        <a:spcBef>
                          <a:spcPts val="105"/>
                        </a:spcBef>
                      </a:pPr>
                      <a:r>
                        <a:rPr sz="900" b="1" dirty="0">
                          <a:latin typeface="Arial"/>
                          <a:cs typeface="Arial"/>
                        </a:rPr>
                        <a:t>Y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p>
                      <a:pPr marL="73025">
                        <a:lnSpc>
                          <a:spcPts val="1055"/>
                        </a:lnSpc>
                      </a:pPr>
                      <a:r>
                        <a:rPr sz="900" b="1" dirty="0">
                          <a:latin typeface="Arial"/>
                          <a:cs typeface="Arial"/>
                        </a:rPr>
                        <a:t>Z</a:t>
                      </a:r>
                      <a:r>
                        <a:rPr sz="900" b="1" spc="-10" dirty="0">
                          <a:latin typeface="Arial"/>
                          <a:cs typeface="Arial"/>
                        </a:rPr>
                        <a:t> </a:t>
                      </a:r>
                      <a:r>
                        <a:rPr sz="900" dirty="0">
                          <a:solidFill>
                            <a:srgbClr val="0000FF"/>
                          </a:solidFill>
                          <a:latin typeface="Arial"/>
                          <a:cs typeface="Arial"/>
                        </a:rPr>
                        <a:t>as</a:t>
                      </a:r>
                      <a:r>
                        <a:rPr sz="900" spc="5" dirty="0">
                          <a:solidFill>
                            <a:srgbClr val="0000FF"/>
                          </a:solidFill>
                          <a:latin typeface="Arial"/>
                          <a:cs typeface="Arial"/>
                        </a:rPr>
                        <a:t> </a:t>
                      </a:r>
                      <a:r>
                        <a:rPr sz="900" spc="-10" dirty="0">
                          <a:solidFill>
                            <a:srgbClr val="0000FF"/>
                          </a:solidFill>
                          <a:latin typeface="Arial"/>
                          <a:cs typeface="Arial"/>
                        </a:rPr>
                        <a:t>Double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15" name="Title 14"/>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838200"/>
            <a:ext cx="5761990" cy="355600"/>
          </a:xfrm>
          <a:prstGeom prst="rect">
            <a:avLst/>
          </a:prstGeom>
        </p:spPr>
        <p:txBody>
          <a:bodyPr vert="horz" wrap="square" lIns="0" tIns="23495" rIns="0" bIns="0" rtlCol="0">
            <a:spAutoFit/>
          </a:bodyPr>
          <a:lstStyle/>
          <a:p>
            <a:pPr marL="12700" marR="5080">
              <a:lnSpc>
                <a:spcPts val="1270"/>
              </a:lnSpc>
              <a:spcBef>
                <a:spcPts val="185"/>
              </a:spcBef>
            </a:pP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few</a:t>
            </a:r>
            <a:r>
              <a:rPr sz="1100" spc="-30" dirty="0">
                <a:latin typeface="Arial"/>
                <a:cs typeface="Arial"/>
              </a:rPr>
              <a:t> </a:t>
            </a:r>
            <a:r>
              <a:rPr sz="1100" dirty="0">
                <a:latin typeface="Arial"/>
                <a:cs typeface="Arial"/>
              </a:rPr>
              <a:t>point</a:t>
            </a:r>
            <a:r>
              <a:rPr sz="1100" spc="-2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vector</a:t>
            </a:r>
            <a:r>
              <a:rPr sz="1100" spc="-20" dirty="0">
                <a:latin typeface="Arial"/>
                <a:cs typeface="Arial"/>
              </a:rPr>
              <a:t> </a:t>
            </a:r>
            <a:r>
              <a:rPr sz="1100" dirty="0">
                <a:latin typeface="Arial"/>
                <a:cs typeface="Arial"/>
              </a:rPr>
              <a:t>operations</a:t>
            </a:r>
            <a:r>
              <a:rPr sz="1100" spc="-25" dirty="0">
                <a:latin typeface="Arial"/>
                <a:cs typeface="Arial"/>
              </a:rPr>
              <a:t> </a:t>
            </a:r>
            <a:r>
              <a:rPr sz="1100" dirty="0">
                <a:latin typeface="Arial"/>
                <a:cs typeface="Arial"/>
              </a:rPr>
              <a:t>with</a:t>
            </a:r>
            <a:r>
              <a:rPr sz="1100" spc="-25" dirty="0">
                <a:latin typeface="Arial"/>
                <a:cs typeface="Arial"/>
              </a:rPr>
              <a:t> </a:t>
            </a:r>
            <a:r>
              <a:rPr sz="1100" dirty="0">
                <a:latin typeface="Arial"/>
                <a:cs typeface="Arial"/>
              </a:rPr>
              <a:t>examples</a:t>
            </a:r>
            <a:r>
              <a:rPr sz="1100" spc="-25"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output.</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script</a:t>
            </a:r>
            <a:r>
              <a:rPr sz="1100" spc="-25" dirty="0">
                <a:latin typeface="Arial"/>
                <a:cs typeface="Arial"/>
              </a:rPr>
              <a:t> </a:t>
            </a:r>
            <a:r>
              <a:rPr sz="1100" spc="-10" dirty="0">
                <a:latin typeface="Arial"/>
                <a:cs typeface="Arial"/>
              </a:rPr>
              <a:t>starts </a:t>
            </a:r>
            <a:r>
              <a:rPr sz="1100" dirty="0">
                <a:latin typeface="Arial"/>
                <a:cs typeface="Arial"/>
              </a:rPr>
              <a:t>with</a:t>
            </a:r>
            <a:r>
              <a:rPr sz="1100" spc="-35" dirty="0">
                <a:latin typeface="Arial"/>
                <a:cs typeface="Arial"/>
              </a:rPr>
              <a:t> </a:t>
            </a:r>
            <a:r>
              <a:rPr sz="1100" dirty="0">
                <a:latin typeface="Arial"/>
                <a:cs typeface="Arial"/>
              </a:rPr>
              <a:t>declaring</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initializing</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few</a:t>
            </a:r>
            <a:r>
              <a:rPr sz="1100" spc="-35" dirty="0">
                <a:latin typeface="Arial"/>
                <a:cs typeface="Arial"/>
              </a:rPr>
              <a:t> </a:t>
            </a:r>
            <a:r>
              <a:rPr sz="1100" dirty="0">
                <a:latin typeface="Arial"/>
                <a:cs typeface="Arial"/>
              </a:rPr>
              <a:t>values,</a:t>
            </a:r>
            <a:r>
              <a:rPr sz="1100" spc="-30" dirty="0">
                <a:latin typeface="Arial"/>
                <a:cs typeface="Arial"/>
              </a:rPr>
              <a:t> </a:t>
            </a:r>
            <a:r>
              <a:rPr sz="1100" dirty="0">
                <a:latin typeface="Arial"/>
                <a:cs typeface="Arial"/>
              </a:rPr>
              <a:t>then</a:t>
            </a:r>
            <a:r>
              <a:rPr sz="1100" spc="-30" dirty="0">
                <a:latin typeface="Arial"/>
                <a:cs typeface="Arial"/>
              </a:rPr>
              <a:t> </a:t>
            </a:r>
            <a:r>
              <a:rPr sz="1100" dirty="0">
                <a:latin typeface="Arial"/>
                <a:cs typeface="Arial"/>
              </a:rPr>
              <a:t>applying</a:t>
            </a:r>
            <a:r>
              <a:rPr sz="1100" spc="-20" dirty="0">
                <a:latin typeface="Arial"/>
                <a:cs typeface="Arial"/>
              </a:rPr>
              <a:t> </a:t>
            </a:r>
            <a:r>
              <a:rPr sz="1100" dirty="0">
                <a:latin typeface="Arial"/>
                <a:cs typeface="Arial"/>
              </a:rPr>
              <a:t>some</a:t>
            </a:r>
            <a:r>
              <a:rPr sz="1100" spc="-15" dirty="0">
                <a:latin typeface="Arial"/>
                <a:cs typeface="Arial"/>
              </a:rPr>
              <a:t> </a:t>
            </a:r>
            <a:r>
              <a:rPr sz="1100" spc="-10" dirty="0">
                <a:latin typeface="Arial"/>
                <a:cs typeface="Arial"/>
              </a:rPr>
              <a:t>operations.</a:t>
            </a:r>
            <a:endParaRPr sz="110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2559854535"/>
              </p:ext>
            </p:extLst>
          </p:nvPr>
        </p:nvGraphicFramePr>
        <p:xfrm>
          <a:off x="1000048" y="1312673"/>
          <a:ext cx="5915660" cy="7228205"/>
        </p:xfrm>
        <a:graphic>
          <a:graphicData uri="http://schemas.openxmlformats.org/drawingml/2006/table">
            <a:tbl>
              <a:tblPr firstRow="1" bandRow="1">
                <a:tableStyleId>{2D5ABB26-0587-4C30-8999-92F81FD0307C}</a:tableStyleId>
              </a:tblPr>
              <a:tblGrid>
                <a:gridCol w="3143250">
                  <a:extLst>
                    <a:ext uri="{9D8B030D-6E8A-4147-A177-3AD203B41FA5}">
                      <a16:colId xmlns:a16="http://schemas.microsoft.com/office/drawing/2014/main" val="20000"/>
                    </a:ext>
                  </a:extLst>
                </a:gridCol>
                <a:gridCol w="2772410">
                  <a:extLst>
                    <a:ext uri="{9D8B030D-6E8A-4147-A177-3AD203B41FA5}">
                      <a16:colId xmlns:a16="http://schemas.microsoft.com/office/drawing/2014/main" val="20001"/>
                    </a:ext>
                  </a:extLst>
                </a:gridCol>
              </a:tblGrid>
              <a:tr h="194945">
                <a:tc gridSpan="2">
                  <a:txBody>
                    <a:bodyPr/>
                    <a:lstStyle/>
                    <a:p>
                      <a:pPr marL="71120">
                        <a:lnSpc>
                          <a:spcPct val="100000"/>
                        </a:lnSpc>
                        <a:spcBef>
                          <a:spcPts val="120"/>
                        </a:spcBef>
                      </a:pPr>
                      <a:r>
                        <a:rPr sz="900" dirty="0">
                          <a:latin typeface="Arial"/>
                          <a:cs typeface="Arial"/>
                        </a:rPr>
                        <a:t>Create</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new</a:t>
                      </a:r>
                      <a:r>
                        <a:rPr sz="900" spc="-30"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point</a:t>
                      </a:r>
                      <a:r>
                        <a:rPr sz="900" spc="-25" dirty="0">
                          <a:latin typeface="Arial"/>
                          <a:cs typeface="Arial"/>
                        </a:rPr>
                        <a:t> </a:t>
                      </a:r>
                      <a:r>
                        <a:rPr sz="900" dirty="0">
                          <a:latin typeface="Arial"/>
                          <a:cs typeface="Arial"/>
                        </a:rPr>
                        <a:t>and</a:t>
                      </a:r>
                      <a:r>
                        <a:rPr sz="900" spc="-30" dirty="0">
                          <a:latin typeface="Arial"/>
                          <a:cs typeface="Arial"/>
                        </a:rPr>
                        <a:t> </a:t>
                      </a:r>
                      <a:r>
                        <a:rPr sz="900" spc="-10" dirty="0">
                          <a:latin typeface="Arial"/>
                          <a:cs typeface="Arial"/>
                        </a:rPr>
                        <a:t>vector</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657860">
                <a:tc>
                  <a:txBody>
                    <a:bodyPr/>
                    <a:lstStyle/>
                    <a:p>
                      <a:pPr marL="71120" marR="1071245">
                        <a:lnSpc>
                          <a:spcPct val="96100"/>
                        </a:lnSpc>
                        <a:spcBef>
                          <a:spcPts val="150"/>
                        </a:spcBef>
                      </a:pPr>
                      <a:r>
                        <a:rPr sz="900" b="1" dirty="0">
                          <a:latin typeface="Arial"/>
                          <a:cs typeface="Arial"/>
                        </a:rPr>
                        <a:t>Point3d</a:t>
                      </a:r>
                      <a:r>
                        <a:rPr sz="900" b="1" spc="-10" dirty="0">
                          <a:latin typeface="Arial"/>
                          <a:cs typeface="Arial"/>
                        </a:rPr>
                        <a:t> </a:t>
                      </a:r>
                      <a:r>
                        <a:rPr sz="900" dirty="0">
                          <a:latin typeface="Arial"/>
                          <a:cs typeface="Arial"/>
                        </a:rPr>
                        <a:t>p0</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Point3d(3,</a:t>
                      </a:r>
                      <a:r>
                        <a:rPr sz="900" spc="-20" dirty="0">
                          <a:latin typeface="Arial"/>
                          <a:cs typeface="Arial"/>
                        </a:rPr>
                        <a:t> </a:t>
                      </a:r>
                      <a:r>
                        <a:rPr sz="900" dirty="0">
                          <a:latin typeface="Arial"/>
                          <a:cs typeface="Arial"/>
                        </a:rPr>
                        <a:t>6,</a:t>
                      </a:r>
                      <a:r>
                        <a:rPr sz="900" spc="-15" dirty="0">
                          <a:latin typeface="Arial"/>
                          <a:cs typeface="Arial"/>
                        </a:rPr>
                        <a:t> </a:t>
                      </a:r>
                      <a:r>
                        <a:rPr sz="900" spc="-25" dirty="0">
                          <a:latin typeface="Arial"/>
                          <a:cs typeface="Arial"/>
                        </a:rPr>
                        <a:t>0); </a:t>
                      </a:r>
                      <a:r>
                        <a:rPr sz="900" b="1" dirty="0">
                          <a:latin typeface="Arial"/>
                          <a:cs typeface="Arial"/>
                        </a:rPr>
                        <a:t>Vector3d</a:t>
                      </a:r>
                      <a:r>
                        <a:rPr sz="900" b="1" spc="-30" dirty="0">
                          <a:latin typeface="Arial"/>
                          <a:cs typeface="Arial"/>
                        </a:rPr>
                        <a:t> </a:t>
                      </a:r>
                      <a:r>
                        <a:rPr sz="900" dirty="0">
                          <a:latin typeface="Arial"/>
                          <a:cs typeface="Arial"/>
                        </a:rPr>
                        <a:t>v0</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Vector3d(4,</a:t>
                      </a:r>
                      <a:r>
                        <a:rPr sz="900" spc="-10" dirty="0">
                          <a:latin typeface="Arial"/>
                          <a:cs typeface="Arial"/>
                        </a:rPr>
                        <a:t> </a:t>
                      </a:r>
                      <a:r>
                        <a:rPr sz="900" dirty="0">
                          <a:latin typeface="Arial"/>
                          <a:cs typeface="Arial"/>
                        </a:rPr>
                        <a:t>1.5,</a:t>
                      </a:r>
                      <a:r>
                        <a:rPr sz="900" spc="-15" dirty="0">
                          <a:latin typeface="Arial"/>
                          <a:cs typeface="Arial"/>
                        </a:rPr>
                        <a:t> </a:t>
                      </a:r>
                      <a:r>
                        <a:rPr sz="900" spc="-25" dirty="0">
                          <a:latin typeface="Arial"/>
                          <a:cs typeface="Arial"/>
                        </a:rPr>
                        <a:t>0); </a:t>
                      </a:r>
                      <a:r>
                        <a:rPr sz="900" dirty="0">
                          <a:latin typeface="Arial"/>
                          <a:cs typeface="Arial"/>
                        </a:rPr>
                        <a:t>double</a:t>
                      </a:r>
                      <a:r>
                        <a:rPr sz="900" spc="-20" dirty="0">
                          <a:latin typeface="Arial"/>
                          <a:cs typeface="Arial"/>
                        </a:rPr>
                        <a:t> </a:t>
                      </a:r>
                      <a:r>
                        <a:rPr sz="900" dirty="0">
                          <a:latin typeface="Arial"/>
                          <a:cs typeface="Arial"/>
                        </a:rPr>
                        <a:t>factor</a:t>
                      </a:r>
                      <a:r>
                        <a:rPr sz="900" spc="-10"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0.5;</a:t>
                      </a:r>
                      <a:endParaRPr sz="900">
                        <a:latin typeface="Arial"/>
                        <a:cs typeface="Arial"/>
                      </a:endParaRPr>
                    </a:p>
                  </a:txBody>
                  <a:tcPr marL="0" marR="0" marT="190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1140">
                <a:tc gridSpan="2">
                  <a:txBody>
                    <a:bodyPr/>
                    <a:lstStyle/>
                    <a:p>
                      <a:pPr marL="71120">
                        <a:lnSpc>
                          <a:spcPct val="100000"/>
                        </a:lnSpc>
                        <a:spcBef>
                          <a:spcPts val="105"/>
                        </a:spcBef>
                      </a:pPr>
                      <a:r>
                        <a:rPr sz="900" dirty="0">
                          <a:latin typeface="Arial"/>
                          <a:cs typeface="Arial"/>
                        </a:rPr>
                        <a:t>Move</a:t>
                      </a:r>
                      <a:r>
                        <a:rPr sz="900" spc="-20"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point</a:t>
                      </a:r>
                      <a:r>
                        <a:rPr sz="900" spc="-20" dirty="0">
                          <a:latin typeface="Arial"/>
                          <a:cs typeface="Arial"/>
                        </a:rPr>
                        <a:t> </a:t>
                      </a:r>
                      <a:r>
                        <a:rPr sz="900" dirty="0">
                          <a:latin typeface="Arial"/>
                          <a:cs typeface="Arial"/>
                        </a:rPr>
                        <a:t>by</a:t>
                      </a:r>
                      <a:r>
                        <a:rPr sz="900" spc="-30" dirty="0">
                          <a:latin typeface="Arial"/>
                          <a:cs typeface="Arial"/>
                        </a:rPr>
                        <a:t> </a:t>
                      </a:r>
                      <a:r>
                        <a:rPr sz="900" dirty="0">
                          <a:latin typeface="Arial"/>
                          <a:cs typeface="Arial"/>
                        </a:rPr>
                        <a:t>a</a:t>
                      </a:r>
                      <a:r>
                        <a:rPr sz="900" spc="-30" dirty="0">
                          <a:latin typeface="Arial"/>
                          <a:cs typeface="Arial"/>
                        </a:rPr>
                        <a:t> </a:t>
                      </a:r>
                      <a:r>
                        <a:rPr sz="900" spc="-10" dirty="0">
                          <a:latin typeface="Arial"/>
                          <a:cs typeface="Arial"/>
                        </a:rPr>
                        <a:t>vector</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437515">
                <a:tc>
                  <a:txBody>
                    <a:bodyPr/>
                    <a:lstStyle/>
                    <a:p>
                      <a:pPr marL="71120" marR="868044">
                        <a:lnSpc>
                          <a:spcPts val="1040"/>
                        </a:lnSpc>
                        <a:spcBef>
                          <a:spcPts val="175"/>
                        </a:spcBef>
                      </a:pPr>
                      <a:r>
                        <a:rPr sz="900" b="1" dirty="0">
                          <a:latin typeface="Arial"/>
                          <a:cs typeface="Arial"/>
                        </a:rPr>
                        <a:t>Point3d</a:t>
                      </a:r>
                      <a:r>
                        <a:rPr sz="900" b="1" spc="-5" dirty="0">
                          <a:latin typeface="Arial"/>
                          <a:cs typeface="Arial"/>
                        </a:rPr>
                        <a:t> </a:t>
                      </a:r>
                      <a:r>
                        <a:rPr sz="900" dirty="0">
                          <a:latin typeface="Arial"/>
                          <a:cs typeface="Arial"/>
                        </a:rPr>
                        <a:t>p1</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Point3d(</a:t>
                      </a:r>
                      <a:r>
                        <a:rPr sz="900" b="1" spc="-10" dirty="0">
                          <a:latin typeface="Arial"/>
                          <a:cs typeface="Arial"/>
                        </a:rPr>
                        <a:t>Point3d</a:t>
                      </a:r>
                      <a:r>
                        <a:rPr sz="900" spc="-10" dirty="0">
                          <a:latin typeface="Arial"/>
                          <a:cs typeface="Arial"/>
                        </a:rPr>
                        <a:t>.Unset); </a:t>
                      </a:r>
                      <a:r>
                        <a:rPr sz="900" dirty="0">
                          <a:latin typeface="Arial"/>
                          <a:cs typeface="Arial"/>
                        </a:rPr>
                        <a:t>p1</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p0</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v0;</a:t>
                      </a:r>
                      <a:endParaRPr sz="900">
                        <a:latin typeface="Arial"/>
                        <a:cs typeface="Arial"/>
                      </a:endParaRPr>
                    </a:p>
                  </a:txBody>
                  <a:tcPr marL="0" marR="0" marT="222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194945">
                <a:tc gridSpan="2">
                  <a:txBody>
                    <a:bodyPr/>
                    <a:lstStyle/>
                    <a:p>
                      <a:pPr marL="71120">
                        <a:lnSpc>
                          <a:spcPct val="100000"/>
                        </a:lnSpc>
                        <a:spcBef>
                          <a:spcPts val="105"/>
                        </a:spcBef>
                      </a:pPr>
                      <a:r>
                        <a:rPr sz="900" dirty="0">
                          <a:latin typeface="Arial"/>
                          <a:cs typeface="Arial"/>
                        </a:rPr>
                        <a:t>Distance</a:t>
                      </a:r>
                      <a:r>
                        <a:rPr sz="900" spc="-20" dirty="0">
                          <a:latin typeface="Arial"/>
                          <a:cs typeface="Arial"/>
                        </a:rPr>
                        <a:t> </a:t>
                      </a:r>
                      <a:r>
                        <a:rPr sz="900" dirty="0">
                          <a:latin typeface="Arial"/>
                          <a:cs typeface="Arial"/>
                        </a:rPr>
                        <a:t>between</a:t>
                      </a:r>
                      <a:r>
                        <a:rPr sz="900" spc="-10" dirty="0">
                          <a:latin typeface="Arial"/>
                          <a:cs typeface="Arial"/>
                        </a:rPr>
                        <a:t> </a:t>
                      </a:r>
                      <a:r>
                        <a:rPr sz="900" dirty="0">
                          <a:latin typeface="Arial"/>
                          <a:cs typeface="Arial"/>
                        </a:rPr>
                        <a:t>2</a:t>
                      </a:r>
                      <a:r>
                        <a:rPr sz="900" spc="-20" dirty="0">
                          <a:latin typeface="Arial"/>
                          <a:cs typeface="Arial"/>
                        </a:rPr>
                        <a:t> </a:t>
                      </a:r>
                      <a:r>
                        <a:rPr sz="900" spc="-10" dirty="0">
                          <a:latin typeface="Arial"/>
                          <a:cs typeface="Arial"/>
                        </a:rPr>
                        <a:t>points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r h="304800">
                <a:tc>
                  <a:txBody>
                    <a:bodyPr/>
                    <a:lstStyle/>
                    <a:p>
                      <a:pPr marL="71120">
                        <a:lnSpc>
                          <a:spcPct val="100000"/>
                        </a:lnSpc>
                        <a:spcBef>
                          <a:spcPts val="105"/>
                        </a:spcBef>
                      </a:pPr>
                      <a:r>
                        <a:rPr sz="900" dirty="0">
                          <a:solidFill>
                            <a:srgbClr val="3333FF"/>
                          </a:solidFill>
                          <a:latin typeface="Arial"/>
                          <a:cs typeface="Arial"/>
                        </a:rPr>
                        <a:t>double</a:t>
                      </a:r>
                      <a:r>
                        <a:rPr sz="900" spc="-10" dirty="0">
                          <a:solidFill>
                            <a:srgbClr val="3333FF"/>
                          </a:solidFill>
                          <a:latin typeface="Arial"/>
                          <a:cs typeface="Arial"/>
                        </a:rPr>
                        <a:t> </a:t>
                      </a:r>
                      <a:r>
                        <a:rPr sz="900" dirty="0">
                          <a:latin typeface="Arial"/>
                          <a:cs typeface="Arial"/>
                        </a:rPr>
                        <a:t>distance</a:t>
                      </a:r>
                      <a:r>
                        <a:rPr sz="900" spc="-10" dirty="0">
                          <a:latin typeface="Arial"/>
                          <a:cs typeface="Arial"/>
                        </a:rPr>
                        <a:t> </a:t>
                      </a:r>
                      <a:r>
                        <a:rPr sz="900" dirty="0">
                          <a:latin typeface="Arial"/>
                          <a:cs typeface="Arial"/>
                        </a:rPr>
                        <a:t>=</a:t>
                      </a:r>
                      <a:r>
                        <a:rPr sz="900" spc="-10" dirty="0">
                          <a:latin typeface="Arial"/>
                          <a:cs typeface="Arial"/>
                        </a:rPr>
                        <a:t> p0.DistanceTo(p1);</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194945">
                <a:tc gridSpan="2">
                  <a:txBody>
                    <a:bodyPr/>
                    <a:lstStyle/>
                    <a:p>
                      <a:pPr marL="71120">
                        <a:lnSpc>
                          <a:spcPct val="100000"/>
                        </a:lnSpc>
                        <a:spcBef>
                          <a:spcPts val="120"/>
                        </a:spcBef>
                      </a:pPr>
                      <a:r>
                        <a:rPr sz="900" dirty="0">
                          <a:latin typeface="Arial"/>
                          <a:cs typeface="Arial"/>
                        </a:rPr>
                        <a:t>Point</a:t>
                      </a:r>
                      <a:r>
                        <a:rPr sz="900" spc="-20" dirty="0">
                          <a:latin typeface="Arial"/>
                          <a:cs typeface="Arial"/>
                        </a:rPr>
                        <a:t> </a:t>
                      </a:r>
                      <a:r>
                        <a:rPr sz="900" dirty="0">
                          <a:latin typeface="Arial"/>
                          <a:cs typeface="Arial"/>
                        </a:rPr>
                        <a:t>subtraction</a:t>
                      </a:r>
                      <a:r>
                        <a:rPr sz="900" spc="-10"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vector</a:t>
                      </a:r>
                      <a:r>
                        <a:rPr sz="900" spc="-10" dirty="0">
                          <a:latin typeface="Arial"/>
                          <a:cs typeface="Arial"/>
                        </a:rPr>
                        <a:t> </a:t>
                      </a:r>
                      <a:r>
                        <a:rPr sz="900" dirty="0">
                          <a:latin typeface="Arial"/>
                          <a:cs typeface="Arial"/>
                        </a:rPr>
                        <a:t>between</a:t>
                      </a:r>
                      <a:r>
                        <a:rPr sz="900" spc="-10" dirty="0">
                          <a:latin typeface="Arial"/>
                          <a:cs typeface="Arial"/>
                        </a:rPr>
                        <a:t> </a:t>
                      </a:r>
                      <a:r>
                        <a:rPr sz="900" dirty="0">
                          <a:latin typeface="Arial"/>
                          <a:cs typeface="Arial"/>
                        </a:rPr>
                        <a:t>two</a:t>
                      </a:r>
                      <a:r>
                        <a:rPr sz="900" spc="-5" dirty="0">
                          <a:latin typeface="Arial"/>
                          <a:cs typeface="Arial"/>
                        </a:rPr>
                        <a:t> </a:t>
                      </a:r>
                      <a:r>
                        <a:rPr sz="900" spc="-10" dirty="0">
                          <a:latin typeface="Arial"/>
                          <a:cs typeface="Arial"/>
                        </a:rPr>
                        <a:t>points)</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6"/>
                  </a:ext>
                </a:extLst>
              </a:tr>
              <a:tr h="1084580">
                <a:tc>
                  <a:txBody>
                    <a:bodyPr/>
                    <a:lstStyle/>
                    <a:p>
                      <a:pPr marL="71120" marR="696595">
                        <a:lnSpc>
                          <a:spcPts val="1030"/>
                        </a:lnSpc>
                        <a:spcBef>
                          <a:spcPts val="185"/>
                        </a:spcBef>
                      </a:pPr>
                      <a:r>
                        <a:rPr sz="900" b="1" dirty="0">
                          <a:latin typeface="Arial"/>
                          <a:cs typeface="Arial"/>
                        </a:rPr>
                        <a:t>Vector3d</a:t>
                      </a:r>
                      <a:r>
                        <a:rPr sz="900" b="1" spc="-20" dirty="0">
                          <a:latin typeface="Arial"/>
                          <a:cs typeface="Arial"/>
                        </a:rPr>
                        <a:t> </a:t>
                      </a:r>
                      <a:r>
                        <a:rPr sz="900" dirty="0">
                          <a:latin typeface="Arial"/>
                          <a:cs typeface="Arial"/>
                        </a:rPr>
                        <a:t>v1 =</a:t>
                      </a:r>
                      <a:r>
                        <a:rPr sz="900" spc="-5" dirty="0">
                          <a:latin typeface="Arial"/>
                          <a:cs typeface="Arial"/>
                        </a:rPr>
                        <a:t> </a:t>
                      </a:r>
                      <a:r>
                        <a:rPr sz="900" dirty="0">
                          <a:solidFill>
                            <a:srgbClr val="3333FF"/>
                          </a:solidFill>
                          <a:latin typeface="Arial"/>
                          <a:cs typeface="Arial"/>
                        </a:rPr>
                        <a:t>new </a:t>
                      </a:r>
                      <a:r>
                        <a:rPr sz="900" spc="-10" dirty="0">
                          <a:latin typeface="Arial"/>
                          <a:cs typeface="Arial"/>
                        </a:rPr>
                        <a:t>Vector3d(Vector3d.Unset); </a:t>
                      </a:r>
                      <a:r>
                        <a:rPr sz="900" dirty="0">
                          <a:latin typeface="Arial"/>
                          <a:cs typeface="Arial"/>
                        </a:rPr>
                        <a:t>v1</a:t>
                      </a:r>
                      <a:r>
                        <a:rPr sz="900" spc="-10" dirty="0">
                          <a:latin typeface="Arial"/>
                          <a:cs typeface="Arial"/>
                        </a:rPr>
                        <a:t> </a:t>
                      </a:r>
                      <a:r>
                        <a:rPr sz="900" dirty="0">
                          <a:latin typeface="Arial"/>
                          <a:cs typeface="Arial"/>
                        </a:rPr>
                        <a:t>= </a:t>
                      </a:r>
                      <a:r>
                        <a:rPr sz="900" b="1" dirty="0">
                          <a:latin typeface="Arial"/>
                          <a:cs typeface="Arial"/>
                        </a:rPr>
                        <a:t>Point3d</a:t>
                      </a:r>
                      <a:r>
                        <a:rPr sz="900" dirty="0">
                          <a:latin typeface="Arial"/>
                          <a:cs typeface="Arial"/>
                        </a:rPr>
                        <a:t>.Origin</a:t>
                      </a:r>
                      <a:r>
                        <a:rPr sz="900" spc="-2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p0;</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193675">
                <a:tc gridSpan="2">
                  <a:txBody>
                    <a:bodyPr/>
                    <a:lstStyle/>
                    <a:p>
                      <a:pPr marL="71120">
                        <a:lnSpc>
                          <a:spcPct val="100000"/>
                        </a:lnSpc>
                        <a:spcBef>
                          <a:spcPts val="105"/>
                        </a:spcBef>
                      </a:pPr>
                      <a:r>
                        <a:rPr sz="900" dirty="0">
                          <a:latin typeface="Arial"/>
                          <a:cs typeface="Arial"/>
                        </a:rPr>
                        <a:t>Vector</a:t>
                      </a:r>
                      <a:r>
                        <a:rPr sz="900" spc="-20" dirty="0">
                          <a:latin typeface="Arial"/>
                          <a:cs typeface="Arial"/>
                        </a:rPr>
                        <a:t> </a:t>
                      </a:r>
                      <a:r>
                        <a:rPr sz="900" dirty="0">
                          <a:latin typeface="Arial"/>
                          <a:cs typeface="Arial"/>
                        </a:rPr>
                        <a:t>addition</a:t>
                      </a:r>
                      <a:r>
                        <a:rPr sz="900" spc="-10" dirty="0">
                          <a:latin typeface="Arial"/>
                          <a:cs typeface="Arial"/>
                        </a:rPr>
                        <a:t> </a:t>
                      </a:r>
                      <a:r>
                        <a:rPr sz="900" dirty="0">
                          <a:latin typeface="Arial"/>
                          <a:cs typeface="Arial"/>
                        </a:rPr>
                        <a:t>(create</a:t>
                      </a:r>
                      <a:r>
                        <a:rPr sz="900" spc="-20" dirty="0">
                          <a:latin typeface="Arial"/>
                          <a:cs typeface="Arial"/>
                        </a:rPr>
                        <a:t> </a:t>
                      </a:r>
                      <a:r>
                        <a:rPr sz="900" dirty="0">
                          <a:latin typeface="Arial"/>
                          <a:cs typeface="Arial"/>
                        </a:rPr>
                        <a:t>average</a:t>
                      </a:r>
                      <a:r>
                        <a:rPr sz="900" spc="-10" dirty="0">
                          <a:latin typeface="Arial"/>
                          <a:cs typeface="Arial"/>
                        </a:rPr>
                        <a:t> vector)</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8"/>
                  </a:ext>
                </a:extLst>
              </a:tr>
              <a:tr h="894080">
                <a:tc>
                  <a:txBody>
                    <a:bodyPr/>
                    <a:lstStyle/>
                    <a:p>
                      <a:pPr marL="71120" marR="206375">
                        <a:lnSpc>
                          <a:spcPts val="1040"/>
                        </a:lnSpc>
                        <a:spcBef>
                          <a:spcPts val="175"/>
                        </a:spcBef>
                      </a:pPr>
                      <a:r>
                        <a:rPr sz="900" b="1" dirty="0">
                          <a:latin typeface="Arial"/>
                          <a:cs typeface="Arial"/>
                        </a:rPr>
                        <a:t>Vector3d</a:t>
                      </a:r>
                      <a:r>
                        <a:rPr sz="900" b="1" spc="-15" dirty="0">
                          <a:latin typeface="Arial"/>
                          <a:cs typeface="Arial"/>
                        </a:rPr>
                        <a:t> </a:t>
                      </a:r>
                      <a:r>
                        <a:rPr sz="900" dirty="0">
                          <a:latin typeface="Arial"/>
                          <a:cs typeface="Arial"/>
                        </a:rPr>
                        <a:t>addVectors</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Vector3d(</a:t>
                      </a:r>
                      <a:r>
                        <a:rPr sz="900" b="1" spc="-10" dirty="0">
                          <a:latin typeface="Arial"/>
                          <a:cs typeface="Arial"/>
                        </a:rPr>
                        <a:t>Vector3d</a:t>
                      </a:r>
                      <a:r>
                        <a:rPr sz="900" spc="-10" dirty="0">
                          <a:latin typeface="Arial"/>
                          <a:cs typeface="Arial"/>
                        </a:rPr>
                        <a:t>.Unset); </a:t>
                      </a:r>
                      <a:r>
                        <a:rPr sz="900" dirty="0">
                          <a:latin typeface="Arial"/>
                          <a:cs typeface="Arial"/>
                        </a:rPr>
                        <a:t>addVectors</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v0</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v1;</a:t>
                      </a:r>
                      <a:endParaRPr sz="900">
                        <a:latin typeface="Arial"/>
                        <a:cs typeface="Arial"/>
                      </a:endParaRPr>
                    </a:p>
                  </a:txBody>
                  <a:tcPr marL="0" marR="0" marT="222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193040">
                <a:tc gridSpan="2">
                  <a:txBody>
                    <a:bodyPr/>
                    <a:lstStyle/>
                    <a:p>
                      <a:pPr marL="71120">
                        <a:lnSpc>
                          <a:spcPct val="100000"/>
                        </a:lnSpc>
                        <a:spcBef>
                          <a:spcPts val="105"/>
                        </a:spcBef>
                      </a:pPr>
                      <a:r>
                        <a:rPr sz="900" dirty="0">
                          <a:latin typeface="Arial"/>
                          <a:cs typeface="Arial"/>
                        </a:rPr>
                        <a:t>Vector</a:t>
                      </a:r>
                      <a:r>
                        <a:rPr sz="900" spc="-5" dirty="0">
                          <a:latin typeface="Arial"/>
                          <a:cs typeface="Arial"/>
                        </a:rPr>
                        <a:t> </a:t>
                      </a:r>
                      <a:r>
                        <a:rPr sz="900" spc="-10" dirty="0">
                          <a:latin typeface="Arial"/>
                          <a:cs typeface="Arial"/>
                        </a:rPr>
                        <a:t>subtraction</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10"/>
                  </a:ext>
                </a:extLst>
              </a:tr>
              <a:tr h="817880">
                <a:tc>
                  <a:txBody>
                    <a:bodyPr/>
                    <a:lstStyle/>
                    <a:p>
                      <a:pPr marL="71120">
                        <a:lnSpc>
                          <a:spcPct val="100000"/>
                        </a:lnSpc>
                        <a:spcBef>
                          <a:spcPts val="120"/>
                        </a:spcBef>
                      </a:pPr>
                      <a:r>
                        <a:rPr sz="900" b="1" dirty="0">
                          <a:latin typeface="Arial"/>
                          <a:cs typeface="Arial"/>
                        </a:rPr>
                        <a:t>Vector3d</a:t>
                      </a:r>
                      <a:r>
                        <a:rPr sz="900" b="1" spc="-30" dirty="0">
                          <a:latin typeface="Arial"/>
                          <a:cs typeface="Arial"/>
                        </a:rPr>
                        <a:t> </a:t>
                      </a:r>
                      <a:r>
                        <a:rPr sz="900" dirty="0">
                          <a:latin typeface="Arial"/>
                          <a:cs typeface="Arial"/>
                        </a:rPr>
                        <a:t>subtractVectors =</a:t>
                      </a:r>
                      <a:r>
                        <a:rPr sz="900" spc="-15" dirty="0">
                          <a:latin typeface="Arial"/>
                          <a:cs typeface="Arial"/>
                        </a:rPr>
                        <a:t> </a:t>
                      </a:r>
                      <a:r>
                        <a:rPr sz="900" dirty="0">
                          <a:latin typeface="Arial"/>
                          <a:cs typeface="Arial"/>
                        </a:rPr>
                        <a:t>v0</a:t>
                      </a:r>
                      <a:r>
                        <a:rPr sz="900" spc="10"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v1;</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r h="193675">
                <a:tc gridSpan="2">
                  <a:txBody>
                    <a:bodyPr/>
                    <a:lstStyle/>
                    <a:p>
                      <a:pPr marL="71120">
                        <a:lnSpc>
                          <a:spcPct val="100000"/>
                        </a:lnSpc>
                        <a:spcBef>
                          <a:spcPts val="105"/>
                        </a:spcBef>
                      </a:pPr>
                      <a:r>
                        <a:rPr sz="900" dirty="0">
                          <a:latin typeface="Arial"/>
                          <a:cs typeface="Arial"/>
                        </a:rPr>
                        <a:t>Vector</a:t>
                      </a:r>
                      <a:r>
                        <a:rPr sz="900" spc="-30" dirty="0">
                          <a:latin typeface="Arial"/>
                          <a:cs typeface="Arial"/>
                        </a:rPr>
                        <a:t> </a:t>
                      </a:r>
                      <a:r>
                        <a:rPr sz="900" dirty="0">
                          <a:latin typeface="Arial"/>
                          <a:cs typeface="Arial"/>
                        </a:rPr>
                        <a:t>dot</a:t>
                      </a:r>
                      <a:r>
                        <a:rPr sz="900" spc="-20" dirty="0">
                          <a:latin typeface="Arial"/>
                          <a:cs typeface="Arial"/>
                        </a:rPr>
                        <a:t> </a:t>
                      </a:r>
                      <a:r>
                        <a:rPr sz="900" dirty="0">
                          <a:latin typeface="Arial"/>
                          <a:cs typeface="Arial"/>
                        </a:rPr>
                        <a:t>product</a:t>
                      </a:r>
                      <a:r>
                        <a:rPr sz="900" spc="-5" dirty="0">
                          <a:latin typeface="Arial"/>
                          <a:cs typeface="Arial"/>
                        </a:rPr>
                        <a:t> </a:t>
                      </a:r>
                      <a:r>
                        <a:rPr sz="900" dirty="0">
                          <a:latin typeface="Arial"/>
                          <a:cs typeface="Arial"/>
                        </a:rPr>
                        <a:t>(if</a:t>
                      </a:r>
                      <a:r>
                        <a:rPr sz="900" spc="-10" dirty="0">
                          <a:latin typeface="Arial"/>
                          <a:cs typeface="Arial"/>
                        </a:rPr>
                        <a:t> </a:t>
                      </a:r>
                      <a:r>
                        <a:rPr sz="900" dirty="0">
                          <a:latin typeface="Arial"/>
                          <a:cs typeface="Arial"/>
                        </a:rPr>
                        <a:t>result</a:t>
                      </a:r>
                      <a:r>
                        <a:rPr sz="900" spc="-5" dirty="0">
                          <a:latin typeface="Arial"/>
                          <a:cs typeface="Arial"/>
                        </a:rPr>
                        <a:t> </a:t>
                      </a:r>
                      <a:r>
                        <a:rPr sz="900" dirty="0">
                          <a:latin typeface="Arial"/>
                          <a:cs typeface="Arial"/>
                        </a:rPr>
                        <a:t>Is</a:t>
                      </a:r>
                      <a:r>
                        <a:rPr sz="900" spc="-25" dirty="0">
                          <a:latin typeface="Arial"/>
                          <a:cs typeface="Arial"/>
                        </a:rPr>
                        <a:t> </a:t>
                      </a:r>
                      <a:r>
                        <a:rPr sz="900" dirty="0">
                          <a:latin typeface="Arial"/>
                          <a:cs typeface="Arial"/>
                        </a:rPr>
                        <a:t>positive</a:t>
                      </a:r>
                      <a:r>
                        <a:rPr sz="900" spc="-5" dirty="0">
                          <a:latin typeface="Arial"/>
                          <a:cs typeface="Arial"/>
                        </a:rPr>
                        <a:t> </a:t>
                      </a:r>
                      <a:r>
                        <a:rPr sz="900" dirty="0">
                          <a:latin typeface="Arial"/>
                          <a:cs typeface="Arial"/>
                        </a:rPr>
                        <a:t>number</a:t>
                      </a:r>
                      <a:r>
                        <a:rPr sz="900" spc="-10" dirty="0">
                          <a:latin typeface="Arial"/>
                          <a:cs typeface="Arial"/>
                        </a:rPr>
                        <a:t> </a:t>
                      </a:r>
                      <a:r>
                        <a:rPr sz="900" dirty="0">
                          <a:latin typeface="Arial"/>
                          <a:cs typeface="Arial"/>
                        </a:rPr>
                        <a:t>then</a:t>
                      </a:r>
                      <a:r>
                        <a:rPr sz="900" spc="-10" dirty="0">
                          <a:latin typeface="Arial"/>
                          <a:cs typeface="Arial"/>
                        </a:rPr>
                        <a:t> </a:t>
                      </a:r>
                      <a:r>
                        <a:rPr sz="900" dirty="0">
                          <a:latin typeface="Arial"/>
                          <a:cs typeface="Arial"/>
                        </a:rPr>
                        <a:t>vectors</a:t>
                      </a:r>
                      <a:r>
                        <a:rPr sz="900" spc="-1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In</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same</a:t>
                      </a:r>
                      <a:r>
                        <a:rPr sz="900" spc="-5" dirty="0">
                          <a:latin typeface="Arial"/>
                          <a:cs typeface="Arial"/>
                        </a:rPr>
                        <a:t> </a:t>
                      </a:r>
                      <a:r>
                        <a:rPr sz="900" spc="-10" dirty="0">
                          <a:latin typeface="Arial"/>
                          <a:cs typeface="Arial"/>
                        </a:rPr>
                        <a:t>direction)</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12"/>
                  </a:ext>
                </a:extLst>
              </a:tr>
              <a:tr h="1440180">
                <a:tc>
                  <a:txBody>
                    <a:bodyPr/>
                    <a:lstStyle/>
                    <a:p>
                      <a:pPr marL="71120">
                        <a:lnSpc>
                          <a:spcPct val="100000"/>
                        </a:lnSpc>
                        <a:spcBef>
                          <a:spcPts val="120"/>
                        </a:spcBef>
                      </a:pPr>
                      <a:r>
                        <a:rPr sz="900" dirty="0">
                          <a:solidFill>
                            <a:srgbClr val="3333FF"/>
                          </a:solidFill>
                          <a:latin typeface="Arial"/>
                          <a:cs typeface="Arial"/>
                        </a:rPr>
                        <a:t>double </a:t>
                      </a:r>
                      <a:r>
                        <a:rPr sz="900" dirty="0">
                          <a:latin typeface="Arial"/>
                          <a:cs typeface="Arial"/>
                        </a:rPr>
                        <a:t>dot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v0</a:t>
                      </a:r>
                      <a:r>
                        <a:rPr sz="900" spc="-5"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v1;</a:t>
                      </a:r>
                      <a:endParaRPr sz="900">
                        <a:latin typeface="Arial"/>
                        <a:cs typeface="Arial"/>
                      </a:endParaRPr>
                    </a:p>
                    <a:p>
                      <a:pPr>
                        <a:lnSpc>
                          <a:spcPct val="100000"/>
                        </a:lnSpc>
                        <a:spcBef>
                          <a:spcPts val="5"/>
                        </a:spcBef>
                      </a:pPr>
                      <a:endParaRPr sz="850">
                        <a:latin typeface="Times New Roman"/>
                        <a:cs typeface="Times New Roman"/>
                      </a:endParaRPr>
                    </a:p>
                    <a:p>
                      <a:pPr marL="71120">
                        <a:lnSpc>
                          <a:spcPts val="1055"/>
                        </a:lnSpc>
                      </a:pPr>
                      <a:r>
                        <a:rPr sz="900" spc="-10" dirty="0">
                          <a:solidFill>
                            <a:srgbClr val="00AF50"/>
                          </a:solidFill>
                          <a:latin typeface="Arial"/>
                          <a:cs typeface="Arial"/>
                        </a:rPr>
                        <a:t>/*-</a:t>
                      </a:r>
                      <a:r>
                        <a:rPr sz="900" dirty="0">
                          <a:solidFill>
                            <a:srgbClr val="00AF50"/>
                          </a:solidFill>
                          <a:latin typeface="Arial"/>
                          <a:cs typeface="Arial"/>
                        </a:rPr>
                        <a:t>-</a:t>
                      </a:r>
                      <a:r>
                        <a:rPr sz="900" spc="-50" dirty="0">
                          <a:solidFill>
                            <a:srgbClr val="00AF50"/>
                          </a:solidFill>
                          <a:latin typeface="Arial"/>
                          <a:cs typeface="Arial"/>
                        </a:rPr>
                        <a:t>-</a:t>
                      </a:r>
                      <a:endParaRPr sz="900">
                        <a:latin typeface="Arial"/>
                        <a:cs typeface="Arial"/>
                      </a:endParaRPr>
                    </a:p>
                    <a:p>
                      <a:pPr marL="71120">
                        <a:lnSpc>
                          <a:spcPts val="1040"/>
                        </a:lnSpc>
                      </a:pPr>
                      <a:r>
                        <a:rPr sz="900" dirty="0">
                          <a:solidFill>
                            <a:srgbClr val="00AF50"/>
                          </a:solidFill>
                          <a:latin typeface="Arial"/>
                          <a:cs typeface="Arial"/>
                        </a:rPr>
                        <a:t>For</a:t>
                      </a:r>
                      <a:r>
                        <a:rPr sz="900" spc="-25" dirty="0">
                          <a:solidFill>
                            <a:srgbClr val="00AF50"/>
                          </a:solidFill>
                          <a:latin typeface="Arial"/>
                          <a:cs typeface="Arial"/>
                        </a:rPr>
                        <a:t> </a:t>
                      </a:r>
                      <a:r>
                        <a:rPr sz="900" dirty="0">
                          <a:solidFill>
                            <a:srgbClr val="00AF50"/>
                          </a:solidFill>
                          <a:latin typeface="Arial"/>
                          <a:cs typeface="Arial"/>
                        </a:rPr>
                        <a:t>example</a:t>
                      </a:r>
                      <a:r>
                        <a:rPr sz="900" spc="-15" dirty="0">
                          <a:solidFill>
                            <a:srgbClr val="00AF50"/>
                          </a:solidFill>
                          <a:latin typeface="Arial"/>
                          <a:cs typeface="Arial"/>
                        </a:rPr>
                        <a:t> </a:t>
                      </a:r>
                      <a:r>
                        <a:rPr sz="900" spc="-25" dirty="0">
                          <a:solidFill>
                            <a:srgbClr val="00AF50"/>
                          </a:solidFill>
                          <a:latin typeface="Arial"/>
                          <a:cs typeface="Arial"/>
                        </a:rPr>
                        <a:t>if</a:t>
                      </a:r>
                      <a:endParaRPr sz="900">
                        <a:latin typeface="Arial"/>
                        <a:cs typeface="Arial"/>
                      </a:endParaRPr>
                    </a:p>
                    <a:p>
                      <a:pPr marL="71120">
                        <a:lnSpc>
                          <a:spcPts val="1040"/>
                        </a:lnSpc>
                      </a:pPr>
                      <a:r>
                        <a:rPr sz="900" b="1" i="1" dirty="0">
                          <a:solidFill>
                            <a:srgbClr val="00AF50"/>
                          </a:solidFill>
                          <a:latin typeface="Arial"/>
                          <a:cs typeface="Arial"/>
                        </a:rPr>
                        <a:t>v0</a:t>
                      </a:r>
                      <a:r>
                        <a:rPr sz="900" b="1" i="1" spc="-20" dirty="0">
                          <a:solidFill>
                            <a:srgbClr val="00AF50"/>
                          </a:solidFill>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&lt;10,</a:t>
                      </a:r>
                      <a:r>
                        <a:rPr sz="900" spc="-10" dirty="0">
                          <a:solidFill>
                            <a:srgbClr val="00AF50"/>
                          </a:solidFill>
                          <a:latin typeface="Arial"/>
                          <a:cs typeface="Arial"/>
                        </a:rPr>
                        <a:t> </a:t>
                      </a:r>
                      <a:r>
                        <a:rPr sz="900" dirty="0">
                          <a:solidFill>
                            <a:srgbClr val="00AF50"/>
                          </a:solidFill>
                          <a:latin typeface="Arial"/>
                          <a:cs typeface="Arial"/>
                        </a:rPr>
                        <a:t>0,</a:t>
                      </a:r>
                      <a:r>
                        <a:rPr sz="900" spc="-10" dirty="0">
                          <a:solidFill>
                            <a:srgbClr val="00AF50"/>
                          </a:solidFill>
                          <a:latin typeface="Arial"/>
                          <a:cs typeface="Arial"/>
                        </a:rPr>
                        <a:t> </a:t>
                      </a:r>
                      <a:r>
                        <a:rPr sz="900" spc="-25" dirty="0">
                          <a:solidFill>
                            <a:srgbClr val="00AF50"/>
                          </a:solidFill>
                          <a:latin typeface="Arial"/>
                          <a:cs typeface="Arial"/>
                        </a:rPr>
                        <a:t>0&gt;</a:t>
                      </a:r>
                      <a:endParaRPr sz="900">
                        <a:latin typeface="Arial"/>
                        <a:cs typeface="Arial"/>
                      </a:endParaRPr>
                    </a:p>
                    <a:p>
                      <a:pPr marL="71120">
                        <a:lnSpc>
                          <a:spcPts val="1055"/>
                        </a:lnSpc>
                      </a:pPr>
                      <a:r>
                        <a:rPr sz="900" b="1" i="1" dirty="0">
                          <a:solidFill>
                            <a:srgbClr val="00AF50"/>
                          </a:solidFill>
                          <a:latin typeface="Arial"/>
                          <a:cs typeface="Arial"/>
                        </a:rPr>
                        <a:t>v1</a:t>
                      </a:r>
                      <a:r>
                        <a:rPr sz="900" b="1" i="1" spc="-20" dirty="0">
                          <a:solidFill>
                            <a:srgbClr val="00AF50"/>
                          </a:solidFill>
                          <a:latin typeface="Arial"/>
                          <a:cs typeface="Arial"/>
                        </a:rPr>
                        <a:t> </a:t>
                      </a: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&lt;0,</a:t>
                      </a:r>
                      <a:r>
                        <a:rPr sz="900" spc="-10" dirty="0">
                          <a:solidFill>
                            <a:srgbClr val="00AF50"/>
                          </a:solidFill>
                          <a:latin typeface="Arial"/>
                          <a:cs typeface="Arial"/>
                        </a:rPr>
                        <a:t> </a:t>
                      </a:r>
                      <a:r>
                        <a:rPr sz="900" dirty="0">
                          <a:solidFill>
                            <a:srgbClr val="00AF50"/>
                          </a:solidFill>
                          <a:latin typeface="Arial"/>
                          <a:cs typeface="Arial"/>
                        </a:rPr>
                        <a:t>10,</a:t>
                      </a:r>
                      <a:r>
                        <a:rPr sz="900" spc="-5" dirty="0">
                          <a:solidFill>
                            <a:srgbClr val="00AF50"/>
                          </a:solidFill>
                          <a:latin typeface="Arial"/>
                          <a:cs typeface="Arial"/>
                        </a:rPr>
                        <a:t> </a:t>
                      </a:r>
                      <a:r>
                        <a:rPr sz="900" spc="-25" dirty="0">
                          <a:solidFill>
                            <a:srgbClr val="00AF50"/>
                          </a:solidFill>
                          <a:latin typeface="Arial"/>
                          <a:cs typeface="Arial"/>
                        </a:rPr>
                        <a:t>0&gt;</a:t>
                      </a:r>
                      <a:endParaRPr sz="900">
                        <a:latin typeface="Arial"/>
                        <a:cs typeface="Arial"/>
                      </a:endParaRPr>
                    </a:p>
                    <a:p>
                      <a:pPr>
                        <a:lnSpc>
                          <a:spcPct val="100000"/>
                        </a:lnSpc>
                        <a:spcBef>
                          <a:spcPts val="5"/>
                        </a:spcBef>
                      </a:pPr>
                      <a:endParaRPr sz="850">
                        <a:latin typeface="Times New Roman"/>
                        <a:cs typeface="Times New Roman"/>
                      </a:endParaRPr>
                    </a:p>
                    <a:p>
                      <a:pPr marL="71120">
                        <a:lnSpc>
                          <a:spcPts val="1060"/>
                        </a:lnSpc>
                        <a:spcBef>
                          <a:spcPts val="5"/>
                        </a:spcBef>
                      </a:pPr>
                      <a:r>
                        <a:rPr sz="900" spc="-20" dirty="0">
                          <a:solidFill>
                            <a:srgbClr val="00AF50"/>
                          </a:solidFill>
                          <a:latin typeface="Arial"/>
                          <a:cs typeface="Arial"/>
                        </a:rPr>
                        <a:t>then</a:t>
                      </a:r>
                      <a:endParaRPr sz="900">
                        <a:latin typeface="Arial"/>
                        <a:cs typeface="Arial"/>
                      </a:endParaRPr>
                    </a:p>
                    <a:p>
                      <a:pPr marL="71120">
                        <a:lnSpc>
                          <a:spcPts val="1040"/>
                        </a:lnSpc>
                      </a:pPr>
                      <a:r>
                        <a:rPr sz="900" b="1" i="1" dirty="0">
                          <a:solidFill>
                            <a:srgbClr val="00AF50"/>
                          </a:solidFill>
                          <a:latin typeface="Arial"/>
                          <a:cs typeface="Arial"/>
                        </a:rPr>
                        <a:t>dot </a:t>
                      </a:r>
                      <a:r>
                        <a:rPr sz="900" dirty="0">
                          <a:solidFill>
                            <a:srgbClr val="00AF50"/>
                          </a:solidFill>
                          <a:latin typeface="Arial"/>
                          <a:cs typeface="Arial"/>
                        </a:rPr>
                        <a:t>=</a:t>
                      </a:r>
                      <a:r>
                        <a:rPr sz="900" spc="5" dirty="0">
                          <a:solidFill>
                            <a:srgbClr val="00AF50"/>
                          </a:solidFill>
                          <a:latin typeface="Arial"/>
                          <a:cs typeface="Arial"/>
                        </a:rPr>
                        <a:t> </a:t>
                      </a:r>
                      <a:r>
                        <a:rPr sz="900" spc="-50" dirty="0">
                          <a:solidFill>
                            <a:srgbClr val="00AF50"/>
                          </a:solidFill>
                          <a:latin typeface="Arial"/>
                          <a:cs typeface="Arial"/>
                        </a:rPr>
                        <a:t>0</a:t>
                      </a:r>
                      <a:endParaRPr sz="900">
                        <a:latin typeface="Arial"/>
                        <a:cs typeface="Arial"/>
                      </a:endParaRPr>
                    </a:p>
                    <a:p>
                      <a:pPr marL="71120">
                        <a:lnSpc>
                          <a:spcPts val="1055"/>
                        </a:lnSpc>
                      </a:pPr>
                      <a:r>
                        <a:rPr sz="900" spc="-25" dirty="0">
                          <a:solidFill>
                            <a:srgbClr val="00AF50"/>
                          </a:solidFill>
                          <a:latin typeface="Arial"/>
                          <a:cs typeface="Arial"/>
                        </a:rPr>
                        <a: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3"/>
                  </a:ext>
                </a:extLst>
              </a:tr>
              <a:tr h="194945">
                <a:tc gridSpan="2">
                  <a:txBody>
                    <a:bodyPr/>
                    <a:lstStyle/>
                    <a:p>
                      <a:pPr marL="71120">
                        <a:lnSpc>
                          <a:spcPct val="100000"/>
                        </a:lnSpc>
                        <a:spcBef>
                          <a:spcPts val="105"/>
                        </a:spcBef>
                      </a:pPr>
                      <a:r>
                        <a:rPr sz="900" dirty="0">
                          <a:latin typeface="Arial"/>
                          <a:cs typeface="Arial"/>
                        </a:rPr>
                        <a:t>Vector</a:t>
                      </a:r>
                      <a:r>
                        <a:rPr sz="900" spc="-30" dirty="0">
                          <a:latin typeface="Arial"/>
                          <a:cs typeface="Arial"/>
                        </a:rPr>
                        <a:t> </a:t>
                      </a:r>
                      <a:r>
                        <a:rPr sz="900" dirty="0">
                          <a:latin typeface="Arial"/>
                          <a:cs typeface="Arial"/>
                        </a:rPr>
                        <a:t>cross</a:t>
                      </a:r>
                      <a:r>
                        <a:rPr sz="900" spc="-10" dirty="0">
                          <a:latin typeface="Arial"/>
                          <a:cs typeface="Arial"/>
                        </a:rPr>
                        <a:t> </a:t>
                      </a:r>
                      <a:r>
                        <a:rPr sz="900" dirty="0">
                          <a:latin typeface="Arial"/>
                          <a:cs typeface="Arial"/>
                        </a:rPr>
                        <a:t>product</a:t>
                      </a:r>
                      <a:r>
                        <a:rPr sz="900" spc="-5" dirty="0">
                          <a:latin typeface="Arial"/>
                          <a:cs typeface="Arial"/>
                        </a:rPr>
                        <a:t> </a:t>
                      </a:r>
                      <a:r>
                        <a:rPr sz="900" dirty="0">
                          <a:latin typeface="Arial"/>
                          <a:cs typeface="Arial"/>
                        </a:rPr>
                        <a:t>(result</a:t>
                      </a:r>
                      <a:r>
                        <a:rPr sz="900" spc="-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vector</a:t>
                      </a:r>
                      <a:r>
                        <a:rPr sz="900" spc="-15" dirty="0">
                          <a:latin typeface="Arial"/>
                          <a:cs typeface="Arial"/>
                        </a:rPr>
                        <a:t> </a:t>
                      </a:r>
                      <a:r>
                        <a:rPr sz="900" dirty="0">
                          <a:latin typeface="Arial"/>
                          <a:cs typeface="Arial"/>
                        </a:rPr>
                        <a:t>normal</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2</a:t>
                      </a:r>
                      <a:r>
                        <a:rPr sz="900" spc="-15" dirty="0">
                          <a:latin typeface="Arial"/>
                          <a:cs typeface="Arial"/>
                        </a:rPr>
                        <a:t> </a:t>
                      </a:r>
                      <a:r>
                        <a:rPr sz="900" dirty="0">
                          <a:latin typeface="Arial"/>
                          <a:cs typeface="Arial"/>
                        </a:rPr>
                        <a:t>input</a:t>
                      </a:r>
                      <a:r>
                        <a:rPr sz="900" spc="-15" dirty="0">
                          <a:latin typeface="Arial"/>
                          <a:cs typeface="Arial"/>
                        </a:rPr>
                        <a:t> </a:t>
                      </a:r>
                      <a:r>
                        <a:rPr sz="900" spc="-10" dirty="0">
                          <a:latin typeface="Arial"/>
                          <a:cs typeface="Arial"/>
                        </a:rPr>
                        <a:t>vectors)</a:t>
                      </a:r>
                      <a:endParaRPr sz="900" dirty="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14"/>
                  </a:ext>
                </a:extLst>
              </a:tr>
            </a:tbl>
          </a:graphicData>
        </a:graphic>
      </p:graphicFrame>
      <p:pic>
        <p:nvPicPr>
          <p:cNvPr id="5" name="object 5"/>
          <p:cNvPicPr/>
          <p:nvPr/>
        </p:nvPicPr>
        <p:blipFill>
          <a:blip r:embed="rId2" cstate="print"/>
          <a:stretch>
            <a:fillRect/>
          </a:stretch>
        </p:blipFill>
        <p:spPr>
          <a:xfrm>
            <a:off x="4218304" y="1532128"/>
            <a:ext cx="1946528" cy="614679"/>
          </a:xfrm>
          <a:prstGeom prst="rect">
            <a:avLst/>
          </a:prstGeom>
        </p:spPr>
      </p:pic>
      <p:pic>
        <p:nvPicPr>
          <p:cNvPr id="6" name="object 6"/>
          <p:cNvPicPr/>
          <p:nvPr/>
        </p:nvPicPr>
        <p:blipFill>
          <a:blip r:embed="rId3" cstate="print"/>
          <a:stretch>
            <a:fillRect/>
          </a:stretch>
        </p:blipFill>
        <p:spPr>
          <a:xfrm>
            <a:off x="4218304" y="3554604"/>
            <a:ext cx="2133600" cy="1041400"/>
          </a:xfrm>
          <a:prstGeom prst="rect">
            <a:avLst/>
          </a:prstGeom>
        </p:spPr>
      </p:pic>
      <p:pic>
        <p:nvPicPr>
          <p:cNvPr id="7" name="object 7"/>
          <p:cNvPicPr/>
          <p:nvPr/>
        </p:nvPicPr>
        <p:blipFill>
          <a:blip r:embed="rId4" cstate="print"/>
          <a:stretch>
            <a:fillRect/>
          </a:stretch>
        </p:blipFill>
        <p:spPr>
          <a:xfrm>
            <a:off x="4218304" y="4833493"/>
            <a:ext cx="2133600" cy="850900"/>
          </a:xfrm>
          <a:prstGeom prst="rect">
            <a:avLst/>
          </a:prstGeom>
        </p:spPr>
      </p:pic>
      <p:pic>
        <p:nvPicPr>
          <p:cNvPr id="8" name="object 8"/>
          <p:cNvPicPr/>
          <p:nvPr/>
        </p:nvPicPr>
        <p:blipFill>
          <a:blip r:embed="rId5" cstate="print"/>
          <a:stretch>
            <a:fillRect/>
          </a:stretch>
        </p:blipFill>
        <p:spPr>
          <a:xfrm>
            <a:off x="4218304" y="5922518"/>
            <a:ext cx="2133600" cy="774064"/>
          </a:xfrm>
          <a:prstGeom prst="rect">
            <a:avLst/>
          </a:prstGeom>
        </p:spPr>
      </p:pic>
      <p:pic>
        <p:nvPicPr>
          <p:cNvPr id="9" name="object 9"/>
          <p:cNvPicPr/>
          <p:nvPr/>
        </p:nvPicPr>
        <p:blipFill>
          <a:blip r:embed="rId6" cstate="print"/>
          <a:stretch>
            <a:fillRect/>
          </a:stretch>
        </p:blipFill>
        <p:spPr>
          <a:xfrm>
            <a:off x="4284634" y="6971029"/>
            <a:ext cx="1278351" cy="1292316"/>
          </a:xfrm>
          <a:prstGeom prst="rect">
            <a:avLst/>
          </a:prstGeom>
        </p:spPr>
      </p:pic>
      <p:sp>
        <p:nvSpPr>
          <p:cNvPr id="11" name="TextBox 10">
            <a:hlinkClick r:id="rId7" action="ppaction://hlinkfile"/>
          </p:cNvPr>
          <p:cNvSpPr txBox="1"/>
          <p:nvPr/>
        </p:nvSpPr>
        <p:spPr>
          <a:xfrm>
            <a:off x="6334225" y="155707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Title 1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2952726387"/>
              </p:ext>
            </p:extLst>
          </p:nvPr>
        </p:nvGraphicFramePr>
        <p:xfrm>
          <a:off x="1000048" y="1143000"/>
          <a:ext cx="5915660" cy="5600700"/>
        </p:xfrm>
        <a:graphic>
          <a:graphicData uri="http://schemas.openxmlformats.org/drawingml/2006/table">
            <a:tbl>
              <a:tblPr firstRow="1" bandRow="1">
                <a:tableStyleId>{2D5ABB26-0587-4C30-8999-92F81FD0307C}</a:tableStyleId>
              </a:tblPr>
              <a:tblGrid>
                <a:gridCol w="3143250">
                  <a:extLst>
                    <a:ext uri="{9D8B030D-6E8A-4147-A177-3AD203B41FA5}">
                      <a16:colId xmlns:a16="http://schemas.microsoft.com/office/drawing/2014/main" val="20000"/>
                    </a:ext>
                  </a:extLst>
                </a:gridCol>
                <a:gridCol w="2772410">
                  <a:extLst>
                    <a:ext uri="{9D8B030D-6E8A-4147-A177-3AD203B41FA5}">
                      <a16:colId xmlns:a16="http://schemas.microsoft.com/office/drawing/2014/main" val="20001"/>
                    </a:ext>
                  </a:extLst>
                </a:gridCol>
              </a:tblGrid>
              <a:tr h="2005330">
                <a:tc>
                  <a:txBody>
                    <a:bodyPr/>
                    <a:lstStyle/>
                    <a:p>
                      <a:pPr marL="71120" marR="512445">
                        <a:lnSpc>
                          <a:spcPts val="1030"/>
                        </a:lnSpc>
                        <a:spcBef>
                          <a:spcPts val="185"/>
                        </a:spcBef>
                      </a:pPr>
                      <a:r>
                        <a:rPr sz="900" b="1" dirty="0">
                          <a:latin typeface="Arial"/>
                          <a:cs typeface="Arial"/>
                        </a:rPr>
                        <a:t>Vector3d</a:t>
                      </a:r>
                      <a:r>
                        <a:rPr sz="900" b="1" spc="-15" dirty="0">
                          <a:latin typeface="Arial"/>
                          <a:cs typeface="Arial"/>
                        </a:rPr>
                        <a:t> </a:t>
                      </a:r>
                      <a:r>
                        <a:rPr sz="900" dirty="0">
                          <a:latin typeface="Arial"/>
                          <a:cs typeface="Arial"/>
                        </a:rPr>
                        <a:t>cross</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 </a:t>
                      </a:r>
                      <a:r>
                        <a:rPr sz="900" spc="-10" dirty="0">
                          <a:latin typeface="Arial"/>
                          <a:cs typeface="Arial"/>
                        </a:rPr>
                        <a:t>Vector3d(</a:t>
                      </a:r>
                      <a:r>
                        <a:rPr sz="900" b="1" spc="-10" dirty="0">
                          <a:latin typeface="Arial"/>
                          <a:cs typeface="Arial"/>
                        </a:rPr>
                        <a:t>Vector3d</a:t>
                      </a:r>
                      <a:r>
                        <a:rPr sz="900" spc="-10" dirty="0">
                          <a:latin typeface="Arial"/>
                          <a:cs typeface="Arial"/>
                        </a:rPr>
                        <a:t>.Unset); </a:t>
                      </a:r>
                      <a:r>
                        <a:rPr sz="900" dirty="0">
                          <a:latin typeface="Arial"/>
                          <a:cs typeface="Arial"/>
                        </a:rPr>
                        <a:t>cross</a:t>
                      </a:r>
                      <a:r>
                        <a:rPr sz="900" spc="-25" dirty="0">
                          <a:latin typeface="Arial"/>
                          <a:cs typeface="Arial"/>
                        </a:rPr>
                        <a:t> </a:t>
                      </a:r>
                      <a:r>
                        <a:rPr sz="900" dirty="0">
                          <a:latin typeface="Arial"/>
                          <a:cs typeface="Arial"/>
                        </a:rPr>
                        <a:t>=</a:t>
                      </a:r>
                      <a:r>
                        <a:rPr sz="900" spc="-10" dirty="0">
                          <a:latin typeface="Arial"/>
                          <a:cs typeface="Arial"/>
                        </a:rPr>
                        <a:t> </a:t>
                      </a:r>
                      <a:r>
                        <a:rPr sz="900" b="1" dirty="0">
                          <a:latin typeface="Arial"/>
                          <a:cs typeface="Arial"/>
                        </a:rPr>
                        <a:t>Vector3d</a:t>
                      </a:r>
                      <a:r>
                        <a:rPr sz="900" dirty="0">
                          <a:latin typeface="Arial"/>
                          <a:cs typeface="Arial"/>
                        </a:rPr>
                        <a:t>.CrossProduct(v0,</a:t>
                      </a:r>
                      <a:r>
                        <a:rPr sz="900" spc="-15" dirty="0">
                          <a:latin typeface="Arial"/>
                          <a:cs typeface="Arial"/>
                        </a:rPr>
                        <a:t> </a:t>
                      </a:r>
                      <a:r>
                        <a:rPr sz="900" spc="-20" dirty="0">
                          <a:latin typeface="Arial"/>
                          <a:cs typeface="Arial"/>
                        </a:rPr>
                        <a:t>v1);</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193040">
                <a:tc gridSpan="2">
                  <a:txBody>
                    <a:bodyPr/>
                    <a:lstStyle/>
                    <a:p>
                      <a:pPr marL="71120">
                        <a:lnSpc>
                          <a:spcPct val="100000"/>
                        </a:lnSpc>
                        <a:spcBef>
                          <a:spcPts val="105"/>
                        </a:spcBef>
                      </a:pPr>
                      <a:r>
                        <a:rPr sz="900" dirty="0">
                          <a:latin typeface="Arial"/>
                          <a:cs typeface="Arial"/>
                        </a:rPr>
                        <a:t>Scale</a:t>
                      </a:r>
                      <a:r>
                        <a:rPr sz="900" spc="-10" dirty="0">
                          <a:latin typeface="Arial"/>
                          <a:cs typeface="Arial"/>
                        </a:rPr>
                        <a:t> </a:t>
                      </a:r>
                      <a:r>
                        <a:rPr sz="900" dirty="0">
                          <a:latin typeface="Arial"/>
                          <a:cs typeface="Arial"/>
                        </a:rPr>
                        <a:t>a </a:t>
                      </a:r>
                      <a:r>
                        <a:rPr sz="900" spc="-10" dirty="0">
                          <a:latin typeface="Arial"/>
                          <a:cs typeface="Arial"/>
                        </a:rPr>
                        <a:t>vector</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1"/>
                  </a:ext>
                </a:extLst>
              </a:tr>
              <a:tr h="693420">
                <a:tc>
                  <a:txBody>
                    <a:bodyPr/>
                    <a:lstStyle/>
                    <a:p>
                      <a:pPr marL="71120" marR="409575">
                        <a:lnSpc>
                          <a:spcPts val="1030"/>
                        </a:lnSpc>
                        <a:spcBef>
                          <a:spcPts val="200"/>
                        </a:spcBef>
                      </a:pPr>
                      <a:r>
                        <a:rPr sz="900" b="1" dirty="0">
                          <a:latin typeface="Arial"/>
                          <a:cs typeface="Arial"/>
                        </a:rPr>
                        <a:t>Vector3d</a:t>
                      </a:r>
                      <a:r>
                        <a:rPr sz="900" b="1" spc="-15" dirty="0">
                          <a:latin typeface="Arial"/>
                          <a:cs typeface="Arial"/>
                        </a:rPr>
                        <a:t> </a:t>
                      </a:r>
                      <a:r>
                        <a:rPr sz="900" dirty="0">
                          <a:latin typeface="Arial"/>
                          <a:cs typeface="Arial"/>
                        </a:rPr>
                        <a:t>scaleV0</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Vector3d(Vector3d.Unset); </a:t>
                      </a:r>
                      <a:r>
                        <a:rPr sz="900" dirty="0">
                          <a:latin typeface="Arial"/>
                          <a:cs typeface="Arial"/>
                        </a:rPr>
                        <a:t>scaleV0</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factor</a:t>
                      </a:r>
                      <a:r>
                        <a:rPr sz="900" spc="-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v0;</a:t>
                      </a:r>
                      <a:endParaRPr sz="900">
                        <a:latin typeface="Arial"/>
                        <a:cs typeface="Arial"/>
                      </a:endParaRPr>
                    </a:p>
                  </a:txBody>
                  <a:tcPr marL="0" marR="0" marT="254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193040">
                <a:tc gridSpan="2">
                  <a:txBody>
                    <a:bodyPr/>
                    <a:lstStyle/>
                    <a:p>
                      <a:pPr marL="71120">
                        <a:lnSpc>
                          <a:spcPct val="100000"/>
                        </a:lnSpc>
                        <a:spcBef>
                          <a:spcPts val="105"/>
                        </a:spcBef>
                      </a:pPr>
                      <a:r>
                        <a:rPr sz="900" dirty="0">
                          <a:latin typeface="Arial"/>
                          <a:cs typeface="Arial"/>
                        </a:rPr>
                        <a:t>Get</a:t>
                      </a:r>
                      <a:r>
                        <a:rPr sz="900" spc="-5" dirty="0">
                          <a:latin typeface="Arial"/>
                          <a:cs typeface="Arial"/>
                        </a:rPr>
                        <a:t> </a:t>
                      </a:r>
                      <a:r>
                        <a:rPr sz="900" dirty="0">
                          <a:latin typeface="Arial"/>
                          <a:cs typeface="Arial"/>
                        </a:rPr>
                        <a:t>vector</a:t>
                      </a:r>
                      <a:r>
                        <a:rPr sz="900" spc="-10" dirty="0">
                          <a:latin typeface="Arial"/>
                          <a:cs typeface="Arial"/>
                        </a:rPr>
                        <a:t> length</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3"/>
                  </a:ext>
                </a:extLst>
              </a:tr>
              <a:tr h="306070">
                <a:tc>
                  <a:txBody>
                    <a:bodyPr/>
                    <a:lstStyle/>
                    <a:p>
                      <a:pPr marL="71120">
                        <a:lnSpc>
                          <a:spcPct val="100000"/>
                        </a:lnSpc>
                        <a:spcBef>
                          <a:spcPts val="120"/>
                        </a:spcBef>
                      </a:pP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v0Length</a:t>
                      </a:r>
                      <a:r>
                        <a:rPr sz="900" spc="-25" dirty="0">
                          <a:latin typeface="Arial"/>
                          <a:cs typeface="Arial"/>
                        </a:rPr>
                        <a:t> </a:t>
                      </a:r>
                      <a:r>
                        <a:rPr sz="900" dirty="0">
                          <a:latin typeface="Arial"/>
                          <a:cs typeface="Arial"/>
                        </a:rPr>
                        <a:t>=</a:t>
                      </a:r>
                      <a:r>
                        <a:rPr sz="900" spc="-10" dirty="0">
                          <a:latin typeface="Arial"/>
                          <a:cs typeface="Arial"/>
                        </a:rPr>
                        <a:t> v0.Length;</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194945">
                <a:tc gridSpan="2">
                  <a:txBody>
                    <a:bodyPr/>
                    <a:lstStyle/>
                    <a:p>
                      <a:pPr marL="71120">
                        <a:lnSpc>
                          <a:spcPct val="100000"/>
                        </a:lnSpc>
                        <a:spcBef>
                          <a:spcPts val="105"/>
                        </a:spcBef>
                      </a:pPr>
                      <a:r>
                        <a:rPr sz="900" dirty="0">
                          <a:latin typeface="Arial"/>
                          <a:cs typeface="Arial"/>
                        </a:rPr>
                        <a:t>Use</a:t>
                      </a:r>
                      <a:r>
                        <a:rPr sz="900" spc="-15" dirty="0">
                          <a:latin typeface="Arial"/>
                          <a:cs typeface="Arial"/>
                        </a:rPr>
                        <a:t> </a:t>
                      </a:r>
                      <a:r>
                        <a:rPr sz="900" dirty="0">
                          <a:latin typeface="Arial"/>
                          <a:cs typeface="Arial"/>
                        </a:rPr>
                        <a:t>vector</a:t>
                      </a:r>
                      <a:r>
                        <a:rPr sz="900" spc="-10" dirty="0">
                          <a:latin typeface="Arial"/>
                          <a:cs typeface="Arial"/>
                        </a:rPr>
                        <a:t> </a:t>
                      </a:r>
                      <a:r>
                        <a:rPr sz="900" dirty="0">
                          <a:latin typeface="Arial"/>
                          <a:cs typeface="Arial"/>
                        </a:rPr>
                        <a:t>operations</a:t>
                      </a:r>
                      <a:r>
                        <a:rPr sz="900" spc="-2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get</a:t>
                      </a:r>
                      <a:r>
                        <a:rPr sz="900" spc="-10" dirty="0">
                          <a:latin typeface="Arial"/>
                          <a:cs typeface="Arial"/>
                        </a:rPr>
                        <a:t> </a:t>
                      </a:r>
                      <a:r>
                        <a:rPr sz="900" dirty="0">
                          <a:latin typeface="Arial"/>
                          <a:cs typeface="Arial"/>
                        </a:rPr>
                        <a:t>the</a:t>
                      </a:r>
                      <a:r>
                        <a:rPr sz="900" spc="-15" dirty="0">
                          <a:latin typeface="Arial"/>
                          <a:cs typeface="Arial"/>
                        </a:rPr>
                        <a:t> </a:t>
                      </a:r>
                      <a:r>
                        <a:rPr sz="900" dirty="0">
                          <a:latin typeface="Arial"/>
                          <a:cs typeface="Arial"/>
                        </a:rPr>
                        <a:t>angle</a:t>
                      </a:r>
                      <a:r>
                        <a:rPr sz="900" spc="-10" dirty="0">
                          <a:latin typeface="Arial"/>
                          <a:cs typeface="Arial"/>
                        </a:rPr>
                        <a:t> </a:t>
                      </a:r>
                      <a:r>
                        <a:rPr sz="900" dirty="0">
                          <a:latin typeface="Arial"/>
                          <a:cs typeface="Arial"/>
                        </a:rPr>
                        <a:t>between</a:t>
                      </a:r>
                      <a:r>
                        <a:rPr sz="900" spc="-10" dirty="0">
                          <a:latin typeface="Arial"/>
                          <a:cs typeface="Arial"/>
                        </a:rPr>
                        <a:t> </a:t>
                      </a:r>
                      <a:r>
                        <a:rPr sz="900" dirty="0">
                          <a:latin typeface="Arial"/>
                          <a:cs typeface="Arial"/>
                        </a:rPr>
                        <a:t>2</a:t>
                      </a:r>
                      <a:r>
                        <a:rPr sz="900" spc="-25" dirty="0">
                          <a:latin typeface="Arial"/>
                          <a:cs typeface="Arial"/>
                        </a:rPr>
                        <a:t> </a:t>
                      </a:r>
                      <a:r>
                        <a:rPr sz="900" spc="-10" dirty="0">
                          <a:latin typeface="Arial"/>
                          <a:cs typeface="Arial"/>
                        </a:rPr>
                        <a:t>vectors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5"/>
                  </a:ext>
                </a:extLst>
              </a:tr>
              <a:tr h="2014855">
                <a:tc>
                  <a:txBody>
                    <a:bodyPr/>
                    <a:lstStyle/>
                    <a:p>
                      <a:pPr marL="71120" marR="1748789">
                        <a:lnSpc>
                          <a:spcPts val="1030"/>
                        </a:lnSpc>
                        <a:spcBef>
                          <a:spcPts val="180"/>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Unitize</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input</a:t>
                      </a:r>
                      <a:r>
                        <a:rPr sz="900" spc="-10" dirty="0">
                          <a:solidFill>
                            <a:srgbClr val="00AF50"/>
                          </a:solidFill>
                          <a:latin typeface="Arial"/>
                          <a:cs typeface="Arial"/>
                        </a:rPr>
                        <a:t> vectors </a:t>
                      </a:r>
                      <a:r>
                        <a:rPr sz="900" spc="-10" dirty="0">
                          <a:latin typeface="Arial"/>
                          <a:cs typeface="Arial"/>
                        </a:rPr>
                        <a:t>v0.Unitize();</a:t>
                      </a:r>
                      <a:endParaRPr sz="900">
                        <a:latin typeface="Arial"/>
                        <a:cs typeface="Arial"/>
                      </a:endParaRPr>
                    </a:p>
                    <a:p>
                      <a:pPr marL="71120">
                        <a:lnSpc>
                          <a:spcPts val="990"/>
                        </a:lnSpc>
                      </a:pPr>
                      <a:r>
                        <a:rPr sz="900" spc="-10" dirty="0">
                          <a:latin typeface="Arial"/>
                          <a:cs typeface="Arial"/>
                        </a:rPr>
                        <a:t>v1.Unitize();</a:t>
                      </a:r>
                      <a:endParaRPr sz="900">
                        <a:latin typeface="Arial"/>
                        <a:cs typeface="Arial"/>
                      </a:endParaRPr>
                    </a:p>
                    <a:p>
                      <a:pPr marL="71120">
                        <a:lnSpc>
                          <a:spcPts val="1060"/>
                        </a:lnSpc>
                      </a:pPr>
                      <a:r>
                        <a:rPr sz="900" dirty="0">
                          <a:solidFill>
                            <a:srgbClr val="3333FF"/>
                          </a:solidFill>
                          <a:latin typeface="Arial"/>
                          <a:cs typeface="Arial"/>
                        </a:rPr>
                        <a:t>double </a:t>
                      </a:r>
                      <a:r>
                        <a:rPr sz="900" dirty="0">
                          <a:latin typeface="Arial"/>
                          <a:cs typeface="Arial"/>
                        </a:rPr>
                        <a:t>dot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v0</a:t>
                      </a:r>
                      <a:r>
                        <a:rPr sz="900" spc="-5" dirty="0">
                          <a:latin typeface="Arial"/>
                          <a:cs typeface="Arial"/>
                        </a:rPr>
                        <a:t> </a:t>
                      </a:r>
                      <a:r>
                        <a:rPr sz="900" dirty="0">
                          <a:latin typeface="Arial"/>
                          <a:cs typeface="Arial"/>
                        </a:rPr>
                        <a:t>*</a:t>
                      </a:r>
                      <a:r>
                        <a:rPr sz="900" spc="-20" dirty="0">
                          <a:latin typeface="Arial"/>
                          <a:cs typeface="Arial"/>
                        </a:rPr>
                        <a:t> </a:t>
                      </a:r>
                      <a:r>
                        <a:rPr sz="900" spc="-25" dirty="0">
                          <a:latin typeface="Arial"/>
                          <a:cs typeface="Arial"/>
                        </a:rPr>
                        <a:t>v1;</a:t>
                      </a:r>
                      <a:endParaRPr sz="900">
                        <a:latin typeface="Arial"/>
                        <a:cs typeface="Arial"/>
                      </a:endParaRPr>
                    </a:p>
                    <a:p>
                      <a:pPr>
                        <a:lnSpc>
                          <a:spcPct val="100000"/>
                        </a:lnSpc>
                        <a:spcBef>
                          <a:spcPts val="10"/>
                        </a:spcBef>
                      </a:pPr>
                      <a:endParaRPr sz="850">
                        <a:latin typeface="Times New Roman"/>
                        <a:cs typeface="Times New Roman"/>
                      </a:endParaRPr>
                    </a:p>
                    <a:p>
                      <a:pPr marL="71120">
                        <a:lnSpc>
                          <a:spcPts val="1055"/>
                        </a:lnSpc>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Force</a:t>
                      </a:r>
                      <a:r>
                        <a:rPr sz="900" spc="-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dot</a:t>
                      </a:r>
                      <a:r>
                        <a:rPr sz="900" spc="-5" dirty="0">
                          <a:solidFill>
                            <a:srgbClr val="00AF50"/>
                          </a:solidFill>
                          <a:latin typeface="Arial"/>
                          <a:cs typeface="Arial"/>
                        </a:rPr>
                        <a:t> </a:t>
                      </a:r>
                      <a:r>
                        <a:rPr sz="900" dirty="0">
                          <a:solidFill>
                            <a:srgbClr val="00AF50"/>
                          </a:solidFill>
                          <a:latin typeface="Arial"/>
                          <a:cs typeface="Arial"/>
                        </a:rPr>
                        <a:t>product</a:t>
                      </a:r>
                      <a:r>
                        <a:rPr sz="900" spc="-10"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dirty="0">
                          <a:solidFill>
                            <a:srgbClr val="00AF50"/>
                          </a:solidFill>
                          <a:latin typeface="Arial"/>
                          <a:cs typeface="Arial"/>
                        </a:rPr>
                        <a:t>two</a:t>
                      </a:r>
                      <a:r>
                        <a:rPr sz="900" spc="-5" dirty="0">
                          <a:solidFill>
                            <a:srgbClr val="00AF50"/>
                          </a:solidFill>
                          <a:latin typeface="Arial"/>
                          <a:cs typeface="Arial"/>
                        </a:rPr>
                        <a:t> </a:t>
                      </a:r>
                      <a:r>
                        <a:rPr sz="900" dirty="0">
                          <a:solidFill>
                            <a:srgbClr val="00AF50"/>
                          </a:solidFill>
                          <a:latin typeface="Arial"/>
                          <a:cs typeface="Arial"/>
                        </a:rPr>
                        <a:t>input</a:t>
                      </a:r>
                      <a:r>
                        <a:rPr sz="900" spc="-5" dirty="0">
                          <a:solidFill>
                            <a:srgbClr val="00AF50"/>
                          </a:solidFill>
                          <a:latin typeface="Arial"/>
                          <a:cs typeface="Arial"/>
                        </a:rPr>
                        <a:t> </a:t>
                      </a:r>
                      <a:r>
                        <a:rPr sz="900" dirty="0">
                          <a:solidFill>
                            <a:srgbClr val="00AF50"/>
                          </a:solidFill>
                          <a:latin typeface="Arial"/>
                          <a:cs typeface="Arial"/>
                        </a:rPr>
                        <a:t>vectors</a:t>
                      </a:r>
                      <a:r>
                        <a:rPr sz="900" spc="-10" dirty="0">
                          <a:solidFill>
                            <a:srgbClr val="00AF50"/>
                          </a:solidFill>
                          <a:latin typeface="Arial"/>
                          <a:cs typeface="Arial"/>
                        </a:rPr>
                        <a:t> </a:t>
                      </a:r>
                      <a:r>
                        <a:rPr sz="900" spc="-25" dirty="0">
                          <a:solidFill>
                            <a:srgbClr val="00AF50"/>
                          </a:solidFill>
                          <a:latin typeface="Arial"/>
                          <a:cs typeface="Arial"/>
                        </a:rPr>
                        <a:t>to</a:t>
                      </a:r>
                      <a:endParaRPr sz="900">
                        <a:latin typeface="Arial"/>
                        <a:cs typeface="Arial"/>
                      </a:endParaRPr>
                    </a:p>
                    <a:p>
                      <a:pPr marL="71120">
                        <a:lnSpc>
                          <a:spcPts val="1040"/>
                        </a:lnSpc>
                      </a:pP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fall</a:t>
                      </a:r>
                      <a:r>
                        <a:rPr sz="900" spc="-10" dirty="0">
                          <a:solidFill>
                            <a:srgbClr val="00AF50"/>
                          </a:solidFill>
                          <a:latin typeface="Arial"/>
                          <a:cs typeface="Arial"/>
                        </a:rPr>
                        <a:t> </a:t>
                      </a:r>
                      <a:r>
                        <a:rPr sz="900" dirty="0">
                          <a:solidFill>
                            <a:srgbClr val="00AF50"/>
                          </a:solidFill>
                          <a:latin typeface="Arial"/>
                          <a:cs typeface="Arial"/>
                        </a:rPr>
                        <a:t>within</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domain</a:t>
                      </a:r>
                      <a:r>
                        <a:rPr sz="900" spc="-10" dirty="0">
                          <a:solidFill>
                            <a:srgbClr val="00AF50"/>
                          </a:solidFill>
                          <a:latin typeface="Arial"/>
                          <a:cs typeface="Arial"/>
                        </a:rPr>
                        <a:t> </a:t>
                      </a:r>
                      <a:r>
                        <a:rPr sz="900" dirty="0">
                          <a:solidFill>
                            <a:srgbClr val="00AF50"/>
                          </a:solidFill>
                          <a:latin typeface="Arial"/>
                          <a:cs typeface="Arial"/>
                        </a:rPr>
                        <a:t>for</a:t>
                      </a:r>
                      <a:r>
                        <a:rPr sz="900" spc="-10" dirty="0">
                          <a:solidFill>
                            <a:srgbClr val="00AF50"/>
                          </a:solidFill>
                          <a:latin typeface="Arial"/>
                          <a:cs typeface="Arial"/>
                        </a:rPr>
                        <a:t> </a:t>
                      </a:r>
                      <a:r>
                        <a:rPr sz="900" dirty="0">
                          <a:solidFill>
                            <a:srgbClr val="00AF50"/>
                          </a:solidFill>
                          <a:latin typeface="Arial"/>
                          <a:cs typeface="Arial"/>
                        </a:rPr>
                        <a:t>inverse</a:t>
                      </a:r>
                      <a:r>
                        <a:rPr sz="900" spc="-15" dirty="0">
                          <a:solidFill>
                            <a:srgbClr val="00AF50"/>
                          </a:solidFill>
                          <a:latin typeface="Arial"/>
                          <a:cs typeface="Arial"/>
                        </a:rPr>
                        <a:t> </a:t>
                      </a:r>
                      <a:r>
                        <a:rPr sz="900" dirty="0">
                          <a:solidFill>
                            <a:srgbClr val="00AF50"/>
                          </a:solidFill>
                          <a:latin typeface="Arial"/>
                          <a:cs typeface="Arial"/>
                        </a:rPr>
                        <a:t>cosine,</a:t>
                      </a:r>
                      <a:r>
                        <a:rPr sz="900" spc="-10" dirty="0">
                          <a:solidFill>
                            <a:srgbClr val="00AF50"/>
                          </a:solidFill>
                          <a:latin typeface="Arial"/>
                          <a:cs typeface="Arial"/>
                        </a:rPr>
                        <a:t> </a:t>
                      </a:r>
                      <a:r>
                        <a:rPr sz="900" spc="-20" dirty="0">
                          <a:solidFill>
                            <a:srgbClr val="00AF50"/>
                          </a:solidFill>
                          <a:latin typeface="Arial"/>
                          <a:cs typeface="Arial"/>
                        </a:rPr>
                        <a:t>which</a:t>
                      </a:r>
                      <a:endParaRPr sz="900">
                        <a:latin typeface="Arial"/>
                        <a:cs typeface="Arial"/>
                      </a:endParaRPr>
                    </a:p>
                    <a:p>
                      <a:pPr marL="71120">
                        <a:lnSpc>
                          <a:spcPts val="1040"/>
                        </a:lnSpc>
                      </a:pPr>
                      <a:r>
                        <a:rPr sz="900" dirty="0">
                          <a:solidFill>
                            <a:srgbClr val="00AF50"/>
                          </a:solidFill>
                          <a:latin typeface="Arial"/>
                          <a:cs typeface="Arial"/>
                        </a:rPr>
                        <a:t>//</a:t>
                      </a:r>
                      <a:r>
                        <a:rPr sz="900" spc="-20" dirty="0">
                          <a:solidFill>
                            <a:srgbClr val="00AF50"/>
                          </a:solidFill>
                          <a:latin typeface="Arial"/>
                          <a:cs typeface="Arial"/>
                        </a:rPr>
                        <a:t> </a:t>
                      </a:r>
                      <a:r>
                        <a:rPr sz="900" dirty="0">
                          <a:solidFill>
                            <a:srgbClr val="00AF50"/>
                          </a:solidFill>
                          <a:latin typeface="Arial"/>
                          <a:cs typeface="Arial"/>
                        </a:rPr>
                        <a:t>is </a:t>
                      </a:r>
                      <a:r>
                        <a:rPr sz="900" spc="-15" dirty="0">
                          <a:solidFill>
                            <a:srgbClr val="00AF50"/>
                          </a:solidFill>
                          <a:latin typeface="Arial"/>
                          <a:cs typeface="Arial"/>
                        </a:rPr>
                        <a:t>-</a:t>
                      </a:r>
                      <a:r>
                        <a:rPr sz="900" dirty="0">
                          <a:solidFill>
                            <a:srgbClr val="00AF50"/>
                          </a:solidFill>
                          <a:latin typeface="Arial"/>
                          <a:cs typeface="Arial"/>
                        </a:rPr>
                        <a:t>1</a:t>
                      </a:r>
                      <a:r>
                        <a:rPr sz="900" spc="-5" dirty="0">
                          <a:solidFill>
                            <a:srgbClr val="00AF50"/>
                          </a:solidFill>
                          <a:latin typeface="Arial"/>
                          <a:cs typeface="Arial"/>
                        </a:rPr>
                        <a:t> </a:t>
                      </a:r>
                      <a:r>
                        <a:rPr sz="900" dirty="0">
                          <a:solidFill>
                            <a:srgbClr val="00AF50"/>
                          </a:solidFill>
                          <a:latin typeface="Arial"/>
                          <a:cs typeface="Arial"/>
                        </a:rPr>
                        <a:t>&lt;=</a:t>
                      </a:r>
                      <a:r>
                        <a:rPr sz="900" spc="-15" dirty="0">
                          <a:solidFill>
                            <a:srgbClr val="00AF50"/>
                          </a:solidFill>
                          <a:latin typeface="Arial"/>
                          <a:cs typeface="Arial"/>
                        </a:rPr>
                        <a:t> </a:t>
                      </a:r>
                      <a:r>
                        <a:rPr sz="900" dirty="0">
                          <a:solidFill>
                            <a:srgbClr val="00AF50"/>
                          </a:solidFill>
                          <a:latin typeface="Arial"/>
                          <a:cs typeface="Arial"/>
                        </a:rPr>
                        <a:t>x</a:t>
                      </a:r>
                      <a:r>
                        <a:rPr sz="900" spc="-5" dirty="0">
                          <a:solidFill>
                            <a:srgbClr val="00AF50"/>
                          </a:solidFill>
                          <a:latin typeface="Arial"/>
                          <a:cs typeface="Arial"/>
                        </a:rPr>
                        <a:t> </a:t>
                      </a:r>
                      <a:r>
                        <a:rPr sz="900" dirty="0">
                          <a:solidFill>
                            <a:srgbClr val="00AF50"/>
                          </a:solidFill>
                          <a:latin typeface="Arial"/>
                          <a:cs typeface="Arial"/>
                        </a:rPr>
                        <a:t>&lt;=</a:t>
                      </a:r>
                      <a:r>
                        <a:rPr sz="900" spc="-5" dirty="0">
                          <a:solidFill>
                            <a:srgbClr val="00AF50"/>
                          </a:solidFill>
                          <a:latin typeface="Arial"/>
                          <a:cs typeface="Arial"/>
                        </a:rPr>
                        <a:t> </a:t>
                      </a:r>
                      <a:r>
                        <a:rPr sz="900" dirty="0">
                          <a:solidFill>
                            <a:srgbClr val="00AF50"/>
                          </a:solidFill>
                          <a:latin typeface="Arial"/>
                          <a:cs typeface="Arial"/>
                        </a:rPr>
                        <a:t>1.</a:t>
                      </a:r>
                      <a:r>
                        <a:rPr sz="900" spc="-15" dirty="0">
                          <a:solidFill>
                            <a:srgbClr val="00AF50"/>
                          </a:solidFill>
                          <a:latin typeface="Arial"/>
                          <a:cs typeface="Arial"/>
                        </a:rPr>
                        <a:t> </a:t>
                      </a:r>
                      <a:r>
                        <a:rPr sz="900" dirty="0">
                          <a:solidFill>
                            <a:srgbClr val="00AF50"/>
                          </a:solidFill>
                          <a:latin typeface="Arial"/>
                          <a:cs typeface="Arial"/>
                        </a:rPr>
                        <a:t>This will</a:t>
                      </a:r>
                      <a:r>
                        <a:rPr sz="900" spc="-5" dirty="0">
                          <a:solidFill>
                            <a:srgbClr val="00AF50"/>
                          </a:solidFill>
                          <a:latin typeface="Arial"/>
                          <a:cs typeface="Arial"/>
                        </a:rPr>
                        <a:t> </a:t>
                      </a:r>
                      <a:r>
                        <a:rPr sz="900" dirty="0">
                          <a:solidFill>
                            <a:srgbClr val="00AF50"/>
                          </a:solidFill>
                          <a:latin typeface="Arial"/>
                          <a:cs typeface="Arial"/>
                        </a:rPr>
                        <a:t>prevent</a:t>
                      </a:r>
                      <a:r>
                        <a:rPr sz="900" spc="-5" dirty="0">
                          <a:solidFill>
                            <a:srgbClr val="00AF50"/>
                          </a:solidFill>
                          <a:latin typeface="Arial"/>
                          <a:cs typeface="Arial"/>
                        </a:rPr>
                        <a:t> </a:t>
                      </a:r>
                      <a:r>
                        <a:rPr sz="900" spc="-10" dirty="0">
                          <a:solidFill>
                            <a:srgbClr val="00AF50"/>
                          </a:solidFill>
                          <a:latin typeface="Arial"/>
                          <a:cs typeface="Arial"/>
                        </a:rPr>
                        <a:t>runtime</a:t>
                      </a:r>
                      <a:endParaRPr sz="900">
                        <a:latin typeface="Arial"/>
                        <a:cs typeface="Arial"/>
                      </a:endParaRPr>
                    </a:p>
                    <a:p>
                      <a:pPr marL="71120" marR="1343025">
                        <a:lnSpc>
                          <a:spcPts val="1030"/>
                        </a:lnSpc>
                        <a:spcBef>
                          <a:spcPts val="50"/>
                        </a:spcBef>
                      </a:pPr>
                      <a:r>
                        <a:rPr sz="900" dirty="0">
                          <a:solidFill>
                            <a:srgbClr val="00AF50"/>
                          </a:solidFill>
                          <a:latin typeface="Arial"/>
                          <a:cs typeface="Arial"/>
                        </a:rPr>
                        <a:t>//</a:t>
                      </a:r>
                      <a:r>
                        <a:rPr sz="900" spc="-10" dirty="0">
                          <a:solidFill>
                            <a:srgbClr val="00AF50"/>
                          </a:solidFill>
                          <a:latin typeface="Arial"/>
                          <a:cs typeface="Arial"/>
                        </a:rPr>
                        <a:t> </a:t>
                      </a:r>
                      <a:r>
                        <a:rPr sz="900" dirty="0">
                          <a:solidFill>
                            <a:srgbClr val="00AF50"/>
                          </a:solidFill>
                          <a:latin typeface="Arial"/>
                          <a:cs typeface="Arial"/>
                        </a:rPr>
                        <a:t>"domain</a:t>
                      </a:r>
                      <a:r>
                        <a:rPr sz="900" spc="-5" dirty="0">
                          <a:solidFill>
                            <a:srgbClr val="00AF50"/>
                          </a:solidFill>
                          <a:latin typeface="Arial"/>
                          <a:cs typeface="Arial"/>
                        </a:rPr>
                        <a:t> </a:t>
                      </a:r>
                      <a:r>
                        <a:rPr sz="900" dirty="0">
                          <a:solidFill>
                            <a:srgbClr val="00AF50"/>
                          </a:solidFill>
                          <a:latin typeface="Arial"/>
                          <a:cs typeface="Arial"/>
                        </a:rPr>
                        <a:t>error"</a:t>
                      </a:r>
                      <a:r>
                        <a:rPr sz="900" spc="-15" dirty="0">
                          <a:solidFill>
                            <a:srgbClr val="00AF50"/>
                          </a:solidFill>
                          <a:latin typeface="Arial"/>
                          <a:cs typeface="Arial"/>
                        </a:rPr>
                        <a:t> </a:t>
                      </a:r>
                      <a:r>
                        <a:rPr sz="900" dirty="0">
                          <a:solidFill>
                            <a:srgbClr val="00AF50"/>
                          </a:solidFill>
                          <a:latin typeface="Arial"/>
                          <a:cs typeface="Arial"/>
                        </a:rPr>
                        <a:t>math</a:t>
                      </a:r>
                      <a:r>
                        <a:rPr sz="900" spc="-10" dirty="0">
                          <a:solidFill>
                            <a:srgbClr val="00AF50"/>
                          </a:solidFill>
                          <a:latin typeface="Arial"/>
                          <a:cs typeface="Arial"/>
                        </a:rPr>
                        <a:t> exceptions. </a:t>
                      </a: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((dot</a:t>
                      </a:r>
                      <a:r>
                        <a:rPr sz="900" spc="-10"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a:t>
                      </a:r>
                      <a:r>
                        <a:rPr sz="900" spc="-10" dirty="0">
                          <a:latin typeface="Arial"/>
                          <a:cs typeface="Arial"/>
                        </a:rPr>
                        <a:t>1.0))</a:t>
                      </a:r>
                      <a:endParaRPr sz="900">
                        <a:latin typeface="Arial"/>
                        <a:cs typeface="Arial"/>
                      </a:endParaRPr>
                    </a:p>
                    <a:p>
                      <a:pPr marL="199390">
                        <a:lnSpc>
                          <a:spcPts val="990"/>
                        </a:lnSpc>
                      </a:pPr>
                      <a:r>
                        <a:rPr sz="900" dirty="0">
                          <a:latin typeface="Arial"/>
                          <a:cs typeface="Arial"/>
                        </a:rPr>
                        <a:t>dot</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20" dirty="0">
                          <a:latin typeface="Arial"/>
                          <a:cs typeface="Arial"/>
                        </a:rPr>
                        <a:t>1.0;</a:t>
                      </a:r>
                      <a:endParaRPr sz="900">
                        <a:latin typeface="Arial"/>
                        <a:cs typeface="Arial"/>
                      </a:endParaRPr>
                    </a:p>
                    <a:p>
                      <a:pPr marL="199390" marR="2373630" indent="-128270">
                        <a:lnSpc>
                          <a:spcPts val="1030"/>
                        </a:lnSpc>
                        <a:spcBef>
                          <a:spcPts val="60"/>
                        </a:spcBef>
                      </a:pPr>
                      <a:r>
                        <a:rPr sz="900" dirty="0">
                          <a:solidFill>
                            <a:srgbClr val="3333FF"/>
                          </a:solidFill>
                          <a:latin typeface="Arial"/>
                          <a:cs typeface="Arial"/>
                        </a:rPr>
                        <a:t>if</a:t>
                      </a:r>
                      <a:r>
                        <a:rPr sz="900" spc="-10" dirty="0">
                          <a:solidFill>
                            <a:srgbClr val="3333FF"/>
                          </a:solidFill>
                          <a:latin typeface="Arial"/>
                          <a:cs typeface="Arial"/>
                        </a:rPr>
                        <a:t> </a:t>
                      </a:r>
                      <a:r>
                        <a:rPr sz="900" dirty="0">
                          <a:latin typeface="Arial"/>
                          <a:cs typeface="Arial"/>
                        </a:rPr>
                        <a:t>((dot</a:t>
                      </a:r>
                      <a:r>
                        <a:rPr sz="900" spc="-10" dirty="0">
                          <a:latin typeface="Arial"/>
                          <a:cs typeface="Arial"/>
                        </a:rPr>
                        <a:t> </a:t>
                      </a:r>
                      <a:r>
                        <a:rPr sz="900" dirty="0">
                          <a:latin typeface="Arial"/>
                          <a:cs typeface="Arial"/>
                        </a:rPr>
                        <a:t>&gt; </a:t>
                      </a:r>
                      <a:r>
                        <a:rPr sz="900" spc="-10" dirty="0">
                          <a:latin typeface="Arial"/>
                          <a:cs typeface="Arial"/>
                        </a:rPr>
                        <a:t>1.0)) </a:t>
                      </a:r>
                      <a:r>
                        <a:rPr sz="900" dirty="0">
                          <a:latin typeface="Arial"/>
                          <a:cs typeface="Arial"/>
                        </a:rPr>
                        <a:t>dot</a:t>
                      </a:r>
                      <a:r>
                        <a:rPr sz="900" spc="-25" dirty="0">
                          <a:latin typeface="Arial"/>
                          <a:cs typeface="Arial"/>
                        </a:rPr>
                        <a:t> </a:t>
                      </a:r>
                      <a:r>
                        <a:rPr sz="900" dirty="0">
                          <a:latin typeface="Arial"/>
                          <a:cs typeface="Arial"/>
                        </a:rPr>
                        <a:t>=</a:t>
                      </a:r>
                      <a:r>
                        <a:rPr sz="900" spc="-10" dirty="0">
                          <a:latin typeface="Arial"/>
                          <a:cs typeface="Arial"/>
                        </a:rPr>
                        <a:t> </a:t>
                      </a:r>
                      <a:r>
                        <a:rPr sz="900" spc="-20" dirty="0">
                          <a:latin typeface="Arial"/>
                          <a:cs typeface="Arial"/>
                        </a:rPr>
                        <a:t>1.0;</a:t>
                      </a:r>
                      <a:endParaRPr sz="900">
                        <a:latin typeface="Arial"/>
                        <a:cs typeface="Arial"/>
                      </a:endParaRPr>
                    </a:p>
                    <a:p>
                      <a:pPr marL="71120">
                        <a:lnSpc>
                          <a:spcPts val="1010"/>
                        </a:lnSpc>
                      </a:pP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angle</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System.Math.</a:t>
                      </a:r>
                      <a:r>
                        <a:rPr sz="900" b="1" spc="-10" dirty="0">
                          <a:latin typeface="Arial"/>
                          <a:cs typeface="Arial"/>
                        </a:rPr>
                        <a:t>Acos</a:t>
                      </a:r>
                      <a:r>
                        <a:rPr sz="900" spc="-10" dirty="0">
                          <a:latin typeface="Arial"/>
                          <a:cs typeface="Arial"/>
                        </a:rPr>
                        <a:t>(dot);</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marL="73025">
                        <a:lnSpc>
                          <a:spcPts val="1055"/>
                        </a:lnSpc>
                        <a:spcBef>
                          <a:spcPts val="750"/>
                        </a:spcBef>
                      </a:pPr>
                      <a:r>
                        <a:rPr sz="900" b="1" i="1" dirty="0">
                          <a:latin typeface="Arial"/>
                          <a:cs typeface="Arial"/>
                        </a:rPr>
                        <a:t>v0</a:t>
                      </a:r>
                      <a:r>
                        <a:rPr sz="900" b="1" i="1"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&lt;10,</a:t>
                      </a:r>
                      <a:r>
                        <a:rPr sz="900" spc="-10" dirty="0">
                          <a:latin typeface="Arial"/>
                          <a:cs typeface="Arial"/>
                        </a:rPr>
                        <a:t> </a:t>
                      </a:r>
                      <a:r>
                        <a:rPr sz="900" dirty="0">
                          <a:latin typeface="Arial"/>
                          <a:cs typeface="Arial"/>
                        </a:rPr>
                        <a:t>0,</a:t>
                      </a:r>
                      <a:r>
                        <a:rPr sz="900" spc="-10" dirty="0">
                          <a:latin typeface="Arial"/>
                          <a:cs typeface="Arial"/>
                        </a:rPr>
                        <a:t> </a:t>
                      </a:r>
                      <a:r>
                        <a:rPr sz="900" spc="-25" dirty="0">
                          <a:latin typeface="Arial"/>
                          <a:cs typeface="Arial"/>
                        </a:rPr>
                        <a:t>0&gt;</a:t>
                      </a:r>
                      <a:endParaRPr sz="900">
                        <a:latin typeface="Arial"/>
                        <a:cs typeface="Arial"/>
                      </a:endParaRPr>
                    </a:p>
                    <a:p>
                      <a:pPr marL="73025">
                        <a:lnSpc>
                          <a:spcPts val="1040"/>
                        </a:lnSpc>
                      </a:pPr>
                      <a:r>
                        <a:rPr sz="900" b="1" i="1" dirty="0">
                          <a:latin typeface="Arial"/>
                          <a:cs typeface="Arial"/>
                        </a:rPr>
                        <a:t>v1</a:t>
                      </a:r>
                      <a:r>
                        <a:rPr sz="900" b="1" i="1"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&lt;0,</a:t>
                      </a:r>
                      <a:r>
                        <a:rPr sz="900" spc="-10" dirty="0">
                          <a:latin typeface="Arial"/>
                          <a:cs typeface="Arial"/>
                        </a:rPr>
                        <a:t> </a:t>
                      </a:r>
                      <a:r>
                        <a:rPr sz="900" dirty="0">
                          <a:latin typeface="Arial"/>
                          <a:cs typeface="Arial"/>
                        </a:rPr>
                        <a:t>10,</a:t>
                      </a:r>
                      <a:r>
                        <a:rPr sz="900" spc="-10" dirty="0">
                          <a:latin typeface="Arial"/>
                          <a:cs typeface="Arial"/>
                        </a:rPr>
                        <a:t> </a:t>
                      </a:r>
                      <a:r>
                        <a:rPr sz="900" spc="-25" dirty="0">
                          <a:latin typeface="Arial"/>
                          <a:cs typeface="Arial"/>
                        </a:rPr>
                        <a:t>0&gt;</a:t>
                      </a:r>
                      <a:endParaRPr sz="900">
                        <a:latin typeface="Arial"/>
                        <a:cs typeface="Arial"/>
                      </a:endParaRPr>
                    </a:p>
                    <a:p>
                      <a:pPr marL="73025">
                        <a:lnSpc>
                          <a:spcPts val="1040"/>
                        </a:lnSpc>
                      </a:pPr>
                      <a:r>
                        <a:rPr sz="900" b="1" i="1" dirty="0">
                          <a:latin typeface="Arial"/>
                          <a:cs typeface="Arial"/>
                        </a:rPr>
                        <a:t>dot </a:t>
                      </a:r>
                      <a:r>
                        <a:rPr sz="900" dirty="0">
                          <a:latin typeface="Arial"/>
                          <a:cs typeface="Arial"/>
                        </a:rPr>
                        <a:t>=</a:t>
                      </a:r>
                      <a:r>
                        <a:rPr sz="900" spc="5" dirty="0">
                          <a:latin typeface="Arial"/>
                          <a:cs typeface="Arial"/>
                        </a:rPr>
                        <a:t> </a:t>
                      </a:r>
                      <a:r>
                        <a:rPr sz="900" spc="-50" dirty="0">
                          <a:latin typeface="Arial"/>
                          <a:cs typeface="Arial"/>
                        </a:rPr>
                        <a:t>0</a:t>
                      </a:r>
                      <a:endParaRPr sz="900">
                        <a:latin typeface="Arial"/>
                        <a:cs typeface="Arial"/>
                      </a:endParaRPr>
                    </a:p>
                    <a:p>
                      <a:pPr marL="73025">
                        <a:lnSpc>
                          <a:spcPts val="1055"/>
                        </a:lnSpc>
                      </a:pPr>
                      <a:r>
                        <a:rPr sz="900" b="1" i="1" dirty="0">
                          <a:latin typeface="Arial"/>
                          <a:cs typeface="Arial"/>
                        </a:rPr>
                        <a:t>angle</a:t>
                      </a:r>
                      <a:r>
                        <a:rPr sz="900" b="1" i="1"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acos(0)</a:t>
                      </a:r>
                      <a:r>
                        <a:rPr sz="900" spc="-1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90</a:t>
                      </a:r>
                      <a:r>
                        <a:rPr sz="900" spc="-10" dirty="0">
                          <a:latin typeface="Arial"/>
                          <a:cs typeface="Arial"/>
                        </a:rPr>
                        <a:t> degrees</a:t>
                      </a:r>
                      <a:endParaRPr sz="900">
                        <a:latin typeface="Arial"/>
                        <a:cs typeface="Arial"/>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bl>
          </a:graphicData>
        </a:graphic>
      </p:graphicFrame>
      <p:pic>
        <p:nvPicPr>
          <p:cNvPr id="5" name="object 5"/>
          <p:cNvPicPr/>
          <p:nvPr/>
        </p:nvPicPr>
        <p:blipFill>
          <a:blip r:embed="rId2" cstate="print"/>
          <a:stretch>
            <a:fillRect/>
          </a:stretch>
        </p:blipFill>
        <p:spPr>
          <a:xfrm>
            <a:off x="4218304" y="1167764"/>
            <a:ext cx="1399539" cy="1955546"/>
          </a:xfrm>
          <a:prstGeom prst="rect">
            <a:avLst/>
          </a:prstGeom>
        </p:spPr>
      </p:pic>
      <p:pic>
        <p:nvPicPr>
          <p:cNvPr id="6" name="object 6"/>
          <p:cNvPicPr/>
          <p:nvPr/>
        </p:nvPicPr>
        <p:blipFill>
          <a:blip r:embed="rId3" cstate="print"/>
          <a:stretch>
            <a:fillRect/>
          </a:stretch>
        </p:blipFill>
        <p:spPr>
          <a:xfrm>
            <a:off x="4218304" y="3368039"/>
            <a:ext cx="1841880" cy="648969"/>
          </a:xfrm>
          <a:prstGeom prst="rect">
            <a:avLst/>
          </a:prstGeom>
        </p:spPr>
      </p:pic>
      <p:pic>
        <p:nvPicPr>
          <p:cNvPr id="7" name="object 7"/>
          <p:cNvPicPr/>
          <p:nvPr/>
        </p:nvPicPr>
        <p:blipFill>
          <a:blip r:embed="rId4" cstate="print"/>
          <a:stretch>
            <a:fillRect/>
          </a:stretch>
        </p:blipFill>
        <p:spPr>
          <a:xfrm>
            <a:off x="4284634" y="4791466"/>
            <a:ext cx="1278351" cy="1292704"/>
          </a:xfrm>
          <a:prstGeom prst="rect">
            <a:avLst/>
          </a:prstGeom>
        </p:spPr>
      </p:pic>
      <p:sp>
        <p:nvSpPr>
          <p:cNvPr id="9" name="TextBox 8">
            <a:hlinkClick r:id="rId5" action="ppaction://hlinkfile"/>
          </p:cNvPr>
          <p:cNvSpPr txBox="1"/>
          <p:nvPr/>
        </p:nvSpPr>
        <p:spPr>
          <a:xfrm>
            <a:off x="6343850" y="479097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graphicFrame>
        <p:nvGraphicFramePr>
          <p:cNvPr id="12" name="object 4"/>
          <p:cNvGraphicFramePr>
            <a:graphicFrameLocks noGrp="1"/>
          </p:cNvGraphicFramePr>
          <p:nvPr>
            <p:extLst>
              <p:ext uri="{D42A27DB-BD31-4B8C-83A1-F6EECF244321}">
                <p14:modId xmlns:p14="http://schemas.microsoft.com/office/powerpoint/2010/main" val="2427406266"/>
              </p:ext>
            </p:extLst>
          </p:nvPr>
        </p:nvGraphicFramePr>
        <p:xfrm>
          <a:off x="1000048" y="948055"/>
          <a:ext cx="5915660" cy="194945"/>
        </p:xfrm>
        <a:graphic>
          <a:graphicData uri="http://schemas.openxmlformats.org/drawingml/2006/table">
            <a:tbl>
              <a:tblPr firstRow="1" bandRow="1">
                <a:tableStyleId>{2D5ABB26-0587-4C30-8999-92F81FD0307C}</a:tableStyleId>
              </a:tblPr>
              <a:tblGrid>
                <a:gridCol w="5915660">
                  <a:extLst>
                    <a:ext uri="{9D8B030D-6E8A-4147-A177-3AD203B41FA5}">
                      <a16:colId xmlns:a16="http://schemas.microsoft.com/office/drawing/2014/main" val="20000"/>
                    </a:ext>
                  </a:extLst>
                </a:gridCol>
              </a:tblGrid>
              <a:tr h="194945">
                <a:tc>
                  <a:txBody>
                    <a:bodyPr/>
                    <a:lstStyle/>
                    <a:p>
                      <a:pPr marL="71120">
                        <a:lnSpc>
                          <a:spcPct val="100000"/>
                        </a:lnSpc>
                        <a:spcBef>
                          <a:spcPts val="105"/>
                        </a:spcBef>
                      </a:pPr>
                      <a:r>
                        <a:rPr sz="900" dirty="0">
                          <a:latin typeface="Arial"/>
                          <a:cs typeface="Arial"/>
                        </a:rPr>
                        <a:t>Vector</a:t>
                      </a:r>
                      <a:r>
                        <a:rPr sz="900" spc="-30" dirty="0">
                          <a:latin typeface="Arial"/>
                          <a:cs typeface="Arial"/>
                        </a:rPr>
                        <a:t> </a:t>
                      </a:r>
                      <a:r>
                        <a:rPr sz="900" dirty="0">
                          <a:latin typeface="Arial"/>
                          <a:cs typeface="Arial"/>
                        </a:rPr>
                        <a:t>cross</a:t>
                      </a:r>
                      <a:r>
                        <a:rPr sz="900" spc="-10" dirty="0">
                          <a:latin typeface="Arial"/>
                          <a:cs typeface="Arial"/>
                        </a:rPr>
                        <a:t> </a:t>
                      </a:r>
                      <a:r>
                        <a:rPr sz="900" dirty="0">
                          <a:latin typeface="Arial"/>
                          <a:cs typeface="Arial"/>
                        </a:rPr>
                        <a:t>product</a:t>
                      </a:r>
                      <a:r>
                        <a:rPr sz="900" spc="-5" dirty="0">
                          <a:latin typeface="Arial"/>
                          <a:cs typeface="Arial"/>
                        </a:rPr>
                        <a:t> </a:t>
                      </a:r>
                      <a:r>
                        <a:rPr sz="900" dirty="0">
                          <a:latin typeface="Arial"/>
                          <a:cs typeface="Arial"/>
                        </a:rPr>
                        <a:t>(result</a:t>
                      </a:r>
                      <a:r>
                        <a:rPr sz="900" spc="-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vector</a:t>
                      </a:r>
                      <a:r>
                        <a:rPr sz="900" spc="-15" dirty="0">
                          <a:latin typeface="Arial"/>
                          <a:cs typeface="Arial"/>
                        </a:rPr>
                        <a:t> </a:t>
                      </a:r>
                      <a:r>
                        <a:rPr sz="900" dirty="0">
                          <a:latin typeface="Arial"/>
                          <a:cs typeface="Arial"/>
                        </a:rPr>
                        <a:t>normal</a:t>
                      </a:r>
                      <a:r>
                        <a:rPr sz="900" spc="-10" dirty="0">
                          <a:latin typeface="Arial"/>
                          <a:cs typeface="Arial"/>
                        </a:rPr>
                        <a:t> </a:t>
                      </a:r>
                      <a:r>
                        <a:rPr sz="900" dirty="0">
                          <a:latin typeface="Arial"/>
                          <a:cs typeface="Arial"/>
                        </a:rPr>
                        <a:t>to</a:t>
                      </a:r>
                      <a:r>
                        <a:rPr sz="900" spc="-5"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2</a:t>
                      </a:r>
                      <a:r>
                        <a:rPr sz="900" spc="-15" dirty="0">
                          <a:latin typeface="Arial"/>
                          <a:cs typeface="Arial"/>
                        </a:rPr>
                        <a:t> </a:t>
                      </a:r>
                      <a:r>
                        <a:rPr sz="900" dirty="0">
                          <a:latin typeface="Arial"/>
                          <a:cs typeface="Arial"/>
                        </a:rPr>
                        <a:t>input</a:t>
                      </a:r>
                      <a:r>
                        <a:rPr sz="900" spc="-15" dirty="0">
                          <a:latin typeface="Arial"/>
                          <a:cs typeface="Arial"/>
                        </a:rPr>
                        <a:t> </a:t>
                      </a:r>
                      <a:r>
                        <a:rPr sz="900" spc="-10" dirty="0">
                          <a:latin typeface="Arial"/>
                          <a:cs typeface="Arial"/>
                        </a:rPr>
                        <a:t>vectors)</a:t>
                      </a:r>
                      <a:endParaRPr sz="900" dirty="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14"/>
                  </a:ext>
                </a:extLst>
              </a:tr>
            </a:tbl>
          </a:graphicData>
        </a:graphic>
      </p:graphicFrame>
      <p:sp>
        <p:nvSpPr>
          <p:cNvPr id="13" name="Title 1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888046"/>
            <a:ext cx="5941695" cy="847411"/>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3_2_3:</a:t>
            </a:r>
            <a:r>
              <a:rPr sz="1200" b="1" spc="-65" dirty="0">
                <a:latin typeface="Arial"/>
                <a:cs typeface="Arial"/>
              </a:rPr>
              <a:t> </a:t>
            </a:r>
            <a:r>
              <a:rPr sz="1200" b="1" dirty="0">
                <a:latin typeface="Arial"/>
                <a:cs typeface="Arial"/>
              </a:rPr>
              <a:t>Lightweight</a:t>
            </a:r>
            <a:r>
              <a:rPr sz="1200" b="1" spc="-65" dirty="0">
                <a:latin typeface="Arial"/>
                <a:cs typeface="Arial"/>
              </a:rPr>
              <a:t> </a:t>
            </a:r>
            <a:r>
              <a:rPr sz="1200" b="1" spc="-10" dirty="0" smtClean="0">
                <a:latin typeface="Arial"/>
                <a:cs typeface="Arial"/>
              </a:rPr>
              <a:t>curves</a:t>
            </a:r>
            <a:endParaRPr sz="1100" dirty="0">
              <a:latin typeface="Arial"/>
              <a:cs typeface="Arial"/>
            </a:endParaRPr>
          </a:p>
          <a:p>
            <a:pPr marL="12700" marR="5080">
              <a:lnSpc>
                <a:spcPct val="95800"/>
              </a:lnSpc>
            </a:pPr>
            <a:r>
              <a:rPr sz="1100" b="1" i="1" dirty="0">
                <a:latin typeface="Arial"/>
                <a:cs typeface="Arial"/>
              </a:rPr>
              <a:t>RhinoCommon</a:t>
            </a:r>
            <a:r>
              <a:rPr sz="1100" b="1" i="1" spc="-40" dirty="0">
                <a:latin typeface="Arial"/>
                <a:cs typeface="Arial"/>
              </a:rPr>
              <a:t> </a:t>
            </a:r>
            <a:r>
              <a:rPr sz="1100" dirty="0">
                <a:latin typeface="Arial"/>
                <a:cs typeface="Arial"/>
              </a:rPr>
              <a:t>defines</a:t>
            </a:r>
            <a:r>
              <a:rPr sz="1100" spc="-35" dirty="0">
                <a:latin typeface="Arial"/>
                <a:cs typeface="Arial"/>
              </a:rPr>
              <a:t> </a:t>
            </a:r>
            <a:r>
              <a:rPr sz="1100" dirty="0">
                <a:latin typeface="Arial"/>
                <a:cs typeface="Arial"/>
              </a:rPr>
              <a:t>basic</a:t>
            </a:r>
            <a:r>
              <a:rPr sz="1100" spc="-1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curves</a:t>
            </a:r>
            <a:r>
              <a:rPr sz="1100" spc="-25" dirty="0">
                <a:latin typeface="Arial"/>
                <a:cs typeface="Arial"/>
              </a:rPr>
              <a:t> </a:t>
            </a:r>
            <a:r>
              <a:rPr sz="1100" dirty="0">
                <a:latin typeface="Arial"/>
                <a:cs typeface="Arial"/>
              </a:rPr>
              <a:t>such</a:t>
            </a:r>
            <a:r>
              <a:rPr sz="1100" spc="-15"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lines</a:t>
            </a:r>
            <a:r>
              <a:rPr sz="1100" spc="-1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circles</a:t>
            </a:r>
            <a:r>
              <a:rPr sz="1100" spc="-2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structures</a:t>
            </a:r>
            <a:r>
              <a:rPr sz="1100" spc="-25"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hence </a:t>
            </a:r>
            <a:r>
              <a:rPr sz="1100" dirty="0">
                <a:latin typeface="Arial"/>
                <a:cs typeface="Arial"/>
              </a:rPr>
              <a:t>most</a:t>
            </a:r>
            <a:r>
              <a:rPr sz="1100" spc="-3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them</a:t>
            </a:r>
            <a:r>
              <a:rPr sz="1100" spc="-25"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value</a:t>
            </a:r>
            <a:r>
              <a:rPr sz="1100" spc="-30"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The</a:t>
            </a:r>
            <a:r>
              <a:rPr sz="1100" spc="-40" dirty="0">
                <a:latin typeface="Arial"/>
                <a:cs typeface="Arial"/>
              </a:rPr>
              <a:t> </a:t>
            </a:r>
            <a:r>
              <a:rPr sz="1100" dirty="0">
                <a:latin typeface="Arial"/>
                <a:cs typeface="Arial"/>
              </a:rPr>
              <a:t>mathematical</a:t>
            </a:r>
            <a:r>
              <a:rPr sz="1100" spc="-35" dirty="0">
                <a:latin typeface="Arial"/>
                <a:cs typeface="Arial"/>
              </a:rPr>
              <a:t> </a:t>
            </a:r>
            <a:r>
              <a:rPr sz="1100" dirty="0">
                <a:latin typeface="Arial"/>
                <a:cs typeface="Arial"/>
              </a:rPr>
              <a:t>representation</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easier</a:t>
            </a:r>
            <a:r>
              <a:rPr sz="1100" spc="-2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understand</a:t>
            </a:r>
            <a:r>
              <a:rPr sz="1100" spc="-20" dirty="0">
                <a:latin typeface="Arial"/>
                <a:cs typeface="Arial"/>
              </a:rPr>
              <a:t> </a:t>
            </a:r>
            <a:r>
              <a:rPr sz="1100" dirty="0">
                <a:latin typeface="Arial"/>
                <a:cs typeface="Arial"/>
              </a:rPr>
              <a:t>and</a:t>
            </a:r>
            <a:r>
              <a:rPr sz="1100" spc="-25" dirty="0">
                <a:latin typeface="Arial"/>
                <a:cs typeface="Arial"/>
              </a:rPr>
              <a:t> is </a:t>
            </a:r>
            <a:r>
              <a:rPr sz="1100" dirty="0">
                <a:latin typeface="Arial"/>
                <a:cs typeface="Arial"/>
              </a:rPr>
              <a:t>typically</a:t>
            </a:r>
            <a:r>
              <a:rPr sz="1100" spc="-25" dirty="0">
                <a:latin typeface="Arial"/>
                <a:cs typeface="Arial"/>
              </a:rPr>
              <a:t> </a:t>
            </a:r>
            <a:r>
              <a:rPr sz="1100" dirty="0">
                <a:latin typeface="Arial"/>
                <a:cs typeface="Arial"/>
              </a:rPr>
              <a:t>more</a:t>
            </a:r>
            <a:r>
              <a:rPr sz="1100" spc="-20" dirty="0">
                <a:latin typeface="Arial"/>
                <a:cs typeface="Arial"/>
              </a:rPr>
              <a:t> </a:t>
            </a:r>
            <a:r>
              <a:rPr sz="1100" spc="-10" dirty="0">
                <a:latin typeface="Arial"/>
                <a:cs typeface="Arial"/>
              </a:rPr>
              <a:t>light-</a:t>
            </a:r>
            <a:r>
              <a:rPr sz="1100" dirty="0">
                <a:latin typeface="Arial"/>
                <a:cs typeface="Arial"/>
              </a:rPr>
              <a:t>weight.</a:t>
            </a:r>
            <a:r>
              <a:rPr sz="1100" spc="26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needed,</a:t>
            </a:r>
            <a:r>
              <a:rPr sz="1100" spc="-20"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relatively</a:t>
            </a:r>
            <a:r>
              <a:rPr sz="1100" spc="-15" dirty="0">
                <a:latin typeface="Arial"/>
                <a:cs typeface="Arial"/>
              </a:rPr>
              <a:t> </a:t>
            </a:r>
            <a:r>
              <a:rPr sz="1100" dirty="0">
                <a:latin typeface="Arial"/>
                <a:cs typeface="Arial"/>
              </a:rPr>
              <a:t>easy</a:t>
            </a:r>
            <a:r>
              <a:rPr sz="1100" spc="-3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get</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Nurbs</a:t>
            </a:r>
            <a:r>
              <a:rPr sz="1100" spc="-30" dirty="0">
                <a:latin typeface="Arial"/>
                <a:cs typeface="Arial"/>
              </a:rPr>
              <a:t> </a:t>
            </a:r>
            <a:r>
              <a:rPr sz="1100" dirty="0">
                <a:latin typeface="Arial"/>
                <a:cs typeface="Arial"/>
              </a:rPr>
              <a:t>approximation</a:t>
            </a:r>
            <a:r>
              <a:rPr sz="1100" spc="-15" dirty="0">
                <a:latin typeface="Arial"/>
                <a:cs typeface="Arial"/>
              </a:rPr>
              <a:t> </a:t>
            </a:r>
            <a:r>
              <a:rPr sz="1100" spc="-25" dirty="0">
                <a:latin typeface="Arial"/>
                <a:cs typeface="Arial"/>
              </a:rPr>
              <a:t>of</a:t>
            </a:r>
            <a:r>
              <a:rPr sz="1100" spc="500" dirty="0">
                <a:latin typeface="Arial"/>
                <a:cs typeface="Arial"/>
              </a:rPr>
              <a:t> </a:t>
            </a:r>
            <a:r>
              <a:rPr sz="1100" dirty="0">
                <a:latin typeface="Arial"/>
                <a:cs typeface="Arial"/>
              </a:rPr>
              <a:t>these</a:t>
            </a:r>
            <a:r>
              <a:rPr sz="1100" spc="-35" dirty="0">
                <a:latin typeface="Arial"/>
                <a:cs typeface="Arial"/>
              </a:rPr>
              <a:t> </a:t>
            </a:r>
            <a:r>
              <a:rPr sz="1100" dirty="0">
                <a:latin typeface="Arial"/>
                <a:cs typeface="Arial"/>
              </a:rPr>
              <a:t>curves</a:t>
            </a:r>
            <a:r>
              <a:rPr sz="1100" spc="-30" dirty="0">
                <a:latin typeface="Arial"/>
                <a:cs typeface="Arial"/>
              </a:rPr>
              <a:t> </a:t>
            </a:r>
            <a:r>
              <a:rPr sz="1100" dirty="0">
                <a:latin typeface="Arial"/>
                <a:cs typeface="Arial"/>
              </a:rPr>
              <a:t>using</a:t>
            </a:r>
            <a:r>
              <a:rPr sz="1100" spc="-3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method</a:t>
            </a:r>
            <a:r>
              <a:rPr sz="1100" spc="-15" dirty="0">
                <a:latin typeface="Arial"/>
                <a:cs typeface="Arial"/>
              </a:rPr>
              <a:t> </a:t>
            </a:r>
            <a:r>
              <a:rPr sz="1100" b="1" i="1" dirty="0">
                <a:latin typeface="Arial"/>
                <a:cs typeface="Arial"/>
              </a:rPr>
              <a:t>ToNurbsCurve</a:t>
            </a:r>
            <a:r>
              <a:rPr sz="1100" dirty="0">
                <a:latin typeface="Arial"/>
                <a:cs typeface="Arial"/>
              </a:rPr>
              <a:t>.</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list</a:t>
            </a:r>
            <a:r>
              <a:rPr sz="1100" spc="-2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lightweight</a:t>
            </a:r>
            <a:r>
              <a:rPr sz="1100" spc="-10" dirty="0">
                <a:latin typeface="Arial"/>
                <a:cs typeface="Arial"/>
              </a:rPr>
              <a:t> curves.</a:t>
            </a:r>
            <a:endParaRPr sz="1100" dirty="0">
              <a:latin typeface="Arial"/>
              <a:cs typeface="Arial"/>
            </a:endParaRPr>
          </a:p>
        </p:txBody>
      </p:sp>
      <p:graphicFrame>
        <p:nvGraphicFramePr>
          <p:cNvPr id="4" name="object 4"/>
          <p:cNvGraphicFramePr>
            <a:graphicFrameLocks noGrp="1"/>
          </p:cNvGraphicFramePr>
          <p:nvPr>
            <p:extLst>
              <p:ext uri="{D42A27DB-BD31-4B8C-83A1-F6EECF244321}">
                <p14:modId xmlns:p14="http://schemas.microsoft.com/office/powerpoint/2010/main" val="3298670360"/>
              </p:ext>
            </p:extLst>
          </p:nvPr>
        </p:nvGraphicFramePr>
        <p:xfrm>
          <a:off x="952804" y="1753600"/>
          <a:ext cx="5944870" cy="1322701"/>
        </p:xfrm>
        <a:graphic>
          <a:graphicData uri="http://schemas.openxmlformats.org/drawingml/2006/table">
            <a:tbl>
              <a:tblPr firstRow="1" bandRow="1">
                <a:tableStyleId>{2D5ABB26-0587-4C30-8999-92F81FD0307C}</a:tableStyleId>
              </a:tblPr>
              <a:tblGrid>
                <a:gridCol w="1485900">
                  <a:extLst>
                    <a:ext uri="{9D8B030D-6E8A-4147-A177-3AD203B41FA5}">
                      <a16:colId xmlns:a16="http://schemas.microsoft.com/office/drawing/2014/main" val="20000"/>
                    </a:ext>
                  </a:extLst>
                </a:gridCol>
                <a:gridCol w="4458970">
                  <a:extLst>
                    <a:ext uri="{9D8B030D-6E8A-4147-A177-3AD203B41FA5}">
                      <a16:colId xmlns:a16="http://schemas.microsoft.com/office/drawing/2014/main" val="20001"/>
                    </a:ext>
                  </a:extLst>
                </a:gridCol>
              </a:tblGrid>
              <a:tr h="266700">
                <a:tc gridSpan="2">
                  <a:txBody>
                    <a:bodyPr/>
                    <a:lstStyle/>
                    <a:p>
                      <a:pPr marL="45085">
                        <a:lnSpc>
                          <a:spcPct val="100000"/>
                        </a:lnSpc>
                        <a:spcBef>
                          <a:spcPts val="250"/>
                        </a:spcBef>
                      </a:pPr>
                      <a:r>
                        <a:rPr sz="900" b="1" dirty="0">
                          <a:latin typeface="Arial"/>
                          <a:cs typeface="Arial"/>
                        </a:rPr>
                        <a:t>Lightweight</a:t>
                      </a:r>
                      <a:r>
                        <a:rPr sz="900" b="1" spc="-20" dirty="0">
                          <a:latin typeface="Arial"/>
                          <a:cs typeface="Arial"/>
                        </a:rPr>
                        <a:t> </a:t>
                      </a:r>
                      <a:r>
                        <a:rPr sz="900" b="1" dirty="0">
                          <a:latin typeface="Arial"/>
                          <a:cs typeface="Arial"/>
                        </a:rPr>
                        <a:t>Curves</a:t>
                      </a:r>
                      <a:r>
                        <a:rPr sz="900" b="1" spc="-10" dirty="0">
                          <a:latin typeface="Arial"/>
                          <a:cs typeface="Arial"/>
                        </a:rPr>
                        <a:t> </a:t>
                      </a:r>
                      <a:r>
                        <a:rPr sz="900" b="1" spc="-20" dirty="0">
                          <a:latin typeface="Arial"/>
                          <a:cs typeface="Arial"/>
                        </a:rPr>
                        <a:t>Types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211454">
                <a:tc>
                  <a:txBody>
                    <a:bodyPr/>
                    <a:lstStyle/>
                    <a:p>
                      <a:pPr marL="45085">
                        <a:lnSpc>
                          <a:spcPct val="100000"/>
                        </a:lnSpc>
                        <a:spcBef>
                          <a:spcPts val="260"/>
                        </a:spcBef>
                      </a:pPr>
                      <a:r>
                        <a:rPr sz="900" b="1" spc="-20" dirty="0">
                          <a:latin typeface="Arial"/>
                          <a:cs typeface="Arial"/>
                        </a:rPr>
                        <a:t>Line</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260"/>
                        </a:spcBef>
                      </a:pPr>
                      <a:r>
                        <a:rPr sz="900" dirty="0">
                          <a:latin typeface="Arial"/>
                          <a:cs typeface="Arial"/>
                        </a:rPr>
                        <a:t>Line</a:t>
                      </a:r>
                      <a:r>
                        <a:rPr sz="900" spc="-25" dirty="0">
                          <a:latin typeface="Arial"/>
                          <a:cs typeface="Arial"/>
                        </a:rPr>
                        <a:t> </a:t>
                      </a:r>
                      <a:r>
                        <a:rPr sz="900" dirty="0">
                          <a:latin typeface="Arial"/>
                          <a:cs typeface="Arial"/>
                        </a:rPr>
                        <a:t>between</a:t>
                      </a:r>
                      <a:r>
                        <a:rPr sz="900" spc="-10" dirty="0">
                          <a:latin typeface="Arial"/>
                          <a:cs typeface="Arial"/>
                        </a:rPr>
                        <a:t> </a:t>
                      </a:r>
                      <a:r>
                        <a:rPr sz="900" dirty="0">
                          <a:latin typeface="Arial"/>
                          <a:cs typeface="Arial"/>
                        </a:rPr>
                        <a:t>two</a:t>
                      </a:r>
                      <a:r>
                        <a:rPr sz="900" spc="-10" dirty="0">
                          <a:latin typeface="Arial"/>
                          <a:cs typeface="Arial"/>
                        </a:rPr>
                        <a:t> points</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1454">
                <a:tc>
                  <a:txBody>
                    <a:bodyPr/>
                    <a:lstStyle/>
                    <a:p>
                      <a:pPr marL="45085">
                        <a:lnSpc>
                          <a:spcPct val="100000"/>
                        </a:lnSpc>
                        <a:spcBef>
                          <a:spcPts val="250"/>
                        </a:spcBef>
                      </a:pPr>
                      <a:r>
                        <a:rPr sz="900" b="1" spc="-10" dirty="0">
                          <a:latin typeface="Arial"/>
                          <a:cs typeface="Arial"/>
                        </a:rPr>
                        <a:t>Polyline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250"/>
                        </a:spcBef>
                      </a:pPr>
                      <a:r>
                        <a:rPr sz="900" dirty="0">
                          <a:latin typeface="Arial"/>
                          <a:cs typeface="Arial"/>
                        </a:rPr>
                        <a:t>Polyline</a:t>
                      </a:r>
                      <a:r>
                        <a:rPr sz="900" spc="-20" dirty="0">
                          <a:latin typeface="Arial"/>
                          <a:cs typeface="Arial"/>
                        </a:rPr>
                        <a:t> </a:t>
                      </a:r>
                      <a:r>
                        <a:rPr sz="900" dirty="0">
                          <a:latin typeface="Arial"/>
                          <a:cs typeface="Arial"/>
                        </a:rPr>
                        <a:t>connecting</a:t>
                      </a:r>
                      <a:r>
                        <a:rPr sz="900" spc="-5" dirty="0">
                          <a:latin typeface="Arial"/>
                          <a:cs typeface="Arial"/>
                        </a:rPr>
                        <a:t> </a:t>
                      </a:r>
                      <a:r>
                        <a:rPr sz="900" dirty="0">
                          <a:latin typeface="Arial"/>
                          <a:cs typeface="Arial"/>
                        </a:rPr>
                        <a:t>a</a:t>
                      </a:r>
                      <a:r>
                        <a:rPr sz="900" spc="-20" dirty="0">
                          <a:latin typeface="Arial"/>
                          <a:cs typeface="Arial"/>
                        </a:rPr>
                        <a:t> </a:t>
                      </a:r>
                      <a:r>
                        <a:rPr sz="900" dirty="0">
                          <a:latin typeface="Arial"/>
                          <a:cs typeface="Arial"/>
                        </a:rPr>
                        <a:t>list</a:t>
                      </a:r>
                      <a:r>
                        <a:rPr sz="900" spc="-5" dirty="0">
                          <a:latin typeface="Arial"/>
                          <a:cs typeface="Arial"/>
                        </a:rPr>
                        <a:t> </a:t>
                      </a:r>
                      <a:r>
                        <a:rPr sz="900" dirty="0">
                          <a:latin typeface="Arial"/>
                          <a:cs typeface="Arial"/>
                        </a:rPr>
                        <a:t>of</a:t>
                      </a:r>
                      <a:r>
                        <a:rPr sz="900" spc="-15" dirty="0">
                          <a:latin typeface="Arial"/>
                          <a:cs typeface="Arial"/>
                        </a:rPr>
                        <a:t> </a:t>
                      </a:r>
                      <a:r>
                        <a:rPr sz="900" dirty="0">
                          <a:latin typeface="Arial"/>
                          <a:cs typeface="Arial"/>
                        </a:rPr>
                        <a:t>points</a:t>
                      </a:r>
                      <a:r>
                        <a:rPr sz="900" spc="-5" dirty="0">
                          <a:latin typeface="Arial"/>
                          <a:cs typeface="Arial"/>
                        </a:rPr>
                        <a:t> </a:t>
                      </a:r>
                      <a:r>
                        <a:rPr sz="900" dirty="0">
                          <a:latin typeface="Arial"/>
                          <a:cs typeface="Arial"/>
                        </a:rPr>
                        <a:t>(not</a:t>
                      </a:r>
                      <a:r>
                        <a:rPr sz="900" spc="-15" dirty="0">
                          <a:latin typeface="Arial"/>
                          <a:cs typeface="Arial"/>
                        </a:rPr>
                        <a:t> </a:t>
                      </a:r>
                      <a:r>
                        <a:rPr sz="900" dirty="0">
                          <a:latin typeface="Arial"/>
                          <a:cs typeface="Arial"/>
                        </a:rPr>
                        <a:t>value</a:t>
                      </a:r>
                      <a:r>
                        <a:rPr sz="900" spc="-5" dirty="0">
                          <a:latin typeface="Arial"/>
                          <a:cs typeface="Arial"/>
                        </a:rPr>
                        <a:t> </a:t>
                      </a:r>
                      <a:r>
                        <a:rPr sz="900" spc="-10" dirty="0">
                          <a:latin typeface="Arial"/>
                          <a:cs typeface="Arial"/>
                        </a:rPr>
                        <a:t>type)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1454">
                <a:tc>
                  <a:txBody>
                    <a:bodyPr/>
                    <a:lstStyle/>
                    <a:p>
                      <a:pPr marL="45085">
                        <a:lnSpc>
                          <a:spcPct val="100000"/>
                        </a:lnSpc>
                        <a:spcBef>
                          <a:spcPts val="250"/>
                        </a:spcBef>
                      </a:pPr>
                      <a:r>
                        <a:rPr sz="900" b="1" spc="-25" dirty="0">
                          <a:latin typeface="Arial"/>
                          <a:cs typeface="Arial"/>
                        </a:rPr>
                        <a:t>Arc</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250"/>
                        </a:spcBef>
                      </a:pPr>
                      <a:r>
                        <a:rPr sz="900" dirty="0">
                          <a:latin typeface="Arial"/>
                          <a:cs typeface="Arial"/>
                        </a:rPr>
                        <a:t>Arc</a:t>
                      </a:r>
                      <a:r>
                        <a:rPr sz="900" spc="-5" dirty="0">
                          <a:latin typeface="Arial"/>
                          <a:cs typeface="Arial"/>
                        </a:rPr>
                        <a:t> </a:t>
                      </a:r>
                      <a:r>
                        <a:rPr sz="900" dirty="0">
                          <a:latin typeface="Arial"/>
                          <a:cs typeface="Arial"/>
                        </a:rPr>
                        <a:t>on</a:t>
                      </a:r>
                      <a:r>
                        <a:rPr sz="900" spc="-15"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plane</a:t>
                      </a:r>
                      <a:r>
                        <a:rPr sz="900" spc="-15" dirty="0">
                          <a:latin typeface="Arial"/>
                          <a:cs typeface="Arial"/>
                        </a:rPr>
                        <a:t> </a:t>
                      </a:r>
                      <a:r>
                        <a:rPr sz="900" dirty="0">
                          <a:latin typeface="Arial"/>
                          <a:cs typeface="Arial"/>
                        </a:rPr>
                        <a:t>from</a:t>
                      </a:r>
                      <a:r>
                        <a:rPr sz="900" spc="-20" dirty="0">
                          <a:latin typeface="Arial"/>
                          <a:cs typeface="Arial"/>
                        </a:rPr>
                        <a:t> </a:t>
                      </a:r>
                      <a:r>
                        <a:rPr sz="900" dirty="0">
                          <a:latin typeface="Arial"/>
                          <a:cs typeface="Arial"/>
                        </a:rPr>
                        <a:t>center,</a:t>
                      </a:r>
                      <a:r>
                        <a:rPr sz="900" spc="-5" dirty="0">
                          <a:latin typeface="Arial"/>
                          <a:cs typeface="Arial"/>
                        </a:rPr>
                        <a:t> </a:t>
                      </a:r>
                      <a:r>
                        <a:rPr sz="900" dirty="0">
                          <a:latin typeface="Arial"/>
                          <a:cs typeface="Arial"/>
                        </a:rPr>
                        <a:t>radius,</a:t>
                      </a:r>
                      <a:r>
                        <a:rPr sz="900" spc="-10" dirty="0">
                          <a:latin typeface="Arial"/>
                          <a:cs typeface="Arial"/>
                        </a:rPr>
                        <a:t> </a:t>
                      </a:r>
                      <a:r>
                        <a:rPr sz="900" dirty="0">
                          <a:latin typeface="Arial"/>
                          <a:cs typeface="Arial"/>
                        </a:rPr>
                        <a:t>start</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end</a:t>
                      </a:r>
                      <a:r>
                        <a:rPr sz="900" spc="-5" dirty="0">
                          <a:latin typeface="Arial"/>
                          <a:cs typeface="Arial"/>
                        </a:rPr>
                        <a:t> </a:t>
                      </a:r>
                      <a:r>
                        <a:rPr sz="900" spc="-10" dirty="0">
                          <a:latin typeface="Arial"/>
                          <a:cs typeface="Arial"/>
                        </a:rPr>
                        <a:t>angles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0185">
                <a:tc>
                  <a:txBody>
                    <a:bodyPr/>
                    <a:lstStyle/>
                    <a:p>
                      <a:pPr marL="45085">
                        <a:lnSpc>
                          <a:spcPct val="100000"/>
                        </a:lnSpc>
                        <a:spcBef>
                          <a:spcPts val="250"/>
                        </a:spcBef>
                      </a:pPr>
                      <a:r>
                        <a:rPr sz="900" b="1" spc="-10" dirty="0">
                          <a:latin typeface="Arial"/>
                          <a:cs typeface="Arial"/>
                        </a:rPr>
                        <a:t>Circle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250"/>
                        </a:spcBef>
                      </a:pPr>
                      <a:r>
                        <a:rPr sz="900" dirty="0">
                          <a:latin typeface="Arial"/>
                          <a:cs typeface="Arial"/>
                        </a:rPr>
                        <a:t>Circle</a:t>
                      </a:r>
                      <a:r>
                        <a:rPr sz="900" spc="-15" dirty="0">
                          <a:latin typeface="Arial"/>
                          <a:cs typeface="Arial"/>
                        </a:rPr>
                        <a:t> </a:t>
                      </a:r>
                      <a:r>
                        <a:rPr sz="900" dirty="0">
                          <a:latin typeface="Arial"/>
                          <a:cs typeface="Arial"/>
                        </a:rPr>
                        <a:t>on</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plane</a:t>
                      </a:r>
                      <a:r>
                        <a:rPr sz="900" spc="-5" dirty="0">
                          <a:latin typeface="Arial"/>
                          <a:cs typeface="Arial"/>
                        </a:rPr>
                        <a:t> </a:t>
                      </a:r>
                      <a:r>
                        <a:rPr sz="900" dirty="0">
                          <a:latin typeface="Arial"/>
                          <a:cs typeface="Arial"/>
                        </a:rPr>
                        <a:t>from</a:t>
                      </a:r>
                      <a:r>
                        <a:rPr sz="900" spc="-10" dirty="0">
                          <a:latin typeface="Arial"/>
                          <a:cs typeface="Arial"/>
                        </a:rPr>
                        <a:t> </a:t>
                      </a:r>
                      <a:r>
                        <a:rPr sz="900" dirty="0">
                          <a:latin typeface="Arial"/>
                          <a:cs typeface="Arial"/>
                        </a:rPr>
                        <a:t>center</a:t>
                      </a:r>
                      <a:r>
                        <a:rPr sz="900" spc="-15" dirty="0">
                          <a:latin typeface="Arial"/>
                          <a:cs typeface="Arial"/>
                        </a:rPr>
                        <a:t> </a:t>
                      </a:r>
                      <a:r>
                        <a:rPr sz="900" dirty="0">
                          <a:latin typeface="Arial"/>
                          <a:cs typeface="Arial"/>
                        </a:rPr>
                        <a:t>point</a:t>
                      </a:r>
                      <a:r>
                        <a:rPr sz="900" spc="-15" dirty="0">
                          <a:latin typeface="Arial"/>
                          <a:cs typeface="Arial"/>
                        </a:rPr>
                        <a:t> </a:t>
                      </a:r>
                      <a:r>
                        <a:rPr sz="900" dirty="0">
                          <a:latin typeface="Arial"/>
                          <a:cs typeface="Arial"/>
                        </a:rPr>
                        <a:t>and</a:t>
                      </a:r>
                      <a:r>
                        <a:rPr sz="900" spc="-15" dirty="0">
                          <a:latin typeface="Arial"/>
                          <a:cs typeface="Arial"/>
                        </a:rPr>
                        <a:t> </a:t>
                      </a:r>
                      <a:r>
                        <a:rPr sz="900" spc="-10" dirty="0">
                          <a:latin typeface="Arial"/>
                          <a:cs typeface="Arial"/>
                        </a:rPr>
                        <a:t>radius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11454">
                <a:tc>
                  <a:txBody>
                    <a:bodyPr/>
                    <a:lstStyle/>
                    <a:p>
                      <a:pPr marL="45085">
                        <a:lnSpc>
                          <a:spcPct val="100000"/>
                        </a:lnSpc>
                        <a:spcBef>
                          <a:spcPts val="265"/>
                        </a:spcBef>
                      </a:pPr>
                      <a:r>
                        <a:rPr sz="900" b="1" spc="-10" dirty="0">
                          <a:latin typeface="Arial"/>
                          <a:cs typeface="Arial"/>
                        </a:rPr>
                        <a:t>Ellipse</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720">
                        <a:lnSpc>
                          <a:spcPct val="100000"/>
                        </a:lnSpc>
                        <a:spcBef>
                          <a:spcPts val="265"/>
                        </a:spcBef>
                      </a:pPr>
                      <a:r>
                        <a:rPr sz="900" dirty="0">
                          <a:latin typeface="Arial"/>
                          <a:cs typeface="Arial"/>
                        </a:rPr>
                        <a:t>Defined</a:t>
                      </a:r>
                      <a:r>
                        <a:rPr sz="900" spc="-20"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a</a:t>
                      </a:r>
                      <a:r>
                        <a:rPr sz="900" spc="-5" dirty="0">
                          <a:latin typeface="Arial"/>
                          <a:cs typeface="Arial"/>
                        </a:rPr>
                        <a:t> </a:t>
                      </a:r>
                      <a:r>
                        <a:rPr sz="900" dirty="0">
                          <a:latin typeface="Arial"/>
                          <a:cs typeface="Arial"/>
                        </a:rPr>
                        <a:t>plane</a:t>
                      </a:r>
                      <a:r>
                        <a:rPr sz="900" spc="-2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2</a:t>
                      </a:r>
                      <a:r>
                        <a:rPr sz="900" spc="-5" dirty="0">
                          <a:latin typeface="Arial"/>
                          <a:cs typeface="Arial"/>
                        </a:rPr>
                        <a:t> </a:t>
                      </a:r>
                      <a:r>
                        <a:rPr sz="900" spc="-10" dirty="0">
                          <a:latin typeface="Arial"/>
                          <a:cs typeface="Arial"/>
                        </a:rPr>
                        <a:t>radiuses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10" name="object 2"/>
          <p:cNvSpPr txBox="1"/>
          <p:nvPr/>
        </p:nvSpPr>
        <p:spPr>
          <a:xfrm>
            <a:off x="956433" y="3085132"/>
            <a:ext cx="50876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4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instances</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different</a:t>
            </a:r>
            <a:r>
              <a:rPr sz="1100" spc="-15" dirty="0">
                <a:latin typeface="Arial"/>
                <a:cs typeface="Arial"/>
              </a:rPr>
              <a:t> </a:t>
            </a:r>
            <a:r>
              <a:rPr sz="1100" dirty="0">
                <a:latin typeface="Arial"/>
                <a:cs typeface="Arial"/>
              </a:rPr>
              <a:t>lightweight</a:t>
            </a:r>
            <a:r>
              <a:rPr sz="1100" spc="-30" dirty="0">
                <a:latin typeface="Arial"/>
                <a:cs typeface="Arial"/>
              </a:rPr>
              <a:t> </a:t>
            </a:r>
            <a:r>
              <a:rPr sz="1100" dirty="0">
                <a:latin typeface="Arial"/>
                <a:cs typeface="Arial"/>
              </a:rPr>
              <a:t>curve</a:t>
            </a:r>
            <a:r>
              <a:rPr sz="1100" spc="-30" dirty="0">
                <a:latin typeface="Arial"/>
                <a:cs typeface="Arial"/>
              </a:rPr>
              <a:t> </a:t>
            </a:r>
            <a:r>
              <a:rPr sz="1100" spc="-10" dirty="0">
                <a:latin typeface="Arial"/>
                <a:cs typeface="Arial"/>
              </a:rPr>
              <a:t>objects:</a:t>
            </a:r>
            <a:endParaRPr sz="1100">
              <a:latin typeface="Arial"/>
              <a:cs typeface="Arial"/>
            </a:endParaRPr>
          </a:p>
        </p:txBody>
      </p:sp>
      <p:sp>
        <p:nvSpPr>
          <p:cNvPr id="20" name="Title 19"/>
          <p:cNvSpPr>
            <a:spLocks noGrp="1"/>
          </p:cNvSpPr>
          <p:nvPr>
            <p:ph type="title"/>
          </p:nvPr>
        </p:nvSpPr>
        <p:spPr/>
        <p:txBody>
          <a:bodyPr/>
          <a:lstStyle/>
          <a:p>
            <a:endParaRPr lang="en-US"/>
          </a:p>
        </p:txBody>
      </p:sp>
    </p:spTree>
    <p:extLst>
      <p:ext uri="{BB962C8B-B14F-4D97-AF65-F5344CB8AC3E}">
        <p14:creationId xmlns:p14="http://schemas.microsoft.com/office/powerpoint/2010/main" val="928546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711200"/>
            <a:ext cx="5949315" cy="1017715"/>
          </a:xfrm>
          <a:prstGeom prst="rect">
            <a:avLst/>
          </a:prstGeom>
        </p:spPr>
        <p:txBody>
          <a:bodyPr vert="horz" wrap="square" lIns="0" tIns="22225" rIns="0" bIns="0" rtlCol="0">
            <a:spAutoFit/>
          </a:bodyPr>
          <a:lstStyle/>
          <a:p>
            <a:pPr>
              <a:lnSpc>
                <a:spcPct val="100000"/>
              </a:lnSpc>
              <a:spcBef>
                <a:spcPts val="25"/>
              </a:spcBef>
            </a:pPr>
            <a:endParaRPr sz="1000" dirty="0">
              <a:latin typeface="Arial"/>
              <a:cs typeface="Arial"/>
            </a:endParaRPr>
          </a:p>
          <a:p>
            <a:pPr marL="12700">
              <a:lnSpc>
                <a:spcPct val="100000"/>
              </a:lnSpc>
            </a:pPr>
            <a:r>
              <a:rPr sz="1200" b="1" dirty="0">
                <a:latin typeface="Arial"/>
                <a:cs typeface="Arial"/>
              </a:rPr>
              <a:t>1_7_4:</a:t>
            </a:r>
            <a:r>
              <a:rPr sz="1200" b="1" spc="-40" dirty="0">
                <a:latin typeface="Arial"/>
                <a:cs typeface="Arial"/>
              </a:rPr>
              <a:t> </a:t>
            </a:r>
            <a:r>
              <a:rPr sz="1200" b="1" dirty="0">
                <a:latin typeface="Arial"/>
                <a:cs typeface="Arial"/>
              </a:rPr>
              <a:t>The</a:t>
            </a:r>
            <a:r>
              <a:rPr sz="1200" b="1" spc="-25" dirty="0">
                <a:latin typeface="Arial"/>
                <a:cs typeface="Arial"/>
              </a:rPr>
              <a:t> </a:t>
            </a:r>
            <a:r>
              <a:rPr sz="1200" b="1" spc="-10" dirty="0">
                <a:latin typeface="Arial"/>
                <a:cs typeface="Arial"/>
              </a:rPr>
              <a:t>RunScript</a:t>
            </a:r>
            <a:endParaRPr sz="1200" dirty="0">
              <a:latin typeface="Arial"/>
              <a:cs typeface="Arial"/>
            </a:endParaRPr>
          </a:p>
          <a:p>
            <a:pPr>
              <a:lnSpc>
                <a:spcPct val="100000"/>
              </a:lnSpc>
              <a:spcBef>
                <a:spcPts val="10"/>
              </a:spcBef>
            </a:pPr>
            <a:endParaRPr sz="1100" dirty="0">
              <a:latin typeface="Arial"/>
              <a:cs typeface="Arial"/>
            </a:endParaRPr>
          </a:p>
          <a:p>
            <a:pPr marL="12700" marR="17145">
              <a:lnSpc>
                <a:spcPct val="95900"/>
              </a:lnSpc>
            </a:pPr>
            <a:r>
              <a:rPr sz="1100" dirty="0">
                <a:latin typeface="Arial"/>
                <a:cs typeface="Arial"/>
              </a:rPr>
              <a:t>This</a:t>
            </a:r>
            <a:r>
              <a:rPr sz="1100" spc="-15"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main</a:t>
            </a:r>
            <a:r>
              <a:rPr sz="1100" spc="-25" dirty="0">
                <a:latin typeface="Arial"/>
                <a:cs typeface="Arial"/>
              </a:rPr>
              <a:t> </a:t>
            </a:r>
            <a:r>
              <a:rPr sz="1100" dirty="0">
                <a:latin typeface="Arial"/>
                <a:cs typeface="Arial"/>
              </a:rPr>
              <a:t>function</a:t>
            </a:r>
            <a:r>
              <a:rPr sz="1100" spc="-25" dirty="0">
                <a:latin typeface="Arial"/>
                <a:cs typeface="Arial"/>
              </a:rPr>
              <a:t> </a:t>
            </a:r>
            <a:r>
              <a:rPr sz="1100" dirty="0">
                <a:latin typeface="Arial"/>
                <a:cs typeface="Arial"/>
              </a:rPr>
              <a:t>where</a:t>
            </a:r>
            <a:r>
              <a:rPr sz="1100" spc="-2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write</a:t>
            </a:r>
            <a:r>
              <a:rPr sz="1100" spc="-30" dirty="0">
                <a:latin typeface="Arial"/>
                <a:cs typeface="Arial"/>
              </a:rPr>
              <a:t> </a:t>
            </a:r>
            <a:r>
              <a:rPr sz="1100" dirty="0">
                <a:latin typeface="Arial"/>
                <a:cs typeface="Arial"/>
              </a:rPr>
              <a:t>your</a:t>
            </a:r>
            <a:r>
              <a:rPr sz="1100" spc="-20" dirty="0">
                <a:latin typeface="Arial"/>
                <a:cs typeface="Arial"/>
              </a:rPr>
              <a:t> </a:t>
            </a:r>
            <a:r>
              <a:rPr sz="1100" dirty="0">
                <a:latin typeface="Arial"/>
                <a:cs typeface="Arial"/>
              </a:rPr>
              <a:t>code.</a:t>
            </a:r>
            <a:r>
              <a:rPr sz="1100" spc="-1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signature</a:t>
            </a:r>
            <a:r>
              <a:rPr sz="1100" spc="-1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15" dirty="0">
                <a:latin typeface="Arial"/>
                <a:cs typeface="Arial"/>
              </a:rPr>
              <a:t> </a:t>
            </a:r>
            <a:r>
              <a:rPr sz="1100" b="1" i="1" dirty="0">
                <a:latin typeface="Arial"/>
                <a:cs typeface="Arial"/>
              </a:rPr>
              <a:t>RunScript</a:t>
            </a:r>
            <a:r>
              <a:rPr sz="1100" b="1" i="1" spc="-15" dirty="0">
                <a:latin typeface="Arial"/>
                <a:cs typeface="Arial"/>
              </a:rPr>
              <a:t> </a:t>
            </a:r>
            <a:r>
              <a:rPr sz="1100" spc="-10" dirty="0">
                <a:latin typeface="Arial"/>
                <a:cs typeface="Arial"/>
              </a:rPr>
              <a:t>includes</a:t>
            </a:r>
            <a:r>
              <a:rPr sz="1100" spc="50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input</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output</a:t>
            </a:r>
            <a:r>
              <a:rPr sz="1100" spc="-15" dirty="0">
                <a:latin typeface="Arial"/>
                <a:cs typeface="Arial"/>
              </a:rPr>
              <a:t> </a:t>
            </a:r>
            <a:r>
              <a:rPr sz="1100" dirty="0">
                <a:latin typeface="Arial"/>
                <a:cs typeface="Arial"/>
              </a:rPr>
              <a:t>parameters</a:t>
            </a:r>
            <a:r>
              <a:rPr sz="1100" spc="-15" dirty="0">
                <a:latin typeface="Arial"/>
                <a:cs typeface="Arial"/>
              </a:rPr>
              <a:t> </a:t>
            </a:r>
            <a:r>
              <a:rPr sz="1100" dirty="0">
                <a:latin typeface="Arial"/>
                <a:cs typeface="Arial"/>
              </a:rPr>
              <a:t>along</a:t>
            </a:r>
            <a:r>
              <a:rPr sz="1100" spc="-30" dirty="0">
                <a:latin typeface="Arial"/>
                <a:cs typeface="Arial"/>
              </a:rPr>
              <a:t> </a:t>
            </a:r>
            <a:r>
              <a:rPr sz="1100" dirty="0">
                <a:latin typeface="Arial"/>
                <a:cs typeface="Arial"/>
              </a:rPr>
              <a:t>with</a:t>
            </a:r>
            <a:r>
              <a:rPr sz="1100" spc="-35" dirty="0">
                <a:latin typeface="Arial"/>
                <a:cs typeface="Arial"/>
              </a:rPr>
              <a:t> </a:t>
            </a:r>
            <a:r>
              <a:rPr sz="1100" dirty="0">
                <a:latin typeface="Arial"/>
                <a:cs typeface="Arial"/>
              </a:rPr>
              <a:t>their</a:t>
            </a:r>
            <a:r>
              <a:rPr sz="1100" spc="-15" dirty="0">
                <a:latin typeface="Arial"/>
                <a:cs typeface="Arial"/>
              </a:rPr>
              <a:t> </a:t>
            </a:r>
            <a:r>
              <a:rPr sz="1100" dirty="0">
                <a:latin typeface="Arial"/>
                <a:cs typeface="Arial"/>
              </a:rPr>
              <a:t>data</a:t>
            </a:r>
            <a:r>
              <a:rPr sz="1100" spc="-30"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names.</a:t>
            </a:r>
            <a:r>
              <a:rPr sz="1100" spc="-25" dirty="0">
                <a:latin typeface="Arial"/>
                <a:cs typeface="Arial"/>
              </a:rPr>
              <a:t> </a:t>
            </a:r>
            <a:r>
              <a:rPr sz="1100" dirty="0">
                <a:latin typeface="Arial"/>
                <a:cs typeface="Arial"/>
              </a:rPr>
              <a:t>There</a:t>
            </a:r>
            <a:r>
              <a:rPr sz="1100" spc="-2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white</a:t>
            </a:r>
            <a:r>
              <a:rPr sz="1100" spc="-30" dirty="0">
                <a:latin typeface="Arial"/>
                <a:cs typeface="Arial"/>
              </a:rPr>
              <a:t> </a:t>
            </a:r>
            <a:r>
              <a:rPr sz="1100" spc="-10" dirty="0">
                <a:latin typeface="Arial"/>
                <a:cs typeface="Arial"/>
              </a:rPr>
              <a:t>space </a:t>
            </a:r>
            <a:r>
              <a:rPr sz="1100" dirty="0">
                <a:latin typeface="Arial"/>
                <a:cs typeface="Arial"/>
              </a:rPr>
              <a:t>between</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open</a:t>
            </a:r>
            <a:r>
              <a:rPr sz="1100" spc="-25"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closed</a:t>
            </a:r>
            <a:r>
              <a:rPr sz="1100" spc="-15" dirty="0">
                <a:latin typeface="Arial"/>
                <a:cs typeface="Arial"/>
              </a:rPr>
              <a:t> </a:t>
            </a:r>
            <a:r>
              <a:rPr sz="1100" dirty="0">
                <a:latin typeface="Arial"/>
                <a:cs typeface="Arial"/>
              </a:rPr>
              <a:t>parentheses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indicate</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region</a:t>
            </a:r>
            <a:r>
              <a:rPr sz="1100" spc="-15" dirty="0">
                <a:latin typeface="Arial"/>
                <a:cs typeface="Arial"/>
              </a:rPr>
              <a:t> </a:t>
            </a:r>
            <a:r>
              <a:rPr sz="1100" dirty="0">
                <a:latin typeface="Arial"/>
                <a:cs typeface="Arial"/>
              </a:rPr>
              <a:t>where</a:t>
            </a:r>
            <a:r>
              <a:rPr sz="1100" spc="-25" dirty="0">
                <a:latin typeface="Arial"/>
                <a:cs typeface="Arial"/>
              </a:rPr>
              <a:t> </a:t>
            </a:r>
            <a:r>
              <a:rPr sz="1100" dirty="0">
                <a:latin typeface="Arial"/>
                <a:cs typeface="Arial"/>
              </a:rPr>
              <a:t>you</a:t>
            </a:r>
            <a:r>
              <a:rPr sz="1100" spc="-1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your</a:t>
            </a:r>
            <a:r>
              <a:rPr sz="1100" spc="-20" dirty="0">
                <a:latin typeface="Arial"/>
                <a:cs typeface="Arial"/>
              </a:rPr>
              <a:t> </a:t>
            </a:r>
            <a:r>
              <a:rPr sz="1100" spc="-10" dirty="0">
                <a:latin typeface="Arial"/>
                <a:cs typeface="Arial"/>
              </a:rPr>
              <a:t>code.</a:t>
            </a:r>
            <a:endParaRPr sz="1100" dirty="0">
              <a:latin typeface="Arial"/>
              <a:cs typeface="Arial"/>
            </a:endParaRPr>
          </a:p>
        </p:txBody>
      </p:sp>
      <p:sp>
        <p:nvSpPr>
          <p:cNvPr id="3" name="object 3"/>
          <p:cNvSpPr txBox="1"/>
          <p:nvPr/>
        </p:nvSpPr>
        <p:spPr>
          <a:xfrm>
            <a:off x="902004" y="3156077"/>
            <a:ext cx="5937250" cy="1142365"/>
          </a:xfrm>
          <a:prstGeom prst="rect">
            <a:avLst/>
          </a:prstGeom>
        </p:spPr>
        <p:txBody>
          <a:bodyPr vert="horz" wrap="square" lIns="0" tIns="12700" rIns="0" bIns="0" rtlCol="0">
            <a:spAutoFit/>
          </a:bodyPr>
          <a:lstStyle/>
          <a:p>
            <a:pPr marL="30480" algn="ctr">
              <a:lnSpc>
                <a:spcPct val="100000"/>
              </a:lnSpc>
              <a:spcBef>
                <a:spcPts val="100"/>
              </a:spcBef>
            </a:pPr>
            <a:r>
              <a:rPr sz="900" dirty="0">
                <a:latin typeface="Arial"/>
                <a:cs typeface="Arial"/>
              </a:rPr>
              <a:t>Figure(14):</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RunScript</a:t>
            </a:r>
            <a:r>
              <a:rPr sz="900" spc="-15" dirty="0">
                <a:latin typeface="Arial"/>
                <a:cs typeface="Arial"/>
              </a:rPr>
              <a:t> </a:t>
            </a:r>
            <a:r>
              <a:rPr sz="900" dirty="0">
                <a:latin typeface="Arial"/>
                <a:cs typeface="Arial"/>
              </a:rPr>
              <a:t>is</a:t>
            </a:r>
            <a:r>
              <a:rPr sz="900" spc="-5"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main</a:t>
            </a:r>
            <a:r>
              <a:rPr sz="900" spc="-10" dirty="0">
                <a:latin typeface="Arial"/>
                <a:cs typeface="Arial"/>
              </a:rPr>
              <a:t> </a:t>
            </a:r>
            <a:r>
              <a:rPr sz="900" dirty="0">
                <a:latin typeface="Arial"/>
                <a:cs typeface="Arial"/>
              </a:rPr>
              <a:t>function</a:t>
            </a:r>
            <a:r>
              <a:rPr sz="900" spc="-10" dirty="0">
                <a:latin typeface="Arial"/>
                <a:cs typeface="Arial"/>
              </a:rPr>
              <a:t> </a:t>
            </a:r>
            <a:r>
              <a:rPr sz="900" dirty="0">
                <a:latin typeface="Arial"/>
                <a:cs typeface="Arial"/>
              </a:rPr>
              <a:t>within</a:t>
            </a:r>
            <a:r>
              <a:rPr sz="900" spc="-10" dirty="0">
                <a:latin typeface="Arial"/>
                <a:cs typeface="Arial"/>
              </a:rPr>
              <a:t> </a:t>
            </a:r>
            <a:r>
              <a:rPr sz="900" dirty="0">
                <a:latin typeface="Arial"/>
                <a:cs typeface="Arial"/>
              </a:rPr>
              <a:t>which</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user</a:t>
            </a:r>
            <a:r>
              <a:rPr sz="900" spc="-10" dirty="0">
                <a:latin typeface="Arial"/>
                <a:cs typeface="Arial"/>
              </a:rPr>
              <a:t> </a:t>
            </a:r>
            <a:r>
              <a:rPr sz="900" dirty="0">
                <a:latin typeface="Arial"/>
                <a:cs typeface="Arial"/>
              </a:rPr>
              <a:t>can</a:t>
            </a:r>
            <a:r>
              <a:rPr sz="900" spc="-10" dirty="0">
                <a:latin typeface="Arial"/>
                <a:cs typeface="Arial"/>
              </a:rPr>
              <a:t> </a:t>
            </a:r>
            <a:r>
              <a:rPr sz="900" dirty="0">
                <a:latin typeface="Arial"/>
                <a:cs typeface="Arial"/>
              </a:rPr>
              <a:t>put</a:t>
            </a:r>
            <a:r>
              <a:rPr sz="900" spc="-10" dirty="0">
                <a:latin typeface="Arial"/>
                <a:cs typeface="Arial"/>
              </a:rPr>
              <a:t> </a:t>
            </a:r>
            <a:r>
              <a:rPr sz="900" dirty="0">
                <a:latin typeface="Arial"/>
                <a:cs typeface="Arial"/>
              </a:rPr>
              <a:t>their</a:t>
            </a:r>
            <a:r>
              <a:rPr sz="900" spc="-20" dirty="0">
                <a:latin typeface="Arial"/>
                <a:cs typeface="Arial"/>
              </a:rPr>
              <a:t> </a:t>
            </a:r>
            <a:r>
              <a:rPr sz="900" spc="-10" dirty="0">
                <a:latin typeface="Arial"/>
                <a:cs typeface="Arial"/>
              </a:rPr>
              <a:t>code.</a:t>
            </a:r>
            <a:endParaRPr sz="900">
              <a:latin typeface="Arial"/>
              <a:cs typeface="Arial"/>
            </a:endParaRPr>
          </a:p>
          <a:p>
            <a:pPr>
              <a:lnSpc>
                <a:spcPct val="100000"/>
              </a:lnSpc>
            </a:pPr>
            <a:endParaRPr sz="1050">
              <a:latin typeface="Arial"/>
              <a:cs typeface="Arial"/>
            </a:endParaRPr>
          </a:p>
          <a:p>
            <a:pPr marL="12700">
              <a:lnSpc>
                <a:spcPct val="100000"/>
              </a:lnSpc>
              <a:spcBef>
                <a:spcPts val="5"/>
              </a:spcBef>
            </a:pPr>
            <a:r>
              <a:rPr sz="1200" b="1" dirty="0">
                <a:latin typeface="Arial"/>
                <a:cs typeface="Arial"/>
              </a:rPr>
              <a:t>1_7_5:</a:t>
            </a:r>
            <a:r>
              <a:rPr sz="1200" b="1" spc="-30" dirty="0">
                <a:latin typeface="Arial"/>
                <a:cs typeface="Arial"/>
              </a:rPr>
              <a:t> </a:t>
            </a:r>
            <a:r>
              <a:rPr sz="1200" b="1" dirty="0">
                <a:latin typeface="Arial"/>
                <a:cs typeface="Arial"/>
              </a:rPr>
              <a:t>Custom</a:t>
            </a:r>
            <a:r>
              <a:rPr sz="1200" b="1" spc="-30" dirty="0">
                <a:latin typeface="Arial"/>
                <a:cs typeface="Arial"/>
              </a:rPr>
              <a:t> </a:t>
            </a:r>
            <a:r>
              <a:rPr sz="1200" b="1" dirty="0">
                <a:latin typeface="Arial"/>
                <a:cs typeface="Arial"/>
              </a:rPr>
              <a:t>additional</a:t>
            </a:r>
            <a:r>
              <a:rPr sz="1200" b="1" spc="-25" dirty="0">
                <a:latin typeface="Arial"/>
                <a:cs typeface="Arial"/>
              </a:rPr>
              <a:t> </a:t>
            </a:r>
            <a:r>
              <a:rPr sz="1200" b="1" spc="-20" dirty="0">
                <a:latin typeface="Arial"/>
                <a:cs typeface="Arial"/>
              </a:rPr>
              <a:t>code</a:t>
            </a:r>
            <a:endParaRPr sz="1200">
              <a:latin typeface="Arial"/>
              <a:cs typeface="Arial"/>
            </a:endParaRPr>
          </a:p>
          <a:p>
            <a:pPr>
              <a:lnSpc>
                <a:spcPct val="100000"/>
              </a:lnSpc>
              <a:spcBef>
                <a:spcPts val="50"/>
              </a:spcBef>
            </a:pPr>
            <a:endParaRPr sz="1050">
              <a:latin typeface="Arial"/>
              <a:cs typeface="Arial"/>
            </a:endParaRPr>
          </a:p>
          <a:p>
            <a:pPr marL="12700" marR="5080">
              <a:lnSpc>
                <a:spcPct val="95900"/>
              </a:lnSpc>
            </a:pPr>
            <a:r>
              <a:rPr sz="1100" dirty="0">
                <a:latin typeface="Arial"/>
                <a:cs typeface="Arial"/>
              </a:rPr>
              <a:t>You</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place</a:t>
            </a:r>
            <a:r>
              <a:rPr sz="1100" spc="-30" dirty="0">
                <a:latin typeface="Arial"/>
                <a:cs typeface="Arial"/>
              </a:rPr>
              <a:t> </a:t>
            </a:r>
            <a:r>
              <a:rPr sz="1100" dirty="0">
                <a:latin typeface="Arial"/>
                <a:cs typeface="Arial"/>
              </a:rPr>
              <a:t>all</a:t>
            </a:r>
            <a:r>
              <a:rPr sz="1100" spc="-20" dirty="0">
                <a:latin typeface="Arial"/>
                <a:cs typeface="Arial"/>
              </a:rPr>
              <a:t> </a:t>
            </a:r>
            <a:r>
              <a:rPr sz="1100" dirty="0">
                <a:latin typeface="Arial"/>
                <a:cs typeface="Arial"/>
              </a:rPr>
              <a:t>additional</a:t>
            </a:r>
            <a:r>
              <a:rPr sz="1100" spc="-25" dirty="0">
                <a:latin typeface="Arial"/>
                <a:cs typeface="Arial"/>
              </a:rPr>
              <a:t> </a:t>
            </a:r>
            <a:r>
              <a:rPr sz="1100" dirty="0">
                <a:latin typeface="Arial"/>
                <a:cs typeface="Arial"/>
              </a:rPr>
              <a:t>functions</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variables</a:t>
            </a:r>
            <a:r>
              <a:rPr sz="1100" spc="-20"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&lt;Custom</a:t>
            </a:r>
            <a:r>
              <a:rPr sz="1100" b="1" i="1" spc="-30" dirty="0">
                <a:latin typeface="Arial"/>
                <a:cs typeface="Arial"/>
              </a:rPr>
              <a:t> </a:t>
            </a:r>
            <a:r>
              <a:rPr sz="1100" b="1" i="1" dirty="0">
                <a:latin typeface="Arial"/>
                <a:cs typeface="Arial"/>
              </a:rPr>
              <a:t>additional</a:t>
            </a:r>
            <a:r>
              <a:rPr sz="1100" b="1" i="1" spc="-25" dirty="0">
                <a:latin typeface="Arial"/>
                <a:cs typeface="Arial"/>
              </a:rPr>
              <a:t> </a:t>
            </a:r>
            <a:r>
              <a:rPr sz="1100" b="1" i="1" dirty="0">
                <a:latin typeface="Arial"/>
                <a:cs typeface="Arial"/>
              </a:rPr>
              <a:t>code&gt;</a:t>
            </a:r>
            <a:r>
              <a:rPr sz="1100" b="1" i="1" spc="-15" dirty="0">
                <a:latin typeface="Arial"/>
                <a:cs typeface="Arial"/>
              </a:rPr>
              <a:t> </a:t>
            </a:r>
            <a:r>
              <a:rPr sz="1100" dirty="0">
                <a:latin typeface="Arial"/>
                <a:cs typeface="Arial"/>
              </a:rPr>
              <a:t>area</a:t>
            </a:r>
            <a:r>
              <a:rPr sz="1100" spc="-25" dirty="0">
                <a:latin typeface="Arial"/>
                <a:cs typeface="Arial"/>
              </a:rPr>
              <a:t> </a:t>
            </a:r>
            <a:r>
              <a:rPr sz="1100" spc="-20" dirty="0">
                <a:latin typeface="Arial"/>
                <a:cs typeface="Arial"/>
              </a:rPr>
              <a:t>just </a:t>
            </a:r>
            <a:r>
              <a:rPr sz="1100" dirty="0">
                <a:latin typeface="Arial"/>
                <a:cs typeface="Arial"/>
              </a:rPr>
              <a:t>below</a:t>
            </a:r>
            <a:r>
              <a:rPr sz="1100" spc="-4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RunScript</a:t>
            </a:r>
            <a:r>
              <a:rPr sz="1100" dirty="0">
                <a:latin typeface="Arial"/>
                <a:cs typeface="Arial"/>
              </a:rPr>
              <a:t>.</a:t>
            </a:r>
            <a:r>
              <a:rPr sz="1100" spc="-10" dirty="0">
                <a:latin typeface="Arial"/>
                <a:cs typeface="Arial"/>
              </a:rPr>
              <a:t> </a:t>
            </a:r>
            <a:r>
              <a:rPr sz="1100" dirty="0">
                <a:latin typeface="Arial"/>
                <a:cs typeface="Arial"/>
              </a:rPr>
              <a:t>Your</a:t>
            </a:r>
            <a:r>
              <a:rPr sz="1100" spc="-25" dirty="0">
                <a:latin typeface="Arial"/>
                <a:cs typeface="Arial"/>
              </a:rPr>
              <a:t> </a:t>
            </a:r>
            <a:r>
              <a:rPr sz="1100" dirty="0">
                <a:latin typeface="Arial"/>
                <a:cs typeface="Arial"/>
              </a:rPr>
              <a:t>main</a:t>
            </a:r>
            <a:r>
              <a:rPr sz="1100" spc="-25" dirty="0">
                <a:latin typeface="Arial"/>
                <a:cs typeface="Arial"/>
              </a:rPr>
              <a:t> </a:t>
            </a:r>
            <a:r>
              <a:rPr sz="1100" dirty="0">
                <a:latin typeface="Arial"/>
                <a:cs typeface="Arial"/>
              </a:rPr>
              <a:t>code</a:t>
            </a:r>
            <a:r>
              <a:rPr sz="1100" spc="-30" dirty="0">
                <a:latin typeface="Arial"/>
                <a:cs typeface="Arial"/>
              </a:rPr>
              <a:t> </a:t>
            </a:r>
            <a:r>
              <a:rPr sz="1100" dirty="0">
                <a:latin typeface="Arial"/>
                <a:cs typeface="Arial"/>
              </a:rPr>
              <a:t>inside</a:t>
            </a:r>
            <a:r>
              <a:rPr sz="1100" spc="-20" dirty="0">
                <a:latin typeface="Arial"/>
                <a:cs typeface="Arial"/>
              </a:rPr>
              <a:t> </a:t>
            </a:r>
            <a:r>
              <a:rPr sz="1100" dirty="0">
                <a:latin typeface="Arial"/>
                <a:cs typeface="Arial"/>
              </a:rPr>
              <a:t>the</a:t>
            </a:r>
            <a:r>
              <a:rPr sz="1100" spc="-35" dirty="0">
                <a:latin typeface="Arial"/>
                <a:cs typeface="Arial"/>
              </a:rPr>
              <a:t> </a:t>
            </a:r>
            <a:r>
              <a:rPr sz="1100" b="1" i="1" dirty="0">
                <a:latin typeface="Arial"/>
                <a:cs typeface="Arial"/>
              </a:rPr>
              <a:t>RunScript</a:t>
            </a:r>
            <a:r>
              <a:rPr sz="1100" b="1" i="1" spc="-20" dirty="0">
                <a:latin typeface="Arial"/>
                <a:cs typeface="Arial"/>
              </a:rPr>
              <a:t> </a:t>
            </a:r>
            <a:r>
              <a:rPr sz="1100" dirty="0">
                <a:latin typeface="Arial"/>
                <a:cs typeface="Arial"/>
              </a:rPr>
              <a:t>can</a:t>
            </a:r>
            <a:r>
              <a:rPr sz="1100" spc="-30" dirty="0">
                <a:latin typeface="Arial"/>
                <a:cs typeface="Arial"/>
              </a:rPr>
              <a:t> </a:t>
            </a:r>
            <a:r>
              <a:rPr sz="1100" dirty="0">
                <a:latin typeface="Arial"/>
                <a:cs typeface="Arial"/>
              </a:rPr>
              <a:t>reference</a:t>
            </a:r>
            <a:r>
              <a:rPr sz="1100" spc="-20" dirty="0">
                <a:latin typeface="Arial"/>
                <a:cs typeface="Arial"/>
              </a:rPr>
              <a:t> </a:t>
            </a:r>
            <a:r>
              <a:rPr sz="1100" dirty="0">
                <a:latin typeface="Arial"/>
                <a:cs typeface="Arial"/>
              </a:rPr>
              <a:t>the</a:t>
            </a:r>
            <a:r>
              <a:rPr sz="1100" spc="-30" dirty="0">
                <a:latin typeface="Arial"/>
                <a:cs typeface="Arial"/>
              </a:rPr>
              <a:t> </a:t>
            </a:r>
            <a:r>
              <a:rPr sz="1100" spc="-10" dirty="0">
                <a:latin typeface="Arial"/>
                <a:cs typeface="Arial"/>
              </a:rPr>
              <a:t>additional </a:t>
            </a:r>
            <a:r>
              <a:rPr sz="1100" dirty="0">
                <a:latin typeface="Arial"/>
                <a:cs typeface="Arial"/>
              </a:rPr>
              <a:t>members</a:t>
            </a:r>
            <a:r>
              <a:rPr sz="1100" spc="-2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functions</a:t>
            </a:r>
            <a:r>
              <a:rPr sz="1100" spc="-40" dirty="0">
                <a:latin typeface="Arial"/>
                <a:cs typeface="Arial"/>
              </a:rPr>
              <a:t> </a:t>
            </a:r>
            <a:r>
              <a:rPr sz="1100" dirty="0">
                <a:latin typeface="Arial"/>
                <a:cs typeface="Arial"/>
              </a:rPr>
              <a:t>placed</a:t>
            </a:r>
            <a:r>
              <a:rPr sz="1100" spc="-2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this</a:t>
            </a:r>
            <a:r>
              <a:rPr sz="1100" spc="-15" dirty="0">
                <a:latin typeface="Arial"/>
                <a:cs typeface="Arial"/>
              </a:rPr>
              <a:t> </a:t>
            </a:r>
            <a:r>
              <a:rPr sz="1100" dirty="0">
                <a:latin typeface="Arial"/>
                <a:cs typeface="Arial"/>
              </a:rPr>
              <a:t>portion</a:t>
            </a:r>
            <a:r>
              <a:rPr sz="1100" spc="-30"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the</a:t>
            </a:r>
            <a:r>
              <a:rPr sz="1100" spc="-20" dirty="0">
                <a:latin typeface="Arial"/>
                <a:cs typeface="Arial"/>
              </a:rPr>
              <a:t> </a:t>
            </a:r>
            <a:r>
              <a:rPr sz="1100" spc="-10" dirty="0">
                <a:latin typeface="Arial"/>
                <a:cs typeface="Arial"/>
              </a:rPr>
              <a:t>code.</a:t>
            </a:r>
            <a:endParaRPr sz="1100">
              <a:latin typeface="Arial"/>
              <a:cs typeface="Arial"/>
            </a:endParaRPr>
          </a:p>
        </p:txBody>
      </p:sp>
      <p:sp>
        <p:nvSpPr>
          <p:cNvPr id="4" name="object 4"/>
          <p:cNvSpPr txBox="1"/>
          <p:nvPr/>
        </p:nvSpPr>
        <p:spPr>
          <a:xfrm>
            <a:off x="1205280" y="4794632"/>
            <a:ext cx="5359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Figure(15):</a:t>
            </a:r>
            <a:r>
              <a:rPr sz="900" spc="-25" dirty="0">
                <a:latin typeface="Arial"/>
                <a:cs typeface="Arial"/>
              </a:rPr>
              <a:t> </a:t>
            </a:r>
            <a:r>
              <a:rPr sz="900" dirty="0">
                <a:latin typeface="Arial"/>
                <a:cs typeface="Arial"/>
              </a:rPr>
              <a:t>There</a:t>
            </a:r>
            <a:r>
              <a:rPr sz="900" spc="-20" dirty="0">
                <a:latin typeface="Arial"/>
                <a:cs typeface="Arial"/>
              </a:rPr>
              <a:t> </a:t>
            </a:r>
            <a:r>
              <a:rPr sz="900" dirty="0">
                <a:latin typeface="Arial"/>
                <a:cs typeface="Arial"/>
              </a:rPr>
              <a:t>is</a:t>
            </a:r>
            <a:r>
              <a:rPr sz="900" spc="-2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designated</a:t>
            </a:r>
            <a:r>
              <a:rPr sz="900" spc="-10" dirty="0">
                <a:latin typeface="Arial"/>
                <a:cs typeface="Arial"/>
              </a:rPr>
              <a:t> </a:t>
            </a:r>
            <a:r>
              <a:rPr sz="900" dirty="0">
                <a:latin typeface="Arial"/>
                <a:cs typeface="Arial"/>
              </a:rPr>
              <a:t>region</a:t>
            </a:r>
            <a:r>
              <a:rPr sz="900" spc="-2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put</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additional</a:t>
            </a:r>
            <a:r>
              <a:rPr sz="900" spc="-20" dirty="0">
                <a:latin typeface="Arial"/>
                <a:cs typeface="Arial"/>
              </a:rPr>
              <a:t> </a:t>
            </a:r>
            <a:r>
              <a:rPr sz="900" dirty="0">
                <a:latin typeface="Arial"/>
                <a:cs typeface="Arial"/>
              </a:rPr>
              <a:t>custom</a:t>
            </a:r>
            <a:r>
              <a:rPr sz="900" spc="-20" dirty="0">
                <a:latin typeface="Arial"/>
                <a:cs typeface="Arial"/>
              </a:rPr>
              <a:t> </a:t>
            </a:r>
            <a:r>
              <a:rPr sz="900" dirty="0">
                <a:latin typeface="Arial"/>
                <a:cs typeface="Arial"/>
              </a:rPr>
              <a:t>code</a:t>
            </a:r>
            <a:r>
              <a:rPr sz="900" spc="-15" dirty="0">
                <a:latin typeface="Arial"/>
                <a:cs typeface="Arial"/>
              </a:rPr>
              <a:t> </a:t>
            </a:r>
            <a:r>
              <a:rPr sz="900" dirty="0">
                <a:latin typeface="Arial"/>
                <a:cs typeface="Arial"/>
              </a:rPr>
              <a:t>outside</a:t>
            </a:r>
            <a:r>
              <a:rPr sz="900" spc="-2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RunScript</a:t>
            </a:r>
            <a:r>
              <a:rPr sz="900" spc="-20" dirty="0">
                <a:latin typeface="Arial"/>
                <a:cs typeface="Arial"/>
              </a:rPr>
              <a:t> </a:t>
            </a:r>
            <a:r>
              <a:rPr sz="900" spc="-10" dirty="0">
                <a:latin typeface="Arial"/>
                <a:cs typeface="Arial"/>
              </a:rPr>
              <a:t>function.</a:t>
            </a:r>
            <a:endParaRPr sz="900">
              <a:latin typeface="Arial"/>
              <a:cs typeface="Arial"/>
            </a:endParaRPr>
          </a:p>
        </p:txBody>
      </p:sp>
      <p:pic>
        <p:nvPicPr>
          <p:cNvPr id="8" name="object 8"/>
          <p:cNvPicPr/>
          <p:nvPr/>
        </p:nvPicPr>
        <p:blipFill>
          <a:blip r:embed="rId2" cstate="print"/>
          <a:stretch>
            <a:fillRect/>
          </a:stretch>
        </p:blipFill>
        <p:spPr>
          <a:xfrm>
            <a:off x="1078135" y="2132458"/>
            <a:ext cx="5637942" cy="1043305"/>
          </a:xfrm>
          <a:prstGeom prst="rect">
            <a:avLst/>
          </a:prstGeom>
        </p:spPr>
      </p:pic>
      <p:pic>
        <p:nvPicPr>
          <p:cNvPr id="9" name="object 9"/>
          <p:cNvPicPr/>
          <p:nvPr/>
        </p:nvPicPr>
        <p:blipFill>
          <a:blip r:embed="rId3" cstate="print"/>
          <a:stretch>
            <a:fillRect/>
          </a:stretch>
        </p:blipFill>
        <p:spPr>
          <a:xfrm>
            <a:off x="1115929" y="4446778"/>
            <a:ext cx="5563191" cy="366522"/>
          </a:xfrm>
          <a:prstGeom prst="rect">
            <a:avLst/>
          </a:prstGeom>
        </p:spPr>
      </p:pic>
      <p:sp>
        <p:nvSpPr>
          <p:cNvPr id="15" name="Title 1"/>
          <p:cNvSpPr>
            <a:spLocks noGrp="1"/>
          </p:cNvSpPr>
          <p:nvPr>
            <p:ph type="title"/>
          </p:nvPr>
        </p:nvSpPr>
        <p:spPr/>
        <p:txBody>
          <a:bodyPr/>
          <a:lstStyle/>
          <a:p>
            <a:r>
              <a:rPr lang="en-US" dirty="0"/>
              <a:t>C# component </a:t>
            </a:r>
            <a:r>
              <a:rPr lang="en-US" dirty="0" smtClean="0"/>
              <a:t>code sections - </a:t>
            </a:r>
            <a:r>
              <a:rPr lang="en-US" dirty="0" err="1" smtClean="0"/>
              <a:t>RunScript</a:t>
            </a:r>
            <a:endParaRPr lang="en-US" dirty="0"/>
          </a:p>
        </p:txBody>
      </p:sp>
    </p:spTree>
    <p:extLst>
      <p:ext uri="{BB962C8B-B14F-4D97-AF65-F5344CB8AC3E}">
        <p14:creationId xmlns:p14="http://schemas.microsoft.com/office/powerpoint/2010/main" val="41345257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888046"/>
            <a:ext cx="5941695"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3_2_3:</a:t>
            </a:r>
            <a:r>
              <a:rPr sz="1200" b="1" spc="-65" dirty="0">
                <a:latin typeface="Arial"/>
                <a:cs typeface="Arial"/>
              </a:rPr>
              <a:t> </a:t>
            </a:r>
            <a:r>
              <a:rPr sz="1200" b="1" dirty="0">
                <a:latin typeface="Arial"/>
                <a:cs typeface="Arial"/>
              </a:rPr>
              <a:t>Lightweight</a:t>
            </a:r>
            <a:r>
              <a:rPr sz="1200" b="1" spc="-65" dirty="0">
                <a:latin typeface="Arial"/>
                <a:cs typeface="Arial"/>
              </a:rPr>
              <a:t> </a:t>
            </a:r>
            <a:r>
              <a:rPr sz="1200" b="1" spc="-10" dirty="0" smtClean="0">
                <a:latin typeface="Arial"/>
                <a:cs typeface="Arial"/>
              </a:rPr>
              <a:t>curves</a:t>
            </a:r>
            <a:endParaRPr sz="1100" dirty="0">
              <a:latin typeface="Arial"/>
              <a:cs typeface="Arial"/>
            </a:endParaRPr>
          </a:p>
        </p:txBody>
      </p:sp>
      <p:sp>
        <p:nvSpPr>
          <p:cNvPr id="10" name="object 2"/>
          <p:cNvSpPr txBox="1"/>
          <p:nvPr/>
        </p:nvSpPr>
        <p:spPr>
          <a:xfrm>
            <a:off x="956433" y="1148669"/>
            <a:ext cx="50876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4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20" dirty="0">
                <a:latin typeface="Arial"/>
                <a:cs typeface="Arial"/>
              </a:rPr>
              <a:t> </a:t>
            </a:r>
            <a:r>
              <a:rPr sz="1100" dirty="0">
                <a:latin typeface="Arial"/>
                <a:cs typeface="Arial"/>
              </a:rPr>
              <a:t>instances</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different</a:t>
            </a:r>
            <a:r>
              <a:rPr sz="1100" spc="-15" dirty="0">
                <a:latin typeface="Arial"/>
                <a:cs typeface="Arial"/>
              </a:rPr>
              <a:t> </a:t>
            </a:r>
            <a:r>
              <a:rPr sz="1100" dirty="0">
                <a:latin typeface="Arial"/>
                <a:cs typeface="Arial"/>
              </a:rPr>
              <a:t>lightweight</a:t>
            </a:r>
            <a:r>
              <a:rPr sz="1100" spc="-30" dirty="0">
                <a:latin typeface="Arial"/>
                <a:cs typeface="Arial"/>
              </a:rPr>
              <a:t> </a:t>
            </a:r>
            <a:r>
              <a:rPr sz="1100" dirty="0">
                <a:latin typeface="Arial"/>
                <a:cs typeface="Arial"/>
              </a:rPr>
              <a:t>curve</a:t>
            </a:r>
            <a:r>
              <a:rPr sz="1100" spc="-30" dirty="0">
                <a:latin typeface="Arial"/>
                <a:cs typeface="Arial"/>
              </a:rPr>
              <a:t> </a:t>
            </a:r>
            <a:r>
              <a:rPr sz="1100" spc="-10" dirty="0">
                <a:latin typeface="Arial"/>
                <a:cs typeface="Arial"/>
              </a:rPr>
              <a:t>objects:</a:t>
            </a:r>
            <a:endParaRPr sz="1100">
              <a:latin typeface="Arial"/>
              <a:cs typeface="Arial"/>
            </a:endParaRPr>
          </a:p>
        </p:txBody>
      </p:sp>
      <p:sp>
        <p:nvSpPr>
          <p:cNvPr id="2" name="Title 1"/>
          <p:cNvSpPr>
            <a:spLocks noGrp="1"/>
          </p:cNvSpPr>
          <p:nvPr>
            <p:ph type="title"/>
          </p:nvPr>
        </p:nvSpPr>
        <p:spPr/>
        <p:txBody>
          <a:bodyPr/>
          <a:lstStyle/>
          <a:p>
            <a:endParaRPr lang="en-US"/>
          </a:p>
        </p:txBody>
      </p:sp>
      <p:graphicFrame>
        <p:nvGraphicFramePr>
          <p:cNvPr id="8" name="object 3"/>
          <p:cNvGraphicFramePr>
            <a:graphicFrameLocks noGrp="1"/>
          </p:cNvGraphicFramePr>
          <p:nvPr>
            <p:extLst>
              <p:ext uri="{D42A27DB-BD31-4B8C-83A1-F6EECF244321}">
                <p14:modId xmlns:p14="http://schemas.microsoft.com/office/powerpoint/2010/main" val="480251682"/>
              </p:ext>
            </p:extLst>
          </p:nvPr>
        </p:nvGraphicFramePr>
        <p:xfrm>
          <a:off x="956433" y="1600200"/>
          <a:ext cx="5944234" cy="7699120"/>
        </p:xfrm>
        <a:graphic>
          <a:graphicData uri="http://schemas.openxmlformats.org/drawingml/2006/table">
            <a:tbl>
              <a:tblPr firstRow="1" bandRow="1">
                <a:tableStyleId>{2D5ABB26-0587-4C30-8999-92F81FD0307C}</a:tableStyleId>
              </a:tblPr>
              <a:tblGrid>
                <a:gridCol w="3104515">
                  <a:extLst>
                    <a:ext uri="{9D8B030D-6E8A-4147-A177-3AD203B41FA5}">
                      <a16:colId xmlns:a16="http://schemas.microsoft.com/office/drawing/2014/main" val="20000"/>
                    </a:ext>
                  </a:extLst>
                </a:gridCol>
                <a:gridCol w="2839719">
                  <a:extLst>
                    <a:ext uri="{9D8B030D-6E8A-4147-A177-3AD203B41FA5}">
                      <a16:colId xmlns:a16="http://schemas.microsoft.com/office/drawing/2014/main" val="20001"/>
                    </a:ext>
                  </a:extLst>
                </a:gridCol>
              </a:tblGrid>
              <a:tr h="194945">
                <a:tc gridSpan="2">
                  <a:txBody>
                    <a:bodyPr/>
                    <a:lstStyle/>
                    <a:p>
                      <a:pPr marL="73025">
                        <a:lnSpc>
                          <a:spcPct val="100000"/>
                        </a:lnSpc>
                        <a:spcBef>
                          <a:spcPts val="105"/>
                        </a:spcBef>
                      </a:pPr>
                      <a:r>
                        <a:rPr sz="900" dirty="0">
                          <a:latin typeface="Arial"/>
                          <a:cs typeface="Arial"/>
                        </a:rPr>
                        <a:t>Declare</a:t>
                      </a:r>
                      <a:r>
                        <a:rPr sz="900" spc="-30" dirty="0">
                          <a:latin typeface="Arial"/>
                          <a:cs typeface="Arial"/>
                        </a:rPr>
                        <a:t> </a:t>
                      </a:r>
                      <a:r>
                        <a:rPr sz="900" dirty="0">
                          <a:latin typeface="Arial"/>
                          <a:cs typeface="Arial"/>
                        </a:rPr>
                        <a:t>and</a:t>
                      </a:r>
                      <a:r>
                        <a:rPr sz="900" spc="-25" dirty="0">
                          <a:latin typeface="Arial"/>
                          <a:cs typeface="Arial"/>
                        </a:rPr>
                        <a:t> </a:t>
                      </a:r>
                      <a:r>
                        <a:rPr sz="900" dirty="0">
                          <a:latin typeface="Arial"/>
                          <a:cs typeface="Arial"/>
                        </a:rPr>
                        <a:t>initialize</a:t>
                      </a:r>
                      <a:r>
                        <a:rPr sz="900" spc="-30" dirty="0">
                          <a:latin typeface="Arial"/>
                          <a:cs typeface="Arial"/>
                        </a:rPr>
                        <a:t> </a:t>
                      </a:r>
                      <a:r>
                        <a:rPr sz="900" dirty="0">
                          <a:latin typeface="Arial"/>
                          <a:cs typeface="Arial"/>
                        </a:rPr>
                        <a:t>3</a:t>
                      </a:r>
                      <a:r>
                        <a:rPr sz="900" spc="-30" dirty="0">
                          <a:latin typeface="Arial"/>
                          <a:cs typeface="Arial"/>
                        </a:rPr>
                        <a:t> </a:t>
                      </a:r>
                      <a:r>
                        <a:rPr sz="900" dirty="0">
                          <a:latin typeface="Arial"/>
                          <a:cs typeface="Arial"/>
                        </a:rPr>
                        <a:t>new</a:t>
                      </a:r>
                      <a:r>
                        <a:rPr sz="900" spc="-30" dirty="0">
                          <a:latin typeface="Arial"/>
                          <a:cs typeface="Arial"/>
                        </a:rPr>
                        <a:t> </a:t>
                      </a:r>
                      <a:r>
                        <a:rPr sz="900" spc="-10" dirty="0">
                          <a:latin typeface="Arial"/>
                          <a:cs typeface="Arial"/>
                        </a:rPr>
                        <a:t>points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436880">
                <a:tc gridSpan="2">
                  <a:txBody>
                    <a:bodyPr/>
                    <a:lstStyle/>
                    <a:p>
                      <a:pPr marL="73025" marR="4060825" algn="just">
                        <a:lnSpc>
                          <a:spcPts val="1030"/>
                        </a:lnSpc>
                        <a:spcBef>
                          <a:spcPts val="185"/>
                        </a:spcBef>
                      </a:pPr>
                      <a:r>
                        <a:rPr sz="900" b="1" dirty="0">
                          <a:latin typeface="Arial"/>
                          <a:cs typeface="Arial"/>
                        </a:rPr>
                        <a:t>Point3d</a:t>
                      </a:r>
                      <a:r>
                        <a:rPr sz="900" b="1" spc="-10" dirty="0">
                          <a:latin typeface="Arial"/>
                          <a:cs typeface="Arial"/>
                        </a:rPr>
                        <a:t> </a:t>
                      </a:r>
                      <a:r>
                        <a:rPr sz="900" dirty="0">
                          <a:latin typeface="Arial"/>
                          <a:cs typeface="Arial"/>
                        </a:rPr>
                        <a:t>p0</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Point3d(0,</a:t>
                      </a:r>
                      <a:r>
                        <a:rPr sz="900" spc="-20" dirty="0">
                          <a:latin typeface="Arial"/>
                          <a:cs typeface="Arial"/>
                        </a:rPr>
                        <a:t> </a:t>
                      </a:r>
                      <a:r>
                        <a:rPr sz="900" dirty="0">
                          <a:latin typeface="Arial"/>
                          <a:cs typeface="Arial"/>
                        </a:rPr>
                        <a:t>0,</a:t>
                      </a:r>
                      <a:r>
                        <a:rPr sz="900" spc="-15" dirty="0">
                          <a:latin typeface="Arial"/>
                          <a:cs typeface="Arial"/>
                        </a:rPr>
                        <a:t> </a:t>
                      </a:r>
                      <a:r>
                        <a:rPr sz="900" spc="-25" dirty="0">
                          <a:latin typeface="Arial"/>
                          <a:cs typeface="Arial"/>
                        </a:rPr>
                        <a:t>0); </a:t>
                      </a:r>
                      <a:r>
                        <a:rPr sz="900" b="1" dirty="0">
                          <a:latin typeface="Arial"/>
                          <a:cs typeface="Arial"/>
                        </a:rPr>
                        <a:t>Point3d</a:t>
                      </a:r>
                      <a:r>
                        <a:rPr sz="900" b="1" spc="-10" dirty="0">
                          <a:latin typeface="Arial"/>
                          <a:cs typeface="Arial"/>
                        </a:rPr>
                        <a:t> </a:t>
                      </a:r>
                      <a:r>
                        <a:rPr sz="900" dirty="0">
                          <a:latin typeface="Arial"/>
                          <a:cs typeface="Arial"/>
                        </a:rPr>
                        <a:t>p1</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Point3d(5,</a:t>
                      </a:r>
                      <a:r>
                        <a:rPr sz="900" spc="-20" dirty="0">
                          <a:latin typeface="Arial"/>
                          <a:cs typeface="Arial"/>
                        </a:rPr>
                        <a:t> </a:t>
                      </a:r>
                      <a:r>
                        <a:rPr sz="900" dirty="0">
                          <a:latin typeface="Arial"/>
                          <a:cs typeface="Arial"/>
                        </a:rPr>
                        <a:t>1,</a:t>
                      </a:r>
                      <a:r>
                        <a:rPr sz="900" spc="-15" dirty="0">
                          <a:latin typeface="Arial"/>
                          <a:cs typeface="Arial"/>
                        </a:rPr>
                        <a:t> </a:t>
                      </a:r>
                      <a:r>
                        <a:rPr sz="900" spc="-25" dirty="0">
                          <a:latin typeface="Arial"/>
                          <a:cs typeface="Arial"/>
                        </a:rPr>
                        <a:t>0); </a:t>
                      </a:r>
                      <a:r>
                        <a:rPr sz="900" b="1" dirty="0">
                          <a:latin typeface="Arial"/>
                          <a:cs typeface="Arial"/>
                        </a:rPr>
                        <a:t>Point3d</a:t>
                      </a:r>
                      <a:r>
                        <a:rPr sz="900" b="1" spc="-10" dirty="0">
                          <a:latin typeface="Arial"/>
                          <a:cs typeface="Arial"/>
                        </a:rPr>
                        <a:t> </a:t>
                      </a:r>
                      <a:r>
                        <a:rPr sz="900" dirty="0">
                          <a:latin typeface="Arial"/>
                          <a:cs typeface="Arial"/>
                        </a:rPr>
                        <a:t>p2</a:t>
                      </a:r>
                      <a:r>
                        <a:rPr sz="900" spc="-1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Point3d(6,</a:t>
                      </a:r>
                      <a:r>
                        <a:rPr sz="900" spc="-5" dirty="0">
                          <a:latin typeface="Arial"/>
                          <a:cs typeface="Arial"/>
                        </a:rPr>
                        <a:t> </a:t>
                      </a:r>
                      <a:r>
                        <a:rPr sz="900" spc="-15" dirty="0">
                          <a:latin typeface="Arial"/>
                          <a:cs typeface="Arial"/>
                        </a:rPr>
                        <a:t>-</a:t>
                      </a:r>
                      <a:r>
                        <a:rPr sz="900" dirty="0">
                          <a:latin typeface="Arial"/>
                          <a:cs typeface="Arial"/>
                        </a:rPr>
                        <a:t>3,</a:t>
                      </a:r>
                      <a:r>
                        <a:rPr sz="900" spc="-10" dirty="0">
                          <a:latin typeface="Arial"/>
                          <a:cs typeface="Arial"/>
                        </a:rPr>
                        <a:t> </a:t>
                      </a:r>
                      <a:r>
                        <a:rPr sz="900" spc="-25" dirty="0">
                          <a:latin typeface="Arial"/>
                          <a:cs typeface="Arial"/>
                        </a:rPr>
                        <a:t>0);</a:t>
                      </a:r>
                      <a:endParaRPr sz="900">
                        <a:latin typeface="Arial"/>
                        <a:cs typeface="Arial"/>
                      </a:endParaRPr>
                    </a:p>
                  </a:txBody>
                  <a:tcPr marL="0" marR="0" marT="234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193040">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20" dirty="0">
                          <a:latin typeface="Arial"/>
                          <a:cs typeface="Arial"/>
                        </a:rPr>
                        <a:t>Line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403860">
                <a:tc>
                  <a:txBody>
                    <a:bodyPr/>
                    <a:lstStyle/>
                    <a:p>
                      <a:pPr marL="73025">
                        <a:lnSpc>
                          <a:spcPts val="1060"/>
                        </a:lnSpc>
                        <a:spcBef>
                          <a:spcPts val="105"/>
                        </a:spcBef>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instance</a:t>
                      </a:r>
                      <a:r>
                        <a:rPr sz="900" spc="-10" dirty="0">
                          <a:solidFill>
                            <a:srgbClr val="00AF50"/>
                          </a:solidFill>
                          <a:latin typeface="Arial"/>
                          <a:cs typeface="Arial"/>
                        </a:rPr>
                        <a:t> </a:t>
                      </a:r>
                      <a:r>
                        <a:rPr sz="900" dirty="0">
                          <a:solidFill>
                            <a:srgbClr val="00AF50"/>
                          </a:solidFill>
                          <a:latin typeface="Arial"/>
                          <a:cs typeface="Arial"/>
                        </a:rPr>
                        <a:t>of</a:t>
                      </a:r>
                      <a:r>
                        <a:rPr sz="900" spc="-2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lightweight</a:t>
                      </a:r>
                      <a:r>
                        <a:rPr sz="900" spc="-25" dirty="0">
                          <a:solidFill>
                            <a:srgbClr val="00AF50"/>
                          </a:solidFill>
                          <a:latin typeface="Arial"/>
                          <a:cs typeface="Arial"/>
                        </a:rPr>
                        <a:t> </a:t>
                      </a:r>
                      <a:r>
                        <a:rPr sz="900" spc="-20" dirty="0">
                          <a:solidFill>
                            <a:srgbClr val="00AF50"/>
                          </a:solidFill>
                          <a:latin typeface="Arial"/>
                          <a:cs typeface="Arial"/>
                        </a:rPr>
                        <a:t>Line</a:t>
                      </a:r>
                      <a:endParaRPr sz="900">
                        <a:latin typeface="Arial"/>
                        <a:cs typeface="Arial"/>
                      </a:endParaRPr>
                    </a:p>
                    <a:p>
                      <a:pPr marL="73025">
                        <a:lnSpc>
                          <a:spcPts val="1060"/>
                        </a:lnSpc>
                      </a:pPr>
                      <a:r>
                        <a:rPr sz="900" b="1" dirty="0">
                          <a:latin typeface="Arial"/>
                          <a:cs typeface="Arial"/>
                        </a:rPr>
                        <a:t>Line</a:t>
                      </a:r>
                      <a:r>
                        <a:rPr sz="900" b="1" spc="-15" dirty="0">
                          <a:latin typeface="Arial"/>
                          <a:cs typeface="Arial"/>
                        </a:rPr>
                        <a:t> </a:t>
                      </a:r>
                      <a:r>
                        <a:rPr sz="900" dirty="0">
                          <a:latin typeface="Arial"/>
                          <a:cs typeface="Arial"/>
                        </a:rPr>
                        <a:t>line</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b="1" dirty="0">
                          <a:latin typeface="Arial"/>
                          <a:cs typeface="Arial"/>
                        </a:rPr>
                        <a:t>Line</a:t>
                      </a:r>
                      <a:r>
                        <a:rPr sz="900" dirty="0">
                          <a:latin typeface="Arial"/>
                          <a:cs typeface="Arial"/>
                        </a:rPr>
                        <a:t>(p0,</a:t>
                      </a:r>
                      <a:r>
                        <a:rPr sz="900" spc="-5" dirty="0">
                          <a:latin typeface="Arial"/>
                          <a:cs typeface="Arial"/>
                        </a:rPr>
                        <a:t> </a:t>
                      </a:r>
                      <a:r>
                        <a:rPr sz="900" spc="-20" dirty="0">
                          <a:latin typeface="Arial"/>
                          <a:cs typeface="Arial"/>
                        </a:rPr>
                        <a:t>p1);</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3045">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25" dirty="0">
                          <a:latin typeface="Arial"/>
                          <a:cs typeface="Arial"/>
                        </a:rPr>
                        <a:t>Arc</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r h="880744">
                <a:tc>
                  <a:txBody>
                    <a:bodyPr/>
                    <a:lstStyle/>
                    <a:p>
                      <a:pPr marL="73025">
                        <a:lnSpc>
                          <a:spcPts val="1055"/>
                        </a:lnSpc>
                        <a:spcBef>
                          <a:spcPts val="105"/>
                        </a:spcBef>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instance</a:t>
                      </a:r>
                      <a:r>
                        <a:rPr sz="900" spc="-1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10" dirty="0">
                          <a:solidFill>
                            <a:srgbClr val="00AF50"/>
                          </a:solidFill>
                          <a:latin typeface="Arial"/>
                          <a:cs typeface="Arial"/>
                        </a:rPr>
                        <a:t>lightweight</a:t>
                      </a:r>
                      <a:r>
                        <a:rPr sz="900" spc="-15" dirty="0">
                          <a:solidFill>
                            <a:srgbClr val="00AF50"/>
                          </a:solidFill>
                          <a:latin typeface="Arial"/>
                          <a:cs typeface="Arial"/>
                        </a:rPr>
                        <a:t> </a:t>
                      </a:r>
                      <a:r>
                        <a:rPr sz="900" spc="-25" dirty="0">
                          <a:solidFill>
                            <a:srgbClr val="00AF50"/>
                          </a:solidFill>
                          <a:latin typeface="Arial"/>
                          <a:cs typeface="Arial"/>
                        </a:rPr>
                        <a:t>Arc</a:t>
                      </a:r>
                      <a:endParaRPr sz="900">
                        <a:latin typeface="Arial"/>
                        <a:cs typeface="Arial"/>
                      </a:endParaRPr>
                    </a:p>
                    <a:p>
                      <a:pPr marL="73025">
                        <a:lnSpc>
                          <a:spcPts val="1055"/>
                        </a:lnSpc>
                      </a:pPr>
                      <a:r>
                        <a:rPr sz="900" b="1" dirty="0">
                          <a:latin typeface="Arial"/>
                          <a:cs typeface="Arial"/>
                        </a:rPr>
                        <a:t>Arc</a:t>
                      </a:r>
                      <a:r>
                        <a:rPr sz="900" b="1" spc="-10" dirty="0">
                          <a:latin typeface="Arial"/>
                          <a:cs typeface="Arial"/>
                        </a:rPr>
                        <a:t> </a:t>
                      </a:r>
                      <a:r>
                        <a:rPr sz="900" dirty="0">
                          <a:latin typeface="Arial"/>
                          <a:cs typeface="Arial"/>
                        </a:rPr>
                        <a:t>arc</a:t>
                      </a:r>
                      <a:r>
                        <a:rPr sz="900" spc="-10"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b="1" dirty="0">
                          <a:latin typeface="Arial"/>
                          <a:cs typeface="Arial"/>
                        </a:rPr>
                        <a:t>Arc</a:t>
                      </a:r>
                      <a:r>
                        <a:rPr sz="900" dirty="0">
                          <a:latin typeface="Arial"/>
                          <a:cs typeface="Arial"/>
                        </a:rPr>
                        <a:t>(p0,</a:t>
                      </a:r>
                      <a:r>
                        <a:rPr sz="900" spc="-15" dirty="0">
                          <a:latin typeface="Arial"/>
                          <a:cs typeface="Arial"/>
                        </a:rPr>
                        <a:t> </a:t>
                      </a:r>
                      <a:r>
                        <a:rPr sz="900" dirty="0">
                          <a:latin typeface="Arial"/>
                          <a:cs typeface="Arial"/>
                        </a:rPr>
                        <a:t>p1,</a:t>
                      </a:r>
                      <a:r>
                        <a:rPr sz="900" spc="-10" dirty="0">
                          <a:latin typeface="Arial"/>
                          <a:cs typeface="Arial"/>
                        </a:rPr>
                        <a:t> </a:t>
                      </a:r>
                      <a:r>
                        <a:rPr sz="900" spc="-20" dirty="0">
                          <a:latin typeface="Arial"/>
                          <a:cs typeface="Arial"/>
                        </a:rPr>
                        <a:t>p2);</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31140">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10" dirty="0">
                          <a:latin typeface="Arial"/>
                          <a:cs typeface="Arial"/>
                        </a:rPr>
                        <a:t>Polyline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6"/>
                  </a:ext>
                </a:extLst>
              </a:tr>
              <a:tr h="926465">
                <a:tc>
                  <a:txBody>
                    <a:bodyPr/>
                    <a:lstStyle/>
                    <a:p>
                      <a:pPr marL="73025">
                        <a:lnSpc>
                          <a:spcPts val="1055"/>
                        </a:lnSpc>
                        <a:spcBef>
                          <a:spcPts val="120"/>
                        </a:spcBef>
                      </a:pPr>
                      <a:r>
                        <a:rPr sz="900" dirty="0">
                          <a:solidFill>
                            <a:srgbClr val="00AF50"/>
                          </a:solidFill>
                          <a:latin typeface="Arial"/>
                          <a:cs typeface="Arial"/>
                        </a:rPr>
                        <a:t>//Put</a:t>
                      </a:r>
                      <a:r>
                        <a:rPr sz="900" spc="-15" dirty="0">
                          <a:solidFill>
                            <a:srgbClr val="00AF50"/>
                          </a:solidFill>
                          <a:latin typeface="Arial"/>
                          <a:cs typeface="Arial"/>
                        </a:rPr>
                        <a:t> </a:t>
                      </a:r>
                      <a:r>
                        <a:rPr sz="900" dirty="0">
                          <a:solidFill>
                            <a:srgbClr val="00AF50"/>
                          </a:solidFill>
                          <a:latin typeface="Arial"/>
                          <a:cs typeface="Arial"/>
                        </a:rPr>
                        <a:t>the</a:t>
                      </a:r>
                      <a:r>
                        <a:rPr sz="900" spc="-5" dirty="0">
                          <a:solidFill>
                            <a:srgbClr val="00AF50"/>
                          </a:solidFill>
                          <a:latin typeface="Arial"/>
                          <a:cs typeface="Arial"/>
                        </a:rPr>
                        <a:t> </a:t>
                      </a:r>
                      <a:r>
                        <a:rPr sz="900" dirty="0">
                          <a:solidFill>
                            <a:srgbClr val="00AF50"/>
                          </a:solidFill>
                          <a:latin typeface="Arial"/>
                          <a:cs typeface="Arial"/>
                        </a:rPr>
                        <a:t>3</a:t>
                      </a:r>
                      <a:r>
                        <a:rPr sz="900" spc="-15" dirty="0">
                          <a:solidFill>
                            <a:srgbClr val="00AF50"/>
                          </a:solidFill>
                          <a:latin typeface="Arial"/>
                          <a:cs typeface="Arial"/>
                        </a:rPr>
                        <a:t> </a:t>
                      </a:r>
                      <a:r>
                        <a:rPr sz="900" dirty="0">
                          <a:solidFill>
                            <a:srgbClr val="00AF50"/>
                          </a:solidFill>
                          <a:latin typeface="Arial"/>
                          <a:cs typeface="Arial"/>
                        </a:rPr>
                        <a:t>points</a:t>
                      </a:r>
                      <a:r>
                        <a:rPr sz="900" spc="-10" dirty="0">
                          <a:solidFill>
                            <a:srgbClr val="00AF50"/>
                          </a:solidFill>
                          <a:latin typeface="Arial"/>
                          <a:cs typeface="Arial"/>
                        </a:rPr>
                        <a:t> </a:t>
                      </a:r>
                      <a:r>
                        <a:rPr sz="900" dirty="0">
                          <a:solidFill>
                            <a:srgbClr val="00AF50"/>
                          </a:solidFill>
                          <a:latin typeface="Arial"/>
                          <a:cs typeface="Arial"/>
                        </a:rPr>
                        <a:t>in</a:t>
                      </a:r>
                      <a:r>
                        <a:rPr sz="900" spc="-5"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spc="-20" dirty="0">
                          <a:solidFill>
                            <a:srgbClr val="00AF50"/>
                          </a:solidFill>
                          <a:latin typeface="Arial"/>
                          <a:cs typeface="Arial"/>
                        </a:rPr>
                        <a:t>list</a:t>
                      </a:r>
                      <a:endParaRPr sz="900">
                        <a:latin typeface="Arial"/>
                        <a:cs typeface="Arial"/>
                      </a:endParaRPr>
                    </a:p>
                    <a:p>
                      <a:pPr marL="73025">
                        <a:lnSpc>
                          <a:spcPts val="1055"/>
                        </a:lnSpc>
                      </a:pPr>
                      <a:r>
                        <a:rPr sz="900" b="1" dirty="0">
                          <a:latin typeface="Arial"/>
                          <a:cs typeface="Arial"/>
                        </a:rPr>
                        <a:t>Point3d</a:t>
                      </a:r>
                      <a:r>
                        <a:rPr sz="900" dirty="0">
                          <a:latin typeface="Arial"/>
                          <a:cs typeface="Arial"/>
                        </a:rPr>
                        <a:t>[</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pointList</a:t>
                      </a:r>
                      <a:r>
                        <a:rPr sz="900" spc="-20" dirty="0">
                          <a:latin typeface="Arial"/>
                          <a:cs typeface="Arial"/>
                        </a:rPr>
                        <a:t> </a:t>
                      </a:r>
                      <a:r>
                        <a:rPr sz="900" dirty="0">
                          <a:latin typeface="Arial"/>
                          <a:cs typeface="Arial"/>
                        </a:rPr>
                        <a:t>= {p0,</a:t>
                      </a:r>
                      <a:r>
                        <a:rPr sz="900" spc="-15" dirty="0">
                          <a:latin typeface="Arial"/>
                          <a:cs typeface="Arial"/>
                        </a:rPr>
                        <a:t> </a:t>
                      </a:r>
                      <a:r>
                        <a:rPr sz="900" dirty="0">
                          <a:latin typeface="Arial"/>
                          <a:cs typeface="Arial"/>
                        </a:rPr>
                        <a:t>p1,</a:t>
                      </a:r>
                      <a:r>
                        <a:rPr sz="900" spc="-30" dirty="0">
                          <a:latin typeface="Arial"/>
                          <a:cs typeface="Arial"/>
                        </a:rPr>
                        <a:t> </a:t>
                      </a:r>
                      <a:r>
                        <a:rPr sz="900" spc="-20" dirty="0">
                          <a:latin typeface="Arial"/>
                          <a:cs typeface="Arial"/>
                        </a:rPr>
                        <a:t>p2};</a:t>
                      </a:r>
                      <a:endParaRPr sz="900">
                        <a:latin typeface="Arial"/>
                        <a:cs typeface="Arial"/>
                      </a:endParaRPr>
                    </a:p>
                    <a:p>
                      <a:pPr>
                        <a:lnSpc>
                          <a:spcPct val="100000"/>
                        </a:lnSpc>
                        <a:spcBef>
                          <a:spcPts val="5"/>
                        </a:spcBef>
                      </a:pPr>
                      <a:endParaRPr sz="850">
                        <a:latin typeface="Times New Roman"/>
                        <a:cs typeface="Times New Roman"/>
                      </a:endParaRPr>
                    </a:p>
                    <a:p>
                      <a:pPr marL="73025">
                        <a:lnSpc>
                          <a:spcPts val="1060"/>
                        </a:lnSpc>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instance</a:t>
                      </a:r>
                      <a:r>
                        <a:rPr sz="900" spc="-1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10" dirty="0">
                          <a:solidFill>
                            <a:srgbClr val="00AF50"/>
                          </a:solidFill>
                          <a:latin typeface="Arial"/>
                          <a:cs typeface="Arial"/>
                        </a:rPr>
                        <a:t>lightweight</a:t>
                      </a:r>
                      <a:r>
                        <a:rPr sz="900" spc="-15" dirty="0">
                          <a:solidFill>
                            <a:srgbClr val="00AF50"/>
                          </a:solidFill>
                          <a:latin typeface="Arial"/>
                          <a:cs typeface="Arial"/>
                        </a:rPr>
                        <a:t> </a:t>
                      </a:r>
                      <a:r>
                        <a:rPr sz="900" spc="-10" dirty="0">
                          <a:solidFill>
                            <a:srgbClr val="00AF50"/>
                          </a:solidFill>
                          <a:latin typeface="Arial"/>
                          <a:cs typeface="Arial"/>
                        </a:rPr>
                        <a:t>Polyline</a:t>
                      </a:r>
                      <a:endParaRPr sz="900">
                        <a:latin typeface="Arial"/>
                        <a:cs typeface="Arial"/>
                      </a:endParaRPr>
                    </a:p>
                    <a:p>
                      <a:pPr marL="73025">
                        <a:lnSpc>
                          <a:spcPts val="1060"/>
                        </a:lnSpc>
                      </a:pPr>
                      <a:r>
                        <a:rPr sz="900" b="1" dirty="0">
                          <a:latin typeface="Arial"/>
                          <a:cs typeface="Arial"/>
                        </a:rPr>
                        <a:t>Polyline</a:t>
                      </a:r>
                      <a:r>
                        <a:rPr sz="900" b="1" spc="-10" dirty="0">
                          <a:latin typeface="Arial"/>
                          <a:cs typeface="Arial"/>
                        </a:rPr>
                        <a:t> </a:t>
                      </a:r>
                      <a:r>
                        <a:rPr sz="900" dirty="0">
                          <a:latin typeface="Arial"/>
                          <a:cs typeface="Arial"/>
                        </a:rPr>
                        <a:t>polyline</a:t>
                      </a:r>
                      <a:r>
                        <a:rPr sz="900" spc="-15" dirty="0">
                          <a:latin typeface="Arial"/>
                          <a:cs typeface="Arial"/>
                        </a:rPr>
                        <a:t> </a:t>
                      </a:r>
                      <a:r>
                        <a:rPr sz="900" dirty="0">
                          <a:latin typeface="Arial"/>
                          <a:cs typeface="Arial"/>
                        </a:rPr>
                        <a:t>= </a:t>
                      </a:r>
                      <a:r>
                        <a:rPr sz="900" dirty="0">
                          <a:solidFill>
                            <a:srgbClr val="3333FF"/>
                          </a:solidFill>
                          <a:latin typeface="Arial"/>
                          <a:cs typeface="Arial"/>
                        </a:rPr>
                        <a:t>new </a:t>
                      </a:r>
                      <a:r>
                        <a:rPr sz="900" b="1" spc="-10" dirty="0">
                          <a:latin typeface="Arial"/>
                          <a:cs typeface="Arial"/>
                        </a:rPr>
                        <a:t>Polyline</a:t>
                      </a:r>
                      <a:r>
                        <a:rPr sz="900" spc="-10" dirty="0">
                          <a:latin typeface="Arial"/>
                          <a:cs typeface="Arial"/>
                        </a:rPr>
                        <a:t>(pointList);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31140">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10" dirty="0">
                          <a:latin typeface="Arial"/>
                          <a:cs typeface="Arial"/>
                        </a:rPr>
                        <a:t>Circle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8"/>
                  </a:ext>
                </a:extLst>
              </a:tr>
              <a:tr h="926465">
                <a:tc>
                  <a:txBody>
                    <a:bodyPr/>
                    <a:lstStyle/>
                    <a:p>
                      <a:pPr marL="73025">
                        <a:lnSpc>
                          <a:spcPct val="100000"/>
                        </a:lnSpc>
                        <a:spcBef>
                          <a:spcPts val="105"/>
                        </a:spcBef>
                      </a:pP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radius</a:t>
                      </a:r>
                      <a:r>
                        <a:rPr sz="900" spc="-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3.5;</a:t>
                      </a:r>
                      <a:endParaRPr sz="900">
                        <a:latin typeface="Arial"/>
                        <a:cs typeface="Arial"/>
                      </a:endParaRPr>
                    </a:p>
                    <a:p>
                      <a:pPr>
                        <a:lnSpc>
                          <a:spcPct val="100000"/>
                        </a:lnSpc>
                        <a:spcBef>
                          <a:spcPts val="20"/>
                        </a:spcBef>
                      </a:pPr>
                      <a:endParaRPr sz="850">
                        <a:latin typeface="Times New Roman"/>
                        <a:cs typeface="Times New Roman"/>
                      </a:endParaRPr>
                    </a:p>
                    <a:p>
                      <a:pPr marL="73025">
                        <a:lnSpc>
                          <a:spcPts val="1055"/>
                        </a:lnSpc>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an</a:t>
                      </a:r>
                      <a:r>
                        <a:rPr sz="900" spc="-15" dirty="0">
                          <a:solidFill>
                            <a:srgbClr val="00AF50"/>
                          </a:solidFill>
                          <a:latin typeface="Arial"/>
                          <a:cs typeface="Arial"/>
                        </a:rPr>
                        <a:t> </a:t>
                      </a:r>
                      <a:r>
                        <a:rPr sz="900" dirty="0">
                          <a:solidFill>
                            <a:srgbClr val="00AF50"/>
                          </a:solidFill>
                          <a:latin typeface="Arial"/>
                          <a:cs typeface="Arial"/>
                        </a:rPr>
                        <a:t>instance</a:t>
                      </a:r>
                      <a:r>
                        <a:rPr sz="900" spc="-1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10" dirty="0">
                          <a:solidFill>
                            <a:srgbClr val="00AF50"/>
                          </a:solidFill>
                          <a:latin typeface="Arial"/>
                          <a:cs typeface="Arial"/>
                        </a:rPr>
                        <a:t>lightweight</a:t>
                      </a:r>
                      <a:r>
                        <a:rPr sz="900" spc="-15" dirty="0">
                          <a:solidFill>
                            <a:srgbClr val="00AF50"/>
                          </a:solidFill>
                          <a:latin typeface="Arial"/>
                          <a:cs typeface="Arial"/>
                        </a:rPr>
                        <a:t> </a:t>
                      </a:r>
                      <a:r>
                        <a:rPr sz="900" spc="-10" dirty="0">
                          <a:solidFill>
                            <a:srgbClr val="00AF50"/>
                          </a:solidFill>
                          <a:latin typeface="Arial"/>
                          <a:cs typeface="Arial"/>
                        </a:rPr>
                        <a:t>Circle</a:t>
                      </a:r>
                      <a:endParaRPr sz="900">
                        <a:latin typeface="Arial"/>
                        <a:cs typeface="Arial"/>
                      </a:endParaRPr>
                    </a:p>
                    <a:p>
                      <a:pPr marL="73025">
                        <a:lnSpc>
                          <a:spcPts val="1055"/>
                        </a:lnSpc>
                      </a:pPr>
                      <a:r>
                        <a:rPr sz="900" b="1" dirty="0">
                          <a:latin typeface="Arial"/>
                          <a:cs typeface="Arial"/>
                        </a:rPr>
                        <a:t>Circle</a:t>
                      </a:r>
                      <a:r>
                        <a:rPr sz="900" b="1" spc="-5" dirty="0">
                          <a:latin typeface="Arial"/>
                          <a:cs typeface="Arial"/>
                        </a:rPr>
                        <a:t> </a:t>
                      </a:r>
                      <a:r>
                        <a:rPr sz="900" dirty="0">
                          <a:latin typeface="Arial"/>
                          <a:cs typeface="Arial"/>
                        </a:rPr>
                        <a:t>circle</a:t>
                      </a:r>
                      <a:r>
                        <a:rPr sz="900" spc="-10" dirty="0">
                          <a:latin typeface="Arial"/>
                          <a:cs typeface="Arial"/>
                        </a:rPr>
                        <a:t> </a:t>
                      </a:r>
                      <a:r>
                        <a:rPr sz="90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b="1" spc="-10" dirty="0">
                          <a:latin typeface="Arial"/>
                          <a:cs typeface="Arial"/>
                        </a:rPr>
                        <a:t>Circle</a:t>
                      </a:r>
                      <a:r>
                        <a:rPr sz="900" spc="-10" dirty="0">
                          <a:latin typeface="Arial"/>
                          <a:cs typeface="Arial"/>
                        </a:rPr>
                        <a:t>(p0, radius);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231140">
                <a:tc gridSpan="2">
                  <a:txBody>
                    <a:bodyPr/>
                    <a:lstStyle/>
                    <a:p>
                      <a:pPr marL="73025">
                        <a:lnSpc>
                          <a:spcPct val="100000"/>
                        </a:lnSpc>
                        <a:spcBef>
                          <a:spcPts val="105"/>
                        </a:spcBef>
                      </a:pPr>
                      <a:r>
                        <a:rPr sz="900" dirty="0">
                          <a:latin typeface="Arial"/>
                          <a:cs typeface="Arial"/>
                        </a:rPr>
                        <a:t>Create</a:t>
                      </a:r>
                      <a:r>
                        <a:rPr sz="900" spc="-5" dirty="0">
                          <a:latin typeface="Arial"/>
                          <a:cs typeface="Arial"/>
                        </a:rPr>
                        <a:t> </a:t>
                      </a:r>
                      <a:r>
                        <a:rPr sz="900" dirty="0">
                          <a:latin typeface="Arial"/>
                          <a:cs typeface="Arial"/>
                        </a:rPr>
                        <a:t>an</a:t>
                      </a:r>
                      <a:r>
                        <a:rPr sz="900" spc="-10" dirty="0">
                          <a:latin typeface="Arial"/>
                          <a:cs typeface="Arial"/>
                        </a:rPr>
                        <a:t> </a:t>
                      </a:r>
                      <a:r>
                        <a:rPr sz="900" dirty="0">
                          <a:latin typeface="Arial"/>
                          <a:cs typeface="Arial"/>
                        </a:rPr>
                        <a:t>list</a:t>
                      </a:r>
                      <a:r>
                        <a:rPr sz="900" spc="-20"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instances</a:t>
                      </a:r>
                      <a:r>
                        <a:rPr sz="900" spc="-5" dirty="0">
                          <a:latin typeface="Arial"/>
                          <a:cs typeface="Arial"/>
                        </a:rPr>
                        <a:t> </a:t>
                      </a:r>
                      <a:r>
                        <a:rPr sz="900" dirty="0">
                          <a:latin typeface="Arial"/>
                          <a:cs typeface="Arial"/>
                        </a:rPr>
                        <a:t>of</a:t>
                      </a:r>
                      <a:r>
                        <a:rPr sz="900" spc="-5" dirty="0">
                          <a:latin typeface="Arial"/>
                          <a:cs typeface="Arial"/>
                        </a:rPr>
                        <a:t> </a:t>
                      </a:r>
                      <a:r>
                        <a:rPr sz="900" dirty="0">
                          <a:latin typeface="Arial"/>
                          <a:cs typeface="Arial"/>
                        </a:rPr>
                        <a:t>an </a:t>
                      </a:r>
                      <a:r>
                        <a:rPr sz="900" b="1" i="1" spc="-10" dirty="0">
                          <a:latin typeface="Arial"/>
                          <a:cs typeface="Arial"/>
                        </a:rPr>
                        <a:t>Ellipse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10"/>
                  </a:ext>
                </a:extLst>
              </a:tr>
              <a:tr h="2804160">
                <a:tc>
                  <a:txBody>
                    <a:bodyPr/>
                    <a:lstStyle/>
                    <a:p>
                      <a:pPr marL="73025">
                        <a:lnSpc>
                          <a:spcPts val="1055"/>
                        </a:lnSpc>
                        <a:spcBef>
                          <a:spcPts val="120"/>
                        </a:spcBef>
                      </a:pP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angle</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0.01;</a:t>
                      </a:r>
                      <a:r>
                        <a:rPr sz="900" spc="-5" dirty="0">
                          <a:latin typeface="Arial"/>
                          <a:cs typeface="Arial"/>
                        </a:rPr>
                        <a:t> </a:t>
                      </a:r>
                      <a:r>
                        <a:rPr sz="900" dirty="0">
                          <a:solidFill>
                            <a:srgbClr val="00AF50"/>
                          </a:solidFill>
                          <a:latin typeface="Arial"/>
                          <a:cs typeface="Arial"/>
                        </a:rPr>
                        <a:t>//angle</a:t>
                      </a:r>
                      <a:r>
                        <a:rPr sz="900" spc="-20" dirty="0">
                          <a:solidFill>
                            <a:srgbClr val="00AF50"/>
                          </a:solidFill>
                          <a:latin typeface="Arial"/>
                          <a:cs typeface="Arial"/>
                        </a:rPr>
                        <a:t> </a:t>
                      </a:r>
                      <a:r>
                        <a:rPr sz="900" dirty="0">
                          <a:solidFill>
                            <a:srgbClr val="00AF50"/>
                          </a:solidFill>
                          <a:latin typeface="Arial"/>
                          <a:cs typeface="Arial"/>
                        </a:rPr>
                        <a:t>in</a:t>
                      </a:r>
                      <a:r>
                        <a:rPr sz="900" spc="-20" dirty="0">
                          <a:solidFill>
                            <a:srgbClr val="00AF50"/>
                          </a:solidFill>
                          <a:latin typeface="Arial"/>
                          <a:cs typeface="Arial"/>
                        </a:rPr>
                        <a:t> </a:t>
                      </a:r>
                      <a:r>
                        <a:rPr sz="900" spc="-10" dirty="0">
                          <a:solidFill>
                            <a:srgbClr val="00AF50"/>
                          </a:solidFill>
                          <a:latin typeface="Arial"/>
                          <a:cs typeface="Arial"/>
                        </a:rPr>
                        <a:t>radian</a:t>
                      </a:r>
                      <a:endParaRPr sz="900">
                        <a:latin typeface="Arial"/>
                        <a:cs typeface="Arial"/>
                      </a:endParaRPr>
                    </a:p>
                    <a:p>
                      <a:pPr marL="73025" marR="931544">
                        <a:lnSpc>
                          <a:spcPts val="1030"/>
                        </a:lnSpc>
                        <a:spcBef>
                          <a:spcPts val="50"/>
                        </a:spcBef>
                      </a:pPr>
                      <a:r>
                        <a:rPr sz="900" dirty="0">
                          <a:solidFill>
                            <a:srgbClr val="3333FF"/>
                          </a:solidFill>
                          <a:latin typeface="Arial"/>
                          <a:cs typeface="Arial"/>
                        </a:rPr>
                        <a:t>int</a:t>
                      </a:r>
                      <a:r>
                        <a:rPr sz="900" spc="-10" dirty="0">
                          <a:solidFill>
                            <a:srgbClr val="3333FF"/>
                          </a:solidFill>
                          <a:latin typeface="Arial"/>
                          <a:cs typeface="Arial"/>
                        </a:rPr>
                        <a:t> </a:t>
                      </a:r>
                      <a:r>
                        <a:rPr sz="900" dirty="0">
                          <a:latin typeface="Arial"/>
                          <a:cs typeface="Arial"/>
                        </a:rPr>
                        <a:t>ellipseCount</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20;</a:t>
                      </a:r>
                      <a:r>
                        <a:rPr sz="900" spc="-15" dirty="0">
                          <a:latin typeface="Arial"/>
                          <a:cs typeface="Arial"/>
                        </a:rPr>
                        <a:t> </a:t>
                      </a:r>
                      <a:r>
                        <a:rPr sz="900" dirty="0">
                          <a:solidFill>
                            <a:srgbClr val="00AF50"/>
                          </a:solidFill>
                          <a:latin typeface="Arial"/>
                          <a:cs typeface="Arial"/>
                        </a:rPr>
                        <a:t>//number</a:t>
                      </a:r>
                      <a:r>
                        <a:rPr sz="900" spc="-25"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ellipses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x</a:t>
                      </a:r>
                      <a:r>
                        <a:rPr sz="900" spc="-1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1.5; </a:t>
                      </a: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shift</a:t>
                      </a:r>
                      <a:r>
                        <a:rPr sz="900" spc="-10" dirty="0">
                          <a:solidFill>
                            <a:srgbClr val="00AF50"/>
                          </a:solidFill>
                          <a:latin typeface="Arial"/>
                          <a:cs typeface="Arial"/>
                        </a:rPr>
                        <a:t> </a:t>
                      </a:r>
                      <a:r>
                        <a:rPr sz="900" dirty="0">
                          <a:solidFill>
                            <a:srgbClr val="00AF50"/>
                          </a:solidFill>
                          <a:latin typeface="Arial"/>
                          <a:cs typeface="Arial"/>
                        </a:rPr>
                        <a:t>along</a:t>
                      </a:r>
                      <a:r>
                        <a:rPr sz="900" spc="-5" dirty="0">
                          <a:solidFill>
                            <a:srgbClr val="00AF50"/>
                          </a:solidFill>
                          <a:latin typeface="Arial"/>
                          <a:cs typeface="Arial"/>
                        </a:rPr>
                        <a:t> </a:t>
                      </a:r>
                      <a:r>
                        <a:rPr sz="900" dirty="0">
                          <a:solidFill>
                            <a:srgbClr val="00AF50"/>
                          </a:solidFill>
                          <a:latin typeface="Arial"/>
                          <a:cs typeface="Arial"/>
                        </a:rPr>
                        <a:t>X</a:t>
                      </a:r>
                      <a:r>
                        <a:rPr sz="900" spc="-15" dirty="0">
                          <a:solidFill>
                            <a:srgbClr val="00AF50"/>
                          </a:solidFill>
                          <a:latin typeface="Arial"/>
                          <a:cs typeface="Arial"/>
                        </a:rPr>
                        <a:t> </a:t>
                      </a:r>
                      <a:r>
                        <a:rPr sz="900" spc="-20" dirty="0">
                          <a:solidFill>
                            <a:srgbClr val="00AF50"/>
                          </a:solidFill>
                          <a:latin typeface="Arial"/>
                          <a:cs typeface="Arial"/>
                        </a:rPr>
                        <a:t>axis</a:t>
                      </a:r>
                      <a:endParaRPr sz="900">
                        <a:latin typeface="Arial"/>
                        <a:cs typeface="Arial"/>
                      </a:endParaRPr>
                    </a:p>
                    <a:p>
                      <a:pPr>
                        <a:lnSpc>
                          <a:spcPct val="100000"/>
                        </a:lnSpc>
                        <a:spcBef>
                          <a:spcPts val="15"/>
                        </a:spcBef>
                      </a:pPr>
                      <a:endParaRPr sz="900">
                        <a:latin typeface="Times New Roman"/>
                        <a:cs typeface="Times New Roman"/>
                      </a:endParaRPr>
                    </a:p>
                    <a:p>
                      <a:pPr marL="73025" marR="565150">
                        <a:lnSpc>
                          <a:spcPts val="1030"/>
                        </a:lnSpc>
                      </a:pPr>
                      <a:r>
                        <a:rPr sz="900" dirty="0">
                          <a:solidFill>
                            <a:srgbClr val="00AF50"/>
                          </a:solidFill>
                          <a:latin typeface="Arial"/>
                          <a:cs typeface="Arial"/>
                        </a:rPr>
                        <a:t>//Declare</a:t>
                      </a:r>
                      <a:r>
                        <a:rPr sz="900" spc="-25"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new</a:t>
                      </a:r>
                      <a:r>
                        <a:rPr sz="900" spc="-25" dirty="0">
                          <a:solidFill>
                            <a:srgbClr val="00AF50"/>
                          </a:solidFill>
                          <a:latin typeface="Arial"/>
                          <a:cs typeface="Arial"/>
                        </a:rPr>
                        <a:t> </a:t>
                      </a:r>
                      <a:r>
                        <a:rPr sz="900" dirty="0">
                          <a:solidFill>
                            <a:srgbClr val="00AF50"/>
                          </a:solidFill>
                          <a:latin typeface="Arial"/>
                          <a:cs typeface="Arial"/>
                        </a:rPr>
                        <a:t>list</a:t>
                      </a:r>
                      <a:r>
                        <a:rPr sz="900" spc="-3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ellipse</a:t>
                      </a:r>
                      <a:r>
                        <a:rPr sz="900" spc="-35" dirty="0">
                          <a:solidFill>
                            <a:srgbClr val="00AF50"/>
                          </a:solidFill>
                          <a:latin typeface="Arial"/>
                          <a:cs typeface="Arial"/>
                        </a:rPr>
                        <a:t> </a:t>
                      </a:r>
                      <a:r>
                        <a:rPr sz="900" dirty="0">
                          <a:solidFill>
                            <a:srgbClr val="00AF50"/>
                          </a:solidFill>
                          <a:latin typeface="Arial"/>
                          <a:cs typeface="Arial"/>
                        </a:rPr>
                        <a:t>curve</a:t>
                      </a:r>
                      <a:r>
                        <a:rPr sz="900" spc="-25" dirty="0">
                          <a:solidFill>
                            <a:srgbClr val="00AF50"/>
                          </a:solidFill>
                          <a:latin typeface="Arial"/>
                          <a:cs typeface="Arial"/>
                        </a:rPr>
                        <a:t> </a:t>
                      </a:r>
                      <a:r>
                        <a:rPr sz="900" spc="-20" dirty="0">
                          <a:solidFill>
                            <a:srgbClr val="00AF50"/>
                          </a:solidFill>
                          <a:latin typeface="Arial"/>
                          <a:cs typeface="Arial"/>
                        </a:rPr>
                        <a:t>type </a:t>
                      </a:r>
                      <a:r>
                        <a:rPr sz="900" dirty="0">
                          <a:latin typeface="Arial"/>
                          <a:cs typeface="Arial"/>
                        </a:rPr>
                        <a:t>List&lt;</a:t>
                      </a:r>
                      <a:r>
                        <a:rPr sz="900" b="1" dirty="0">
                          <a:latin typeface="Arial"/>
                          <a:cs typeface="Arial"/>
                        </a:rPr>
                        <a:t>Ellipse</a:t>
                      </a:r>
                      <a:r>
                        <a:rPr sz="900" dirty="0">
                          <a:latin typeface="Arial"/>
                          <a:cs typeface="Arial"/>
                        </a:rPr>
                        <a:t>&gt;</a:t>
                      </a:r>
                      <a:r>
                        <a:rPr sz="900" spc="-30" dirty="0">
                          <a:latin typeface="Arial"/>
                          <a:cs typeface="Arial"/>
                        </a:rPr>
                        <a:t> </a:t>
                      </a:r>
                      <a:r>
                        <a:rPr sz="900" dirty="0">
                          <a:latin typeface="Arial"/>
                          <a:cs typeface="Arial"/>
                        </a:rPr>
                        <a:t>ellipseListist</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List&lt;Ellipse&gt;();</a:t>
                      </a:r>
                      <a:endParaRPr sz="900">
                        <a:latin typeface="Arial"/>
                        <a:cs typeface="Arial"/>
                      </a:endParaRPr>
                    </a:p>
                    <a:p>
                      <a:pPr>
                        <a:lnSpc>
                          <a:spcPct val="100000"/>
                        </a:lnSpc>
                        <a:spcBef>
                          <a:spcPts val="40"/>
                        </a:spcBef>
                      </a:pPr>
                      <a:endParaRPr sz="800">
                        <a:latin typeface="Times New Roman"/>
                        <a:cs typeface="Times New Roman"/>
                      </a:endParaRPr>
                    </a:p>
                    <a:p>
                      <a:pPr marL="73025">
                        <a:lnSpc>
                          <a:spcPts val="1065"/>
                        </a:lnSpc>
                      </a:pPr>
                      <a:r>
                        <a:rPr sz="900" dirty="0">
                          <a:solidFill>
                            <a:srgbClr val="00AF50"/>
                          </a:solidFill>
                          <a:latin typeface="Arial"/>
                          <a:cs typeface="Arial"/>
                        </a:rPr>
                        <a:t>//Use</a:t>
                      </a:r>
                      <a:r>
                        <a:rPr sz="900" spc="-5"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dirty="0">
                          <a:solidFill>
                            <a:srgbClr val="00AF50"/>
                          </a:solidFill>
                          <a:latin typeface="Arial"/>
                          <a:cs typeface="Arial"/>
                        </a:rPr>
                        <a:t>loop</a:t>
                      </a:r>
                      <a:r>
                        <a:rPr sz="900" spc="-5"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dirty="0">
                          <a:solidFill>
                            <a:srgbClr val="00AF50"/>
                          </a:solidFill>
                          <a:latin typeface="Arial"/>
                          <a:cs typeface="Arial"/>
                        </a:rPr>
                        <a:t>create a</a:t>
                      </a:r>
                      <a:r>
                        <a:rPr sz="900" spc="-15" dirty="0">
                          <a:solidFill>
                            <a:srgbClr val="00AF50"/>
                          </a:solidFill>
                          <a:latin typeface="Arial"/>
                          <a:cs typeface="Arial"/>
                        </a:rPr>
                        <a:t> </a:t>
                      </a:r>
                      <a:r>
                        <a:rPr sz="900" dirty="0">
                          <a:solidFill>
                            <a:srgbClr val="00AF50"/>
                          </a:solidFill>
                          <a:latin typeface="Arial"/>
                          <a:cs typeface="Arial"/>
                        </a:rPr>
                        <a:t>number</a:t>
                      </a:r>
                      <a:r>
                        <a:rPr sz="900" spc="-5" dirty="0">
                          <a:solidFill>
                            <a:srgbClr val="00AF50"/>
                          </a:solidFill>
                          <a:latin typeface="Arial"/>
                          <a:cs typeface="Arial"/>
                        </a:rPr>
                        <a:t> </a:t>
                      </a:r>
                      <a:r>
                        <a:rPr sz="900" dirty="0">
                          <a:solidFill>
                            <a:srgbClr val="00AF50"/>
                          </a:solidFill>
                          <a:latin typeface="Arial"/>
                          <a:cs typeface="Arial"/>
                        </a:rPr>
                        <a:t>of</a:t>
                      </a:r>
                      <a:r>
                        <a:rPr sz="900" spc="-5" dirty="0">
                          <a:solidFill>
                            <a:srgbClr val="00AF50"/>
                          </a:solidFill>
                          <a:latin typeface="Arial"/>
                          <a:cs typeface="Arial"/>
                        </a:rPr>
                        <a:t> </a:t>
                      </a:r>
                      <a:r>
                        <a:rPr sz="900" dirty="0">
                          <a:solidFill>
                            <a:srgbClr val="00AF50"/>
                          </a:solidFill>
                          <a:latin typeface="Arial"/>
                          <a:cs typeface="Arial"/>
                        </a:rPr>
                        <a:t>ellipse</a:t>
                      </a:r>
                      <a:r>
                        <a:rPr sz="900" spc="-10" dirty="0">
                          <a:solidFill>
                            <a:srgbClr val="00AF50"/>
                          </a:solidFill>
                          <a:latin typeface="Arial"/>
                          <a:cs typeface="Arial"/>
                        </a:rPr>
                        <a:t> curves</a:t>
                      </a:r>
                      <a:endParaRPr sz="900">
                        <a:latin typeface="Arial"/>
                        <a:cs typeface="Arial"/>
                      </a:endParaRPr>
                    </a:p>
                    <a:p>
                      <a:pPr marL="73025">
                        <a:lnSpc>
                          <a:spcPts val="1065"/>
                        </a:lnSpc>
                      </a:pPr>
                      <a:r>
                        <a:rPr sz="900" b="1" dirty="0">
                          <a:latin typeface="Arial"/>
                          <a:cs typeface="Arial"/>
                        </a:rPr>
                        <a:t>Plane</a:t>
                      </a:r>
                      <a:r>
                        <a:rPr sz="900" b="1" spc="-5" dirty="0">
                          <a:latin typeface="Arial"/>
                          <a:cs typeface="Arial"/>
                        </a:rPr>
                        <a:t> </a:t>
                      </a:r>
                      <a:r>
                        <a:rPr sz="900" dirty="0">
                          <a:latin typeface="Arial"/>
                          <a:cs typeface="Arial"/>
                        </a:rPr>
                        <a:t>plane</a:t>
                      </a:r>
                      <a:r>
                        <a:rPr sz="900" spc="-5" dirty="0">
                          <a:latin typeface="Arial"/>
                          <a:cs typeface="Arial"/>
                        </a:rPr>
                        <a:t> </a:t>
                      </a:r>
                      <a:r>
                        <a:rPr sz="900" dirty="0">
                          <a:latin typeface="Arial"/>
                          <a:cs typeface="Arial"/>
                        </a:rPr>
                        <a:t>= </a:t>
                      </a:r>
                      <a:r>
                        <a:rPr sz="900" b="1" spc="-10" dirty="0">
                          <a:latin typeface="Arial"/>
                          <a:cs typeface="Arial"/>
                        </a:rPr>
                        <a:t>Plane</a:t>
                      </a:r>
                      <a:r>
                        <a:rPr sz="900" spc="-10" dirty="0">
                          <a:latin typeface="Arial"/>
                          <a:cs typeface="Arial"/>
                        </a:rPr>
                        <a:t>.WorldXY;</a:t>
                      </a:r>
                      <a:endParaRPr sz="900">
                        <a:latin typeface="Arial"/>
                        <a:cs typeface="Arial"/>
                      </a:endParaRPr>
                    </a:p>
                    <a:p>
                      <a:pPr>
                        <a:lnSpc>
                          <a:spcPct val="100000"/>
                        </a:lnSpc>
                        <a:spcBef>
                          <a:spcPts val="50"/>
                        </a:spcBef>
                      </a:pPr>
                      <a:endParaRPr sz="850">
                        <a:latin typeface="Times New Roman"/>
                        <a:cs typeface="Times New Roman"/>
                      </a:endParaRPr>
                    </a:p>
                    <a:p>
                      <a:pPr marL="264795" marR="1031875" indent="-192405">
                        <a:lnSpc>
                          <a:spcPct val="95900"/>
                        </a:lnSpc>
                      </a:pPr>
                      <a:r>
                        <a:rPr sz="900" dirty="0">
                          <a:solidFill>
                            <a:srgbClr val="3333FF"/>
                          </a:solidFill>
                          <a:latin typeface="Arial"/>
                          <a:cs typeface="Arial"/>
                        </a:rPr>
                        <a:t>for</a:t>
                      </a:r>
                      <a:r>
                        <a:rPr sz="900" spc="-5"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Int</a:t>
                      </a:r>
                      <a:r>
                        <a:rPr sz="900" spc="-15" dirty="0">
                          <a:solidFill>
                            <a:srgbClr val="3333FF"/>
                          </a:solidFill>
                          <a:latin typeface="Arial"/>
                          <a:cs typeface="Arial"/>
                        </a:rPr>
                        <a:t> </a:t>
                      </a:r>
                      <a:r>
                        <a:rPr sz="900" dirty="0">
                          <a:latin typeface="Arial"/>
                          <a:cs typeface="Arial"/>
                        </a:rPr>
                        <a:t>i</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1;</a:t>
                      </a:r>
                      <a:r>
                        <a:rPr sz="900" spc="-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&lt;=</a:t>
                      </a:r>
                      <a:r>
                        <a:rPr sz="900" spc="-5" dirty="0">
                          <a:latin typeface="Arial"/>
                          <a:cs typeface="Arial"/>
                        </a:rPr>
                        <a:t> </a:t>
                      </a:r>
                      <a:r>
                        <a:rPr sz="900" dirty="0">
                          <a:latin typeface="Arial"/>
                          <a:cs typeface="Arial"/>
                        </a:rPr>
                        <a:t>ellipseCount;</a:t>
                      </a:r>
                      <a:r>
                        <a:rPr sz="900" spc="-15" dirty="0">
                          <a:latin typeface="Arial"/>
                          <a:cs typeface="Arial"/>
                        </a:rPr>
                        <a:t> </a:t>
                      </a:r>
                      <a:r>
                        <a:rPr sz="900" dirty="0">
                          <a:latin typeface="Arial"/>
                          <a:cs typeface="Arial"/>
                        </a:rPr>
                        <a:t>i++)</a:t>
                      </a:r>
                      <a:r>
                        <a:rPr sz="900" spc="-5" dirty="0">
                          <a:latin typeface="Arial"/>
                          <a:cs typeface="Arial"/>
                        </a:rPr>
                        <a:t> </a:t>
                      </a:r>
                      <a:r>
                        <a:rPr sz="900" spc="-50" dirty="0">
                          <a:latin typeface="Arial"/>
                          <a:cs typeface="Arial"/>
                        </a:rPr>
                        <a:t>{</a:t>
                      </a:r>
                      <a:r>
                        <a:rPr sz="900" dirty="0">
                          <a:latin typeface="Arial"/>
                          <a:cs typeface="Arial"/>
                        </a:rPr>
                        <a:t> </a:t>
                      </a:r>
                      <a:r>
                        <a:rPr sz="900" b="1" dirty="0">
                          <a:latin typeface="Arial"/>
                          <a:cs typeface="Arial"/>
                        </a:rPr>
                        <a:t>Point3d</a:t>
                      </a:r>
                      <a:r>
                        <a:rPr sz="900" b="1" spc="-10" dirty="0">
                          <a:latin typeface="Arial"/>
                          <a:cs typeface="Arial"/>
                        </a:rPr>
                        <a:t> </a:t>
                      </a:r>
                      <a:r>
                        <a:rPr sz="900" dirty="0">
                          <a:latin typeface="Arial"/>
                          <a:cs typeface="Arial"/>
                        </a:rPr>
                        <a:t>pt</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dirty="0">
                          <a:latin typeface="Arial"/>
                          <a:cs typeface="Arial"/>
                        </a:rPr>
                        <a:t>Point3d(x,</a:t>
                      </a:r>
                      <a:r>
                        <a:rPr sz="900" spc="-10" dirty="0">
                          <a:latin typeface="Arial"/>
                          <a:cs typeface="Arial"/>
                        </a:rPr>
                        <a:t> </a:t>
                      </a:r>
                      <a:r>
                        <a:rPr sz="900" dirty="0">
                          <a:latin typeface="Arial"/>
                          <a:cs typeface="Arial"/>
                        </a:rPr>
                        <a:t>0,</a:t>
                      </a:r>
                      <a:r>
                        <a:rPr sz="900" spc="-20" dirty="0">
                          <a:latin typeface="Arial"/>
                          <a:cs typeface="Arial"/>
                        </a:rPr>
                        <a:t> </a:t>
                      </a:r>
                      <a:r>
                        <a:rPr sz="900" spc="-25" dirty="0">
                          <a:latin typeface="Arial"/>
                          <a:cs typeface="Arial"/>
                        </a:rPr>
                        <a:t>0); </a:t>
                      </a:r>
                      <a:r>
                        <a:rPr sz="900" b="1" dirty="0">
                          <a:latin typeface="Arial"/>
                          <a:cs typeface="Arial"/>
                        </a:rPr>
                        <a:t>Vector3d</a:t>
                      </a:r>
                      <a:r>
                        <a:rPr sz="900" b="1" spc="-15" dirty="0">
                          <a:latin typeface="Arial"/>
                          <a:cs typeface="Arial"/>
                        </a:rPr>
                        <a:t> </a:t>
                      </a:r>
                      <a:r>
                        <a:rPr sz="900" dirty="0">
                          <a:latin typeface="Arial"/>
                          <a:cs typeface="Arial"/>
                        </a:rPr>
                        <a:t>y = </a:t>
                      </a:r>
                      <a:r>
                        <a:rPr sz="900" dirty="0">
                          <a:solidFill>
                            <a:srgbClr val="3333FF"/>
                          </a:solidFill>
                          <a:latin typeface="Arial"/>
                          <a:cs typeface="Arial"/>
                        </a:rPr>
                        <a:t>new</a:t>
                      </a:r>
                      <a:r>
                        <a:rPr sz="900" spc="-5" dirty="0">
                          <a:solidFill>
                            <a:srgbClr val="3333FF"/>
                          </a:solidFill>
                          <a:latin typeface="Arial"/>
                          <a:cs typeface="Arial"/>
                        </a:rPr>
                        <a:t> </a:t>
                      </a:r>
                      <a:r>
                        <a:rPr sz="900" b="1" spc="-10" dirty="0">
                          <a:latin typeface="Arial"/>
                          <a:cs typeface="Arial"/>
                        </a:rPr>
                        <a:t>Vector3d</a:t>
                      </a:r>
                      <a:r>
                        <a:rPr sz="900" spc="-10" dirty="0">
                          <a:latin typeface="Arial"/>
                          <a:cs typeface="Arial"/>
                        </a:rPr>
                        <a:t>(0,1,0); </a:t>
                      </a:r>
                      <a:r>
                        <a:rPr sz="900" dirty="0">
                          <a:latin typeface="Arial"/>
                          <a:cs typeface="Arial"/>
                        </a:rPr>
                        <a:t>plane.Rotate(angle</a:t>
                      </a:r>
                      <a:r>
                        <a:rPr sz="900" spc="-1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y</a:t>
                      </a:r>
                      <a:r>
                        <a:rPr sz="900" spc="-15" dirty="0">
                          <a:latin typeface="Arial"/>
                          <a:cs typeface="Arial"/>
                        </a:rPr>
                        <a:t> </a:t>
                      </a:r>
                      <a:r>
                        <a:rPr sz="900" dirty="0">
                          <a:latin typeface="Arial"/>
                          <a:cs typeface="Arial"/>
                        </a:rPr>
                        <a:t>,</a:t>
                      </a:r>
                      <a:r>
                        <a:rPr sz="900" spc="-20" dirty="0">
                          <a:latin typeface="Arial"/>
                          <a:cs typeface="Arial"/>
                        </a:rPr>
                        <a:t> pt);</a:t>
                      </a:r>
                      <a:endParaRPr sz="900">
                        <a:latin typeface="Arial"/>
                        <a:cs typeface="Arial"/>
                      </a:endParaRPr>
                    </a:p>
                    <a:p>
                      <a:pPr>
                        <a:lnSpc>
                          <a:spcPct val="100000"/>
                        </a:lnSpc>
                        <a:spcBef>
                          <a:spcPts val="5"/>
                        </a:spcBef>
                      </a:pPr>
                      <a:endParaRPr sz="850">
                        <a:latin typeface="Times New Roman"/>
                        <a:cs typeface="Times New Roman"/>
                      </a:endParaRPr>
                    </a:p>
                    <a:p>
                      <a:pPr marL="264795">
                        <a:lnSpc>
                          <a:spcPts val="1060"/>
                        </a:lnSpc>
                      </a:pPr>
                      <a:r>
                        <a:rPr sz="900" dirty="0">
                          <a:solidFill>
                            <a:srgbClr val="00AF50"/>
                          </a:solidFill>
                          <a:latin typeface="Arial"/>
                          <a:cs typeface="Arial"/>
                        </a:rPr>
                        <a:t>//Declare</a:t>
                      </a:r>
                      <a:r>
                        <a:rPr sz="900" spc="-15" dirty="0">
                          <a:solidFill>
                            <a:srgbClr val="00AF50"/>
                          </a:solidFill>
                          <a:latin typeface="Arial"/>
                          <a:cs typeface="Arial"/>
                        </a:rPr>
                        <a:t> </a:t>
                      </a:r>
                      <a:r>
                        <a:rPr sz="900" dirty="0">
                          <a:solidFill>
                            <a:srgbClr val="00AF50"/>
                          </a:solidFill>
                          <a:latin typeface="Arial"/>
                          <a:cs typeface="Arial"/>
                        </a:rPr>
                        <a:t>and</a:t>
                      </a:r>
                      <a:r>
                        <a:rPr sz="900" spc="-15" dirty="0">
                          <a:solidFill>
                            <a:srgbClr val="00AF50"/>
                          </a:solidFill>
                          <a:latin typeface="Arial"/>
                          <a:cs typeface="Arial"/>
                        </a:rPr>
                        <a:t> </a:t>
                      </a:r>
                      <a:r>
                        <a:rPr sz="900" dirty="0">
                          <a:solidFill>
                            <a:srgbClr val="00AF50"/>
                          </a:solidFill>
                          <a:latin typeface="Arial"/>
                          <a:cs typeface="Arial"/>
                        </a:rPr>
                        <a:t>instantiate</a:t>
                      </a:r>
                      <a:r>
                        <a:rPr sz="900" spc="-20" dirty="0">
                          <a:solidFill>
                            <a:srgbClr val="00AF50"/>
                          </a:solidFill>
                          <a:latin typeface="Arial"/>
                          <a:cs typeface="Arial"/>
                        </a:rPr>
                        <a:t> </a:t>
                      </a:r>
                      <a:r>
                        <a:rPr sz="900" dirty="0">
                          <a:solidFill>
                            <a:srgbClr val="00AF50"/>
                          </a:solidFill>
                          <a:latin typeface="Arial"/>
                          <a:cs typeface="Arial"/>
                        </a:rPr>
                        <a:t>a</a:t>
                      </a:r>
                      <a:r>
                        <a:rPr sz="900" spc="-20" dirty="0">
                          <a:solidFill>
                            <a:srgbClr val="00AF50"/>
                          </a:solidFill>
                          <a:latin typeface="Arial"/>
                          <a:cs typeface="Arial"/>
                        </a:rPr>
                        <a:t> </a:t>
                      </a:r>
                      <a:r>
                        <a:rPr sz="900" dirty="0">
                          <a:solidFill>
                            <a:srgbClr val="00AF50"/>
                          </a:solidFill>
                          <a:latin typeface="Arial"/>
                          <a:cs typeface="Arial"/>
                        </a:rPr>
                        <a:t>new</a:t>
                      </a:r>
                      <a:r>
                        <a:rPr sz="900" spc="-20" dirty="0">
                          <a:solidFill>
                            <a:srgbClr val="00AF50"/>
                          </a:solidFill>
                          <a:latin typeface="Arial"/>
                          <a:cs typeface="Arial"/>
                        </a:rPr>
                        <a:t> </a:t>
                      </a:r>
                      <a:r>
                        <a:rPr sz="900" spc="-10" dirty="0">
                          <a:solidFill>
                            <a:srgbClr val="00AF50"/>
                          </a:solidFill>
                          <a:latin typeface="Arial"/>
                          <a:cs typeface="Arial"/>
                        </a:rPr>
                        <a:t>ellipse</a:t>
                      </a:r>
                      <a:endParaRPr sz="900">
                        <a:latin typeface="Arial"/>
                        <a:cs typeface="Arial"/>
                      </a:endParaRPr>
                    </a:p>
                    <a:p>
                      <a:pPr marL="264795">
                        <a:lnSpc>
                          <a:spcPts val="1060"/>
                        </a:lnSpc>
                      </a:pPr>
                      <a:r>
                        <a:rPr sz="900" b="1" dirty="0">
                          <a:latin typeface="Arial"/>
                          <a:cs typeface="Arial"/>
                        </a:rPr>
                        <a:t>Ellipse</a:t>
                      </a:r>
                      <a:r>
                        <a:rPr sz="900" b="1" spc="-30" dirty="0">
                          <a:latin typeface="Arial"/>
                          <a:cs typeface="Arial"/>
                        </a:rPr>
                        <a:t> </a:t>
                      </a:r>
                      <a:r>
                        <a:rPr sz="900" dirty="0">
                          <a:latin typeface="Arial"/>
                          <a:cs typeface="Arial"/>
                        </a:rPr>
                        <a:t>ellipse</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b="1" dirty="0">
                          <a:latin typeface="Arial"/>
                          <a:cs typeface="Arial"/>
                        </a:rPr>
                        <a:t>Ellipse</a:t>
                      </a:r>
                      <a:r>
                        <a:rPr sz="900" dirty="0">
                          <a:latin typeface="Arial"/>
                          <a:cs typeface="Arial"/>
                        </a:rPr>
                        <a:t>(plane,</a:t>
                      </a:r>
                      <a:r>
                        <a:rPr sz="900" spc="-10" dirty="0">
                          <a:latin typeface="Arial"/>
                          <a:cs typeface="Arial"/>
                        </a:rPr>
                        <a:t> </a:t>
                      </a:r>
                      <a:r>
                        <a:rPr sz="900" dirty="0">
                          <a:latin typeface="Arial"/>
                          <a:cs typeface="Arial"/>
                        </a:rPr>
                        <a:t>(</a:t>
                      </a:r>
                      <a:r>
                        <a:rPr sz="900" dirty="0">
                          <a:solidFill>
                            <a:srgbClr val="3333FF"/>
                          </a:solidFill>
                          <a:latin typeface="Arial"/>
                          <a:cs typeface="Arial"/>
                        </a:rPr>
                        <a:t>double</a:t>
                      </a:r>
                      <a:r>
                        <a:rPr sz="900" dirty="0">
                          <a:latin typeface="Arial"/>
                          <a:cs typeface="Arial"/>
                        </a:rPr>
                        <a:t>)</a:t>
                      </a:r>
                      <a:r>
                        <a:rPr sz="900" spc="-15" dirty="0">
                          <a:latin typeface="Arial"/>
                          <a:cs typeface="Arial"/>
                        </a:rPr>
                        <a:t> </a:t>
                      </a:r>
                      <a:r>
                        <a:rPr sz="900" dirty="0">
                          <a:latin typeface="Arial"/>
                          <a:cs typeface="Arial"/>
                        </a:rPr>
                        <a:t>i</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spc="-25" dirty="0">
                          <a:latin typeface="Arial"/>
                          <a:cs typeface="Arial"/>
                        </a:rPr>
                        <a:t>i);</a:t>
                      </a:r>
                      <a:endParaRPr sz="900">
                        <a:latin typeface="Arial"/>
                        <a:cs typeface="Arial"/>
                      </a:endParaRPr>
                    </a:p>
                    <a:p>
                      <a:pPr>
                        <a:lnSpc>
                          <a:spcPct val="100000"/>
                        </a:lnSpc>
                        <a:spcBef>
                          <a:spcPts val="25"/>
                        </a:spcBef>
                      </a:pPr>
                      <a:endParaRPr sz="900">
                        <a:latin typeface="Times New Roman"/>
                        <a:cs typeface="Times New Roman"/>
                      </a:endParaRPr>
                    </a:p>
                    <a:p>
                      <a:pPr marL="264795" marR="1530350">
                        <a:lnSpc>
                          <a:spcPts val="1030"/>
                        </a:lnSpc>
                      </a:pPr>
                      <a:r>
                        <a:rPr sz="900" dirty="0">
                          <a:solidFill>
                            <a:srgbClr val="00AF50"/>
                          </a:solidFill>
                          <a:latin typeface="Arial"/>
                          <a:cs typeface="Arial"/>
                        </a:rPr>
                        <a:t>//Add</a:t>
                      </a:r>
                      <a:r>
                        <a:rPr sz="900" spc="-25"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dirty="0">
                          <a:solidFill>
                            <a:srgbClr val="00AF50"/>
                          </a:solidFill>
                          <a:latin typeface="Arial"/>
                          <a:cs typeface="Arial"/>
                        </a:rPr>
                        <a:t>ellipse</a:t>
                      </a:r>
                      <a:r>
                        <a:rPr sz="900" spc="-15" dirty="0">
                          <a:solidFill>
                            <a:srgbClr val="00AF50"/>
                          </a:solidFill>
                          <a:latin typeface="Arial"/>
                          <a:cs typeface="Arial"/>
                        </a:rPr>
                        <a:t> </a:t>
                      </a:r>
                      <a:r>
                        <a:rPr sz="900" dirty="0">
                          <a:solidFill>
                            <a:srgbClr val="00AF50"/>
                          </a:solidFill>
                          <a:latin typeface="Arial"/>
                          <a:cs typeface="Arial"/>
                        </a:rPr>
                        <a:t>to</a:t>
                      </a:r>
                      <a:r>
                        <a:rPr sz="900" spc="-10" dirty="0">
                          <a:solidFill>
                            <a:srgbClr val="00AF50"/>
                          </a:solidFill>
                          <a:latin typeface="Arial"/>
                          <a:cs typeface="Arial"/>
                        </a:rPr>
                        <a:t> </a:t>
                      </a:r>
                      <a:r>
                        <a:rPr sz="900" dirty="0">
                          <a:solidFill>
                            <a:srgbClr val="00AF50"/>
                          </a:solidFill>
                          <a:latin typeface="Arial"/>
                          <a:cs typeface="Arial"/>
                        </a:rPr>
                        <a:t>the</a:t>
                      </a:r>
                      <a:r>
                        <a:rPr sz="900" spc="-10" dirty="0">
                          <a:solidFill>
                            <a:srgbClr val="00AF50"/>
                          </a:solidFill>
                          <a:latin typeface="Arial"/>
                          <a:cs typeface="Arial"/>
                        </a:rPr>
                        <a:t> </a:t>
                      </a:r>
                      <a:r>
                        <a:rPr sz="900" spc="-20" dirty="0">
                          <a:solidFill>
                            <a:srgbClr val="00AF50"/>
                          </a:solidFill>
                          <a:latin typeface="Arial"/>
                          <a:cs typeface="Arial"/>
                        </a:rPr>
                        <a:t>list </a:t>
                      </a:r>
                      <a:r>
                        <a:rPr sz="900" spc="-10" dirty="0">
                          <a:latin typeface="Arial"/>
                          <a:cs typeface="Arial"/>
                        </a:rPr>
                        <a:t>ellipseList.Add(ellipse);</a:t>
                      </a:r>
                      <a:endParaRPr sz="900">
                        <a:latin typeface="Arial"/>
                        <a:cs typeface="Arial"/>
                      </a:endParaRPr>
                    </a:p>
                    <a:p>
                      <a:pPr marL="200660">
                        <a:lnSpc>
                          <a:spcPts val="1019"/>
                        </a:lnSpc>
                      </a:pPr>
                      <a:r>
                        <a:rPr sz="900" dirty="0">
                          <a:latin typeface="Arial"/>
                          <a:cs typeface="Arial"/>
                        </a:rPr>
                        <a:t>}</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bl>
          </a:graphicData>
        </a:graphic>
      </p:graphicFrame>
      <p:pic>
        <p:nvPicPr>
          <p:cNvPr id="9" name="object 4"/>
          <p:cNvPicPr/>
          <p:nvPr/>
        </p:nvPicPr>
        <p:blipFill>
          <a:blip r:embed="rId2" cstate="print"/>
          <a:stretch>
            <a:fillRect/>
          </a:stretch>
        </p:blipFill>
        <p:spPr>
          <a:xfrm>
            <a:off x="4176861" y="2472838"/>
            <a:ext cx="1006132" cy="325491"/>
          </a:xfrm>
          <a:prstGeom prst="rect">
            <a:avLst/>
          </a:prstGeom>
        </p:spPr>
      </p:pic>
      <p:pic>
        <p:nvPicPr>
          <p:cNvPr id="12" name="object 5"/>
          <p:cNvPicPr/>
          <p:nvPr/>
        </p:nvPicPr>
        <p:blipFill>
          <a:blip r:embed="rId3" cstate="print"/>
          <a:stretch>
            <a:fillRect/>
          </a:stretch>
        </p:blipFill>
        <p:spPr>
          <a:xfrm>
            <a:off x="4153883" y="3104285"/>
            <a:ext cx="1065474" cy="807709"/>
          </a:xfrm>
          <a:prstGeom prst="rect">
            <a:avLst/>
          </a:prstGeom>
        </p:spPr>
      </p:pic>
      <p:pic>
        <p:nvPicPr>
          <p:cNvPr id="13" name="object 6"/>
          <p:cNvPicPr/>
          <p:nvPr/>
        </p:nvPicPr>
        <p:blipFill>
          <a:blip r:embed="rId4" cstate="print"/>
          <a:stretch>
            <a:fillRect/>
          </a:stretch>
        </p:blipFill>
        <p:spPr>
          <a:xfrm>
            <a:off x="4152216" y="4221548"/>
            <a:ext cx="1250175" cy="845637"/>
          </a:xfrm>
          <a:prstGeom prst="rect">
            <a:avLst/>
          </a:prstGeom>
        </p:spPr>
      </p:pic>
      <p:pic>
        <p:nvPicPr>
          <p:cNvPr id="14" name="object 7"/>
          <p:cNvPicPr/>
          <p:nvPr/>
        </p:nvPicPr>
        <p:blipFill>
          <a:blip r:embed="rId5" cstate="print"/>
          <a:stretch>
            <a:fillRect/>
          </a:stretch>
        </p:blipFill>
        <p:spPr>
          <a:xfrm>
            <a:off x="4158509" y="5380113"/>
            <a:ext cx="840012" cy="840016"/>
          </a:xfrm>
          <a:prstGeom prst="rect">
            <a:avLst/>
          </a:prstGeom>
        </p:spPr>
      </p:pic>
      <p:pic>
        <p:nvPicPr>
          <p:cNvPr id="15" name="object 8"/>
          <p:cNvPicPr/>
          <p:nvPr/>
        </p:nvPicPr>
        <p:blipFill>
          <a:blip r:embed="rId6" cstate="print"/>
          <a:stretch>
            <a:fillRect/>
          </a:stretch>
        </p:blipFill>
        <p:spPr>
          <a:xfrm>
            <a:off x="4180260" y="6549340"/>
            <a:ext cx="1487570" cy="2047955"/>
          </a:xfrm>
          <a:prstGeom prst="rect">
            <a:avLst/>
          </a:prstGeom>
        </p:spPr>
      </p:pic>
      <p:sp>
        <p:nvSpPr>
          <p:cNvPr id="17" name="TextBox 16">
            <a:hlinkClick r:id="rId7" action="ppaction://hlinkfile"/>
          </p:cNvPr>
          <p:cNvSpPr txBox="1"/>
          <p:nvPr/>
        </p:nvSpPr>
        <p:spPr>
          <a:xfrm>
            <a:off x="6325716" y="2451181"/>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8" name="TextBox 17">
            <a:hlinkClick r:id="rId8" action="ppaction://hlinkfile"/>
          </p:cNvPr>
          <p:cNvSpPr txBox="1"/>
          <p:nvPr/>
        </p:nvSpPr>
        <p:spPr>
          <a:xfrm>
            <a:off x="6325716" y="422154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9" name="TextBox 18">
            <a:hlinkClick r:id="rId9" action="ppaction://hlinkfile"/>
          </p:cNvPr>
          <p:cNvSpPr txBox="1"/>
          <p:nvPr/>
        </p:nvSpPr>
        <p:spPr>
          <a:xfrm>
            <a:off x="6325716" y="1819956"/>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0" name="TextBox 19">
            <a:hlinkClick r:id="rId10" action="ppaction://hlinkfile"/>
          </p:cNvPr>
          <p:cNvSpPr txBox="1"/>
          <p:nvPr/>
        </p:nvSpPr>
        <p:spPr>
          <a:xfrm>
            <a:off x="6305879" y="6551724"/>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8704419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38200"/>
            <a:ext cx="5897880" cy="85216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3_2_4:</a:t>
            </a:r>
            <a:r>
              <a:rPr sz="1200" b="1" spc="-65" dirty="0">
                <a:latin typeface="Arial"/>
                <a:cs typeface="Arial"/>
              </a:rPr>
              <a:t> </a:t>
            </a:r>
            <a:r>
              <a:rPr sz="1200" b="1" dirty="0">
                <a:latin typeface="Arial"/>
                <a:cs typeface="Arial"/>
              </a:rPr>
              <a:t>Lightweight</a:t>
            </a:r>
            <a:r>
              <a:rPr sz="1200" b="1" spc="-65" dirty="0">
                <a:latin typeface="Arial"/>
                <a:cs typeface="Arial"/>
              </a:rPr>
              <a:t> </a:t>
            </a:r>
            <a:r>
              <a:rPr sz="1200" b="1" spc="-10" dirty="0">
                <a:latin typeface="Arial"/>
                <a:cs typeface="Arial"/>
              </a:rPr>
              <a:t>surfaces</a:t>
            </a:r>
            <a:endParaRPr sz="1200" dirty="0">
              <a:latin typeface="Arial"/>
              <a:cs typeface="Arial"/>
            </a:endParaRPr>
          </a:p>
          <a:p>
            <a:pPr>
              <a:lnSpc>
                <a:spcPct val="100000"/>
              </a:lnSpc>
              <a:spcBef>
                <a:spcPts val="5"/>
              </a:spcBef>
            </a:pPr>
            <a:endParaRPr sz="1100" dirty="0">
              <a:latin typeface="Arial"/>
              <a:cs typeface="Arial"/>
            </a:endParaRPr>
          </a:p>
          <a:p>
            <a:pPr marL="12700" marR="5080">
              <a:lnSpc>
                <a:spcPct val="95900"/>
              </a:lnSpc>
            </a:pPr>
            <a:r>
              <a:rPr sz="1100" dirty="0">
                <a:latin typeface="Arial"/>
                <a:cs typeface="Arial"/>
              </a:rPr>
              <a:t>Just</a:t>
            </a:r>
            <a:r>
              <a:rPr sz="1100" spc="-30" dirty="0">
                <a:latin typeface="Arial"/>
                <a:cs typeface="Arial"/>
              </a:rPr>
              <a:t> </a:t>
            </a:r>
            <a:r>
              <a:rPr sz="1100" dirty="0">
                <a:latin typeface="Arial"/>
                <a:cs typeface="Arial"/>
              </a:rPr>
              <a:t>like</a:t>
            </a:r>
            <a:r>
              <a:rPr sz="1100" spc="-25" dirty="0">
                <a:latin typeface="Arial"/>
                <a:cs typeface="Arial"/>
              </a:rPr>
              <a:t> </a:t>
            </a:r>
            <a:r>
              <a:rPr sz="1100" dirty="0">
                <a:latin typeface="Arial"/>
                <a:cs typeface="Arial"/>
              </a:rPr>
              <a:t>with</a:t>
            </a:r>
            <a:r>
              <a:rPr sz="1100" spc="-30" dirty="0">
                <a:latin typeface="Arial"/>
                <a:cs typeface="Arial"/>
              </a:rPr>
              <a:t> </a:t>
            </a:r>
            <a:r>
              <a:rPr sz="1100" dirty="0">
                <a:latin typeface="Arial"/>
                <a:cs typeface="Arial"/>
              </a:rPr>
              <a:t>curves,</a:t>
            </a:r>
            <a:r>
              <a:rPr sz="1100" spc="-25" dirty="0">
                <a:latin typeface="Arial"/>
                <a:cs typeface="Arial"/>
              </a:rPr>
              <a:t> </a:t>
            </a:r>
            <a:r>
              <a:rPr sz="1100" b="1" i="1" dirty="0">
                <a:latin typeface="Arial"/>
                <a:cs typeface="Arial"/>
              </a:rPr>
              <a:t>RhinoCommon</a:t>
            </a:r>
            <a:r>
              <a:rPr sz="1100" b="1" i="1" spc="-20" dirty="0">
                <a:latin typeface="Arial"/>
                <a:cs typeface="Arial"/>
              </a:rPr>
              <a:t> </a:t>
            </a:r>
            <a:r>
              <a:rPr sz="1100" dirty="0">
                <a:latin typeface="Arial"/>
                <a:cs typeface="Arial"/>
              </a:rPr>
              <a:t>defines</a:t>
            </a:r>
            <a:r>
              <a:rPr sz="1100" spc="-1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number</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lightweight</a:t>
            </a:r>
            <a:r>
              <a:rPr sz="1100" spc="-15" dirty="0">
                <a:latin typeface="Arial"/>
                <a:cs typeface="Arial"/>
              </a:rPr>
              <a:t> </a:t>
            </a:r>
            <a:r>
              <a:rPr sz="1100" dirty="0">
                <a:latin typeface="Arial"/>
                <a:cs typeface="Arial"/>
              </a:rPr>
              <a:t>surfaces</a:t>
            </a:r>
            <a:r>
              <a:rPr sz="1100" spc="-15"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are</a:t>
            </a:r>
            <a:r>
              <a:rPr sz="1100" spc="-30" dirty="0">
                <a:latin typeface="Arial"/>
                <a:cs typeface="Arial"/>
              </a:rPr>
              <a:t> </a:t>
            </a:r>
            <a:r>
              <a:rPr sz="1100" spc="-10" dirty="0">
                <a:latin typeface="Arial"/>
                <a:cs typeface="Arial"/>
              </a:rPr>
              <a:t>defined </a:t>
            </a:r>
            <a:r>
              <a:rPr sz="1100" dirty="0">
                <a:latin typeface="Arial"/>
                <a:cs typeface="Arial"/>
              </a:rPr>
              <a:t>as</a:t>
            </a:r>
            <a:r>
              <a:rPr sz="1100" spc="-35" dirty="0">
                <a:latin typeface="Arial"/>
                <a:cs typeface="Arial"/>
              </a:rPr>
              <a:t> </a:t>
            </a:r>
            <a:r>
              <a:rPr sz="1100" dirty="0">
                <a:latin typeface="Arial"/>
                <a:cs typeface="Arial"/>
              </a:rPr>
              <a:t>structures.</a:t>
            </a:r>
            <a:r>
              <a:rPr sz="1100" spc="-15" dirty="0">
                <a:latin typeface="Arial"/>
                <a:cs typeface="Arial"/>
              </a:rPr>
              <a:t> </a:t>
            </a:r>
            <a:r>
              <a:rPr sz="1100" dirty="0">
                <a:latin typeface="Arial"/>
                <a:cs typeface="Arial"/>
              </a:rPr>
              <a:t>They</a:t>
            </a:r>
            <a:r>
              <a:rPr sz="1100" spc="-15" dirty="0">
                <a:latin typeface="Arial"/>
                <a:cs typeface="Arial"/>
              </a:rPr>
              <a:t> </a:t>
            </a:r>
            <a:r>
              <a:rPr sz="1100" dirty="0">
                <a:latin typeface="Arial"/>
                <a:cs typeface="Arial"/>
              </a:rPr>
              <a:t>can</a:t>
            </a:r>
            <a:r>
              <a:rPr sz="1100" spc="-5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converted</a:t>
            </a:r>
            <a:r>
              <a:rPr sz="1100"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Nurbs</a:t>
            </a:r>
            <a:r>
              <a:rPr sz="1100" spc="-30" dirty="0">
                <a:latin typeface="Arial"/>
                <a:cs typeface="Arial"/>
              </a:rPr>
              <a:t> </a:t>
            </a:r>
            <a:r>
              <a:rPr sz="1100" dirty="0">
                <a:latin typeface="Arial"/>
                <a:cs typeface="Arial"/>
              </a:rPr>
              <a:t>surfaces</a:t>
            </a:r>
            <a:r>
              <a:rPr sz="1100" spc="-35" dirty="0">
                <a:latin typeface="Arial"/>
                <a:cs typeface="Arial"/>
              </a:rPr>
              <a:t> </a:t>
            </a:r>
            <a:r>
              <a:rPr sz="1100" dirty="0">
                <a:latin typeface="Arial"/>
                <a:cs typeface="Arial"/>
              </a:rPr>
              <a:t>using</a:t>
            </a:r>
            <a:r>
              <a:rPr sz="1100" spc="-3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ToNurbsSurface()</a:t>
            </a:r>
            <a:r>
              <a:rPr sz="1100" b="1" i="1" spc="-20" dirty="0">
                <a:latin typeface="Arial"/>
                <a:cs typeface="Arial"/>
              </a:rPr>
              <a:t> </a:t>
            </a:r>
            <a:r>
              <a:rPr sz="1100" spc="-10" dirty="0">
                <a:latin typeface="Arial"/>
                <a:cs typeface="Arial"/>
              </a:rPr>
              <a:t>method. </a:t>
            </a:r>
            <a:r>
              <a:rPr sz="1100" dirty="0">
                <a:latin typeface="Arial"/>
                <a:cs typeface="Arial"/>
              </a:rPr>
              <a:t>They</a:t>
            </a:r>
            <a:r>
              <a:rPr sz="1100" spc="-25" dirty="0">
                <a:latin typeface="Arial"/>
                <a:cs typeface="Arial"/>
              </a:rPr>
              <a:t> </a:t>
            </a:r>
            <a:r>
              <a:rPr sz="1100" dirty="0">
                <a:latin typeface="Arial"/>
                <a:cs typeface="Arial"/>
              </a:rPr>
              <a:t>include</a:t>
            </a:r>
            <a:r>
              <a:rPr sz="1100" spc="-15" dirty="0">
                <a:latin typeface="Arial"/>
                <a:cs typeface="Arial"/>
              </a:rPr>
              <a:t> </a:t>
            </a:r>
            <a:r>
              <a:rPr sz="1100" dirty="0">
                <a:latin typeface="Arial"/>
                <a:cs typeface="Arial"/>
              </a:rPr>
              <a:t>common</a:t>
            </a:r>
            <a:r>
              <a:rPr sz="1100" spc="-25" dirty="0">
                <a:latin typeface="Arial"/>
                <a:cs typeface="Arial"/>
              </a:rPr>
              <a:t> </a:t>
            </a:r>
            <a:r>
              <a:rPr sz="1100" dirty="0">
                <a:latin typeface="Arial"/>
                <a:cs typeface="Arial"/>
              </a:rPr>
              <a:t>surfaces</a:t>
            </a:r>
            <a:r>
              <a:rPr sz="1100" spc="-20" dirty="0">
                <a:latin typeface="Arial"/>
                <a:cs typeface="Arial"/>
              </a:rPr>
              <a:t> </a:t>
            </a:r>
            <a:r>
              <a:rPr sz="1100" dirty="0">
                <a:latin typeface="Arial"/>
                <a:cs typeface="Arial"/>
              </a:rPr>
              <a:t>such</a:t>
            </a:r>
            <a:r>
              <a:rPr sz="1100" spc="-2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cones</a:t>
            </a:r>
            <a:r>
              <a:rPr sz="1100" spc="-1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spheres.</a:t>
            </a:r>
            <a:r>
              <a:rPr sz="1100" spc="-5" dirty="0">
                <a:latin typeface="Arial"/>
                <a:cs typeface="Arial"/>
              </a:rPr>
              <a:t> </a:t>
            </a:r>
            <a:r>
              <a:rPr sz="1100" dirty="0">
                <a:latin typeface="Arial"/>
                <a:cs typeface="Arial"/>
              </a:rPr>
              <a:t>Here</a:t>
            </a:r>
            <a:r>
              <a:rPr sz="1100" spc="-1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a:t>
            </a:r>
            <a:r>
              <a:rPr sz="1100" spc="-15" dirty="0">
                <a:latin typeface="Arial"/>
                <a:cs typeface="Arial"/>
              </a:rPr>
              <a:t> </a:t>
            </a:r>
            <a:r>
              <a:rPr sz="1100" dirty="0">
                <a:latin typeface="Arial"/>
                <a:cs typeface="Arial"/>
              </a:rPr>
              <a:t>list</a:t>
            </a:r>
            <a:r>
              <a:rPr sz="1100" spc="-30" dirty="0">
                <a:latin typeface="Arial"/>
                <a:cs typeface="Arial"/>
              </a:rPr>
              <a:t> </a:t>
            </a:r>
            <a:r>
              <a:rPr sz="1100" dirty="0">
                <a:latin typeface="Arial"/>
                <a:cs typeface="Arial"/>
              </a:rPr>
              <a:t>of</a:t>
            </a:r>
            <a:r>
              <a:rPr sz="1100" spc="-15" dirty="0">
                <a:latin typeface="Arial"/>
                <a:cs typeface="Arial"/>
              </a:rPr>
              <a:t> </a:t>
            </a:r>
            <a:r>
              <a:rPr sz="1100" spc="-10" dirty="0">
                <a:latin typeface="Arial"/>
                <a:cs typeface="Arial"/>
              </a:rPr>
              <a:t>them:</a:t>
            </a:r>
            <a:endParaRPr sz="1100"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867879259"/>
              </p:ext>
            </p:extLst>
          </p:nvPr>
        </p:nvGraphicFramePr>
        <p:xfrm>
          <a:off x="943660" y="1809496"/>
          <a:ext cx="5944235" cy="1056001"/>
        </p:xfrm>
        <a:graphic>
          <a:graphicData uri="http://schemas.openxmlformats.org/drawingml/2006/table">
            <a:tbl>
              <a:tblPr firstRow="1" bandRow="1">
                <a:tableStyleId>{2D5ABB26-0587-4C30-8999-92F81FD0307C}</a:tableStyleId>
              </a:tblPr>
              <a:tblGrid>
                <a:gridCol w="1896110">
                  <a:extLst>
                    <a:ext uri="{9D8B030D-6E8A-4147-A177-3AD203B41FA5}">
                      <a16:colId xmlns:a16="http://schemas.microsoft.com/office/drawing/2014/main" val="20000"/>
                    </a:ext>
                  </a:extLst>
                </a:gridCol>
                <a:gridCol w="4048125">
                  <a:extLst>
                    <a:ext uri="{9D8B030D-6E8A-4147-A177-3AD203B41FA5}">
                      <a16:colId xmlns:a16="http://schemas.microsoft.com/office/drawing/2014/main" val="20001"/>
                    </a:ext>
                  </a:extLst>
                </a:gridCol>
              </a:tblGrid>
              <a:tr h="211454">
                <a:tc>
                  <a:txBody>
                    <a:bodyPr/>
                    <a:lstStyle/>
                    <a:p>
                      <a:pPr marL="45085">
                        <a:lnSpc>
                          <a:spcPct val="100000"/>
                        </a:lnSpc>
                        <a:spcBef>
                          <a:spcPts val="265"/>
                        </a:spcBef>
                      </a:pPr>
                      <a:r>
                        <a:rPr sz="900" b="1" dirty="0">
                          <a:latin typeface="Arial"/>
                          <a:cs typeface="Arial"/>
                        </a:rPr>
                        <a:t>Lightweight</a:t>
                      </a:r>
                      <a:r>
                        <a:rPr sz="900" b="1" spc="-15" dirty="0">
                          <a:latin typeface="Arial"/>
                          <a:cs typeface="Arial"/>
                        </a:rPr>
                        <a:t> </a:t>
                      </a:r>
                      <a:r>
                        <a:rPr sz="900" b="1" dirty="0">
                          <a:latin typeface="Arial"/>
                          <a:cs typeface="Arial"/>
                        </a:rPr>
                        <a:t>Surface</a:t>
                      </a:r>
                      <a:r>
                        <a:rPr sz="900" b="1" spc="-15" dirty="0">
                          <a:latin typeface="Arial"/>
                          <a:cs typeface="Arial"/>
                        </a:rPr>
                        <a:t> </a:t>
                      </a:r>
                      <a:r>
                        <a:rPr sz="900" b="1" spc="-20" dirty="0">
                          <a:latin typeface="Arial"/>
                          <a:cs typeface="Arial"/>
                        </a:rPr>
                        <a:t>Types</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a:txBody>
                    <a:bodyPr/>
                    <a:lstStyle/>
                    <a:p>
                      <a:pPr marL="45085">
                        <a:lnSpc>
                          <a:spcPct val="100000"/>
                        </a:lnSpc>
                        <a:spcBef>
                          <a:spcPts val="265"/>
                        </a:spcBef>
                      </a:pPr>
                      <a:r>
                        <a:rPr sz="900" b="1" spc="-10" dirty="0">
                          <a:latin typeface="Arial"/>
                          <a:cs typeface="Arial"/>
                        </a:rPr>
                        <a:t>Description</a:t>
                      </a:r>
                      <a:endParaRPr sz="900">
                        <a:latin typeface="Arial"/>
                        <a:cs typeface="Arial"/>
                      </a:endParaRPr>
                    </a:p>
                  </a:txBody>
                  <a:tcPr marL="0" marR="0" marT="336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extLst>
                  <a:ext uri="{0D108BD9-81ED-4DB2-BD59-A6C34878D82A}">
                    <a16:rowId xmlns:a16="http://schemas.microsoft.com/office/drawing/2014/main" val="10000"/>
                  </a:ext>
                </a:extLst>
              </a:tr>
              <a:tr h="211454">
                <a:tc>
                  <a:txBody>
                    <a:bodyPr/>
                    <a:lstStyle/>
                    <a:p>
                      <a:pPr marL="45085">
                        <a:lnSpc>
                          <a:spcPct val="100000"/>
                        </a:lnSpc>
                        <a:spcBef>
                          <a:spcPts val="250"/>
                        </a:spcBef>
                      </a:pPr>
                      <a:r>
                        <a:rPr sz="900" b="1" spc="-10" dirty="0">
                          <a:latin typeface="Arial"/>
                          <a:cs typeface="Arial"/>
                        </a:rPr>
                        <a:t>Sphere</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Defined</a:t>
                      </a:r>
                      <a:r>
                        <a:rPr sz="900" spc="-15"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center (or</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plane)</a:t>
                      </a:r>
                      <a:r>
                        <a:rPr sz="900" spc="-5" dirty="0">
                          <a:latin typeface="Arial"/>
                          <a:cs typeface="Arial"/>
                        </a:rPr>
                        <a:t> </a:t>
                      </a:r>
                      <a:r>
                        <a:rPr sz="900" dirty="0">
                          <a:latin typeface="Arial"/>
                          <a:cs typeface="Arial"/>
                        </a:rPr>
                        <a:t>and</a:t>
                      </a:r>
                      <a:r>
                        <a:rPr sz="900" spc="-15" dirty="0">
                          <a:latin typeface="Arial"/>
                          <a:cs typeface="Arial"/>
                        </a:rPr>
                        <a:t> </a:t>
                      </a:r>
                      <a:r>
                        <a:rPr sz="900" dirty="0">
                          <a:latin typeface="Arial"/>
                          <a:cs typeface="Arial"/>
                        </a:rPr>
                        <a:t>a </a:t>
                      </a:r>
                      <a:r>
                        <a:rPr sz="900" spc="-10" dirty="0">
                          <a:latin typeface="Arial"/>
                          <a:cs typeface="Arial"/>
                        </a:rPr>
                        <a:t>radius.</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0185">
                <a:tc>
                  <a:txBody>
                    <a:bodyPr/>
                    <a:lstStyle/>
                    <a:p>
                      <a:pPr marL="45085">
                        <a:lnSpc>
                          <a:spcPct val="100000"/>
                        </a:lnSpc>
                        <a:spcBef>
                          <a:spcPts val="250"/>
                        </a:spcBef>
                      </a:pPr>
                      <a:r>
                        <a:rPr sz="900" b="1" spc="-10" dirty="0">
                          <a:latin typeface="Arial"/>
                          <a:cs typeface="Arial"/>
                        </a:rPr>
                        <a:t>Cylinder</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50"/>
                        </a:spcBef>
                      </a:pPr>
                      <a:r>
                        <a:rPr sz="900" dirty="0">
                          <a:latin typeface="Arial"/>
                          <a:cs typeface="Arial"/>
                        </a:rPr>
                        <a:t>Defined</a:t>
                      </a:r>
                      <a:r>
                        <a:rPr sz="900" spc="-20" dirty="0">
                          <a:latin typeface="Arial"/>
                          <a:cs typeface="Arial"/>
                        </a:rPr>
                        <a:t> </a:t>
                      </a:r>
                      <a:r>
                        <a:rPr sz="900" dirty="0">
                          <a:latin typeface="Arial"/>
                          <a:cs typeface="Arial"/>
                        </a:rPr>
                        <a:t>by</a:t>
                      </a:r>
                      <a:r>
                        <a:rPr sz="900" spc="-1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circle</a:t>
                      </a:r>
                      <a:r>
                        <a:rPr sz="900" spc="-5" dirty="0">
                          <a:latin typeface="Arial"/>
                          <a:cs typeface="Arial"/>
                        </a:rPr>
                        <a:t> </a:t>
                      </a:r>
                      <a:r>
                        <a:rPr sz="900" dirty="0">
                          <a:latin typeface="Arial"/>
                          <a:cs typeface="Arial"/>
                        </a:rPr>
                        <a:t>and</a:t>
                      </a:r>
                      <a:r>
                        <a:rPr sz="900" spc="-5" dirty="0">
                          <a:latin typeface="Arial"/>
                          <a:cs typeface="Arial"/>
                        </a:rPr>
                        <a:t> </a:t>
                      </a:r>
                      <a:r>
                        <a:rPr sz="900" spc="-10" dirty="0">
                          <a:latin typeface="Arial"/>
                          <a:cs typeface="Arial"/>
                        </a:rPr>
                        <a:t>height</a:t>
                      </a:r>
                      <a:endParaRPr sz="900">
                        <a:latin typeface="Arial"/>
                        <a:cs typeface="Arial"/>
                      </a:endParaRPr>
                    </a:p>
                  </a:txBody>
                  <a:tcPr marL="0" marR="0" marT="317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1454">
                <a:tc>
                  <a:txBody>
                    <a:bodyPr/>
                    <a:lstStyle/>
                    <a:p>
                      <a:pPr marL="45085">
                        <a:lnSpc>
                          <a:spcPct val="100000"/>
                        </a:lnSpc>
                        <a:spcBef>
                          <a:spcPts val="260"/>
                        </a:spcBef>
                      </a:pPr>
                      <a:r>
                        <a:rPr sz="900" b="1" spc="-20" dirty="0">
                          <a:latin typeface="Arial"/>
                          <a:cs typeface="Arial"/>
                        </a:rPr>
                        <a:t>Cone</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0"/>
                        </a:spcBef>
                      </a:pPr>
                      <a:r>
                        <a:rPr sz="900" dirty="0">
                          <a:latin typeface="Arial"/>
                          <a:cs typeface="Arial"/>
                        </a:rPr>
                        <a:t>Defined</a:t>
                      </a:r>
                      <a:r>
                        <a:rPr sz="900" spc="-25" dirty="0">
                          <a:latin typeface="Arial"/>
                          <a:cs typeface="Arial"/>
                        </a:rPr>
                        <a:t> </a:t>
                      </a:r>
                      <a:r>
                        <a:rPr sz="900" dirty="0">
                          <a:latin typeface="Arial"/>
                          <a:cs typeface="Arial"/>
                        </a:rPr>
                        <a:t>by</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center</a:t>
                      </a:r>
                      <a:r>
                        <a:rPr sz="900" spc="-10" dirty="0">
                          <a:latin typeface="Arial"/>
                          <a:cs typeface="Arial"/>
                        </a:rPr>
                        <a:t> </a:t>
                      </a:r>
                      <a:r>
                        <a:rPr sz="900" dirty="0">
                          <a:latin typeface="Arial"/>
                          <a:cs typeface="Arial"/>
                        </a:rPr>
                        <a:t>plane,</a:t>
                      </a:r>
                      <a:r>
                        <a:rPr sz="900" spc="-10" dirty="0">
                          <a:latin typeface="Arial"/>
                          <a:cs typeface="Arial"/>
                        </a:rPr>
                        <a:t> </a:t>
                      </a:r>
                      <a:r>
                        <a:rPr sz="900" dirty="0">
                          <a:latin typeface="Arial"/>
                          <a:cs typeface="Arial"/>
                        </a:rPr>
                        <a:t>radius</a:t>
                      </a:r>
                      <a:r>
                        <a:rPr sz="900" spc="-5" dirty="0">
                          <a:latin typeface="Arial"/>
                          <a:cs typeface="Arial"/>
                        </a:rPr>
                        <a:t> </a:t>
                      </a:r>
                      <a:r>
                        <a:rPr sz="900" dirty="0">
                          <a:latin typeface="Arial"/>
                          <a:cs typeface="Arial"/>
                        </a:rPr>
                        <a:t>and</a:t>
                      </a:r>
                      <a:r>
                        <a:rPr sz="900" spc="-10" dirty="0">
                          <a:latin typeface="Arial"/>
                          <a:cs typeface="Arial"/>
                        </a:rPr>
                        <a:t> height</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11454">
                <a:tc>
                  <a:txBody>
                    <a:bodyPr/>
                    <a:lstStyle/>
                    <a:p>
                      <a:pPr marL="45085">
                        <a:lnSpc>
                          <a:spcPct val="100000"/>
                        </a:lnSpc>
                        <a:spcBef>
                          <a:spcPts val="260"/>
                        </a:spcBef>
                      </a:pPr>
                      <a:r>
                        <a:rPr sz="900" b="1" spc="-10" dirty="0">
                          <a:latin typeface="Arial"/>
                          <a:cs typeface="Arial"/>
                        </a:rPr>
                        <a:t>Torus</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5085">
                        <a:lnSpc>
                          <a:spcPct val="100000"/>
                        </a:lnSpc>
                        <a:spcBef>
                          <a:spcPts val="260"/>
                        </a:spcBef>
                      </a:pPr>
                      <a:r>
                        <a:rPr sz="900" dirty="0">
                          <a:latin typeface="Arial"/>
                          <a:cs typeface="Arial"/>
                        </a:rPr>
                        <a:t>Created</a:t>
                      </a:r>
                      <a:r>
                        <a:rPr sz="900" spc="-30" dirty="0">
                          <a:latin typeface="Arial"/>
                          <a:cs typeface="Arial"/>
                        </a:rPr>
                        <a:t> </a:t>
                      </a:r>
                      <a:r>
                        <a:rPr sz="900" dirty="0">
                          <a:latin typeface="Arial"/>
                          <a:cs typeface="Arial"/>
                        </a:rPr>
                        <a:t>from</a:t>
                      </a:r>
                      <a:r>
                        <a:rPr sz="900" spc="-3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base</a:t>
                      </a:r>
                      <a:r>
                        <a:rPr sz="900" spc="-35" dirty="0">
                          <a:latin typeface="Arial"/>
                          <a:cs typeface="Arial"/>
                        </a:rPr>
                        <a:t> </a:t>
                      </a:r>
                      <a:r>
                        <a:rPr sz="900" dirty="0">
                          <a:latin typeface="Arial"/>
                          <a:cs typeface="Arial"/>
                        </a:rPr>
                        <a:t>plane</a:t>
                      </a:r>
                      <a:r>
                        <a:rPr sz="900" spc="-30"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two</a:t>
                      </a:r>
                      <a:r>
                        <a:rPr sz="900" spc="-25" dirty="0">
                          <a:latin typeface="Arial"/>
                          <a:cs typeface="Arial"/>
                        </a:rPr>
                        <a:t> </a:t>
                      </a:r>
                      <a:r>
                        <a:rPr sz="900" spc="-20" dirty="0">
                          <a:latin typeface="Arial"/>
                          <a:cs typeface="Arial"/>
                        </a:rPr>
                        <a:t>radii</a:t>
                      </a:r>
                      <a:endParaRPr sz="900">
                        <a:latin typeface="Arial"/>
                        <a:cs typeface="Arial"/>
                      </a:endParaRPr>
                    </a:p>
                  </a:txBody>
                  <a:tcPr marL="0" marR="0" marT="3302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4" name="object 4"/>
          <p:cNvSpPr txBox="1"/>
          <p:nvPr/>
        </p:nvSpPr>
        <p:spPr>
          <a:xfrm>
            <a:off x="902004" y="3013329"/>
            <a:ext cx="5205095"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The</a:t>
            </a:r>
            <a:r>
              <a:rPr sz="1100" spc="-35" dirty="0">
                <a:latin typeface="Arial"/>
                <a:cs typeface="Arial"/>
              </a:rPr>
              <a:t> </a:t>
            </a:r>
            <a:r>
              <a:rPr sz="1100" dirty="0">
                <a:latin typeface="Arial"/>
                <a:cs typeface="Arial"/>
              </a:rPr>
              <a:t>following</a:t>
            </a:r>
            <a:r>
              <a:rPr sz="1100" spc="-25" dirty="0">
                <a:latin typeface="Arial"/>
                <a:cs typeface="Arial"/>
              </a:rPr>
              <a:t> </a:t>
            </a:r>
            <a:r>
              <a:rPr sz="1100" dirty="0">
                <a:latin typeface="Arial"/>
                <a:cs typeface="Arial"/>
              </a:rPr>
              <a:t>shows</a:t>
            </a:r>
            <a:r>
              <a:rPr sz="1100" spc="-20" dirty="0">
                <a:latin typeface="Arial"/>
                <a:cs typeface="Arial"/>
              </a:rPr>
              <a:t> </a:t>
            </a:r>
            <a:r>
              <a:rPr sz="1100" dirty="0">
                <a:latin typeface="Arial"/>
                <a:cs typeface="Arial"/>
              </a:rPr>
              <a:t>how</a:t>
            </a:r>
            <a:r>
              <a:rPr sz="1100" spc="-4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instances</a:t>
            </a:r>
            <a:r>
              <a:rPr sz="1100" spc="-3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different</a:t>
            </a:r>
            <a:r>
              <a:rPr sz="1100" spc="-15" dirty="0">
                <a:latin typeface="Arial"/>
                <a:cs typeface="Arial"/>
              </a:rPr>
              <a:t> </a:t>
            </a:r>
            <a:r>
              <a:rPr sz="1100" dirty="0">
                <a:latin typeface="Arial"/>
                <a:cs typeface="Arial"/>
              </a:rPr>
              <a:t>lightweight</a:t>
            </a:r>
            <a:r>
              <a:rPr sz="1100" spc="-30" dirty="0">
                <a:latin typeface="Arial"/>
                <a:cs typeface="Arial"/>
              </a:rPr>
              <a:t> </a:t>
            </a:r>
            <a:r>
              <a:rPr sz="1100" dirty="0">
                <a:latin typeface="Arial"/>
                <a:cs typeface="Arial"/>
              </a:rPr>
              <a:t>surface</a:t>
            </a:r>
            <a:r>
              <a:rPr sz="1100" spc="-30" dirty="0">
                <a:latin typeface="Arial"/>
                <a:cs typeface="Arial"/>
              </a:rPr>
              <a:t> </a:t>
            </a:r>
            <a:r>
              <a:rPr sz="1100" spc="-10" dirty="0">
                <a:latin typeface="Arial"/>
                <a:cs typeface="Arial"/>
              </a:rPr>
              <a:t>objects:</a:t>
            </a:r>
            <a:endParaRPr sz="110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553932483"/>
              </p:ext>
            </p:extLst>
          </p:nvPr>
        </p:nvGraphicFramePr>
        <p:xfrm>
          <a:off x="980236" y="3326257"/>
          <a:ext cx="5944870" cy="5462905"/>
        </p:xfrm>
        <a:graphic>
          <a:graphicData uri="http://schemas.openxmlformats.org/drawingml/2006/table">
            <a:tbl>
              <a:tblPr firstRow="1" bandRow="1">
                <a:tableStyleId>{2D5ABB26-0587-4C30-8999-92F81FD0307C}</a:tableStyleId>
              </a:tblPr>
              <a:tblGrid>
                <a:gridCol w="3658235">
                  <a:extLst>
                    <a:ext uri="{9D8B030D-6E8A-4147-A177-3AD203B41FA5}">
                      <a16:colId xmlns:a16="http://schemas.microsoft.com/office/drawing/2014/main" val="20000"/>
                    </a:ext>
                  </a:extLst>
                </a:gridCol>
                <a:gridCol w="2286635">
                  <a:extLst>
                    <a:ext uri="{9D8B030D-6E8A-4147-A177-3AD203B41FA5}">
                      <a16:colId xmlns:a16="http://schemas.microsoft.com/office/drawing/2014/main" val="20001"/>
                    </a:ext>
                  </a:extLst>
                </a:gridCol>
              </a:tblGrid>
              <a:tr h="194945">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10" dirty="0">
                          <a:latin typeface="Arial"/>
                          <a:cs typeface="Arial"/>
                        </a:rPr>
                        <a:t>Sphere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1304290">
                <a:tc>
                  <a:txBody>
                    <a:bodyPr/>
                    <a:lstStyle/>
                    <a:p>
                      <a:pPr marL="73025" marR="1889125">
                        <a:lnSpc>
                          <a:spcPts val="1030"/>
                        </a:lnSpc>
                        <a:spcBef>
                          <a:spcPts val="180"/>
                        </a:spcBef>
                      </a:pPr>
                      <a:r>
                        <a:rPr sz="900" b="1" dirty="0">
                          <a:latin typeface="Arial"/>
                          <a:cs typeface="Arial"/>
                        </a:rPr>
                        <a:t>Point3d</a:t>
                      </a:r>
                      <a:r>
                        <a:rPr sz="900" b="1" spc="-15" dirty="0">
                          <a:latin typeface="Arial"/>
                          <a:cs typeface="Arial"/>
                        </a:rPr>
                        <a:t> </a:t>
                      </a:r>
                      <a:r>
                        <a:rPr sz="900" dirty="0">
                          <a:latin typeface="Arial"/>
                          <a:cs typeface="Arial"/>
                        </a:rPr>
                        <a:t>center</a:t>
                      </a:r>
                      <a:r>
                        <a:rPr sz="900" spc="-5" dirty="0">
                          <a:latin typeface="Arial"/>
                          <a:cs typeface="Arial"/>
                        </a:rPr>
                        <a:t> </a:t>
                      </a:r>
                      <a:r>
                        <a:rPr sz="900" dirty="0">
                          <a:latin typeface="Arial"/>
                          <a:cs typeface="Arial"/>
                        </a:rPr>
                        <a:t>= </a:t>
                      </a:r>
                      <a:r>
                        <a:rPr sz="900" b="1" spc="-10" dirty="0">
                          <a:latin typeface="Arial"/>
                          <a:cs typeface="Arial"/>
                        </a:rPr>
                        <a:t>Point3d</a:t>
                      </a:r>
                      <a:r>
                        <a:rPr sz="900" spc="-10" dirty="0">
                          <a:latin typeface="Arial"/>
                          <a:cs typeface="Arial"/>
                        </a:rPr>
                        <a:t>.Origin;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radius</a:t>
                      </a:r>
                      <a:r>
                        <a:rPr sz="900" spc="-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7.5;</a:t>
                      </a:r>
                      <a:endParaRPr sz="900">
                        <a:latin typeface="Arial"/>
                        <a:cs typeface="Arial"/>
                      </a:endParaRPr>
                    </a:p>
                    <a:p>
                      <a:pPr>
                        <a:lnSpc>
                          <a:spcPct val="100000"/>
                        </a:lnSpc>
                        <a:spcBef>
                          <a:spcPts val="55"/>
                        </a:spcBef>
                      </a:pPr>
                      <a:endParaRPr sz="800">
                        <a:latin typeface="Times New Roman"/>
                        <a:cs typeface="Times New Roman"/>
                      </a:endParaRPr>
                    </a:p>
                    <a:p>
                      <a:pPr marL="73025">
                        <a:lnSpc>
                          <a:spcPct val="100000"/>
                        </a:lnSpc>
                      </a:pPr>
                      <a:r>
                        <a:rPr sz="900" b="1" dirty="0">
                          <a:latin typeface="Arial"/>
                          <a:cs typeface="Arial"/>
                        </a:rPr>
                        <a:t>Sphere</a:t>
                      </a:r>
                      <a:r>
                        <a:rPr sz="900" b="1" spc="-15" dirty="0">
                          <a:latin typeface="Arial"/>
                          <a:cs typeface="Arial"/>
                        </a:rPr>
                        <a:t> </a:t>
                      </a:r>
                      <a:r>
                        <a:rPr sz="900" dirty="0">
                          <a:latin typeface="Arial"/>
                          <a:cs typeface="Arial"/>
                        </a:rPr>
                        <a:t>sphere</a:t>
                      </a:r>
                      <a:r>
                        <a:rPr sz="900" spc="-1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dirty="0">
                          <a:latin typeface="Arial"/>
                          <a:cs typeface="Arial"/>
                        </a:rPr>
                        <a:t>Sphere(center,</a:t>
                      </a:r>
                      <a:r>
                        <a:rPr sz="900" spc="-10" dirty="0">
                          <a:latin typeface="Arial"/>
                          <a:cs typeface="Arial"/>
                        </a:rPr>
                        <a:t> radius);</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1140">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10" dirty="0">
                          <a:latin typeface="Arial"/>
                          <a:cs typeface="Arial"/>
                        </a:rPr>
                        <a:t>Cylinder</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124585">
                <a:tc>
                  <a:txBody>
                    <a:bodyPr/>
                    <a:lstStyle/>
                    <a:p>
                      <a:pPr marL="73025" marR="2568575">
                        <a:lnSpc>
                          <a:spcPts val="1030"/>
                        </a:lnSpc>
                        <a:spcBef>
                          <a:spcPts val="195"/>
                        </a:spcBef>
                      </a:pP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height</a:t>
                      </a:r>
                      <a:r>
                        <a:rPr sz="900" spc="-10"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7.5;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radius</a:t>
                      </a:r>
                      <a:r>
                        <a:rPr sz="900" spc="-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2.5;</a:t>
                      </a:r>
                      <a:endParaRPr sz="900">
                        <a:latin typeface="Arial"/>
                        <a:cs typeface="Arial"/>
                      </a:endParaRPr>
                    </a:p>
                    <a:p>
                      <a:pPr marL="73025">
                        <a:lnSpc>
                          <a:spcPts val="985"/>
                        </a:lnSpc>
                      </a:pPr>
                      <a:r>
                        <a:rPr sz="900" b="1" dirty="0">
                          <a:latin typeface="Arial"/>
                          <a:cs typeface="Arial"/>
                        </a:rPr>
                        <a:t>Point3d</a:t>
                      </a:r>
                      <a:r>
                        <a:rPr sz="900" b="1" spc="-15" dirty="0">
                          <a:latin typeface="Arial"/>
                          <a:cs typeface="Arial"/>
                        </a:rPr>
                        <a:t> </a:t>
                      </a:r>
                      <a:r>
                        <a:rPr sz="900" dirty="0">
                          <a:latin typeface="Arial"/>
                          <a:cs typeface="Arial"/>
                        </a:rPr>
                        <a:t>center =</a:t>
                      </a:r>
                      <a:r>
                        <a:rPr sz="900" spc="-5" dirty="0">
                          <a:latin typeface="Arial"/>
                          <a:cs typeface="Arial"/>
                        </a:rPr>
                        <a:t> </a:t>
                      </a:r>
                      <a:r>
                        <a:rPr sz="900" spc="-10" dirty="0">
                          <a:latin typeface="Arial"/>
                          <a:cs typeface="Arial"/>
                        </a:rPr>
                        <a:t>Point3d.Origin;</a:t>
                      </a:r>
                      <a:endParaRPr sz="900">
                        <a:latin typeface="Arial"/>
                        <a:cs typeface="Arial"/>
                      </a:endParaRPr>
                    </a:p>
                    <a:p>
                      <a:pPr marL="73025">
                        <a:lnSpc>
                          <a:spcPts val="1055"/>
                        </a:lnSpc>
                      </a:pPr>
                      <a:r>
                        <a:rPr sz="900" b="1" dirty="0">
                          <a:latin typeface="Arial"/>
                          <a:cs typeface="Arial"/>
                        </a:rPr>
                        <a:t>Circle</a:t>
                      </a:r>
                      <a:r>
                        <a:rPr sz="900" b="1" spc="-5" dirty="0">
                          <a:latin typeface="Arial"/>
                          <a:cs typeface="Arial"/>
                        </a:rPr>
                        <a:t> </a:t>
                      </a:r>
                      <a:r>
                        <a:rPr sz="900" spc="-10" dirty="0">
                          <a:latin typeface="Arial"/>
                          <a:cs typeface="Arial"/>
                        </a:rPr>
                        <a:t>baseCircle</a:t>
                      </a:r>
                      <a:r>
                        <a:rPr sz="900" spc="-20" dirty="0">
                          <a:latin typeface="Arial"/>
                          <a:cs typeface="Arial"/>
                        </a:rPr>
                        <a:t> </a:t>
                      </a:r>
                      <a:r>
                        <a:rPr sz="900" dirty="0">
                          <a:latin typeface="Arial"/>
                          <a:cs typeface="Arial"/>
                        </a:rPr>
                        <a:t>= new</a:t>
                      </a:r>
                      <a:r>
                        <a:rPr sz="900" spc="-10" dirty="0">
                          <a:latin typeface="Arial"/>
                          <a:cs typeface="Arial"/>
                        </a:rPr>
                        <a:t> </a:t>
                      </a:r>
                      <a:r>
                        <a:rPr sz="900" dirty="0">
                          <a:latin typeface="Arial"/>
                          <a:cs typeface="Arial"/>
                        </a:rPr>
                        <a:t>Circle(center, </a:t>
                      </a:r>
                      <a:r>
                        <a:rPr sz="900" spc="-10" dirty="0">
                          <a:latin typeface="Arial"/>
                          <a:cs typeface="Arial"/>
                        </a:rPr>
                        <a:t>radius);</a:t>
                      </a:r>
                      <a:endParaRPr sz="900">
                        <a:latin typeface="Arial"/>
                        <a:cs typeface="Arial"/>
                      </a:endParaRPr>
                    </a:p>
                    <a:p>
                      <a:pPr>
                        <a:lnSpc>
                          <a:spcPct val="100000"/>
                        </a:lnSpc>
                        <a:spcBef>
                          <a:spcPts val="20"/>
                        </a:spcBef>
                      </a:pPr>
                      <a:endParaRPr sz="850">
                        <a:latin typeface="Times New Roman"/>
                        <a:cs typeface="Times New Roman"/>
                      </a:endParaRPr>
                    </a:p>
                    <a:p>
                      <a:pPr marL="73025">
                        <a:lnSpc>
                          <a:spcPct val="100000"/>
                        </a:lnSpc>
                      </a:pPr>
                      <a:r>
                        <a:rPr sz="900" b="1" dirty="0">
                          <a:latin typeface="Arial"/>
                          <a:cs typeface="Arial"/>
                        </a:rPr>
                        <a:t>Cylinder</a:t>
                      </a:r>
                      <a:r>
                        <a:rPr sz="900" b="1" spc="10" dirty="0">
                          <a:latin typeface="Arial"/>
                          <a:cs typeface="Arial"/>
                        </a:rPr>
                        <a:t> </a:t>
                      </a:r>
                      <a:r>
                        <a:rPr sz="900" dirty="0">
                          <a:latin typeface="Arial"/>
                          <a:cs typeface="Arial"/>
                        </a:rPr>
                        <a:t>cy</a:t>
                      </a:r>
                      <a:r>
                        <a:rPr sz="900" spc="30"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25" dirty="0">
                          <a:solidFill>
                            <a:srgbClr val="3333FF"/>
                          </a:solidFill>
                          <a:latin typeface="Arial"/>
                          <a:cs typeface="Arial"/>
                        </a:rPr>
                        <a:t> </a:t>
                      </a:r>
                      <a:r>
                        <a:rPr sz="900" spc="-10" dirty="0">
                          <a:latin typeface="Arial"/>
                          <a:cs typeface="Arial"/>
                        </a:rPr>
                        <a:t>Cylinder(baseCircle,</a:t>
                      </a:r>
                      <a:r>
                        <a:rPr sz="900" spc="15" dirty="0">
                          <a:latin typeface="Arial"/>
                          <a:cs typeface="Arial"/>
                        </a:rPr>
                        <a:t> </a:t>
                      </a:r>
                      <a:r>
                        <a:rPr sz="900" spc="-10" dirty="0">
                          <a:latin typeface="Arial"/>
                          <a:cs typeface="Arial"/>
                        </a:rPr>
                        <a:t>height);</a:t>
                      </a:r>
                      <a:endParaRPr sz="90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1140">
                <a:tc gridSpan="2">
                  <a:txBody>
                    <a:bodyPr/>
                    <a:lstStyle/>
                    <a:p>
                      <a:pPr marL="73025">
                        <a:lnSpc>
                          <a:spcPct val="100000"/>
                        </a:lnSpc>
                        <a:spcBef>
                          <a:spcPts val="105"/>
                        </a:spcBef>
                      </a:pPr>
                      <a:r>
                        <a:rPr sz="900" dirty="0">
                          <a:latin typeface="Arial"/>
                          <a:cs typeface="Arial"/>
                        </a:rPr>
                        <a:t>Create</a:t>
                      </a:r>
                      <a:r>
                        <a:rPr sz="900" spc="-25"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20" dirty="0">
                          <a:latin typeface="Arial"/>
                          <a:cs typeface="Arial"/>
                        </a:rPr>
                        <a:t>Cone</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r h="1082040">
                <a:tc>
                  <a:txBody>
                    <a:bodyPr/>
                    <a:lstStyle/>
                    <a:p>
                      <a:pPr marL="73025" marR="2568575">
                        <a:lnSpc>
                          <a:spcPts val="1030"/>
                        </a:lnSpc>
                        <a:spcBef>
                          <a:spcPts val="195"/>
                        </a:spcBef>
                      </a:pP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height</a:t>
                      </a:r>
                      <a:r>
                        <a:rPr sz="900" spc="-10"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7.5; </a:t>
                      </a:r>
                      <a:r>
                        <a:rPr sz="900" dirty="0">
                          <a:solidFill>
                            <a:srgbClr val="3333FF"/>
                          </a:solidFill>
                          <a:latin typeface="Arial"/>
                          <a:cs typeface="Arial"/>
                        </a:rPr>
                        <a:t>double</a:t>
                      </a:r>
                      <a:r>
                        <a:rPr sz="900" spc="-20" dirty="0">
                          <a:solidFill>
                            <a:srgbClr val="3333FF"/>
                          </a:solidFill>
                          <a:latin typeface="Arial"/>
                          <a:cs typeface="Arial"/>
                        </a:rPr>
                        <a:t> </a:t>
                      </a:r>
                      <a:r>
                        <a:rPr sz="900" dirty="0">
                          <a:latin typeface="Arial"/>
                          <a:cs typeface="Arial"/>
                        </a:rPr>
                        <a:t>radius</a:t>
                      </a:r>
                      <a:r>
                        <a:rPr sz="900" spc="-5" dirty="0">
                          <a:latin typeface="Arial"/>
                          <a:cs typeface="Arial"/>
                        </a:rPr>
                        <a:t> </a:t>
                      </a:r>
                      <a:r>
                        <a:rPr sz="900" dirty="0">
                          <a:latin typeface="Arial"/>
                          <a:cs typeface="Arial"/>
                        </a:rPr>
                        <a:t>=</a:t>
                      </a:r>
                      <a:r>
                        <a:rPr sz="900" spc="-5" dirty="0">
                          <a:latin typeface="Arial"/>
                          <a:cs typeface="Arial"/>
                        </a:rPr>
                        <a:t> </a:t>
                      </a:r>
                      <a:r>
                        <a:rPr sz="900" spc="-20" dirty="0">
                          <a:latin typeface="Arial"/>
                          <a:cs typeface="Arial"/>
                        </a:rPr>
                        <a:t>7.5;</a:t>
                      </a:r>
                      <a:endParaRPr sz="900">
                        <a:latin typeface="Arial"/>
                        <a:cs typeface="Arial"/>
                      </a:endParaRPr>
                    </a:p>
                    <a:p>
                      <a:pPr>
                        <a:lnSpc>
                          <a:spcPct val="100000"/>
                        </a:lnSpc>
                        <a:spcBef>
                          <a:spcPts val="40"/>
                        </a:spcBef>
                      </a:pPr>
                      <a:endParaRPr sz="800">
                        <a:latin typeface="Times New Roman"/>
                        <a:cs typeface="Times New Roman"/>
                      </a:endParaRPr>
                    </a:p>
                    <a:p>
                      <a:pPr marL="73025">
                        <a:lnSpc>
                          <a:spcPct val="100000"/>
                        </a:lnSpc>
                      </a:pPr>
                      <a:r>
                        <a:rPr sz="900" b="1" dirty="0">
                          <a:latin typeface="Arial"/>
                          <a:cs typeface="Arial"/>
                        </a:rPr>
                        <a:t>Cone</a:t>
                      </a:r>
                      <a:r>
                        <a:rPr sz="900" b="1" spc="5" dirty="0">
                          <a:latin typeface="Arial"/>
                          <a:cs typeface="Arial"/>
                        </a:rPr>
                        <a:t> </a:t>
                      </a:r>
                      <a:r>
                        <a:rPr sz="900" dirty="0">
                          <a:latin typeface="Arial"/>
                          <a:cs typeface="Arial"/>
                        </a:rPr>
                        <a:t>cone</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spc="-10" dirty="0">
                          <a:latin typeface="Arial"/>
                          <a:cs typeface="Arial"/>
                        </a:rPr>
                        <a:t>Cone(</a:t>
                      </a:r>
                      <a:r>
                        <a:rPr sz="900" b="1" spc="-10" dirty="0">
                          <a:latin typeface="Arial"/>
                          <a:cs typeface="Arial"/>
                        </a:rPr>
                        <a:t>Plane</a:t>
                      </a:r>
                      <a:r>
                        <a:rPr sz="900" spc="-10" dirty="0">
                          <a:latin typeface="Arial"/>
                          <a:cs typeface="Arial"/>
                        </a:rPr>
                        <a:t>.WorldXY, </a:t>
                      </a:r>
                      <a:r>
                        <a:rPr sz="900" dirty="0">
                          <a:latin typeface="Arial"/>
                          <a:cs typeface="Arial"/>
                        </a:rPr>
                        <a:t>height, </a:t>
                      </a:r>
                      <a:r>
                        <a:rPr sz="900" spc="-10" dirty="0">
                          <a:latin typeface="Arial"/>
                          <a:cs typeface="Arial"/>
                        </a:rPr>
                        <a:t>radius);</a:t>
                      </a:r>
                      <a:endParaRPr sz="900">
                        <a:latin typeface="Arial"/>
                        <a:cs typeface="Arial"/>
                      </a:endParaRPr>
                    </a:p>
                  </a:txBody>
                  <a:tcPr marL="0" marR="0" marT="247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33045">
                <a:tc gridSpan="2">
                  <a:txBody>
                    <a:bodyPr/>
                    <a:lstStyle/>
                    <a:p>
                      <a:pPr marL="73025">
                        <a:lnSpc>
                          <a:spcPct val="100000"/>
                        </a:lnSpc>
                        <a:spcBef>
                          <a:spcPts val="105"/>
                        </a:spcBef>
                      </a:pPr>
                      <a:r>
                        <a:rPr sz="900" dirty="0">
                          <a:latin typeface="Arial"/>
                          <a:cs typeface="Arial"/>
                        </a:rPr>
                        <a:t>Create</a:t>
                      </a:r>
                      <a:r>
                        <a:rPr sz="900" spc="-20" dirty="0">
                          <a:latin typeface="Arial"/>
                          <a:cs typeface="Arial"/>
                        </a:rPr>
                        <a:t> </a:t>
                      </a:r>
                      <a:r>
                        <a:rPr sz="900" dirty="0">
                          <a:latin typeface="Arial"/>
                          <a:cs typeface="Arial"/>
                        </a:rPr>
                        <a:t>an</a:t>
                      </a:r>
                      <a:r>
                        <a:rPr sz="900" spc="-20" dirty="0">
                          <a:latin typeface="Arial"/>
                          <a:cs typeface="Arial"/>
                        </a:rPr>
                        <a:t> </a:t>
                      </a:r>
                      <a:r>
                        <a:rPr sz="900" dirty="0">
                          <a:latin typeface="Arial"/>
                          <a:cs typeface="Arial"/>
                        </a:rPr>
                        <a:t>instance</a:t>
                      </a:r>
                      <a:r>
                        <a:rPr sz="900" spc="-3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30" dirty="0">
                          <a:latin typeface="Arial"/>
                          <a:cs typeface="Arial"/>
                        </a:rPr>
                        <a:t> </a:t>
                      </a:r>
                      <a:r>
                        <a:rPr sz="900" b="1" i="1" spc="-10" dirty="0">
                          <a:latin typeface="Arial"/>
                          <a:cs typeface="Arial"/>
                        </a:rPr>
                        <a:t>Torus</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6"/>
                  </a:ext>
                </a:extLst>
              </a:tr>
              <a:tr h="1061720">
                <a:tc>
                  <a:txBody>
                    <a:bodyPr/>
                    <a:lstStyle/>
                    <a:p>
                      <a:pPr marL="73025" marR="2238375">
                        <a:lnSpc>
                          <a:spcPts val="1030"/>
                        </a:lnSpc>
                        <a:spcBef>
                          <a:spcPts val="180"/>
                        </a:spcBef>
                      </a:pP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minorRadius</a:t>
                      </a:r>
                      <a:r>
                        <a:rPr sz="900" spc="-15" dirty="0">
                          <a:latin typeface="Arial"/>
                          <a:cs typeface="Arial"/>
                        </a:rPr>
                        <a:t> </a:t>
                      </a:r>
                      <a:r>
                        <a:rPr sz="900" dirty="0">
                          <a:latin typeface="Arial"/>
                          <a:cs typeface="Arial"/>
                        </a:rPr>
                        <a:t>=</a:t>
                      </a:r>
                      <a:r>
                        <a:rPr sz="900" spc="-25" dirty="0">
                          <a:latin typeface="Arial"/>
                          <a:cs typeface="Arial"/>
                        </a:rPr>
                        <a:t> </a:t>
                      </a:r>
                      <a:r>
                        <a:rPr sz="900" spc="-20" dirty="0">
                          <a:latin typeface="Arial"/>
                          <a:cs typeface="Arial"/>
                        </a:rPr>
                        <a:t>2.5;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majorRadius</a:t>
                      </a:r>
                      <a:r>
                        <a:rPr sz="900" spc="-15" dirty="0">
                          <a:latin typeface="Arial"/>
                          <a:cs typeface="Arial"/>
                        </a:rPr>
                        <a:t> </a:t>
                      </a:r>
                      <a:r>
                        <a:rPr sz="900" dirty="0">
                          <a:latin typeface="Arial"/>
                          <a:cs typeface="Arial"/>
                        </a:rPr>
                        <a:t>=</a:t>
                      </a:r>
                      <a:r>
                        <a:rPr sz="900" spc="-25" dirty="0">
                          <a:latin typeface="Arial"/>
                          <a:cs typeface="Arial"/>
                        </a:rPr>
                        <a:t> </a:t>
                      </a:r>
                      <a:r>
                        <a:rPr sz="900" spc="-20" dirty="0">
                          <a:latin typeface="Arial"/>
                          <a:cs typeface="Arial"/>
                        </a:rPr>
                        <a:t>7.5;</a:t>
                      </a:r>
                      <a:endParaRPr sz="900">
                        <a:latin typeface="Arial"/>
                        <a:cs typeface="Arial"/>
                      </a:endParaRPr>
                    </a:p>
                    <a:p>
                      <a:pPr>
                        <a:lnSpc>
                          <a:spcPct val="100000"/>
                        </a:lnSpc>
                        <a:spcBef>
                          <a:spcPts val="15"/>
                        </a:spcBef>
                      </a:pPr>
                      <a:endParaRPr sz="900">
                        <a:latin typeface="Times New Roman"/>
                        <a:cs typeface="Times New Roman"/>
                      </a:endParaRPr>
                    </a:p>
                    <a:p>
                      <a:pPr marL="73025" marR="746125">
                        <a:lnSpc>
                          <a:spcPts val="1030"/>
                        </a:lnSpc>
                      </a:pPr>
                      <a:r>
                        <a:rPr sz="900" b="1" dirty="0">
                          <a:latin typeface="Arial"/>
                          <a:cs typeface="Arial"/>
                        </a:rPr>
                        <a:t>Torus</a:t>
                      </a:r>
                      <a:r>
                        <a:rPr sz="900" b="1" spc="-10" dirty="0">
                          <a:latin typeface="Arial"/>
                          <a:cs typeface="Arial"/>
                        </a:rPr>
                        <a:t> </a:t>
                      </a:r>
                      <a:r>
                        <a:rPr sz="900" dirty="0">
                          <a:latin typeface="Arial"/>
                          <a:cs typeface="Arial"/>
                        </a:rPr>
                        <a:t>torus</a:t>
                      </a:r>
                      <a:r>
                        <a:rPr sz="900" spc="-5" dirty="0">
                          <a:latin typeface="Arial"/>
                          <a:cs typeface="Arial"/>
                        </a:rPr>
                        <a:t> </a:t>
                      </a:r>
                      <a:r>
                        <a:rPr sz="900" dirty="0">
                          <a:latin typeface="Arial"/>
                          <a:cs typeface="Arial"/>
                        </a:rPr>
                        <a:t>=</a:t>
                      </a:r>
                      <a:r>
                        <a:rPr sz="900" spc="-20"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Torus(</a:t>
                      </a:r>
                      <a:r>
                        <a:rPr sz="900" b="1" dirty="0">
                          <a:latin typeface="Arial"/>
                          <a:cs typeface="Arial"/>
                        </a:rPr>
                        <a:t>Plane</a:t>
                      </a:r>
                      <a:r>
                        <a:rPr sz="900" dirty="0">
                          <a:latin typeface="Arial"/>
                          <a:cs typeface="Arial"/>
                        </a:rPr>
                        <a:t>.WorldXY,</a:t>
                      </a:r>
                      <a:r>
                        <a:rPr sz="900" spc="-10" dirty="0">
                          <a:latin typeface="Arial"/>
                          <a:cs typeface="Arial"/>
                        </a:rPr>
                        <a:t> majorRadius, minorRadius);</a:t>
                      </a:r>
                      <a:endParaRPr sz="900">
                        <a:latin typeface="Arial"/>
                        <a:cs typeface="Arial"/>
                      </a:endParaRPr>
                    </a:p>
                  </a:txBody>
                  <a:tcPr marL="0" marR="0" marT="228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bl>
          </a:graphicData>
        </a:graphic>
      </p:graphicFrame>
      <p:pic>
        <p:nvPicPr>
          <p:cNvPr id="6" name="object 6"/>
          <p:cNvPicPr/>
          <p:nvPr/>
        </p:nvPicPr>
        <p:blipFill>
          <a:blip r:embed="rId2" cstate="print"/>
          <a:stretch>
            <a:fillRect/>
          </a:stretch>
        </p:blipFill>
        <p:spPr>
          <a:xfrm>
            <a:off x="5152644" y="3545078"/>
            <a:ext cx="1247980" cy="1247854"/>
          </a:xfrm>
          <a:prstGeom prst="rect">
            <a:avLst/>
          </a:prstGeom>
        </p:spPr>
      </p:pic>
      <p:pic>
        <p:nvPicPr>
          <p:cNvPr id="7" name="object 7"/>
          <p:cNvPicPr/>
          <p:nvPr/>
        </p:nvPicPr>
        <p:blipFill>
          <a:blip r:embed="rId3" cstate="print"/>
          <a:stretch>
            <a:fillRect/>
          </a:stretch>
        </p:blipFill>
        <p:spPr>
          <a:xfrm>
            <a:off x="5497435" y="5115398"/>
            <a:ext cx="596509" cy="990346"/>
          </a:xfrm>
          <a:prstGeom prst="rect">
            <a:avLst/>
          </a:prstGeom>
        </p:spPr>
      </p:pic>
      <p:pic>
        <p:nvPicPr>
          <p:cNvPr id="8" name="object 8"/>
          <p:cNvPicPr/>
          <p:nvPr/>
        </p:nvPicPr>
        <p:blipFill>
          <a:blip r:embed="rId4" cstate="print"/>
          <a:stretch>
            <a:fillRect/>
          </a:stretch>
        </p:blipFill>
        <p:spPr>
          <a:xfrm>
            <a:off x="4971669" y="6439153"/>
            <a:ext cx="1590185" cy="1004480"/>
          </a:xfrm>
          <a:prstGeom prst="rect">
            <a:avLst/>
          </a:prstGeom>
        </p:spPr>
      </p:pic>
      <p:pic>
        <p:nvPicPr>
          <p:cNvPr id="9" name="object 9"/>
          <p:cNvPicPr/>
          <p:nvPr/>
        </p:nvPicPr>
        <p:blipFill>
          <a:blip r:embed="rId5" cstate="print"/>
          <a:stretch>
            <a:fillRect/>
          </a:stretch>
        </p:blipFill>
        <p:spPr>
          <a:xfrm>
            <a:off x="5038344" y="7752841"/>
            <a:ext cx="1467291" cy="1018832"/>
          </a:xfrm>
          <a:prstGeom prst="rect">
            <a:avLst/>
          </a:prstGeom>
        </p:spPr>
      </p:pic>
      <p:sp>
        <p:nvSpPr>
          <p:cNvPr id="13" name="Title 12"/>
          <p:cNvSpPr>
            <a:spLocks noGrp="1"/>
          </p:cNvSpPr>
          <p:nvPr>
            <p:ph type="title"/>
          </p:nvPr>
        </p:nvSpPr>
        <p:spPr/>
        <p:txBody>
          <a:bodyPr/>
          <a:lstStyle/>
          <a:p>
            <a:endParaRPr lang="en-US"/>
          </a:p>
        </p:txBody>
      </p:sp>
      <p:sp>
        <p:nvSpPr>
          <p:cNvPr id="12" name="TextBox 11">
            <a:hlinkClick r:id="rId6" action="ppaction://hlinkfile"/>
          </p:cNvPr>
          <p:cNvSpPr txBox="1"/>
          <p:nvPr/>
        </p:nvSpPr>
        <p:spPr>
          <a:xfrm>
            <a:off x="6324600" y="357973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4" name="TextBox 13">
            <a:hlinkClick r:id="rId7" action="ppaction://hlinkfile"/>
          </p:cNvPr>
          <p:cNvSpPr txBox="1"/>
          <p:nvPr/>
        </p:nvSpPr>
        <p:spPr>
          <a:xfrm>
            <a:off x="6324600" y="6464737"/>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5" name="TextBox 14">
            <a:hlinkClick r:id="rId8" action="ppaction://hlinkfile"/>
          </p:cNvPr>
          <p:cNvSpPr txBox="1"/>
          <p:nvPr/>
        </p:nvSpPr>
        <p:spPr>
          <a:xfrm>
            <a:off x="6324600" y="7784589"/>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16" name="TextBox 15">
            <a:hlinkClick r:id="rId9" action="ppaction://hlinkfile"/>
          </p:cNvPr>
          <p:cNvSpPr txBox="1"/>
          <p:nvPr/>
        </p:nvSpPr>
        <p:spPr>
          <a:xfrm>
            <a:off x="6324600" y="514488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9128"/>
            <a:ext cx="5838825" cy="1172210"/>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3_2_5:</a:t>
            </a:r>
            <a:r>
              <a:rPr sz="1200" b="1" spc="-35" dirty="0">
                <a:latin typeface="Arial"/>
                <a:cs typeface="Arial"/>
              </a:rPr>
              <a:t> </a:t>
            </a:r>
            <a:r>
              <a:rPr sz="1200" b="1" dirty="0">
                <a:latin typeface="Arial"/>
                <a:cs typeface="Arial"/>
              </a:rPr>
              <a:t>Other</a:t>
            </a:r>
            <a:r>
              <a:rPr sz="1200" b="1" spc="-35" dirty="0">
                <a:latin typeface="Arial"/>
                <a:cs typeface="Arial"/>
              </a:rPr>
              <a:t> </a:t>
            </a:r>
            <a:r>
              <a:rPr sz="1200" b="1" dirty="0">
                <a:latin typeface="Arial"/>
                <a:cs typeface="Arial"/>
              </a:rPr>
              <a:t>geometry</a:t>
            </a:r>
            <a:r>
              <a:rPr sz="1200" b="1" spc="-30" dirty="0">
                <a:latin typeface="Arial"/>
                <a:cs typeface="Arial"/>
              </a:rPr>
              <a:t> </a:t>
            </a:r>
            <a:r>
              <a:rPr sz="1200" b="1" spc="-10" dirty="0">
                <a:latin typeface="Arial"/>
                <a:cs typeface="Arial"/>
              </a:rPr>
              <a:t>structures</a:t>
            </a:r>
            <a:endParaRPr sz="1200">
              <a:latin typeface="Arial"/>
              <a:cs typeface="Arial"/>
            </a:endParaRPr>
          </a:p>
          <a:p>
            <a:pPr>
              <a:lnSpc>
                <a:spcPct val="100000"/>
              </a:lnSpc>
              <a:spcBef>
                <a:spcPts val="5"/>
              </a:spcBef>
            </a:pPr>
            <a:endParaRPr sz="1100">
              <a:latin typeface="Arial"/>
              <a:cs typeface="Arial"/>
            </a:endParaRPr>
          </a:p>
          <a:p>
            <a:pPr marL="12700" marR="5080">
              <a:lnSpc>
                <a:spcPct val="95700"/>
              </a:lnSpc>
            </a:pPr>
            <a:r>
              <a:rPr sz="1100" dirty="0">
                <a:latin typeface="Arial"/>
                <a:cs typeface="Arial"/>
              </a:rPr>
              <a:t>Now</a:t>
            </a:r>
            <a:r>
              <a:rPr sz="1100" spc="-3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have</a:t>
            </a:r>
            <a:r>
              <a:rPr sz="1100" spc="-25" dirty="0">
                <a:latin typeface="Arial"/>
                <a:cs typeface="Arial"/>
              </a:rPr>
              <a:t> </a:t>
            </a:r>
            <a:r>
              <a:rPr sz="1100" dirty="0">
                <a:latin typeface="Arial"/>
                <a:cs typeface="Arial"/>
              </a:rPr>
              <a:t>explained</a:t>
            </a:r>
            <a:r>
              <a:rPr sz="1100" spc="-20" dirty="0">
                <a:latin typeface="Arial"/>
                <a:cs typeface="Arial"/>
              </a:rPr>
              <a:t> </a:t>
            </a:r>
            <a:r>
              <a:rPr sz="1100" dirty="0">
                <a:latin typeface="Arial"/>
                <a:cs typeface="Arial"/>
              </a:rPr>
              <a:t>the</a:t>
            </a:r>
            <a:r>
              <a:rPr sz="1100" spc="-20" dirty="0">
                <a:latin typeface="Arial"/>
                <a:cs typeface="Arial"/>
              </a:rPr>
              <a:t> </a:t>
            </a:r>
            <a:r>
              <a:rPr sz="1100" b="1" i="1" dirty="0">
                <a:latin typeface="Arial"/>
                <a:cs typeface="Arial"/>
              </a:rPr>
              <a:t>Point3d</a:t>
            </a:r>
            <a:r>
              <a:rPr sz="1100" b="1" i="1" spc="-20" dirty="0">
                <a:latin typeface="Arial"/>
                <a:cs typeface="Arial"/>
              </a:rPr>
              <a:t> </a:t>
            </a:r>
            <a:r>
              <a:rPr sz="1100" dirty="0">
                <a:latin typeface="Arial"/>
                <a:cs typeface="Arial"/>
              </a:rPr>
              <a:t>structure</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some</a:t>
            </a:r>
            <a:r>
              <a:rPr sz="1100" spc="-20" dirty="0">
                <a:latin typeface="Arial"/>
                <a:cs typeface="Arial"/>
              </a:rPr>
              <a:t> </a:t>
            </a:r>
            <a:r>
              <a:rPr sz="1100" dirty="0">
                <a:latin typeface="Arial"/>
                <a:cs typeface="Arial"/>
              </a:rPr>
              <a:t>depth,</a:t>
            </a:r>
            <a:r>
              <a:rPr sz="1100" spc="-20"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some of</a:t>
            </a:r>
            <a:r>
              <a:rPr sz="1100" spc="-25" dirty="0">
                <a:latin typeface="Arial"/>
                <a:cs typeface="Arial"/>
              </a:rPr>
              <a:t> </a:t>
            </a:r>
            <a:r>
              <a:rPr sz="1100" dirty="0">
                <a:latin typeface="Arial"/>
                <a:cs typeface="Arial"/>
              </a:rPr>
              <a:t>the</a:t>
            </a:r>
            <a:r>
              <a:rPr sz="1100" spc="-15" dirty="0">
                <a:latin typeface="Arial"/>
                <a:cs typeface="Arial"/>
              </a:rPr>
              <a:t> </a:t>
            </a:r>
            <a:r>
              <a:rPr sz="1100" spc="-10" dirty="0">
                <a:latin typeface="Arial"/>
                <a:cs typeface="Arial"/>
              </a:rPr>
              <a:t>lightweight </a:t>
            </a:r>
            <a:r>
              <a:rPr sz="1100" dirty="0">
                <a:latin typeface="Arial"/>
                <a:cs typeface="Arial"/>
              </a:rPr>
              <a:t>geometry</a:t>
            </a:r>
            <a:r>
              <a:rPr sz="1100" spc="-40" dirty="0">
                <a:latin typeface="Arial"/>
                <a:cs typeface="Arial"/>
              </a:rPr>
              <a:t> </a:t>
            </a:r>
            <a:r>
              <a:rPr sz="1100" dirty="0">
                <a:latin typeface="Arial"/>
                <a:cs typeface="Arial"/>
              </a:rPr>
              <a:t>structures</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should</a:t>
            </a:r>
            <a:r>
              <a:rPr sz="1100" spc="-20" dirty="0">
                <a:latin typeface="Arial"/>
                <a:cs typeface="Arial"/>
              </a:rPr>
              <a:t> </a:t>
            </a:r>
            <a:r>
              <a:rPr sz="1100" dirty="0">
                <a:latin typeface="Arial"/>
                <a:cs typeface="Arial"/>
              </a:rPr>
              <a:t>be</a:t>
            </a:r>
            <a:r>
              <a:rPr sz="1100" spc="-15" dirty="0">
                <a:latin typeface="Arial"/>
                <a:cs typeface="Arial"/>
              </a:rPr>
              <a:t> </a:t>
            </a:r>
            <a:r>
              <a:rPr sz="1100" dirty="0">
                <a:latin typeface="Arial"/>
                <a:cs typeface="Arial"/>
              </a:rPr>
              <a:t>able</a:t>
            </a:r>
            <a:r>
              <a:rPr sz="1100" spc="-2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review</a:t>
            </a:r>
            <a:r>
              <a:rPr sz="1100" spc="-30" dirty="0">
                <a:latin typeface="Arial"/>
                <a:cs typeface="Arial"/>
              </a:rPr>
              <a:t> </a:t>
            </a:r>
            <a:r>
              <a:rPr sz="1100" dirty="0">
                <a:latin typeface="Arial"/>
                <a:cs typeface="Arial"/>
              </a:rPr>
              <a:t>and</a:t>
            </a:r>
            <a:r>
              <a:rPr sz="1100" spc="-15"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rest</a:t>
            </a:r>
            <a:r>
              <a:rPr sz="1100" spc="-10" dirty="0">
                <a:latin typeface="Arial"/>
                <a:cs typeface="Arial"/>
              </a:rPr>
              <a:t> </a:t>
            </a:r>
            <a:r>
              <a:rPr sz="1100" dirty="0">
                <a:latin typeface="Arial"/>
                <a:cs typeface="Arial"/>
              </a:rPr>
              <a:t>using</a:t>
            </a:r>
            <a:r>
              <a:rPr sz="1100" spc="-25" dirty="0">
                <a:latin typeface="Arial"/>
                <a:cs typeface="Arial"/>
              </a:rPr>
              <a:t> </a:t>
            </a:r>
            <a:r>
              <a:rPr sz="1100" dirty="0">
                <a:latin typeface="Arial"/>
                <a:cs typeface="Arial"/>
              </a:rPr>
              <a:t>the</a:t>
            </a:r>
            <a:r>
              <a:rPr sz="1100" spc="5" dirty="0">
                <a:latin typeface="Arial"/>
                <a:cs typeface="Arial"/>
              </a:rPr>
              <a:t> </a:t>
            </a:r>
            <a:r>
              <a:rPr sz="1100" b="1" i="1" spc="-10" dirty="0">
                <a:latin typeface="Arial"/>
                <a:cs typeface="Arial"/>
              </a:rPr>
              <a:t>RhinoCommon </a:t>
            </a:r>
            <a:r>
              <a:rPr sz="1100" dirty="0">
                <a:latin typeface="Arial"/>
                <a:cs typeface="Arial"/>
              </a:rPr>
              <a:t>documentation.</a:t>
            </a:r>
            <a:r>
              <a:rPr sz="1100" spc="-3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a</a:t>
            </a:r>
            <a:r>
              <a:rPr sz="1100" spc="-40" dirty="0">
                <a:latin typeface="Arial"/>
                <a:cs typeface="Arial"/>
              </a:rPr>
              <a:t> </a:t>
            </a:r>
            <a:r>
              <a:rPr sz="1100" dirty="0">
                <a:latin typeface="Arial"/>
                <a:cs typeface="Arial"/>
              </a:rPr>
              <a:t>wrap</a:t>
            </a:r>
            <a:r>
              <a:rPr sz="1100" spc="-30" dirty="0">
                <a:latin typeface="Arial"/>
                <a:cs typeface="Arial"/>
              </a:rPr>
              <a:t> </a:t>
            </a:r>
            <a:r>
              <a:rPr sz="1100" dirty="0">
                <a:latin typeface="Arial"/>
                <a:cs typeface="Arial"/>
              </a:rPr>
              <a:t>up,</a:t>
            </a:r>
            <a:r>
              <a:rPr sz="1100" spc="-3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30" dirty="0">
                <a:latin typeface="Arial"/>
                <a:cs typeface="Arial"/>
              </a:rPr>
              <a:t> </a:t>
            </a:r>
            <a:r>
              <a:rPr sz="1100" dirty="0">
                <a:latin typeface="Arial"/>
                <a:cs typeface="Arial"/>
              </a:rPr>
              <a:t>example</a:t>
            </a:r>
            <a:r>
              <a:rPr sz="1100" spc="-30" dirty="0">
                <a:latin typeface="Arial"/>
                <a:cs typeface="Arial"/>
              </a:rPr>
              <a:t> </a:t>
            </a:r>
            <a:r>
              <a:rPr sz="1100" dirty="0">
                <a:latin typeface="Arial"/>
                <a:cs typeface="Arial"/>
              </a:rPr>
              <a:t>uses</a:t>
            </a:r>
            <a:r>
              <a:rPr sz="1100" spc="-30" dirty="0">
                <a:latin typeface="Arial"/>
                <a:cs typeface="Arial"/>
              </a:rPr>
              <a:t> </a:t>
            </a:r>
            <a:r>
              <a:rPr sz="1100" dirty="0">
                <a:latin typeface="Arial"/>
                <a:cs typeface="Arial"/>
              </a:rPr>
              <a:t>eight</a:t>
            </a:r>
            <a:r>
              <a:rPr sz="1100" spc="-35" dirty="0">
                <a:latin typeface="Arial"/>
                <a:cs typeface="Arial"/>
              </a:rPr>
              <a:t> </a:t>
            </a:r>
            <a:r>
              <a:rPr sz="1100" dirty="0">
                <a:latin typeface="Arial"/>
                <a:cs typeface="Arial"/>
              </a:rPr>
              <a:t>different</a:t>
            </a:r>
            <a:r>
              <a:rPr sz="1100" spc="-20" dirty="0">
                <a:latin typeface="Arial"/>
                <a:cs typeface="Arial"/>
              </a:rPr>
              <a:t> </a:t>
            </a:r>
            <a:r>
              <a:rPr sz="1100" dirty="0">
                <a:latin typeface="Arial"/>
                <a:cs typeface="Arial"/>
              </a:rPr>
              <a:t>structures</a:t>
            </a:r>
            <a:r>
              <a:rPr sz="1100" spc="-30" dirty="0">
                <a:latin typeface="Arial"/>
                <a:cs typeface="Arial"/>
              </a:rPr>
              <a:t> </a:t>
            </a:r>
            <a:r>
              <a:rPr sz="1100" dirty="0">
                <a:latin typeface="Arial"/>
                <a:cs typeface="Arial"/>
              </a:rPr>
              <a:t>defined</a:t>
            </a:r>
            <a:r>
              <a:rPr sz="1100" spc="-25" dirty="0">
                <a:latin typeface="Arial"/>
                <a:cs typeface="Arial"/>
              </a:rPr>
              <a:t> in </a:t>
            </a:r>
            <a:r>
              <a:rPr sz="1100" dirty="0">
                <a:latin typeface="Arial"/>
                <a:cs typeface="Arial"/>
              </a:rPr>
              <a:t>the</a:t>
            </a:r>
            <a:r>
              <a:rPr sz="1100" spc="-35" dirty="0">
                <a:latin typeface="Arial"/>
                <a:cs typeface="Arial"/>
              </a:rPr>
              <a:t> </a:t>
            </a:r>
            <a:r>
              <a:rPr sz="1100" b="1" i="1" dirty="0">
                <a:latin typeface="Arial"/>
                <a:cs typeface="Arial"/>
              </a:rPr>
              <a:t>Rhino.Geometry</a:t>
            </a:r>
            <a:r>
              <a:rPr sz="1100" b="1" i="1" spc="-35" dirty="0">
                <a:latin typeface="Arial"/>
                <a:cs typeface="Arial"/>
              </a:rPr>
              <a:t> </a:t>
            </a:r>
            <a:r>
              <a:rPr sz="1100" dirty="0">
                <a:latin typeface="Arial"/>
                <a:cs typeface="Arial"/>
              </a:rPr>
              <a:t>namespace.</a:t>
            </a:r>
            <a:r>
              <a:rPr sz="1100" spc="-25" dirty="0">
                <a:latin typeface="Arial"/>
                <a:cs typeface="Arial"/>
              </a:rPr>
              <a:t> </a:t>
            </a:r>
            <a:r>
              <a:rPr sz="1100" dirty="0">
                <a:latin typeface="Arial"/>
                <a:cs typeface="Arial"/>
              </a:rPr>
              <a:t>Those</a:t>
            </a:r>
            <a:r>
              <a:rPr sz="1100" spc="-40" dirty="0">
                <a:latin typeface="Arial"/>
                <a:cs typeface="Arial"/>
              </a:rPr>
              <a:t> </a:t>
            </a:r>
            <a:r>
              <a:rPr sz="1100" dirty="0">
                <a:latin typeface="Arial"/>
                <a:cs typeface="Arial"/>
              </a:rPr>
              <a:t>are</a:t>
            </a:r>
            <a:r>
              <a:rPr sz="1100" spc="-30" dirty="0">
                <a:latin typeface="Arial"/>
                <a:cs typeface="Arial"/>
              </a:rPr>
              <a:t> </a:t>
            </a:r>
            <a:r>
              <a:rPr sz="1100" b="1" i="1" dirty="0">
                <a:latin typeface="Arial"/>
                <a:cs typeface="Arial"/>
              </a:rPr>
              <a:t>Plane</a:t>
            </a:r>
            <a:r>
              <a:rPr sz="1100" dirty="0">
                <a:latin typeface="Arial"/>
                <a:cs typeface="Arial"/>
              </a:rPr>
              <a:t>,</a:t>
            </a:r>
            <a:r>
              <a:rPr sz="1100" spc="-25" dirty="0">
                <a:latin typeface="Arial"/>
                <a:cs typeface="Arial"/>
              </a:rPr>
              <a:t> </a:t>
            </a:r>
            <a:r>
              <a:rPr sz="1100" b="1" i="1" dirty="0">
                <a:latin typeface="Arial"/>
                <a:cs typeface="Arial"/>
              </a:rPr>
              <a:t>Point3d,</a:t>
            </a:r>
            <a:r>
              <a:rPr sz="1100" b="1" i="1" spc="-45" dirty="0">
                <a:latin typeface="Arial"/>
                <a:cs typeface="Arial"/>
              </a:rPr>
              <a:t> </a:t>
            </a:r>
            <a:r>
              <a:rPr sz="1100" b="1" i="1" dirty="0">
                <a:latin typeface="Arial"/>
                <a:cs typeface="Arial"/>
              </a:rPr>
              <a:t>Interval,</a:t>
            </a:r>
            <a:r>
              <a:rPr sz="1100" b="1" i="1" spc="-35" dirty="0">
                <a:latin typeface="Arial"/>
                <a:cs typeface="Arial"/>
              </a:rPr>
              <a:t> </a:t>
            </a:r>
            <a:r>
              <a:rPr sz="1100" b="1" i="1" dirty="0">
                <a:latin typeface="Arial"/>
                <a:cs typeface="Arial"/>
              </a:rPr>
              <a:t>Arc</a:t>
            </a:r>
            <a:r>
              <a:rPr sz="1100" dirty="0">
                <a:latin typeface="Arial"/>
                <a:cs typeface="Arial"/>
              </a:rPr>
              <a:t>,</a:t>
            </a:r>
            <a:r>
              <a:rPr sz="1100" spc="-25" dirty="0">
                <a:latin typeface="Arial"/>
                <a:cs typeface="Arial"/>
              </a:rPr>
              <a:t> </a:t>
            </a:r>
            <a:r>
              <a:rPr sz="1100" b="1" i="1" dirty="0">
                <a:latin typeface="Arial"/>
                <a:cs typeface="Arial"/>
              </a:rPr>
              <a:t>Vector3d</a:t>
            </a:r>
            <a:r>
              <a:rPr sz="1100" dirty="0">
                <a:latin typeface="Arial"/>
                <a:cs typeface="Arial"/>
              </a:rPr>
              <a:t>,</a:t>
            </a:r>
            <a:r>
              <a:rPr sz="1100" spc="-20" dirty="0">
                <a:latin typeface="Arial"/>
                <a:cs typeface="Arial"/>
              </a:rPr>
              <a:t> </a:t>
            </a:r>
            <a:r>
              <a:rPr sz="1100" b="1" i="1" spc="-10" dirty="0">
                <a:latin typeface="Arial"/>
                <a:cs typeface="Arial"/>
              </a:rPr>
              <a:t>Line</a:t>
            </a:r>
            <a:r>
              <a:rPr sz="1100" spc="-10" dirty="0">
                <a:latin typeface="Arial"/>
                <a:cs typeface="Arial"/>
              </a:rPr>
              <a:t>, </a:t>
            </a:r>
            <a:r>
              <a:rPr sz="1100" b="1" i="1" dirty="0">
                <a:latin typeface="Arial"/>
                <a:cs typeface="Arial"/>
              </a:rPr>
              <a:t>Sphere</a:t>
            </a:r>
            <a:r>
              <a:rPr sz="1100" dirty="0">
                <a:latin typeface="Arial"/>
                <a:cs typeface="Arial"/>
              </a:rPr>
              <a:t>,</a:t>
            </a:r>
            <a:r>
              <a:rPr sz="1100" spc="-25" dirty="0">
                <a:latin typeface="Arial"/>
                <a:cs typeface="Arial"/>
              </a:rPr>
              <a:t> </a:t>
            </a:r>
            <a:r>
              <a:rPr sz="1100" dirty="0">
                <a:latin typeface="Arial"/>
                <a:cs typeface="Arial"/>
              </a:rPr>
              <a:t>and</a:t>
            </a:r>
            <a:r>
              <a:rPr sz="1100" spc="-35" dirty="0">
                <a:latin typeface="Arial"/>
                <a:cs typeface="Arial"/>
              </a:rPr>
              <a:t> </a:t>
            </a:r>
            <a:r>
              <a:rPr sz="1100" b="1" i="1" dirty="0">
                <a:latin typeface="Arial"/>
                <a:cs typeface="Arial"/>
              </a:rPr>
              <a:t>Cylinder</a:t>
            </a:r>
            <a:r>
              <a:rPr sz="1100" dirty="0">
                <a:latin typeface="Arial"/>
                <a:cs typeface="Arial"/>
              </a:rPr>
              <a:t>.</a:t>
            </a:r>
            <a:r>
              <a:rPr sz="1100" spc="-1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goal</a:t>
            </a:r>
            <a:r>
              <a:rPr sz="1100" spc="-25" dirty="0">
                <a:latin typeface="Arial"/>
                <a:cs typeface="Arial"/>
              </a:rPr>
              <a:t> </a:t>
            </a:r>
            <a:r>
              <a:rPr sz="1100" dirty="0">
                <a:latin typeface="Arial"/>
                <a:cs typeface="Arial"/>
              </a:rPr>
              <a:t>is</a:t>
            </a:r>
            <a:r>
              <a:rPr sz="1100" spc="-3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35" dirty="0">
                <a:latin typeface="Arial"/>
                <a:cs typeface="Arial"/>
              </a:rPr>
              <a:t> </a:t>
            </a:r>
            <a:r>
              <a:rPr sz="1100" dirty="0">
                <a:latin typeface="Arial"/>
                <a:cs typeface="Arial"/>
              </a:rPr>
              <a:t>the</a:t>
            </a:r>
            <a:r>
              <a:rPr sz="1100" spc="-45" dirty="0">
                <a:latin typeface="Arial"/>
                <a:cs typeface="Arial"/>
              </a:rPr>
              <a:t> </a:t>
            </a:r>
            <a:r>
              <a:rPr sz="1100" dirty="0">
                <a:latin typeface="Arial"/>
                <a:cs typeface="Arial"/>
              </a:rPr>
              <a:t>following</a:t>
            </a:r>
            <a:r>
              <a:rPr sz="1100" spc="-20" dirty="0">
                <a:latin typeface="Arial"/>
                <a:cs typeface="Arial"/>
              </a:rPr>
              <a:t> </a:t>
            </a:r>
            <a:r>
              <a:rPr sz="1100" spc="-10" dirty="0">
                <a:latin typeface="Arial"/>
                <a:cs typeface="Arial"/>
              </a:rPr>
              <a:t>composition.</a:t>
            </a:r>
            <a:endParaRPr sz="1100">
              <a:latin typeface="Arial"/>
              <a:cs typeface="Arial"/>
            </a:endParaRPr>
          </a:p>
        </p:txBody>
      </p:sp>
      <p:graphicFrame>
        <p:nvGraphicFramePr>
          <p:cNvPr id="16" name="object 3"/>
          <p:cNvGraphicFramePr>
            <a:graphicFrameLocks noGrp="1"/>
          </p:cNvGraphicFramePr>
          <p:nvPr>
            <p:extLst>
              <p:ext uri="{D42A27DB-BD31-4B8C-83A1-F6EECF244321}">
                <p14:modId xmlns:p14="http://schemas.microsoft.com/office/powerpoint/2010/main" val="290158262"/>
              </p:ext>
            </p:extLst>
          </p:nvPr>
        </p:nvGraphicFramePr>
        <p:xfrm>
          <a:off x="980236" y="2202089"/>
          <a:ext cx="5944870" cy="3908425"/>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94945">
                <a:tc gridSpan="2">
                  <a:txBody>
                    <a:bodyPr/>
                    <a:lstStyle/>
                    <a:p>
                      <a:pPr marL="73025">
                        <a:lnSpc>
                          <a:spcPct val="100000"/>
                        </a:lnSpc>
                        <a:spcBef>
                          <a:spcPts val="120"/>
                        </a:spcBef>
                      </a:pPr>
                      <a:r>
                        <a:rPr sz="900" dirty="0">
                          <a:latin typeface="Arial"/>
                          <a:cs typeface="Arial"/>
                        </a:rPr>
                        <a:t>1-</a:t>
                      </a:r>
                      <a:r>
                        <a:rPr sz="900" spc="-25" dirty="0">
                          <a:latin typeface="Arial"/>
                          <a:cs typeface="Arial"/>
                        </a:rPr>
                        <a:t> </a:t>
                      </a:r>
                      <a:r>
                        <a:rPr sz="900" dirty="0">
                          <a:latin typeface="Arial"/>
                          <a:cs typeface="Arial"/>
                        </a:rPr>
                        <a:t>Create</a:t>
                      </a:r>
                      <a:r>
                        <a:rPr sz="900" spc="-35" dirty="0">
                          <a:latin typeface="Arial"/>
                          <a:cs typeface="Arial"/>
                        </a:rPr>
                        <a:t> </a:t>
                      </a:r>
                      <a:r>
                        <a:rPr sz="900" dirty="0">
                          <a:latin typeface="Arial"/>
                          <a:cs typeface="Arial"/>
                        </a:rPr>
                        <a:t>an</a:t>
                      </a:r>
                      <a:r>
                        <a:rPr sz="900" spc="-35"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circle</a:t>
                      </a:r>
                      <a:r>
                        <a:rPr sz="900" spc="-25" dirty="0">
                          <a:latin typeface="Arial"/>
                          <a:cs typeface="Arial"/>
                        </a:rPr>
                        <a:t> </a:t>
                      </a:r>
                      <a:r>
                        <a:rPr sz="900" dirty="0">
                          <a:latin typeface="Arial"/>
                          <a:cs typeface="Arial"/>
                        </a:rPr>
                        <a:t>on</a:t>
                      </a:r>
                      <a:r>
                        <a:rPr sz="900" spc="-25"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xy-plane,</a:t>
                      </a:r>
                      <a:r>
                        <a:rPr sz="900" spc="-15" dirty="0">
                          <a:latin typeface="Arial"/>
                          <a:cs typeface="Arial"/>
                        </a:rPr>
                        <a:t> </a:t>
                      </a:r>
                      <a:r>
                        <a:rPr sz="900" dirty="0">
                          <a:latin typeface="Arial"/>
                          <a:cs typeface="Arial"/>
                        </a:rPr>
                        <a:t>center</a:t>
                      </a:r>
                      <a:r>
                        <a:rPr sz="900" spc="-35" dirty="0">
                          <a:latin typeface="Arial"/>
                          <a:cs typeface="Arial"/>
                        </a:rPr>
                        <a:t> </a:t>
                      </a:r>
                      <a:r>
                        <a:rPr sz="900" dirty="0">
                          <a:latin typeface="Arial"/>
                          <a:cs typeface="Arial"/>
                        </a:rPr>
                        <a:t>(2,1,0)</a:t>
                      </a:r>
                      <a:r>
                        <a:rPr sz="900" spc="-25"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random</a:t>
                      </a:r>
                      <a:r>
                        <a:rPr sz="900" spc="-20" dirty="0">
                          <a:latin typeface="Arial"/>
                          <a:cs typeface="Arial"/>
                        </a:rPr>
                        <a:t> </a:t>
                      </a:r>
                      <a:r>
                        <a:rPr sz="900" dirty="0">
                          <a:latin typeface="Arial"/>
                          <a:cs typeface="Arial"/>
                        </a:rPr>
                        <a:t>radius</a:t>
                      </a:r>
                      <a:r>
                        <a:rPr sz="900" spc="-30" dirty="0">
                          <a:latin typeface="Arial"/>
                          <a:cs typeface="Arial"/>
                        </a:rPr>
                        <a:t> </a:t>
                      </a:r>
                      <a:r>
                        <a:rPr sz="900" dirty="0">
                          <a:latin typeface="Arial"/>
                          <a:cs typeface="Arial"/>
                        </a:rPr>
                        <a:t>between</a:t>
                      </a:r>
                      <a:r>
                        <a:rPr sz="900" spc="-25" dirty="0">
                          <a:latin typeface="Arial"/>
                          <a:cs typeface="Arial"/>
                        </a:rPr>
                        <a:t> </a:t>
                      </a:r>
                      <a:r>
                        <a:rPr sz="900" dirty="0">
                          <a:latin typeface="Arial"/>
                          <a:cs typeface="Arial"/>
                        </a:rPr>
                        <a:t>10</a:t>
                      </a:r>
                      <a:r>
                        <a:rPr sz="900" spc="-30" dirty="0">
                          <a:latin typeface="Arial"/>
                          <a:cs typeface="Arial"/>
                        </a:rPr>
                        <a:t> </a:t>
                      </a:r>
                      <a:r>
                        <a:rPr sz="900" dirty="0">
                          <a:latin typeface="Arial"/>
                          <a:cs typeface="Arial"/>
                        </a:rPr>
                        <a:t>and</a:t>
                      </a:r>
                      <a:r>
                        <a:rPr sz="900" spc="-30" dirty="0">
                          <a:latin typeface="Arial"/>
                          <a:cs typeface="Arial"/>
                        </a:rPr>
                        <a:t> </a:t>
                      </a:r>
                      <a:r>
                        <a:rPr sz="900" spc="-25" dirty="0">
                          <a:latin typeface="Arial"/>
                          <a:cs typeface="Arial"/>
                        </a:rPr>
                        <a:t>20</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0"/>
                  </a:ext>
                </a:extLst>
              </a:tr>
              <a:tr h="2049780">
                <a:tc>
                  <a:txBody>
                    <a:bodyPr/>
                    <a:lstStyle/>
                    <a:p>
                      <a:pPr marL="200660" marR="1684655">
                        <a:lnSpc>
                          <a:spcPct val="96100"/>
                        </a:lnSpc>
                        <a:spcBef>
                          <a:spcPts val="150"/>
                        </a:spcBef>
                      </a:pPr>
                      <a:r>
                        <a:rPr sz="900" dirty="0">
                          <a:solidFill>
                            <a:srgbClr val="00AF50"/>
                          </a:solidFill>
                          <a:latin typeface="Arial"/>
                          <a:cs typeface="Arial"/>
                        </a:rPr>
                        <a:t>//Generate</a:t>
                      </a:r>
                      <a:r>
                        <a:rPr sz="900" spc="-20" dirty="0">
                          <a:solidFill>
                            <a:srgbClr val="00AF50"/>
                          </a:solidFill>
                          <a:latin typeface="Arial"/>
                          <a:cs typeface="Arial"/>
                        </a:rPr>
                        <a:t> </a:t>
                      </a:r>
                      <a:r>
                        <a:rPr sz="900" dirty="0">
                          <a:solidFill>
                            <a:srgbClr val="00AF50"/>
                          </a:solidFill>
                          <a:latin typeface="Arial"/>
                          <a:cs typeface="Arial"/>
                        </a:rPr>
                        <a:t>a</a:t>
                      </a:r>
                      <a:r>
                        <a:rPr sz="900" spc="-10" dirty="0">
                          <a:solidFill>
                            <a:srgbClr val="00AF50"/>
                          </a:solidFill>
                          <a:latin typeface="Arial"/>
                          <a:cs typeface="Arial"/>
                        </a:rPr>
                        <a:t> </a:t>
                      </a:r>
                      <a:r>
                        <a:rPr sz="900" dirty="0">
                          <a:solidFill>
                            <a:srgbClr val="00AF50"/>
                          </a:solidFill>
                          <a:latin typeface="Arial"/>
                          <a:cs typeface="Arial"/>
                        </a:rPr>
                        <a:t>random radius</a:t>
                      </a:r>
                      <a:r>
                        <a:rPr sz="900" spc="-25" dirty="0">
                          <a:solidFill>
                            <a:srgbClr val="00AF50"/>
                          </a:solidFill>
                          <a:latin typeface="Arial"/>
                          <a:cs typeface="Arial"/>
                        </a:rPr>
                        <a:t> </a:t>
                      </a:r>
                      <a:r>
                        <a:rPr sz="900" dirty="0">
                          <a:solidFill>
                            <a:srgbClr val="00AF50"/>
                          </a:solidFill>
                          <a:latin typeface="Arial"/>
                          <a:cs typeface="Arial"/>
                        </a:rPr>
                        <a:t>of</a:t>
                      </a:r>
                      <a:r>
                        <a:rPr sz="900" spc="-10" dirty="0">
                          <a:solidFill>
                            <a:srgbClr val="00AF50"/>
                          </a:solidFill>
                          <a:latin typeface="Arial"/>
                          <a:cs typeface="Arial"/>
                        </a:rPr>
                        <a:t> </a:t>
                      </a:r>
                      <a:r>
                        <a:rPr sz="900" dirty="0">
                          <a:solidFill>
                            <a:srgbClr val="00AF50"/>
                          </a:solidFill>
                          <a:latin typeface="Arial"/>
                          <a:cs typeface="Arial"/>
                        </a:rPr>
                        <a:t>a</a:t>
                      </a:r>
                      <a:r>
                        <a:rPr sz="900" spc="-15" dirty="0">
                          <a:solidFill>
                            <a:srgbClr val="00AF50"/>
                          </a:solidFill>
                          <a:latin typeface="Arial"/>
                          <a:cs typeface="Arial"/>
                        </a:rPr>
                        <a:t> </a:t>
                      </a:r>
                      <a:r>
                        <a:rPr sz="900" spc="-10" dirty="0">
                          <a:solidFill>
                            <a:srgbClr val="00AF50"/>
                          </a:solidFill>
                          <a:latin typeface="Arial"/>
                          <a:cs typeface="Arial"/>
                        </a:rPr>
                        <a:t>circle </a:t>
                      </a:r>
                      <a:r>
                        <a:rPr sz="900" b="1" dirty="0">
                          <a:latin typeface="Arial"/>
                          <a:cs typeface="Arial"/>
                        </a:rPr>
                        <a:t>Random</a:t>
                      </a:r>
                      <a:r>
                        <a:rPr sz="900" b="1" spc="-10" dirty="0">
                          <a:latin typeface="Arial"/>
                          <a:cs typeface="Arial"/>
                        </a:rPr>
                        <a:t> </a:t>
                      </a:r>
                      <a:r>
                        <a:rPr sz="900" dirty="0">
                          <a:latin typeface="Arial"/>
                          <a:cs typeface="Arial"/>
                        </a:rPr>
                        <a:t>rand</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spc="-10" dirty="0">
                          <a:latin typeface="Arial"/>
                          <a:cs typeface="Arial"/>
                        </a:rPr>
                        <a:t>Random(); </a:t>
                      </a:r>
                      <a:r>
                        <a:rPr sz="900" dirty="0">
                          <a:solidFill>
                            <a:srgbClr val="3333FF"/>
                          </a:solidFill>
                          <a:latin typeface="Arial"/>
                          <a:cs typeface="Arial"/>
                        </a:rPr>
                        <a:t>double</a:t>
                      </a:r>
                      <a:r>
                        <a:rPr sz="900" spc="-25" dirty="0">
                          <a:solidFill>
                            <a:srgbClr val="3333FF"/>
                          </a:solidFill>
                          <a:latin typeface="Arial"/>
                          <a:cs typeface="Arial"/>
                        </a:rPr>
                        <a:t> </a:t>
                      </a:r>
                      <a:r>
                        <a:rPr sz="900" dirty="0">
                          <a:latin typeface="Arial"/>
                          <a:cs typeface="Arial"/>
                        </a:rPr>
                        <a:t>radius</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rand.Next(10,</a:t>
                      </a:r>
                      <a:r>
                        <a:rPr sz="900" spc="-20" dirty="0">
                          <a:latin typeface="Arial"/>
                          <a:cs typeface="Arial"/>
                        </a:rPr>
                        <a:t> 20);</a:t>
                      </a:r>
                      <a:endParaRPr sz="900">
                        <a:latin typeface="Arial"/>
                        <a:cs typeface="Arial"/>
                      </a:endParaRPr>
                    </a:p>
                    <a:p>
                      <a:pPr>
                        <a:lnSpc>
                          <a:spcPct val="100000"/>
                        </a:lnSpc>
                        <a:spcBef>
                          <a:spcPts val="5"/>
                        </a:spcBef>
                      </a:pPr>
                      <a:endParaRPr sz="850">
                        <a:latin typeface="Times New Roman"/>
                        <a:cs typeface="Times New Roman"/>
                      </a:endParaRPr>
                    </a:p>
                    <a:p>
                      <a:pPr marL="200660">
                        <a:lnSpc>
                          <a:spcPts val="1055"/>
                        </a:lnSpc>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xy_plane</a:t>
                      </a:r>
                      <a:r>
                        <a:rPr sz="900" spc="-15" dirty="0">
                          <a:solidFill>
                            <a:srgbClr val="00AF50"/>
                          </a:solidFill>
                          <a:latin typeface="Arial"/>
                          <a:cs typeface="Arial"/>
                        </a:rPr>
                        <a:t> </a:t>
                      </a:r>
                      <a:r>
                        <a:rPr sz="900" dirty="0">
                          <a:solidFill>
                            <a:srgbClr val="00AF50"/>
                          </a:solidFill>
                          <a:latin typeface="Arial"/>
                          <a:cs typeface="Arial"/>
                        </a:rPr>
                        <a:t>using</a:t>
                      </a:r>
                      <a:r>
                        <a:rPr sz="900" spc="-15" dirty="0">
                          <a:solidFill>
                            <a:srgbClr val="00AF50"/>
                          </a:solidFill>
                          <a:latin typeface="Arial"/>
                          <a:cs typeface="Arial"/>
                        </a:rPr>
                        <a:t> </a:t>
                      </a:r>
                      <a:r>
                        <a:rPr sz="900" dirty="0">
                          <a:solidFill>
                            <a:srgbClr val="00AF50"/>
                          </a:solidFill>
                          <a:latin typeface="Arial"/>
                          <a:cs typeface="Arial"/>
                        </a:rPr>
                        <a:t>the</a:t>
                      </a:r>
                      <a:r>
                        <a:rPr sz="900" spc="-30" dirty="0">
                          <a:solidFill>
                            <a:srgbClr val="00AF50"/>
                          </a:solidFill>
                          <a:latin typeface="Arial"/>
                          <a:cs typeface="Arial"/>
                        </a:rPr>
                        <a:t> </a:t>
                      </a:r>
                      <a:r>
                        <a:rPr sz="900" dirty="0">
                          <a:solidFill>
                            <a:srgbClr val="00AF50"/>
                          </a:solidFill>
                          <a:latin typeface="Arial"/>
                          <a:cs typeface="Arial"/>
                        </a:rPr>
                        <a:t>Plane</a:t>
                      </a:r>
                      <a:r>
                        <a:rPr sz="900" spc="-25" dirty="0">
                          <a:solidFill>
                            <a:srgbClr val="00AF50"/>
                          </a:solidFill>
                          <a:latin typeface="Arial"/>
                          <a:cs typeface="Arial"/>
                        </a:rPr>
                        <a:t> </a:t>
                      </a:r>
                      <a:r>
                        <a:rPr sz="900" dirty="0">
                          <a:solidFill>
                            <a:srgbClr val="00AF50"/>
                          </a:solidFill>
                          <a:latin typeface="Arial"/>
                          <a:cs typeface="Arial"/>
                        </a:rPr>
                        <a:t>static</a:t>
                      </a:r>
                      <a:r>
                        <a:rPr sz="900" spc="-20" dirty="0">
                          <a:solidFill>
                            <a:srgbClr val="00AF50"/>
                          </a:solidFill>
                          <a:latin typeface="Arial"/>
                          <a:cs typeface="Arial"/>
                        </a:rPr>
                        <a:t> </a:t>
                      </a:r>
                      <a:r>
                        <a:rPr sz="900" dirty="0">
                          <a:solidFill>
                            <a:srgbClr val="00AF50"/>
                          </a:solidFill>
                          <a:latin typeface="Arial"/>
                          <a:cs typeface="Arial"/>
                        </a:rPr>
                        <a:t>method</a:t>
                      </a:r>
                      <a:r>
                        <a:rPr sz="900" spc="-20" dirty="0">
                          <a:solidFill>
                            <a:srgbClr val="00AF50"/>
                          </a:solidFill>
                          <a:latin typeface="Arial"/>
                          <a:cs typeface="Arial"/>
                        </a:rPr>
                        <a:t> </a:t>
                      </a:r>
                      <a:r>
                        <a:rPr sz="900" spc="-10" dirty="0">
                          <a:solidFill>
                            <a:srgbClr val="00AF50"/>
                          </a:solidFill>
                          <a:latin typeface="Arial"/>
                          <a:cs typeface="Arial"/>
                        </a:rPr>
                        <a:t>WorldXY</a:t>
                      </a:r>
                      <a:endParaRPr sz="900">
                        <a:latin typeface="Arial"/>
                        <a:cs typeface="Arial"/>
                      </a:endParaRPr>
                    </a:p>
                    <a:p>
                      <a:pPr marL="200660">
                        <a:lnSpc>
                          <a:spcPts val="1055"/>
                        </a:lnSpc>
                      </a:pPr>
                      <a:r>
                        <a:rPr sz="900" b="1" dirty="0">
                          <a:latin typeface="Arial"/>
                          <a:cs typeface="Arial"/>
                        </a:rPr>
                        <a:t>Plane</a:t>
                      </a:r>
                      <a:r>
                        <a:rPr sz="900" b="1" spc="-5" dirty="0">
                          <a:latin typeface="Arial"/>
                          <a:cs typeface="Arial"/>
                        </a:rPr>
                        <a:t> </a:t>
                      </a:r>
                      <a:r>
                        <a:rPr sz="900" dirty="0">
                          <a:latin typeface="Arial"/>
                          <a:cs typeface="Arial"/>
                        </a:rPr>
                        <a:t>plane</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Plane.WorldXY;</a:t>
                      </a:r>
                      <a:endParaRPr sz="900">
                        <a:latin typeface="Arial"/>
                        <a:cs typeface="Arial"/>
                      </a:endParaRPr>
                    </a:p>
                    <a:p>
                      <a:pPr>
                        <a:lnSpc>
                          <a:spcPct val="100000"/>
                        </a:lnSpc>
                        <a:spcBef>
                          <a:spcPts val="20"/>
                        </a:spcBef>
                      </a:pPr>
                      <a:endParaRPr sz="850">
                        <a:latin typeface="Times New Roman"/>
                        <a:cs typeface="Times New Roman"/>
                      </a:endParaRPr>
                    </a:p>
                    <a:p>
                      <a:pPr marL="200660">
                        <a:lnSpc>
                          <a:spcPts val="1055"/>
                        </a:lnSpc>
                      </a:pPr>
                      <a:r>
                        <a:rPr sz="900" dirty="0">
                          <a:solidFill>
                            <a:srgbClr val="00AF50"/>
                          </a:solidFill>
                          <a:latin typeface="Arial"/>
                          <a:cs typeface="Arial"/>
                        </a:rPr>
                        <a:t>//Set</a:t>
                      </a:r>
                      <a:r>
                        <a:rPr sz="900" spc="-20" dirty="0">
                          <a:solidFill>
                            <a:srgbClr val="00AF50"/>
                          </a:solidFill>
                          <a:latin typeface="Arial"/>
                          <a:cs typeface="Arial"/>
                        </a:rPr>
                        <a:t> </a:t>
                      </a:r>
                      <a:r>
                        <a:rPr sz="900" dirty="0">
                          <a:solidFill>
                            <a:srgbClr val="00AF50"/>
                          </a:solidFill>
                          <a:latin typeface="Arial"/>
                          <a:cs typeface="Arial"/>
                        </a:rPr>
                        <a:t>plane</a:t>
                      </a:r>
                      <a:r>
                        <a:rPr sz="900" spc="-10" dirty="0">
                          <a:solidFill>
                            <a:srgbClr val="00AF50"/>
                          </a:solidFill>
                          <a:latin typeface="Arial"/>
                          <a:cs typeface="Arial"/>
                        </a:rPr>
                        <a:t> </a:t>
                      </a:r>
                      <a:r>
                        <a:rPr sz="900" dirty="0">
                          <a:solidFill>
                            <a:srgbClr val="00AF50"/>
                          </a:solidFill>
                          <a:latin typeface="Arial"/>
                          <a:cs typeface="Arial"/>
                        </a:rPr>
                        <a:t>origin</a:t>
                      </a:r>
                      <a:r>
                        <a:rPr sz="900" spc="-10" dirty="0">
                          <a:solidFill>
                            <a:srgbClr val="00AF50"/>
                          </a:solidFill>
                          <a:latin typeface="Arial"/>
                          <a:cs typeface="Arial"/>
                        </a:rPr>
                        <a:t> </a:t>
                      </a:r>
                      <a:r>
                        <a:rPr sz="900" dirty="0">
                          <a:solidFill>
                            <a:srgbClr val="00AF50"/>
                          </a:solidFill>
                          <a:latin typeface="Arial"/>
                          <a:cs typeface="Arial"/>
                        </a:rPr>
                        <a:t>to</a:t>
                      </a:r>
                      <a:r>
                        <a:rPr sz="900" spc="-15" dirty="0">
                          <a:solidFill>
                            <a:srgbClr val="00AF50"/>
                          </a:solidFill>
                          <a:latin typeface="Arial"/>
                          <a:cs typeface="Arial"/>
                        </a:rPr>
                        <a:t> </a:t>
                      </a:r>
                      <a:r>
                        <a:rPr sz="900" spc="-10" dirty="0">
                          <a:solidFill>
                            <a:srgbClr val="00AF50"/>
                          </a:solidFill>
                          <a:latin typeface="Arial"/>
                          <a:cs typeface="Arial"/>
                        </a:rPr>
                        <a:t>(2,1,0)</a:t>
                      </a:r>
                      <a:endParaRPr sz="900">
                        <a:latin typeface="Arial"/>
                        <a:cs typeface="Arial"/>
                      </a:endParaRPr>
                    </a:p>
                    <a:p>
                      <a:pPr marL="200660" marR="1647189">
                        <a:lnSpc>
                          <a:spcPts val="1030"/>
                        </a:lnSpc>
                        <a:spcBef>
                          <a:spcPts val="50"/>
                        </a:spcBef>
                      </a:pPr>
                      <a:r>
                        <a:rPr sz="900" b="1" dirty="0">
                          <a:latin typeface="Arial"/>
                          <a:cs typeface="Arial"/>
                        </a:rPr>
                        <a:t>Point3d</a:t>
                      </a:r>
                      <a:r>
                        <a:rPr sz="900" b="1" spc="-10" dirty="0">
                          <a:latin typeface="Arial"/>
                          <a:cs typeface="Arial"/>
                        </a:rPr>
                        <a:t> </a:t>
                      </a:r>
                      <a:r>
                        <a:rPr sz="900" dirty="0">
                          <a:latin typeface="Arial"/>
                          <a:cs typeface="Arial"/>
                        </a:rPr>
                        <a:t>center</a:t>
                      </a:r>
                      <a:r>
                        <a:rPr sz="900" spc="-2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15" dirty="0">
                          <a:solidFill>
                            <a:srgbClr val="3333FF"/>
                          </a:solidFill>
                          <a:latin typeface="Arial"/>
                          <a:cs typeface="Arial"/>
                        </a:rPr>
                        <a:t> </a:t>
                      </a:r>
                      <a:r>
                        <a:rPr sz="900" dirty="0">
                          <a:latin typeface="Arial"/>
                          <a:cs typeface="Arial"/>
                        </a:rPr>
                        <a:t>Point3d(2,</a:t>
                      </a:r>
                      <a:r>
                        <a:rPr sz="900" spc="-15" dirty="0">
                          <a:latin typeface="Arial"/>
                          <a:cs typeface="Arial"/>
                        </a:rPr>
                        <a:t> </a:t>
                      </a:r>
                      <a:r>
                        <a:rPr sz="900" dirty="0">
                          <a:latin typeface="Arial"/>
                          <a:cs typeface="Arial"/>
                        </a:rPr>
                        <a:t>1,</a:t>
                      </a:r>
                      <a:r>
                        <a:rPr sz="900" spc="-15" dirty="0">
                          <a:latin typeface="Arial"/>
                          <a:cs typeface="Arial"/>
                        </a:rPr>
                        <a:t> </a:t>
                      </a:r>
                      <a:r>
                        <a:rPr sz="900" spc="-25" dirty="0">
                          <a:latin typeface="Arial"/>
                          <a:cs typeface="Arial"/>
                        </a:rPr>
                        <a:t>0); </a:t>
                      </a:r>
                      <a:r>
                        <a:rPr sz="900" dirty="0">
                          <a:latin typeface="Arial"/>
                          <a:cs typeface="Arial"/>
                        </a:rPr>
                        <a:t>plane.Origin</a:t>
                      </a:r>
                      <a:r>
                        <a:rPr sz="900" spc="-3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center;</a:t>
                      </a:r>
                      <a:endParaRPr sz="900">
                        <a:latin typeface="Arial"/>
                        <a:cs typeface="Arial"/>
                      </a:endParaRPr>
                    </a:p>
                    <a:p>
                      <a:pPr>
                        <a:lnSpc>
                          <a:spcPct val="100000"/>
                        </a:lnSpc>
                        <a:spcBef>
                          <a:spcPts val="55"/>
                        </a:spcBef>
                      </a:pPr>
                      <a:endParaRPr sz="800">
                        <a:latin typeface="Times New Roman"/>
                        <a:cs typeface="Times New Roman"/>
                      </a:endParaRPr>
                    </a:p>
                    <a:p>
                      <a:pPr marL="200660">
                        <a:lnSpc>
                          <a:spcPts val="1055"/>
                        </a:lnSpc>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a:t>
                      </a:r>
                      <a:r>
                        <a:rPr sz="900" spc="-35" dirty="0">
                          <a:solidFill>
                            <a:srgbClr val="00AF50"/>
                          </a:solidFill>
                          <a:latin typeface="Arial"/>
                          <a:cs typeface="Arial"/>
                        </a:rPr>
                        <a:t> </a:t>
                      </a:r>
                      <a:r>
                        <a:rPr sz="900" dirty="0">
                          <a:solidFill>
                            <a:srgbClr val="00AF50"/>
                          </a:solidFill>
                          <a:latin typeface="Arial"/>
                          <a:cs typeface="Arial"/>
                        </a:rPr>
                        <a:t>circle</a:t>
                      </a:r>
                      <a:r>
                        <a:rPr sz="900" spc="-35" dirty="0">
                          <a:solidFill>
                            <a:srgbClr val="00AF50"/>
                          </a:solidFill>
                          <a:latin typeface="Arial"/>
                          <a:cs typeface="Arial"/>
                        </a:rPr>
                        <a:t> </a:t>
                      </a:r>
                      <a:r>
                        <a:rPr sz="900" dirty="0">
                          <a:solidFill>
                            <a:srgbClr val="00AF50"/>
                          </a:solidFill>
                          <a:latin typeface="Arial"/>
                          <a:cs typeface="Arial"/>
                        </a:rPr>
                        <a:t>from</a:t>
                      </a:r>
                      <a:r>
                        <a:rPr sz="900" spc="-25" dirty="0">
                          <a:solidFill>
                            <a:srgbClr val="00AF50"/>
                          </a:solidFill>
                          <a:latin typeface="Arial"/>
                          <a:cs typeface="Arial"/>
                        </a:rPr>
                        <a:t> </a:t>
                      </a:r>
                      <a:r>
                        <a:rPr sz="900" dirty="0">
                          <a:solidFill>
                            <a:srgbClr val="00AF50"/>
                          </a:solidFill>
                          <a:latin typeface="Arial"/>
                          <a:cs typeface="Arial"/>
                        </a:rPr>
                        <a:t>plane</a:t>
                      </a:r>
                      <a:r>
                        <a:rPr sz="900" spc="-35"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spc="-10" dirty="0">
                          <a:solidFill>
                            <a:srgbClr val="00AF50"/>
                          </a:solidFill>
                          <a:latin typeface="Arial"/>
                          <a:cs typeface="Arial"/>
                        </a:rPr>
                        <a:t>radius</a:t>
                      </a:r>
                      <a:endParaRPr sz="900">
                        <a:latin typeface="Arial"/>
                        <a:cs typeface="Arial"/>
                      </a:endParaRPr>
                    </a:p>
                    <a:p>
                      <a:pPr marL="200660">
                        <a:lnSpc>
                          <a:spcPts val="1055"/>
                        </a:lnSpc>
                      </a:pPr>
                      <a:r>
                        <a:rPr sz="900" b="1" dirty="0">
                          <a:latin typeface="Arial"/>
                          <a:cs typeface="Arial"/>
                        </a:rPr>
                        <a:t>Circle</a:t>
                      </a:r>
                      <a:r>
                        <a:rPr sz="900" b="1" spc="-35" dirty="0">
                          <a:latin typeface="Arial"/>
                          <a:cs typeface="Arial"/>
                        </a:rPr>
                        <a:t> </a:t>
                      </a:r>
                      <a:r>
                        <a:rPr sz="900" dirty="0">
                          <a:latin typeface="Arial"/>
                          <a:cs typeface="Arial"/>
                        </a:rPr>
                        <a:t>circle</a:t>
                      </a:r>
                      <a:r>
                        <a:rPr sz="900" spc="-3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Circle(plane,</a:t>
                      </a:r>
                      <a:r>
                        <a:rPr sz="900" spc="-15" dirty="0">
                          <a:latin typeface="Arial"/>
                          <a:cs typeface="Arial"/>
                        </a:rPr>
                        <a:t> </a:t>
                      </a:r>
                      <a:r>
                        <a:rPr sz="900" spc="-10" dirty="0">
                          <a:latin typeface="Arial"/>
                          <a:cs typeface="Arial"/>
                        </a:rPr>
                        <a:t>radius);</a:t>
                      </a:r>
                      <a:endParaRPr sz="900">
                        <a:latin typeface="Arial"/>
                        <a:cs typeface="Arial"/>
                      </a:endParaRPr>
                    </a:p>
                  </a:txBody>
                  <a:tcPr marL="0" marR="0" marT="190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31775">
                <a:tc gridSpan="2">
                  <a:txBody>
                    <a:bodyPr/>
                    <a:lstStyle/>
                    <a:p>
                      <a:pPr marL="73025">
                        <a:lnSpc>
                          <a:spcPct val="100000"/>
                        </a:lnSpc>
                        <a:spcBef>
                          <a:spcPts val="110"/>
                        </a:spcBef>
                      </a:pPr>
                      <a:r>
                        <a:rPr sz="900" dirty="0">
                          <a:latin typeface="Arial"/>
                          <a:cs typeface="Arial"/>
                        </a:rPr>
                        <a:t>2-</a:t>
                      </a:r>
                      <a:r>
                        <a:rPr sz="900" spc="-30" dirty="0">
                          <a:latin typeface="Arial"/>
                          <a:cs typeface="Arial"/>
                        </a:rPr>
                        <a:t> </a:t>
                      </a:r>
                      <a:r>
                        <a:rPr sz="900" dirty="0">
                          <a:latin typeface="Arial"/>
                          <a:cs typeface="Arial"/>
                        </a:rPr>
                        <a:t>Create</a:t>
                      </a:r>
                      <a:r>
                        <a:rPr sz="900" spc="-35" dirty="0">
                          <a:latin typeface="Arial"/>
                          <a:cs typeface="Arial"/>
                        </a:rPr>
                        <a:t> </a:t>
                      </a:r>
                      <a:r>
                        <a:rPr sz="900" dirty="0">
                          <a:latin typeface="Arial"/>
                          <a:cs typeface="Arial"/>
                        </a:rPr>
                        <a:t>an</a:t>
                      </a:r>
                      <a:r>
                        <a:rPr sz="900" spc="-35" dirty="0">
                          <a:latin typeface="Arial"/>
                          <a:cs typeface="Arial"/>
                        </a:rPr>
                        <a:t> </a:t>
                      </a:r>
                      <a:r>
                        <a:rPr sz="900" dirty="0">
                          <a:latin typeface="Arial"/>
                          <a:cs typeface="Arial"/>
                        </a:rPr>
                        <a:t>instance</a:t>
                      </a:r>
                      <a:r>
                        <a:rPr sz="900" spc="-25" dirty="0">
                          <a:latin typeface="Arial"/>
                          <a:cs typeface="Arial"/>
                        </a:rPr>
                        <a:t> </a:t>
                      </a:r>
                      <a:r>
                        <a:rPr sz="900" dirty="0">
                          <a:latin typeface="Arial"/>
                          <a:cs typeface="Arial"/>
                        </a:rPr>
                        <a:t>of</a:t>
                      </a:r>
                      <a:r>
                        <a:rPr sz="900" spc="-35" dirty="0">
                          <a:latin typeface="Arial"/>
                          <a:cs typeface="Arial"/>
                        </a:rPr>
                        <a:t> </a:t>
                      </a:r>
                      <a:r>
                        <a:rPr sz="900" dirty="0">
                          <a:latin typeface="Arial"/>
                          <a:cs typeface="Arial"/>
                        </a:rPr>
                        <a:t>an</a:t>
                      </a:r>
                      <a:r>
                        <a:rPr sz="900" spc="-35" dirty="0">
                          <a:latin typeface="Arial"/>
                          <a:cs typeface="Arial"/>
                        </a:rPr>
                        <a:t> </a:t>
                      </a:r>
                      <a:r>
                        <a:rPr sz="900" dirty="0">
                          <a:latin typeface="Arial"/>
                          <a:cs typeface="Arial"/>
                        </a:rPr>
                        <a:t>arc</a:t>
                      </a:r>
                      <a:r>
                        <a:rPr sz="900" spc="-25" dirty="0">
                          <a:latin typeface="Arial"/>
                          <a:cs typeface="Arial"/>
                        </a:rPr>
                        <a:t> </a:t>
                      </a:r>
                      <a:r>
                        <a:rPr sz="900" dirty="0">
                          <a:latin typeface="Arial"/>
                          <a:cs typeface="Arial"/>
                        </a:rPr>
                        <a:t>from</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circle</a:t>
                      </a:r>
                      <a:r>
                        <a:rPr sz="900" spc="-25" dirty="0">
                          <a:latin typeface="Arial"/>
                          <a:cs typeface="Arial"/>
                        </a:rPr>
                        <a:t> </a:t>
                      </a:r>
                      <a:r>
                        <a:rPr sz="900" dirty="0">
                          <a:latin typeface="Arial"/>
                          <a:cs typeface="Arial"/>
                        </a:rPr>
                        <a:t>and</a:t>
                      </a:r>
                      <a:r>
                        <a:rPr sz="900" spc="-30" dirty="0">
                          <a:latin typeface="Arial"/>
                          <a:cs typeface="Arial"/>
                        </a:rPr>
                        <a:t> </a:t>
                      </a:r>
                      <a:r>
                        <a:rPr sz="900" dirty="0">
                          <a:latin typeface="Arial"/>
                          <a:cs typeface="Arial"/>
                        </a:rPr>
                        <a:t>angle</a:t>
                      </a:r>
                      <a:r>
                        <a:rPr sz="900" spc="-35" dirty="0">
                          <a:latin typeface="Arial"/>
                          <a:cs typeface="Arial"/>
                        </a:rPr>
                        <a:t> </a:t>
                      </a:r>
                      <a:r>
                        <a:rPr sz="900" dirty="0">
                          <a:latin typeface="Arial"/>
                          <a:cs typeface="Arial"/>
                        </a:rPr>
                        <a:t>interval</a:t>
                      </a:r>
                      <a:r>
                        <a:rPr sz="900" spc="-35" dirty="0">
                          <a:latin typeface="Arial"/>
                          <a:cs typeface="Arial"/>
                        </a:rPr>
                        <a:t> </a:t>
                      </a:r>
                      <a:r>
                        <a:rPr sz="900" dirty="0">
                          <a:latin typeface="Arial"/>
                          <a:cs typeface="Arial"/>
                        </a:rPr>
                        <a:t>between</a:t>
                      </a:r>
                      <a:r>
                        <a:rPr sz="900" spc="-25" dirty="0">
                          <a:latin typeface="Arial"/>
                          <a:cs typeface="Arial"/>
                        </a:rPr>
                        <a:t> </a:t>
                      </a:r>
                      <a:r>
                        <a:rPr sz="900" dirty="0">
                          <a:latin typeface="Arial"/>
                          <a:cs typeface="Arial"/>
                        </a:rPr>
                        <a:t>0</a:t>
                      </a:r>
                      <a:r>
                        <a:rPr sz="900" spc="-30" dirty="0">
                          <a:latin typeface="Arial"/>
                          <a:cs typeface="Arial"/>
                        </a:rPr>
                        <a:t> </a:t>
                      </a:r>
                      <a:r>
                        <a:rPr sz="900" dirty="0">
                          <a:latin typeface="Arial"/>
                          <a:cs typeface="Arial"/>
                        </a:rPr>
                        <a:t>and</a:t>
                      </a:r>
                      <a:r>
                        <a:rPr sz="900" spc="-25" dirty="0">
                          <a:latin typeface="Arial"/>
                          <a:cs typeface="Arial"/>
                        </a:rPr>
                        <a:t> Pi</a:t>
                      </a:r>
                      <a:endParaRPr sz="900">
                        <a:latin typeface="Arial"/>
                        <a:cs typeface="Arial"/>
                      </a:endParaRPr>
                    </a:p>
                  </a:txBody>
                  <a:tcPr marL="0" marR="0" marT="139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2"/>
                  </a:ext>
                </a:extLst>
              </a:tr>
              <a:tr h="1198880">
                <a:tc>
                  <a:txBody>
                    <a:bodyPr/>
                    <a:lstStyle/>
                    <a:p>
                      <a:pPr marL="200660">
                        <a:lnSpc>
                          <a:spcPts val="1055"/>
                        </a:lnSpc>
                        <a:spcBef>
                          <a:spcPts val="120"/>
                        </a:spcBef>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an</a:t>
                      </a:r>
                      <a:r>
                        <a:rPr sz="900" spc="-25" dirty="0">
                          <a:solidFill>
                            <a:srgbClr val="00AF50"/>
                          </a:solidFill>
                          <a:latin typeface="Arial"/>
                          <a:cs typeface="Arial"/>
                        </a:rPr>
                        <a:t> </a:t>
                      </a:r>
                      <a:r>
                        <a:rPr sz="900" dirty="0">
                          <a:solidFill>
                            <a:srgbClr val="00AF50"/>
                          </a:solidFill>
                          <a:latin typeface="Arial"/>
                          <a:cs typeface="Arial"/>
                        </a:rPr>
                        <a:t>arc</a:t>
                      </a:r>
                      <a:r>
                        <a:rPr sz="900" spc="-25" dirty="0">
                          <a:solidFill>
                            <a:srgbClr val="00AF50"/>
                          </a:solidFill>
                          <a:latin typeface="Arial"/>
                          <a:cs typeface="Arial"/>
                        </a:rPr>
                        <a:t> </a:t>
                      </a:r>
                      <a:r>
                        <a:rPr sz="900" dirty="0">
                          <a:solidFill>
                            <a:srgbClr val="00AF50"/>
                          </a:solidFill>
                          <a:latin typeface="Arial"/>
                          <a:cs typeface="Arial"/>
                        </a:rPr>
                        <a:t>from</a:t>
                      </a:r>
                      <a:r>
                        <a:rPr sz="900" spc="-25" dirty="0">
                          <a:solidFill>
                            <a:srgbClr val="00AF50"/>
                          </a:solidFill>
                          <a:latin typeface="Arial"/>
                          <a:cs typeface="Arial"/>
                        </a:rPr>
                        <a:t> </a:t>
                      </a:r>
                      <a:r>
                        <a:rPr sz="900" dirty="0">
                          <a:solidFill>
                            <a:srgbClr val="00AF50"/>
                          </a:solidFill>
                          <a:latin typeface="Arial"/>
                          <a:cs typeface="Arial"/>
                        </a:rPr>
                        <a:t>an</a:t>
                      </a:r>
                      <a:r>
                        <a:rPr sz="900" spc="-35" dirty="0">
                          <a:solidFill>
                            <a:srgbClr val="00AF50"/>
                          </a:solidFill>
                          <a:latin typeface="Arial"/>
                          <a:cs typeface="Arial"/>
                        </a:rPr>
                        <a:t> </a:t>
                      </a:r>
                      <a:r>
                        <a:rPr sz="900" dirty="0">
                          <a:solidFill>
                            <a:srgbClr val="00AF50"/>
                          </a:solidFill>
                          <a:latin typeface="Arial"/>
                          <a:cs typeface="Arial"/>
                        </a:rPr>
                        <a:t>input</a:t>
                      </a:r>
                      <a:r>
                        <a:rPr sz="900" spc="-25" dirty="0">
                          <a:solidFill>
                            <a:srgbClr val="00AF50"/>
                          </a:solidFill>
                          <a:latin typeface="Arial"/>
                          <a:cs typeface="Arial"/>
                        </a:rPr>
                        <a:t> </a:t>
                      </a:r>
                      <a:r>
                        <a:rPr sz="900" dirty="0">
                          <a:solidFill>
                            <a:srgbClr val="00AF50"/>
                          </a:solidFill>
                          <a:latin typeface="Arial"/>
                          <a:cs typeface="Arial"/>
                        </a:rPr>
                        <a:t>circle</a:t>
                      </a:r>
                      <a:r>
                        <a:rPr sz="900" spc="-40" dirty="0">
                          <a:solidFill>
                            <a:srgbClr val="00AF50"/>
                          </a:solidFill>
                          <a:latin typeface="Arial"/>
                          <a:cs typeface="Arial"/>
                        </a:rPr>
                        <a:t> </a:t>
                      </a:r>
                      <a:r>
                        <a:rPr sz="900" dirty="0">
                          <a:solidFill>
                            <a:srgbClr val="00AF50"/>
                          </a:solidFill>
                          <a:latin typeface="Arial"/>
                          <a:cs typeface="Arial"/>
                        </a:rPr>
                        <a:t>and</a:t>
                      </a:r>
                      <a:r>
                        <a:rPr sz="900" spc="-35" dirty="0">
                          <a:solidFill>
                            <a:srgbClr val="00AF50"/>
                          </a:solidFill>
                          <a:latin typeface="Arial"/>
                          <a:cs typeface="Arial"/>
                        </a:rPr>
                        <a:t> </a:t>
                      </a:r>
                      <a:r>
                        <a:rPr sz="900" spc="-10" dirty="0">
                          <a:solidFill>
                            <a:srgbClr val="00AF50"/>
                          </a:solidFill>
                          <a:latin typeface="Arial"/>
                          <a:cs typeface="Arial"/>
                        </a:rPr>
                        <a:t>interval</a:t>
                      </a:r>
                      <a:endParaRPr sz="900">
                        <a:latin typeface="Arial"/>
                        <a:cs typeface="Arial"/>
                      </a:endParaRPr>
                    </a:p>
                    <a:p>
                      <a:pPr marL="200660">
                        <a:lnSpc>
                          <a:spcPts val="1055"/>
                        </a:lnSpc>
                      </a:pPr>
                      <a:r>
                        <a:rPr sz="900" b="1" dirty="0">
                          <a:latin typeface="Arial"/>
                          <a:cs typeface="Arial"/>
                        </a:rPr>
                        <a:t>Interval</a:t>
                      </a:r>
                      <a:r>
                        <a:rPr sz="900" b="1" spc="-15" dirty="0">
                          <a:latin typeface="Arial"/>
                          <a:cs typeface="Arial"/>
                        </a:rPr>
                        <a:t> </a:t>
                      </a:r>
                      <a:r>
                        <a:rPr sz="900" dirty="0">
                          <a:latin typeface="Arial"/>
                          <a:cs typeface="Arial"/>
                        </a:rPr>
                        <a:t>angleInterval</a:t>
                      </a:r>
                      <a:r>
                        <a:rPr sz="900" spc="-20"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dirty="0">
                          <a:latin typeface="Arial"/>
                          <a:cs typeface="Arial"/>
                        </a:rPr>
                        <a:t>Interval(0,</a:t>
                      </a:r>
                      <a:r>
                        <a:rPr sz="900" spc="-25" dirty="0">
                          <a:latin typeface="Arial"/>
                          <a:cs typeface="Arial"/>
                        </a:rPr>
                        <a:t> </a:t>
                      </a:r>
                      <a:r>
                        <a:rPr sz="900" b="1" spc="-10" dirty="0">
                          <a:latin typeface="Arial"/>
                          <a:cs typeface="Arial"/>
                        </a:rPr>
                        <a:t>Math</a:t>
                      </a:r>
                      <a:r>
                        <a:rPr sz="900" spc="-10" dirty="0">
                          <a:latin typeface="Arial"/>
                          <a:cs typeface="Arial"/>
                        </a:rPr>
                        <a:t>.PI);</a:t>
                      </a:r>
                      <a:endParaRPr sz="900">
                        <a:latin typeface="Arial"/>
                        <a:cs typeface="Arial"/>
                      </a:endParaRPr>
                    </a:p>
                    <a:p>
                      <a:pPr>
                        <a:lnSpc>
                          <a:spcPct val="100000"/>
                        </a:lnSpc>
                        <a:spcBef>
                          <a:spcPts val="5"/>
                        </a:spcBef>
                      </a:pPr>
                      <a:endParaRPr sz="850">
                        <a:latin typeface="Times New Roman"/>
                        <a:cs typeface="Times New Roman"/>
                      </a:endParaRPr>
                    </a:p>
                    <a:p>
                      <a:pPr marL="200660">
                        <a:lnSpc>
                          <a:spcPct val="100000"/>
                        </a:lnSpc>
                      </a:pPr>
                      <a:r>
                        <a:rPr sz="900" b="1" dirty="0">
                          <a:latin typeface="Arial"/>
                          <a:cs typeface="Arial"/>
                        </a:rPr>
                        <a:t>Arc</a:t>
                      </a:r>
                      <a:r>
                        <a:rPr sz="900" b="1" spc="-25" dirty="0">
                          <a:latin typeface="Arial"/>
                          <a:cs typeface="Arial"/>
                        </a:rPr>
                        <a:t> </a:t>
                      </a:r>
                      <a:r>
                        <a:rPr sz="900" dirty="0">
                          <a:latin typeface="Arial"/>
                          <a:cs typeface="Arial"/>
                        </a:rPr>
                        <a:t>arc</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10" dirty="0">
                          <a:solidFill>
                            <a:srgbClr val="3333FF"/>
                          </a:solidFill>
                          <a:latin typeface="Arial"/>
                          <a:cs typeface="Arial"/>
                        </a:rPr>
                        <a:t> </a:t>
                      </a:r>
                      <a:r>
                        <a:rPr sz="900" dirty="0">
                          <a:latin typeface="Arial"/>
                          <a:cs typeface="Arial"/>
                        </a:rPr>
                        <a:t>Arc(circle,</a:t>
                      </a:r>
                      <a:r>
                        <a:rPr sz="900" spc="-20" dirty="0">
                          <a:latin typeface="Arial"/>
                          <a:cs typeface="Arial"/>
                        </a:rPr>
                        <a:t> </a:t>
                      </a:r>
                      <a:r>
                        <a:rPr sz="900" spc="-10" dirty="0">
                          <a:latin typeface="Arial"/>
                          <a:cs typeface="Arial"/>
                        </a:rPr>
                        <a:t>angleInterval);</a:t>
                      </a:r>
                      <a:endParaRPr sz="900">
                        <a:latin typeface="Arial"/>
                        <a:cs typeface="Arial"/>
                      </a:endParaRPr>
                    </a:p>
                  </a:txBody>
                  <a:tcPr marL="0" marR="0" marT="152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33045">
                <a:tc gridSpan="2">
                  <a:txBody>
                    <a:bodyPr/>
                    <a:lstStyle/>
                    <a:p>
                      <a:pPr marL="73025">
                        <a:lnSpc>
                          <a:spcPct val="100000"/>
                        </a:lnSpc>
                        <a:spcBef>
                          <a:spcPts val="105"/>
                        </a:spcBef>
                      </a:pPr>
                      <a:r>
                        <a:rPr sz="900" dirty="0">
                          <a:latin typeface="Arial"/>
                          <a:cs typeface="Arial"/>
                        </a:rPr>
                        <a:t>3-</a:t>
                      </a:r>
                      <a:r>
                        <a:rPr sz="900" spc="-30" dirty="0">
                          <a:latin typeface="Arial"/>
                          <a:cs typeface="Arial"/>
                        </a:rPr>
                        <a:t> </a:t>
                      </a:r>
                      <a:r>
                        <a:rPr sz="900" dirty="0">
                          <a:latin typeface="Arial"/>
                          <a:cs typeface="Arial"/>
                        </a:rPr>
                        <a:t>Extract</a:t>
                      </a:r>
                      <a:r>
                        <a:rPr sz="900" spc="-25"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end</a:t>
                      </a:r>
                      <a:r>
                        <a:rPr sz="900" spc="-25" dirty="0">
                          <a:latin typeface="Arial"/>
                          <a:cs typeface="Arial"/>
                        </a:rPr>
                        <a:t> </a:t>
                      </a:r>
                      <a:r>
                        <a:rPr sz="900" dirty="0">
                          <a:latin typeface="Arial"/>
                          <a:cs typeface="Arial"/>
                        </a:rPr>
                        <a:t>points</a:t>
                      </a:r>
                      <a:r>
                        <a:rPr sz="900" spc="-20" dirty="0">
                          <a:latin typeface="Arial"/>
                          <a:cs typeface="Arial"/>
                        </a:rPr>
                        <a:t> </a:t>
                      </a:r>
                      <a:r>
                        <a:rPr sz="900" dirty="0">
                          <a:latin typeface="Arial"/>
                          <a:cs typeface="Arial"/>
                        </a:rPr>
                        <a:t>of</a:t>
                      </a:r>
                      <a:r>
                        <a:rPr sz="900" spc="-30" dirty="0">
                          <a:latin typeface="Arial"/>
                          <a:cs typeface="Arial"/>
                        </a:rPr>
                        <a:t> </a:t>
                      </a:r>
                      <a:r>
                        <a:rPr sz="900" dirty="0">
                          <a:latin typeface="Arial"/>
                          <a:cs typeface="Arial"/>
                        </a:rPr>
                        <a:t>the</a:t>
                      </a:r>
                      <a:r>
                        <a:rPr sz="900" spc="-35" dirty="0">
                          <a:latin typeface="Arial"/>
                          <a:cs typeface="Arial"/>
                        </a:rPr>
                        <a:t> </a:t>
                      </a:r>
                      <a:r>
                        <a:rPr sz="900" dirty="0">
                          <a:latin typeface="Arial"/>
                          <a:cs typeface="Arial"/>
                        </a:rPr>
                        <a:t>arc</a:t>
                      </a:r>
                      <a:r>
                        <a:rPr sz="900" spc="-20" dirty="0">
                          <a:latin typeface="Arial"/>
                          <a:cs typeface="Arial"/>
                        </a:rPr>
                        <a:t> </a:t>
                      </a:r>
                      <a:r>
                        <a:rPr sz="900" dirty="0">
                          <a:latin typeface="Arial"/>
                          <a:cs typeface="Arial"/>
                        </a:rPr>
                        <a:t>and</a:t>
                      </a:r>
                      <a:r>
                        <a:rPr sz="900" spc="-35" dirty="0">
                          <a:latin typeface="Arial"/>
                          <a:cs typeface="Arial"/>
                        </a:rPr>
                        <a:t> </a:t>
                      </a:r>
                      <a:r>
                        <a:rPr sz="900" dirty="0">
                          <a:latin typeface="Arial"/>
                          <a:cs typeface="Arial"/>
                        </a:rPr>
                        <a:t>create</a:t>
                      </a:r>
                      <a:r>
                        <a:rPr sz="900" spc="-25" dirty="0">
                          <a:latin typeface="Arial"/>
                          <a:cs typeface="Arial"/>
                        </a:rPr>
                        <a:t> </a:t>
                      </a:r>
                      <a:r>
                        <a:rPr sz="900" dirty="0">
                          <a:latin typeface="Arial"/>
                          <a:cs typeface="Arial"/>
                        </a:rPr>
                        <a:t>a</a:t>
                      </a:r>
                      <a:r>
                        <a:rPr sz="900" spc="-35" dirty="0">
                          <a:latin typeface="Arial"/>
                          <a:cs typeface="Arial"/>
                        </a:rPr>
                        <a:t> </a:t>
                      </a:r>
                      <a:r>
                        <a:rPr sz="900" dirty="0">
                          <a:latin typeface="Arial"/>
                          <a:cs typeface="Arial"/>
                        </a:rPr>
                        <a:t>vertical</a:t>
                      </a:r>
                      <a:r>
                        <a:rPr sz="900" spc="-25" dirty="0">
                          <a:latin typeface="Arial"/>
                          <a:cs typeface="Arial"/>
                        </a:rPr>
                        <a:t> </a:t>
                      </a:r>
                      <a:r>
                        <a:rPr sz="900" dirty="0">
                          <a:latin typeface="Arial"/>
                          <a:cs typeface="Arial"/>
                        </a:rPr>
                        <a:t>lines</a:t>
                      </a:r>
                      <a:r>
                        <a:rPr sz="900" spc="-30" dirty="0">
                          <a:latin typeface="Arial"/>
                          <a:cs typeface="Arial"/>
                        </a:rPr>
                        <a:t> </a:t>
                      </a:r>
                      <a:r>
                        <a:rPr sz="900" dirty="0">
                          <a:latin typeface="Arial"/>
                          <a:cs typeface="Arial"/>
                        </a:rPr>
                        <a:t>with</a:t>
                      </a:r>
                      <a:r>
                        <a:rPr sz="900" spc="-30" dirty="0">
                          <a:latin typeface="Arial"/>
                          <a:cs typeface="Arial"/>
                        </a:rPr>
                        <a:t> </a:t>
                      </a:r>
                      <a:r>
                        <a:rPr sz="900" dirty="0">
                          <a:latin typeface="Arial"/>
                          <a:cs typeface="Arial"/>
                        </a:rPr>
                        <a:t>length</a:t>
                      </a:r>
                      <a:r>
                        <a:rPr sz="900" spc="-3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10</a:t>
                      </a:r>
                      <a:r>
                        <a:rPr sz="900" spc="-20" dirty="0">
                          <a:latin typeface="Arial"/>
                          <a:cs typeface="Arial"/>
                        </a:rPr>
                        <a:t> </a:t>
                      </a:r>
                      <a:r>
                        <a:rPr sz="900" spc="-10" dirty="0">
                          <a:latin typeface="Arial"/>
                          <a:cs typeface="Arial"/>
                        </a:rPr>
                        <a:t>units</a:t>
                      </a:r>
                      <a:endParaRPr sz="900" dirty="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pic>
        <p:nvPicPr>
          <p:cNvPr id="17" name="object 5"/>
          <p:cNvPicPr/>
          <p:nvPr/>
        </p:nvPicPr>
        <p:blipFill>
          <a:blip r:embed="rId2" cstate="print"/>
          <a:stretch>
            <a:fillRect/>
          </a:stretch>
        </p:blipFill>
        <p:spPr>
          <a:xfrm>
            <a:off x="4869179" y="2421165"/>
            <a:ext cx="1981200" cy="2006600"/>
          </a:xfrm>
          <a:prstGeom prst="rect">
            <a:avLst/>
          </a:prstGeom>
        </p:spPr>
      </p:pic>
      <p:pic>
        <p:nvPicPr>
          <p:cNvPr id="18" name="object 6"/>
          <p:cNvPicPr/>
          <p:nvPr/>
        </p:nvPicPr>
        <p:blipFill>
          <a:blip r:embed="rId3" cstate="print"/>
          <a:stretch>
            <a:fillRect/>
          </a:stretch>
        </p:blipFill>
        <p:spPr>
          <a:xfrm>
            <a:off x="4869179" y="4703863"/>
            <a:ext cx="1981200" cy="1155192"/>
          </a:xfrm>
          <a:prstGeom prst="rect">
            <a:avLst/>
          </a:prstGeom>
        </p:spPr>
      </p:pic>
      <p:graphicFrame>
        <p:nvGraphicFramePr>
          <p:cNvPr id="19" name="object 2"/>
          <p:cNvGraphicFramePr>
            <a:graphicFrameLocks noGrp="1"/>
          </p:cNvGraphicFramePr>
          <p:nvPr>
            <p:extLst>
              <p:ext uri="{D42A27DB-BD31-4B8C-83A1-F6EECF244321}">
                <p14:modId xmlns:p14="http://schemas.microsoft.com/office/powerpoint/2010/main" val="1490074514"/>
              </p:ext>
            </p:extLst>
          </p:nvPr>
        </p:nvGraphicFramePr>
        <p:xfrm>
          <a:off x="980236" y="6096000"/>
          <a:ext cx="5944870" cy="3701414"/>
        </p:xfrm>
        <a:graphic>
          <a:graphicData uri="http://schemas.openxmlformats.org/drawingml/2006/table">
            <a:tbl>
              <a:tblPr firstRow="1" bandRow="1">
                <a:tableStyleId>{2D5ABB26-0587-4C30-8999-92F81FD0307C}</a:tableStyleId>
              </a:tblPr>
              <a:tblGrid>
                <a:gridCol w="3810635">
                  <a:extLst>
                    <a:ext uri="{9D8B030D-6E8A-4147-A177-3AD203B41FA5}">
                      <a16:colId xmlns:a16="http://schemas.microsoft.com/office/drawing/2014/main" val="20000"/>
                    </a:ext>
                  </a:extLst>
                </a:gridCol>
                <a:gridCol w="2134235">
                  <a:extLst>
                    <a:ext uri="{9D8B030D-6E8A-4147-A177-3AD203B41FA5}">
                      <a16:colId xmlns:a16="http://schemas.microsoft.com/office/drawing/2014/main" val="20001"/>
                    </a:ext>
                  </a:extLst>
                </a:gridCol>
              </a:tblGrid>
              <a:tr h="1760220">
                <a:tc>
                  <a:txBody>
                    <a:bodyPr/>
                    <a:lstStyle/>
                    <a:p>
                      <a:pPr marL="200660">
                        <a:lnSpc>
                          <a:spcPts val="1055"/>
                        </a:lnSpc>
                        <a:spcBef>
                          <a:spcPts val="105"/>
                        </a:spcBef>
                      </a:pPr>
                      <a:r>
                        <a:rPr sz="900" dirty="0">
                          <a:solidFill>
                            <a:srgbClr val="00AF50"/>
                          </a:solidFill>
                          <a:latin typeface="Arial"/>
                          <a:cs typeface="Arial"/>
                        </a:rPr>
                        <a:t>//Extract</a:t>
                      </a:r>
                      <a:r>
                        <a:rPr sz="900" spc="-15" dirty="0">
                          <a:solidFill>
                            <a:srgbClr val="00AF50"/>
                          </a:solidFill>
                          <a:latin typeface="Arial"/>
                          <a:cs typeface="Arial"/>
                        </a:rPr>
                        <a:t> </a:t>
                      </a:r>
                      <a:r>
                        <a:rPr sz="900" dirty="0">
                          <a:solidFill>
                            <a:srgbClr val="00AF50"/>
                          </a:solidFill>
                          <a:latin typeface="Arial"/>
                          <a:cs typeface="Arial"/>
                        </a:rPr>
                        <a:t>end</a:t>
                      </a:r>
                      <a:r>
                        <a:rPr sz="900" spc="-15" dirty="0">
                          <a:solidFill>
                            <a:srgbClr val="00AF50"/>
                          </a:solidFill>
                          <a:latin typeface="Arial"/>
                          <a:cs typeface="Arial"/>
                        </a:rPr>
                        <a:t> </a:t>
                      </a:r>
                      <a:r>
                        <a:rPr sz="900" spc="-10" dirty="0">
                          <a:solidFill>
                            <a:srgbClr val="00AF50"/>
                          </a:solidFill>
                          <a:latin typeface="Arial"/>
                          <a:cs typeface="Arial"/>
                        </a:rPr>
                        <a:t>points</a:t>
                      </a:r>
                      <a:endParaRPr sz="900">
                        <a:latin typeface="Arial"/>
                        <a:cs typeface="Arial"/>
                      </a:endParaRPr>
                    </a:p>
                    <a:p>
                      <a:pPr marL="200660">
                        <a:lnSpc>
                          <a:spcPts val="1040"/>
                        </a:lnSpc>
                      </a:pPr>
                      <a:r>
                        <a:rPr sz="900" b="1" dirty="0">
                          <a:latin typeface="Arial"/>
                          <a:cs typeface="Arial"/>
                        </a:rPr>
                        <a:t>Point3d</a:t>
                      </a:r>
                      <a:r>
                        <a:rPr sz="900" b="1" spc="-10" dirty="0">
                          <a:latin typeface="Arial"/>
                          <a:cs typeface="Arial"/>
                        </a:rPr>
                        <a:t> </a:t>
                      </a:r>
                      <a:r>
                        <a:rPr sz="900" dirty="0">
                          <a:latin typeface="Arial"/>
                          <a:cs typeface="Arial"/>
                        </a:rPr>
                        <a:t>startPoint</a:t>
                      </a:r>
                      <a:r>
                        <a:rPr sz="900" spc="-15" dirty="0">
                          <a:latin typeface="Arial"/>
                          <a:cs typeface="Arial"/>
                        </a:rPr>
                        <a:t> </a:t>
                      </a:r>
                      <a:r>
                        <a:rPr sz="900" dirty="0">
                          <a:latin typeface="Arial"/>
                          <a:cs typeface="Arial"/>
                        </a:rPr>
                        <a:t>=</a:t>
                      </a:r>
                      <a:r>
                        <a:rPr sz="900" spc="-20" dirty="0">
                          <a:latin typeface="Arial"/>
                          <a:cs typeface="Arial"/>
                        </a:rPr>
                        <a:t> </a:t>
                      </a:r>
                      <a:r>
                        <a:rPr sz="900" spc="-10" dirty="0">
                          <a:latin typeface="Arial"/>
                          <a:cs typeface="Arial"/>
                        </a:rPr>
                        <a:t>arc.StartPoint;</a:t>
                      </a:r>
                      <a:endParaRPr sz="900">
                        <a:latin typeface="Arial"/>
                        <a:cs typeface="Arial"/>
                      </a:endParaRPr>
                    </a:p>
                    <a:p>
                      <a:pPr marL="200660">
                        <a:lnSpc>
                          <a:spcPts val="1060"/>
                        </a:lnSpc>
                      </a:pPr>
                      <a:r>
                        <a:rPr sz="900" b="1" dirty="0">
                          <a:latin typeface="Arial"/>
                          <a:cs typeface="Arial"/>
                        </a:rPr>
                        <a:t>Point3d</a:t>
                      </a:r>
                      <a:r>
                        <a:rPr sz="900" b="1" spc="-25" dirty="0">
                          <a:latin typeface="Arial"/>
                          <a:cs typeface="Arial"/>
                        </a:rPr>
                        <a:t> </a:t>
                      </a:r>
                      <a:r>
                        <a:rPr sz="900" dirty="0">
                          <a:latin typeface="Arial"/>
                          <a:cs typeface="Arial"/>
                        </a:rPr>
                        <a:t>endPoint</a:t>
                      </a:r>
                      <a:r>
                        <a:rPr sz="900" spc="-10" dirty="0">
                          <a:latin typeface="Arial"/>
                          <a:cs typeface="Arial"/>
                        </a:rPr>
                        <a:t> </a:t>
                      </a:r>
                      <a:r>
                        <a:rPr sz="900" dirty="0">
                          <a:latin typeface="Arial"/>
                          <a:cs typeface="Arial"/>
                        </a:rPr>
                        <a:t>=</a:t>
                      </a:r>
                      <a:r>
                        <a:rPr sz="900" spc="-10" dirty="0">
                          <a:latin typeface="Arial"/>
                          <a:cs typeface="Arial"/>
                        </a:rPr>
                        <a:t> arc.EndPoint;</a:t>
                      </a:r>
                      <a:endParaRPr sz="900">
                        <a:latin typeface="Arial"/>
                        <a:cs typeface="Arial"/>
                      </a:endParaRPr>
                    </a:p>
                    <a:p>
                      <a:pPr>
                        <a:lnSpc>
                          <a:spcPct val="100000"/>
                        </a:lnSpc>
                        <a:spcBef>
                          <a:spcPts val="5"/>
                        </a:spcBef>
                      </a:pPr>
                      <a:endParaRPr sz="850">
                        <a:latin typeface="Times New Roman"/>
                        <a:cs typeface="Times New Roman"/>
                      </a:endParaRPr>
                    </a:p>
                    <a:p>
                      <a:pPr marL="200660">
                        <a:lnSpc>
                          <a:spcPts val="1055"/>
                        </a:lnSpc>
                        <a:spcBef>
                          <a:spcPts val="5"/>
                        </a:spcBef>
                      </a:pPr>
                      <a:r>
                        <a:rPr sz="900" dirty="0">
                          <a:solidFill>
                            <a:srgbClr val="00AF50"/>
                          </a:solidFill>
                          <a:latin typeface="Arial"/>
                          <a:cs typeface="Arial"/>
                        </a:rPr>
                        <a:t>//Create</a:t>
                      </a:r>
                      <a:r>
                        <a:rPr sz="900" spc="-35" dirty="0">
                          <a:solidFill>
                            <a:srgbClr val="00AF50"/>
                          </a:solidFill>
                          <a:latin typeface="Arial"/>
                          <a:cs typeface="Arial"/>
                        </a:rPr>
                        <a:t> </a:t>
                      </a:r>
                      <a:r>
                        <a:rPr sz="900" dirty="0">
                          <a:solidFill>
                            <a:srgbClr val="00AF50"/>
                          </a:solidFill>
                          <a:latin typeface="Arial"/>
                          <a:cs typeface="Arial"/>
                        </a:rPr>
                        <a:t>a</a:t>
                      </a:r>
                      <a:r>
                        <a:rPr sz="900" spc="-40" dirty="0">
                          <a:solidFill>
                            <a:srgbClr val="00AF50"/>
                          </a:solidFill>
                          <a:latin typeface="Arial"/>
                          <a:cs typeface="Arial"/>
                        </a:rPr>
                        <a:t> </a:t>
                      </a:r>
                      <a:r>
                        <a:rPr sz="900" dirty="0">
                          <a:solidFill>
                            <a:srgbClr val="00AF50"/>
                          </a:solidFill>
                          <a:latin typeface="Arial"/>
                          <a:cs typeface="Arial"/>
                        </a:rPr>
                        <a:t>vertical</a:t>
                      </a:r>
                      <a:r>
                        <a:rPr sz="900" spc="-40" dirty="0">
                          <a:solidFill>
                            <a:srgbClr val="00AF50"/>
                          </a:solidFill>
                          <a:latin typeface="Arial"/>
                          <a:cs typeface="Arial"/>
                        </a:rPr>
                        <a:t> </a:t>
                      </a:r>
                      <a:r>
                        <a:rPr sz="900" spc="-10" dirty="0">
                          <a:solidFill>
                            <a:srgbClr val="00AF50"/>
                          </a:solidFill>
                          <a:latin typeface="Arial"/>
                          <a:cs typeface="Arial"/>
                        </a:rPr>
                        <a:t>vector</a:t>
                      </a:r>
                      <a:endParaRPr sz="900">
                        <a:latin typeface="Arial"/>
                        <a:cs typeface="Arial"/>
                      </a:endParaRPr>
                    </a:p>
                    <a:p>
                      <a:pPr marL="200660">
                        <a:lnSpc>
                          <a:spcPts val="1040"/>
                        </a:lnSpc>
                      </a:pPr>
                      <a:r>
                        <a:rPr sz="900" b="1" dirty="0">
                          <a:latin typeface="Arial"/>
                          <a:cs typeface="Arial"/>
                        </a:rPr>
                        <a:t>Vector3d</a:t>
                      </a:r>
                      <a:r>
                        <a:rPr sz="900" b="1" spc="-5" dirty="0">
                          <a:latin typeface="Arial"/>
                          <a:cs typeface="Arial"/>
                        </a:rPr>
                        <a:t> </a:t>
                      </a:r>
                      <a:r>
                        <a:rPr sz="900" dirty="0">
                          <a:latin typeface="Arial"/>
                          <a:cs typeface="Arial"/>
                        </a:rPr>
                        <a:t>vec =</a:t>
                      </a:r>
                      <a:r>
                        <a:rPr sz="900" spc="-15" dirty="0">
                          <a:latin typeface="Arial"/>
                          <a:cs typeface="Arial"/>
                        </a:rPr>
                        <a:t> </a:t>
                      </a:r>
                      <a:r>
                        <a:rPr sz="900" spc="-10" dirty="0">
                          <a:latin typeface="Arial"/>
                          <a:cs typeface="Arial"/>
                        </a:rPr>
                        <a:t>Vector3d.ZAxis;</a:t>
                      </a:r>
                      <a:endParaRPr sz="900">
                        <a:latin typeface="Arial"/>
                        <a:cs typeface="Arial"/>
                      </a:endParaRPr>
                    </a:p>
                    <a:p>
                      <a:pPr marL="200660" marR="674370">
                        <a:lnSpc>
                          <a:spcPts val="1030"/>
                        </a:lnSpc>
                        <a:spcBef>
                          <a:spcPts val="55"/>
                        </a:spcBef>
                      </a:pPr>
                      <a:r>
                        <a:rPr sz="900" dirty="0">
                          <a:solidFill>
                            <a:srgbClr val="00AF50"/>
                          </a:solidFill>
                          <a:latin typeface="Arial"/>
                          <a:cs typeface="Arial"/>
                        </a:rPr>
                        <a:t>//Use</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multiplication</a:t>
                      </a:r>
                      <a:r>
                        <a:rPr sz="900" spc="-20" dirty="0">
                          <a:solidFill>
                            <a:srgbClr val="00AF50"/>
                          </a:solidFill>
                          <a:latin typeface="Arial"/>
                          <a:cs typeface="Arial"/>
                        </a:rPr>
                        <a:t> </a:t>
                      </a:r>
                      <a:r>
                        <a:rPr sz="900" dirty="0">
                          <a:solidFill>
                            <a:srgbClr val="00AF50"/>
                          </a:solidFill>
                          <a:latin typeface="Arial"/>
                          <a:cs typeface="Arial"/>
                        </a:rPr>
                        <a:t>operation</a:t>
                      </a:r>
                      <a:r>
                        <a:rPr sz="900" spc="-20" dirty="0">
                          <a:solidFill>
                            <a:srgbClr val="00AF50"/>
                          </a:solidFill>
                          <a:latin typeface="Arial"/>
                          <a:cs typeface="Arial"/>
                        </a:rPr>
                        <a:t> </a:t>
                      </a:r>
                      <a:r>
                        <a:rPr sz="900" dirty="0">
                          <a:solidFill>
                            <a:srgbClr val="00AF50"/>
                          </a:solidFill>
                          <a:latin typeface="Arial"/>
                          <a:cs typeface="Arial"/>
                        </a:rPr>
                        <a:t>to</a:t>
                      </a:r>
                      <a:r>
                        <a:rPr sz="900" spc="-20" dirty="0">
                          <a:solidFill>
                            <a:srgbClr val="00AF50"/>
                          </a:solidFill>
                          <a:latin typeface="Arial"/>
                          <a:cs typeface="Arial"/>
                        </a:rPr>
                        <a:t> </a:t>
                      </a:r>
                      <a:r>
                        <a:rPr sz="900" dirty="0">
                          <a:solidFill>
                            <a:srgbClr val="00AF50"/>
                          </a:solidFill>
                          <a:latin typeface="Arial"/>
                          <a:cs typeface="Arial"/>
                        </a:rPr>
                        <a:t>scale</a:t>
                      </a:r>
                      <a:r>
                        <a:rPr sz="900" spc="-10" dirty="0">
                          <a:solidFill>
                            <a:srgbClr val="00AF50"/>
                          </a:solidFill>
                          <a:latin typeface="Arial"/>
                          <a:cs typeface="Arial"/>
                        </a:rPr>
                        <a:t> </a:t>
                      </a:r>
                      <a:r>
                        <a:rPr sz="900" dirty="0">
                          <a:solidFill>
                            <a:srgbClr val="00AF50"/>
                          </a:solidFill>
                          <a:latin typeface="Arial"/>
                          <a:cs typeface="Arial"/>
                        </a:rPr>
                        <a:t>the</a:t>
                      </a:r>
                      <a:r>
                        <a:rPr sz="900" spc="-20" dirty="0">
                          <a:solidFill>
                            <a:srgbClr val="00AF50"/>
                          </a:solidFill>
                          <a:latin typeface="Arial"/>
                          <a:cs typeface="Arial"/>
                        </a:rPr>
                        <a:t> </a:t>
                      </a:r>
                      <a:r>
                        <a:rPr sz="900" dirty="0">
                          <a:solidFill>
                            <a:srgbClr val="00AF50"/>
                          </a:solidFill>
                          <a:latin typeface="Arial"/>
                          <a:cs typeface="Arial"/>
                        </a:rPr>
                        <a:t>vector</a:t>
                      </a:r>
                      <a:r>
                        <a:rPr sz="900" spc="-10" dirty="0">
                          <a:solidFill>
                            <a:srgbClr val="00AF50"/>
                          </a:solidFill>
                          <a:latin typeface="Arial"/>
                          <a:cs typeface="Arial"/>
                        </a:rPr>
                        <a:t> </a:t>
                      </a:r>
                      <a:r>
                        <a:rPr sz="900" dirty="0">
                          <a:solidFill>
                            <a:srgbClr val="00AF50"/>
                          </a:solidFill>
                          <a:latin typeface="Arial"/>
                          <a:cs typeface="Arial"/>
                        </a:rPr>
                        <a:t>by</a:t>
                      </a:r>
                      <a:r>
                        <a:rPr sz="900" spc="-5" dirty="0">
                          <a:solidFill>
                            <a:srgbClr val="00AF50"/>
                          </a:solidFill>
                          <a:latin typeface="Arial"/>
                          <a:cs typeface="Arial"/>
                        </a:rPr>
                        <a:t> </a:t>
                      </a:r>
                      <a:r>
                        <a:rPr sz="900" spc="-25" dirty="0">
                          <a:solidFill>
                            <a:srgbClr val="00AF50"/>
                          </a:solidFill>
                          <a:latin typeface="Arial"/>
                          <a:cs typeface="Arial"/>
                        </a:rPr>
                        <a:t>10 </a:t>
                      </a:r>
                      <a:r>
                        <a:rPr sz="900" dirty="0">
                          <a:latin typeface="Arial"/>
                          <a:cs typeface="Arial"/>
                        </a:rPr>
                        <a:t>vec =</a:t>
                      </a:r>
                      <a:r>
                        <a:rPr sz="900" spc="-15" dirty="0">
                          <a:latin typeface="Arial"/>
                          <a:cs typeface="Arial"/>
                        </a:rPr>
                        <a:t> </a:t>
                      </a:r>
                      <a:r>
                        <a:rPr sz="900" dirty="0">
                          <a:latin typeface="Arial"/>
                          <a:cs typeface="Arial"/>
                        </a:rPr>
                        <a:t>vec * </a:t>
                      </a:r>
                      <a:r>
                        <a:rPr sz="900" spc="-25" dirty="0">
                          <a:latin typeface="Arial"/>
                          <a:cs typeface="Arial"/>
                        </a:rPr>
                        <a:t>10;</a:t>
                      </a:r>
                      <a:endParaRPr sz="900">
                        <a:latin typeface="Arial"/>
                        <a:cs typeface="Arial"/>
                      </a:endParaRPr>
                    </a:p>
                    <a:p>
                      <a:pPr>
                        <a:lnSpc>
                          <a:spcPct val="100000"/>
                        </a:lnSpc>
                        <a:spcBef>
                          <a:spcPts val="40"/>
                        </a:spcBef>
                      </a:pPr>
                      <a:endParaRPr sz="800">
                        <a:latin typeface="Times New Roman"/>
                        <a:cs typeface="Times New Roman"/>
                      </a:endParaRPr>
                    </a:p>
                    <a:p>
                      <a:pPr marL="200660">
                        <a:lnSpc>
                          <a:spcPts val="1060"/>
                        </a:lnSpc>
                      </a:pPr>
                      <a:r>
                        <a:rPr sz="900" dirty="0">
                          <a:solidFill>
                            <a:srgbClr val="00AF50"/>
                          </a:solidFill>
                          <a:latin typeface="Arial"/>
                          <a:cs typeface="Arial"/>
                        </a:rPr>
                        <a:t>//Create</a:t>
                      </a:r>
                      <a:r>
                        <a:rPr sz="900" spc="-30" dirty="0">
                          <a:solidFill>
                            <a:srgbClr val="00AF50"/>
                          </a:solidFill>
                          <a:latin typeface="Arial"/>
                          <a:cs typeface="Arial"/>
                        </a:rPr>
                        <a:t> </a:t>
                      </a:r>
                      <a:r>
                        <a:rPr sz="900" dirty="0">
                          <a:solidFill>
                            <a:srgbClr val="00AF50"/>
                          </a:solidFill>
                          <a:latin typeface="Arial"/>
                          <a:cs typeface="Arial"/>
                        </a:rPr>
                        <a:t>start</a:t>
                      </a:r>
                      <a:r>
                        <a:rPr sz="900" spc="-35" dirty="0">
                          <a:solidFill>
                            <a:srgbClr val="00AF50"/>
                          </a:solidFill>
                          <a:latin typeface="Arial"/>
                          <a:cs typeface="Arial"/>
                        </a:rPr>
                        <a:t> </a:t>
                      </a:r>
                      <a:r>
                        <a:rPr sz="900" dirty="0">
                          <a:solidFill>
                            <a:srgbClr val="00AF50"/>
                          </a:solidFill>
                          <a:latin typeface="Arial"/>
                          <a:cs typeface="Arial"/>
                        </a:rPr>
                        <a:t>and</a:t>
                      </a:r>
                      <a:r>
                        <a:rPr sz="900" spc="-30" dirty="0">
                          <a:solidFill>
                            <a:srgbClr val="00AF50"/>
                          </a:solidFill>
                          <a:latin typeface="Arial"/>
                          <a:cs typeface="Arial"/>
                        </a:rPr>
                        <a:t> </a:t>
                      </a:r>
                      <a:r>
                        <a:rPr sz="900" dirty="0">
                          <a:solidFill>
                            <a:srgbClr val="00AF50"/>
                          </a:solidFill>
                          <a:latin typeface="Arial"/>
                          <a:cs typeface="Arial"/>
                        </a:rPr>
                        <a:t>end</a:t>
                      </a:r>
                      <a:r>
                        <a:rPr sz="900" spc="-35" dirty="0">
                          <a:solidFill>
                            <a:srgbClr val="00AF50"/>
                          </a:solidFill>
                          <a:latin typeface="Arial"/>
                          <a:cs typeface="Arial"/>
                        </a:rPr>
                        <a:t> </a:t>
                      </a:r>
                      <a:r>
                        <a:rPr sz="900" spc="-10" dirty="0">
                          <a:solidFill>
                            <a:srgbClr val="00AF50"/>
                          </a:solidFill>
                          <a:latin typeface="Arial"/>
                          <a:cs typeface="Arial"/>
                        </a:rPr>
                        <a:t>lines</a:t>
                      </a:r>
                      <a:endParaRPr sz="900">
                        <a:latin typeface="Arial"/>
                        <a:cs typeface="Arial"/>
                      </a:endParaRPr>
                    </a:p>
                    <a:p>
                      <a:pPr marL="200660">
                        <a:lnSpc>
                          <a:spcPts val="1040"/>
                        </a:lnSpc>
                      </a:pPr>
                      <a:r>
                        <a:rPr sz="900" b="1" dirty="0">
                          <a:latin typeface="Arial"/>
                          <a:cs typeface="Arial"/>
                        </a:rPr>
                        <a:t>Line</a:t>
                      </a:r>
                      <a:r>
                        <a:rPr sz="900" b="1" spc="-30" dirty="0">
                          <a:latin typeface="Arial"/>
                          <a:cs typeface="Arial"/>
                        </a:rPr>
                        <a:t> </a:t>
                      </a:r>
                      <a:r>
                        <a:rPr sz="900" dirty="0">
                          <a:latin typeface="Arial"/>
                          <a:cs typeface="Arial"/>
                        </a:rPr>
                        <a:t>line1</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new</a:t>
                      </a:r>
                      <a:r>
                        <a:rPr sz="900" spc="-25" dirty="0">
                          <a:solidFill>
                            <a:srgbClr val="3333FF"/>
                          </a:solidFill>
                          <a:latin typeface="Arial"/>
                          <a:cs typeface="Arial"/>
                        </a:rPr>
                        <a:t> </a:t>
                      </a:r>
                      <a:r>
                        <a:rPr sz="900" dirty="0">
                          <a:latin typeface="Arial"/>
                          <a:cs typeface="Arial"/>
                        </a:rPr>
                        <a:t>Line(startPoint,</a:t>
                      </a:r>
                      <a:r>
                        <a:rPr sz="900" spc="-15" dirty="0">
                          <a:latin typeface="Arial"/>
                          <a:cs typeface="Arial"/>
                        </a:rPr>
                        <a:t> </a:t>
                      </a:r>
                      <a:r>
                        <a:rPr sz="900" spc="-20" dirty="0">
                          <a:latin typeface="Arial"/>
                          <a:cs typeface="Arial"/>
                        </a:rPr>
                        <a:t>vec);</a:t>
                      </a:r>
                      <a:endParaRPr sz="900">
                        <a:latin typeface="Arial"/>
                        <a:cs typeface="Arial"/>
                      </a:endParaRPr>
                    </a:p>
                    <a:p>
                      <a:pPr marL="200660">
                        <a:lnSpc>
                          <a:spcPts val="1055"/>
                        </a:lnSpc>
                      </a:pPr>
                      <a:r>
                        <a:rPr sz="900" b="1" dirty="0">
                          <a:latin typeface="Arial"/>
                          <a:cs typeface="Arial"/>
                        </a:rPr>
                        <a:t>Line</a:t>
                      </a:r>
                      <a:r>
                        <a:rPr sz="900" b="1" spc="-25" dirty="0">
                          <a:latin typeface="Arial"/>
                          <a:cs typeface="Arial"/>
                        </a:rPr>
                        <a:t> </a:t>
                      </a:r>
                      <a:r>
                        <a:rPr sz="900" dirty="0">
                          <a:latin typeface="Arial"/>
                          <a:cs typeface="Arial"/>
                        </a:rPr>
                        <a:t>line2</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25" dirty="0">
                          <a:solidFill>
                            <a:srgbClr val="3333FF"/>
                          </a:solidFill>
                          <a:latin typeface="Arial"/>
                          <a:cs typeface="Arial"/>
                        </a:rPr>
                        <a:t> </a:t>
                      </a:r>
                      <a:r>
                        <a:rPr sz="900" dirty="0">
                          <a:latin typeface="Arial"/>
                          <a:cs typeface="Arial"/>
                        </a:rPr>
                        <a:t>Line(endPoint,</a:t>
                      </a:r>
                      <a:r>
                        <a:rPr sz="900" spc="-15" dirty="0">
                          <a:latin typeface="Arial"/>
                          <a:cs typeface="Arial"/>
                        </a:rPr>
                        <a:t> </a:t>
                      </a:r>
                      <a:r>
                        <a:rPr sz="900" spc="-20" dirty="0">
                          <a:latin typeface="Arial"/>
                          <a:cs typeface="Arial"/>
                        </a:rPr>
                        <a:t>vec);</a:t>
                      </a:r>
                      <a:endParaRPr sz="900">
                        <a:latin typeface="Arial"/>
                        <a:cs typeface="Arial"/>
                      </a:endParaRPr>
                    </a:p>
                  </a:txBody>
                  <a:tcPr marL="0" marR="0" marT="13335" marB="0">
                    <a:lnL w="6350">
                      <a:solidFill>
                        <a:srgbClr val="000000"/>
                      </a:solidFill>
                      <a:prstDash val="solid"/>
                    </a:lnL>
                    <a:lnR w="6350">
                      <a:solidFill>
                        <a:srgbClr val="000000"/>
                      </a:solidFill>
                      <a:prstDash val="solid"/>
                    </a:lnR>
                    <a:lnT w="6350">
                      <a:solidFill>
                        <a:srgbClr val="000000"/>
                      </a:solidFill>
                      <a:prstDash val="solid"/>
                    </a:lnT>
                    <a:lnB w="28575">
                      <a:solidFill>
                        <a:srgbClr val="D9D9D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28575">
                      <a:solidFill>
                        <a:srgbClr val="D9D9D9"/>
                      </a:solidFill>
                      <a:prstDash val="solid"/>
                    </a:lnB>
                  </a:tcPr>
                </a:tc>
                <a:extLst>
                  <a:ext uri="{0D108BD9-81ED-4DB2-BD59-A6C34878D82A}">
                    <a16:rowId xmlns:a16="http://schemas.microsoft.com/office/drawing/2014/main" val="10000"/>
                  </a:ext>
                </a:extLst>
              </a:tr>
              <a:tr h="287655">
                <a:tc gridSpan="2">
                  <a:txBody>
                    <a:bodyPr/>
                    <a:lstStyle/>
                    <a:p>
                      <a:pPr marL="73025" marR="108585">
                        <a:lnSpc>
                          <a:spcPts val="1030"/>
                        </a:lnSpc>
                        <a:spcBef>
                          <a:spcPts val="105"/>
                        </a:spcBef>
                      </a:pPr>
                      <a:r>
                        <a:rPr sz="900" dirty="0">
                          <a:latin typeface="Arial"/>
                          <a:cs typeface="Arial"/>
                        </a:rPr>
                        <a:t>4-</a:t>
                      </a:r>
                      <a:r>
                        <a:rPr sz="900" spc="-25" dirty="0">
                          <a:latin typeface="Arial"/>
                          <a:cs typeface="Arial"/>
                        </a:rPr>
                        <a:t> </a:t>
                      </a:r>
                      <a:r>
                        <a:rPr sz="900" dirty="0">
                          <a:latin typeface="Arial"/>
                          <a:cs typeface="Arial"/>
                        </a:rPr>
                        <a:t>Create</a:t>
                      </a:r>
                      <a:r>
                        <a:rPr sz="900" spc="-35" dirty="0">
                          <a:latin typeface="Arial"/>
                          <a:cs typeface="Arial"/>
                        </a:rPr>
                        <a:t> </a:t>
                      </a:r>
                      <a:r>
                        <a:rPr sz="900" dirty="0">
                          <a:latin typeface="Arial"/>
                          <a:cs typeface="Arial"/>
                        </a:rPr>
                        <a:t>a</a:t>
                      </a:r>
                      <a:r>
                        <a:rPr sz="900" spc="-25" dirty="0">
                          <a:latin typeface="Arial"/>
                          <a:cs typeface="Arial"/>
                        </a:rPr>
                        <a:t> </a:t>
                      </a:r>
                      <a:r>
                        <a:rPr sz="900" dirty="0">
                          <a:latin typeface="Arial"/>
                          <a:cs typeface="Arial"/>
                        </a:rPr>
                        <a:t>cylinder</a:t>
                      </a:r>
                      <a:r>
                        <a:rPr sz="900" spc="-40" dirty="0">
                          <a:latin typeface="Arial"/>
                          <a:cs typeface="Arial"/>
                        </a:rPr>
                        <a:t> </a:t>
                      </a:r>
                      <a:r>
                        <a:rPr sz="900" dirty="0">
                          <a:latin typeface="Arial"/>
                          <a:cs typeface="Arial"/>
                        </a:rPr>
                        <a:t>around</a:t>
                      </a:r>
                      <a:r>
                        <a:rPr sz="900" spc="-20" dirty="0">
                          <a:latin typeface="Arial"/>
                          <a:cs typeface="Arial"/>
                        </a:rPr>
                        <a:t> </a:t>
                      </a:r>
                      <a:r>
                        <a:rPr sz="900" dirty="0">
                          <a:latin typeface="Arial"/>
                          <a:cs typeface="Arial"/>
                        </a:rPr>
                        <a:t>the</a:t>
                      </a:r>
                      <a:r>
                        <a:rPr sz="900" spc="-25" dirty="0">
                          <a:latin typeface="Arial"/>
                          <a:cs typeface="Arial"/>
                        </a:rPr>
                        <a:t> </a:t>
                      </a:r>
                      <a:r>
                        <a:rPr sz="900" dirty="0">
                          <a:latin typeface="Arial"/>
                          <a:cs typeface="Arial"/>
                        </a:rPr>
                        <a:t>start</a:t>
                      </a:r>
                      <a:r>
                        <a:rPr sz="900" spc="-25" dirty="0">
                          <a:latin typeface="Arial"/>
                          <a:cs typeface="Arial"/>
                        </a:rPr>
                        <a:t> </a:t>
                      </a:r>
                      <a:r>
                        <a:rPr sz="900" dirty="0">
                          <a:latin typeface="Arial"/>
                          <a:cs typeface="Arial"/>
                        </a:rPr>
                        <a:t>line</a:t>
                      </a:r>
                      <a:r>
                        <a:rPr sz="900" spc="-25" dirty="0">
                          <a:latin typeface="Arial"/>
                          <a:cs typeface="Arial"/>
                        </a:rPr>
                        <a:t> </a:t>
                      </a:r>
                      <a:r>
                        <a:rPr sz="900" dirty="0">
                          <a:latin typeface="Arial"/>
                          <a:cs typeface="Arial"/>
                        </a:rPr>
                        <a:t>with</a:t>
                      </a:r>
                      <a:r>
                        <a:rPr sz="900" spc="-25" dirty="0">
                          <a:latin typeface="Arial"/>
                          <a:cs typeface="Arial"/>
                        </a:rPr>
                        <a:t> </a:t>
                      </a:r>
                      <a:r>
                        <a:rPr sz="900" dirty="0">
                          <a:latin typeface="Arial"/>
                          <a:cs typeface="Arial"/>
                        </a:rPr>
                        <a:t>radius</a:t>
                      </a:r>
                      <a:r>
                        <a:rPr sz="900" spc="-20"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line</a:t>
                      </a:r>
                      <a:r>
                        <a:rPr sz="900" spc="-30" dirty="0">
                          <a:latin typeface="Arial"/>
                          <a:cs typeface="Arial"/>
                        </a:rPr>
                        <a:t> </a:t>
                      </a:r>
                      <a:r>
                        <a:rPr sz="900" dirty="0">
                          <a:latin typeface="Arial"/>
                          <a:cs typeface="Arial"/>
                        </a:rPr>
                        <a:t>height/4,</a:t>
                      </a:r>
                      <a:r>
                        <a:rPr sz="900" spc="-20" dirty="0">
                          <a:latin typeface="Arial"/>
                          <a:cs typeface="Arial"/>
                        </a:rPr>
                        <a:t> </a:t>
                      </a:r>
                      <a:r>
                        <a:rPr sz="900" dirty="0">
                          <a:latin typeface="Arial"/>
                          <a:cs typeface="Arial"/>
                        </a:rPr>
                        <a:t>and</a:t>
                      </a:r>
                      <a:r>
                        <a:rPr sz="900" spc="-20" dirty="0">
                          <a:latin typeface="Arial"/>
                          <a:cs typeface="Arial"/>
                        </a:rPr>
                        <a:t> </a:t>
                      </a:r>
                      <a:r>
                        <a:rPr sz="900" dirty="0">
                          <a:latin typeface="Arial"/>
                          <a:cs typeface="Arial"/>
                        </a:rPr>
                        <a:t>a</a:t>
                      </a:r>
                      <a:r>
                        <a:rPr sz="900" spc="-30" dirty="0">
                          <a:latin typeface="Arial"/>
                          <a:cs typeface="Arial"/>
                        </a:rPr>
                        <a:t> </a:t>
                      </a:r>
                      <a:r>
                        <a:rPr sz="900" dirty="0">
                          <a:latin typeface="Arial"/>
                          <a:cs typeface="Arial"/>
                        </a:rPr>
                        <a:t>sphere</a:t>
                      </a:r>
                      <a:r>
                        <a:rPr sz="900" spc="-30" dirty="0">
                          <a:latin typeface="Arial"/>
                          <a:cs typeface="Arial"/>
                        </a:rPr>
                        <a:t> </a:t>
                      </a:r>
                      <a:r>
                        <a:rPr sz="900" dirty="0">
                          <a:latin typeface="Arial"/>
                          <a:cs typeface="Arial"/>
                        </a:rPr>
                        <a:t>around</a:t>
                      </a:r>
                      <a:r>
                        <a:rPr sz="900" spc="-20" dirty="0">
                          <a:latin typeface="Arial"/>
                          <a:cs typeface="Arial"/>
                        </a:rPr>
                        <a:t> </a:t>
                      </a:r>
                      <a:r>
                        <a:rPr sz="900" dirty="0">
                          <a:latin typeface="Arial"/>
                          <a:cs typeface="Arial"/>
                        </a:rPr>
                        <a:t>the</a:t>
                      </a:r>
                      <a:r>
                        <a:rPr sz="900" spc="-20" dirty="0">
                          <a:latin typeface="Arial"/>
                          <a:cs typeface="Arial"/>
                        </a:rPr>
                        <a:t> </a:t>
                      </a:r>
                      <a:r>
                        <a:rPr sz="900" dirty="0">
                          <a:latin typeface="Arial"/>
                          <a:cs typeface="Arial"/>
                        </a:rPr>
                        <a:t>second</a:t>
                      </a:r>
                      <a:r>
                        <a:rPr sz="900" spc="-20" dirty="0">
                          <a:latin typeface="Arial"/>
                          <a:cs typeface="Arial"/>
                        </a:rPr>
                        <a:t> </a:t>
                      </a:r>
                      <a:r>
                        <a:rPr sz="900" dirty="0">
                          <a:latin typeface="Arial"/>
                          <a:cs typeface="Arial"/>
                        </a:rPr>
                        <a:t>line</a:t>
                      </a:r>
                      <a:r>
                        <a:rPr sz="900" spc="-25" dirty="0">
                          <a:latin typeface="Arial"/>
                          <a:cs typeface="Arial"/>
                        </a:rPr>
                        <a:t> </a:t>
                      </a:r>
                      <a:r>
                        <a:rPr sz="900" spc="-10" dirty="0">
                          <a:latin typeface="Arial"/>
                          <a:cs typeface="Arial"/>
                        </a:rPr>
                        <a:t>centered </a:t>
                      </a:r>
                      <a:r>
                        <a:rPr sz="900" dirty="0">
                          <a:latin typeface="Arial"/>
                          <a:cs typeface="Arial"/>
                        </a:rPr>
                        <a:t>in</a:t>
                      </a:r>
                      <a:r>
                        <a:rPr sz="900" spc="-10" dirty="0">
                          <a:latin typeface="Arial"/>
                          <a:cs typeface="Arial"/>
                        </a:rPr>
                        <a:t> </a:t>
                      </a:r>
                      <a:r>
                        <a:rPr sz="900" dirty="0">
                          <a:latin typeface="Arial"/>
                          <a:cs typeface="Arial"/>
                        </a:rPr>
                        <a:t>the</a:t>
                      </a:r>
                      <a:r>
                        <a:rPr sz="900" spc="-5" dirty="0">
                          <a:latin typeface="Arial"/>
                          <a:cs typeface="Arial"/>
                        </a:rPr>
                        <a:t> </a:t>
                      </a:r>
                      <a:r>
                        <a:rPr sz="900" dirty="0">
                          <a:latin typeface="Arial"/>
                          <a:cs typeface="Arial"/>
                        </a:rPr>
                        <a:t>middle</a:t>
                      </a:r>
                      <a:r>
                        <a:rPr sz="900" spc="-10" dirty="0">
                          <a:latin typeface="Arial"/>
                          <a:cs typeface="Arial"/>
                        </a:rPr>
                        <a:t> </a:t>
                      </a:r>
                      <a:r>
                        <a:rPr sz="900" dirty="0">
                          <a:latin typeface="Arial"/>
                          <a:cs typeface="Arial"/>
                        </a:rPr>
                        <a:t>and</a:t>
                      </a:r>
                      <a:r>
                        <a:rPr sz="900" spc="-5" dirty="0">
                          <a:latin typeface="Arial"/>
                          <a:cs typeface="Arial"/>
                        </a:rPr>
                        <a:t> </a:t>
                      </a:r>
                      <a:r>
                        <a:rPr sz="900" dirty="0">
                          <a:latin typeface="Arial"/>
                          <a:cs typeface="Arial"/>
                        </a:rPr>
                        <a:t>with</a:t>
                      </a:r>
                      <a:r>
                        <a:rPr sz="900" spc="-5" dirty="0">
                          <a:latin typeface="Arial"/>
                          <a:cs typeface="Arial"/>
                        </a:rPr>
                        <a:t> </a:t>
                      </a:r>
                      <a:r>
                        <a:rPr sz="900" dirty="0">
                          <a:latin typeface="Arial"/>
                          <a:cs typeface="Arial"/>
                        </a:rPr>
                        <a:t>radius</a:t>
                      </a:r>
                      <a:r>
                        <a:rPr sz="900" spc="-2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line</a:t>
                      </a:r>
                      <a:r>
                        <a:rPr sz="900" spc="-15" dirty="0">
                          <a:latin typeface="Arial"/>
                          <a:cs typeface="Arial"/>
                        </a:rPr>
                        <a:t> </a:t>
                      </a:r>
                      <a:r>
                        <a:rPr sz="900" spc="-10" dirty="0">
                          <a:latin typeface="Arial"/>
                          <a:cs typeface="Arial"/>
                        </a:rPr>
                        <a:t>height/4</a:t>
                      </a:r>
                      <a:endParaRPr sz="900">
                        <a:latin typeface="Arial"/>
                        <a:cs typeface="Arial"/>
                      </a:endParaRPr>
                    </a:p>
                  </a:txBody>
                  <a:tcPr marL="0" marR="0" marT="13335" marB="0">
                    <a:lnL w="6350">
                      <a:solidFill>
                        <a:srgbClr val="000000"/>
                      </a:solidFill>
                      <a:prstDash val="solid"/>
                    </a:lnL>
                    <a:lnR w="6350">
                      <a:solidFill>
                        <a:srgbClr val="000000"/>
                      </a:solidFill>
                      <a:prstDash val="solid"/>
                    </a:lnR>
                    <a:lnT w="28575">
                      <a:solidFill>
                        <a:srgbClr val="D9D9D9"/>
                      </a:solidFill>
                      <a:prstDash val="solid"/>
                    </a:lnT>
                    <a:lnB w="28575">
                      <a:solidFill>
                        <a:srgbClr val="D9D9D9"/>
                      </a:solidFill>
                      <a:prstDash val="solid"/>
                    </a:lnB>
                    <a:solidFill>
                      <a:srgbClr val="D9D9D9"/>
                    </a:solidFill>
                  </a:tcPr>
                </a:tc>
                <a:tc hMerge="1">
                  <a:txBody>
                    <a:bodyPr/>
                    <a:lstStyle/>
                    <a:p>
                      <a:endParaRPr/>
                    </a:p>
                  </a:txBody>
                  <a:tcPr marL="0" marR="0" marT="0" marB="0"/>
                </a:tc>
                <a:extLst>
                  <a:ext uri="{0D108BD9-81ED-4DB2-BD59-A6C34878D82A}">
                    <a16:rowId xmlns:a16="http://schemas.microsoft.com/office/drawing/2014/main" val="10001"/>
                  </a:ext>
                </a:extLst>
              </a:tr>
              <a:tr h="1653539">
                <a:tc>
                  <a:txBody>
                    <a:bodyPr/>
                    <a:lstStyle/>
                    <a:p>
                      <a:pPr marL="200660">
                        <a:lnSpc>
                          <a:spcPts val="1055"/>
                        </a:lnSpc>
                        <a:spcBef>
                          <a:spcPts val="190"/>
                        </a:spcBef>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cylinder</a:t>
                      </a:r>
                      <a:r>
                        <a:rPr sz="900" spc="-20" dirty="0">
                          <a:solidFill>
                            <a:srgbClr val="00AF50"/>
                          </a:solidFill>
                          <a:latin typeface="Arial"/>
                          <a:cs typeface="Arial"/>
                        </a:rPr>
                        <a:t> </a:t>
                      </a:r>
                      <a:r>
                        <a:rPr sz="900" dirty="0">
                          <a:solidFill>
                            <a:srgbClr val="00AF50"/>
                          </a:solidFill>
                          <a:latin typeface="Arial"/>
                          <a:cs typeface="Arial"/>
                        </a:rPr>
                        <a:t>at</a:t>
                      </a:r>
                      <a:r>
                        <a:rPr sz="900" spc="-20" dirty="0">
                          <a:solidFill>
                            <a:srgbClr val="00AF50"/>
                          </a:solidFill>
                          <a:latin typeface="Arial"/>
                          <a:cs typeface="Arial"/>
                        </a:rPr>
                        <a:t> </a:t>
                      </a:r>
                      <a:r>
                        <a:rPr sz="900" dirty="0">
                          <a:solidFill>
                            <a:srgbClr val="00AF50"/>
                          </a:solidFill>
                          <a:latin typeface="Arial"/>
                          <a:cs typeface="Arial"/>
                        </a:rPr>
                        <a:t>line1</a:t>
                      </a:r>
                      <a:r>
                        <a:rPr sz="900" spc="-25" dirty="0">
                          <a:solidFill>
                            <a:srgbClr val="00AF50"/>
                          </a:solidFill>
                          <a:latin typeface="Arial"/>
                          <a:cs typeface="Arial"/>
                        </a:rPr>
                        <a:t> </a:t>
                      </a:r>
                      <a:r>
                        <a:rPr sz="900" dirty="0">
                          <a:solidFill>
                            <a:srgbClr val="00AF50"/>
                          </a:solidFill>
                          <a:latin typeface="Arial"/>
                          <a:cs typeface="Arial"/>
                        </a:rPr>
                        <a:t>with</a:t>
                      </a:r>
                      <a:r>
                        <a:rPr sz="900" spc="-15" dirty="0">
                          <a:solidFill>
                            <a:srgbClr val="00AF50"/>
                          </a:solidFill>
                          <a:latin typeface="Arial"/>
                          <a:cs typeface="Arial"/>
                        </a:rPr>
                        <a:t> </a:t>
                      </a:r>
                      <a:r>
                        <a:rPr sz="900" dirty="0">
                          <a:solidFill>
                            <a:srgbClr val="00AF50"/>
                          </a:solidFill>
                          <a:latin typeface="Arial"/>
                          <a:cs typeface="Arial"/>
                        </a:rPr>
                        <a:t>radius</a:t>
                      </a:r>
                      <a:r>
                        <a:rPr sz="900" spc="-25" dirty="0">
                          <a:solidFill>
                            <a:srgbClr val="00AF50"/>
                          </a:solidFill>
                          <a:latin typeface="Arial"/>
                          <a:cs typeface="Arial"/>
                        </a:rPr>
                        <a:t> </a:t>
                      </a:r>
                      <a:r>
                        <a:rPr sz="900" dirty="0">
                          <a:solidFill>
                            <a:srgbClr val="00AF50"/>
                          </a:solidFill>
                          <a:latin typeface="Arial"/>
                          <a:cs typeface="Arial"/>
                        </a:rPr>
                        <a:t>=</a:t>
                      </a:r>
                      <a:r>
                        <a:rPr sz="900" spc="-15" dirty="0">
                          <a:solidFill>
                            <a:srgbClr val="00AF50"/>
                          </a:solidFill>
                          <a:latin typeface="Arial"/>
                          <a:cs typeface="Arial"/>
                        </a:rPr>
                        <a:t> </a:t>
                      </a:r>
                      <a:r>
                        <a:rPr sz="900" dirty="0">
                          <a:solidFill>
                            <a:srgbClr val="00AF50"/>
                          </a:solidFill>
                          <a:latin typeface="Arial"/>
                          <a:cs typeface="Arial"/>
                        </a:rPr>
                        <a:t>1/4</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10" dirty="0">
                          <a:solidFill>
                            <a:srgbClr val="00AF50"/>
                          </a:solidFill>
                          <a:latin typeface="Arial"/>
                          <a:cs typeface="Arial"/>
                        </a:rPr>
                        <a:t>length</a:t>
                      </a:r>
                      <a:endParaRPr sz="900">
                        <a:latin typeface="Arial"/>
                        <a:cs typeface="Arial"/>
                      </a:endParaRPr>
                    </a:p>
                    <a:p>
                      <a:pPr marL="200660">
                        <a:lnSpc>
                          <a:spcPts val="1035"/>
                        </a:lnSpc>
                      </a:pPr>
                      <a:r>
                        <a:rPr sz="900" b="1" dirty="0">
                          <a:latin typeface="Arial"/>
                          <a:cs typeface="Arial"/>
                        </a:rPr>
                        <a:t>double</a:t>
                      </a:r>
                      <a:r>
                        <a:rPr sz="900" b="1" spc="-10" dirty="0">
                          <a:latin typeface="Arial"/>
                          <a:cs typeface="Arial"/>
                        </a:rPr>
                        <a:t> </a:t>
                      </a:r>
                      <a:r>
                        <a:rPr sz="900" dirty="0">
                          <a:latin typeface="Arial"/>
                          <a:cs typeface="Arial"/>
                        </a:rPr>
                        <a:t>height</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line1.Length;</a:t>
                      </a:r>
                      <a:endParaRPr sz="900">
                        <a:latin typeface="Arial"/>
                        <a:cs typeface="Arial"/>
                      </a:endParaRPr>
                    </a:p>
                    <a:p>
                      <a:pPr marL="200660">
                        <a:lnSpc>
                          <a:spcPts val="1030"/>
                        </a:lnSpc>
                      </a:pPr>
                      <a:r>
                        <a:rPr sz="900" b="1" dirty="0">
                          <a:latin typeface="Arial"/>
                          <a:cs typeface="Arial"/>
                        </a:rPr>
                        <a:t>double</a:t>
                      </a:r>
                      <a:r>
                        <a:rPr sz="900" b="1" spc="-5" dirty="0">
                          <a:latin typeface="Arial"/>
                          <a:cs typeface="Arial"/>
                        </a:rPr>
                        <a:t> </a:t>
                      </a:r>
                      <a:r>
                        <a:rPr sz="900" dirty="0">
                          <a:latin typeface="Arial"/>
                          <a:cs typeface="Arial"/>
                        </a:rPr>
                        <a:t>radius</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height</a:t>
                      </a:r>
                      <a:r>
                        <a:rPr sz="900" spc="-10"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4;</a:t>
                      </a:r>
                      <a:endParaRPr sz="900">
                        <a:latin typeface="Arial"/>
                        <a:cs typeface="Arial"/>
                      </a:endParaRPr>
                    </a:p>
                    <a:p>
                      <a:pPr marL="200660">
                        <a:lnSpc>
                          <a:spcPts val="1040"/>
                        </a:lnSpc>
                      </a:pPr>
                      <a:r>
                        <a:rPr sz="900" b="1" dirty="0">
                          <a:latin typeface="Arial"/>
                          <a:cs typeface="Arial"/>
                        </a:rPr>
                        <a:t>Circle</a:t>
                      </a:r>
                      <a:r>
                        <a:rPr sz="900" b="1" spc="-35" dirty="0">
                          <a:latin typeface="Arial"/>
                          <a:cs typeface="Arial"/>
                        </a:rPr>
                        <a:t> </a:t>
                      </a:r>
                      <a:r>
                        <a:rPr sz="900" dirty="0">
                          <a:latin typeface="Arial"/>
                          <a:cs typeface="Arial"/>
                        </a:rPr>
                        <a:t>circle</a:t>
                      </a:r>
                      <a:r>
                        <a:rPr sz="900" spc="-35" dirty="0">
                          <a:latin typeface="Arial"/>
                          <a:cs typeface="Arial"/>
                        </a:rPr>
                        <a:t> </a:t>
                      </a:r>
                      <a:r>
                        <a:rPr sz="900" dirty="0">
                          <a:latin typeface="Arial"/>
                          <a:cs typeface="Arial"/>
                        </a:rPr>
                        <a:t>=</a:t>
                      </a:r>
                      <a:r>
                        <a:rPr sz="900" spc="-25" dirty="0">
                          <a:latin typeface="Arial"/>
                          <a:cs typeface="Arial"/>
                        </a:rPr>
                        <a:t> </a:t>
                      </a:r>
                      <a:r>
                        <a:rPr sz="900" dirty="0">
                          <a:latin typeface="Arial"/>
                          <a:cs typeface="Arial"/>
                        </a:rPr>
                        <a:t>new</a:t>
                      </a:r>
                      <a:r>
                        <a:rPr sz="900" spc="-25" dirty="0">
                          <a:latin typeface="Arial"/>
                          <a:cs typeface="Arial"/>
                        </a:rPr>
                        <a:t> </a:t>
                      </a:r>
                      <a:r>
                        <a:rPr sz="900" dirty="0">
                          <a:latin typeface="Arial"/>
                          <a:cs typeface="Arial"/>
                        </a:rPr>
                        <a:t>Circle(line1.From,</a:t>
                      </a:r>
                      <a:r>
                        <a:rPr sz="900" spc="-20" dirty="0">
                          <a:latin typeface="Arial"/>
                          <a:cs typeface="Arial"/>
                        </a:rPr>
                        <a:t> </a:t>
                      </a:r>
                      <a:r>
                        <a:rPr sz="900" spc="-10" dirty="0">
                          <a:latin typeface="Arial"/>
                          <a:cs typeface="Arial"/>
                        </a:rPr>
                        <a:t>radius);</a:t>
                      </a:r>
                      <a:endParaRPr sz="900">
                        <a:latin typeface="Arial"/>
                        <a:cs typeface="Arial"/>
                      </a:endParaRPr>
                    </a:p>
                    <a:p>
                      <a:pPr marL="200660">
                        <a:lnSpc>
                          <a:spcPts val="1060"/>
                        </a:lnSpc>
                      </a:pPr>
                      <a:r>
                        <a:rPr sz="900" b="1" dirty="0">
                          <a:latin typeface="Arial"/>
                          <a:cs typeface="Arial"/>
                        </a:rPr>
                        <a:t>Cylinder</a:t>
                      </a:r>
                      <a:r>
                        <a:rPr sz="900" b="1" spc="15" dirty="0">
                          <a:latin typeface="Arial"/>
                          <a:cs typeface="Arial"/>
                        </a:rPr>
                        <a:t> </a:t>
                      </a:r>
                      <a:r>
                        <a:rPr sz="900" dirty="0">
                          <a:latin typeface="Arial"/>
                          <a:cs typeface="Arial"/>
                        </a:rPr>
                        <a:t>cylinder</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new</a:t>
                      </a:r>
                      <a:r>
                        <a:rPr sz="900" spc="10" dirty="0">
                          <a:latin typeface="Arial"/>
                          <a:cs typeface="Arial"/>
                        </a:rPr>
                        <a:t> </a:t>
                      </a:r>
                      <a:r>
                        <a:rPr sz="900" spc="-10" dirty="0">
                          <a:latin typeface="Arial"/>
                          <a:cs typeface="Arial"/>
                        </a:rPr>
                        <a:t>Cylinder(c_circle,</a:t>
                      </a:r>
                      <a:r>
                        <a:rPr sz="900" spc="5" dirty="0">
                          <a:latin typeface="Arial"/>
                          <a:cs typeface="Arial"/>
                        </a:rPr>
                        <a:t> </a:t>
                      </a:r>
                      <a:r>
                        <a:rPr sz="900" spc="-10" dirty="0">
                          <a:latin typeface="Arial"/>
                          <a:cs typeface="Arial"/>
                        </a:rPr>
                        <a:t>height);</a:t>
                      </a:r>
                      <a:endParaRPr sz="900">
                        <a:latin typeface="Arial"/>
                        <a:cs typeface="Arial"/>
                      </a:endParaRPr>
                    </a:p>
                    <a:p>
                      <a:pPr>
                        <a:lnSpc>
                          <a:spcPct val="100000"/>
                        </a:lnSpc>
                        <a:spcBef>
                          <a:spcPts val="5"/>
                        </a:spcBef>
                      </a:pPr>
                      <a:endParaRPr sz="850">
                        <a:latin typeface="Times New Roman"/>
                        <a:cs typeface="Times New Roman"/>
                      </a:endParaRPr>
                    </a:p>
                    <a:p>
                      <a:pPr marL="200660">
                        <a:lnSpc>
                          <a:spcPts val="1055"/>
                        </a:lnSpc>
                      </a:pPr>
                      <a:r>
                        <a:rPr sz="900" dirty="0">
                          <a:solidFill>
                            <a:srgbClr val="00AF50"/>
                          </a:solidFill>
                          <a:latin typeface="Arial"/>
                          <a:cs typeface="Arial"/>
                        </a:rPr>
                        <a:t>//Create</a:t>
                      </a:r>
                      <a:r>
                        <a:rPr sz="900" spc="-25" dirty="0">
                          <a:solidFill>
                            <a:srgbClr val="00AF50"/>
                          </a:solidFill>
                          <a:latin typeface="Arial"/>
                          <a:cs typeface="Arial"/>
                        </a:rPr>
                        <a:t> </a:t>
                      </a:r>
                      <a:r>
                        <a:rPr sz="900" dirty="0">
                          <a:solidFill>
                            <a:srgbClr val="00AF50"/>
                          </a:solidFill>
                          <a:latin typeface="Arial"/>
                          <a:cs typeface="Arial"/>
                        </a:rPr>
                        <a:t>a</a:t>
                      </a:r>
                      <a:r>
                        <a:rPr sz="900" spc="-30" dirty="0">
                          <a:solidFill>
                            <a:srgbClr val="00AF50"/>
                          </a:solidFill>
                          <a:latin typeface="Arial"/>
                          <a:cs typeface="Arial"/>
                        </a:rPr>
                        <a:t> </a:t>
                      </a:r>
                      <a:r>
                        <a:rPr sz="900" dirty="0">
                          <a:solidFill>
                            <a:srgbClr val="00AF50"/>
                          </a:solidFill>
                          <a:latin typeface="Arial"/>
                          <a:cs typeface="Arial"/>
                        </a:rPr>
                        <a:t>sphere</a:t>
                      </a:r>
                      <a:r>
                        <a:rPr sz="900" spc="-30" dirty="0">
                          <a:solidFill>
                            <a:srgbClr val="00AF50"/>
                          </a:solidFill>
                          <a:latin typeface="Arial"/>
                          <a:cs typeface="Arial"/>
                        </a:rPr>
                        <a:t> </a:t>
                      </a:r>
                      <a:r>
                        <a:rPr sz="900" dirty="0">
                          <a:solidFill>
                            <a:srgbClr val="00AF50"/>
                          </a:solidFill>
                          <a:latin typeface="Arial"/>
                          <a:cs typeface="Arial"/>
                        </a:rPr>
                        <a:t>at</a:t>
                      </a:r>
                      <a:r>
                        <a:rPr sz="900" spc="-20" dirty="0">
                          <a:solidFill>
                            <a:srgbClr val="00AF50"/>
                          </a:solidFill>
                          <a:latin typeface="Arial"/>
                          <a:cs typeface="Arial"/>
                        </a:rPr>
                        <a:t> </a:t>
                      </a:r>
                      <a:r>
                        <a:rPr sz="900" dirty="0">
                          <a:solidFill>
                            <a:srgbClr val="00AF50"/>
                          </a:solidFill>
                          <a:latin typeface="Arial"/>
                          <a:cs typeface="Arial"/>
                        </a:rPr>
                        <a:t>the</a:t>
                      </a:r>
                      <a:r>
                        <a:rPr sz="900" spc="-25" dirty="0">
                          <a:solidFill>
                            <a:srgbClr val="00AF50"/>
                          </a:solidFill>
                          <a:latin typeface="Arial"/>
                          <a:cs typeface="Arial"/>
                        </a:rPr>
                        <a:t> </a:t>
                      </a:r>
                      <a:r>
                        <a:rPr sz="900" dirty="0">
                          <a:solidFill>
                            <a:srgbClr val="00AF50"/>
                          </a:solidFill>
                          <a:latin typeface="Arial"/>
                          <a:cs typeface="Arial"/>
                        </a:rPr>
                        <a:t>center</a:t>
                      </a:r>
                      <a:r>
                        <a:rPr sz="900" spc="-20" dirty="0">
                          <a:solidFill>
                            <a:srgbClr val="00AF50"/>
                          </a:solidFill>
                          <a:latin typeface="Arial"/>
                          <a:cs typeface="Arial"/>
                        </a:rPr>
                        <a:t> </a:t>
                      </a:r>
                      <a:r>
                        <a:rPr sz="900" dirty="0">
                          <a:solidFill>
                            <a:srgbClr val="00AF50"/>
                          </a:solidFill>
                          <a:latin typeface="Arial"/>
                          <a:cs typeface="Arial"/>
                        </a:rPr>
                        <a:t>of</a:t>
                      </a:r>
                      <a:r>
                        <a:rPr sz="900" spc="-30" dirty="0">
                          <a:solidFill>
                            <a:srgbClr val="00AF50"/>
                          </a:solidFill>
                          <a:latin typeface="Arial"/>
                          <a:cs typeface="Arial"/>
                        </a:rPr>
                        <a:t> </a:t>
                      </a:r>
                      <a:r>
                        <a:rPr sz="900" dirty="0">
                          <a:solidFill>
                            <a:srgbClr val="00AF50"/>
                          </a:solidFill>
                          <a:latin typeface="Arial"/>
                          <a:cs typeface="Arial"/>
                        </a:rPr>
                        <a:t>line2</a:t>
                      </a:r>
                      <a:r>
                        <a:rPr sz="900" spc="-15" dirty="0">
                          <a:solidFill>
                            <a:srgbClr val="00AF50"/>
                          </a:solidFill>
                          <a:latin typeface="Arial"/>
                          <a:cs typeface="Arial"/>
                        </a:rPr>
                        <a:t> </a:t>
                      </a:r>
                      <a:r>
                        <a:rPr sz="900" dirty="0">
                          <a:solidFill>
                            <a:srgbClr val="00AF50"/>
                          </a:solidFill>
                          <a:latin typeface="Arial"/>
                          <a:cs typeface="Arial"/>
                        </a:rPr>
                        <a:t>with</a:t>
                      </a:r>
                      <a:r>
                        <a:rPr sz="900" spc="-20" dirty="0">
                          <a:solidFill>
                            <a:srgbClr val="00AF50"/>
                          </a:solidFill>
                          <a:latin typeface="Arial"/>
                          <a:cs typeface="Arial"/>
                        </a:rPr>
                        <a:t> </a:t>
                      </a:r>
                      <a:r>
                        <a:rPr sz="900" dirty="0">
                          <a:solidFill>
                            <a:srgbClr val="00AF50"/>
                          </a:solidFill>
                          <a:latin typeface="Arial"/>
                          <a:cs typeface="Arial"/>
                        </a:rPr>
                        <a:t>radius</a:t>
                      </a:r>
                      <a:r>
                        <a:rPr sz="900" spc="-25" dirty="0">
                          <a:solidFill>
                            <a:srgbClr val="00AF50"/>
                          </a:solidFill>
                          <a:latin typeface="Arial"/>
                          <a:cs typeface="Arial"/>
                        </a:rPr>
                        <a:t> </a:t>
                      </a:r>
                      <a:r>
                        <a:rPr sz="900" dirty="0">
                          <a:solidFill>
                            <a:srgbClr val="00AF50"/>
                          </a:solidFill>
                          <a:latin typeface="Arial"/>
                          <a:cs typeface="Arial"/>
                        </a:rPr>
                        <a:t>=</a:t>
                      </a:r>
                      <a:r>
                        <a:rPr sz="900" spc="5" dirty="0">
                          <a:solidFill>
                            <a:srgbClr val="00AF50"/>
                          </a:solidFill>
                          <a:latin typeface="Arial"/>
                          <a:cs typeface="Arial"/>
                        </a:rPr>
                        <a:t> </a:t>
                      </a:r>
                      <a:r>
                        <a:rPr sz="900" dirty="0">
                          <a:solidFill>
                            <a:srgbClr val="00AF50"/>
                          </a:solidFill>
                          <a:latin typeface="Arial"/>
                          <a:cs typeface="Arial"/>
                        </a:rPr>
                        <a:t>1/4</a:t>
                      </a:r>
                      <a:r>
                        <a:rPr sz="900" spc="-15" dirty="0">
                          <a:solidFill>
                            <a:srgbClr val="00AF50"/>
                          </a:solidFill>
                          <a:latin typeface="Arial"/>
                          <a:cs typeface="Arial"/>
                        </a:rPr>
                        <a:t> </a:t>
                      </a:r>
                      <a:r>
                        <a:rPr sz="900" dirty="0">
                          <a:solidFill>
                            <a:srgbClr val="00AF50"/>
                          </a:solidFill>
                          <a:latin typeface="Arial"/>
                          <a:cs typeface="Arial"/>
                        </a:rPr>
                        <a:t>the</a:t>
                      </a:r>
                      <a:r>
                        <a:rPr sz="900" spc="-15" dirty="0">
                          <a:solidFill>
                            <a:srgbClr val="00AF50"/>
                          </a:solidFill>
                          <a:latin typeface="Arial"/>
                          <a:cs typeface="Arial"/>
                        </a:rPr>
                        <a:t> </a:t>
                      </a:r>
                      <a:r>
                        <a:rPr sz="900" spc="-10" dirty="0">
                          <a:solidFill>
                            <a:srgbClr val="00AF50"/>
                          </a:solidFill>
                          <a:latin typeface="Arial"/>
                          <a:cs typeface="Arial"/>
                        </a:rPr>
                        <a:t>length</a:t>
                      </a:r>
                      <a:endParaRPr sz="900">
                        <a:latin typeface="Arial"/>
                        <a:cs typeface="Arial"/>
                      </a:endParaRPr>
                    </a:p>
                    <a:p>
                      <a:pPr marL="200660">
                        <a:lnSpc>
                          <a:spcPts val="1030"/>
                        </a:lnSpc>
                      </a:pPr>
                      <a:r>
                        <a:rPr sz="900" b="1" dirty="0">
                          <a:latin typeface="Arial"/>
                          <a:cs typeface="Arial"/>
                        </a:rPr>
                        <a:t>Point3d</a:t>
                      </a:r>
                      <a:r>
                        <a:rPr sz="900" b="1" spc="-15" dirty="0">
                          <a:latin typeface="Arial"/>
                          <a:cs typeface="Arial"/>
                        </a:rPr>
                        <a:t> </a:t>
                      </a:r>
                      <a:r>
                        <a:rPr sz="900" dirty="0">
                          <a:latin typeface="Arial"/>
                          <a:cs typeface="Arial"/>
                        </a:rPr>
                        <a:t>sphereCenter</a:t>
                      </a:r>
                      <a:r>
                        <a:rPr sz="900" spc="-30" dirty="0">
                          <a:latin typeface="Arial"/>
                          <a:cs typeface="Arial"/>
                        </a:rPr>
                        <a:t> </a:t>
                      </a:r>
                      <a:r>
                        <a:rPr sz="900" dirty="0">
                          <a:latin typeface="Arial"/>
                          <a:cs typeface="Arial"/>
                        </a:rPr>
                        <a:t>=</a:t>
                      </a:r>
                      <a:r>
                        <a:rPr sz="900" spc="-15" dirty="0">
                          <a:latin typeface="Arial"/>
                          <a:cs typeface="Arial"/>
                        </a:rPr>
                        <a:t> </a:t>
                      </a:r>
                      <a:r>
                        <a:rPr sz="900" spc="-10" dirty="0">
                          <a:latin typeface="Arial"/>
                          <a:cs typeface="Arial"/>
                        </a:rPr>
                        <a:t>line2.PointAt(0.5);</a:t>
                      </a:r>
                      <a:endParaRPr sz="900">
                        <a:latin typeface="Arial"/>
                        <a:cs typeface="Arial"/>
                      </a:endParaRPr>
                    </a:p>
                    <a:p>
                      <a:pPr marL="200660">
                        <a:lnSpc>
                          <a:spcPts val="1055"/>
                        </a:lnSpc>
                      </a:pPr>
                      <a:r>
                        <a:rPr sz="900" b="1" dirty="0">
                          <a:latin typeface="Arial"/>
                          <a:cs typeface="Arial"/>
                        </a:rPr>
                        <a:t>Sphere</a:t>
                      </a:r>
                      <a:r>
                        <a:rPr sz="900" b="1" spc="-20" dirty="0">
                          <a:latin typeface="Arial"/>
                          <a:cs typeface="Arial"/>
                        </a:rPr>
                        <a:t> </a:t>
                      </a:r>
                      <a:r>
                        <a:rPr sz="900" dirty="0">
                          <a:latin typeface="Arial"/>
                          <a:cs typeface="Arial"/>
                        </a:rPr>
                        <a:t>sphere</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new</a:t>
                      </a:r>
                      <a:r>
                        <a:rPr sz="900" spc="-15" dirty="0">
                          <a:latin typeface="Arial"/>
                          <a:cs typeface="Arial"/>
                        </a:rPr>
                        <a:t> </a:t>
                      </a:r>
                      <a:r>
                        <a:rPr sz="900" dirty="0">
                          <a:latin typeface="Arial"/>
                          <a:cs typeface="Arial"/>
                        </a:rPr>
                        <a:t>Sphere(sphereCenter,</a:t>
                      </a:r>
                      <a:r>
                        <a:rPr sz="900" spc="-10" dirty="0">
                          <a:latin typeface="Arial"/>
                          <a:cs typeface="Arial"/>
                        </a:rPr>
                        <a:t> radius);</a:t>
                      </a:r>
                      <a:endParaRPr sz="900">
                        <a:latin typeface="Arial"/>
                        <a:cs typeface="Arial"/>
                      </a:endParaRPr>
                    </a:p>
                  </a:txBody>
                  <a:tcPr marL="0" marR="0" marT="2413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6350">
                      <a:solidFill>
                        <a:srgbClr val="000000"/>
                      </a:solidFill>
                      <a:prstDash val="solid"/>
                    </a:lnR>
                    <a:lnT w="28575">
                      <a:solidFill>
                        <a:srgbClr val="D9D9D9"/>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pic>
        <p:nvPicPr>
          <p:cNvPr id="20" name="object 5"/>
          <p:cNvPicPr/>
          <p:nvPr/>
        </p:nvPicPr>
        <p:blipFill>
          <a:blip r:embed="rId4" cstate="print"/>
          <a:stretch>
            <a:fillRect/>
          </a:stretch>
        </p:blipFill>
        <p:spPr>
          <a:xfrm>
            <a:off x="4869179" y="6120764"/>
            <a:ext cx="1981200" cy="1562100"/>
          </a:xfrm>
          <a:prstGeom prst="rect">
            <a:avLst/>
          </a:prstGeom>
        </p:spPr>
      </p:pic>
      <p:pic>
        <p:nvPicPr>
          <p:cNvPr id="21" name="object 6"/>
          <p:cNvPicPr/>
          <p:nvPr/>
        </p:nvPicPr>
        <p:blipFill>
          <a:blip r:embed="rId5" cstate="print"/>
          <a:stretch>
            <a:fillRect/>
          </a:stretch>
        </p:blipFill>
        <p:spPr>
          <a:xfrm>
            <a:off x="4869179" y="8179307"/>
            <a:ext cx="1981200" cy="1599565"/>
          </a:xfrm>
          <a:prstGeom prst="rect">
            <a:avLst/>
          </a:prstGeom>
        </p:spPr>
      </p:pic>
      <p:sp>
        <p:nvSpPr>
          <p:cNvPr id="22" name="Title 2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990600" y="885952"/>
            <a:ext cx="5858814" cy="2739853"/>
          </a:xfrm>
          <a:prstGeom prst="rect">
            <a:avLst/>
          </a:prstGeom>
        </p:spPr>
        <p:txBody>
          <a:bodyPr vert="horz" wrap="square" lIns="0" tIns="20320" rIns="0" bIns="0" rtlCol="0">
            <a:spAutoFit/>
          </a:bodyPr>
          <a:lstStyle/>
          <a:p>
            <a:pPr marL="12700" marR="5080">
              <a:lnSpc>
                <a:spcPct val="95800"/>
              </a:lnSpc>
              <a:spcBef>
                <a:spcPts val="160"/>
              </a:spcBef>
            </a:pPr>
            <a:r>
              <a:rPr lang="en-US" sz="1100" dirty="0" smtClean="0">
                <a:latin typeface="Arial"/>
                <a:cs typeface="Arial"/>
              </a:rPr>
              <a:t>Develop a composition of primitive and lightweight geometries that can be parametrically driven.</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Minimum requirements:</a:t>
            </a:r>
          </a:p>
          <a:p>
            <a:pPr marL="12700" marR="5080">
              <a:lnSpc>
                <a:spcPct val="95800"/>
              </a:lnSpc>
              <a:spcBef>
                <a:spcPts val="160"/>
              </a:spcBef>
            </a:pPr>
            <a:r>
              <a:rPr lang="en-US" sz="1100" dirty="0" smtClean="0">
                <a:latin typeface="Arial"/>
                <a:cs typeface="Arial"/>
              </a:rPr>
              <a:t>At least 10 instances / elements</a:t>
            </a:r>
          </a:p>
          <a:p>
            <a:pPr marL="12700" marR="5080">
              <a:lnSpc>
                <a:spcPct val="95800"/>
              </a:lnSpc>
              <a:spcBef>
                <a:spcPts val="160"/>
              </a:spcBef>
            </a:pPr>
            <a:r>
              <a:rPr lang="en-US" sz="1100" dirty="0" smtClean="0">
                <a:latin typeface="Arial"/>
                <a:cs typeface="Arial"/>
              </a:rPr>
              <a:t>At least 3 different types / classes</a:t>
            </a:r>
          </a:p>
          <a:p>
            <a:pPr marL="12700" marR="5080">
              <a:lnSpc>
                <a:spcPct val="95800"/>
              </a:lnSpc>
              <a:spcBef>
                <a:spcPts val="160"/>
              </a:spcBef>
            </a:pPr>
            <a:r>
              <a:rPr lang="en-US" sz="1100" dirty="0" smtClean="0">
                <a:latin typeface="Arial"/>
                <a:cs typeface="Arial"/>
              </a:rPr>
              <a:t>At least 3 input parameters</a:t>
            </a:r>
          </a:p>
          <a:p>
            <a:pPr marL="12700" marR="5080">
              <a:lnSpc>
                <a:spcPct val="95800"/>
              </a:lnSpc>
              <a:spcBef>
                <a:spcPts val="160"/>
              </a:spcBef>
            </a:pPr>
            <a:r>
              <a:rPr lang="en-US" sz="1100" dirty="0" smtClean="0">
                <a:latin typeface="Arial"/>
                <a:cs typeface="Arial"/>
              </a:rPr>
              <a:t>Export geometry</a:t>
            </a:r>
          </a:p>
          <a:p>
            <a:pPr marL="12700" marR="5080">
              <a:lnSpc>
                <a:spcPct val="95800"/>
              </a:lnSpc>
              <a:spcBef>
                <a:spcPts val="160"/>
              </a:spcBef>
            </a:pPr>
            <a:r>
              <a:rPr lang="en-US" sz="1100" dirty="0" smtClean="0">
                <a:latin typeface="Arial"/>
                <a:cs typeface="Arial"/>
              </a:rPr>
              <a:t>Print (to out) some meaningful data along the way</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Include screen captures of the resulting spatial configurations of the algorithm and the code used to generate your two versions. Paste these screen captures in this presentation, show two different states. Include your name on each slide.</a:t>
            </a:r>
          </a:p>
          <a:p>
            <a:pPr marL="12700" marR="5080">
              <a:lnSpc>
                <a:spcPct val="95800"/>
              </a:lnSpc>
              <a:spcBef>
                <a:spcPts val="160"/>
              </a:spcBef>
            </a:pPr>
            <a:endParaRPr lang="en-US" sz="1100" dirty="0">
              <a:latin typeface="Arial"/>
              <a:cs typeface="Arial"/>
            </a:endParaRPr>
          </a:p>
          <a:p>
            <a:pPr marL="12700" marR="5080">
              <a:lnSpc>
                <a:spcPct val="95800"/>
              </a:lnSpc>
              <a:spcBef>
                <a:spcPts val="160"/>
              </a:spcBef>
            </a:pPr>
            <a:r>
              <a:rPr lang="en-US" sz="1100" dirty="0" smtClean="0">
                <a:latin typeface="Arial"/>
                <a:cs typeface="Arial"/>
              </a:rPr>
              <a:t>Use this template to start the project. </a:t>
            </a:r>
            <a:endParaRPr sz="1100" dirty="0">
              <a:latin typeface="Arial"/>
              <a:cs typeface="Arial"/>
            </a:endParaRPr>
          </a:p>
        </p:txBody>
      </p:sp>
      <p:sp>
        <p:nvSpPr>
          <p:cNvPr id="23" name="Title 22"/>
          <p:cNvSpPr>
            <a:spLocks noGrp="1"/>
          </p:cNvSpPr>
          <p:nvPr>
            <p:ph type="title"/>
          </p:nvPr>
        </p:nvSpPr>
        <p:spPr/>
        <p:txBody>
          <a:bodyPr/>
          <a:lstStyle/>
          <a:p>
            <a:r>
              <a:rPr lang="en-US" dirty="0" smtClean="0"/>
              <a:t>Assignment Week 03</a:t>
            </a:r>
            <a:endParaRPr lang="en-US" dirty="0"/>
          </a:p>
        </p:txBody>
      </p:sp>
    </p:spTree>
    <p:extLst>
      <p:ext uri="{BB962C8B-B14F-4D97-AF65-F5344CB8AC3E}">
        <p14:creationId xmlns:p14="http://schemas.microsoft.com/office/powerpoint/2010/main" val="39375431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txBox="1"/>
          <p:nvPr/>
        </p:nvSpPr>
        <p:spPr>
          <a:xfrm>
            <a:off x="902004" y="885952"/>
            <a:ext cx="5947410" cy="675640"/>
          </a:xfrm>
          <a:prstGeom prst="rect">
            <a:avLst/>
          </a:prstGeom>
        </p:spPr>
        <p:txBody>
          <a:bodyPr vert="horz" wrap="square" lIns="0" tIns="20320" rIns="0" bIns="0" rtlCol="0">
            <a:spAutoFit/>
          </a:bodyPr>
          <a:lstStyle/>
          <a:p>
            <a:pPr marL="12700" marR="5080">
              <a:lnSpc>
                <a:spcPct val="95800"/>
              </a:lnSpc>
              <a:spcBef>
                <a:spcPts val="160"/>
              </a:spcBef>
            </a:pPr>
            <a:r>
              <a:rPr sz="1100" dirty="0">
                <a:latin typeface="Arial"/>
                <a:cs typeface="Arial"/>
              </a:rPr>
              <a:t>Structures</a:t>
            </a:r>
            <a:r>
              <a:rPr sz="1100" spc="-4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include</a:t>
            </a:r>
            <a:r>
              <a:rPr sz="1100" spc="-25" dirty="0">
                <a:latin typeface="Arial"/>
                <a:cs typeface="Arial"/>
              </a:rPr>
              <a:t> </a:t>
            </a:r>
            <a:r>
              <a:rPr sz="1100" dirty="0">
                <a:latin typeface="Arial"/>
                <a:cs typeface="Arial"/>
              </a:rPr>
              <a:t>members</a:t>
            </a:r>
            <a:r>
              <a:rPr sz="1100" spc="-2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be</a:t>
            </a:r>
            <a:r>
              <a:rPr sz="1100" spc="-30" dirty="0">
                <a:latin typeface="Arial"/>
                <a:cs typeface="Arial"/>
              </a:rPr>
              <a:t> </a:t>
            </a:r>
            <a:r>
              <a:rPr sz="1100" dirty="0">
                <a:latin typeface="Arial"/>
                <a:cs typeface="Arial"/>
              </a:rPr>
              <a:t>called</a:t>
            </a:r>
            <a:r>
              <a:rPr sz="1100" spc="-15"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there</a:t>
            </a:r>
            <a:r>
              <a:rPr sz="1100" spc="-10" dirty="0">
                <a:latin typeface="Arial"/>
                <a:cs typeface="Arial"/>
              </a:rPr>
              <a:t> </a:t>
            </a:r>
            <a:r>
              <a:rPr sz="1100" dirty="0">
                <a:latin typeface="Arial"/>
                <a:cs typeface="Arial"/>
              </a:rPr>
              <a:t>is</a:t>
            </a:r>
            <a:r>
              <a:rPr sz="1100" spc="-15" dirty="0">
                <a:latin typeface="Arial"/>
                <a:cs typeface="Arial"/>
              </a:rPr>
              <a:t> </a:t>
            </a:r>
            <a:r>
              <a:rPr sz="1100" dirty="0">
                <a:latin typeface="Arial"/>
                <a:cs typeface="Arial"/>
              </a:rPr>
              <a:t>no</a:t>
            </a:r>
            <a:r>
              <a:rPr sz="1100" spc="-25" dirty="0">
                <a:latin typeface="Arial"/>
                <a:cs typeface="Arial"/>
              </a:rPr>
              <a:t> </a:t>
            </a:r>
            <a:r>
              <a:rPr sz="1100" spc="-10" dirty="0">
                <a:latin typeface="Arial"/>
                <a:cs typeface="Arial"/>
              </a:rPr>
              <a:t>instance </a:t>
            </a:r>
            <a:r>
              <a:rPr sz="1100" dirty="0">
                <a:latin typeface="Arial"/>
                <a:cs typeface="Arial"/>
              </a:rPr>
              <a:t>created</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type.</a:t>
            </a:r>
            <a:r>
              <a:rPr sz="1100" spc="-10" dirty="0">
                <a:latin typeface="Arial"/>
                <a:cs typeface="Arial"/>
              </a:rPr>
              <a:t> </a:t>
            </a:r>
            <a:r>
              <a:rPr sz="1100" dirty="0">
                <a:latin typeface="Arial"/>
                <a:cs typeface="Arial"/>
              </a:rPr>
              <a:t>Those</a:t>
            </a:r>
            <a:r>
              <a:rPr sz="1100" spc="-15"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keyword</a:t>
            </a:r>
            <a:r>
              <a:rPr sz="1100" spc="-15" dirty="0">
                <a:latin typeface="Arial"/>
                <a:cs typeface="Arial"/>
              </a:rPr>
              <a:t> </a:t>
            </a:r>
            <a:r>
              <a:rPr sz="1100" b="1" i="1" dirty="0">
                <a:latin typeface="Arial"/>
                <a:cs typeface="Arial"/>
              </a:rPr>
              <a:t>static</a:t>
            </a:r>
            <a:r>
              <a:rPr sz="1100" dirty="0">
                <a:latin typeface="Arial"/>
                <a:cs typeface="Arial"/>
              </a:rPr>
              <a:t>.</a:t>
            </a:r>
            <a:r>
              <a:rPr sz="1100" spc="-1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example,</a:t>
            </a:r>
            <a:r>
              <a:rPr sz="1100" spc="-20" dirty="0">
                <a:latin typeface="Arial"/>
                <a:cs typeface="Arial"/>
              </a:rPr>
              <a:t> </a:t>
            </a:r>
            <a:r>
              <a:rPr sz="1100" dirty="0">
                <a:latin typeface="Arial"/>
                <a:cs typeface="Arial"/>
              </a:rPr>
              <a:t>we</a:t>
            </a:r>
            <a:r>
              <a:rPr sz="1100" spc="-20" dirty="0">
                <a:latin typeface="Arial"/>
                <a:cs typeface="Arial"/>
              </a:rPr>
              <a:t> </a:t>
            </a:r>
            <a:r>
              <a:rPr sz="1100" dirty="0">
                <a:latin typeface="Arial"/>
                <a:cs typeface="Arial"/>
              </a:rPr>
              <a:t>can</a:t>
            </a:r>
            <a:r>
              <a:rPr sz="1100" spc="-35" dirty="0">
                <a:latin typeface="Arial"/>
                <a:cs typeface="Arial"/>
              </a:rPr>
              <a:t> </a:t>
            </a:r>
            <a:r>
              <a:rPr sz="1100" dirty="0">
                <a:latin typeface="Arial"/>
                <a:cs typeface="Arial"/>
              </a:rPr>
              <a:t>add</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member</a:t>
            </a:r>
            <a:r>
              <a:rPr sz="1100" spc="-20" dirty="0">
                <a:latin typeface="Arial"/>
                <a:cs typeface="Arial"/>
              </a:rPr>
              <a:t> </a:t>
            </a:r>
            <a:r>
              <a:rPr sz="1100" spc="-10" dirty="0">
                <a:latin typeface="Arial"/>
                <a:cs typeface="Arial"/>
              </a:rPr>
              <a:t>called </a:t>
            </a:r>
            <a:r>
              <a:rPr sz="1100" dirty="0">
                <a:latin typeface="Arial"/>
                <a:cs typeface="Arial"/>
              </a:rPr>
              <a:t>OriginBlack</a:t>
            </a:r>
            <a:r>
              <a:rPr sz="1100" spc="-3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creates</a:t>
            </a:r>
            <a:r>
              <a:rPr sz="1100" spc="-25"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black</a:t>
            </a:r>
            <a:r>
              <a:rPr sz="1100" spc="-25" dirty="0">
                <a:latin typeface="Arial"/>
                <a:cs typeface="Arial"/>
              </a:rPr>
              <a:t> </a:t>
            </a:r>
            <a:r>
              <a:rPr sz="1100" dirty="0">
                <a:latin typeface="Arial"/>
                <a:cs typeface="Arial"/>
              </a:rPr>
              <a:t>point</a:t>
            </a:r>
            <a:r>
              <a:rPr sz="1100" spc="-20" dirty="0">
                <a:latin typeface="Arial"/>
                <a:cs typeface="Arial"/>
              </a:rPr>
              <a:t> </a:t>
            </a:r>
            <a:r>
              <a:rPr sz="1100" dirty="0">
                <a:latin typeface="Arial"/>
                <a:cs typeface="Arial"/>
              </a:rPr>
              <a:t>located</a:t>
            </a:r>
            <a:r>
              <a:rPr sz="1100" spc="-30" dirty="0">
                <a:latin typeface="Arial"/>
                <a:cs typeface="Arial"/>
              </a:rPr>
              <a:t> </a:t>
            </a:r>
            <a:r>
              <a:rPr sz="1100" dirty="0">
                <a:latin typeface="Arial"/>
                <a:cs typeface="Arial"/>
              </a:rPr>
              <a:t>at</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origin.</a:t>
            </a:r>
            <a:r>
              <a:rPr sz="1100" spc="-25" dirty="0">
                <a:latin typeface="Arial"/>
                <a:cs typeface="Arial"/>
              </a:rPr>
              <a:t> </a:t>
            </a:r>
            <a:r>
              <a:rPr sz="1100" dirty="0">
                <a:latin typeface="Arial"/>
                <a:cs typeface="Arial"/>
              </a:rPr>
              <a:t>We</a:t>
            </a:r>
            <a:r>
              <a:rPr sz="1100" spc="-3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include</a:t>
            </a:r>
            <a:r>
              <a:rPr sz="1100" spc="-25" dirty="0">
                <a:latin typeface="Arial"/>
                <a:cs typeface="Arial"/>
              </a:rPr>
              <a:t> </a:t>
            </a:r>
            <a:r>
              <a:rPr sz="1100" dirty="0">
                <a:latin typeface="Arial"/>
                <a:cs typeface="Arial"/>
              </a:rPr>
              <a:t>a</a:t>
            </a:r>
            <a:r>
              <a:rPr sz="1100" spc="-10" dirty="0">
                <a:latin typeface="Arial"/>
                <a:cs typeface="Arial"/>
              </a:rPr>
              <a:t> </a:t>
            </a:r>
            <a:r>
              <a:rPr sz="1100" b="1" i="1" dirty="0">
                <a:latin typeface="Arial"/>
                <a:cs typeface="Arial"/>
              </a:rPr>
              <a:t>static</a:t>
            </a:r>
            <a:r>
              <a:rPr sz="1100" b="1" i="1" spc="-35" dirty="0">
                <a:latin typeface="Arial"/>
                <a:cs typeface="Arial"/>
              </a:rPr>
              <a:t> </a:t>
            </a:r>
            <a:r>
              <a:rPr sz="1100" spc="-10" dirty="0">
                <a:latin typeface="Arial"/>
                <a:cs typeface="Arial"/>
              </a:rPr>
              <a:t>method </a:t>
            </a:r>
            <a:r>
              <a:rPr sz="1100" dirty="0">
                <a:latin typeface="Arial"/>
                <a:cs typeface="Arial"/>
              </a:rPr>
              <a:t>to</a:t>
            </a:r>
            <a:r>
              <a:rPr sz="1100" spc="-30" dirty="0">
                <a:latin typeface="Arial"/>
                <a:cs typeface="Arial"/>
              </a:rPr>
              <a:t> </a:t>
            </a:r>
            <a:r>
              <a:rPr sz="1100" dirty="0">
                <a:latin typeface="Arial"/>
                <a:cs typeface="Arial"/>
              </a:rPr>
              <a:t>compare</a:t>
            </a:r>
            <a:r>
              <a:rPr sz="1100" spc="-25"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two</a:t>
            </a:r>
            <a:r>
              <a:rPr sz="1100" spc="-25" dirty="0">
                <a:latin typeface="Arial"/>
                <a:cs typeface="Arial"/>
              </a:rPr>
              <a:t> </a:t>
            </a:r>
            <a:r>
              <a:rPr sz="1100" dirty="0">
                <a:latin typeface="Arial"/>
                <a:cs typeface="Arial"/>
              </a:rPr>
              <a:t>existing</a:t>
            </a:r>
            <a:r>
              <a:rPr sz="1100" spc="-20" dirty="0">
                <a:latin typeface="Arial"/>
                <a:cs typeface="Arial"/>
              </a:rPr>
              <a:t> </a:t>
            </a:r>
            <a:r>
              <a:rPr sz="1100" dirty="0">
                <a:latin typeface="Arial"/>
                <a:cs typeface="Arial"/>
              </a:rPr>
              <a:t>points</a:t>
            </a:r>
            <a:r>
              <a:rPr sz="1100" spc="-10" dirty="0">
                <a:latin typeface="Arial"/>
                <a:cs typeface="Arial"/>
              </a:rPr>
              <a:t> </a:t>
            </a:r>
            <a:r>
              <a:rPr sz="1100" dirty="0">
                <a:latin typeface="Arial"/>
                <a:cs typeface="Arial"/>
              </a:rPr>
              <a:t>have</a:t>
            </a:r>
            <a:r>
              <a:rPr sz="1100" spc="-30"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same</a:t>
            </a:r>
            <a:r>
              <a:rPr sz="1100" spc="-30" dirty="0">
                <a:latin typeface="Arial"/>
                <a:cs typeface="Arial"/>
              </a:rPr>
              <a:t> </a:t>
            </a:r>
            <a:r>
              <a:rPr sz="1100" dirty="0">
                <a:latin typeface="Arial"/>
                <a:cs typeface="Arial"/>
              </a:rPr>
              <a:t>color,</a:t>
            </a:r>
            <a:r>
              <a:rPr sz="1100" spc="-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in</a:t>
            </a:r>
            <a:r>
              <a:rPr sz="1100" spc="-1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following.</a:t>
            </a:r>
            <a:endParaRPr sz="1100">
              <a:latin typeface="Arial"/>
              <a:cs typeface="Arial"/>
            </a:endParaRPr>
          </a:p>
        </p:txBody>
      </p:sp>
      <p:sp>
        <p:nvSpPr>
          <p:cNvPr id="10" name="object 10"/>
          <p:cNvSpPr txBox="1"/>
          <p:nvPr/>
        </p:nvSpPr>
        <p:spPr>
          <a:xfrm>
            <a:off x="920800" y="1717040"/>
            <a:ext cx="5944870" cy="79756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dirty="0">
                <a:solidFill>
                  <a:srgbClr val="00AF50"/>
                </a:solidFill>
                <a:latin typeface="Arial"/>
                <a:cs typeface="Arial"/>
              </a:rPr>
              <a:t>//static</a:t>
            </a:r>
            <a:r>
              <a:rPr sz="900" spc="-35" dirty="0">
                <a:solidFill>
                  <a:srgbClr val="00AF50"/>
                </a:solidFill>
                <a:latin typeface="Arial"/>
                <a:cs typeface="Arial"/>
              </a:rPr>
              <a:t> </a:t>
            </a:r>
            <a:r>
              <a:rPr sz="900" spc="-10" dirty="0">
                <a:solidFill>
                  <a:srgbClr val="00AF50"/>
                </a:solidFill>
                <a:latin typeface="Arial"/>
                <a:cs typeface="Arial"/>
              </a:rPr>
              <a:t>methods</a:t>
            </a:r>
            <a:endParaRPr sz="900">
              <a:latin typeface="Arial"/>
              <a:cs typeface="Arial"/>
            </a:endParaRPr>
          </a:p>
          <a:p>
            <a:pPr marL="191770">
              <a:lnSpc>
                <a:spcPts val="1030"/>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IsEqualLocation</a:t>
            </a:r>
            <a:r>
              <a:rPr sz="900" dirty="0">
                <a:latin typeface="Arial"/>
                <a:cs typeface="Arial"/>
              </a:rPr>
              <a:t>(</a:t>
            </a:r>
            <a:r>
              <a:rPr sz="900" b="1" dirty="0">
                <a:latin typeface="Arial"/>
                <a:cs typeface="Arial"/>
              </a:rPr>
              <a:t>ColorPoint</a:t>
            </a:r>
            <a:r>
              <a:rPr sz="900" b="1" spc="-15" dirty="0">
                <a:latin typeface="Arial"/>
                <a:cs typeface="Arial"/>
              </a:rPr>
              <a:t> </a:t>
            </a:r>
            <a:r>
              <a:rPr sz="900" dirty="0">
                <a:latin typeface="Arial"/>
                <a:cs typeface="Arial"/>
              </a:rPr>
              <a:t>p1,</a:t>
            </a:r>
            <a:r>
              <a:rPr sz="900" spc="-20" dirty="0">
                <a:latin typeface="Arial"/>
                <a:cs typeface="Arial"/>
              </a:rPr>
              <a:t> </a:t>
            </a:r>
            <a:r>
              <a:rPr sz="900" b="1" dirty="0">
                <a:latin typeface="Arial"/>
                <a:cs typeface="Arial"/>
              </a:rPr>
              <a:t>ColorPoint</a:t>
            </a:r>
            <a:r>
              <a:rPr sz="900" b="1" spc="-15" dirty="0">
                <a:latin typeface="Arial"/>
                <a:cs typeface="Arial"/>
              </a:rPr>
              <a:t> </a:t>
            </a:r>
            <a:r>
              <a:rPr sz="900" spc="-25" dirty="0">
                <a:latin typeface="Arial"/>
                <a:cs typeface="Arial"/>
              </a:rPr>
              <a:t>p2)</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255904">
              <a:lnSpc>
                <a:spcPts val="1040"/>
              </a:lnSpc>
            </a:pPr>
            <a:r>
              <a:rPr sz="900" dirty="0">
                <a:solidFill>
                  <a:srgbClr val="3333FF"/>
                </a:solidFill>
                <a:latin typeface="Arial"/>
                <a:cs typeface="Arial"/>
              </a:rPr>
              <a:t>return</a:t>
            </a:r>
            <a:r>
              <a:rPr sz="900" spc="-15" dirty="0">
                <a:solidFill>
                  <a:srgbClr val="3333FF"/>
                </a:solidFill>
                <a:latin typeface="Arial"/>
                <a:cs typeface="Arial"/>
              </a:rPr>
              <a:t> </a:t>
            </a:r>
            <a:r>
              <a:rPr sz="900" dirty="0">
                <a:latin typeface="Arial"/>
                <a:cs typeface="Arial"/>
              </a:rPr>
              <a:t>(p1.X</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p2.X</a:t>
            </a:r>
            <a:r>
              <a:rPr sz="900" spc="-10" dirty="0">
                <a:latin typeface="Arial"/>
                <a:cs typeface="Arial"/>
              </a:rPr>
              <a:t> </a:t>
            </a:r>
            <a:r>
              <a:rPr sz="900" dirty="0">
                <a:latin typeface="Arial"/>
                <a:cs typeface="Arial"/>
              </a:rPr>
              <a:t>&amp;&amp;</a:t>
            </a:r>
            <a:r>
              <a:rPr sz="900" spc="-20" dirty="0">
                <a:latin typeface="Arial"/>
                <a:cs typeface="Arial"/>
              </a:rPr>
              <a:t> </a:t>
            </a:r>
            <a:r>
              <a:rPr sz="900" dirty="0">
                <a:latin typeface="Arial"/>
                <a:cs typeface="Arial"/>
              </a:rPr>
              <a:t>p1.Y</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p2.Y</a:t>
            </a:r>
            <a:r>
              <a:rPr sz="900" spc="-10" dirty="0">
                <a:latin typeface="Arial"/>
                <a:cs typeface="Arial"/>
              </a:rPr>
              <a:t> </a:t>
            </a:r>
            <a:r>
              <a:rPr sz="900" dirty="0">
                <a:latin typeface="Arial"/>
                <a:cs typeface="Arial"/>
              </a:rPr>
              <a:t>&amp;&amp;</a:t>
            </a:r>
            <a:r>
              <a:rPr sz="900" spc="-5" dirty="0">
                <a:latin typeface="Arial"/>
                <a:cs typeface="Arial"/>
              </a:rPr>
              <a:t> </a:t>
            </a:r>
            <a:r>
              <a:rPr sz="900" dirty="0">
                <a:latin typeface="Arial"/>
                <a:cs typeface="Arial"/>
              </a:rPr>
              <a:t>p1.Z</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p2.Z);</a:t>
            </a:r>
            <a:endParaRPr sz="900">
              <a:latin typeface="Arial"/>
              <a:cs typeface="Arial"/>
            </a:endParaRPr>
          </a:p>
          <a:p>
            <a:pPr marL="191770">
              <a:lnSpc>
                <a:spcPts val="1060"/>
              </a:lnSpc>
            </a:pPr>
            <a:r>
              <a:rPr sz="900" dirty="0">
                <a:latin typeface="Arial"/>
                <a:cs typeface="Arial"/>
              </a:rPr>
              <a:t>}</a:t>
            </a:r>
            <a:endParaRPr sz="900">
              <a:latin typeface="Arial"/>
              <a:cs typeface="Arial"/>
            </a:endParaRPr>
          </a:p>
        </p:txBody>
      </p:sp>
      <p:sp>
        <p:nvSpPr>
          <p:cNvPr id="14" name="object 2"/>
          <p:cNvSpPr txBox="1"/>
          <p:nvPr/>
        </p:nvSpPr>
        <p:spPr>
          <a:xfrm>
            <a:off x="920800" y="2514600"/>
            <a:ext cx="5944870" cy="666750"/>
          </a:xfrm>
          <a:prstGeom prst="rect">
            <a:avLst/>
          </a:prstGeom>
          <a:ln w="12192">
            <a:solidFill>
              <a:srgbClr val="000000"/>
            </a:solidFill>
          </a:ln>
        </p:spPr>
        <p:txBody>
          <a:bodyPr vert="horz" wrap="square" lIns="0" tIns="62230" rIns="0" bIns="0" rtlCol="0">
            <a:spAutoFit/>
          </a:bodyPr>
          <a:lstStyle/>
          <a:p>
            <a:pPr marL="191770">
              <a:lnSpc>
                <a:spcPts val="1055"/>
              </a:lnSpc>
              <a:spcBef>
                <a:spcPts val="490"/>
              </a:spcBef>
            </a:pPr>
            <a:r>
              <a:rPr sz="900" dirty="0">
                <a:solidFill>
                  <a:srgbClr val="3333FF"/>
                </a:solidFill>
                <a:latin typeface="Arial"/>
                <a:cs typeface="Arial"/>
              </a:rPr>
              <a:t>public</a:t>
            </a:r>
            <a:r>
              <a:rPr sz="900" spc="-30"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IsEqualColor</a:t>
            </a:r>
            <a:r>
              <a:rPr sz="900" dirty="0">
                <a:latin typeface="Arial"/>
                <a:cs typeface="Arial"/>
              </a:rPr>
              <a:t>(</a:t>
            </a:r>
            <a:r>
              <a:rPr sz="900" b="1" dirty="0">
                <a:latin typeface="Arial"/>
                <a:cs typeface="Arial"/>
              </a:rPr>
              <a:t>ColorPoint</a:t>
            </a:r>
            <a:r>
              <a:rPr sz="900" b="1" spc="-25" dirty="0">
                <a:latin typeface="Arial"/>
                <a:cs typeface="Arial"/>
              </a:rPr>
              <a:t> </a:t>
            </a:r>
            <a:r>
              <a:rPr sz="900" dirty="0">
                <a:latin typeface="Arial"/>
                <a:cs typeface="Arial"/>
              </a:rPr>
              <a:t>p1,</a:t>
            </a:r>
            <a:r>
              <a:rPr sz="900" spc="-15" dirty="0">
                <a:latin typeface="Arial"/>
                <a:cs typeface="Arial"/>
              </a:rPr>
              <a:t> </a:t>
            </a:r>
            <a:r>
              <a:rPr sz="900" b="1" dirty="0">
                <a:latin typeface="Arial"/>
                <a:cs typeface="Arial"/>
              </a:rPr>
              <a:t>ColorPoint</a:t>
            </a:r>
            <a:r>
              <a:rPr sz="900" b="1" spc="-15" dirty="0">
                <a:latin typeface="Arial"/>
                <a:cs typeface="Arial"/>
              </a:rPr>
              <a:t> </a:t>
            </a:r>
            <a:r>
              <a:rPr sz="900" spc="-25" dirty="0">
                <a:latin typeface="Arial"/>
                <a:cs typeface="Arial"/>
              </a:rPr>
              <a:t>p2)</a:t>
            </a:r>
            <a:endParaRPr sz="900">
              <a:latin typeface="Arial"/>
              <a:cs typeface="Arial"/>
            </a:endParaRPr>
          </a:p>
          <a:p>
            <a:pPr marL="191770">
              <a:lnSpc>
                <a:spcPts val="1030"/>
              </a:lnSpc>
            </a:pPr>
            <a:r>
              <a:rPr sz="900" dirty="0">
                <a:latin typeface="Arial"/>
                <a:cs typeface="Arial"/>
              </a:rPr>
              <a:t>{</a:t>
            </a:r>
            <a:endParaRPr sz="900">
              <a:latin typeface="Arial"/>
              <a:cs typeface="Arial"/>
            </a:endParaRPr>
          </a:p>
          <a:p>
            <a:pPr marL="255904">
              <a:lnSpc>
                <a:spcPts val="1040"/>
              </a:lnSpc>
            </a:pPr>
            <a:r>
              <a:rPr sz="900" dirty="0">
                <a:solidFill>
                  <a:srgbClr val="3333FF"/>
                </a:solidFill>
                <a:latin typeface="Arial"/>
                <a:cs typeface="Arial"/>
              </a:rPr>
              <a:t>return</a:t>
            </a:r>
            <a:r>
              <a:rPr sz="900" spc="-5" dirty="0">
                <a:solidFill>
                  <a:srgbClr val="3333FF"/>
                </a:solidFill>
                <a:latin typeface="Arial"/>
                <a:cs typeface="Arial"/>
              </a:rPr>
              <a:t> </a:t>
            </a:r>
            <a:r>
              <a:rPr sz="900" spc="-10" dirty="0">
                <a:latin typeface="Arial"/>
                <a:cs typeface="Arial"/>
              </a:rPr>
              <a:t>p1.C.Equals(p2.C);</a:t>
            </a:r>
            <a:endParaRPr sz="900">
              <a:latin typeface="Arial"/>
              <a:cs typeface="Arial"/>
            </a:endParaRPr>
          </a:p>
          <a:p>
            <a:pPr marL="191770">
              <a:lnSpc>
                <a:spcPts val="1060"/>
              </a:lnSpc>
            </a:pPr>
            <a:r>
              <a:rPr sz="900" dirty="0">
                <a:latin typeface="Arial"/>
                <a:cs typeface="Arial"/>
              </a:rPr>
              <a:t>}</a:t>
            </a:r>
            <a:endParaRPr sz="900">
              <a:latin typeface="Arial"/>
              <a:cs typeface="Arial"/>
            </a:endParaRPr>
          </a:p>
        </p:txBody>
      </p:sp>
      <p:sp>
        <p:nvSpPr>
          <p:cNvPr id="15" name="object 3"/>
          <p:cNvSpPr txBox="1"/>
          <p:nvPr/>
        </p:nvSpPr>
        <p:spPr>
          <a:xfrm>
            <a:off x="902004" y="3325114"/>
            <a:ext cx="5812155" cy="515620"/>
          </a:xfrm>
          <a:prstGeom prst="rect">
            <a:avLst/>
          </a:prstGeom>
        </p:spPr>
        <p:txBody>
          <a:bodyPr vert="horz" wrap="square" lIns="0" tIns="19685" rIns="0" bIns="0" rtlCol="0">
            <a:spAutoFit/>
          </a:bodyPr>
          <a:lstStyle/>
          <a:p>
            <a:pPr marL="12700" marR="5080">
              <a:lnSpc>
                <a:spcPct val="95900"/>
              </a:lnSpc>
              <a:spcBef>
                <a:spcPts val="155"/>
              </a:spcBef>
            </a:pPr>
            <a:r>
              <a:rPr sz="1100" dirty="0">
                <a:latin typeface="Arial"/>
                <a:cs typeface="Arial"/>
              </a:rPr>
              <a:t>Because</a:t>
            </a:r>
            <a:r>
              <a:rPr sz="1100" spc="-30" dirty="0">
                <a:latin typeface="Arial"/>
                <a:cs typeface="Arial"/>
              </a:rPr>
              <a:t> </a:t>
            </a:r>
            <a:r>
              <a:rPr sz="1100" dirty="0" err="1">
                <a:latin typeface="Arial"/>
                <a:cs typeface="Arial"/>
              </a:rPr>
              <a:t>structs</a:t>
            </a:r>
            <a:r>
              <a:rPr sz="1100" spc="-1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types,</a:t>
            </a:r>
            <a:r>
              <a:rPr sz="1100" spc="-10" dirty="0">
                <a:latin typeface="Arial"/>
                <a:cs typeface="Arial"/>
              </a:rPr>
              <a:t> </a:t>
            </a:r>
            <a:r>
              <a:rPr sz="1100" dirty="0">
                <a:latin typeface="Arial"/>
                <a:cs typeface="Arial"/>
              </a:rPr>
              <a:t>if</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pass</a:t>
            </a:r>
            <a:r>
              <a:rPr sz="1100" spc="-30"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colored</a:t>
            </a:r>
            <a:r>
              <a:rPr sz="1100" spc="-15" dirty="0">
                <a:latin typeface="Arial"/>
                <a:cs typeface="Arial"/>
              </a:rPr>
              <a:t> </a:t>
            </a:r>
            <a:r>
              <a:rPr sz="1100" dirty="0">
                <a:latin typeface="Arial"/>
                <a:cs typeface="Arial"/>
              </a:rPr>
              <a:t>points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change</a:t>
            </a:r>
            <a:r>
              <a:rPr sz="1100" spc="-25" dirty="0">
                <a:latin typeface="Arial"/>
                <a:cs typeface="Arial"/>
              </a:rPr>
              <a:t> the </a:t>
            </a:r>
            <a:r>
              <a:rPr sz="1100" dirty="0">
                <a:latin typeface="Arial"/>
                <a:cs typeface="Arial"/>
              </a:rPr>
              <a:t>location</a:t>
            </a:r>
            <a:r>
              <a:rPr sz="1100" spc="-25" dirty="0">
                <a:latin typeface="Arial"/>
                <a:cs typeface="Arial"/>
              </a:rPr>
              <a:t> </a:t>
            </a:r>
            <a:r>
              <a:rPr sz="1100" dirty="0">
                <a:latin typeface="Arial"/>
                <a:cs typeface="Arial"/>
              </a:rPr>
              <a:t>(x,y,z),</a:t>
            </a:r>
            <a:r>
              <a:rPr sz="1100" spc="-15" dirty="0">
                <a:latin typeface="Arial"/>
                <a:cs typeface="Arial"/>
              </a:rPr>
              <a:t> </a:t>
            </a:r>
            <a:r>
              <a:rPr sz="1100" dirty="0">
                <a:latin typeface="Arial"/>
                <a:cs typeface="Arial"/>
              </a:rPr>
              <a:t>it</a:t>
            </a:r>
            <a:r>
              <a:rPr sz="1100" spc="-3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only</a:t>
            </a:r>
            <a:r>
              <a:rPr sz="1100" spc="-20" dirty="0">
                <a:latin typeface="Arial"/>
                <a:cs typeface="Arial"/>
              </a:rPr>
              <a:t> </a:t>
            </a:r>
            <a:r>
              <a:rPr sz="1100" dirty="0">
                <a:latin typeface="Arial"/>
                <a:cs typeface="Arial"/>
              </a:rPr>
              <a:t>be</a:t>
            </a:r>
            <a:r>
              <a:rPr sz="1100" spc="-25" dirty="0">
                <a:latin typeface="Arial"/>
                <a:cs typeface="Arial"/>
              </a:rPr>
              <a:t> </a:t>
            </a:r>
            <a:r>
              <a:rPr sz="1100" dirty="0">
                <a:latin typeface="Arial"/>
                <a:cs typeface="Arial"/>
              </a:rPr>
              <a:t>changed</a:t>
            </a:r>
            <a:r>
              <a:rPr sz="1100" spc="-25" dirty="0">
                <a:latin typeface="Arial"/>
                <a:cs typeface="Arial"/>
              </a:rPr>
              <a:t> </a:t>
            </a:r>
            <a:r>
              <a:rPr sz="1100" dirty="0">
                <a:latin typeface="Arial"/>
                <a:cs typeface="Arial"/>
              </a:rPr>
              <a:t>inside</a:t>
            </a:r>
            <a:r>
              <a:rPr sz="1100" spc="-20"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within</a:t>
            </a:r>
            <a:r>
              <a:rPr sz="1100" spc="-2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scope</a:t>
            </a:r>
            <a:r>
              <a:rPr sz="1100" spc="-25" dirty="0">
                <a:latin typeface="Arial"/>
                <a:cs typeface="Arial"/>
              </a:rPr>
              <a:t> </a:t>
            </a:r>
            <a:r>
              <a:rPr sz="1100" dirty="0">
                <a:latin typeface="Arial"/>
                <a:cs typeface="Arial"/>
              </a:rPr>
              <a:t>of</a:t>
            </a:r>
            <a:r>
              <a:rPr sz="1100" spc="-30"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function,</a:t>
            </a:r>
            <a:r>
              <a:rPr sz="1100" spc="-20" dirty="0">
                <a:latin typeface="Arial"/>
                <a:cs typeface="Arial"/>
              </a:rPr>
              <a:t> </a:t>
            </a:r>
            <a:r>
              <a:rPr sz="1100" dirty="0">
                <a:latin typeface="Arial"/>
                <a:cs typeface="Arial"/>
              </a:rPr>
              <a:t>but</a:t>
            </a:r>
            <a:r>
              <a:rPr sz="1100" spc="-30" dirty="0">
                <a:latin typeface="Arial"/>
                <a:cs typeface="Arial"/>
              </a:rPr>
              <a:t> </a:t>
            </a:r>
            <a:r>
              <a:rPr sz="1100" dirty="0">
                <a:latin typeface="Arial"/>
                <a:cs typeface="Arial"/>
              </a:rPr>
              <a:t>will</a:t>
            </a:r>
            <a:r>
              <a:rPr sz="1100" spc="-20" dirty="0">
                <a:latin typeface="Arial"/>
                <a:cs typeface="Arial"/>
              </a:rPr>
              <a:t> </a:t>
            </a:r>
            <a:r>
              <a:rPr sz="1100" spc="-25" dirty="0">
                <a:latin typeface="Arial"/>
                <a:cs typeface="Arial"/>
              </a:rPr>
              <a:t>not </a:t>
            </a:r>
            <a:r>
              <a:rPr sz="1100" dirty="0">
                <a:latin typeface="Arial"/>
                <a:cs typeface="Arial"/>
              </a:rPr>
              <a:t>affect</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original</a:t>
            </a:r>
            <a:r>
              <a:rPr sz="1100" spc="-25"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unless</a:t>
            </a:r>
            <a:r>
              <a:rPr sz="1100" spc="-20" dirty="0">
                <a:latin typeface="Arial"/>
                <a:cs typeface="Arial"/>
              </a:rPr>
              <a:t> </a:t>
            </a:r>
            <a:r>
              <a:rPr sz="1100" dirty="0">
                <a:latin typeface="Arial"/>
                <a:cs typeface="Arial"/>
              </a:rPr>
              <a:t>explicitly</a:t>
            </a:r>
            <a:r>
              <a:rPr sz="1100" spc="-20" dirty="0">
                <a:latin typeface="Arial"/>
                <a:cs typeface="Arial"/>
              </a:rPr>
              <a:t> </a:t>
            </a:r>
            <a:r>
              <a:rPr sz="1100" dirty="0">
                <a:latin typeface="Arial"/>
                <a:cs typeface="Arial"/>
              </a:rPr>
              <a:t>passed</a:t>
            </a:r>
            <a:r>
              <a:rPr sz="1100" spc="-35" dirty="0">
                <a:latin typeface="Arial"/>
                <a:cs typeface="Arial"/>
              </a:rPr>
              <a:t> </a:t>
            </a:r>
            <a:r>
              <a:rPr sz="1100" dirty="0">
                <a:latin typeface="Arial"/>
                <a:cs typeface="Arial"/>
              </a:rPr>
              <a:t>by</a:t>
            </a:r>
            <a:r>
              <a:rPr sz="1100" spc="-20" dirty="0">
                <a:latin typeface="Arial"/>
                <a:cs typeface="Arial"/>
              </a:rPr>
              <a:t> </a:t>
            </a:r>
            <a:r>
              <a:rPr sz="1100" dirty="0">
                <a:latin typeface="Arial"/>
                <a:cs typeface="Arial"/>
              </a:rPr>
              <a:t>reference</a:t>
            </a:r>
            <a:r>
              <a:rPr sz="1100" spc="-30" dirty="0">
                <a:latin typeface="Arial"/>
                <a:cs typeface="Arial"/>
              </a:rPr>
              <a:t> </a:t>
            </a:r>
            <a:r>
              <a:rPr sz="1100" dirty="0">
                <a:latin typeface="Arial"/>
                <a:cs typeface="Arial"/>
              </a:rPr>
              <a:t>as</a:t>
            </a:r>
            <a:r>
              <a:rPr sz="1100" spc="-3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20" dirty="0">
                <a:latin typeface="Arial"/>
                <a:cs typeface="Arial"/>
              </a:rPr>
              <a:t> </a:t>
            </a:r>
            <a:r>
              <a:rPr sz="1100" spc="-10" dirty="0">
                <a:latin typeface="Arial"/>
                <a:cs typeface="Arial"/>
              </a:rPr>
              <a:t>example:</a:t>
            </a:r>
            <a:endParaRPr sz="1100" dirty="0">
              <a:latin typeface="Arial"/>
              <a:cs typeface="Arial"/>
            </a:endParaRPr>
          </a:p>
        </p:txBody>
      </p:sp>
      <p:sp>
        <p:nvSpPr>
          <p:cNvPr id="16" name="object 4"/>
          <p:cNvSpPr txBox="1"/>
          <p:nvPr/>
        </p:nvSpPr>
        <p:spPr>
          <a:xfrm>
            <a:off x="920800" y="3996181"/>
            <a:ext cx="5944870" cy="1980564"/>
          </a:xfrm>
          <a:prstGeom prst="rect">
            <a:avLst/>
          </a:prstGeom>
          <a:ln w="12192">
            <a:solidFill>
              <a:srgbClr val="000000"/>
            </a:solidFill>
          </a:ln>
        </p:spPr>
        <p:txBody>
          <a:bodyPr vert="horz" wrap="square" lIns="0" tIns="62230" rIns="0" bIns="0" rtlCol="0">
            <a:spAutoFit/>
          </a:bodyPr>
          <a:lstStyle/>
          <a:p>
            <a:pPr marL="127635">
              <a:lnSpc>
                <a:spcPts val="1055"/>
              </a:lnSpc>
              <a:spcBef>
                <a:spcPts val="490"/>
              </a:spcBef>
            </a:pPr>
            <a:r>
              <a:rPr sz="900" dirty="0">
                <a:solidFill>
                  <a:srgbClr val="3333FF"/>
                </a:solidFill>
                <a:latin typeface="Arial"/>
                <a:cs typeface="Arial"/>
              </a:rPr>
              <a:t>void</a:t>
            </a:r>
            <a:r>
              <a:rPr sz="900" spc="125" dirty="0">
                <a:solidFill>
                  <a:srgbClr val="3333FF"/>
                </a:solidFill>
                <a:latin typeface="Arial"/>
                <a:cs typeface="Arial"/>
              </a:rPr>
              <a:t> </a:t>
            </a:r>
            <a:r>
              <a:rPr sz="900" spc="-10" dirty="0">
                <a:latin typeface="Arial"/>
                <a:cs typeface="Arial"/>
              </a:rPr>
              <a:t>ChangeLocationByValue(ColorPoint</a:t>
            </a:r>
            <a:r>
              <a:rPr sz="900" spc="114" dirty="0">
                <a:latin typeface="Arial"/>
                <a:cs typeface="Arial"/>
              </a:rPr>
              <a:t> </a:t>
            </a:r>
            <a:r>
              <a:rPr sz="900" spc="-25" dirty="0">
                <a:latin typeface="Arial"/>
                <a:cs typeface="Arial"/>
              </a:rPr>
              <a:t>cp)</a:t>
            </a:r>
            <a:endParaRPr sz="900">
              <a:latin typeface="Arial"/>
              <a:cs typeface="Arial"/>
            </a:endParaRPr>
          </a:p>
          <a:p>
            <a:pPr marL="127635">
              <a:lnSpc>
                <a:spcPts val="1030"/>
              </a:lnSpc>
            </a:pPr>
            <a:r>
              <a:rPr sz="900" dirty="0">
                <a:latin typeface="Arial"/>
                <a:cs typeface="Arial"/>
              </a:rPr>
              <a:t>{</a:t>
            </a:r>
            <a:endParaRPr sz="900">
              <a:latin typeface="Arial"/>
              <a:cs typeface="Arial"/>
            </a:endParaRPr>
          </a:p>
          <a:p>
            <a:pPr marL="191770">
              <a:lnSpc>
                <a:spcPts val="1040"/>
              </a:lnSpc>
            </a:pPr>
            <a:r>
              <a:rPr sz="900" dirty="0">
                <a:latin typeface="Arial"/>
                <a:cs typeface="Arial"/>
              </a:rPr>
              <a:t>cp.X</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40"/>
              </a:lnSpc>
            </a:pPr>
            <a:r>
              <a:rPr sz="900" dirty="0">
                <a:latin typeface="Arial"/>
                <a:cs typeface="Arial"/>
              </a:rPr>
              <a:t>cp.Y</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35"/>
              </a:lnSpc>
            </a:pPr>
            <a:r>
              <a:rPr sz="900" dirty="0">
                <a:latin typeface="Arial"/>
                <a:cs typeface="Arial"/>
              </a:rPr>
              <a:t>cp.Z</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35"/>
              </a:lnSpc>
            </a:pPr>
            <a:r>
              <a:rPr sz="900" dirty="0">
                <a:latin typeface="Arial"/>
                <a:cs typeface="Arial"/>
              </a:rPr>
              <a:t>Print("</a:t>
            </a:r>
            <a:r>
              <a:rPr sz="900" spc="-5" dirty="0">
                <a:latin typeface="Arial"/>
                <a:cs typeface="Arial"/>
              </a:rPr>
              <a:t> </a:t>
            </a:r>
            <a:r>
              <a:rPr sz="900" dirty="0">
                <a:latin typeface="Arial"/>
                <a:cs typeface="Arial"/>
              </a:rPr>
              <a:t>Inside</a:t>
            </a:r>
            <a:r>
              <a:rPr sz="900" spc="-5" dirty="0">
                <a:latin typeface="Arial"/>
                <a:cs typeface="Arial"/>
              </a:rPr>
              <a:t> </a:t>
            </a:r>
            <a:r>
              <a:rPr sz="900" dirty="0">
                <a:latin typeface="Arial"/>
                <a:cs typeface="Arial"/>
              </a:rPr>
              <a:t>change</a:t>
            </a:r>
            <a:r>
              <a:rPr sz="900" spc="-5" dirty="0">
                <a:latin typeface="Arial"/>
                <a:cs typeface="Arial"/>
              </a:rPr>
              <a:t> </a:t>
            </a:r>
            <a:r>
              <a:rPr sz="900" dirty="0">
                <a:latin typeface="Arial"/>
                <a:cs typeface="Arial"/>
              </a:rPr>
              <a:t>location=</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cp.X</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cp.Y</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cp.Z</a:t>
            </a:r>
            <a:r>
              <a:rPr sz="900" spc="-15" dirty="0">
                <a:latin typeface="Arial"/>
                <a:cs typeface="Arial"/>
              </a:rPr>
              <a:t> </a:t>
            </a:r>
            <a:r>
              <a:rPr sz="900" dirty="0">
                <a:latin typeface="Arial"/>
                <a:cs typeface="Arial"/>
              </a:rPr>
              <a:t>+ </a:t>
            </a:r>
            <a:r>
              <a:rPr sz="900" spc="-10" dirty="0">
                <a:latin typeface="Arial"/>
                <a:cs typeface="Arial"/>
              </a:rPr>
              <a:t>")");</a:t>
            </a:r>
            <a:endParaRPr sz="900">
              <a:latin typeface="Arial"/>
              <a:cs typeface="Arial"/>
            </a:endParaRPr>
          </a:p>
          <a:p>
            <a:pPr marL="127635">
              <a:lnSpc>
                <a:spcPts val="1040"/>
              </a:lnSpc>
            </a:pPr>
            <a:r>
              <a:rPr sz="900" dirty="0">
                <a:latin typeface="Arial"/>
                <a:cs typeface="Arial"/>
              </a:rPr>
              <a:t>}</a:t>
            </a:r>
            <a:endParaRPr sz="900">
              <a:latin typeface="Arial"/>
              <a:cs typeface="Arial"/>
            </a:endParaRPr>
          </a:p>
          <a:p>
            <a:pPr marL="127635">
              <a:lnSpc>
                <a:spcPts val="1040"/>
              </a:lnSpc>
            </a:pPr>
            <a:r>
              <a:rPr sz="900" dirty="0">
                <a:solidFill>
                  <a:srgbClr val="3333FF"/>
                </a:solidFill>
                <a:latin typeface="Arial"/>
                <a:cs typeface="Arial"/>
              </a:rPr>
              <a:t>void</a:t>
            </a:r>
            <a:r>
              <a:rPr sz="900" spc="60" dirty="0">
                <a:solidFill>
                  <a:srgbClr val="3333FF"/>
                </a:solidFill>
                <a:latin typeface="Arial"/>
                <a:cs typeface="Arial"/>
              </a:rPr>
              <a:t> </a:t>
            </a:r>
            <a:r>
              <a:rPr sz="900" spc="-10" dirty="0">
                <a:latin typeface="Arial"/>
                <a:cs typeface="Arial"/>
              </a:rPr>
              <a:t>ChangeLocationByReference(</a:t>
            </a:r>
            <a:r>
              <a:rPr sz="900" spc="-10" dirty="0">
                <a:solidFill>
                  <a:srgbClr val="3333FF"/>
                </a:solidFill>
                <a:latin typeface="Arial"/>
                <a:cs typeface="Arial"/>
              </a:rPr>
              <a:t>ref</a:t>
            </a:r>
            <a:r>
              <a:rPr sz="900" spc="55" dirty="0">
                <a:solidFill>
                  <a:srgbClr val="3333FF"/>
                </a:solidFill>
                <a:latin typeface="Arial"/>
                <a:cs typeface="Arial"/>
              </a:rPr>
              <a:t> </a:t>
            </a:r>
            <a:r>
              <a:rPr sz="900" dirty="0">
                <a:latin typeface="Arial"/>
                <a:cs typeface="Arial"/>
              </a:rPr>
              <a:t>ColorPoint</a:t>
            </a:r>
            <a:r>
              <a:rPr sz="900" spc="60" dirty="0">
                <a:latin typeface="Arial"/>
                <a:cs typeface="Arial"/>
              </a:rPr>
              <a:t> </a:t>
            </a:r>
            <a:r>
              <a:rPr sz="900" spc="-25" dirty="0">
                <a:latin typeface="Arial"/>
                <a:cs typeface="Arial"/>
              </a:rPr>
              <a:t>cp)</a:t>
            </a:r>
            <a:endParaRPr sz="900">
              <a:latin typeface="Arial"/>
              <a:cs typeface="Arial"/>
            </a:endParaRPr>
          </a:p>
          <a:p>
            <a:pPr marL="127635">
              <a:lnSpc>
                <a:spcPts val="1030"/>
              </a:lnSpc>
            </a:pPr>
            <a:r>
              <a:rPr sz="900" dirty="0">
                <a:latin typeface="Arial"/>
                <a:cs typeface="Arial"/>
              </a:rPr>
              <a:t>{</a:t>
            </a:r>
            <a:endParaRPr sz="900">
              <a:latin typeface="Arial"/>
              <a:cs typeface="Arial"/>
            </a:endParaRPr>
          </a:p>
          <a:p>
            <a:pPr marL="191770">
              <a:lnSpc>
                <a:spcPts val="1030"/>
              </a:lnSpc>
            </a:pPr>
            <a:r>
              <a:rPr sz="900" dirty="0">
                <a:latin typeface="Arial"/>
                <a:cs typeface="Arial"/>
              </a:rPr>
              <a:t>cp.X</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40"/>
              </a:lnSpc>
            </a:pPr>
            <a:r>
              <a:rPr sz="900" dirty="0">
                <a:latin typeface="Arial"/>
                <a:cs typeface="Arial"/>
              </a:rPr>
              <a:t>cp.Y</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40"/>
              </a:lnSpc>
            </a:pPr>
            <a:r>
              <a:rPr sz="900" dirty="0">
                <a:latin typeface="Arial"/>
                <a:cs typeface="Arial"/>
              </a:rPr>
              <a:t>cp.Z</a:t>
            </a:r>
            <a:r>
              <a:rPr sz="900" spc="-5" dirty="0">
                <a:latin typeface="Arial"/>
                <a:cs typeface="Arial"/>
              </a:rPr>
              <a:t> </a:t>
            </a:r>
            <a:r>
              <a:rPr sz="900" dirty="0">
                <a:latin typeface="Arial"/>
                <a:cs typeface="Arial"/>
              </a:rPr>
              <a:t>+=</a:t>
            </a:r>
            <a:r>
              <a:rPr sz="900" spc="-10" dirty="0">
                <a:latin typeface="Arial"/>
                <a:cs typeface="Arial"/>
              </a:rPr>
              <a:t> </a:t>
            </a:r>
            <a:r>
              <a:rPr sz="900" spc="-25" dirty="0">
                <a:latin typeface="Arial"/>
                <a:cs typeface="Arial"/>
              </a:rPr>
              <a:t>10;</a:t>
            </a:r>
            <a:endParaRPr sz="900">
              <a:latin typeface="Arial"/>
              <a:cs typeface="Arial"/>
            </a:endParaRPr>
          </a:p>
          <a:p>
            <a:pPr marL="191770">
              <a:lnSpc>
                <a:spcPts val="1030"/>
              </a:lnSpc>
            </a:pPr>
            <a:r>
              <a:rPr sz="900" dirty="0">
                <a:latin typeface="Arial"/>
                <a:cs typeface="Arial"/>
              </a:rPr>
              <a:t>Print("</a:t>
            </a:r>
            <a:r>
              <a:rPr sz="900" spc="-5" dirty="0">
                <a:latin typeface="Arial"/>
                <a:cs typeface="Arial"/>
              </a:rPr>
              <a:t> </a:t>
            </a:r>
            <a:r>
              <a:rPr sz="900" dirty="0">
                <a:latin typeface="Arial"/>
                <a:cs typeface="Arial"/>
              </a:rPr>
              <a:t>Inside</a:t>
            </a:r>
            <a:r>
              <a:rPr sz="900" spc="-5" dirty="0">
                <a:latin typeface="Arial"/>
                <a:cs typeface="Arial"/>
              </a:rPr>
              <a:t> </a:t>
            </a:r>
            <a:r>
              <a:rPr sz="900" dirty="0">
                <a:latin typeface="Arial"/>
                <a:cs typeface="Arial"/>
              </a:rPr>
              <a:t>change</a:t>
            </a:r>
            <a:r>
              <a:rPr sz="900" spc="-5" dirty="0">
                <a:latin typeface="Arial"/>
                <a:cs typeface="Arial"/>
              </a:rPr>
              <a:t> </a:t>
            </a:r>
            <a:r>
              <a:rPr sz="900" dirty="0">
                <a:latin typeface="Arial"/>
                <a:cs typeface="Arial"/>
              </a:rPr>
              <a:t>location=</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cp.X</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cp.Y</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cp.Z</a:t>
            </a:r>
            <a:r>
              <a:rPr sz="900" spc="-15" dirty="0">
                <a:latin typeface="Arial"/>
                <a:cs typeface="Arial"/>
              </a:rPr>
              <a:t> </a:t>
            </a:r>
            <a:r>
              <a:rPr sz="900" dirty="0">
                <a:latin typeface="Arial"/>
                <a:cs typeface="Arial"/>
              </a:rPr>
              <a:t>+ </a:t>
            </a:r>
            <a:r>
              <a:rPr sz="900" spc="-10" dirty="0">
                <a:latin typeface="Arial"/>
                <a:cs typeface="Arial"/>
              </a:rPr>
              <a:t>")");</a:t>
            </a:r>
            <a:endParaRPr sz="900">
              <a:latin typeface="Arial"/>
              <a:cs typeface="Arial"/>
            </a:endParaRPr>
          </a:p>
          <a:p>
            <a:pPr marL="127635">
              <a:lnSpc>
                <a:spcPts val="1055"/>
              </a:lnSpc>
            </a:pPr>
            <a:r>
              <a:rPr sz="900" dirty="0">
                <a:latin typeface="Arial"/>
                <a:cs typeface="Arial"/>
              </a:rPr>
              <a:t>}</a:t>
            </a:r>
            <a:endParaRPr sz="900">
              <a:latin typeface="Arial"/>
              <a:cs typeface="Arial"/>
            </a:endParaRPr>
          </a:p>
        </p:txBody>
      </p:sp>
      <p:sp>
        <p:nvSpPr>
          <p:cNvPr id="17" name="object 5"/>
          <p:cNvSpPr txBox="1"/>
          <p:nvPr/>
        </p:nvSpPr>
        <p:spPr>
          <a:xfrm>
            <a:off x="902004" y="6122034"/>
            <a:ext cx="5424170" cy="353695"/>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Using</a:t>
            </a:r>
            <a:r>
              <a:rPr sz="1100" spc="-40" dirty="0">
                <a:latin typeface="Arial"/>
                <a:cs typeface="Arial"/>
              </a:rPr>
              <a:t> </a:t>
            </a:r>
            <a:r>
              <a:rPr sz="1100" dirty="0">
                <a:latin typeface="Arial"/>
                <a:cs typeface="Arial"/>
              </a:rPr>
              <a:t>our</a:t>
            </a:r>
            <a:r>
              <a:rPr sz="1100" spc="-15" dirty="0">
                <a:latin typeface="Arial"/>
                <a:cs typeface="Arial"/>
              </a:rPr>
              <a:t> </a:t>
            </a:r>
            <a:r>
              <a:rPr sz="1100" b="1" i="1" dirty="0">
                <a:latin typeface="Arial"/>
                <a:cs typeface="Arial"/>
              </a:rPr>
              <a:t>ColorPoint</a:t>
            </a:r>
            <a:r>
              <a:rPr sz="1100" b="1" i="1" spc="-15" dirty="0">
                <a:latin typeface="Arial"/>
                <a:cs typeface="Arial"/>
              </a:rPr>
              <a:t> </a:t>
            </a:r>
            <a:r>
              <a:rPr sz="1100" dirty="0">
                <a:latin typeface="Arial"/>
                <a:cs typeface="Arial"/>
              </a:rPr>
              <a:t>struct,</a:t>
            </a:r>
            <a:r>
              <a:rPr sz="1100" spc="-25"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following</a:t>
            </a:r>
            <a:r>
              <a:rPr sz="1100" spc="-30"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program</a:t>
            </a:r>
            <a:r>
              <a:rPr sz="1100" spc="-30" dirty="0">
                <a:latin typeface="Arial"/>
                <a:cs typeface="Arial"/>
              </a:rPr>
              <a:t> </a:t>
            </a:r>
            <a:r>
              <a:rPr sz="1100" dirty="0">
                <a:latin typeface="Arial"/>
                <a:cs typeface="Arial"/>
              </a:rPr>
              <a:t>that</a:t>
            </a:r>
            <a:r>
              <a:rPr sz="1100" spc="-15" dirty="0">
                <a:latin typeface="Arial"/>
                <a:cs typeface="Arial"/>
              </a:rPr>
              <a:t> </a:t>
            </a:r>
            <a:r>
              <a:rPr sz="1100" dirty="0">
                <a:latin typeface="Arial"/>
                <a:cs typeface="Arial"/>
              </a:rPr>
              <a:t>generates</a:t>
            </a:r>
            <a:r>
              <a:rPr sz="1100" spc="-20" dirty="0">
                <a:latin typeface="Arial"/>
                <a:cs typeface="Arial"/>
              </a:rPr>
              <a:t> </a:t>
            </a:r>
            <a:r>
              <a:rPr sz="1100" dirty="0">
                <a:latin typeface="Arial"/>
                <a:cs typeface="Arial"/>
              </a:rPr>
              <a:t>2</a:t>
            </a:r>
            <a:r>
              <a:rPr sz="1100" spc="-35" dirty="0">
                <a:latin typeface="Arial"/>
                <a:cs typeface="Arial"/>
              </a:rPr>
              <a:t> </a:t>
            </a:r>
            <a:r>
              <a:rPr sz="1100" dirty="0">
                <a:latin typeface="Arial"/>
                <a:cs typeface="Arial"/>
              </a:rPr>
              <a:t>colored</a:t>
            </a:r>
            <a:r>
              <a:rPr sz="1100" spc="-25" dirty="0">
                <a:latin typeface="Arial"/>
                <a:cs typeface="Arial"/>
              </a:rPr>
              <a:t> </a:t>
            </a:r>
            <a:r>
              <a:rPr sz="1100" spc="-10" dirty="0">
                <a:latin typeface="Arial"/>
                <a:cs typeface="Arial"/>
              </a:rPr>
              <a:t>points, </a:t>
            </a:r>
            <a:r>
              <a:rPr sz="1100" dirty="0">
                <a:latin typeface="Arial"/>
                <a:cs typeface="Arial"/>
              </a:rPr>
              <a:t>compares</a:t>
            </a:r>
            <a:r>
              <a:rPr sz="1100" spc="-45" dirty="0">
                <a:latin typeface="Arial"/>
                <a:cs typeface="Arial"/>
              </a:rPr>
              <a:t> </a:t>
            </a:r>
            <a:r>
              <a:rPr sz="1100" dirty="0">
                <a:latin typeface="Arial"/>
                <a:cs typeface="Arial"/>
              </a:rPr>
              <a:t>their</a:t>
            </a:r>
            <a:r>
              <a:rPr sz="1100" spc="-15" dirty="0">
                <a:latin typeface="Arial"/>
                <a:cs typeface="Arial"/>
              </a:rPr>
              <a:t> </a:t>
            </a:r>
            <a:r>
              <a:rPr sz="1100" dirty="0">
                <a:latin typeface="Arial"/>
                <a:cs typeface="Arial"/>
              </a:rPr>
              <a:t>location</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color,</a:t>
            </a:r>
            <a:r>
              <a:rPr sz="1100" spc="-20" dirty="0">
                <a:latin typeface="Arial"/>
                <a:cs typeface="Arial"/>
              </a:rPr>
              <a:t> </a:t>
            </a:r>
            <a:r>
              <a:rPr sz="1100" dirty="0">
                <a:latin typeface="Arial"/>
                <a:cs typeface="Arial"/>
              </a:rPr>
              <a:t>then</a:t>
            </a:r>
            <a:r>
              <a:rPr sz="1100" spc="-35" dirty="0">
                <a:latin typeface="Arial"/>
                <a:cs typeface="Arial"/>
              </a:rPr>
              <a:t> </a:t>
            </a:r>
            <a:r>
              <a:rPr sz="1100" dirty="0">
                <a:latin typeface="Arial"/>
                <a:cs typeface="Arial"/>
              </a:rPr>
              <a:t>finds</a:t>
            </a:r>
            <a:r>
              <a:rPr sz="1100" spc="-15" dirty="0">
                <a:latin typeface="Arial"/>
                <a:cs typeface="Arial"/>
              </a:rPr>
              <a:t> </a:t>
            </a:r>
            <a:r>
              <a:rPr sz="1100" dirty="0">
                <a:latin typeface="Arial"/>
                <a:cs typeface="Arial"/>
              </a:rPr>
              <a:t>their</a:t>
            </a:r>
            <a:r>
              <a:rPr sz="1100" spc="-15" dirty="0">
                <a:latin typeface="Arial"/>
                <a:cs typeface="Arial"/>
              </a:rPr>
              <a:t> </a:t>
            </a:r>
            <a:r>
              <a:rPr sz="1100" spc="-10" dirty="0">
                <a:latin typeface="Arial"/>
                <a:cs typeface="Arial"/>
              </a:rPr>
              <a:t>average:</a:t>
            </a:r>
            <a:endParaRPr sz="1100">
              <a:latin typeface="Arial"/>
              <a:cs typeface="Arial"/>
            </a:endParaRPr>
          </a:p>
        </p:txBody>
      </p:sp>
      <p:graphicFrame>
        <p:nvGraphicFramePr>
          <p:cNvPr id="18" name="object 6"/>
          <p:cNvGraphicFramePr>
            <a:graphicFrameLocks noGrp="1"/>
          </p:cNvGraphicFramePr>
          <p:nvPr>
            <p:extLst/>
          </p:nvPr>
        </p:nvGraphicFramePr>
        <p:xfrm>
          <a:off x="914704" y="6625462"/>
          <a:ext cx="5944870" cy="1322705"/>
        </p:xfrm>
        <a:graphic>
          <a:graphicData uri="http://schemas.openxmlformats.org/drawingml/2006/table">
            <a:tbl>
              <a:tblPr firstRow="1" bandRow="1">
                <a:tableStyleId>{2D5ABB26-0587-4C30-8999-92F81FD0307C}</a:tableStyleId>
              </a:tblPr>
              <a:tblGrid>
                <a:gridCol w="4335145">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tblGrid>
              <a:tr h="1322705">
                <a:tc>
                  <a:txBody>
                    <a:bodyPr/>
                    <a:lstStyle/>
                    <a:p>
                      <a:pPr marL="191770">
                        <a:lnSpc>
                          <a:spcPts val="1055"/>
                        </a:lnSpc>
                        <a:spcBef>
                          <a:spcPts val="490"/>
                        </a:spcBef>
                      </a:pPr>
                      <a:r>
                        <a:rPr sz="900" dirty="0">
                          <a:solidFill>
                            <a:srgbClr val="00AF50"/>
                          </a:solidFill>
                          <a:latin typeface="Arial"/>
                          <a:cs typeface="Arial"/>
                        </a:rPr>
                        <a:t>//create</a:t>
                      </a:r>
                      <a:r>
                        <a:rPr sz="900" spc="-20" dirty="0">
                          <a:solidFill>
                            <a:srgbClr val="00AF50"/>
                          </a:solidFill>
                          <a:latin typeface="Arial"/>
                          <a:cs typeface="Arial"/>
                        </a:rPr>
                        <a:t> </a:t>
                      </a:r>
                      <a:r>
                        <a:rPr sz="900" dirty="0">
                          <a:solidFill>
                            <a:srgbClr val="00AF50"/>
                          </a:solidFill>
                          <a:latin typeface="Arial"/>
                          <a:cs typeface="Arial"/>
                        </a:rPr>
                        <a:t>2</a:t>
                      </a:r>
                      <a:r>
                        <a:rPr sz="900" spc="-20" dirty="0">
                          <a:solidFill>
                            <a:srgbClr val="00AF50"/>
                          </a:solidFill>
                          <a:latin typeface="Arial"/>
                          <a:cs typeface="Arial"/>
                        </a:rPr>
                        <a:t> </a:t>
                      </a:r>
                      <a:r>
                        <a:rPr sz="900" dirty="0">
                          <a:solidFill>
                            <a:srgbClr val="00AF50"/>
                          </a:solidFill>
                          <a:latin typeface="Arial"/>
                          <a:cs typeface="Arial"/>
                        </a:rPr>
                        <a:t>instances</a:t>
                      </a:r>
                      <a:r>
                        <a:rPr sz="900" spc="-25" dirty="0">
                          <a:solidFill>
                            <a:srgbClr val="00AF50"/>
                          </a:solidFill>
                          <a:latin typeface="Arial"/>
                          <a:cs typeface="Arial"/>
                        </a:rPr>
                        <a:t> </a:t>
                      </a:r>
                      <a:r>
                        <a:rPr sz="900" dirty="0">
                          <a:solidFill>
                            <a:srgbClr val="00AF50"/>
                          </a:solidFill>
                          <a:latin typeface="Arial"/>
                          <a:cs typeface="Arial"/>
                        </a:rPr>
                        <a:t>of</a:t>
                      </a:r>
                      <a:r>
                        <a:rPr sz="900" spc="-20" dirty="0">
                          <a:solidFill>
                            <a:srgbClr val="00AF50"/>
                          </a:solidFill>
                          <a:latin typeface="Arial"/>
                          <a:cs typeface="Arial"/>
                        </a:rPr>
                        <a:t> </a:t>
                      </a:r>
                      <a:r>
                        <a:rPr sz="900" dirty="0">
                          <a:solidFill>
                            <a:srgbClr val="00AF50"/>
                          </a:solidFill>
                          <a:latin typeface="Arial"/>
                          <a:cs typeface="Arial"/>
                        </a:rPr>
                        <a:t>ColorPoints</a:t>
                      </a:r>
                      <a:r>
                        <a:rPr sz="900" spc="-15" dirty="0">
                          <a:solidFill>
                            <a:srgbClr val="00AF50"/>
                          </a:solidFill>
                          <a:latin typeface="Arial"/>
                          <a:cs typeface="Arial"/>
                        </a:rPr>
                        <a:t> </a:t>
                      </a:r>
                      <a:r>
                        <a:rPr sz="900" spc="-20" dirty="0">
                          <a:solidFill>
                            <a:srgbClr val="00AF50"/>
                          </a:solidFill>
                          <a:latin typeface="Arial"/>
                          <a:cs typeface="Arial"/>
                        </a:rPr>
                        <a:t>type</a:t>
                      </a:r>
                      <a:endParaRPr sz="900">
                        <a:latin typeface="Arial"/>
                        <a:cs typeface="Arial"/>
                      </a:endParaRPr>
                    </a:p>
                    <a:p>
                      <a:pPr marL="191770">
                        <a:lnSpc>
                          <a:spcPts val="1040"/>
                        </a:lnSpc>
                      </a:pPr>
                      <a:r>
                        <a:rPr sz="900" b="1" spc="-10" dirty="0">
                          <a:latin typeface="Arial"/>
                          <a:cs typeface="Arial"/>
                        </a:rPr>
                        <a:t>ColorPoint</a:t>
                      </a:r>
                      <a:r>
                        <a:rPr sz="900" b="1" spc="-25" dirty="0">
                          <a:latin typeface="Arial"/>
                          <a:cs typeface="Arial"/>
                        </a:rPr>
                        <a:t> </a:t>
                      </a:r>
                      <a:r>
                        <a:rPr sz="900" dirty="0">
                          <a:latin typeface="Arial"/>
                          <a:cs typeface="Arial"/>
                        </a:rPr>
                        <a:t>cp0</a:t>
                      </a:r>
                      <a:r>
                        <a:rPr sz="900" spc="-5" dirty="0">
                          <a:latin typeface="Arial"/>
                          <a:cs typeface="Arial"/>
                        </a:rPr>
                        <a:t> </a:t>
                      </a:r>
                      <a:r>
                        <a:rPr sz="90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dirty="0">
                          <a:latin typeface="Arial"/>
                          <a:cs typeface="Arial"/>
                        </a:rPr>
                        <a:t>ColorPoint(1,</a:t>
                      </a:r>
                      <a:r>
                        <a:rPr sz="900" spc="-10" dirty="0">
                          <a:latin typeface="Arial"/>
                          <a:cs typeface="Arial"/>
                        </a:rPr>
                        <a:t> </a:t>
                      </a:r>
                      <a:r>
                        <a:rPr sz="900" dirty="0">
                          <a:latin typeface="Arial"/>
                          <a:cs typeface="Arial"/>
                        </a:rPr>
                        <a:t>1,</a:t>
                      </a:r>
                      <a:r>
                        <a:rPr sz="900" spc="-15" dirty="0">
                          <a:latin typeface="Arial"/>
                          <a:cs typeface="Arial"/>
                        </a:rPr>
                        <a:t> </a:t>
                      </a:r>
                      <a:r>
                        <a:rPr sz="900" dirty="0">
                          <a:latin typeface="Arial"/>
                          <a:cs typeface="Arial"/>
                        </a:rPr>
                        <a:t>1,</a:t>
                      </a:r>
                      <a:r>
                        <a:rPr sz="900" spc="-5" dirty="0">
                          <a:latin typeface="Arial"/>
                          <a:cs typeface="Arial"/>
                        </a:rPr>
                        <a:t> </a:t>
                      </a:r>
                      <a:r>
                        <a:rPr sz="900" spc="-10" dirty="0">
                          <a:latin typeface="Arial"/>
                          <a:cs typeface="Arial"/>
                        </a:rPr>
                        <a:t>System.Drawing.Color.Red);</a:t>
                      </a:r>
                      <a:endParaRPr sz="900">
                        <a:latin typeface="Arial"/>
                        <a:cs typeface="Arial"/>
                      </a:endParaRPr>
                    </a:p>
                    <a:p>
                      <a:pPr marL="191770">
                        <a:lnSpc>
                          <a:spcPts val="1040"/>
                        </a:lnSpc>
                      </a:pPr>
                      <a:r>
                        <a:rPr sz="900" b="1" spc="-10" dirty="0">
                          <a:latin typeface="Arial"/>
                          <a:cs typeface="Arial"/>
                        </a:rPr>
                        <a:t>ColorPoint</a:t>
                      </a:r>
                      <a:r>
                        <a:rPr sz="900" b="1" spc="-20" dirty="0">
                          <a:latin typeface="Arial"/>
                          <a:cs typeface="Arial"/>
                        </a:rPr>
                        <a:t> </a:t>
                      </a:r>
                      <a:r>
                        <a:rPr sz="900" dirty="0">
                          <a:latin typeface="Arial"/>
                          <a:cs typeface="Arial"/>
                        </a:rPr>
                        <a:t>cp1</a:t>
                      </a:r>
                      <a:r>
                        <a:rPr sz="900" spc="-5" dirty="0">
                          <a:latin typeface="Arial"/>
                          <a:cs typeface="Arial"/>
                        </a:rPr>
                        <a:t> </a:t>
                      </a:r>
                      <a:r>
                        <a:rPr sz="900" dirty="0">
                          <a:latin typeface="Arial"/>
                          <a:cs typeface="Arial"/>
                        </a:rPr>
                        <a:t>= </a:t>
                      </a:r>
                      <a:r>
                        <a:rPr sz="900" dirty="0">
                          <a:solidFill>
                            <a:srgbClr val="3333FF"/>
                          </a:solidFill>
                          <a:latin typeface="Arial"/>
                          <a:cs typeface="Arial"/>
                        </a:rPr>
                        <a:t>new</a:t>
                      </a:r>
                      <a:r>
                        <a:rPr sz="900" spc="-5" dirty="0">
                          <a:solidFill>
                            <a:srgbClr val="3333FF"/>
                          </a:solidFill>
                          <a:latin typeface="Arial"/>
                          <a:cs typeface="Arial"/>
                        </a:rPr>
                        <a:t> </a:t>
                      </a:r>
                      <a:r>
                        <a:rPr sz="900" dirty="0">
                          <a:latin typeface="Arial"/>
                          <a:cs typeface="Arial"/>
                        </a:rPr>
                        <a:t>ColorPoint(1, 1,</a:t>
                      </a:r>
                      <a:r>
                        <a:rPr sz="900" spc="-15" dirty="0">
                          <a:latin typeface="Arial"/>
                          <a:cs typeface="Arial"/>
                        </a:rPr>
                        <a:t> </a:t>
                      </a:r>
                      <a:r>
                        <a:rPr sz="900" dirty="0">
                          <a:latin typeface="Arial"/>
                          <a:cs typeface="Arial"/>
                        </a:rPr>
                        <a:t>1,</a:t>
                      </a:r>
                      <a:r>
                        <a:rPr sz="900" spc="-5" dirty="0">
                          <a:latin typeface="Arial"/>
                          <a:cs typeface="Arial"/>
                        </a:rPr>
                        <a:t> </a:t>
                      </a:r>
                      <a:r>
                        <a:rPr sz="900" spc="-10" dirty="0">
                          <a:latin typeface="Arial"/>
                          <a:cs typeface="Arial"/>
                        </a:rPr>
                        <a:t>System.Drawing.Color.Blue);</a:t>
                      </a:r>
                      <a:endParaRPr sz="900">
                        <a:latin typeface="Arial"/>
                        <a:cs typeface="Arial"/>
                      </a:endParaRPr>
                    </a:p>
                    <a:p>
                      <a:pPr marL="191770">
                        <a:lnSpc>
                          <a:spcPts val="1030"/>
                        </a:lnSpc>
                      </a:pPr>
                      <a:r>
                        <a:rPr sz="900" dirty="0">
                          <a:solidFill>
                            <a:srgbClr val="00AF50"/>
                          </a:solidFill>
                          <a:latin typeface="Arial"/>
                          <a:cs typeface="Arial"/>
                        </a:rPr>
                        <a:t>//compare</a:t>
                      </a:r>
                      <a:r>
                        <a:rPr sz="900" spc="-30" dirty="0">
                          <a:solidFill>
                            <a:srgbClr val="00AF50"/>
                          </a:solidFill>
                          <a:latin typeface="Arial"/>
                          <a:cs typeface="Arial"/>
                        </a:rPr>
                        <a:t> </a:t>
                      </a:r>
                      <a:r>
                        <a:rPr sz="900" spc="-10" dirty="0">
                          <a:solidFill>
                            <a:srgbClr val="00AF50"/>
                          </a:solidFill>
                          <a:latin typeface="Arial"/>
                          <a:cs typeface="Arial"/>
                        </a:rPr>
                        <a:t>location</a:t>
                      </a:r>
                      <a:endParaRPr sz="900">
                        <a:latin typeface="Arial"/>
                        <a:cs typeface="Arial"/>
                      </a:endParaRPr>
                    </a:p>
                    <a:p>
                      <a:pPr marL="191770">
                        <a:lnSpc>
                          <a:spcPts val="1030"/>
                        </a:lnSpc>
                      </a:pPr>
                      <a:r>
                        <a:rPr sz="900" dirty="0">
                          <a:solidFill>
                            <a:srgbClr val="3333FF"/>
                          </a:solidFill>
                          <a:latin typeface="Arial"/>
                          <a:cs typeface="Arial"/>
                        </a:rPr>
                        <a:t>bool</a:t>
                      </a:r>
                      <a:r>
                        <a:rPr sz="900" spc="45" dirty="0">
                          <a:solidFill>
                            <a:srgbClr val="3333FF"/>
                          </a:solidFill>
                          <a:latin typeface="Arial"/>
                          <a:cs typeface="Arial"/>
                        </a:rPr>
                        <a:t> </a:t>
                      </a:r>
                      <a:r>
                        <a:rPr sz="900" dirty="0">
                          <a:latin typeface="Arial"/>
                          <a:cs typeface="Arial"/>
                        </a:rPr>
                        <a:t>matchLoc</a:t>
                      </a:r>
                      <a:r>
                        <a:rPr sz="900" spc="65" dirty="0">
                          <a:latin typeface="Arial"/>
                          <a:cs typeface="Arial"/>
                        </a:rPr>
                        <a:t> </a:t>
                      </a:r>
                      <a:r>
                        <a:rPr sz="900" dirty="0">
                          <a:latin typeface="Arial"/>
                          <a:cs typeface="Arial"/>
                        </a:rPr>
                        <a:t>=</a:t>
                      </a:r>
                      <a:r>
                        <a:rPr sz="900" spc="55" dirty="0">
                          <a:latin typeface="Arial"/>
                          <a:cs typeface="Arial"/>
                        </a:rPr>
                        <a:t> </a:t>
                      </a:r>
                      <a:r>
                        <a:rPr sz="900" spc="-10" dirty="0">
                          <a:latin typeface="Arial"/>
                          <a:cs typeface="Arial"/>
                        </a:rPr>
                        <a:t>ColorPoint.</a:t>
                      </a:r>
                      <a:r>
                        <a:rPr sz="900" b="1" spc="-10" dirty="0">
                          <a:latin typeface="Arial"/>
                          <a:cs typeface="Arial"/>
                        </a:rPr>
                        <a:t>isEqualLocation</a:t>
                      </a:r>
                      <a:r>
                        <a:rPr sz="900" spc="-10" dirty="0">
                          <a:latin typeface="Arial"/>
                          <a:cs typeface="Arial"/>
                        </a:rPr>
                        <a:t>(cp0,</a:t>
                      </a:r>
                      <a:r>
                        <a:rPr sz="900" spc="40" dirty="0">
                          <a:latin typeface="Arial"/>
                          <a:cs typeface="Arial"/>
                        </a:rPr>
                        <a:t> </a:t>
                      </a:r>
                      <a:r>
                        <a:rPr sz="900" spc="-20" dirty="0">
                          <a:latin typeface="Arial"/>
                          <a:cs typeface="Arial"/>
                        </a:rPr>
                        <a:t>cp1);</a:t>
                      </a:r>
                      <a:endParaRPr sz="900">
                        <a:latin typeface="Arial"/>
                        <a:cs typeface="Arial"/>
                      </a:endParaRPr>
                    </a:p>
                    <a:p>
                      <a:pPr marL="191770">
                        <a:lnSpc>
                          <a:spcPts val="1030"/>
                        </a:lnSpc>
                      </a:pPr>
                      <a:r>
                        <a:rPr sz="900" dirty="0">
                          <a:solidFill>
                            <a:srgbClr val="00AF50"/>
                          </a:solidFill>
                          <a:latin typeface="Arial"/>
                          <a:cs typeface="Arial"/>
                        </a:rPr>
                        <a:t>//compare</a:t>
                      </a:r>
                      <a:r>
                        <a:rPr sz="900" spc="-40" dirty="0">
                          <a:solidFill>
                            <a:srgbClr val="00AF50"/>
                          </a:solidFill>
                          <a:latin typeface="Arial"/>
                          <a:cs typeface="Arial"/>
                        </a:rPr>
                        <a:t> </a:t>
                      </a:r>
                      <a:r>
                        <a:rPr sz="900" spc="-10" dirty="0">
                          <a:solidFill>
                            <a:srgbClr val="00AF50"/>
                          </a:solidFill>
                          <a:latin typeface="Arial"/>
                          <a:cs typeface="Arial"/>
                        </a:rPr>
                        <a:t>color</a:t>
                      </a:r>
                      <a:endParaRPr sz="900">
                        <a:latin typeface="Arial"/>
                        <a:cs typeface="Arial"/>
                      </a:endParaRPr>
                    </a:p>
                    <a:p>
                      <a:pPr marL="191770">
                        <a:lnSpc>
                          <a:spcPts val="1040"/>
                        </a:lnSpc>
                      </a:pPr>
                      <a:r>
                        <a:rPr sz="900" dirty="0">
                          <a:solidFill>
                            <a:srgbClr val="3333FF"/>
                          </a:solidFill>
                          <a:latin typeface="Arial"/>
                          <a:cs typeface="Arial"/>
                        </a:rPr>
                        <a:t>Bool</a:t>
                      </a:r>
                      <a:r>
                        <a:rPr sz="900" spc="-30" dirty="0">
                          <a:solidFill>
                            <a:srgbClr val="3333FF"/>
                          </a:solidFill>
                          <a:latin typeface="Arial"/>
                          <a:cs typeface="Arial"/>
                        </a:rPr>
                        <a:t> </a:t>
                      </a:r>
                      <a:r>
                        <a:rPr sz="900" dirty="0">
                          <a:latin typeface="Arial"/>
                          <a:cs typeface="Arial"/>
                        </a:rPr>
                        <a:t>matchColor</a:t>
                      </a:r>
                      <a:r>
                        <a:rPr sz="900" spc="-30"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ColorPoint.</a:t>
                      </a:r>
                      <a:r>
                        <a:rPr sz="900" b="1" dirty="0">
                          <a:latin typeface="Arial"/>
                          <a:cs typeface="Arial"/>
                        </a:rPr>
                        <a:t>isEqualColor</a:t>
                      </a:r>
                      <a:r>
                        <a:rPr sz="900" dirty="0">
                          <a:latin typeface="Arial"/>
                          <a:cs typeface="Arial"/>
                        </a:rPr>
                        <a:t>(cp0,</a:t>
                      </a:r>
                      <a:r>
                        <a:rPr sz="900" spc="-25" dirty="0">
                          <a:latin typeface="Arial"/>
                          <a:cs typeface="Arial"/>
                        </a:rPr>
                        <a:t> </a:t>
                      </a:r>
                      <a:r>
                        <a:rPr sz="900" spc="-20" dirty="0">
                          <a:latin typeface="Arial"/>
                          <a:cs typeface="Arial"/>
                        </a:rPr>
                        <a:t>cp1);</a:t>
                      </a:r>
                      <a:endParaRPr sz="900">
                        <a:latin typeface="Arial"/>
                        <a:cs typeface="Arial"/>
                      </a:endParaRPr>
                    </a:p>
                    <a:p>
                      <a:pPr marL="191770">
                        <a:lnSpc>
                          <a:spcPts val="1040"/>
                        </a:lnSpc>
                      </a:pPr>
                      <a:r>
                        <a:rPr sz="900" dirty="0">
                          <a:solidFill>
                            <a:srgbClr val="00AF50"/>
                          </a:solidFill>
                          <a:latin typeface="Arial"/>
                          <a:cs typeface="Arial"/>
                        </a:rPr>
                        <a:t>//Output</a:t>
                      </a:r>
                      <a:r>
                        <a:rPr sz="900" spc="-15" dirty="0">
                          <a:solidFill>
                            <a:srgbClr val="00AF50"/>
                          </a:solidFill>
                          <a:latin typeface="Arial"/>
                          <a:cs typeface="Arial"/>
                        </a:rPr>
                        <a:t> </a:t>
                      </a:r>
                      <a:r>
                        <a:rPr sz="900" dirty="0">
                          <a:solidFill>
                            <a:srgbClr val="00AF50"/>
                          </a:solidFill>
                          <a:latin typeface="Arial"/>
                          <a:cs typeface="Arial"/>
                        </a:rPr>
                        <a:t>average</a:t>
                      </a:r>
                      <a:r>
                        <a:rPr sz="900" spc="-10" dirty="0">
                          <a:solidFill>
                            <a:srgbClr val="00AF50"/>
                          </a:solidFill>
                          <a:latin typeface="Arial"/>
                          <a:cs typeface="Arial"/>
                        </a:rPr>
                        <a:t> </a:t>
                      </a:r>
                      <a:r>
                        <a:rPr sz="900" dirty="0">
                          <a:solidFill>
                            <a:srgbClr val="00AF50"/>
                          </a:solidFill>
                          <a:latin typeface="Arial"/>
                          <a:cs typeface="Arial"/>
                        </a:rPr>
                        <a:t>point</a:t>
                      </a:r>
                      <a:r>
                        <a:rPr sz="900" spc="-20" dirty="0">
                          <a:solidFill>
                            <a:srgbClr val="00AF50"/>
                          </a:solidFill>
                          <a:latin typeface="Arial"/>
                          <a:cs typeface="Arial"/>
                        </a:rPr>
                        <a:t> </a:t>
                      </a:r>
                      <a:r>
                        <a:rPr sz="900" dirty="0">
                          <a:solidFill>
                            <a:srgbClr val="00AF50"/>
                          </a:solidFill>
                          <a:latin typeface="Arial"/>
                          <a:cs typeface="Arial"/>
                        </a:rPr>
                        <a:t>and</a:t>
                      </a:r>
                      <a:r>
                        <a:rPr sz="900" spc="-25" dirty="0">
                          <a:solidFill>
                            <a:srgbClr val="00AF50"/>
                          </a:solidFill>
                          <a:latin typeface="Arial"/>
                          <a:cs typeface="Arial"/>
                        </a:rPr>
                        <a:t> </a:t>
                      </a:r>
                      <a:r>
                        <a:rPr sz="900" spc="-10" dirty="0">
                          <a:solidFill>
                            <a:srgbClr val="00AF50"/>
                          </a:solidFill>
                          <a:latin typeface="Arial"/>
                          <a:cs typeface="Arial"/>
                        </a:rPr>
                        <a:t>color</a:t>
                      </a:r>
                      <a:endParaRPr sz="900">
                        <a:latin typeface="Arial"/>
                        <a:cs typeface="Arial"/>
                      </a:endParaRPr>
                    </a:p>
                    <a:p>
                      <a:pPr marL="191770">
                        <a:lnSpc>
                          <a:spcPts val="1055"/>
                        </a:lnSpc>
                      </a:pPr>
                      <a:r>
                        <a:rPr sz="900" b="1" spc="-10" dirty="0">
                          <a:latin typeface="Arial"/>
                          <a:cs typeface="Arial"/>
                        </a:rPr>
                        <a:t>ColorPoint</a:t>
                      </a:r>
                      <a:r>
                        <a:rPr sz="900" b="1" spc="20" dirty="0">
                          <a:latin typeface="Arial"/>
                          <a:cs typeface="Arial"/>
                        </a:rPr>
                        <a:t> </a:t>
                      </a:r>
                      <a:r>
                        <a:rPr sz="900" dirty="0">
                          <a:latin typeface="Arial"/>
                          <a:cs typeface="Arial"/>
                        </a:rPr>
                        <a:t>avPt</a:t>
                      </a:r>
                      <a:r>
                        <a:rPr sz="900" spc="20" dirty="0">
                          <a:latin typeface="Arial"/>
                          <a:cs typeface="Arial"/>
                        </a:rPr>
                        <a:t> </a:t>
                      </a:r>
                      <a:r>
                        <a:rPr sz="900" dirty="0">
                          <a:latin typeface="Arial"/>
                          <a:cs typeface="Arial"/>
                        </a:rPr>
                        <a:t>=</a:t>
                      </a:r>
                      <a:r>
                        <a:rPr sz="900" spc="40" dirty="0">
                          <a:latin typeface="Arial"/>
                          <a:cs typeface="Arial"/>
                        </a:rPr>
                        <a:t> </a:t>
                      </a:r>
                      <a:r>
                        <a:rPr sz="900" spc="-10" dirty="0">
                          <a:latin typeface="Arial"/>
                          <a:cs typeface="Arial"/>
                        </a:rPr>
                        <a:t>ColorPoint.</a:t>
                      </a:r>
                      <a:r>
                        <a:rPr sz="900" b="1" spc="-10" dirty="0">
                          <a:latin typeface="Arial"/>
                          <a:cs typeface="Arial"/>
                        </a:rPr>
                        <a:t>Average</a:t>
                      </a:r>
                      <a:r>
                        <a:rPr sz="900" spc="-10" dirty="0">
                          <a:latin typeface="Arial"/>
                          <a:cs typeface="Arial"/>
                        </a:rPr>
                        <a:t>(cp0,</a:t>
                      </a:r>
                      <a:r>
                        <a:rPr sz="900" spc="40" dirty="0">
                          <a:latin typeface="Arial"/>
                          <a:cs typeface="Arial"/>
                        </a:rPr>
                        <a:t> </a:t>
                      </a:r>
                      <a:r>
                        <a:rPr sz="900" spc="-20" dirty="0">
                          <a:latin typeface="Arial"/>
                          <a:cs typeface="Arial"/>
                        </a:rPr>
                        <a:t>cp1);</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19" name="object 7"/>
          <p:cNvSpPr txBox="1"/>
          <p:nvPr/>
        </p:nvSpPr>
        <p:spPr>
          <a:xfrm>
            <a:off x="902004" y="8100440"/>
            <a:ext cx="5964555" cy="543097"/>
          </a:xfrm>
          <a:prstGeom prst="rect">
            <a:avLst/>
          </a:prstGeom>
        </p:spPr>
        <p:txBody>
          <a:bodyPr vert="horz" wrap="square" lIns="0" tIns="24765" rIns="0" bIns="0" rtlCol="0">
            <a:spAutoFit/>
          </a:bodyPr>
          <a:lstStyle/>
          <a:p>
            <a:pPr marL="12700" marR="5080">
              <a:lnSpc>
                <a:spcPts val="1260"/>
              </a:lnSpc>
              <a:spcBef>
                <a:spcPts val="195"/>
              </a:spcBef>
            </a:pPr>
            <a:r>
              <a:rPr sz="1100" dirty="0">
                <a:latin typeface="Arial"/>
                <a:cs typeface="Arial"/>
              </a:rPr>
              <a:t>Structures</a:t>
            </a:r>
            <a:r>
              <a:rPr sz="1100" spc="-30" dirty="0">
                <a:latin typeface="Arial"/>
                <a:cs typeface="Arial"/>
              </a:rPr>
              <a:t> </a:t>
            </a:r>
            <a:r>
              <a:rPr sz="1100" dirty="0">
                <a:latin typeface="Arial"/>
                <a:cs typeface="Arial"/>
              </a:rPr>
              <a:t>have</a:t>
            </a:r>
            <a:r>
              <a:rPr sz="1100" spc="-20" dirty="0">
                <a:latin typeface="Arial"/>
                <a:cs typeface="Arial"/>
              </a:rPr>
              <a:t> </a:t>
            </a:r>
            <a:r>
              <a:rPr sz="1100" spc="-10" dirty="0">
                <a:latin typeface="Arial"/>
                <a:cs typeface="Arial"/>
              </a:rPr>
              <a:t>limitations,</a:t>
            </a:r>
            <a:r>
              <a:rPr sz="1100" spc="-25" dirty="0">
                <a:latin typeface="Arial"/>
                <a:cs typeface="Arial"/>
              </a:rPr>
              <a:t> </a:t>
            </a:r>
            <a:r>
              <a:rPr sz="1100" dirty="0">
                <a:latin typeface="Arial"/>
                <a:cs typeface="Arial"/>
              </a:rPr>
              <a:t>most</a:t>
            </a:r>
            <a:r>
              <a:rPr sz="1100" spc="-10" dirty="0">
                <a:latin typeface="Arial"/>
                <a:cs typeface="Arial"/>
              </a:rPr>
              <a:t> </a:t>
            </a:r>
            <a:r>
              <a:rPr sz="1100" dirty="0">
                <a:latin typeface="Arial"/>
                <a:cs typeface="Arial"/>
              </a:rPr>
              <a:t>notable</a:t>
            </a:r>
            <a:r>
              <a:rPr sz="1100" spc="-20" dirty="0">
                <a:latin typeface="Arial"/>
                <a:cs typeface="Arial"/>
              </a:rPr>
              <a:t> </a:t>
            </a:r>
            <a:r>
              <a:rPr sz="1100" dirty="0">
                <a:latin typeface="Arial"/>
                <a:cs typeface="Arial"/>
              </a:rPr>
              <a:t>is</a:t>
            </a:r>
            <a:r>
              <a:rPr sz="1100" spc="-3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inability</a:t>
            </a:r>
            <a:r>
              <a:rPr sz="1100" spc="-15"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build</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hierarchy</a:t>
            </a:r>
            <a:r>
              <a:rPr sz="1100" spc="-15" dirty="0">
                <a:latin typeface="Arial"/>
                <a:cs typeface="Arial"/>
              </a:rPr>
              <a:t> </a:t>
            </a:r>
            <a:r>
              <a:rPr sz="1100" dirty="0">
                <a:latin typeface="Arial"/>
                <a:cs typeface="Arial"/>
              </a:rPr>
              <a:t>of</a:t>
            </a:r>
            <a:r>
              <a:rPr sz="1100" spc="-25" dirty="0">
                <a:latin typeface="Arial"/>
                <a:cs typeface="Arial"/>
              </a:rPr>
              <a:t> </a:t>
            </a:r>
            <a:r>
              <a:rPr sz="1100" dirty="0">
                <a:latin typeface="Arial"/>
                <a:cs typeface="Arial"/>
              </a:rPr>
              <a:t>objects.</a:t>
            </a:r>
            <a:r>
              <a:rPr sz="1100" spc="-10" dirty="0">
                <a:latin typeface="Arial"/>
                <a:cs typeface="Arial"/>
              </a:rPr>
              <a:t> </a:t>
            </a:r>
            <a:r>
              <a:rPr sz="1100" dirty="0">
                <a:latin typeface="Arial"/>
                <a:cs typeface="Arial"/>
              </a:rPr>
              <a:t>Also,</a:t>
            </a:r>
            <a:r>
              <a:rPr sz="1100" spc="-20" dirty="0">
                <a:latin typeface="Arial"/>
                <a:cs typeface="Arial"/>
              </a:rPr>
              <a:t> they </a:t>
            </a:r>
            <a:r>
              <a:rPr sz="1100" dirty="0">
                <a:latin typeface="Arial"/>
                <a:cs typeface="Arial"/>
              </a:rPr>
              <a:t>are</a:t>
            </a:r>
            <a:r>
              <a:rPr sz="1100" spc="-25" dirty="0">
                <a:latin typeface="Arial"/>
                <a:cs typeface="Arial"/>
              </a:rPr>
              <a:t> </a:t>
            </a:r>
            <a:r>
              <a:rPr sz="1100" dirty="0">
                <a:latin typeface="Arial"/>
                <a:cs typeface="Arial"/>
              </a:rPr>
              <a:t>not</a:t>
            </a:r>
            <a:r>
              <a:rPr sz="1100" spc="-10" dirty="0">
                <a:latin typeface="Arial"/>
                <a:cs typeface="Arial"/>
              </a:rPr>
              <a:t> </a:t>
            </a:r>
            <a:r>
              <a:rPr sz="1100" dirty="0">
                <a:latin typeface="Arial"/>
                <a:cs typeface="Arial"/>
              </a:rPr>
              <a:t>preferred</a:t>
            </a:r>
            <a:r>
              <a:rPr sz="1100" spc="-30" dirty="0">
                <a:latin typeface="Arial"/>
                <a:cs typeface="Arial"/>
              </a:rPr>
              <a:t> </a:t>
            </a:r>
            <a:r>
              <a:rPr sz="1100" dirty="0">
                <a:latin typeface="Arial"/>
                <a:cs typeface="Arial"/>
              </a:rPr>
              <a:t>for</a:t>
            </a:r>
            <a:r>
              <a:rPr sz="1100" spc="-15" dirty="0">
                <a:latin typeface="Arial"/>
                <a:cs typeface="Arial"/>
              </a:rPr>
              <a:t> </a:t>
            </a:r>
            <a:r>
              <a:rPr sz="1100" dirty="0">
                <a:latin typeface="Arial"/>
                <a:cs typeface="Arial"/>
              </a:rPr>
              <a:t>objects</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large</a:t>
            </a:r>
            <a:r>
              <a:rPr sz="1100" spc="-25" dirty="0">
                <a:latin typeface="Arial"/>
                <a:cs typeface="Arial"/>
              </a:rPr>
              <a:t> </a:t>
            </a:r>
            <a:r>
              <a:rPr sz="1100" dirty="0">
                <a:latin typeface="Arial"/>
                <a:cs typeface="Arial"/>
              </a:rPr>
              <a:t>in</a:t>
            </a:r>
            <a:r>
              <a:rPr sz="1100" spc="-20" dirty="0">
                <a:latin typeface="Arial"/>
                <a:cs typeface="Arial"/>
              </a:rPr>
              <a:t> </a:t>
            </a:r>
            <a:r>
              <a:rPr sz="1100" dirty="0">
                <a:latin typeface="Arial"/>
                <a:cs typeface="Arial"/>
              </a:rPr>
              <a:t>their</a:t>
            </a:r>
            <a:r>
              <a:rPr sz="1100" spc="-25" dirty="0">
                <a:latin typeface="Arial"/>
                <a:cs typeface="Arial"/>
              </a:rPr>
              <a:t> </a:t>
            </a:r>
            <a:r>
              <a:rPr sz="1100" dirty="0">
                <a:latin typeface="Arial"/>
                <a:cs typeface="Arial"/>
              </a:rPr>
              <a:t>size</a:t>
            </a:r>
            <a:r>
              <a:rPr sz="1100" spc="-20" dirty="0">
                <a:latin typeface="Arial"/>
                <a:cs typeface="Arial"/>
              </a:rPr>
              <a:t> </a:t>
            </a:r>
            <a:r>
              <a:rPr sz="1100" dirty="0">
                <a:latin typeface="Arial"/>
                <a:cs typeface="Arial"/>
              </a:rPr>
              <a:t>in</a:t>
            </a:r>
            <a:r>
              <a:rPr sz="1100" spc="-15" dirty="0">
                <a:latin typeface="Arial"/>
                <a:cs typeface="Arial"/>
              </a:rPr>
              <a:t> </a:t>
            </a:r>
            <a:r>
              <a:rPr sz="1100" spc="-10" dirty="0">
                <a:latin typeface="Arial"/>
                <a:cs typeface="Arial"/>
              </a:rPr>
              <a:t>bytes.</a:t>
            </a:r>
            <a:endParaRPr sz="1100" dirty="0">
              <a:latin typeface="Arial"/>
              <a:cs typeface="Arial"/>
            </a:endParaRPr>
          </a:p>
          <a:p>
            <a:pPr>
              <a:lnSpc>
                <a:spcPct val="100000"/>
              </a:lnSpc>
            </a:pPr>
            <a:endParaRPr sz="1200" dirty="0">
              <a:latin typeface="Arial"/>
              <a:cs typeface="Arial"/>
            </a:endParaRPr>
          </a:p>
        </p:txBody>
      </p:sp>
      <p:pic>
        <p:nvPicPr>
          <p:cNvPr id="20" name="object 9"/>
          <p:cNvPicPr/>
          <p:nvPr/>
        </p:nvPicPr>
        <p:blipFill>
          <a:blip r:embed="rId2" cstate="print"/>
          <a:stretch>
            <a:fillRect/>
          </a:stretch>
        </p:blipFill>
        <p:spPr>
          <a:xfrm>
            <a:off x="5337482" y="6720385"/>
            <a:ext cx="1096906" cy="554908"/>
          </a:xfrm>
          <a:prstGeom prst="rect">
            <a:avLst/>
          </a:prstGeom>
        </p:spPr>
      </p:pic>
      <p:sp>
        <p:nvSpPr>
          <p:cNvPr id="21" name="TextBox 20">
            <a:hlinkClick r:id="rId3" action="ppaction://hlinkfile"/>
          </p:cNvPr>
          <p:cNvSpPr txBox="1"/>
          <p:nvPr/>
        </p:nvSpPr>
        <p:spPr>
          <a:xfrm>
            <a:off x="6308026" y="2557918"/>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2" name="TextBox 21">
            <a:hlinkClick r:id="rId4" action="ppaction://hlinkfile"/>
          </p:cNvPr>
          <p:cNvSpPr txBox="1"/>
          <p:nvPr/>
        </p:nvSpPr>
        <p:spPr>
          <a:xfrm>
            <a:off x="6308026" y="4046255"/>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
        <p:nvSpPr>
          <p:cNvPr id="23" name="Title 22"/>
          <p:cNvSpPr>
            <a:spLocks noGrp="1"/>
          </p:cNvSpPr>
          <p:nvPr>
            <p:ph type="title"/>
          </p:nvPr>
        </p:nvSpPr>
        <p:spPr/>
        <p:txBody>
          <a:bodyPr/>
          <a:lstStyle/>
          <a:p>
            <a:r>
              <a:rPr lang="en-US" dirty="0"/>
              <a:t>User Defined Data Types - Structs</a:t>
            </a:r>
          </a:p>
        </p:txBody>
      </p:sp>
    </p:spTree>
    <p:extLst>
      <p:ext uri="{BB962C8B-B14F-4D97-AF65-F5344CB8AC3E}">
        <p14:creationId xmlns:p14="http://schemas.microsoft.com/office/powerpoint/2010/main" val="2103975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902004" y="914400"/>
            <a:ext cx="5961380" cy="1654175"/>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2_9_5:</a:t>
            </a:r>
            <a:r>
              <a:rPr sz="1200" b="1" spc="-55" dirty="0">
                <a:latin typeface="Arial"/>
                <a:cs typeface="Arial"/>
              </a:rPr>
              <a:t> </a:t>
            </a:r>
            <a:r>
              <a:rPr sz="1200" b="1" spc="-10" dirty="0">
                <a:latin typeface="Arial"/>
                <a:cs typeface="Arial"/>
              </a:rPr>
              <a:t>Interface</a:t>
            </a:r>
            <a:endParaRPr sz="1200" dirty="0">
              <a:latin typeface="Arial"/>
              <a:cs typeface="Arial"/>
            </a:endParaRPr>
          </a:p>
          <a:p>
            <a:pPr>
              <a:lnSpc>
                <a:spcPct val="100000"/>
              </a:lnSpc>
              <a:spcBef>
                <a:spcPts val="10"/>
              </a:spcBef>
            </a:pPr>
            <a:endParaRPr sz="1100" dirty="0">
              <a:latin typeface="Arial"/>
              <a:cs typeface="Arial"/>
            </a:endParaRPr>
          </a:p>
          <a:p>
            <a:pPr marL="12700" marR="5080">
              <a:lnSpc>
                <a:spcPct val="95700"/>
              </a:lnSpc>
            </a:pPr>
            <a:r>
              <a:rPr sz="1100" dirty="0">
                <a:latin typeface="Arial"/>
                <a:cs typeface="Arial"/>
              </a:rPr>
              <a:t>You</a:t>
            </a:r>
            <a:r>
              <a:rPr sz="1100" spc="-25" dirty="0">
                <a:latin typeface="Arial"/>
                <a:cs typeface="Arial"/>
              </a:rPr>
              <a:t> </a:t>
            </a:r>
            <a:r>
              <a:rPr sz="1100" dirty="0">
                <a:latin typeface="Arial"/>
                <a:cs typeface="Arial"/>
              </a:rPr>
              <a:t>may</a:t>
            </a:r>
            <a:r>
              <a:rPr sz="1100" spc="-35" dirty="0">
                <a:latin typeface="Arial"/>
                <a:cs typeface="Arial"/>
              </a:rPr>
              <a:t> </a:t>
            </a:r>
            <a:r>
              <a:rPr sz="1100" dirty="0">
                <a:latin typeface="Arial"/>
                <a:cs typeface="Arial"/>
              </a:rPr>
              <a:t>need</a:t>
            </a:r>
            <a:r>
              <a:rPr sz="1100" spc="-30"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structures</a:t>
            </a:r>
            <a:r>
              <a:rPr sz="1100" spc="-35" dirty="0">
                <a:latin typeface="Arial"/>
                <a:cs typeface="Arial"/>
              </a:rPr>
              <a:t> </a:t>
            </a:r>
            <a:r>
              <a:rPr sz="1100" dirty="0">
                <a:latin typeface="Arial"/>
                <a:cs typeface="Arial"/>
              </a:rPr>
              <a:t>and</a:t>
            </a:r>
            <a:r>
              <a:rPr sz="1100" spc="-20" dirty="0">
                <a:latin typeface="Arial"/>
                <a:cs typeface="Arial"/>
              </a:rPr>
              <a:t> </a:t>
            </a:r>
            <a:r>
              <a:rPr sz="1100" dirty="0">
                <a:latin typeface="Arial"/>
                <a:cs typeface="Arial"/>
              </a:rPr>
              <a:t>classes</a:t>
            </a:r>
            <a:r>
              <a:rPr sz="1100" spc="-3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implement</a:t>
            </a:r>
            <a:r>
              <a:rPr sz="1100" spc="-25"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common</a:t>
            </a:r>
            <a:r>
              <a:rPr sz="1100" spc="-35" dirty="0">
                <a:latin typeface="Arial"/>
                <a:cs typeface="Arial"/>
              </a:rPr>
              <a:t> </a:t>
            </a:r>
            <a:r>
              <a:rPr sz="1100" dirty="0">
                <a:latin typeface="Arial"/>
                <a:cs typeface="Arial"/>
              </a:rPr>
              <a:t>functionality.</a:t>
            </a:r>
            <a:r>
              <a:rPr sz="1100" spc="-10" dirty="0">
                <a:latin typeface="Arial"/>
                <a:cs typeface="Arial"/>
              </a:rPr>
              <a:t> </a:t>
            </a:r>
            <a:r>
              <a:rPr sz="1100" spc="-25" dirty="0">
                <a:latin typeface="Arial"/>
                <a:cs typeface="Arial"/>
              </a:rPr>
              <a:t>For </a:t>
            </a:r>
            <a:r>
              <a:rPr sz="1100" dirty="0">
                <a:latin typeface="Arial"/>
                <a:cs typeface="Arial"/>
              </a:rPr>
              <a:t>example,</a:t>
            </a:r>
            <a:r>
              <a:rPr sz="1100" spc="-30"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may</a:t>
            </a:r>
            <a:r>
              <a:rPr sz="1100" spc="-25" dirty="0">
                <a:latin typeface="Arial"/>
                <a:cs typeface="Arial"/>
              </a:rPr>
              <a:t> </a:t>
            </a:r>
            <a:r>
              <a:rPr sz="1100" dirty="0">
                <a:latin typeface="Arial"/>
                <a:cs typeface="Arial"/>
              </a:rPr>
              <a:t>need</a:t>
            </a:r>
            <a:r>
              <a:rPr sz="1100" spc="-20"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check</a:t>
            </a:r>
            <a:r>
              <a:rPr sz="1100" spc="-10" dirty="0">
                <a:latin typeface="Arial"/>
                <a:cs typeface="Arial"/>
              </a:rPr>
              <a:t> </a:t>
            </a:r>
            <a:r>
              <a:rPr sz="1100" dirty="0">
                <a:latin typeface="Arial"/>
                <a:cs typeface="Arial"/>
              </a:rPr>
              <a:t>if</a:t>
            </a:r>
            <a:r>
              <a:rPr sz="1100" spc="-20" dirty="0">
                <a:latin typeface="Arial"/>
                <a:cs typeface="Arial"/>
              </a:rPr>
              <a:t> </a:t>
            </a:r>
            <a:r>
              <a:rPr sz="1100" dirty="0">
                <a:latin typeface="Arial"/>
                <a:cs typeface="Arial"/>
              </a:rPr>
              <a:t>two</a:t>
            </a:r>
            <a:r>
              <a:rPr sz="1100" spc="-20" dirty="0">
                <a:latin typeface="Arial"/>
                <a:cs typeface="Arial"/>
              </a:rPr>
              <a:t> </a:t>
            </a:r>
            <a:r>
              <a:rPr sz="1100" dirty="0">
                <a:latin typeface="Arial"/>
                <a:cs typeface="Arial"/>
              </a:rPr>
              <a:t>instances</a:t>
            </a:r>
            <a:r>
              <a:rPr sz="1100" spc="-3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10" dirty="0">
                <a:latin typeface="Arial"/>
                <a:cs typeface="Arial"/>
              </a:rPr>
              <a:t> </a:t>
            </a:r>
            <a:r>
              <a:rPr sz="1100" dirty="0">
                <a:latin typeface="Arial"/>
                <a:cs typeface="Arial"/>
              </a:rPr>
              <a:t>same</a:t>
            </a:r>
            <a:r>
              <a:rPr sz="1100" spc="-25" dirty="0">
                <a:latin typeface="Arial"/>
                <a:cs typeface="Arial"/>
              </a:rPr>
              <a:t> </a:t>
            </a:r>
            <a:r>
              <a:rPr sz="1100" dirty="0">
                <a:latin typeface="Arial"/>
                <a:cs typeface="Arial"/>
              </a:rPr>
              <a:t>type</a:t>
            </a:r>
            <a:r>
              <a:rPr sz="1100" spc="-25" dirty="0">
                <a:latin typeface="Arial"/>
                <a:cs typeface="Arial"/>
              </a:rPr>
              <a:t> </a:t>
            </a:r>
            <a:r>
              <a:rPr sz="1100" dirty="0">
                <a:latin typeface="Arial"/>
                <a:cs typeface="Arial"/>
              </a:rPr>
              <a:t>are</a:t>
            </a:r>
            <a:r>
              <a:rPr sz="1100" spc="-20" dirty="0">
                <a:latin typeface="Arial"/>
                <a:cs typeface="Arial"/>
              </a:rPr>
              <a:t> </a:t>
            </a:r>
            <a:r>
              <a:rPr sz="1100" dirty="0">
                <a:latin typeface="Arial"/>
                <a:cs typeface="Arial"/>
              </a:rPr>
              <a:t>equal.</a:t>
            </a:r>
            <a:r>
              <a:rPr sz="1100" spc="-5"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this</a:t>
            </a:r>
            <a:r>
              <a:rPr sz="1100" spc="-25" dirty="0">
                <a:latin typeface="Arial"/>
                <a:cs typeface="Arial"/>
              </a:rPr>
              <a:t> </a:t>
            </a:r>
            <a:r>
              <a:rPr sz="1100" dirty="0">
                <a:latin typeface="Arial"/>
                <a:cs typeface="Arial"/>
              </a:rPr>
              <a:t>case, </a:t>
            </a:r>
            <a:r>
              <a:rPr sz="1100" spc="-25" dirty="0">
                <a:latin typeface="Arial"/>
                <a:cs typeface="Arial"/>
              </a:rPr>
              <a:t>you </a:t>
            </a:r>
            <a:r>
              <a:rPr sz="1100" dirty="0">
                <a:latin typeface="Arial"/>
                <a:cs typeface="Arial"/>
              </a:rPr>
              <a:t>would</a:t>
            </a:r>
            <a:r>
              <a:rPr sz="1100" spc="-25" dirty="0">
                <a:latin typeface="Arial"/>
                <a:cs typeface="Arial"/>
              </a:rPr>
              <a:t> </a:t>
            </a:r>
            <a:r>
              <a:rPr sz="1100" dirty="0">
                <a:latin typeface="Arial"/>
                <a:cs typeface="Arial"/>
              </a:rPr>
              <a:t>like</a:t>
            </a:r>
            <a:r>
              <a:rPr sz="1100" spc="-1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make</a:t>
            </a:r>
            <a:r>
              <a:rPr sz="1100" spc="-20" dirty="0">
                <a:latin typeface="Arial"/>
                <a:cs typeface="Arial"/>
              </a:rPr>
              <a:t> </a:t>
            </a:r>
            <a:r>
              <a:rPr sz="1100" dirty="0">
                <a:latin typeface="Arial"/>
                <a:cs typeface="Arial"/>
              </a:rPr>
              <a:t>sure</a:t>
            </a:r>
            <a:r>
              <a:rPr sz="1100" spc="-25" dirty="0">
                <a:latin typeface="Arial"/>
                <a:cs typeface="Arial"/>
              </a:rPr>
              <a:t> </a:t>
            </a:r>
            <a:r>
              <a:rPr sz="1100" dirty="0">
                <a:latin typeface="Arial"/>
                <a:cs typeface="Arial"/>
              </a:rPr>
              <a:t>that</a:t>
            </a:r>
            <a:r>
              <a:rPr sz="1100" spc="-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same</a:t>
            </a:r>
            <a:r>
              <a:rPr sz="1100" spc="-30" dirty="0">
                <a:latin typeface="Arial"/>
                <a:cs typeface="Arial"/>
              </a:rPr>
              <a:t> </a:t>
            </a:r>
            <a:r>
              <a:rPr sz="1100" dirty="0">
                <a:latin typeface="Arial"/>
                <a:cs typeface="Arial"/>
              </a:rPr>
              <a:t>method</a:t>
            </a:r>
            <a:r>
              <a:rPr sz="1100" spc="-15" dirty="0">
                <a:latin typeface="Arial"/>
                <a:cs typeface="Arial"/>
              </a:rPr>
              <a:t> </a:t>
            </a:r>
            <a:r>
              <a:rPr sz="1100" dirty="0">
                <a:latin typeface="Arial"/>
                <a:cs typeface="Arial"/>
              </a:rPr>
              <a:t>name</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signature.</a:t>
            </a:r>
            <a:r>
              <a:rPr sz="1100" spc="-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ensure</a:t>
            </a:r>
            <a:r>
              <a:rPr sz="1100" spc="-25" dirty="0">
                <a:latin typeface="Arial"/>
                <a:cs typeface="Arial"/>
              </a:rPr>
              <a:t> </a:t>
            </a:r>
            <a:r>
              <a:rPr sz="1100" dirty="0">
                <a:latin typeface="Arial"/>
                <a:cs typeface="Arial"/>
              </a:rPr>
              <a:t>that,</a:t>
            </a:r>
            <a:r>
              <a:rPr sz="1100" spc="-15" dirty="0">
                <a:latin typeface="Arial"/>
                <a:cs typeface="Arial"/>
              </a:rPr>
              <a:t> </a:t>
            </a:r>
            <a:r>
              <a:rPr sz="1100" spc="-25" dirty="0">
                <a:latin typeface="Arial"/>
                <a:cs typeface="Arial"/>
              </a:rPr>
              <a:t>you </a:t>
            </a:r>
            <a:r>
              <a:rPr sz="1100" dirty="0">
                <a:latin typeface="Arial"/>
                <a:cs typeface="Arial"/>
              </a:rPr>
              <a:t>can</a:t>
            </a:r>
            <a:r>
              <a:rPr sz="1100" spc="-40" dirty="0">
                <a:latin typeface="Arial"/>
                <a:cs typeface="Arial"/>
              </a:rPr>
              <a:t> </a:t>
            </a:r>
            <a:r>
              <a:rPr sz="1100" dirty="0">
                <a:latin typeface="Arial"/>
                <a:cs typeface="Arial"/>
              </a:rPr>
              <a:t>define</a:t>
            </a:r>
            <a:r>
              <a:rPr sz="1100" spc="-35"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functionality</a:t>
            </a:r>
            <a:r>
              <a:rPr sz="1100" spc="-20" dirty="0">
                <a:latin typeface="Arial"/>
                <a:cs typeface="Arial"/>
              </a:rPr>
              <a:t> </a:t>
            </a:r>
            <a:r>
              <a:rPr sz="1100" dirty="0">
                <a:latin typeface="Arial"/>
                <a:cs typeface="Arial"/>
              </a:rPr>
              <a:t>inside</a:t>
            </a:r>
            <a:r>
              <a:rPr sz="1100" spc="-25"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separate</a:t>
            </a:r>
            <a:r>
              <a:rPr sz="1100" spc="-25" dirty="0">
                <a:latin typeface="Arial"/>
                <a:cs typeface="Arial"/>
              </a:rPr>
              <a:t> </a:t>
            </a:r>
            <a:r>
              <a:rPr sz="1100" dirty="0">
                <a:latin typeface="Arial"/>
                <a:cs typeface="Arial"/>
              </a:rPr>
              <a:t>entity</a:t>
            </a:r>
            <a:r>
              <a:rPr sz="1100" spc="-25" dirty="0">
                <a:latin typeface="Arial"/>
                <a:cs typeface="Arial"/>
              </a:rPr>
              <a:t> </a:t>
            </a:r>
            <a:r>
              <a:rPr sz="1100" dirty="0">
                <a:latin typeface="Arial"/>
                <a:cs typeface="Arial"/>
              </a:rPr>
              <a:t>called</a:t>
            </a:r>
            <a:r>
              <a:rPr sz="1100" spc="-15" dirty="0">
                <a:latin typeface="Arial"/>
                <a:cs typeface="Arial"/>
              </a:rPr>
              <a:t> </a:t>
            </a:r>
            <a:r>
              <a:rPr sz="1100" b="1" i="1" dirty="0">
                <a:latin typeface="Arial"/>
                <a:cs typeface="Arial"/>
              </a:rPr>
              <a:t>interface</a:t>
            </a:r>
            <a:r>
              <a:rPr sz="1100" dirty="0">
                <a:latin typeface="Arial"/>
                <a:cs typeface="Arial"/>
              </a:rPr>
              <a:t>,</a:t>
            </a:r>
            <a:r>
              <a:rPr sz="1100" spc="-3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have</a:t>
            </a:r>
            <a:r>
              <a:rPr sz="1100" spc="-25" dirty="0">
                <a:latin typeface="Arial"/>
                <a:cs typeface="Arial"/>
              </a:rPr>
              <a:t> </a:t>
            </a:r>
            <a:r>
              <a:rPr sz="1100" dirty="0">
                <a:latin typeface="Arial"/>
                <a:cs typeface="Arial"/>
              </a:rPr>
              <a:t>your</a:t>
            </a:r>
            <a:r>
              <a:rPr sz="1100" spc="-30" dirty="0">
                <a:latin typeface="Arial"/>
                <a:cs typeface="Arial"/>
              </a:rPr>
              <a:t> </a:t>
            </a:r>
            <a:r>
              <a:rPr sz="1100" spc="-10" dirty="0">
                <a:latin typeface="Arial"/>
                <a:cs typeface="Arial"/>
              </a:rPr>
              <a:t>structure</a:t>
            </a:r>
            <a:r>
              <a:rPr sz="1100" spc="50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implement</a:t>
            </a:r>
            <a:r>
              <a:rPr sz="1100" spc="-3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same</a:t>
            </a:r>
            <a:r>
              <a:rPr sz="1100" spc="-25" dirty="0">
                <a:latin typeface="Arial"/>
                <a:cs typeface="Arial"/>
              </a:rPr>
              <a:t> </a:t>
            </a:r>
            <a:r>
              <a:rPr sz="1100" b="1" i="1" spc="-10" dirty="0">
                <a:latin typeface="Arial"/>
                <a:cs typeface="Arial"/>
              </a:rPr>
              <a:t>interface</a:t>
            </a:r>
            <a:r>
              <a:rPr sz="1100" spc="-10" dirty="0">
                <a:latin typeface="Arial"/>
                <a:cs typeface="Arial"/>
              </a:rPr>
              <a:t>.</a:t>
            </a:r>
            <a:endParaRPr sz="1100" dirty="0">
              <a:latin typeface="Arial"/>
              <a:cs typeface="Arial"/>
            </a:endParaRPr>
          </a:p>
          <a:p>
            <a:pPr>
              <a:lnSpc>
                <a:spcPct val="100000"/>
              </a:lnSpc>
              <a:spcBef>
                <a:spcPts val="40"/>
              </a:spcBef>
            </a:pPr>
            <a:endParaRPr sz="1100" dirty="0">
              <a:latin typeface="Arial"/>
              <a:cs typeface="Arial"/>
            </a:endParaRPr>
          </a:p>
          <a:p>
            <a:pPr marL="12700" marR="107950">
              <a:lnSpc>
                <a:spcPts val="1260"/>
              </a:lnSpc>
            </a:pPr>
            <a:r>
              <a:rPr sz="1100" b="1" i="1" dirty="0">
                <a:latin typeface="Arial"/>
                <a:cs typeface="Arial"/>
              </a:rPr>
              <a:t>The</a:t>
            </a:r>
            <a:r>
              <a:rPr sz="1100" b="1" i="1" spc="-35" dirty="0">
                <a:latin typeface="Arial"/>
                <a:cs typeface="Arial"/>
              </a:rPr>
              <a:t> </a:t>
            </a:r>
            <a:r>
              <a:rPr sz="1100" b="1" i="1" dirty="0">
                <a:latin typeface="Arial"/>
                <a:cs typeface="Arial"/>
              </a:rPr>
              <a:t>.NET</a:t>
            </a:r>
            <a:r>
              <a:rPr sz="1100" b="1" i="1" spc="-30" dirty="0">
                <a:latin typeface="Arial"/>
                <a:cs typeface="Arial"/>
              </a:rPr>
              <a:t> </a:t>
            </a:r>
            <a:r>
              <a:rPr sz="1100" b="1" i="1" dirty="0">
                <a:latin typeface="Arial"/>
                <a:cs typeface="Arial"/>
              </a:rPr>
              <a:t>Framework</a:t>
            </a:r>
            <a:r>
              <a:rPr sz="1100" b="1" i="1" spc="-30" dirty="0">
                <a:latin typeface="Arial"/>
                <a:cs typeface="Arial"/>
              </a:rPr>
              <a:t> </a:t>
            </a:r>
            <a:r>
              <a:rPr sz="1100" dirty="0">
                <a:latin typeface="Arial"/>
                <a:cs typeface="Arial"/>
              </a:rPr>
              <a:t>provides</a:t>
            </a:r>
            <a:r>
              <a:rPr sz="1100" spc="-20" dirty="0">
                <a:latin typeface="Arial"/>
                <a:cs typeface="Arial"/>
              </a:rPr>
              <a:t> </a:t>
            </a:r>
            <a:r>
              <a:rPr sz="1100" dirty="0">
                <a:latin typeface="Arial"/>
                <a:cs typeface="Arial"/>
              </a:rPr>
              <a:t>interfaces,</a:t>
            </a:r>
            <a:r>
              <a:rPr sz="1100" spc="-20" dirty="0">
                <a:latin typeface="Arial"/>
                <a:cs typeface="Arial"/>
              </a:rPr>
              <a:t> </a:t>
            </a:r>
            <a:r>
              <a:rPr sz="1100" dirty="0">
                <a:latin typeface="Arial"/>
                <a:cs typeface="Arial"/>
              </a:rPr>
              <a:t>but</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5" dirty="0">
                <a:latin typeface="Arial"/>
                <a:cs typeface="Arial"/>
              </a:rPr>
              <a:t> </a:t>
            </a:r>
            <a:r>
              <a:rPr sz="1100" dirty="0">
                <a:latin typeface="Arial"/>
                <a:cs typeface="Arial"/>
              </a:rPr>
              <a:t>also</a:t>
            </a:r>
            <a:r>
              <a:rPr sz="1100" spc="-35" dirty="0">
                <a:latin typeface="Arial"/>
                <a:cs typeface="Arial"/>
              </a:rPr>
              <a:t> </a:t>
            </a:r>
            <a:r>
              <a:rPr sz="1100" dirty="0">
                <a:latin typeface="Arial"/>
                <a:cs typeface="Arial"/>
              </a:rPr>
              <a:t>define</a:t>
            </a:r>
            <a:r>
              <a:rPr sz="1100" spc="-30" dirty="0">
                <a:latin typeface="Arial"/>
                <a:cs typeface="Arial"/>
              </a:rPr>
              <a:t> </a:t>
            </a:r>
            <a:r>
              <a:rPr sz="1100" dirty="0">
                <a:latin typeface="Arial"/>
                <a:cs typeface="Arial"/>
              </a:rPr>
              <a:t>your</a:t>
            </a:r>
            <a:r>
              <a:rPr sz="1100" spc="-30" dirty="0">
                <a:latin typeface="Arial"/>
                <a:cs typeface="Arial"/>
              </a:rPr>
              <a:t> </a:t>
            </a:r>
            <a:r>
              <a:rPr sz="1100" dirty="0">
                <a:latin typeface="Arial"/>
                <a:cs typeface="Arial"/>
              </a:rPr>
              <a:t>own.</a:t>
            </a:r>
            <a:r>
              <a:rPr sz="1100" spc="-20" dirty="0">
                <a:latin typeface="Arial"/>
                <a:cs typeface="Arial"/>
              </a:rPr>
              <a:t> </a:t>
            </a:r>
            <a:r>
              <a:rPr sz="1100" dirty="0">
                <a:latin typeface="Arial"/>
                <a:cs typeface="Arial"/>
              </a:rPr>
              <a:t>For</a:t>
            </a:r>
            <a:r>
              <a:rPr sz="1100" spc="-30" dirty="0">
                <a:latin typeface="Arial"/>
                <a:cs typeface="Arial"/>
              </a:rPr>
              <a:t> </a:t>
            </a:r>
            <a:r>
              <a:rPr sz="1100" dirty="0">
                <a:latin typeface="Arial"/>
                <a:cs typeface="Arial"/>
              </a:rPr>
              <a:t>example,</a:t>
            </a:r>
            <a:r>
              <a:rPr sz="1100" spc="-20" dirty="0">
                <a:latin typeface="Arial"/>
                <a:cs typeface="Arial"/>
              </a:rPr>
              <a:t> </a:t>
            </a:r>
            <a:r>
              <a:rPr sz="1100" spc="-25" dirty="0">
                <a:latin typeface="Arial"/>
                <a:cs typeface="Arial"/>
              </a:rPr>
              <a:t>we </a:t>
            </a:r>
            <a:r>
              <a:rPr sz="1100" dirty="0">
                <a:latin typeface="Arial"/>
                <a:cs typeface="Arial"/>
              </a:rPr>
              <a:t>can</a:t>
            </a:r>
            <a:r>
              <a:rPr sz="1100" spc="-30" dirty="0">
                <a:latin typeface="Arial"/>
                <a:cs typeface="Arial"/>
              </a:rPr>
              <a:t> </a:t>
            </a:r>
            <a:r>
              <a:rPr sz="1100" dirty="0">
                <a:latin typeface="Arial"/>
                <a:cs typeface="Arial"/>
              </a:rPr>
              <a:t>implement</a:t>
            </a:r>
            <a:r>
              <a:rPr sz="1100" spc="-15" dirty="0">
                <a:latin typeface="Arial"/>
                <a:cs typeface="Arial"/>
              </a:rPr>
              <a:t> </a:t>
            </a:r>
            <a:r>
              <a:rPr sz="1100" dirty="0">
                <a:latin typeface="Arial"/>
                <a:cs typeface="Arial"/>
              </a:rPr>
              <a:t>an</a:t>
            </a:r>
            <a:r>
              <a:rPr sz="1100" spc="-25" dirty="0">
                <a:latin typeface="Arial"/>
                <a:cs typeface="Arial"/>
              </a:rPr>
              <a:t> </a:t>
            </a:r>
            <a:r>
              <a:rPr sz="1100" b="1" i="1" dirty="0">
                <a:latin typeface="Arial"/>
                <a:cs typeface="Arial"/>
              </a:rPr>
              <a:t>IEquatable</a:t>
            </a:r>
            <a:r>
              <a:rPr sz="1100" b="1" i="1" spc="-25" dirty="0">
                <a:latin typeface="Arial"/>
                <a:cs typeface="Arial"/>
              </a:rPr>
              <a:t> </a:t>
            </a:r>
            <a:r>
              <a:rPr sz="1100" dirty="0">
                <a:latin typeface="Arial"/>
                <a:cs typeface="Arial"/>
              </a:rPr>
              <a:t>interface</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25" dirty="0">
                <a:latin typeface="Arial"/>
                <a:cs typeface="Arial"/>
              </a:rPr>
              <a:t> </a:t>
            </a:r>
            <a:r>
              <a:rPr sz="1100" b="1" i="1" dirty="0">
                <a:latin typeface="Arial"/>
                <a:cs typeface="Arial"/>
              </a:rPr>
              <a:t>ColorPoint</a:t>
            </a:r>
            <a:r>
              <a:rPr sz="1100" b="1" i="1" spc="-25" dirty="0">
                <a:latin typeface="Arial"/>
                <a:cs typeface="Arial"/>
              </a:rPr>
              <a:t> </a:t>
            </a:r>
            <a:r>
              <a:rPr sz="1100" b="1" i="1" dirty="0">
                <a:latin typeface="Arial"/>
                <a:cs typeface="Arial"/>
              </a:rPr>
              <a:t>struct</a:t>
            </a:r>
            <a:r>
              <a:rPr sz="1100" b="1" i="1" spc="-2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in</a:t>
            </a:r>
            <a:r>
              <a:rPr sz="1100" spc="-30" dirty="0">
                <a:latin typeface="Arial"/>
                <a:cs typeface="Arial"/>
              </a:rPr>
              <a:t> </a:t>
            </a:r>
            <a:r>
              <a:rPr sz="1100" dirty="0">
                <a:latin typeface="Arial"/>
                <a:cs typeface="Arial"/>
              </a:rPr>
              <a:t>the</a:t>
            </a:r>
            <a:r>
              <a:rPr sz="1100" spc="-40" dirty="0">
                <a:latin typeface="Arial"/>
                <a:cs typeface="Arial"/>
              </a:rPr>
              <a:t> </a:t>
            </a:r>
            <a:r>
              <a:rPr sz="1100" spc="-10" dirty="0">
                <a:latin typeface="Arial"/>
                <a:cs typeface="Arial"/>
              </a:rPr>
              <a:t>following.</a:t>
            </a:r>
            <a:endParaRPr sz="1100" dirty="0">
              <a:latin typeface="Arial"/>
              <a:cs typeface="Arial"/>
            </a:endParaRPr>
          </a:p>
        </p:txBody>
      </p:sp>
      <p:sp>
        <p:nvSpPr>
          <p:cNvPr id="7" name="object 2"/>
          <p:cNvSpPr txBox="1"/>
          <p:nvPr/>
        </p:nvSpPr>
        <p:spPr>
          <a:xfrm>
            <a:off x="920800" y="2675255"/>
            <a:ext cx="5944870" cy="2506345"/>
          </a:xfrm>
          <a:prstGeom prst="rect">
            <a:avLst/>
          </a:prstGeom>
          <a:ln w="12192">
            <a:no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struct</a:t>
            </a:r>
            <a:r>
              <a:rPr sz="900" spc="-15" dirty="0">
                <a:solidFill>
                  <a:srgbClr val="0000FF"/>
                </a:solidFill>
                <a:latin typeface="Arial"/>
                <a:cs typeface="Arial"/>
              </a:rPr>
              <a:t> </a:t>
            </a:r>
            <a:r>
              <a:rPr sz="900" b="1" dirty="0">
                <a:latin typeface="Arial"/>
                <a:cs typeface="Arial"/>
              </a:rPr>
              <a:t>ColorPoint</a:t>
            </a:r>
            <a:r>
              <a:rPr sz="900" dirty="0">
                <a:latin typeface="Arial"/>
                <a:cs typeface="Arial"/>
              </a:rPr>
              <a:t>:</a:t>
            </a:r>
            <a:r>
              <a:rPr sz="900" spc="-15" dirty="0">
                <a:latin typeface="Arial"/>
                <a:cs typeface="Arial"/>
              </a:rPr>
              <a:t> </a:t>
            </a:r>
            <a:r>
              <a:rPr sz="900" spc="-10" dirty="0">
                <a:latin typeface="Arial"/>
                <a:cs typeface="Arial"/>
              </a:rPr>
              <a:t>IEquatable&lt;</a:t>
            </a:r>
            <a:r>
              <a:rPr sz="900" b="1" spc="-10" dirty="0">
                <a:latin typeface="Arial"/>
                <a:cs typeface="Arial"/>
              </a:rPr>
              <a:t>ColorPoint</a:t>
            </a:r>
            <a:r>
              <a:rPr sz="900" spc="-10" dirty="0">
                <a:latin typeface="Arial"/>
                <a:cs typeface="Arial"/>
              </a:rPr>
              <a:t>&gt;</a:t>
            </a:r>
            <a:endParaRPr sz="900">
              <a:latin typeface="Arial"/>
              <a:cs typeface="Arial"/>
            </a:endParaRPr>
          </a:p>
          <a:p>
            <a:pPr marL="63500">
              <a:lnSpc>
                <a:spcPts val="1030"/>
              </a:lnSpc>
            </a:pPr>
            <a:r>
              <a:rPr sz="900" dirty="0">
                <a:latin typeface="Arial"/>
                <a:cs typeface="Arial"/>
              </a:rPr>
              <a:t>{</a:t>
            </a:r>
            <a:endParaRPr sz="900">
              <a:latin typeface="Arial"/>
              <a:cs typeface="Arial"/>
            </a:endParaRPr>
          </a:p>
          <a:p>
            <a:pPr marL="191770">
              <a:lnSpc>
                <a:spcPts val="1040"/>
              </a:lnSpc>
            </a:pPr>
            <a:r>
              <a:rPr sz="900" spc="-10" dirty="0">
                <a:solidFill>
                  <a:srgbClr val="00AF50"/>
                </a:solidFill>
                <a:latin typeface="Arial"/>
                <a:cs typeface="Arial"/>
              </a:rPr>
              <a:t>//fields</a:t>
            </a:r>
            <a:endParaRPr sz="900">
              <a:latin typeface="Arial"/>
              <a:cs typeface="Arial"/>
            </a:endParaRPr>
          </a:p>
          <a:p>
            <a:pPr marL="191770" marR="4843145" algn="just">
              <a:lnSpc>
                <a:spcPts val="1030"/>
              </a:lnSpc>
              <a:spcBef>
                <a:spcPts val="60"/>
              </a:spcBef>
            </a:pP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_x;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_y;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spc="-25" dirty="0">
                <a:latin typeface="Arial"/>
                <a:cs typeface="Arial"/>
              </a:rPr>
              <a:t>_z;</a:t>
            </a:r>
            <a:endParaRPr sz="900">
              <a:latin typeface="Arial"/>
              <a:cs typeface="Arial"/>
            </a:endParaRPr>
          </a:p>
          <a:p>
            <a:pPr marL="191770">
              <a:lnSpc>
                <a:spcPts val="990"/>
              </a:lnSpc>
            </a:pPr>
            <a:r>
              <a:rPr sz="900" dirty="0">
                <a:solidFill>
                  <a:srgbClr val="0000FF"/>
                </a:solidFill>
                <a:latin typeface="Arial"/>
                <a:cs typeface="Arial"/>
              </a:rPr>
              <a:t>private</a:t>
            </a:r>
            <a:r>
              <a:rPr sz="900" spc="-30" dirty="0">
                <a:solidFill>
                  <a:srgbClr val="0000FF"/>
                </a:solidFill>
                <a:latin typeface="Arial"/>
                <a:cs typeface="Arial"/>
              </a:rPr>
              <a:t> </a:t>
            </a:r>
            <a:r>
              <a:rPr sz="900" dirty="0">
                <a:latin typeface="Arial"/>
                <a:cs typeface="Arial"/>
              </a:rPr>
              <a:t>System.Drawing.</a:t>
            </a:r>
            <a:r>
              <a:rPr sz="900" b="1" dirty="0">
                <a:latin typeface="Arial"/>
                <a:cs typeface="Arial"/>
              </a:rPr>
              <a:t>Color</a:t>
            </a:r>
            <a:r>
              <a:rPr sz="900" b="1" spc="-25" dirty="0">
                <a:latin typeface="Arial"/>
                <a:cs typeface="Arial"/>
              </a:rPr>
              <a:t> </a:t>
            </a:r>
            <a:r>
              <a:rPr sz="900" spc="-25" dirty="0">
                <a:latin typeface="Arial"/>
                <a:cs typeface="Arial"/>
              </a:rPr>
              <a:t>_c;</a:t>
            </a:r>
            <a:endParaRPr sz="900">
              <a:latin typeface="Arial"/>
              <a:cs typeface="Arial"/>
            </a:endParaRPr>
          </a:p>
          <a:p>
            <a:pPr marL="191770">
              <a:lnSpc>
                <a:spcPts val="1040"/>
              </a:lnSpc>
            </a:pPr>
            <a:r>
              <a:rPr sz="900" spc="-10" dirty="0">
                <a:solidFill>
                  <a:srgbClr val="00AF50"/>
                </a:solidFill>
                <a:latin typeface="Arial"/>
                <a:cs typeface="Arial"/>
              </a:rPr>
              <a:t>//properties</a:t>
            </a:r>
            <a:endParaRPr sz="900">
              <a:latin typeface="Arial"/>
              <a:cs typeface="Arial"/>
            </a:endParaRPr>
          </a:p>
          <a:p>
            <a:pPr marL="191770" marR="3065145" algn="just">
              <a:lnSpc>
                <a:spcPts val="1030"/>
              </a:lnSpc>
              <a:spcBef>
                <a:spcPts val="50"/>
              </a:spcBef>
            </a:pP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 </a:t>
            </a:r>
            <a:r>
              <a:rPr sz="900" dirty="0">
                <a:latin typeface="Arial"/>
                <a:cs typeface="Arial"/>
              </a:rPr>
              <a:t>X</a:t>
            </a:r>
            <a:r>
              <a:rPr sz="900" spc="-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10"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_x;</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10"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_x =</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_y;</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_y</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return </a:t>
            </a:r>
            <a:r>
              <a:rPr sz="900" dirty="0">
                <a:latin typeface="Arial"/>
                <a:cs typeface="Arial"/>
              </a:rPr>
              <a:t>_z;</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_z</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endParaRPr sz="900">
              <a:latin typeface="Arial"/>
              <a:cs typeface="Arial"/>
            </a:endParaRPr>
          </a:p>
          <a:p>
            <a:pPr marL="191770">
              <a:lnSpc>
                <a:spcPts val="1000"/>
              </a:lnSpc>
            </a:pPr>
            <a:r>
              <a:rPr sz="900" dirty="0">
                <a:solidFill>
                  <a:srgbClr val="3333FF"/>
                </a:solidFill>
                <a:latin typeface="Arial"/>
                <a:cs typeface="Arial"/>
              </a:rPr>
              <a:t>public </a:t>
            </a:r>
            <a:r>
              <a:rPr sz="900" dirty="0">
                <a:latin typeface="Arial"/>
                <a:cs typeface="Arial"/>
              </a:rPr>
              <a:t>System.Drawing.</a:t>
            </a:r>
            <a:r>
              <a:rPr sz="900" b="1" dirty="0">
                <a:latin typeface="Arial"/>
                <a:cs typeface="Arial"/>
              </a:rPr>
              <a:t>Color</a:t>
            </a:r>
            <a:r>
              <a:rPr sz="900" b="1" spc="-5" dirty="0">
                <a:latin typeface="Arial"/>
                <a:cs typeface="Arial"/>
              </a:rPr>
              <a:t> </a:t>
            </a:r>
            <a:r>
              <a:rPr sz="900" dirty="0">
                <a:latin typeface="Arial"/>
                <a:cs typeface="Arial"/>
              </a:rPr>
              <a:t>C</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 </a:t>
            </a:r>
            <a:r>
              <a:rPr sz="900" dirty="0">
                <a:latin typeface="Arial"/>
                <a:cs typeface="Arial"/>
              </a:rPr>
              <a:t>{</a:t>
            </a:r>
            <a:r>
              <a:rPr sz="900" spc="-10" dirty="0">
                <a:latin typeface="Arial"/>
                <a:cs typeface="Arial"/>
              </a:rPr>
              <a:t> </a:t>
            </a:r>
            <a:r>
              <a:rPr sz="900" dirty="0">
                <a:solidFill>
                  <a:srgbClr val="3333FF"/>
                </a:solidFill>
                <a:latin typeface="Arial"/>
                <a:cs typeface="Arial"/>
              </a:rPr>
              <a:t>return</a:t>
            </a:r>
            <a:r>
              <a:rPr sz="900" spc="-10" dirty="0">
                <a:solidFill>
                  <a:srgbClr val="3333FF"/>
                </a:solidFill>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value</a:t>
            </a:r>
            <a:r>
              <a:rPr sz="900" dirty="0">
                <a:latin typeface="Arial"/>
                <a:cs typeface="Arial"/>
              </a:rPr>
              <a:t>;</a:t>
            </a:r>
            <a:r>
              <a:rPr sz="900" spc="-15" dirty="0">
                <a:latin typeface="Arial"/>
                <a:cs typeface="Arial"/>
              </a:rPr>
              <a:t> </a:t>
            </a:r>
            <a:r>
              <a:rPr sz="900" dirty="0">
                <a:latin typeface="Arial"/>
                <a:cs typeface="Arial"/>
              </a:rPr>
              <a:t>}</a:t>
            </a:r>
            <a:r>
              <a:rPr sz="900" spc="-10" dirty="0">
                <a:latin typeface="Arial"/>
                <a:cs typeface="Arial"/>
              </a:rPr>
              <a:t> </a:t>
            </a:r>
            <a:r>
              <a:rPr sz="900" spc="-50" dirty="0">
                <a:latin typeface="Arial"/>
                <a:cs typeface="Arial"/>
              </a:rPr>
              <a:t>}</a:t>
            </a:r>
            <a:endParaRPr sz="900">
              <a:latin typeface="Arial"/>
              <a:cs typeface="Arial"/>
            </a:endParaRPr>
          </a:p>
          <a:p>
            <a:pPr marL="191770" marR="1627505">
              <a:lnSpc>
                <a:spcPts val="1030"/>
              </a:lnSpc>
              <a:spcBef>
                <a:spcPts val="55"/>
              </a:spcBef>
            </a:pPr>
            <a:r>
              <a:rPr sz="900" dirty="0">
                <a:solidFill>
                  <a:srgbClr val="00AF50"/>
                </a:solidFill>
                <a:latin typeface="Arial"/>
                <a:cs typeface="Arial"/>
              </a:rPr>
              <a:t>//implement</a:t>
            </a:r>
            <a:r>
              <a:rPr sz="900" spc="-25" dirty="0">
                <a:solidFill>
                  <a:srgbClr val="00AF50"/>
                </a:solidFill>
                <a:latin typeface="Arial"/>
                <a:cs typeface="Arial"/>
              </a:rPr>
              <a:t> </a:t>
            </a:r>
            <a:r>
              <a:rPr sz="900" dirty="0">
                <a:solidFill>
                  <a:srgbClr val="00AF50"/>
                </a:solidFill>
                <a:latin typeface="Arial"/>
                <a:cs typeface="Arial"/>
              </a:rPr>
              <a:t>Equals</a:t>
            </a:r>
            <a:r>
              <a:rPr sz="900" spc="-5" dirty="0">
                <a:solidFill>
                  <a:srgbClr val="00AF50"/>
                </a:solidFill>
                <a:latin typeface="Arial"/>
                <a:cs typeface="Arial"/>
              </a:rPr>
              <a:t> </a:t>
            </a:r>
            <a:r>
              <a:rPr sz="900" dirty="0">
                <a:solidFill>
                  <a:srgbClr val="00AF50"/>
                </a:solidFill>
                <a:latin typeface="Arial"/>
                <a:cs typeface="Arial"/>
              </a:rPr>
              <a:t>method</a:t>
            </a:r>
            <a:r>
              <a:rPr sz="900" spc="-20" dirty="0">
                <a:solidFill>
                  <a:srgbClr val="00AF50"/>
                </a:solidFill>
                <a:latin typeface="Arial"/>
                <a:cs typeface="Arial"/>
              </a:rPr>
              <a:t> </a:t>
            </a:r>
            <a:r>
              <a:rPr sz="900" dirty="0">
                <a:solidFill>
                  <a:srgbClr val="00AF50"/>
                </a:solidFill>
                <a:latin typeface="Arial"/>
                <a:cs typeface="Arial"/>
              </a:rPr>
              <a:t>inside</a:t>
            </a:r>
            <a:r>
              <a:rPr sz="900" spc="-10" dirty="0">
                <a:solidFill>
                  <a:srgbClr val="00AF50"/>
                </a:solidFill>
                <a:latin typeface="Arial"/>
                <a:cs typeface="Arial"/>
              </a:rPr>
              <a:t> </a:t>
            </a:r>
            <a:r>
              <a:rPr sz="900" dirty="0">
                <a:solidFill>
                  <a:srgbClr val="00AF50"/>
                </a:solidFill>
                <a:latin typeface="Arial"/>
                <a:cs typeface="Arial"/>
              </a:rPr>
              <a:t>IEquatable</a:t>
            </a:r>
            <a:r>
              <a:rPr sz="900" spc="-10" dirty="0">
                <a:solidFill>
                  <a:srgbClr val="00AF50"/>
                </a:solidFill>
                <a:latin typeface="Arial"/>
                <a:cs typeface="Arial"/>
              </a:rPr>
              <a:t> </a:t>
            </a:r>
            <a:r>
              <a:rPr sz="900" dirty="0">
                <a:solidFill>
                  <a:srgbClr val="00AF50"/>
                </a:solidFill>
                <a:latin typeface="Arial"/>
                <a:cs typeface="Arial"/>
              </a:rPr>
              <a:t>interface</a:t>
            </a:r>
            <a:r>
              <a:rPr sz="900" spc="15" dirty="0">
                <a:solidFill>
                  <a:srgbClr val="00AF50"/>
                </a:solidFill>
                <a:latin typeface="Arial"/>
                <a:cs typeface="Arial"/>
              </a:rPr>
              <a:t> </a:t>
            </a:r>
            <a:r>
              <a:rPr sz="900" dirty="0">
                <a:solidFill>
                  <a:srgbClr val="00AF50"/>
                </a:solidFill>
                <a:latin typeface="Arial"/>
                <a:cs typeface="Arial"/>
              </a:rPr>
              <a:t>-</a:t>
            </a:r>
            <a:r>
              <a:rPr sz="900" spc="-20" dirty="0">
                <a:solidFill>
                  <a:srgbClr val="00AF50"/>
                </a:solidFill>
                <a:latin typeface="Arial"/>
                <a:cs typeface="Arial"/>
              </a:rPr>
              <a:t> </a:t>
            </a:r>
            <a:r>
              <a:rPr sz="900" dirty="0">
                <a:solidFill>
                  <a:srgbClr val="00AF50"/>
                </a:solidFill>
                <a:latin typeface="Arial"/>
                <a:cs typeface="Arial"/>
              </a:rPr>
              <a:t>if</a:t>
            </a:r>
            <a:r>
              <a:rPr sz="900" spc="-20" dirty="0">
                <a:solidFill>
                  <a:srgbClr val="00AF50"/>
                </a:solidFill>
                <a:latin typeface="Arial"/>
                <a:cs typeface="Arial"/>
              </a:rPr>
              <a:t> </a:t>
            </a:r>
            <a:r>
              <a:rPr sz="900" dirty="0">
                <a:solidFill>
                  <a:srgbClr val="00AF50"/>
                </a:solidFill>
                <a:latin typeface="Arial"/>
                <a:cs typeface="Arial"/>
              </a:rPr>
              <a:t>omitted,</a:t>
            </a:r>
            <a:r>
              <a:rPr sz="900" spc="-20" dirty="0">
                <a:solidFill>
                  <a:srgbClr val="00AF50"/>
                </a:solidFill>
                <a:latin typeface="Arial"/>
                <a:cs typeface="Arial"/>
              </a:rPr>
              <a:t> </a:t>
            </a:r>
            <a:r>
              <a:rPr sz="900" dirty="0">
                <a:solidFill>
                  <a:srgbClr val="00AF50"/>
                </a:solidFill>
                <a:latin typeface="Arial"/>
                <a:cs typeface="Arial"/>
              </a:rPr>
              <a:t>you’ll</a:t>
            </a:r>
            <a:r>
              <a:rPr sz="900" spc="-20" dirty="0">
                <a:solidFill>
                  <a:srgbClr val="00AF50"/>
                </a:solidFill>
                <a:latin typeface="Arial"/>
                <a:cs typeface="Arial"/>
              </a:rPr>
              <a:t> </a:t>
            </a:r>
            <a:r>
              <a:rPr sz="900" dirty="0">
                <a:solidFill>
                  <a:srgbClr val="00AF50"/>
                </a:solidFill>
                <a:latin typeface="Arial"/>
                <a:cs typeface="Arial"/>
              </a:rPr>
              <a:t>get</a:t>
            </a:r>
            <a:r>
              <a:rPr sz="900" spc="-20" dirty="0">
                <a:solidFill>
                  <a:srgbClr val="00AF50"/>
                </a:solidFill>
                <a:latin typeface="Arial"/>
                <a:cs typeface="Arial"/>
              </a:rPr>
              <a:t> </a:t>
            </a:r>
            <a:r>
              <a:rPr sz="900" spc="-10" dirty="0">
                <a:solidFill>
                  <a:srgbClr val="00AF50"/>
                </a:solidFill>
                <a:latin typeface="Arial"/>
                <a:cs typeface="Arial"/>
              </a:rPr>
              <a:t>error </a:t>
            </a:r>
            <a:r>
              <a:rPr sz="900" dirty="0">
                <a:solidFill>
                  <a:srgbClr val="3333FF"/>
                </a:solidFill>
                <a:latin typeface="Arial"/>
                <a:cs typeface="Arial"/>
              </a:rPr>
              <a:t>public</a:t>
            </a:r>
            <a:r>
              <a:rPr sz="900" spc="-10" dirty="0">
                <a:solidFill>
                  <a:srgbClr val="3333FF"/>
                </a:solidFill>
                <a:latin typeface="Arial"/>
                <a:cs typeface="Arial"/>
              </a:rPr>
              <a:t> </a:t>
            </a:r>
            <a:r>
              <a:rPr sz="900" dirty="0">
                <a:solidFill>
                  <a:srgbClr val="3333FF"/>
                </a:solidFill>
                <a:latin typeface="Arial"/>
                <a:cs typeface="Arial"/>
              </a:rPr>
              <a:t>bool</a:t>
            </a:r>
            <a:r>
              <a:rPr sz="900" spc="-5" dirty="0">
                <a:solidFill>
                  <a:srgbClr val="3333FF"/>
                </a:solidFill>
                <a:latin typeface="Arial"/>
                <a:cs typeface="Arial"/>
              </a:rPr>
              <a:t> </a:t>
            </a:r>
            <a:r>
              <a:rPr sz="900" b="1" dirty="0">
                <a:latin typeface="Arial"/>
                <a:cs typeface="Arial"/>
              </a:rPr>
              <a:t>Equals</a:t>
            </a:r>
            <a:r>
              <a:rPr sz="900" dirty="0">
                <a:latin typeface="Arial"/>
                <a:cs typeface="Arial"/>
              </a:rPr>
              <a:t>(</a:t>
            </a:r>
            <a:r>
              <a:rPr sz="900" spc="-15" dirty="0">
                <a:latin typeface="Arial"/>
                <a:cs typeface="Arial"/>
              </a:rPr>
              <a:t> </a:t>
            </a:r>
            <a:r>
              <a:rPr sz="900" dirty="0">
                <a:latin typeface="Arial"/>
                <a:cs typeface="Arial"/>
              </a:rPr>
              <a:t>ColorPoint</a:t>
            </a:r>
            <a:r>
              <a:rPr sz="900" spc="-25" dirty="0">
                <a:latin typeface="Arial"/>
                <a:cs typeface="Arial"/>
              </a:rPr>
              <a:t> </a:t>
            </a:r>
            <a:r>
              <a:rPr sz="900" dirty="0">
                <a:latin typeface="Arial"/>
                <a:cs typeface="Arial"/>
              </a:rPr>
              <a:t>pt</a:t>
            </a:r>
            <a:r>
              <a:rPr sz="900" spc="-15" dirty="0">
                <a:latin typeface="Arial"/>
                <a:cs typeface="Arial"/>
              </a:rPr>
              <a:t> </a:t>
            </a:r>
            <a:r>
              <a:rPr sz="900" spc="-50" dirty="0">
                <a:latin typeface="Arial"/>
                <a:cs typeface="Arial"/>
              </a:rPr>
              <a:t>)</a:t>
            </a:r>
            <a:endParaRPr sz="900">
              <a:latin typeface="Arial"/>
              <a:cs typeface="Arial"/>
            </a:endParaRPr>
          </a:p>
          <a:p>
            <a:pPr marL="191770">
              <a:lnSpc>
                <a:spcPts val="990"/>
              </a:lnSpc>
            </a:pPr>
            <a:r>
              <a:rPr sz="900" dirty="0">
                <a:latin typeface="Arial"/>
                <a:cs typeface="Arial"/>
              </a:rPr>
              <a:t>{</a:t>
            </a:r>
            <a:endParaRPr sz="900">
              <a:latin typeface="Arial"/>
              <a:cs typeface="Arial"/>
            </a:endParaRPr>
          </a:p>
          <a:p>
            <a:pPr marL="320040">
              <a:lnSpc>
                <a:spcPts val="1040"/>
              </a:lnSpc>
            </a:pPr>
            <a:r>
              <a:rPr sz="900" dirty="0">
                <a:solidFill>
                  <a:srgbClr val="3333FF"/>
                </a:solidFill>
                <a:latin typeface="Arial"/>
                <a:cs typeface="Arial"/>
              </a:rPr>
              <a:t>return</a:t>
            </a:r>
            <a:r>
              <a:rPr sz="900" spc="-30" dirty="0">
                <a:solidFill>
                  <a:srgbClr val="3333FF"/>
                </a:solidFill>
                <a:latin typeface="Arial"/>
                <a:cs typeface="Arial"/>
              </a:rPr>
              <a:t> </a:t>
            </a:r>
            <a:r>
              <a:rPr sz="900" dirty="0">
                <a:latin typeface="Arial"/>
                <a:cs typeface="Arial"/>
              </a:rPr>
              <a:t>(</a:t>
            </a:r>
            <a:r>
              <a:rPr sz="900" dirty="0">
                <a:solidFill>
                  <a:srgbClr val="3333FF"/>
                </a:solidFill>
                <a:latin typeface="Arial"/>
                <a:cs typeface="Arial"/>
              </a:rPr>
              <a:t>this</a:t>
            </a:r>
            <a:r>
              <a:rPr sz="900" dirty="0">
                <a:latin typeface="Arial"/>
                <a:cs typeface="Arial"/>
              </a:rPr>
              <a:t>._x</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pt._x</a:t>
            </a:r>
            <a:r>
              <a:rPr sz="900" spc="-5" dirty="0">
                <a:latin typeface="Arial"/>
                <a:cs typeface="Arial"/>
              </a:rPr>
              <a:t> </a:t>
            </a:r>
            <a:r>
              <a:rPr sz="900" dirty="0">
                <a:latin typeface="Arial"/>
                <a:cs typeface="Arial"/>
              </a:rPr>
              <a:t>&amp;&amp;</a:t>
            </a:r>
            <a:r>
              <a:rPr sz="900" spc="-5" dirty="0">
                <a:latin typeface="Arial"/>
                <a:cs typeface="Arial"/>
              </a:rPr>
              <a:t> </a:t>
            </a:r>
            <a:r>
              <a:rPr sz="900" dirty="0">
                <a:solidFill>
                  <a:srgbClr val="3333FF"/>
                </a:solidFill>
                <a:latin typeface="Arial"/>
                <a:cs typeface="Arial"/>
              </a:rPr>
              <a:t>this</a:t>
            </a:r>
            <a:r>
              <a:rPr sz="900" dirty="0">
                <a:latin typeface="Arial"/>
                <a:cs typeface="Arial"/>
              </a:rPr>
              <a:t>._y</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pt._y</a:t>
            </a:r>
            <a:r>
              <a:rPr sz="900" spc="-20" dirty="0">
                <a:latin typeface="Arial"/>
                <a:cs typeface="Arial"/>
              </a:rPr>
              <a:t> </a:t>
            </a:r>
            <a:r>
              <a:rPr sz="900" dirty="0">
                <a:latin typeface="Arial"/>
                <a:cs typeface="Arial"/>
              </a:rPr>
              <a:t>&amp;&amp;</a:t>
            </a:r>
            <a:r>
              <a:rPr sz="900" spc="-5" dirty="0">
                <a:latin typeface="Arial"/>
                <a:cs typeface="Arial"/>
              </a:rPr>
              <a:t> </a:t>
            </a:r>
            <a:r>
              <a:rPr sz="900" dirty="0">
                <a:solidFill>
                  <a:srgbClr val="3333FF"/>
                </a:solidFill>
                <a:latin typeface="Arial"/>
                <a:cs typeface="Arial"/>
              </a:rPr>
              <a:t>this</a:t>
            </a:r>
            <a:r>
              <a:rPr sz="900" dirty="0">
                <a:latin typeface="Arial"/>
                <a:cs typeface="Arial"/>
              </a:rPr>
              <a:t>._z</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pt._z</a:t>
            </a:r>
            <a:r>
              <a:rPr sz="900" spc="-5" dirty="0">
                <a:latin typeface="Arial"/>
                <a:cs typeface="Arial"/>
              </a:rPr>
              <a:t> </a:t>
            </a:r>
            <a:r>
              <a:rPr sz="900" dirty="0">
                <a:latin typeface="Arial"/>
                <a:cs typeface="Arial"/>
              </a:rPr>
              <a:t>&amp;&amp;</a:t>
            </a:r>
            <a:r>
              <a:rPr sz="900" spc="-5" dirty="0">
                <a:latin typeface="Arial"/>
                <a:cs typeface="Arial"/>
              </a:rPr>
              <a:t> </a:t>
            </a:r>
            <a:r>
              <a:rPr sz="900" dirty="0">
                <a:solidFill>
                  <a:srgbClr val="3333FF"/>
                </a:solidFill>
                <a:latin typeface="Arial"/>
                <a:cs typeface="Arial"/>
              </a:rPr>
              <a:t>this</a:t>
            </a: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pt._c);</a:t>
            </a:r>
            <a:endParaRPr sz="900">
              <a:latin typeface="Arial"/>
              <a:cs typeface="Arial"/>
            </a:endParaRPr>
          </a:p>
          <a:p>
            <a:pPr marL="191770">
              <a:lnSpc>
                <a:spcPts val="1035"/>
              </a:lnSpc>
            </a:pPr>
            <a:r>
              <a:rPr sz="900" dirty="0">
                <a:latin typeface="Arial"/>
                <a:cs typeface="Arial"/>
              </a:rPr>
              <a:t>}</a:t>
            </a:r>
            <a:endParaRPr sz="900">
              <a:latin typeface="Arial"/>
              <a:cs typeface="Arial"/>
            </a:endParaRPr>
          </a:p>
          <a:p>
            <a:pPr marL="63500">
              <a:lnSpc>
                <a:spcPts val="1055"/>
              </a:lnSpc>
            </a:pPr>
            <a:r>
              <a:rPr sz="900" dirty="0">
                <a:latin typeface="Arial"/>
                <a:cs typeface="Arial"/>
              </a:rPr>
              <a:t>}</a:t>
            </a:r>
            <a:endParaRPr sz="900">
              <a:latin typeface="Arial"/>
              <a:cs typeface="Arial"/>
            </a:endParaRPr>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4131105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902004" y="865631"/>
            <a:ext cx="5964555" cy="1191352"/>
          </a:xfrm>
          <a:prstGeom prst="rect">
            <a:avLst/>
          </a:prstGeom>
        </p:spPr>
        <p:txBody>
          <a:bodyPr vert="horz" wrap="square" lIns="0" tIns="24765" rIns="0" bIns="0" rtlCol="0">
            <a:spAutoFit/>
          </a:bodyPr>
          <a:lstStyle/>
          <a:p>
            <a:pPr marL="12700">
              <a:lnSpc>
                <a:spcPct val="100000"/>
              </a:lnSpc>
              <a:spcBef>
                <a:spcPts val="1055"/>
              </a:spcBef>
            </a:pPr>
            <a:r>
              <a:rPr sz="1200" b="1" dirty="0" smtClean="0">
                <a:latin typeface="Arial"/>
                <a:cs typeface="Arial"/>
              </a:rPr>
              <a:t>2_9_3</a:t>
            </a:r>
            <a:r>
              <a:rPr sz="1200" b="1" dirty="0">
                <a:latin typeface="Arial"/>
                <a:cs typeface="Arial"/>
              </a:rPr>
              <a:t>:</a:t>
            </a:r>
            <a:r>
              <a:rPr sz="1200" b="1" spc="-55" dirty="0">
                <a:latin typeface="Arial"/>
                <a:cs typeface="Arial"/>
              </a:rPr>
              <a:t> </a:t>
            </a:r>
            <a:r>
              <a:rPr sz="1200" b="1" spc="-10" dirty="0">
                <a:latin typeface="Arial"/>
                <a:cs typeface="Arial"/>
              </a:rPr>
              <a:t>Classes</a:t>
            </a:r>
            <a:endParaRPr sz="1200" dirty="0">
              <a:latin typeface="Arial"/>
              <a:cs typeface="Arial"/>
            </a:endParaRPr>
          </a:p>
          <a:p>
            <a:pPr>
              <a:lnSpc>
                <a:spcPct val="100000"/>
              </a:lnSpc>
              <a:spcBef>
                <a:spcPts val="10"/>
              </a:spcBef>
            </a:pPr>
            <a:endParaRPr sz="1100" dirty="0">
              <a:latin typeface="Arial"/>
              <a:cs typeface="Arial"/>
            </a:endParaRPr>
          </a:p>
          <a:p>
            <a:pPr marL="12700" marR="167640">
              <a:lnSpc>
                <a:spcPct val="95700"/>
              </a:lnSpc>
            </a:pPr>
            <a:r>
              <a:rPr sz="1100" dirty="0">
                <a:latin typeface="Arial"/>
                <a:cs typeface="Arial"/>
              </a:rPr>
              <a:t>Classes</a:t>
            </a:r>
            <a:r>
              <a:rPr sz="1100" spc="-20" dirty="0">
                <a:latin typeface="Arial"/>
                <a:cs typeface="Arial"/>
              </a:rPr>
              <a:t> </a:t>
            </a:r>
            <a:r>
              <a:rPr sz="1100" dirty="0">
                <a:latin typeface="Arial"/>
                <a:cs typeface="Arial"/>
              </a:rPr>
              <a:t>help</a:t>
            </a:r>
            <a:r>
              <a:rPr sz="1100" spc="-15"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new</a:t>
            </a:r>
            <a:r>
              <a:rPr sz="1100" spc="-30" dirty="0">
                <a:latin typeface="Arial"/>
                <a:cs typeface="Arial"/>
              </a:rPr>
              <a:t> </a:t>
            </a:r>
            <a:r>
              <a:rPr sz="1100" dirty="0">
                <a:latin typeface="Arial"/>
                <a:cs typeface="Arial"/>
              </a:rPr>
              <a:t>data</a:t>
            </a:r>
            <a:r>
              <a:rPr sz="1100" spc="-25" dirty="0">
                <a:latin typeface="Arial"/>
                <a:cs typeface="Arial"/>
              </a:rPr>
              <a:t> </a:t>
            </a:r>
            <a:r>
              <a:rPr sz="1100" dirty="0">
                <a:latin typeface="Arial"/>
                <a:cs typeface="Arial"/>
              </a:rPr>
              <a:t>types</a:t>
            </a:r>
            <a:r>
              <a:rPr sz="1100" spc="-25" dirty="0">
                <a:latin typeface="Arial"/>
                <a:cs typeface="Arial"/>
              </a:rPr>
              <a:t> </a:t>
            </a:r>
            <a:r>
              <a:rPr sz="1100" dirty="0">
                <a:latin typeface="Arial"/>
                <a:cs typeface="Arial"/>
              </a:rPr>
              <a:t>that</a:t>
            </a:r>
            <a:r>
              <a:rPr sz="1100" spc="-20" dirty="0">
                <a:latin typeface="Arial"/>
                <a:cs typeface="Arial"/>
              </a:rPr>
              <a:t> </a:t>
            </a:r>
            <a:r>
              <a:rPr sz="1100" dirty="0">
                <a:latin typeface="Arial"/>
                <a:cs typeface="Arial"/>
              </a:rPr>
              <a:t>are</a:t>
            </a:r>
            <a:r>
              <a:rPr sz="1100" spc="-15" dirty="0">
                <a:latin typeface="Arial"/>
                <a:cs typeface="Arial"/>
              </a:rPr>
              <a:t> </a:t>
            </a:r>
            <a:r>
              <a:rPr sz="1100" b="1" i="1" spc="-10" dirty="0">
                <a:latin typeface="Arial"/>
                <a:cs typeface="Arial"/>
              </a:rPr>
              <a:t>reference-</a:t>
            </a:r>
            <a:r>
              <a:rPr sz="1100" b="1" i="1" dirty="0">
                <a:latin typeface="Arial"/>
                <a:cs typeface="Arial"/>
              </a:rPr>
              <a:t>type</a:t>
            </a:r>
            <a:r>
              <a:rPr sz="1100" dirty="0">
                <a:latin typeface="Arial"/>
                <a:cs typeface="Arial"/>
              </a:rPr>
              <a:t>.</a:t>
            </a:r>
            <a:r>
              <a:rPr sz="1100" spc="-5" dirty="0">
                <a:latin typeface="Arial"/>
                <a:cs typeface="Arial"/>
              </a:rPr>
              <a:t> </a:t>
            </a:r>
            <a:r>
              <a:rPr sz="1100" dirty="0">
                <a:latin typeface="Arial"/>
                <a:cs typeface="Arial"/>
              </a:rPr>
              <a:t>They</a:t>
            </a:r>
            <a:r>
              <a:rPr sz="1100" spc="-20" dirty="0">
                <a:latin typeface="Arial"/>
                <a:cs typeface="Arial"/>
              </a:rPr>
              <a:t> </a:t>
            </a:r>
            <a:r>
              <a:rPr sz="1100" dirty="0">
                <a:latin typeface="Arial"/>
                <a:cs typeface="Arial"/>
              </a:rPr>
              <a:t>also</a:t>
            </a:r>
            <a:r>
              <a:rPr sz="1100" spc="-15" dirty="0">
                <a:latin typeface="Arial"/>
                <a:cs typeface="Arial"/>
              </a:rPr>
              <a:t> </a:t>
            </a:r>
            <a:r>
              <a:rPr sz="1100" dirty="0">
                <a:latin typeface="Arial"/>
                <a:cs typeface="Arial"/>
              </a:rPr>
              <a:t>have</a:t>
            </a:r>
            <a:r>
              <a:rPr sz="1100" spc="-10" dirty="0">
                <a:latin typeface="Arial"/>
                <a:cs typeface="Arial"/>
              </a:rPr>
              <a:t> added </a:t>
            </a:r>
            <a:r>
              <a:rPr sz="1100" dirty="0">
                <a:latin typeface="Arial"/>
                <a:cs typeface="Arial"/>
              </a:rPr>
              <a:t>functionality</a:t>
            </a:r>
            <a:r>
              <a:rPr sz="1100" spc="-45" dirty="0">
                <a:latin typeface="Arial"/>
                <a:cs typeface="Arial"/>
              </a:rPr>
              <a:t> </a:t>
            </a:r>
            <a:r>
              <a:rPr sz="1100" dirty="0">
                <a:latin typeface="Arial"/>
                <a:cs typeface="Arial"/>
              </a:rPr>
              <a:t>compared</a:t>
            </a:r>
            <a:r>
              <a:rPr sz="1100" spc="-30" dirty="0">
                <a:latin typeface="Arial"/>
                <a:cs typeface="Arial"/>
              </a:rPr>
              <a:t> </a:t>
            </a:r>
            <a:r>
              <a:rPr sz="1100" dirty="0">
                <a:latin typeface="Arial"/>
                <a:cs typeface="Arial"/>
              </a:rPr>
              <a:t>to</a:t>
            </a:r>
            <a:r>
              <a:rPr sz="1100" spc="-35" dirty="0">
                <a:latin typeface="Arial"/>
                <a:cs typeface="Arial"/>
              </a:rPr>
              <a:t> </a:t>
            </a:r>
            <a:r>
              <a:rPr sz="1100" dirty="0">
                <a:latin typeface="Arial"/>
                <a:cs typeface="Arial"/>
              </a:rPr>
              <a:t>structures.</a:t>
            </a:r>
            <a:r>
              <a:rPr sz="1100" spc="-10" dirty="0">
                <a:latin typeface="Arial"/>
                <a:cs typeface="Arial"/>
              </a:rPr>
              <a:t> </a:t>
            </a:r>
            <a:r>
              <a:rPr sz="1100" dirty="0">
                <a:latin typeface="Arial"/>
                <a:cs typeface="Arial"/>
              </a:rPr>
              <a:t>The</a:t>
            </a:r>
            <a:r>
              <a:rPr sz="1100" spc="-35" dirty="0">
                <a:latin typeface="Arial"/>
                <a:cs typeface="Arial"/>
              </a:rPr>
              <a:t> </a:t>
            </a:r>
            <a:r>
              <a:rPr sz="1100" dirty="0">
                <a:latin typeface="Arial"/>
                <a:cs typeface="Arial"/>
              </a:rPr>
              <a:t>main</a:t>
            </a:r>
            <a:r>
              <a:rPr sz="1100" spc="-30" dirty="0">
                <a:latin typeface="Arial"/>
                <a:cs typeface="Arial"/>
              </a:rPr>
              <a:t> </a:t>
            </a:r>
            <a:r>
              <a:rPr sz="1100" dirty="0">
                <a:latin typeface="Arial"/>
                <a:cs typeface="Arial"/>
              </a:rPr>
              <a:t>one</a:t>
            </a:r>
            <a:r>
              <a:rPr sz="1100" spc="-25" dirty="0">
                <a:latin typeface="Arial"/>
                <a:cs typeface="Arial"/>
              </a:rPr>
              <a:t> </a:t>
            </a:r>
            <a:r>
              <a:rPr sz="1100" dirty="0">
                <a:latin typeface="Arial"/>
                <a:cs typeface="Arial"/>
              </a:rPr>
              <a:t>is</a:t>
            </a:r>
            <a:r>
              <a:rPr sz="1100" spc="-20" dirty="0">
                <a:latin typeface="Arial"/>
                <a:cs typeface="Arial"/>
              </a:rPr>
              <a:t> </a:t>
            </a:r>
            <a:r>
              <a:rPr sz="1100" dirty="0">
                <a:latin typeface="Arial"/>
                <a:cs typeface="Arial"/>
              </a:rPr>
              <a:t>that</a:t>
            </a:r>
            <a:r>
              <a:rPr sz="1100" spc="-30" dirty="0">
                <a:latin typeface="Arial"/>
                <a:cs typeface="Arial"/>
              </a:rPr>
              <a:t> </a:t>
            </a:r>
            <a:r>
              <a:rPr sz="1100" dirty="0">
                <a:latin typeface="Arial"/>
                <a:cs typeface="Arial"/>
              </a:rPr>
              <a:t>they</a:t>
            </a:r>
            <a:r>
              <a:rPr sz="1100" spc="-30" dirty="0">
                <a:latin typeface="Arial"/>
                <a:cs typeface="Arial"/>
              </a:rPr>
              <a:t> </a:t>
            </a:r>
            <a:r>
              <a:rPr sz="1100" dirty="0">
                <a:latin typeface="Arial"/>
                <a:cs typeface="Arial"/>
              </a:rPr>
              <a:t>support</a:t>
            </a:r>
            <a:r>
              <a:rPr sz="1100" spc="-30" dirty="0">
                <a:latin typeface="Arial"/>
                <a:cs typeface="Arial"/>
              </a:rPr>
              <a:t> </a:t>
            </a:r>
            <a:r>
              <a:rPr sz="1100" dirty="0">
                <a:latin typeface="Arial"/>
                <a:cs typeface="Arial"/>
              </a:rPr>
              <a:t>creating</a:t>
            </a:r>
            <a:r>
              <a:rPr sz="1100" spc="-2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hierarchy</a:t>
            </a:r>
            <a:r>
              <a:rPr sz="1100" spc="-30" dirty="0">
                <a:latin typeface="Arial"/>
                <a:cs typeface="Arial"/>
              </a:rPr>
              <a:t> </a:t>
            </a:r>
            <a:r>
              <a:rPr sz="1100" spc="-25" dirty="0">
                <a:latin typeface="Arial"/>
                <a:cs typeface="Arial"/>
              </a:rPr>
              <a:t>of </a:t>
            </a:r>
            <a:r>
              <a:rPr sz="1100" dirty="0">
                <a:latin typeface="Arial"/>
                <a:cs typeface="Arial"/>
              </a:rPr>
              <a:t>types</a:t>
            </a:r>
            <a:r>
              <a:rPr sz="1100" spc="-25" dirty="0">
                <a:latin typeface="Arial"/>
                <a:cs typeface="Arial"/>
              </a:rPr>
              <a:t> </a:t>
            </a:r>
            <a:r>
              <a:rPr sz="1100" dirty="0">
                <a:latin typeface="Arial"/>
                <a:cs typeface="Arial"/>
              </a:rPr>
              <a:t>where</a:t>
            </a:r>
            <a:r>
              <a:rPr sz="1100" spc="-20"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new</a:t>
            </a:r>
            <a:r>
              <a:rPr sz="1100" spc="-20" dirty="0">
                <a:latin typeface="Arial"/>
                <a:cs typeface="Arial"/>
              </a:rPr>
              <a:t> </a:t>
            </a:r>
            <a:r>
              <a:rPr sz="1100" dirty="0">
                <a:latin typeface="Arial"/>
                <a:cs typeface="Arial"/>
              </a:rPr>
              <a:t>level</a:t>
            </a:r>
            <a:r>
              <a:rPr sz="1100" spc="-25" dirty="0">
                <a:latin typeface="Arial"/>
                <a:cs typeface="Arial"/>
              </a:rPr>
              <a:t> </a:t>
            </a:r>
            <a:r>
              <a:rPr sz="1100" dirty="0">
                <a:latin typeface="Arial"/>
                <a:cs typeface="Arial"/>
              </a:rPr>
              <a:t>inherits</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members</a:t>
            </a:r>
            <a:r>
              <a:rPr sz="1100" spc="-30" dirty="0">
                <a:latin typeface="Arial"/>
                <a:cs typeface="Arial"/>
              </a:rPr>
              <a:t> </a:t>
            </a:r>
            <a:r>
              <a:rPr sz="1100" dirty="0">
                <a:latin typeface="Arial"/>
                <a:cs typeface="Arial"/>
              </a:rPr>
              <a:t>and</a:t>
            </a:r>
            <a:r>
              <a:rPr sz="1100" spc="-30" dirty="0">
                <a:latin typeface="Arial"/>
                <a:cs typeface="Arial"/>
              </a:rPr>
              <a:t> </a:t>
            </a:r>
            <a:r>
              <a:rPr sz="1100" dirty="0">
                <a:latin typeface="Arial"/>
                <a:cs typeface="Arial"/>
              </a:rPr>
              <a:t>methods</a:t>
            </a:r>
            <a:r>
              <a:rPr sz="1100" spc="-30"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level</a:t>
            </a:r>
            <a:r>
              <a:rPr sz="1100" spc="-20" dirty="0">
                <a:latin typeface="Arial"/>
                <a:cs typeface="Arial"/>
              </a:rPr>
              <a:t> </a:t>
            </a:r>
            <a:r>
              <a:rPr sz="1100" dirty="0">
                <a:latin typeface="Arial"/>
                <a:cs typeface="Arial"/>
              </a:rPr>
              <a:t>above</a:t>
            </a:r>
            <a:r>
              <a:rPr sz="1100" spc="-20" dirty="0">
                <a:latin typeface="Arial"/>
                <a:cs typeface="Arial"/>
              </a:rPr>
              <a:t> </a:t>
            </a:r>
            <a:r>
              <a:rPr sz="1100" dirty="0">
                <a:latin typeface="Arial"/>
                <a:cs typeface="Arial"/>
              </a:rPr>
              <a:t>it.</a:t>
            </a:r>
            <a:r>
              <a:rPr sz="1100" spc="-25" dirty="0">
                <a:latin typeface="Arial"/>
                <a:cs typeface="Arial"/>
              </a:rPr>
              <a:t> </a:t>
            </a:r>
            <a:r>
              <a:rPr sz="1100" dirty="0">
                <a:latin typeface="Arial"/>
                <a:cs typeface="Arial"/>
              </a:rPr>
              <a:t>Many</a:t>
            </a:r>
            <a:r>
              <a:rPr sz="1100" spc="-25" dirty="0">
                <a:latin typeface="Arial"/>
                <a:cs typeface="Arial"/>
              </a:rPr>
              <a:t> of </a:t>
            </a:r>
            <a:r>
              <a:rPr sz="1100" dirty="0">
                <a:latin typeface="Arial"/>
                <a:cs typeface="Arial"/>
              </a:rPr>
              <a:t>the</a:t>
            </a:r>
            <a:r>
              <a:rPr sz="1100" spc="-30" dirty="0">
                <a:latin typeface="Arial"/>
                <a:cs typeface="Arial"/>
              </a:rPr>
              <a:t> </a:t>
            </a:r>
            <a:r>
              <a:rPr sz="1100" dirty="0">
                <a:latin typeface="Arial"/>
                <a:cs typeface="Arial"/>
              </a:rPr>
              <a:t>geometry</a:t>
            </a:r>
            <a:r>
              <a:rPr sz="1100" spc="-25" dirty="0">
                <a:latin typeface="Arial"/>
                <a:cs typeface="Arial"/>
              </a:rPr>
              <a:t> </a:t>
            </a:r>
            <a:r>
              <a:rPr sz="1100" dirty="0">
                <a:latin typeface="Arial"/>
                <a:cs typeface="Arial"/>
              </a:rPr>
              <a:t>types</a:t>
            </a:r>
            <a:r>
              <a:rPr sz="1100" spc="-30" dirty="0">
                <a:latin typeface="Arial"/>
                <a:cs typeface="Arial"/>
              </a:rPr>
              <a:t> </a:t>
            </a:r>
            <a:r>
              <a:rPr sz="1100" dirty="0">
                <a:latin typeface="Arial"/>
                <a:cs typeface="Arial"/>
              </a:rPr>
              <a:t>in</a:t>
            </a:r>
            <a:r>
              <a:rPr sz="1100" spc="-10" dirty="0">
                <a:latin typeface="Arial"/>
                <a:cs typeface="Arial"/>
              </a:rPr>
              <a:t> </a:t>
            </a:r>
            <a:r>
              <a:rPr sz="1100" b="1" i="1" dirty="0">
                <a:latin typeface="Arial"/>
                <a:cs typeface="Arial"/>
              </a:rPr>
              <a:t>RhinoCommon</a:t>
            </a:r>
            <a:r>
              <a:rPr sz="1100" b="1" i="1" spc="-30"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classes</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define</a:t>
            </a:r>
            <a:r>
              <a:rPr sz="1100" spc="-30" dirty="0">
                <a:latin typeface="Arial"/>
                <a:cs typeface="Arial"/>
              </a:rPr>
              <a:t> </a:t>
            </a:r>
            <a:r>
              <a:rPr sz="1100" dirty="0">
                <a:latin typeface="Arial"/>
                <a:cs typeface="Arial"/>
              </a:rPr>
              <a:t>them.</a:t>
            </a:r>
            <a:r>
              <a:rPr sz="1100" spc="-20" dirty="0">
                <a:latin typeface="Arial"/>
                <a:cs typeface="Arial"/>
              </a:rPr>
              <a:t> </a:t>
            </a:r>
            <a:r>
              <a:rPr sz="1100" dirty="0">
                <a:latin typeface="Arial"/>
                <a:cs typeface="Arial"/>
              </a:rPr>
              <a:t>Let</a:t>
            </a:r>
            <a:r>
              <a:rPr sz="1100" spc="-25" dirty="0">
                <a:latin typeface="Arial"/>
                <a:cs typeface="Arial"/>
              </a:rPr>
              <a:t> </a:t>
            </a:r>
            <a:r>
              <a:rPr sz="1100" dirty="0">
                <a:latin typeface="Arial"/>
                <a:cs typeface="Arial"/>
              </a:rPr>
              <a:t>us</a:t>
            </a:r>
            <a:r>
              <a:rPr sz="1100" spc="-25" dirty="0">
                <a:latin typeface="Arial"/>
                <a:cs typeface="Arial"/>
              </a:rPr>
              <a:t> </a:t>
            </a:r>
            <a:r>
              <a:rPr sz="1100" dirty="0">
                <a:latin typeface="Arial"/>
                <a:cs typeface="Arial"/>
              </a:rPr>
              <a:t>redefine</a:t>
            </a:r>
            <a:r>
              <a:rPr sz="1100" spc="-15" dirty="0">
                <a:latin typeface="Arial"/>
                <a:cs typeface="Arial"/>
              </a:rPr>
              <a:t> </a:t>
            </a:r>
            <a:r>
              <a:rPr sz="1100" spc="-25" dirty="0">
                <a:latin typeface="Arial"/>
                <a:cs typeface="Arial"/>
              </a:rPr>
              <a:t>the </a:t>
            </a:r>
            <a:r>
              <a:rPr sz="1100" b="1" i="1" dirty="0">
                <a:latin typeface="Arial"/>
                <a:cs typeface="Arial"/>
              </a:rPr>
              <a:t>ColorPoint</a:t>
            </a:r>
            <a:r>
              <a:rPr sz="1100" b="1" i="1" spc="-15" dirty="0">
                <a:latin typeface="Arial"/>
                <a:cs typeface="Arial"/>
              </a:rPr>
              <a:t> </a:t>
            </a:r>
            <a:r>
              <a:rPr sz="1100" dirty="0">
                <a:latin typeface="Arial"/>
                <a:cs typeface="Arial"/>
              </a:rPr>
              <a:t>above</a:t>
            </a:r>
            <a:r>
              <a:rPr sz="1100" spc="-25" dirty="0">
                <a:latin typeface="Arial"/>
                <a:cs typeface="Arial"/>
              </a:rPr>
              <a:t> </a:t>
            </a:r>
            <a:r>
              <a:rPr sz="1100" dirty="0">
                <a:latin typeface="Arial"/>
                <a:cs typeface="Arial"/>
              </a:rPr>
              <a:t>as</a:t>
            </a:r>
            <a:r>
              <a:rPr sz="1100" spc="-30" dirty="0">
                <a:latin typeface="Arial"/>
                <a:cs typeface="Arial"/>
              </a:rPr>
              <a:t> </a:t>
            </a:r>
            <a:r>
              <a:rPr sz="1100" dirty="0">
                <a:latin typeface="Arial"/>
                <a:cs typeface="Arial"/>
              </a:rPr>
              <a:t>a</a:t>
            </a:r>
            <a:r>
              <a:rPr sz="1100" spc="-20" dirty="0">
                <a:latin typeface="Arial"/>
                <a:cs typeface="Arial"/>
              </a:rPr>
              <a:t> </a:t>
            </a:r>
            <a:r>
              <a:rPr sz="1100" dirty="0">
                <a:latin typeface="Arial"/>
                <a:cs typeface="Arial"/>
              </a:rPr>
              <a:t>class</a:t>
            </a:r>
            <a:r>
              <a:rPr sz="1100" spc="-20"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inherits</a:t>
            </a:r>
            <a:r>
              <a:rPr sz="1100" spc="-30"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a</a:t>
            </a:r>
            <a:r>
              <a:rPr sz="1100" spc="-40" dirty="0">
                <a:latin typeface="Arial"/>
                <a:cs typeface="Arial"/>
              </a:rPr>
              <a:t> </a:t>
            </a:r>
            <a:r>
              <a:rPr sz="1100" dirty="0">
                <a:latin typeface="Arial"/>
                <a:cs typeface="Arial"/>
              </a:rPr>
              <a:t>generic </a:t>
            </a:r>
            <a:r>
              <a:rPr sz="1100" b="1" i="1" dirty="0">
                <a:latin typeface="Arial"/>
                <a:cs typeface="Arial"/>
              </a:rPr>
              <a:t>Point</a:t>
            </a:r>
            <a:r>
              <a:rPr sz="1100" b="1" i="1" spc="-10" dirty="0">
                <a:latin typeface="Arial"/>
                <a:cs typeface="Arial"/>
              </a:rPr>
              <a:t> </a:t>
            </a:r>
            <a:r>
              <a:rPr sz="1100" spc="-10" dirty="0">
                <a:latin typeface="Arial"/>
                <a:cs typeface="Arial"/>
              </a:rPr>
              <a:t>class.</a:t>
            </a:r>
            <a:endParaRPr sz="1100" dirty="0">
              <a:latin typeface="Arial"/>
              <a:cs typeface="Arial"/>
            </a:endParaRPr>
          </a:p>
        </p:txBody>
      </p:sp>
      <p:sp>
        <p:nvSpPr>
          <p:cNvPr id="8" name="object 8"/>
          <p:cNvSpPr txBox="1"/>
          <p:nvPr/>
        </p:nvSpPr>
        <p:spPr>
          <a:xfrm>
            <a:off x="920800" y="2131695"/>
            <a:ext cx="5944870" cy="535305"/>
          </a:xfrm>
          <a:prstGeom prst="rect">
            <a:avLst/>
          </a:prstGeom>
          <a:ln w="12192">
            <a:noFill/>
          </a:ln>
        </p:spPr>
        <p:txBody>
          <a:bodyPr vert="horz" wrap="square" lIns="0" tIns="62230" rIns="0" bIns="0" rtlCol="0">
            <a:spAutoFit/>
          </a:bodyPr>
          <a:lstStyle/>
          <a:p>
            <a:pPr marL="63500">
              <a:lnSpc>
                <a:spcPts val="1055"/>
              </a:lnSpc>
              <a:spcBef>
                <a:spcPts val="490"/>
              </a:spcBef>
            </a:pPr>
            <a:r>
              <a:rPr sz="900" dirty="0">
                <a:solidFill>
                  <a:srgbClr val="0000FF"/>
                </a:solidFill>
                <a:latin typeface="Arial"/>
                <a:cs typeface="Arial"/>
              </a:rPr>
              <a:t>class</a:t>
            </a:r>
            <a:r>
              <a:rPr sz="900" spc="5" dirty="0">
                <a:solidFill>
                  <a:srgbClr val="0000FF"/>
                </a:solidFill>
                <a:latin typeface="Arial"/>
                <a:cs typeface="Arial"/>
              </a:rPr>
              <a:t> </a:t>
            </a:r>
            <a:r>
              <a:rPr sz="900" b="1" spc="-10" dirty="0">
                <a:latin typeface="Arial"/>
                <a:cs typeface="Arial"/>
              </a:rPr>
              <a:t>CPoint</a:t>
            </a:r>
            <a:r>
              <a:rPr sz="900" spc="-10" dirty="0">
                <a:latin typeface="Arial"/>
                <a:cs typeface="Arial"/>
              </a:rPr>
              <a:t>{</a:t>
            </a:r>
            <a:endParaRPr sz="900">
              <a:latin typeface="Arial"/>
              <a:cs typeface="Arial"/>
            </a:endParaRPr>
          </a:p>
          <a:p>
            <a:pPr marL="191770">
              <a:lnSpc>
                <a:spcPts val="1040"/>
              </a:lnSpc>
            </a:pPr>
            <a:r>
              <a:rPr sz="900" spc="-10" dirty="0">
                <a:solidFill>
                  <a:srgbClr val="00AF50"/>
                </a:solidFill>
                <a:latin typeface="Arial"/>
                <a:cs typeface="Arial"/>
              </a:rPr>
              <a:t>//fields</a:t>
            </a:r>
            <a:endParaRPr sz="900">
              <a:latin typeface="Arial"/>
              <a:cs typeface="Arial"/>
            </a:endParaRPr>
          </a:p>
          <a:p>
            <a:pPr marL="191770">
              <a:lnSpc>
                <a:spcPts val="1060"/>
              </a:lnSpc>
            </a:pP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_x;</a:t>
            </a:r>
            <a:endParaRPr sz="900">
              <a:latin typeface="Arial"/>
              <a:cs typeface="Arial"/>
            </a:endParaRPr>
          </a:p>
        </p:txBody>
      </p:sp>
      <p:sp>
        <p:nvSpPr>
          <p:cNvPr id="18" name="Title 17"/>
          <p:cNvSpPr>
            <a:spLocks noGrp="1"/>
          </p:cNvSpPr>
          <p:nvPr>
            <p:ph type="title"/>
          </p:nvPr>
        </p:nvSpPr>
        <p:spPr/>
        <p:txBody>
          <a:bodyPr/>
          <a:lstStyle/>
          <a:p>
            <a:endParaRPr lang="en-US"/>
          </a:p>
        </p:txBody>
      </p:sp>
      <p:sp>
        <p:nvSpPr>
          <p:cNvPr id="10" name="object 10"/>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40</a:t>
            </a:r>
          </a:p>
        </p:txBody>
      </p:sp>
      <p:sp>
        <p:nvSpPr>
          <p:cNvPr id="17" name="object 3"/>
          <p:cNvSpPr txBox="1"/>
          <p:nvPr/>
        </p:nvSpPr>
        <p:spPr>
          <a:xfrm>
            <a:off x="902004" y="2590800"/>
            <a:ext cx="5887720" cy="7034683"/>
          </a:xfrm>
          <a:prstGeom prst="rect">
            <a:avLst/>
          </a:prstGeom>
        </p:spPr>
        <p:txBody>
          <a:bodyPr vert="horz" wrap="square" lIns="0" tIns="22225" rIns="0" bIns="0" rtlCol="0">
            <a:spAutoFit/>
          </a:bodyPr>
          <a:lstStyle/>
          <a:p>
            <a:pPr marL="210185" marR="4766945">
              <a:lnSpc>
                <a:spcPts val="1030"/>
              </a:lnSpc>
              <a:spcBef>
                <a:spcPts val="175"/>
              </a:spcBef>
            </a:pP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_y;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spc="-25" dirty="0">
                <a:latin typeface="Arial"/>
                <a:cs typeface="Arial"/>
              </a:rPr>
              <a:t>_z;</a:t>
            </a:r>
            <a:endParaRPr sz="900" dirty="0">
              <a:latin typeface="Arial"/>
              <a:cs typeface="Arial"/>
            </a:endParaRPr>
          </a:p>
          <a:p>
            <a:pPr marL="210185">
              <a:lnSpc>
                <a:spcPts val="990"/>
              </a:lnSpc>
            </a:pPr>
            <a:r>
              <a:rPr sz="900" spc="-10" dirty="0">
                <a:solidFill>
                  <a:srgbClr val="00AF50"/>
                </a:solidFill>
                <a:latin typeface="Arial"/>
                <a:cs typeface="Arial"/>
              </a:rPr>
              <a:t>//constructors</a:t>
            </a:r>
            <a:endParaRPr sz="900" dirty="0">
              <a:latin typeface="Arial"/>
              <a:cs typeface="Arial"/>
            </a:endParaRPr>
          </a:p>
          <a:p>
            <a:pPr marL="210185">
              <a:lnSpc>
                <a:spcPts val="104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CPoint</a:t>
            </a:r>
            <a:r>
              <a:rPr sz="900" dirty="0">
                <a:latin typeface="Arial"/>
                <a:cs typeface="Arial"/>
              </a:rPr>
              <a:t>()</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this(0,0,0)</a:t>
            </a:r>
            <a:r>
              <a:rPr sz="900" spc="-15" dirty="0">
                <a:latin typeface="Arial"/>
                <a:cs typeface="Arial"/>
              </a:rPr>
              <a:t> </a:t>
            </a:r>
            <a:r>
              <a:rPr sz="900" dirty="0">
                <a:solidFill>
                  <a:srgbClr val="00AF50"/>
                </a:solidFill>
                <a:latin typeface="Arial"/>
                <a:cs typeface="Arial"/>
              </a:rPr>
              <a:t>//default</a:t>
            </a:r>
            <a:r>
              <a:rPr sz="900" spc="-20" dirty="0">
                <a:solidFill>
                  <a:srgbClr val="00AF50"/>
                </a:solidFill>
                <a:latin typeface="Arial"/>
                <a:cs typeface="Arial"/>
              </a:rPr>
              <a:t> </a:t>
            </a:r>
            <a:r>
              <a:rPr sz="900" dirty="0">
                <a:solidFill>
                  <a:srgbClr val="00AF50"/>
                </a:solidFill>
                <a:latin typeface="Arial"/>
                <a:cs typeface="Arial"/>
              </a:rPr>
              <a:t>calls</a:t>
            </a:r>
            <a:r>
              <a:rPr sz="900" spc="-15" dirty="0">
                <a:solidFill>
                  <a:srgbClr val="00AF50"/>
                </a:solidFill>
                <a:latin typeface="Arial"/>
                <a:cs typeface="Arial"/>
              </a:rPr>
              <a:t> </a:t>
            </a:r>
            <a:r>
              <a:rPr sz="900" dirty="0">
                <a:solidFill>
                  <a:srgbClr val="00AF50"/>
                </a:solidFill>
                <a:latin typeface="Arial"/>
                <a:cs typeface="Arial"/>
              </a:rPr>
              <a:t>another</a:t>
            </a:r>
            <a:r>
              <a:rPr sz="900" spc="-20" dirty="0">
                <a:solidFill>
                  <a:srgbClr val="00AF50"/>
                </a:solidFill>
                <a:latin typeface="Arial"/>
                <a:cs typeface="Arial"/>
              </a:rPr>
              <a:t> </a:t>
            </a:r>
            <a:r>
              <a:rPr sz="900" spc="-10" dirty="0">
                <a:solidFill>
                  <a:srgbClr val="00AF50"/>
                </a:solidFill>
                <a:latin typeface="Arial"/>
                <a:cs typeface="Arial"/>
              </a:rPr>
              <a:t>constructor</a:t>
            </a:r>
            <a:endParaRPr sz="900" dirty="0">
              <a:latin typeface="Arial"/>
              <a:cs typeface="Arial"/>
            </a:endParaRPr>
          </a:p>
          <a:p>
            <a:pPr marL="210185">
              <a:lnSpc>
                <a:spcPts val="1030"/>
              </a:lnSpc>
            </a:pPr>
            <a:r>
              <a:rPr sz="900" dirty="0">
                <a:latin typeface="Arial"/>
                <a:cs typeface="Arial"/>
              </a:rPr>
              <a:t>{</a:t>
            </a:r>
          </a:p>
          <a:p>
            <a:pPr marL="210185">
              <a:lnSpc>
                <a:spcPts val="1030"/>
              </a:lnSpc>
            </a:pPr>
            <a:r>
              <a:rPr sz="900" dirty="0">
                <a:latin typeface="Arial"/>
                <a:cs typeface="Arial"/>
              </a:rPr>
              <a:t>}</a:t>
            </a:r>
          </a:p>
          <a:p>
            <a:pPr marL="210185">
              <a:lnSpc>
                <a:spcPts val="104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CPoint</a:t>
            </a:r>
            <a:r>
              <a:rPr sz="900" dirty="0">
                <a:latin typeface="Arial"/>
                <a:cs typeface="Arial"/>
              </a:rPr>
              <a:t>(</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x,</a:t>
            </a:r>
            <a:r>
              <a:rPr sz="900" spc="-15"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y,</a:t>
            </a:r>
            <a:r>
              <a:rPr sz="900" spc="-1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spc="-25" dirty="0">
                <a:latin typeface="Arial"/>
                <a:cs typeface="Arial"/>
              </a:rPr>
              <a:t>z)</a:t>
            </a:r>
            <a:endParaRPr sz="900" dirty="0">
              <a:latin typeface="Arial"/>
              <a:cs typeface="Arial"/>
            </a:endParaRPr>
          </a:p>
          <a:p>
            <a:pPr marL="210185">
              <a:lnSpc>
                <a:spcPts val="1040"/>
              </a:lnSpc>
            </a:pPr>
            <a:r>
              <a:rPr sz="900" dirty="0">
                <a:latin typeface="Arial"/>
                <a:cs typeface="Arial"/>
              </a:rPr>
              <a:t>{</a:t>
            </a:r>
          </a:p>
          <a:p>
            <a:pPr marL="274320">
              <a:lnSpc>
                <a:spcPts val="1030"/>
              </a:lnSpc>
            </a:pPr>
            <a:r>
              <a:rPr sz="900" dirty="0">
                <a:latin typeface="Arial"/>
                <a:cs typeface="Arial"/>
              </a:rPr>
              <a:t>_x</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x;</a:t>
            </a:r>
            <a:endParaRPr sz="900" dirty="0">
              <a:latin typeface="Arial"/>
              <a:cs typeface="Arial"/>
            </a:endParaRPr>
          </a:p>
          <a:p>
            <a:pPr marL="274320">
              <a:lnSpc>
                <a:spcPts val="1030"/>
              </a:lnSpc>
            </a:pPr>
            <a:r>
              <a:rPr sz="900" dirty="0">
                <a:latin typeface="Arial"/>
                <a:cs typeface="Arial"/>
              </a:rPr>
              <a:t>_y</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y;</a:t>
            </a:r>
            <a:endParaRPr sz="900" dirty="0">
              <a:latin typeface="Arial"/>
              <a:cs typeface="Arial"/>
            </a:endParaRPr>
          </a:p>
          <a:p>
            <a:pPr marL="274320">
              <a:lnSpc>
                <a:spcPts val="1040"/>
              </a:lnSpc>
            </a:pPr>
            <a:r>
              <a:rPr sz="900" dirty="0">
                <a:latin typeface="Arial"/>
                <a:cs typeface="Arial"/>
              </a:rPr>
              <a:t>_z</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z;</a:t>
            </a:r>
            <a:endParaRPr sz="900" dirty="0">
              <a:latin typeface="Arial"/>
              <a:cs typeface="Arial"/>
            </a:endParaRPr>
          </a:p>
          <a:p>
            <a:pPr marL="210185">
              <a:lnSpc>
                <a:spcPts val="1040"/>
              </a:lnSpc>
            </a:pPr>
            <a:r>
              <a:rPr sz="900" dirty="0">
                <a:latin typeface="Arial"/>
                <a:cs typeface="Arial"/>
              </a:rPr>
              <a:t>}</a:t>
            </a:r>
          </a:p>
          <a:p>
            <a:pPr marL="210185">
              <a:lnSpc>
                <a:spcPts val="1030"/>
              </a:lnSpc>
            </a:pPr>
            <a:r>
              <a:rPr sz="900" spc="-10" dirty="0">
                <a:solidFill>
                  <a:srgbClr val="00AF50"/>
                </a:solidFill>
                <a:latin typeface="Arial"/>
                <a:cs typeface="Arial"/>
              </a:rPr>
              <a:t>//properties</a:t>
            </a:r>
            <a:endParaRPr sz="900" dirty="0">
              <a:latin typeface="Arial"/>
              <a:cs typeface="Arial"/>
            </a:endParaRPr>
          </a:p>
          <a:p>
            <a:pPr marL="210185" marR="2989580" algn="just">
              <a:lnSpc>
                <a:spcPct val="96100"/>
              </a:lnSpc>
              <a:spcBef>
                <a:spcPts val="20"/>
              </a:spcBef>
            </a:pP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_x;</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_x</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 </a:t>
            </a:r>
            <a:r>
              <a:rPr sz="900" dirty="0">
                <a:latin typeface="Arial"/>
                <a:cs typeface="Arial"/>
              </a:rPr>
              <a:t>_y;</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_y</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return </a:t>
            </a:r>
            <a:r>
              <a:rPr sz="900" dirty="0">
                <a:latin typeface="Arial"/>
                <a:cs typeface="Arial"/>
              </a:rPr>
              <a:t>_z;</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_z</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endParaRPr sz="900" dirty="0">
              <a:latin typeface="Arial"/>
              <a:cs typeface="Arial"/>
            </a:endParaRPr>
          </a:p>
          <a:p>
            <a:pPr marL="210185">
              <a:lnSpc>
                <a:spcPts val="1010"/>
              </a:lnSpc>
            </a:pPr>
            <a:r>
              <a:rPr sz="900" dirty="0">
                <a:solidFill>
                  <a:srgbClr val="00AF50"/>
                </a:solidFill>
                <a:latin typeface="Arial"/>
                <a:cs typeface="Arial"/>
              </a:rPr>
              <a:t>//static</a:t>
            </a:r>
            <a:r>
              <a:rPr sz="900" spc="-35" dirty="0">
                <a:solidFill>
                  <a:srgbClr val="00AF50"/>
                </a:solidFill>
                <a:latin typeface="Arial"/>
                <a:cs typeface="Arial"/>
              </a:rPr>
              <a:t> </a:t>
            </a:r>
            <a:r>
              <a:rPr sz="900" spc="-10" dirty="0">
                <a:solidFill>
                  <a:srgbClr val="00AF50"/>
                </a:solidFill>
                <a:latin typeface="Arial"/>
                <a:cs typeface="Arial"/>
              </a:rPr>
              <a:t>methods</a:t>
            </a:r>
            <a:endParaRPr sz="900" dirty="0">
              <a:latin typeface="Arial"/>
              <a:cs typeface="Arial"/>
            </a:endParaRPr>
          </a:p>
          <a:p>
            <a:pPr marL="210185">
              <a:lnSpc>
                <a:spcPts val="1030"/>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static</a:t>
            </a:r>
            <a:r>
              <a:rPr sz="900" spc="-20"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IsEqualLocation</a:t>
            </a:r>
            <a:r>
              <a:rPr sz="900" dirty="0">
                <a:latin typeface="Arial"/>
                <a:cs typeface="Arial"/>
              </a:rPr>
              <a:t>(</a:t>
            </a:r>
            <a:r>
              <a:rPr sz="900" b="1" dirty="0">
                <a:latin typeface="Arial"/>
                <a:cs typeface="Arial"/>
              </a:rPr>
              <a:t>CColorPoint</a:t>
            </a:r>
            <a:r>
              <a:rPr sz="900" b="1" spc="-25" dirty="0">
                <a:latin typeface="Arial"/>
                <a:cs typeface="Arial"/>
              </a:rPr>
              <a:t> </a:t>
            </a:r>
            <a:r>
              <a:rPr sz="900" dirty="0">
                <a:latin typeface="Arial"/>
                <a:cs typeface="Arial"/>
              </a:rPr>
              <a:t>p1,</a:t>
            </a:r>
            <a:r>
              <a:rPr sz="900" spc="-20" dirty="0">
                <a:latin typeface="Arial"/>
                <a:cs typeface="Arial"/>
              </a:rPr>
              <a:t> </a:t>
            </a:r>
            <a:r>
              <a:rPr sz="900" b="1" dirty="0">
                <a:latin typeface="Arial"/>
                <a:cs typeface="Arial"/>
              </a:rPr>
              <a:t>CColorPoint</a:t>
            </a:r>
            <a:r>
              <a:rPr sz="900" b="1" spc="-20" dirty="0">
                <a:latin typeface="Arial"/>
                <a:cs typeface="Arial"/>
              </a:rPr>
              <a:t> </a:t>
            </a:r>
            <a:r>
              <a:rPr sz="900" spc="-25" dirty="0">
                <a:latin typeface="Arial"/>
                <a:cs typeface="Arial"/>
              </a:rPr>
              <a:t>p2)</a:t>
            </a:r>
            <a:endParaRPr sz="900" dirty="0">
              <a:latin typeface="Arial"/>
              <a:cs typeface="Arial"/>
            </a:endParaRPr>
          </a:p>
          <a:p>
            <a:pPr marL="210185">
              <a:lnSpc>
                <a:spcPts val="1040"/>
              </a:lnSpc>
            </a:pPr>
            <a:r>
              <a:rPr sz="900" dirty="0">
                <a:latin typeface="Arial"/>
                <a:cs typeface="Arial"/>
              </a:rPr>
              <a:t>{</a:t>
            </a:r>
          </a:p>
          <a:p>
            <a:pPr marL="274320">
              <a:lnSpc>
                <a:spcPts val="1040"/>
              </a:lnSpc>
            </a:pPr>
            <a:r>
              <a:rPr sz="900" dirty="0">
                <a:solidFill>
                  <a:srgbClr val="3333FF"/>
                </a:solidFill>
                <a:latin typeface="Arial"/>
                <a:cs typeface="Arial"/>
              </a:rPr>
              <a:t>return</a:t>
            </a:r>
            <a:r>
              <a:rPr sz="900" spc="-15" dirty="0">
                <a:solidFill>
                  <a:srgbClr val="3333FF"/>
                </a:solidFill>
                <a:latin typeface="Arial"/>
                <a:cs typeface="Arial"/>
              </a:rPr>
              <a:t> </a:t>
            </a:r>
            <a:r>
              <a:rPr sz="900" dirty="0">
                <a:latin typeface="Arial"/>
                <a:cs typeface="Arial"/>
              </a:rPr>
              <a:t>(p1.X</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p2.X</a:t>
            </a:r>
            <a:r>
              <a:rPr sz="900" spc="-10" dirty="0">
                <a:latin typeface="Arial"/>
                <a:cs typeface="Arial"/>
              </a:rPr>
              <a:t> </a:t>
            </a:r>
            <a:r>
              <a:rPr sz="900" dirty="0">
                <a:latin typeface="Arial"/>
                <a:cs typeface="Arial"/>
              </a:rPr>
              <a:t>&amp;&amp;</a:t>
            </a:r>
            <a:r>
              <a:rPr sz="900" spc="-20" dirty="0">
                <a:latin typeface="Arial"/>
                <a:cs typeface="Arial"/>
              </a:rPr>
              <a:t> </a:t>
            </a:r>
            <a:r>
              <a:rPr sz="900" dirty="0">
                <a:latin typeface="Arial"/>
                <a:cs typeface="Arial"/>
              </a:rPr>
              <a:t>p1.Y</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p2.Y</a:t>
            </a:r>
            <a:r>
              <a:rPr sz="900" spc="-10" dirty="0">
                <a:latin typeface="Arial"/>
                <a:cs typeface="Arial"/>
              </a:rPr>
              <a:t> </a:t>
            </a:r>
            <a:r>
              <a:rPr sz="900" dirty="0">
                <a:latin typeface="Arial"/>
                <a:cs typeface="Arial"/>
              </a:rPr>
              <a:t>&amp;&amp;</a:t>
            </a:r>
            <a:r>
              <a:rPr sz="900" spc="-5" dirty="0">
                <a:latin typeface="Arial"/>
                <a:cs typeface="Arial"/>
              </a:rPr>
              <a:t> </a:t>
            </a:r>
            <a:r>
              <a:rPr sz="900" dirty="0">
                <a:latin typeface="Arial"/>
                <a:cs typeface="Arial"/>
              </a:rPr>
              <a:t>p1.Z</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p2.Z);</a:t>
            </a:r>
            <a:endParaRPr sz="900" dirty="0">
              <a:latin typeface="Arial"/>
              <a:cs typeface="Arial"/>
            </a:endParaRPr>
          </a:p>
          <a:p>
            <a:pPr marL="210185">
              <a:lnSpc>
                <a:spcPts val="1030"/>
              </a:lnSpc>
            </a:pPr>
            <a:r>
              <a:rPr sz="900" dirty="0">
                <a:latin typeface="Arial"/>
                <a:cs typeface="Arial"/>
              </a:rPr>
              <a:t>}</a:t>
            </a:r>
          </a:p>
          <a:p>
            <a:pPr marL="82550">
              <a:lnSpc>
                <a:spcPts val="1055"/>
              </a:lnSpc>
            </a:pPr>
            <a:r>
              <a:rPr sz="900" dirty="0">
                <a:latin typeface="Arial"/>
                <a:cs typeface="Arial"/>
              </a:rPr>
              <a:t>}</a:t>
            </a:r>
          </a:p>
          <a:p>
            <a:pPr>
              <a:lnSpc>
                <a:spcPct val="100000"/>
              </a:lnSpc>
              <a:spcBef>
                <a:spcPts val="15"/>
              </a:spcBef>
            </a:pPr>
            <a:endParaRPr sz="850" dirty="0">
              <a:latin typeface="Arial"/>
              <a:cs typeface="Arial"/>
            </a:endParaRPr>
          </a:p>
          <a:p>
            <a:pPr marL="82550">
              <a:lnSpc>
                <a:spcPts val="1055"/>
              </a:lnSpc>
            </a:pPr>
            <a:r>
              <a:rPr sz="900" dirty="0">
                <a:solidFill>
                  <a:srgbClr val="0000FF"/>
                </a:solidFill>
                <a:latin typeface="Arial"/>
                <a:cs typeface="Arial"/>
              </a:rPr>
              <a:t>class</a:t>
            </a:r>
            <a:r>
              <a:rPr sz="900" spc="-10" dirty="0">
                <a:solidFill>
                  <a:srgbClr val="0000FF"/>
                </a:solidFill>
                <a:latin typeface="Arial"/>
                <a:cs typeface="Arial"/>
              </a:rPr>
              <a:t> </a:t>
            </a:r>
            <a:r>
              <a:rPr sz="900" b="1" dirty="0">
                <a:latin typeface="Arial"/>
                <a:cs typeface="Arial"/>
              </a:rPr>
              <a:t>CColorPoint</a:t>
            </a:r>
            <a:r>
              <a:rPr sz="900" dirty="0">
                <a:latin typeface="Arial"/>
                <a:cs typeface="Arial"/>
              </a:rPr>
              <a:t>:</a:t>
            </a:r>
            <a:r>
              <a:rPr sz="900" spc="-15" dirty="0">
                <a:latin typeface="Arial"/>
                <a:cs typeface="Arial"/>
              </a:rPr>
              <a:t> </a:t>
            </a:r>
            <a:r>
              <a:rPr sz="900" spc="-10" dirty="0">
                <a:latin typeface="Arial"/>
                <a:cs typeface="Arial"/>
              </a:rPr>
              <a:t>CPoint{</a:t>
            </a:r>
            <a:endParaRPr sz="900" dirty="0">
              <a:latin typeface="Arial"/>
              <a:cs typeface="Arial"/>
            </a:endParaRPr>
          </a:p>
          <a:p>
            <a:pPr marL="210185">
              <a:lnSpc>
                <a:spcPts val="1030"/>
              </a:lnSpc>
            </a:pPr>
            <a:r>
              <a:rPr sz="900" spc="-10" dirty="0">
                <a:solidFill>
                  <a:srgbClr val="00AF50"/>
                </a:solidFill>
                <a:latin typeface="Arial"/>
                <a:cs typeface="Arial"/>
              </a:rPr>
              <a:t>//fields</a:t>
            </a:r>
            <a:endParaRPr sz="900" dirty="0">
              <a:latin typeface="Arial"/>
              <a:cs typeface="Arial"/>
            </a:endParaRPr>
          </a:p>
          <a:p>
            <a:pPr marL="210185">
              <a:lnSpc>
                <a:spcPts val="1055"/>
              </a:lnSpc>
            </a:pPr>
            <a:r>
              <a:rPr sz="900" dirty="0">
                <a:solidFill>
                  <a:srgbClr val="0000FF"/>
                </a:solidFill>
                <a:latin typeface="Arial"/>
                <a:cs typeface="Arial"/>
              </a:rPr>
              <a:t>private</a:t>
            </a:r>
            <a:r>
              <a:rPr sz="900" spc="-30" dirty="0">
                <a:solidFill>
                  <a:srgbClr val="0000FF"/>
                </a:solidFill>
                <a:latin typeface="Arial"/>
                <a:cs typeface="Arial"/>
              </a:rPr>
              <a:t> </a:t>
            </a:r>
            <a:r>
              <a:rPr sz="900" dirty="0">
                <a:latin typeface="Arial"/>
                <a:cs typeface="Arial"/>
              </a:rPr>
              <a:t>System.Drawing.</a:t>
            </a:r>
            <a:r>
              <a:rPr sz="900" b="1" dirty="0">
                <a:latin typeface="Arial"/>
                <a:cs typeface="Arial"/>
              </a:rPr>
              <a:t>Color</a:t>
            </a:r>
            <a:r>
              <a:rPr sz="900" b="1" spc="-25" dirty="0">
                <a:latin typeface="Arial"/>
                <a:cs typeface="Arial"/>
              </a:rPr>
              <a:t> </a:t>
            </a:r>
            <a:r>
              <a:rPr sz="900" spc="-25" dirty="0">
                <a:latin typeface="Arial"/>
                <a:cs typeface="Arial"/>
              </a:rPr>
              <a:t>_c;</a:t>
            </a:r>
            <a:endParaRPr sz="900" dirty="0">
              <a:latin typeface="Arial"/>
              <a:cs typeface="Arial"/>
            </a:endParaRPr>
          </a:p>
          <a:p>
            <a:pPr>
              <a:lnSpc>
                <a:spcPct val="100000"/>
              </a:lnSpc>
              <a:spcBef>
                <a:spcPts val="20"/>
              </a:spcBef>
            </a:pPr>
            <a:endParaRPr sz="850" dirty="0">
              <a:latin typeface="Arial"/>
              <a:cs typeface="Arial"/>
            </a:endParaRPr>
          </a:p>
          <a:p>
            <a:pPr marL="210185">
              <a:lnSpc>
                <a:spcPts val="1055"/>
              </a:lnSpc>
            </a:pPr>
            <a:r>
              <a:rPr sz="900" spc="-10" dirty="0">
                <a:solidFill>
                  <a:srgbClr val="00AF50"/>
                </a:solidFill>
                <a:latin typeface="Arial"/>
                <a:cs typeface="Arial"/>
              </a:rPr>
              <a:t>//constructors</a:t>
            </a:r>
            <a:endParaRPr sz="900" dirty="0">
              <a:latin typeface="Arial"/>
              <a:cs typeface="Arial"/>
            </a:endParaRPr>
          </a:p>
          <a:p>
            <a:pPr marL="210185">
              <a:lnSpc>
                <a:spcPts val="103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CColorPoint</a:t>
            </a:r>
            <a:r>
              <a:rPr sz="900" dirty="0">
                <a:latin typeface="Arial"/>
                <a:cs typeface="Arial"/>
              </a:rPr>
              <a:t>()</a:t>
            </a:r>
            <a:r>
              <a:rPr sz="900" spc="-30" dirty="0">
                <a:latin typeface="Arial"/>
                <a:cs typeface="Arial"/>
              </a:rPr>
              <a:t> </a:t>
            </a:r>
            <a:r>
              <a:rPr sz="900" dirty="0">
                <a:latin typeface="Arial"/>
                <a:cs typeface="Arial"/>
              </a:rPr>
              <a:t>:</a:t>
            </a:r>
            <a:r>
              <a:rPr sz="900" spc="-10" dirty="0">
                <a:latin typeface="Arial"/>
                <a:cs typeface="Arial"/>
              </a:rPr>
              <a:t> base()</a:t>
            </a:r>
            <a:r>
              <a:rPr sz="900" spc="-10" dirty="0">
                <a:solidFill>
                  <a:srgbClr val="00AF50"/>
                </a:solidFill>
                <a:latin typeface="Arial"/>
                <a:cs typeface="Arial"/>
              </a:rPr>
              <a:t>//default</a:t>
            </a:r>
            <a:endParaRPr sz="900" dirty="0">
              <a:latin typeface="Arial"/>
              <a:cs typeface="Arial"/>
            </a:endParaRPr>
          </a:p>
          <a:p>
            <a:pPr marL="210185">
              <a:lnSpc>
                <a:spcPts val="1030"/>
              </a:lnSpc>
            </a:pPr>
            <a:r>
              <a:rPr sz="900" dirty="0">
                <a:latin typeface="Arial"/>
                <a:cs typeface="Arial"/>
              </a:rPr>
              <a:t>{</a:t>
            </a:r>
          </a:p>
          <a:p>
            <a:pPr marL="274320">
              <a:lnSpc>
                <a:spcPts val="1040"/>
              </a:lnSpc>
            </a:pP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System,.Drawing.</a:t>
            </a:r>
            <a:r>
              <a:rPr sz="900" b="1" spc="-10" dirty="0">
                <a:latin typeface="Arial"/>
                <a:cs typeface="Arial"/>
              </a:rPr>
              <a:t>Color</a:t>
            </a:r>
            <a:r>
              <a:rPr sz="900" spc="-10" dirty="0">
                <a:latin typeface="Arial"/>
                <a:cs typeface="Arial"/>
              </a:rPr>
              <a:t>.White;</a:t>
            </a:r>
            <a:endParaRPr sz="900" dirty="0">
              <a:latin typeface="Arial"/>
              <a:cs typeface="Arial"/>
            </a:endParaRPr>
          </a:p>
          <a:p>
            <a:pPr marL="210185">
              <a:lnSpc>
                <a:spcPts val="1040"/>
              </a:lnSpc>
            </a:pPr>
            <a:r>
              <a:rPr sz="900" dirty="0">
                <a:latin typeface="Arial"/>
                <a:cs typeface="Arial"/>
              </a:rPr>
              <a:t>}</a:t>
            </a:r>
          </a:p>
          <a:p>
            <a:pPr marL="210185">
              <a:lnSpc>
                <a:spcPts val="1035"/>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CColorPoint</a:t>
            </a:r>
            <a:r>
              <a:rPr sz="900" dirty="0">
                <a:latin typeface="Arial"/>
                <a:cs typeface="Arial"/>
              </a:rPr>
              <a:t>(</a:t>
            </a:r>
            <a:r>
              <a:rPr sz="900" dirty="0">
                <a:solidFill>
                  <a:srgbClr val="3333FF"/>
                </a:solidFill>
                <a:latin typeface="Arial"/>
                <a:cs typeface="Arial"/>
              </a:rPr>
              <a:t>double </a:t>
            </a:r>
            <a:r>
              <a:rPr sz="900" dirty="0">
                <a:latin typeface="Arial"/>
                <a:cs typeface="Arial"/>
              </a:rPr>
              <a:t>x,</a:t>
            </a:r>
            <a:r>
              <a:rPr sz="900" spc="5"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5" dirty="0">
                <a:latin typeface="Arial"/>
                <a:cs typeface="Arial"/>
              </a:rPr>
              <a:t> </a:t>
            </a:r>
            <a:r>
              <a:rPr sz="900" spc="-10" dirty="0">
                <a:latin typeface="Arial"/>
                <a:cs typeface="Arial"/>
              </a:rPr>
              <a:t>System.Drawing.Color</a:t>
            </a:r>
            <a:r>
              <a:rPr sz="900" dirty="0">
                <a:latin typeface="Arial"/>
                <a:cs typeface="Arial"/>
              </a:rPr>
              <a:t> c)</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base</a:t>
            </a:r>
            <a:r>
              <a:rPr sz="900" spc="-5"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y,</a:t>
            </a:r>
            <a:r>
              <a:rPr sz="900" spc="-5" dirty="0">
                <a:latin typeface="Arial"/>
                <a:cs typeface="Arial"/>
              </a:rPr>
              <a:t> </a:t>
            </a:r>
            <a:r>
              <a:rPr sz="900" spc="-25" dirty="0">
                <a:latin typeface="Arial"/>
                <a:cs typeface="Arial"/>
              </a:rPr>
              <a:t>z)</a:t>
            </a:r>
            <a:endParaRPr sz="900" dirty="0">
              <a:latin typeface="Arial"/>
              <a:cs typeface="Arial"/>
            </a:endParaRPr>
          </a:p>
          <a:p>
            <a:pPr marL="210185">
              <a:lnSpc>
                <a:spcPts val="1035"/>
              </a:lnSpc>
            </a:pPr>
            <a:r>
              <a:rPr sz="900" dirty="0">
                <a:latin typeface="Arial"/>
                <a:cs typeface="Arial"/>
              </a:rPr>
              <a:t>{</a:t>
            </a:r>
          </a:p>
          <a:p>
            <a:pPr marL="274320">
              <a:lnSpc>
                <a:spcPts val="1030"/>
              </a:lnSpc>
            </a:pPr>
            <a:r>
              <a:rPr sz="900" dirty="0">
                <a:latin typeface="Arial"/>
                <a:cs typeface="Arial"/>
              </a:rPr>
              <a:t>_c</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c;</a:t>
            </a:r>
            <a:endParaRPr sz="900" dirty="0">
              <a:latin typeface="Arial"/>
              <a:cs typeface="Arial"/>
            </a:endParaRPr>
          </a:p>
          <a:p>
            <a:pPr marL="210185">
              <a:lnSpc>
                <a:spcPts val="1040"/>
              </a:lnSpc>
            </a:pPr>
            <a:r>
              <a:rPr sz="900" dirty="0">
                <a:latin typeface="Arial"/>
                <a:cs typeface="Arial"/>
              </a:rPr>
              <a:t>}</a:t>
            </a:r>
          </a:p>
          <a:p>
            <a:pPr marL="210185">
              <a:lnSpc>
                <a:spcPts val="1040"/>
              </a:lnSpc>
            </a:pPr>
            <a:r>
              <a:rPr sz="900" spc="-10" dirty="0">
                <a:solidFill>
                  <a:srgbClr val="00AF50"/>
                </a:solidFill>
                <a:latin typeface="Arial"/>
                <a:cs typeface="Arial"/>
              </a:rPr>
              <a:t>//properties</a:t>
            </a:r>
            <a:endParaRPr sz="900" dirty="0">
              <a:latin typeface="Arial"/>
              <a:cs typeface="Arial"/>
            </a:endParaRPr>
          </a:p>
          <a:p>
            <a:pPr marL="210185">
              <a:lnSpc>
                <a:spcPts val="1030"/>
              </a:lnSpc>
            </a:pPr>
            <a:r>
              <a:rPr sz="900" dirty="0">
                <a:solidFill>
                  <a:srgbClr val="3333FF"/>
                </a:solidFill>
                <a:latin typeface="Arial"/>
                <a:cs typeface="Arial"/>
              </a:rPr>
              <a:t>public </a:t>
            </a:r>
            <a:r>
              <a:rPr sz="900" dirty="0">
                <a:latin typeface="Arial"/>
                <a:cs typeface="Arial"/>
              </a:rPr>
              <a:t>System.Drawing.</a:t>
            </a:r>
            <a:r>
              <a:rPr sz="900" b="1" dirty="0">
                <a:latin typeface="Arial"/>
                <a:cs typeface="Arial"/>
              </a:rPr>
              <a:t>Color</a:t>
            </a:r>
            <a:r>
              <a:rPr sz="900" b="1" spc="-5" dirty="0">
                <a:latin typeface="Arial"/>
                <a:cs typeface="Arial"/>
              </a:rPr>
              <a:t> </a:t>
            </a:r>
            <a:r>
              <a:rPr sz="900" dirty="0">
                <a:latin typeface="Arial"/>
                <a:cs typeface="Arial"/>
              </a:rPr>
              <a:t>C</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 </a:t>
            </a:r>
            <a:r>
              <a:rPr sz="900" dirty="0">
                <a:latin typeface="Arial"/>
                <a:cs typeface="Arial"/>
              </a:rPr>
              <a:t>{</a:t>
            </a:r>
            <a:r>
              <a:rPr sz="900" spc="-10" dirty="0">
                <a:latin typeface="Arial"/>
                <a:cs typeface="Arial"/>
              </a:rPr>
              <a:t> </a:t>
            </a:r>
            <a:r>
              <a:rPr sz="900" dirty="0">
                <a:solidFill>
                  <a:srgbClr val="3333FF"/>
                </a:solidFill>
                <a:latin typeface="Arial"/>
                <a:cs typeface="Arial"/>
              </a:rPr>
              <a:t>return</a:t>
            </a:r>
            <a:r>
              <a:rPr sz="900" spc="-10" dirty="0">
                <a:solidFill>
                  <a:srgbClr val="3333FF"/>
                </a:solidFill>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value</a:t>
            </a:r>
            <a:r>
              <a:rPr sz="900" dirty="0">
                <a:latin typeface="Arial"/>
                <a:cs typeface="Arial"/>
              </a:rPr>
              <a:t>;</a:t>
            </a:r>
            <a:r>
              <a:rPr sz="900" spc="-15" dirty="0">
                <a:latin typeface="Arial"/>
                <a:cs typeface="Arial"/>
              </a:rPr>
              <a:t> </a:t>
            </a:r>
            <a:r>
              <a:rPr sz="900" dirty="0">
                <a:latin typeface="Arial"/>
                <a:cs typeface="Arial"/>
              </a:rPr>
              <a:t>}</a:t>
            </a:r>
            <a:r>
              <a:rPr sz="900" spc="-10" dirty="0">
                <a:latin typeface="Arial"/>
                <a:cs typeface="Arial"/>
              </a:rPr>
              <a:t> </a:t>
            </a:r>
            <a:r>
              <a:rPr sz="900" spc="-50" dirty="0">
                <a:latin typeface="Arial"/>
                <a:cs typeface="Arial"/>
              </a:rPr>
              <a:t>}</a:t>
            </a:r>
            <a:endParaRPr sz="900" dirty="0">
              <a:latin typeface="Arial"/>
              <a:cs typeface="Arial"/>
            </a:endParaRPr>
          </a:p>
          <a:p>
            <a:pPr marL="210185">
              <a:lnSpc>
                <a:spcPts val="1030"/>
              </a:lnSpc>
            </a:pPr>
            <a:r>
              <a:rPr sz="900" dirty="0">
                <a:solidFill>
                  <a:srgbClr val="00AF50"/>
                </a:solidFill>
                <a:latin typeface="Arial"/>
                <a:cs typeface="Arial"/>
              </a:rPr>
              <a:t>//static</a:t>
            </a:r>
            <a:r>
              <a:rPr sz="900" spc="-35" dirty="0">
                <a:solidFill>
                  <a:srgbClr val="00AF50"/>
                </a:solidFill>
                <a:latin typeface="Arial"/>
                <a:cs typeface="Arial"/>
              </a:rPr>
              <a:t> </a:t>
            </a:r>
            <a:r>
              <a:rPr sz="900" spc="-10" dirty="0">
                <a:solidFill>
                  <a:srgbClr val="00AF50"/>
                </a:solidFill>
                <a:latin typeface="Arial"/>
                <a:cs typeface="Arial"/>
              </a:rPr>
              <a:t>methods</a:t>
            </a:r>
            <a:endParaRPr sz="900" dirty="0">
              <a:latin typeface="Arial"/>
              <a:cs typeface="Arial"/>
            </a:endParaRPr>
          </a:p>
          <a:p>
            <a:pPr marL="210185">
              <a:lnSpc>
                <a:spcPts val="1040"/>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IsEqualColor</a:t>
            </a:r>
            <a:r>
              <a:rPr sz="900" dirty="0">
                <a:latin typeface="Arial"/>
                <a:cs typeface="Arial"/>
              </a:rPr>
              <a:t>(</a:t>
            </a:r>
            <a:r>
              <a:rPr sz="900" b="1" dirty="0">
                <a:latin typeface="Arial"/>
                <a:cs typeface="Arial"/>
              </a:rPr>
              <a:t>CColorPoint</a:t>
            </a:r>
            <a:r>
              <a:rPr sz="900" b="1" spc="-15" dirty="0">
                <a:latin typeface="Arial"/>
                <a:cs typeface="Arial"/>
              </a:rPr>
              <a:t> </a:t>
            </a:r>
            <a:r>
              <a:rPr sz="900" dirty="0">
                <a:latin typeface="Arial"/>
                <a:cs typeface="Arial"/>
              </a:rPr>
              <a:t>p1,</a:t>
            </a:r>
            <a:r>
              <a:rPr sz="900" spc="-20" dirty="0">
                <a:latin typeface="Arial"/>
                <a:cs typeface="Arial"/>
              </a:rPr>
              <a:t> </a:t>
            </a:r>
            <a:r>
              <a:rPr sz="900" b="1" dirty="0">
                <a:latin typeface="Arial"/>
                <a:cs typeface="Arial"/>
              </a:rPr>
              <a:t>CColorPoint</a:t>
            </a:r>
            <a:r>
              <a:rPr sz="900" b="1" spc="-20" dirty="0">
                <a:latin typeface="Arial"/>
                <a:cs typeface="Arial"/>
              </a:rPr>
              <a:t> </a:t>
            </a:r>
            <a:r>
              <a:rPr sz="900" spc="-25" dirty="0">
                <a:latin typeface="Arial"/>
                <a:cs typeface="Arial"/>
              </a:rPr>
              <a:t>p2)</a:t>
            </a:r>
            <a:endParaRPr sz="900" dirty="0">
              <a:latin typeface="Arial"/>
              <a:cs typeface="Arial"/>
            </a:endParaRPr>
          </a:p>
          <a:p>
            <a:pPr marL="210185">
              <a:lnSpc>
                <a:spcPts val="1040"/>
              </a:lnSpc>
            </a:pPr>
            <a:r>
              <a:rPr sz="900" dirty="0">
                <a:latin typeface="Arial"/>
                <a:cs typeface="Arial"/>
              </a:rPr>
              <a:t>{</a:t>
            </a:r>
          </a:p>
          <a:p>
            <a:pPr marL="274320">
              <a:lnSpc>
                <a:spcPts val="1030"/>
              </a:lnSpc>
            </a:pPr>
            <a:r>
              <a:rPr sz="900" dirty="0">
                <a:solidFill>
                  <a:srgbClr val="3333FF"/>
                </a:solidFill>
                <a:latin typeface="Arial"/>
                <a:cs typeface="Arial"/>
              </a:rPr>
              <a:t>return</a:t>
            </a:r>
            <a:r>
              <a:rPr sz="900" spc="-5" dirty="0">
                <a:solidFill>
                  <a:srgbClr val="3333FF"/>
                </a:solidFill>
                <a:latin typeface="Arial"/>
                <a:cs typeface="Arial"/>
              </a:rPr>
              <a:t> </a:t>
            </a:r>
            <a:r>
              <a:rPr sz="900" spc="-10" dirty="0">
                <a:latin typeface="Arial"/>
                <a:cs typeface="Arial"/>
              </a:rPr>
              <a:t>p1.C.Equals(p2.C);</a:t>
            </a:r>
            <a:endParaRPr sz="900" dirty="0">
              <a:latin typeface="Arial"/>
              <a:cs typeface="Arial"/>
            </a:endParaRPr>
          </a:p>
          <a:p>
            <a:pPr marL="210185">
              <a:lnSpc>
                <a:spcPts val="1030"/>
              </a:lnSpc>
            </a:pPr>
            <a:r>
              <a:rPr sz="900" dirty="0">
                <a:latin typeface="Arial"/>
                <a:cs typeface="Arial"/>
              </a:rPr>
              <a:t>}</a:t>
            </a:r>
          </a:p>
          <a:p>
            <a:pPr marL="210185">
              <a:lnSpc>
                <a:spcPts val="1040"/>
              </a:lnSpc>
            </a:pPr>
            <a:r>
              <a:rPr sz="900" spc="-10" dirty="0">
                <a:solidFill>
                  <a:srgbClr val="00AF50"/>
                </a:solidFill>
                <a:latin typeface="Arial"/>
                <a:cs typeface="Arial"/>
              </a:rPr>
              <a:t>//method</a:t>
            </a:r>
            <a:endParaRPr sz="900" dirty="0">
              <a:latin typeface="Arial"/>
              <a:cs typeface="Arial"/>
            </a:endParaRPr>
          </a:p>
          <a:p>
            <a:pPr marL="210185">
              <a:lnSpc>
                <a:spcPts val="1040"/>
              </a:lnSpc>
            </a:pPr>
            <a:r>
              <a:rPr sz="900" dirty="0">
                <a:solidFill>
                  <a:srgbClr val="3333FF"/>
                </a:solidFill>
                <a:latin typeface="Arial"/>
                <a:cs typeface="Arial"/>
              </a:rPr>
              <a:t>public</a:t>
            </a:r>
            <a:r>
              <a:rPr sz="900" spc="-25"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latin typeface="Arial"/>
                <a:cs typeface="Arial"/>
              </a:rPr>
              <a:t>CColorPoint</a:t>
            </a:r>
            <a:r>
              <a:rPr sz="900" spc="-25" dirty="0">
                <a:latin typeface="Arial"/>
                <a:cs typeface="Arial"/>
              </a:rPr>
              <a:t> </a:t>
            </a:r>
            <a:r>
              <a:rPr sz="900" b="1" dirty="0">
                <a:latin typeface="Arial"/>
                <a:cs typeface="Arial"/>
              </a:rPr>
              <a:t>Average</a:t>
            </a:r>
            <a:r>
              <a:rPr sz="900" b="1" spc="-15" dirty="0">
                <a:latin typeface="Arial"/>
                <a:cs typeface="Arial"/>
              </a:rPr>
              <a:t> </a:t>
            </a:r>
            <a:r>
              <a:rPr sz="900" dirty="0">
                <a:latin typeface="Arial"/>
                <a:cs typeface="Arial"/>
              </a:rPr>
              <a:t>(</a:t>
            </a:r>
            <a:r>
              <a:rPr sz="900" b="1" dirty="0">
                <a:latin typeface="Arial"/>
                <a:cs typeface="Arial"/>
              </a:rPr>
              <a:t>CColorPoint</a:t>
            </a:r>
            <a:r>
              <a:rPr sz="900" b="1" spc="-30" dirty="0">
                <a:latin typeface="Arial"/>
                <a:cs typeface="Arial"/>
              </a:rPr>
              <a:t> </a:t>
            </a:r>
            <a:r>
              <a:rPr sz="900" dirty="0">
                <a:latin typeface="Arial"/>
                <a:cs typeface="Arial"/>
              </a:rPr>
              <a:t>a,</a:t>
            </a:r>
            <a:r>
              <a:rPr sz="900" spc="-25" dirty="0">
                <a:latin typeface="Arial"/>
                <a:cs typeface="Arial"/>
              </a:rPr>
              <a:t> </a:t>
            </a:r>
            <a:r>
              <a:rPr sz="900" b="1" dirty="0">
                <a:latin typeface="Arial"/>
                <a:cs typeface="Arial"/>
              </a:rPr>
              <a:t>CColorPoint</a:t>
            </a:r>
            <a:r>
              <a:rPr sz="900" b="1" spc="-25" dirty="0">
                <a:latin typeface="Arial"/>
                <a:cs typeface="Arial"/>
              </a:rPr>
              <a:t> </a:t>
            </a:r>
            <a:r>
              <a:rPr sz="900" spc="-25" dirty="0">
                <a:latin typeface="Arial"/>
                <a:cs typeface="Arial"/>
              </a:rPr>
              <a:t>b)</a:t>
            </a:r>
            <a:endParaRPr sz="900" dirty="0">
              <a:latin typeface="Arial"/>
              <a:cs typeface="Arial"/>
            </a:endParaRPr>
          </a:p>
          <a:p>
            <a:pPr marL="210185">
              <a:lnSpc>
                <a:spcPts val="1030"/>
              </a:lnSpc>
            </a:pPr>
            <a:r>
              <a:rPr sz="900" dirty="0">
                <a:latin typeface="Arial"/>
                <a:cs typeface="Arial"/>
              </a:rPr>
              <a:t>{</a:t>
            </a:r>
          </a:p>
          <a:p>
            <a:pPr marL="274320" marR="3582670">
              <a:lnSpc>
                <a:spcPts val="1030"/>
              </a:lnSpc>
              <a:spcBef>
                <a:spcPts val="50"/>
              </a:spcBef>
            </a:pPr>
            <a:r>
              <a:rPr sz="900" b="1" dirty="0">
                <a:latin typeface="Arial"/>
                <a:cs typeface="Arial"/>
              </a:rPr>
              <a:t>CColorPoint</a:t>
            </a:r>
            <a:r>
              <a:rPr sz="900" b="1" spc="-20" dirty="0">
                <a:latin typeface="Arial"/>
                <a:cs typeface="Arial"/>
              </a:rPr>
              <a:t> </a:t>
            </a:r>
            <a:r>
              <a:rPr sz="900" dirty="0">
                <a:latin typeface="Arial"/>
                <a:cs typeface="Arial"/>
              </a:rPr>
              <a:t>avPt</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CColorPoint(); </a:t>
            </a:r>
            <a:r>
              <a:rPr sz="900" dirty="0">
                <a:latin typeface="Arial"/>
                <a:cs typeface="Arial"/>
              </a:rPr>
              <a:t>avPt.X</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(a.X +</a:t>
            </a:r>
            <a:r>
              <a:rPr sz="900" spc="-10" dirty="0">
                <a:latin typeface="Arial"/>
                <a:cs typeface="Arial"/>
              </a:rPr>
              <a:t> </a:t>
            </a:r>
            <a:r>
              <a:rPr sz="900" dirty="0">
                <a:latin typeface="Arial"/>
                <a:cs typeface="Arial"/>
              </a:rPr>
              <a:t>b.X) /</a:t>
            </a:r>
            <a:r>
              <a:rPr sz="900" spc="-10" dirty="0">
                <a:latin typeface="Arial"/>
                <a:cs typeface="Arial"/>
              </a:rPr>
              <a:t> </a:t>
            </a:r>
            <a:r>
              <a:rPr sz="900" spc="-25" dirty="0">
                <a:latin typeface="Arial"/>
                <a:cs typeface="Arial"/>
              </a:rPr>
              <a:t>2;</a:t>
            </a:r>
            <a:endParaRPr sz="900" dirty="0">
              <a:latin typeface="Arial"/>
              <a:cs typeface="Arial"/>
            </a:endParaRPr>
          </a:p>
          <a:p>
            <a:pPr marL="274320">
              <a:lnSpc>
                <a:spcPts val="1000"/>
              </a:lnSpc>
            </a:pPr>
            <a:r>
              <a:rPr sz="900" dirty="0">
                <a:latin typeface="Arial"/>
                <a:cs typeface="Arial"/>
              </a:rPr>
              <a:t>avPt.Y</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(a.Y +</a:t>
            </a:r>
            <a:r>
              <a:rPr sz="900" spc="-10" dirty="0">
                <a:latin typeface="Arial"/>
                <a:cs typeface="Arial"/>
              </a:rPr>
              <a:t> </a:t>
            </a:r>
            <a:r>
              <a:rPr sz="900" dirty="0">
                <a:latin typeface="Arial"/>
                <a:cs typeface="Arial"/>
              </a:rPr>
              <a:t>b.Y) /</a:t>
            </a:r>
            <a:r>
              <a:rPr sz="900" spc="-10" dirty="0">
                <a:latin typeface="Arial"/>
                <a:cs typeface="Arial"/>
              </a:rPr>
              <a:t> </a:t>
            </a:r>
            <a:r>
              <a:rPr sz="900" spc="-25" dirty="0">
                <a:latin typeface="Arial"/>
                <a:cs typeface="Arial"/>
              </a:rPr>
              <a:t>2;</a:t>
            </a:r>
            <a:endParaRPr sz="900" dirty="0">
              <a:latin typeface="Arial"/>
              <a:cs typeface="Arial"/>
            </a:endParaRPr>
          </a:p>
          <a:p>
            <a:pPr marL="274320">
              <a:lnSpc>
                <a:spcPts val="1035"/>
              </a:lnSpc>
            </a:pPr>
            <a:r>
              <a:rPr sz="900" dirty="0">
                <a:latin typeface="Arial"/>
                <a:cs typeface="Arial"/>
              </a:rPr>
              <a:t>avPt.Z</a:t>
            </a:r>
            <a:r>
              <a:rPr sz="900" spc="-25" dirty="0">
                <a:latin typeface="Arial"/>
                <a:cs typeface="Arial"/>
              </a:rPr>
              <a:t> </a:t>
            </a:r>
            <a:r>
              <a:rPr sz="900" dirty="0">
                <a:latin typeface="Arial"/>
                <a:cs typeface="Arial"/>
              </a:rPr>
              <a:t>= (a.Z</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b.Z) / </a:t>
            </a:r>
            <a:r>
              <a:rPr sz="900" spc="-25" dirty="0">
                <a:latin typeface="Arial"/>
                <a:cs typeface="Arial"/>
              </a:rPr>
              <a:t>2;</a:t>
            </a:r>
            <a:endParaRPr sz="900" dirty="0">
              <a:latin typeface="Arial"/>
              <a:cs typeface="Arial"/>
            </a:endParaRPr>
          </a:p>
          <a:p>
            <a:pPr marL="274320">
              <a:lnSpc>
                <a:spcPts val="1030"/>
              </a:lnSpc>
            </a:pPr>
            <a:r>
              <a:rPr sz="900" dirty="0">
                <a:latin typeface="Arial"/>
                <a:cs typeface="Arial"/>
              </a:rPr>
              <a:t>avPt.C</a:t>
            </a:r>
            <a:r>
              <a:rPr sz="900" spc="-10" dirty="0">
                <a:latin typeface="Arial"/>
                <a:cs typeface="Arial"/>
              </a:rPr>
              <a:t> </a:t>
            </a:r>
            <a:r>
              <a:rPr sz="900" dirty="0">
                <a:latin typeface="Arial"/>
                <a:cs typeface="Arial"/>
              </a:rPr>
              <a:t>= </a:t>
            </a:r>
            <a:r>
              <a:rPr sz="900" b="1" dirty="0">
                <a:latin typeface="Arial"/>
                <a:cs typeface="Arial"/>
              </a:rPr>
              <a:t>Color</a:t>
            </a:r>
            <a:r>
              <a:rPr sz="900" dirty="0">
                <a:latin typeface="Arial"/>
                <a:cs typeface="Arial"/>
              </a:rPr>
              <a:t>.FromArgb((a.C.A</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b.C.A)</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15" dirty="0">
                <a:latin typeface="Arial"/>
                <a:cs typeface="Arial"/>
              </a:rPr>
              <a:t> </a:t>
            </a:r>
            <a:r>
              <a:rPr sz="900" dirty="0">
                <a:latin typeface="Arial"/>
                <a:cs typeface="Arial"/>
              </a:rPr>
              <a:t>(a.C.R</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b.C.R)</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(a.C.G</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b.C.G)</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(a.C.B</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b.C.B)</a:t>
            </a:r>
            <a:r>
              <a:rPr sz="900" spc="-1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2);</a:t>
            </a:r>
            <a:endParaRPr sz="900" dirty="0">
              <a:latin typeface="Arial"/>
              <a:cs typeface="Arial"/>
            </a:endParaRPr>
          </a:p>
          <a:p>
            <a:pPr marL="274320">
              <a:lnSpc>
                <a:spcPts val="1040"/>
              </a:lnSpc>
            </a:pPr>
            <a:r>
              <a:rPr sz="900" dirty="0">
                <a:solidFill>
                  <a:srgbClr val="3333FF"/>
                </a:solidFill>
                <a:latin typeface="Arial"/>
                <a:cs typeface="Arial"/>
              </a:rPr>
              <a:t>return</a:t>
            </a:r>
            <a:r>
              <a:rPr sz="900" spc="-5" dirty="0">
                <a:solidFill>
                  <a:srgbClr val="3333FF"/>
                </a:solidFill>
                <a:latin typeface="Arial"/>
                <a:cs typeface="Arial"/>
              </a:rPr>
              <a:t> </a:t>
            </a:r>
            <a:r>
              <a:rPr sz="900" spc="-10" dirty="0">
                <a:latin typeface="Arial"/>
                <a:cs typeface="Arial"/>
              </a:rPr>
              <a:t>avPt;</a:t>
            </a:r>
            <a:endParaRPr sz="900" dirty="0">
              <a:latin typeface="Arial"/>
              <a:cs typeface="Arial"/>
            </a:endParaRPr>
          </a:p>
          <a:p>
            <a:pPr marL="210185">
              <a:lnSpc>
                <a:spcPts val="1040"/>
              </a:lnSpc>
            </a:pPr>
            <a:r>
              <a:rPr sz="900" dirty="0">
                <a:latin typeface="Arial"/>
                <a:cs typeface="Arial"/>
              </a:rPr>
              <a:t>}</a:t>
            </a:r>
          </a:p>
          <a:p>
            <a:pPr marL="82550">
              <a:lnSpc>
                <a:spcPts val="1055"/>
              </a:lnSpc>
            </a:pPr>
            <a:r>
              <a:rPr sz="900" dirty="0" smtClean="0">
                <a:latin typeface="Arial"/>
                <a:cs typeface="Arial"/>
              </a:rPr>
              <a:t>}</a:t>
            </a:r>
            <a:endParaRPr sz="900" dirty="0">
              <a:latin typeface="Arial"/>
              <a:cs typeface="Arial"/>
            </a:endParaRPr>
          </a:p>
        </p:txBody>
      </p:sp>
    </p:spTree>
    <p:extLst>
      <p:ext uri="{BB962C8B-B14F-4D97-AF65-F5344CB8AC3E}">
        <p14:creationId xmlns:p14="http://schemas.microsoft.com/office/powerpoint/2010/main" val="37733121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704" y="914399"/>
            <a:ext cx="5956935" cy="7251065"/>
          </a:xfrm>
          <a:custGeom>
            <a:avLst/>
            <a:gdLst/>
            <a:ahLst/>
            <a:cxnLst/>
            <a:rect l="l" t="t" r="r" b="b"/>
            <a:pathLst>
              <a:path w="5956934" h="7251065">
                <a:moveTo>
                  <a:pt x="5944489" y="0"/>
                </a:moveTo>
                <a:lnTo>
                  <a:pt x="12192" y="0"/>
                </a:lnTo>
                <a:lnTo>
                  <a:pt x="0" y="0"/>
                </a:lnTo>
                <a:lnTo>
                  <a:pt x="0" y="12192"/>
                </a:lnTo>
                <a:lnTo>
                  <a:pt x="0" y="76200"/>
                </a:lnTo>
                <a:lnTo>
                  <a:pt x="0" y="7238746"/>
                </a:lnTo>
                <a:lnTo>
                  <a:pt x="0" y="7250938"/>
                </a:lnTo>
                <a:lnTo>
                  <a:pt x="12192" y="7250938"/>
                </a:lnTo>
                <a:lnTo>
                  <a:pt x="5944489" y="7250938"/>
                </a:lnTo>
                <a:lnTo>
                  <a:pt x="5944489" y="7238746"/>
                </a:lnTo>
                <a:lnTo>
                  <a:pt x="12192" y="7238746"/>
                </a:lnTo>
                <a:lnTo>
                  <a:pt x="12192" y="76200"/>
                </a:lnTo>
                <a:lnTo>
                  <a:pt x="12192" y="12192"/>
                </a:lnTo>
                <a:lnTo>
                  <a:pt x="5944489" y="12192"/>
                </a:lnTo>
                <a:lnTo>
                  <a:pt x="5944489" y="0"/>
                </a:lnTo>
                <a:close/>
              </a:path>
              <a:path w="5956934" h="7251065">
                <a:moveTo>
                  <a:pt x="5956757" y="0"/>
                </a:moveTo>
                <a:lnTo>
                  <a:pt x="5944565" y="0"/>
                </a:lnTo>
                <a:lnTo>
                  <a:pt x="5944565" y="12192"/>
                </a:lnTo>
                <a:lnTo>
                  <a:pt x="5944565" y="76200"/>
                </a:lnTo>
                <a:lnTo>
                  <a:pt x="5944565" y="7238746"/>
                </a:lnTo>
                <a:lnTo>
                  <a:pt x="5944565" y="7250938"/>
                </a:lnTo>
                <a:lnTo>
                  <a:pt x="5956757" y="7250938"/>
                </a:lnTo>
                <a:lnTo>
                  <a:pt x="5956757" y="7238746"/>
                </a:lnTo>
                <a:lnTo>
                  <a:pt x="5956757" y="76200"/>
                </a:lnTo>
                <a:lnTo>
                  <a:pt x="5956757" y="12192"/>
                </a:lnTo>
                <a:lnTo>
                  <a:pt x="5956757" y="0"/>
                </a:lnTo>
                <a:close/>
              </a:path>
            </a:pathLst>
          </a:custGeom>
          <a:solidFill>
            <a:srgbClr val="000000"/>
          </a:solidFill>
        </p:spPr>
        <p:txBody>
          <a:bodyPr wrap="square" lIns="0" tIns="0" rIns="0" bIns="0" rtlCol="0"/>
          <a:lstStyle/>
          <a:p>
            <a:endParaRPr/>
          </a:p>
        </p:txBody>
      </p:sp>
      <p:sp>
        <p:nvSpPr>
          <p:cNvPr id="3" name="object 3"/>
          <p:cNvSpPr txBox="1"/>
          <p:nvPr/>
        </p:nvSpPr>
        <p:spPr>
          <a:xfrm>
            <a:off x="902004" y="970533"/>
            <a:ext cx="5887720" cy="8009890"/>
          </a:xfrm>
          <a:prstGeom prst="rect">
            <a:avLst/>
          </a:prstGeom>
        </p:spPr>
        <p:txBody>
          <a:bodyPr vert="horz" wrap="square" lIns="0" tIns="22225" rIns="0" bIns="0" rtlCol="0">
            <a:spAutoFit/>
          </a:bodyPr>
          <a:lstStyle/>
          <a:p>
            <a:pPr marL="210185" marR="4766945">
              <a:lnSpc>
                <a:spcPts val="1030"/>
              </a:lnSpc>
              <a:spcBef>
                <a:spcPts val="175"/>
              </a:spcBef>
            </a:pP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0000FF"/>
                </a:solidFill>
                <a:latin typeface="Arial"/>
                <a:cs typeface="Arial"/>
              </a:rPr>
              <a:t>double</a:t>
            </a:r>
            <a:r>
              <a:rPr sz="900" spc="-15" dirty="0">
                <a:solidFill>
                  <a:srgbClr val="0000FF"/>
                </a:solidFill>
                <a:latin typeface="Arial"/>
                <a:cs typeface="Arial"/>
              </a:rPr>
              <a:t> </a:t>
            </a:r>
            <a:r>
              <a:rPr sz="900" spc="-25" dirty="0">
                <a:latin typeface="Arial"/>
                <a:cs typeface="Arial"/>
              </a:rPr>
              <a:t>_y; </a:t>
            </a:r>
            <a:r>
              <a:rPr sz="900" dirty="0">
                <a:solidFill>
                  <a:srgbClr val="0000FF"/>
                </a:solidFill>
                <a:latin typeface="Arial"/>
                <a:cs typeface="Arial"/>
              </a:rPr>
              <a:t>private</a:t>
            </a:r>
            <a:r>
              <a:rPr sz="900" spc="-10" dirty="0">
                <a:solidFill>
                  <a:srgbClr val="0000FF"/>
                </a:solidFill>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spc="-25" dirty="0">
                <a:latin typeface="Arial"/>
                <a:cs typeface="Arial"/>
              </a:rPr>
              <a:t>_z;</a:t>
            </a:r>
            <a:endParaRPr sz="900" dirty="0">
              <a:latin typeface="Arial"/>
              <a:cs typeface="Arial"/>
            </a:endParaRPr>
          </a:p>
          <a:p>
            <a:pPr marL="210185">
              <a:lnSpc>
                <a:spcPts val="990"/>
              </a:lnSpc>
            </a:pPr>
            <a:r>
              <a:rPr sz="900" spc="-10" dirty="0">
                <a:solidFill>
                  <a:srgbClr val="00AF50"/>
                </a:solidFill>
                <a:latin typeface="Arial"/>
                <a:cs typeface="Arial"/>
              </a:rPr>
              <a:t>//constructors</a:t>
            </a:r>
            <a:endParaRPr sz="900" dirty="0">
              <a:latin typeface="Arial"/>
              <a:cs typeface="Arial"/>
            </a:endParaRPr>
          </a:p>
          <a:p>
            <a:pPr marL="210185">
              <a:lnSpc>
                <a:spcPts val="104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CPoint</a:t>
            </a:r>
            <a:r>
              <a:rPr sz="900" dirty="0">
                <a:latin typeface="Arial"/>
                <a:cs typeface="Arial"/>
              </a:rPr>
              <a:t>()</a:t>
            </a:r>
            <a:r>
              <a:rPr sz="900" spc="-20"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this(0,0,0)</a:t>
            </a:r>
            <a:r>
              <a:rPr sz="900" spc="-15" dirty="0">
                <a:latin typeface="Arial"/>
                <a:cs typeface="Arial"/>
              </a:rPr>
              <a:t> </a:t>
            </a:r>
            <a:r>
              <a:rPr sz="900" dirty="0">
                <a:solidFill>
                  <a:srgbClr val="00AF50"/>
                </a:solidFill>
                <a:latin typeface="Arial"/>
                <a:cs typeface="Arial"/>
              </a:rPr>
              <a:t>//default</a:t>
            </a:r>
            <a:r>
              <a:rPr sz="900" spc="-20" dirty="0">
                <a:solidFill>
                  <a:srgbClr val="00AF50"/>
                </a:solidFill>
                <a:latin typeface="Arial"/>
                <a:cs typeface="Arial"/>
              </a:rPr>
              <a:t> </a:t>
            </a:r>
            <a:r>
              <a:rPr sz="900" dirty="0">
                <a:solidFill>
                  <a:srgbClr val="00AF50"/>
                </a:solidFill>
                <a:latin typeface="Arial"/>
                <a:cs typeface="Arial"/>
              </a:rPr>
              <a:t>calls</a:t>
            </a:r>
            <a:r>
              <a:rPr sz="900" spc="-15" dirty="0">
                <a:solidFill>
                  <a:srgbClr val="00AF50"/>
                </a:solidFill>
                <a:latin typeface="Arial"/>
                <a:cs typeface="Arial"/>
              </a:rPr>
              <a:t> </a:t>
            </a:r>
            <a:r>
              <a:rPr sz="900" dirty="0">
                <a:solidFill>
                  <a:srgbClr val="00AF50"/>
                </a:solidFill>
                <a:latin typeface="Arial"/>
                <a:cs typeface="Arial"/>
              </a:rPr>
              <a:t>another</a:t>
            </a:r>
            <a:r>
              <a:rPr sz="900" spc="-20" dirty="0">
                <a:solidFill>
                  <a:srgbClr val="00AF50"/>
                </a:solidFill>
                <a:latin typeface="Arial"/>
                <a:cs typeface="Arial"/>
              </a:rPr>
              <a:t> </a:t>
            </a:r>
            <a:r>
              <a:rPr sz="900" spc="-10" dirty="0">
                <a:solidFill>
                  <a:srgbClr val="00AF50"/>
                </a:solidFill>
                <a:latin typeface="Arial"/>
                <a:cs typeface="Arial"/>
              </a:rPr>
              <a:t>constructor</a:t>
            </a:r>
            <a:endParaRPr sz="900" dirty="0">
              <a:latin typeface="Arial"/>
              <a:cs typeface="Arial"/>
            </a:endParaRPr>
          </a:p>
          <a:p>
            <a:pPr marL="210185">
              <a:lnSpc>
                <a:spcPts val="1030"/>
              </a:lnSpc>
            </a:pPr>
            <a:r>
              <a:rPr sz="900" dirty="0">
                <a:latin typeface="Arial"/>
                <a:cs typeface="Arial"/>
              </a:rPr>
              <a:t>{</a:t>
            </a:r>
          </a:p>
          <a:p>
            <a:pPr marL="210185">
              <a:lnSpc>
                <a:spcPts val="1030"/>
              </a:lnSpc>
            </a:pPr>
            <a:r>
              <a:rPr sz="900" dirty="0">
                <a:latin typeface="Arial"/>
                <a:cs typeface="Arial"/>
              </a:rPr>
              <a:t>}</a:t>
            </a:r>
          </a:p>
          <a:p>
            <a:pPr marL="210185">
              <a:lnSpc>
                <a:spcPts val="104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CPoint</a:t>
            </a:r>
            <a:r>
              <a:rPr sz="900" dirty="0">
                <a:latin typeface="Arial"/>
                <a:cs typeface="Arial"/>
              </a:rPr>
              <a:t>(</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x,</a:t>
            </a:r>
            <a:r>
              <a:rPr sz="900" spc="-15" dirty="0">
                <a:latin typeface="Arial"/>
                <a:cs typeface="Arial"/>
              </a:rPr>
              <a:t> </a:t>
            </a:r>
            <a:r>
              <a:rPr sz="900" dirty="0">
                <a:solidFill>
                  <a:srgbClr val="3333FF"/>
                </a:solidFill>
                <a:latin typeface="Arial"/>
                <a:cs typeface="Arial"/>
              </a:rPr>
              <a:t>double</a:t>
            </a:r>
            <a:r>
              <a:rPr sz="900" spc="-15" dirty="0">
                <a:solidFill>
                  <a:srgbClr val="3333FF"/>
                </a:solidFill>
                <a:latin typeface="Arial"/>
                <a:cs typeface="Arial"/>
              </a:rPr>
              <a:t> </a:t>
            </a:r>
            <a:r>
              <a:rPr sz="900" dirty="0">
                <a:latin typeface="Arial"/>
                <a:cs typeface="Arial"/>
              </a:rPr>
              <a:t>y,</a:t>
            </a:r>
            <a:r>
              <a:rPr sz="900" spc="-10"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spc="-25" dirty="0">
                <a:latin typeface="Arial"/>
                <a:cs typeface="Arial"/>
              </a:rPr>
              <a:t>z)</a:t>
            </a:r>
            <a:endParaRPr sz="900" dirty="0">
              <a:latin typeface="Arial"/>
              <a:cs typeface="Arial"/>
            </a:endParaRPr>
          </a:p>
          <a:p>
            <a:pPr marL="210185">
              <a:lnSpc>
                <a:spcPts val="1040"/>
              </a:lnSpc>
            </a:pPr>
            <a:r>
              <a:rPr sz="900" dirty="0">
                <a:latin typeface="Arial"/>
                <a:cs typeface="Arial"/>
              </a:rPr>
              <a:t>{</a:t>
            </a:r>
          </a:p>
          <a:p>
            <a:pPr marL="274320">
              <a:lnSpc>
                <a:spcPts val="1030"/>
              </a:lnSpc>
            </a:pPr>
            <a:r>
              <a:rPr sz="900" dirty="0">
                <a:latin typeface="Arial"/>
                <a:cs typeface="Arial"/>
              </a:rPr>
              <a:t>_x</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x;</a:t>
            </a:r>
            <a:endParaRPr sz="900" dirty="0">
              <a:latin typeface="Arial"/>
              <a:cs typeface="Arial"/>
            </a:endParaRPr>
          </a:p>
          <a:p>
            <a:pPr marL="274320">
              <a:lnSpc>
                <a:spcPts val="1030"/>
              </a:lnSpc>
            </a:pPr>
            <a:r>
              <a:rPr sz="900" dirty="0">
                <a:latin typeface="Arial"/>
                <a:cs typeface="Arial"/>
              </a:rPr>
              <a:t>_y</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y;</a:t>
            </a:r>
            <a:endParaRPr sz="900" dirty="0">
              <a:latin typeface="Arial"/>
              <a:cs typeface="Arial"/>
            </a:endParaRPr>
          </a:p>
          <a:p>
            <a:pPr marL="274320">
              <a:lnSpc>
                <a:spcPts val="1040"/>
              </a:lnSpc>
            </a:pPr>
            <a:r>
              <a:rPr sz="900" dirty="0">
                <a:latin typeface="Arial"/>
                <a:cs typeface="Arial"/>
              </a:rPr>
              <a:t>_z</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z;</a:t>
            </a:r>
            <a:endParaRPr sz="900" dirty="0">
              <a:latin typeface="Arial"/>
              <a:cs typeface="Arial"/>
            </a:endParaRPr>
          </a:p>
          <a:p>
            <a:pPr marL="210185">
              <a:lnSpc>
                <a:spcPts val="1040"/>
              </a:lnSpc>
            </a:pPr>
            <a:r>
              <a:rPr sz="900" dirty="0">
                <a:latin typeface="Arial"/>
                <a:cs typeface="Arial"/>
              </a:rPr>
              <a:t>}</a:t>
            </a:r>
          </a:p>
          <a:p>
            <a:pPr marL="210185">
              <a:lnSpc>
                <a:spcPts val="1030"/>
              </a:lnSpc>
            </a:pPr>
            <a:r>
              <a:rPr sz="900" spc="-10" dirty="0">
                <a:solidFill>
                  <a:srgbClr val="00AF50"/>
                </a:solidFill>
                <a:latin typeface="Arial"/>
                <a:cs typeface="Arial"/>
              </a:rPr>
              <a:t>//properties</a:t>
            </a:r>
            <a:endParaRPr sz="900" dirty="0">
              <a:latin typeface="Arial"/>
              <a:cs typeface="Arial"/>
            </a:endParaRPr>
          </a:p>
          <a:p>
            <a:pPr marL="210185" marR="2989580" algn="just">
              <a:lnSpc>
                <a:spcPct val="96100"/>
              </a:lnSpc>
              <a:spcBef>
                <a:spcPts val="20"/>
              </a:spcBef>
            </a:pP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X</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a:t>
            </a:r>
            <a:r>
              <a:rPr sz="900" spc="5" dirty="0">
                <a:solidFill>
                  <a:srgbClr val="3333FF"/>
                </a:solidFill>
                <a:latin typeface="Arial"/>
                <a:cs typeface="Arial"/>
              </a:rPr>
              <a:t> </a:t>
            </a:r>
            <a:r>
              <a:rPr sz="900" dirty="0">
                <a:latin typeface="Arial"/>
                <a:cs typeface="Arial"/>
              </a:rPr>
              <a:t>_x;</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_x</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return </a:t>
            </a:r>
            <a:r>
              <a:rPr sz="900" dirty="0">
                <a:latin typeface="Arial"/>
                <a:cs typeface="Arial"/>
              </a:rPr>
              <a:t>_y;</a:t>
            </a:r>
            <a:r>
              <a:rPr sz="900" spc="-2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_y</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r>
              <a:rPr sz="900" dirty="0">
                <a:latin typeface="Arial"/>
                <a:cs typeface="Arial"/>
              </a:rPr>
              <a:t> </a:t>
            </a:r>
            <a:r>
              <a:rPr sz="900" dirty="0">
                <a:solidFill>
                  <a:srgbClr val="3333FF"/>
                </a:solidFill>
                <a:latin typeface="Arial"/>
                <a:cs typeface="Arial"/>
              </a:rPr>
              <a:t>public</a:t>
            </a:r>
            <a:r>
              <a:rPr sz="900" spc="-15" dirty="0">
                <a:solidFill>
                  <a:srgbClr val="3333FF"/>
                </a:solidFill>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get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return </a:t>
            </a:r>
            <a:r>
              <a:rPr sz="900" dirty="0">
                <a:latin typeface="Arial"/>
                <a:cs typeface="Arial"/>
              </a:rPr>
              <a:t>_z;</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5" dirty="0">
                <a:latin typeface="Arial"/>
                <a:cs typeface="Arial"/>
              </a:rPr>
              <a:t> </a:t>
            </a:r>
            <a:r>
              <a:rPr sz="900" dirty="0">
                <a:latin typeface="Arial"/>
                <a:cs typeface="Arial"/>
              </a:rPr>
              <a:t>_z</a:t>
            </a:r>
            <a:r>
              <a:rPr sz="900" spc="-5" dirty="0">
                <a:latin typeface="Arial"/>
                <a:cs typeface="Arial"/>
              </a:rPr>
              <a:t> </a:t>
            </a:r>
            <a:r>
              <a:rPr sz="900" dirty="0">
                <a:latin typeface="Arial"/>
                <a:cs typeface="Arial"/>
              </a:rPr>
              <a:t>=</a:t>
            </a:r>
            <a:r>
              <a:rPr sz="900" spc="-15" dirty="0">
                <a:latin typeface="Arial"/>
                <a:cs typeface="Arial"/>
              </a:rPr>
              <a:t> </a:t>
            </a:r>
            <a:r>
              <a:rPr sz="900" dirty="0">
                <a:solidFill>
                  <a:srgbClr val="3333FF"/>
                </a:solidFill>
                <a:latin typeface="Arial"/>
                <a:cs typeface="Arial"/>
              </a:rPr>
              <a:t>value</a:t>
            </a:r>
            <a:r>
              <a:rPr sz="900" dirty="0">
                <a:latin typeface="Arial"/>
                <a:cs typeface="Arial"/>
              </a:rPr>
              <a:t>;</a:t>
            </a:r>
            <a:r>
              <a:rPr sz="900" spc="-5" dirty="0">
                <a:latin typeface="Arial"/>
                <a:cs typeface="Arial"/>
              </a:rPr>
              <a:t> </a:t>
            </a:r>
            <a:r>
              <a:rPr sz="900" dirty="0">
                <a:latin typeface="Arial"/>
                <a:cs typeface="Arial"/>
              </a:rPr>
              <a:t>}</a:t>
            </a:r>
            <a:r>
              <a:rPr sz="900" spc="-5" dirty="0">
                <a:latin typeface="Arial"/>
                <a:cs typeface="Arial"/>
              </a:rPr>
              <a:t> </a:t>
            </a:r>
            <a:r>
              <a:rPr sz="900" spc="-50" dirty="0">
                <a:latin typeface="Arial"/>
                <a:cs typeface="Arial"/>
              </a:rPr>
              <a:t>}</a:t>
            </a:r>
            <a:endParaRPr sz="900" dirty="0">
              <a:latin typeface="Arial"/>
              <a:cs typeface="Arial"/>
            </a:endParaRPr>
          </a:p>
          <a:p>
            <a:pPr marL="210185">
              <a:lnSpc>
                <a:spcPts val="1010"/>
              </a:lnSpc>
            </a:pPr>
            <a:r>
              <a:rPr sz="900" dirty="0">
                <a:solidFill>
                  <a:srgbClr val="00AF50"/>
                </a:solidFill>
                <a:latin typeface="Arial"/>
                <a:cs typeface="Arial"/>
              </a:rPr>
              <a:t>//static</a:t>
            </a:r>
            <a:r>
              <a:rPr sz="900" spc="-35" dirty="0">
                <a:solidFill>
                  <a:srgbClr val="00AF50"/>
                </a:solidFill>
                <a:latin typeface="Arial"/>
                <a:cs typeface="Arial"/>
              </a:rPr>
              <a:t> </a:t>
            </a:r>
            <a:r>
              <a:rPr sz="900" spc="-10" dirty="0">
                <a:solidFill>
                  <a:srgbClr val="00AF50"/>
                </a:solidFill>
                <a:latin typeface="Arial"/>
                <a:cs typeface="Arial"/>
              </a:rPr>
              <a:t>methods</a:t>
            </a:r>
            <a:endParaRPr sz="900" dirty="0">
              <a:latin typeface="Arial"/>
              <a:cs typeface="Arial"/>
            </a:endParaRPr>
          </a:p>
          <a:p>
            <a:pPr marL="210185">
              <a:lnSpc>
                <a:spcPts val="1030"/>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static</a:t>
            </a:r>
            <a:r>
              <a:rPr sz="900" spc="-20"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IsEqualLocation</a:t>
            </a:r>
            <a:r>
              <a:rPr sz="900" dirty="0">
                <a:latin typeface="Arial"/>
                <a:cs typeface="Arial"/>
              </a:rPr>
              <a:t>(</a:t>
            </a:r>
            <a:r>
              <a:rPr sz="900" b="1" dirty="0">
                <a:latin typeface="Arial"/>
                <a:cs typeface="Arial"/>
              </a:rPr>
              <a:t>CColorPoint</a:t>
            </a:r>
            <a:r>
              <a:rPr sz="900" b="1" spc="-25" dirty="0">
                <a:latin typeface="Arial"/>
                <a:cs typeface="Arial"/>
              </a:rPr>
              <a:t> </a:t>
            </a:r>
            <a:r>
              <a:rPr sz="900" dirty="0">
                <a:latin typeface="Arial"/>
                <a:cs typeface="Arial"/>
              </a:rPr>
              <a:t>p1,</a:t>
            </a:r>
            <a:r>
              <a:rPr sz="900" spc="-20" dirty="0">
                <a:latin typeface="Arial"/>
                <a:cs typeface="Arial"/>
              </a:rPr>
              <a:t> </a:t>
            </a:r>
            <a:r>
              <a:rPr sz="900" b="1" dirty="0">
                <a:latin typeface="Arial"/>
                <a:cs typeface="Arial"/>
              </a:rPr>
              <a:t>CColorPoint</a:t>
            </a:r>
            <a:r>
              <a:rPr sz="900" b="1" spc="-20" dirty="0">
                <a:latin typeface="Arial"/>
                <a:cs typeface="Arial"/>
              </a:rPr>
              <a:t> </a:t>
            </a:r>
            <a:r>
              <a:rPr sz="900" spc="-25" dirty="0">
                <a:latin typeface="Arial"/>
                <a:cs typeface="Arial"/>
              </a:rPr>
              <a:t>p2)</a:t>
            </a:r>
            <a:endParaRPr sz="900" dirty="0">
              <a:latin typeface="Arial"/>
              <a:cs typeface="Arial"/>
            </a:endParaRPr>
          </a:p>
          <a:p>
            <a:pPr marL="210185">
              <a:lnSpc>
                <a:spcPts val="1040"/>
              </a:lnSpc>
            </a:pPr>
            <a:r>
              <a:rPr sz="900" dirty="0">
                <a:latin typeface="Arial"/>
                <a:cs typeface="Arial"/>
              </a:rPr>
              <a:t>{</a:t>
            </a:r>
          </a:p>
          <a:p>
            <a:pPr marL="274320">
              <a:lnSpc>
                <a:spcPts val="1040"/>
              </a:lnSpc>
            </a:pPr>
            <a:r>
              <a:rPr sz="900" dirty="0">
                <a:solidFill>
                  <a:srgbClr val="3333FF"/>
                </a:solidFill>
                <a:latin typeface="Arial"/>
                <a:cs typeface="Arial"/>
              </a:rPr>
              <a:t>return</a:t>
            </a:r>
            <a:r>
              <a:rPr sz="900" spc="-15" dirty="0">
                <a:solidFill>
                  <a:srgbClr val="3333FF"/>
                </a:solidFill>
                <a:latin typeface="Arial"/>
                <a:cs typeface="Arial"/>
              </a:rPr>
              <a:t> </a:t>
            </a:r>
            <a:r>
              <a:rPr sz="900" dirty="0">
                <a:latin typeface="Arial"/>
                <a:cs typeface="Arial"/>
              </a:rPr>
              <a:t>(p1.X</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p2.X</a:t>
            </a:r>
            <a:r>
              <a:rPr sz="900" spc="-10" dirty="0">
                <a:latin typeface="Arial"/>
                <a:cs typeface="Arial"/>
              </a:rPr>
              <a:t> </a:t>
            </a:r>
            <a:r>
              <a:rPr sz="900" dirty="0">
                <a:latin typeface="Arial"/>
                <a:cs typeface="Arial"/>
              </a:rPr>
              <a:t>&amp;&amp;</a:t>
            </a:r>
            <a:r>
              <a:rPr sz="900" spc="-20" dirty="0">
                <a:latin typeface="Arial"/>
                <a:cs typeface="Arial"/>
              </a:rPr>
              <a:t> </a:t>
            </a:r>
            <a:r>
              <a:rPr sz="900" dirty="0">
                <a:latin typeface="Arial"/>
                <a:cs typeface="Arial"/>
              </a:rPr>
              <a:t>p1.Y</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p2.Y</a:t>
            </a:r>
            <a:r>
              <a:rPr sz="900" spc="-10" dirty="0">
                <a:latin typeface="Arial"/>
                <a:cs typeface="Arial"/>
              </a:rPr>
              <a:t> </a:t>
            </a:r>
            <a:r>
              <a:rPr sz="900" dirty="0">
                <a:latin typeface="Arial"/>
                <a:cs typeface="Arial"/>
              </a:rPr>
              <a:t>&amp;&amp;</a:t>
            </a:r>
            <a:r>
              <a:rPr sz="900" spc="-5" dirty="0">
                <a:latin typeface="Arial"/>
                <a:cs typeface="Arial"/>
              </a:rPr>
              <a:t> </a:t>
            </a:r>
            <a:r>
              <a:rPr sz="900" dirty="0">
                <a:latin typeface="Arial"/>
                <a:cs typeface="Arial"/>
              </a:rPr>
              <a:t>p1.Z</a:t>
            </a:r>
            <a:r>
              <a:rPr sz="900" spc="-10"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p2.Z);</a:t>
            </a:r>
            <a:endParaRPr sz="900" dirty="0">
              <a:latin typeface="Arial"/>
              <a:cs typeface="Arial"/>
            </a:endParaRPr>
          </a:p>
          <a:p>
            <a:pPr marL="210185">
              <a:lnSpc>
                <a:spcPts val="1030"/>
              </a:lnSpc>
            </a:pPr>
            <a:r>
              <a:rPr sz="900" dirty="0">
                <a:latin typeface="Arial"/>
                <a:cs typeface="Arial"/>
              </a:rPr>
              <a:t>}</a:t>
            </a:r>
          </a:p>
          <a:p>
            <a:pPr marL="82550">
              <a:lnSpc>
                <a:spcPts val="1055"/>
              </a:lnSpc>
            </a:pPr>
            <a:r>
              <a:rPr sz="900" dirty="0">
                <a:latin typeface="Arial"/>
                <a:cs typeface="Arial"/>
              </a:rPr>
              <a:t>}</a:t>
            </a:r>
          </a:p>
          <a:p>
            <a:pPr>
              <a:lnSpc>
                <a:spcPct val="100000"/>
              </a:lnSpc>
              <a:spcBef>
                <a:spcPts val="15"/>
              </a:spcBef>
            </a:pPr>
            <a:endParaRPr sz="850" dirty="0">
              <a:latin typeface="Arial"/>
              <a:cs typeface="Arial"/>
            </a:endParaRPr>
          </a:p>
          <a:p>
            <a:pPr marL="82550">
              <a:lnSpc>
                <a:spcPts val="1055"/>
              </a:lnSpc>
            </a:pPr>
            <a:r>
              <a:rPr sz="900" dirty="0">
                <a:solidFill>
                  <a:srgbClr val="0000FF"/>
                </a:solidFill>
                <a:latin typeface="Arial"/>
                <a:cs typeface="Arial"/>
              </a:rPr>
              <a:t>class</a:t>
            </a:r>
            <a:r>
              <a:rPr sz="900" spc="-10" dirty="0">
                <a:solidFill>
                  <a:srgbClr val="0000FF"/>
                </a:solidFill>
                <a:latin typeface="Arial"/>
                <a:cs typeface="Arial"/>
              </a:rPr>
              <a:t> </a:t>
            </a:r>
            <a:r>
              <a:rPr sz="900" b="1" dirty="0">
                <a:latin typeface="Arial"/>
                <a:cs typeface="Arial"/>
              </a:rPr>
              <a:t>CColorPoint</a:t>
            </a:r>
            <a:r>
              <a:rPr sz="900" dirty="0">
                <a:latin typeface="Arial"/>
                <a:cs typeface="Arial"/>
              </a:rPr>
              <a:t>:</a:t>
            </a:r>
            <a:r>
              <a:rPr sz="900" spc="-15" dirty="0">
                <a:latin typeface="Arial"/>
                <a:cs typeface="Arial"/>
              </a:rPr>
              <a:t> </a:t>
            </a:r>
            <a:r>
              <a:rPr sz="900" spc="-10" dirty="0">
                <a:latin typeface="Arial"/>
                <a:cs typeface="Arial"/>
              </a:rPr>
              <a:t>CPoint{</a:t>
            </a:r>
            <a:endParaRPr sz="900" dirty="0">
              <a:latin typeface="Arial"/>
              <a:cs typeface="Arial"/>
            </a:endParaRPr>
          </a:p>
          <a:p>
            <a:pPr marL="210185">
              <a:lnSpc>
                <a:spcPts val="1030"/>
              </a:lnSpc>
            </a:pPr>
            <a:r>
              <a:rPr sz="900" spc="-10" dirty="0">
                <a:solidFill>
                  <a:srgbClr val="00AF50"/>
                </a:solidFill>
                <a:latin typeface="Arial"/>
                <a:cs typeface="Arial"/>
              </a:rPr>
              <a:t>//fields</a:t>
            </a:r>
            <a:endParaRPr sz="900" dirty="0">
              <a:latin typeface="Arial"/>
              <a:cs typeface="Arial"/>
            </a:endParaRPr>
          </a:p>
          <a:p>
            <a:pPr marL="210185">
              <a:lnSpc>
                <a:spcPts val="1055"/>
              </a:lnSpc>
            </a:pPr>
            <a:r>
              <a:rPr sz="900" dirty="0">
                <a:solidFill>
                  <a:srgbClr val="0000FF"/>
                </a:solidFill>
                <a:latin typeface="Arial"/>
                <a:cs typeface="Arial"/>
              </a:rPr>
              <a:t>private</a:t>
            </a:r>
            <a:r>
              <a:rPr sz="900" spc="-30" dirty="0">
                <a:solidFill>
                  <a:srgbClr val="0000FF"/>
                </a:solidFill>
                <a:latin typeface="Arial"/>
                <a:cs typeface="Arial"/>
              </a:rPr>
              <a:t> </a:t>
            </a:r>
            <a:r>
              <a:rPr sz="900" dirty="0">
                <a:latin typeface="Arial"/>
                <a:cs typeface="Arial"/>
              </a:rPr>
              <a:t>System.Drawing.</a:t>
            </a:r>
            <a:r>
              <a:rPr sz="900" b="1" dirty="0">
                <a:latin typeface="Arial"/>
                <a:cs typeface="Arial"/>
              </a:rPr>
              <a:t>Color</a:t>
            </a:r>
            <a:r>
              <a:rPr sz="900" b="1" spc="-25" dirty="0">
                <a:latin typeface="Arial"/>
                <a:cs typeface="Arial"/>
              </a:rPr>
              <a:t> </a:t>
            </a:r>
            <a:r>
              <a:rPr sz="900" spc="-25" dirty="0">
                <a:latin typeface="Arial"/>
                <a:cs typeface="Arial"/>
              </a:rPr>
              <a:t>_c;</a:t>
            </a:r>
            <a:endParaRPr sz="900" dirty="0">
              <a:latin typeface="Arial"/>
              <a:cs typeface="Arial"/>
            </a:endParaRPr>
          </a:p>
          <a:p>
            <a:pPr>
              <a:lnSpc>
                <a:spcPct val="100000"/>
              </a:lnSpc>
              <a:spcBef>
                <a:spcPts val="20"/>
              </a:spcBef>
            </a:pPr>
            <a:endParaRPr sz="850" dirty="0">
              <a:latin typeface="Arial"/>
              <a:cs typeface="Arial"/>
            </a:endParaRPr>
          </a:p>
          <a:p>
            <a:pPr marL="210185">
              <a:lnSpc>
                <a:spcPts val="1055"/>
              </a:lnSpc>
            </a:pPr>
            <a:r>
              <a:rPr sz="900" spc="-10" dirty="0">
                <a:solidFill>
                  <a:srgbClr val="00AF50"/>
                </a:solidFill>
                <a:latin typeface="Arial"/>
                <a:cs typeface="Arial"/>
              </a:rPr>
              <a:t>//constructors</a:t>
            </a:r>
            <a:endParaRPr sz="900" dirty="0">
              <a:latin typeface="Arial"/>
              <a:cs typeface="Arial"/>
            </a:endParaRPr>
          </a:p>
          <a:p>
            <a:pPr marL="210185">
              <a:lnSpc>
                <a:spcPts val="1030"/>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CColorPoint</a:t>
            </a:r>
            <a:r>
              <a:rPr sz="900" dirty="0">
                <a:latin typeface="Arial"/>
                <a:cs typeface="Arial"/>
              </a:rPr>
              <a:t>()</a:t>
            </a:r>
            <a:r>
              <a:rPr sz="900" spc="-30" dirty="0">
                <a:latin typeface="Arial"/>
                <a:cs typeface="Arial"/>
              </a:rPr>
              <a:t> </a:t>
            </a:r>
            <a:r>
              <a:rPr sz="900" dirty="0">
                <a:latin typeface="Arial"/>
                <a:cs typeface="Arial"/>
              </a:rPr>
              <a:t>:</a:t>
            </a:r>
            <a:r>
              <a:rPr sz="900" spc="-10" dirty="0">
                <a:latin typeface="Arial"/>
                <a:cs typeface="Arial"/>
              </a:rPr>
              <a:t> base()</a:t>
            </a:r>
            <a:r>
              <a:rPr sz="900" spc="-10" dirty="0">
                <a:solidFill>
                  <a:srgbClr val="00AF50"/>
                </a:solidFill>
                <a:latin typeface="Arial"/>
                <a:cs typeface="Arial"/>
              </a:rPr>
              <a:t>//default</a:t>
            </a:r>
            <a:endParaRPr sz="900" dirty="0">
              <a:latin typeface="Arial"/>
              <a:cs typeface="Arial"/>
            </a:endParaRPr>
          </a:p>
          <a:p>
            <a:pPr marL="210185">
              <a:lnSpc>
                <a:spcPts val="1030"/>
              </a:lnSpc>
            </a:pPr>
            <a:r>
              <a:rPr sz="900" dirty="0">
                <a:latin typeface="Arial"/>
                <a:cs typeface="Arial"/>
              </a:rPr>
              <a:t>{</a:t>
            </a:r>
          </a:p>
          <a:p>
            <a:pPr marL="274320">
              <a:lnSpc>
                <a:spcPts val="1040"/>
              </a:lnSpc>
            </a:pP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spc="-10" dirty="0">
                <a:latin typeface="Arial"/>
                <a:cs typeface="Arial"/>
              </a:rPr>
              <a:t>System,.Drawing.</a:t>
            </a:r>
            <a:r>
              <a:rPr sz="900" b="1" spc="-10" dirty="0">
                <a:latin typeface="Arial"/>
                <a:cs typeface="Arial"/>
              </a:rPr>
              <a:t>Color</a:t>
            </a:r>
            <a:r>
              <a:rPr sz="900" spc="-10" dirty="0">
                <a:latin typeface="Arial"/>
                <a:cs typeface="Arial"/>
              </a:rPr>
              <a:t>.White;</a:t>
            </a:r>
            <a:endParaRPr sz="900" dirty="0">
              <a:latin typeface="Arial"/>
              <a:cs typeface="Arial"/>
            </a:endParaRPr>
          </a:p>
          <a:p>
            <a:pPr marL="210185">
              <a:lnSpc>
                <a:spcPts val="1040"/>
              </a:lnSpc>
            </a:pPr>
            <a:r>
              <a:rPr sz="900" dirty="0">
                <a:latin typeface="Arial"/>
                <a:cs typeface="Arial"/>
              </a:rPr>
              <a:t>}</a:t>
            </a:r>
          </a:p>
          <a:p>
            <a:pPr marL="210185">
              <a:lnSpc>
                <a:spcPts val="1035"/>
              </a:lnSpc>
            </a:pPr>
            <a:r>
              <a:rPr sz="900" dirty="0">
                <a:solidFill>
                  <a:srgbClr val="3333FF"/>
                </a:solidFill>
                <a:latin typeface="Arial"/>
                <a:cs typeface="Arial"/>
              </a:rPr>
              <a:t>public</a:t>
            </a:r>
            <a:r>
              <a:rPr sz="900" spc="5" dirty="0">
                <a:solidFill>
                  <a:srgbClr val="3333FF"/>
                </a:solidFill>
                <a:latin typeface="Arial"/>
                <a:cs typeface="Arial"/>
              </a:rPr>
              <a:t> </a:t>
            </a:r>
            <a:r>
              <a:rPr sz="900" b="1" dirty="0">
                <a:latin typeface="Arial"/>
                <a:cs typeface="Arial"/>
              </a:rPr>
              <a:t>CColorPoint</a:t>
            </a:r>
            <a:r>
              <a:rPr sz="900" dirty="0">
                <a:latin typeface="Arial"/>
                <a:cs typeface="Arial"/>
              </a:rPr>
              <a:t>(</a:t>
            </a:r>
            <a:r>
              <a:rPr sz="900" dirty="0">
                <a:solidFill>
                  <a:srgbClr val="3333FF"/>
                </a:solidFill>
                <a:latin typeface="Arial"/>
                <a:cs typeface="Arial"/>
              </a:rPr>
              <a:t>double </a:t>
            </a:r>
            <a:r>
              <a:rPr sz="900" dirty="0">
                <a:latin typeface="Arial"/>
                <a:cs typeface="Arial"/>
              </a:rPr>
              <a:t>x,</a:t>
            </a:r>
            <a:r>
              <a:rPr sz="900" spc="5"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y,</a:t>
            </a:r>
            <a:r>
              <a:rPr sz="900" spc="-5" dirty="0">
                <a:latin typeface="Arial"/>
                <a:cs typeface="Arial"/>
              </a:rPr>
              <a:t> </a:t>
            </a:r>
            <a:r>
              <a:rPr sz="900" dirty="0">
                <a:solidFill>
                  <a:srgbClr val="3333FF"/>
                </a:solidFill>
                <a:latin typeface="Arial"/>
                <a:cs typeface="Arial"/>
              </a:rPr>
              <a:t>double</a:t>
            </a:r>
            <a:r>
              <a:rPr sz="900" spc="-5" dirty="0">
                <a:solidFill>
                  <a:srgbClr val="3333FF"/>
                </a:solidFill>
                <a:latin typeface="Arial"/>
                <a:cs typeface="Arial"/>
              </a:rPr>
              <a:t> </a:t>
            </a:r>
            <a:r>
              <a:rPr sz="900" dirty="0">
                <a:latin typeface="Arial"/>
                <a:cs typeface="Arial"/>
              </a:rPr>
              <a:t>z,</a:t>
            </a:r>
            <a:r>
              <a:rPr sz="900" spc="5" dirty="0">
                <a:latin typeface="Arial"/>
                <a:cs typeface="Arial"/>
              </a:rPr>
              <a:t> </a:t>
            </a:r>
            <a:r>
              <a:rPr sz="900" spc="-10" dirty="0">
                <a:latin typeface="Arial"/>
                <a:cs typeface="Arial"/>
              </a:rPr>
              <a:t>System.Drawing.Color</a:t>
            </a:r>
            <a:r>
              <a:rPr sz="900" dirty="0">
                <a:latin typeface="Arial"/>
                <a:cs typeface="Arial"/>
              </a:rPr>
              <a:t> c)</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base</a:t>
            </a:r>
            <a:r>
              <a:rPr sz="900" spc="-5" dirty="0">
                <a:latin typeface="Arial"/>
                <a:cs typeface="Arial"/>
              </a:rPr>
              <a:t> </a:t>
            </a:r>
            <a:r>
              <a:rPr sz="900" dirty="0">
                <a:latin typeface="Arial"/>
                <a:cs typeface="Arial"/>
              </a:rPr>
              <a:t>(x,</a:t>
            </a:r>
            <a:r>
              <a:rPr sz="900" spc="-10" dirty="0">
                <a:latin typeface="Arial"/>
                <a:cs typeface="Arial"/>
              </a:rPr>
              <a:t> </a:t>
            </a:r>
            <a:r>
              <a:rPr sz="900" dirty="0">
                <a:latin typeface="Arial"/>
                <a:cs typeface="Arial"/>
              </a:rPr>
              <a:t>y,</a:t>
            </a:r>
            <a:r>
              <a:rPr sz="900" spc="-5" dirty="0">
                <a:latin typeface="Arial"/>
                <a:cs typeface="Arial"/>
              </a:rPr>
              <a:t> </a:t>
            </a:r>
            <a:r>
              <a:rPr sz="900" spc="-25" dirty="0">
                <a:latin typeface="Arial"/>
                <a:cs typeface="Arial"/>
              </a:rPr>
              <a:t>z)</a:t>
            </a:r>
            <a:endParaRPr sz="900" dirty="0">
              <a:latin typeface="Arial"/>
              <a:cs typeface="Arial"/>
            </a:endParaRPr>
          </a:p>
          <a:p>
            <a:pPr marL="210185">
              <a:lnSpc>
                <a:spcPts val="1035"/>
              </a:lnSpc>
            </a:pPr>
            <a:r>
              <a:rPr sz="900" dirty="0">
                <a:latin typeface="Arial"/>
                <a:cs typeface="Arial"/>
              </a:rPr>
              <a:t>{</a:t>
            </a:r>
          </a:p>
          <a:p>
            <a:pPr marL="274320">
              <a:lnSpc>
                <a:spcPts val="1030"/>
              </a:lnSpc>
            </a:pPr>
            <a:r>
              <a:rPr sz="900" dirty="0">
                <a:latin typeface="Arial"/>
                <a:cs typeface="Arial"/>
              </a:rPr>
              <a:t>_c</a:t>
            </a:r>
            <a:r>
              <a:rPr sz="900" spc="-15" dirty="0">
                <a:latin typeface="Arial"/>
                <a:cs typeface="Arial"/>
              </a:rPr>
              <a:t> </a:t>
            </a:r>
            <a:r>
              <a:rPr sz="900" dirty="0">
                <a:latin typeface="Arial"/>
                <a:cs typeface="Arial"/>
              </a:rPr>
              <a:t>=</a:t>
            </a:r>
            <a:r>
              <a:rPr sz="900" spc="-15" dirty="0">
                <a:latin typeface="Arial"/>
                <a:cs typeface="Arial"/>
              </a:rPr>
              <a:t> </a:t>
            </a:r>
            <a:r>
              <a:rPr sz="900" spc="-25" dirty="0">
                <a:latin typeface="Arial"/>
                <a:cs typeface="Arial"/>
              </a:rPr>
              <a:t>c;</a:t>
            </a:r>
            <a:endParaRPr sz="900" dirty="0">
              <a:latin typeface="Arial"/>
              <a:cs typeface="Arial"/>
            </a:endParaRPr>
          </a:p>
          <a:p>
            <a:pPr marL="210185">
              <a:lnSpc>
                <a:spcPts val="1040"/>
              </a:lnSpc>
            </a:pPr>
            <a:r>
              <a:rPr sz="900" dirty="0">
                <a:latin typeface="Arial"/>
                <a:cs typeface="Arial"/>
              </a:rPr>
              <a:t>}</a:t>
            </a:r>
          </a:p>
          <a:p>
            <a:pPr marL="210185">
              <a:lnSpc>
                <a:spcPts val="1040"/>
              </a:lnSpc>
            </a:pPr>
            <a:r>
              <a:rPr sz="900" spc="-10" dirty="0">
                <a:solidFill>
                  <a:srgbClr val="00AF50"/>
                </a:solidFill>
                <a:latin typeface="Arial"/>
                <a:cs typeface="Arial"/>
              </a:rPr>
              <a:t>//properties</a:t>
            </a:r>
            <a:endParaRPr sz="900" dirty="0">
              <a:latin typeface="Arial"/>
              <a:cs typeface="Arial"/>
            </a:endParaRPr>
          </a:p>
          <a:p>
            <a:pPr marL="210185">
              <a:lnSpc>
                <a:spcPts val="1030"/>
              </a:lnSpc>
            </a:pPr>
            <a:r>
              <a:rPr sz="900" dirty="0">
                <a:solidFill>
                  <a:srgbClr val="3333FF"/>
                </a:solidFill>
                <a:latin typeface="Arial"/>
                <a:cs typeface="Arial"/>
              </a:rPr>
              <a:t>public </a:t>
            </a:r>
            <a:r>
              <a:rPr sz="900" dirty="0">
                <a:latin typeface="Arial"/>
                <a:cs typeface="Arial"/>
              </a:rPr>
              <a:t>System.Drawing.</a:t>
            </a:r>
            <a:r>
              <a:rPr sz="900" b="1" dirty="0">
                <a:latin typeface="Arial"/>
                <a:cs typeface="Arial"/>
              </a:rPr>
              <a:t>Color</a:t>
            </a:r>
            <a:r>
              <a:rPr sz="900" b="1" spc="-5" dirty="0">
                <a:latin typeface="Arial"/>
                <a:cs typeface="Arial"/>
              </a:rPr>
              <a:t> </a:t>
            </a:r>
            <a:r>
              <a:rPr sz="900" dirty="0">
                <a:latin typeface="Arial"/>
                <a:cs typeface="Arial"/>
              </a:rPr>
              <a:t>C</a:t>
            </a:r>
            <a:r>
              <a:rPr sz="900" spc="-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get </a:t>
            </a:r>
            <a:r>
              <a:rPr sz="900" dirty="0">
                <a:latin typeface="Arial"/>
                <a:cs typeface="Arial"/>
              </a:rPr>
              <a:t>{</a:t>
            </a:r>
            <a:r>
              <a:rPr sz="900" spc="-10" dirty="0">
                <a:latin typeface="Arial"/>
                <a:cs typeface="Arial"/>
              </a:rPr>
              <a:t> </a:t>
            </a:r>
            <a:r>
              <a:rPr sz="900" dirty="0">
                <a:solidFill>
                  <a:srgbClr val="3333FF"/>
                </a:solidFill>
                <a:latin typeface="Arial"/>
                <a:cs typeface="Arial"/>
              </a:rPr>
              <a:t>return</a:t>
            </a:r>
            <a:r>
              <a:rPr sz="900" spc="-10" dirty="0">
                <a:solidFill>
                  <a:srgbClr val="3333FF"/>
                </a:solidFill>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10" dirty="0">
                <a:latin typeface="Arial"/>
                <a:cs typeface="Arial"/>
              </a:rPr>
              <a:t> </a:t>
            </a:r>
            <a:r>
              <a:rPr sz="900" dirty="0">
                <a:solidFill>
                  <a:srgbClr val="3333FF"/>
                </a:solidFill>
                <a:latin typeface="Arial"/>
                <a:cs typeface="Arial"/>
              </a:rPr>
              <a:t>set</a:t>
            </a:r>
            <a:r>
              <a:rPr sz="900" spc="-5" dirty="0">
                <a:solidFill>
                  <a:srgbClr val="3333FF"/>
                </a:solidFill>
                <a:latin typeface="Arial"/>
                <a:cs typeface="Arial"/>
              </a:rPr>
              <a:t> </a:t>
            </a:r>
            <a:r>
              <a:rPr sz="900" dirty="0">
                <a:latin typeface="Arial"/>
                <a:cs typeface="Arial"/>
              </a:rPr>
              <a:t>{</a:t>
            </a:r>
            <a:r>
              <a:rPr sz="900" spc="-10" dirty="0">
                <a:latin typeface="Arial"/>
                <a:cs typeface="Arial"/>
              </a:rPr>
              <a:t> </a:t>
            </a:r>
            <a:r>
              <a:rPr sz="900" dirty="0">
                <a:latin typeface="Arial"/>
                <a:cs typeface="Arial"/>
              </a:rPr>
              <a:t>_c</a:t>
            </a:r>
            <a:r>
              <a:rPr sz="900" spc="-15"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value</a:t>
            </a:r>
            <a:r>
              <a:rPr sz="900" dirty="0">
                <a:latin typeface="Arial"/>
                <a:cs typeface="Arial"/>
              </a:rPr>
              <a:t>;</a:t>
            </a:r>
            <a:r>
              <a:rPr sz="900" spc="-15" dirty="0">
                <a:latin typeface="Arial"/>
                <a:cs typeface="Arial"/>
              </a:rPr>
              <a:t> </a:t>
            </a:r>
            <a:r>
              <a:rPr sz="900" dirty="0">
                <a:latin typeface="Arial"/>
                <a:cs typeface="Arial"/>
              </a:rPr>
              <a:t>}</a:t>
            </a:r>
            <a:r>
              <a:rPr sz="900" spc="-10" dirty="0">
                <a:latin typeface="Arial"/>
                <a:cs typeface="Arial"/>
              </a:rPr>
              <a:t> </a:t>
            </a:r>
            <a:r>
              <a:rPr sz="900" spc="-50" dirty="0">
                <a:latin typeface="Arial"/>
                <a:cs typeface="Arial"/>
              </a:rPr>
              <a:t>}</a:t>
            </a:r>
            <a:endParaRPr sz="900" dirty="0">
              <a:latin typeface="Arial"/>
              <a:cs typeface="Arial"/>
            </a:endParaRPr>
          </a:p>
          <a:p>
            <a:pPr marL="210185">
              <a:lnSpc>
                <a:spcPts val="1030"/>
              </a:lnSpc>
            </a:pPr>
            <a:r>
              <a:rPr sz="900" dirty="0">
                <a:solidFill>
                  <a:srgbClr val="00AF50"/>
                </a:solidFill>
                <a:latin typeface="Arial"/>
                <a:cs typeface="Arial"/>
              </a:rPr>
              <a:t>//static</a:t>
            </a:r>
            <a:r>
              <a:rPr sz="900" spc="-35" dirty="0">
                <a:solidFill>
                  <a:srgbClr val="00AF50"/>
                </a:solidFill>
                <a:latin typeface="Arial"/>
                <a:cs typeface="Arial"/>
              </a:rPr>
              <a:t> </a:t>
            </a:r>
            <a:r>
              <a:rPr sz="900" spc="-10" dirty="0">
                <a:solidFill>
                  <a:srgbClr val="00AF50"/>
                </a:solidFill>
                <a:latin typeface="Arial"/>
                <a:cs typeface="Arial"/>
              </a:rPr>
              <a:t>methods</a:t>
            </a:r>
            <a:endParaRPr sz="900" dirty="0">
              <a:latin typeface="Arial"/>
              <a:cs typeface="Arial"/>
            </a:endParaRPr>
          </a:p>
          <a:p>
            <a:pPr marL="210185">
              <a:lnSpc>
                <a:spcPts val="1040"/>
              </a:lnSpc>
            </a:pPr>
            <a:r>
              <a:rPr sz="900" dirty="0">
                <a:solidFill>
                  <a:srgbClr val="3333FF"/>
                </a:solidFill>
                <a:latin typeface="Arial"/>
                <a:cs typeface="Arial"/>
              </a:rPr>
              <a:t>public</a:t>
            </a:r>
            <a:r>
              <a:rPr sz="900" spc="-20"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solidFill>
                  <a:srgbClr val="3333FF"/>
                </a:solidFill>
                <a:latin typeface="Arial"/>
                <a:cs typeface="Arial"/>
              </a:rPr>
              <a:t>bool</a:t>
            </a:r>
            <a:r>
              <a:rPr sz="900" spc="-10" dirty="0">
                <a:solidFill>
                  <a:srgbClr val="3333FF"/>
                </a:solidFill>
                <a:latin typeface="Arial"/>
                <a:cs typeface="Arial"/>
              </a:rPr>
              <a:t> </a:t>
            </a:r>
            <a:r>
              <a:rPr sz="900" b="1" dirty="0">
                <a:latin typeface="Arial"/>
                <a:cs typeface="Arial"/>
              </a:rPr>
              <a:t>IsEqualColor</a:t>
            </a:r>
            <a:r>
              <a:rPr sz="900" dirty="0">
                <a:latin typeface="Arial"/>
                <a:cs typeface="Arial"/>
              </a:rPr>
              <a:t>(</a:t>
            </a:r>
            <a:r>
              <a:rPr sz="900" b="1" dirty="0">
                <a:latin typeface="Arial"/>
                <a:cs typeface="Arial"/>
              </a:rPr>
              <a:t>CColorPoint</a:t>
            </a:r>
            <a:r>
              <a:rPr sz="900" b="1" spc="-15" dirty="0">
                <a:latin typeface="Arial"/>
                <a:cs typeface="Arial"/>
              </a:rPr>
              <a:t> </a:t>
            </a:r>
            <a:r>
              <a:rPr sz="900" dirty="0">
                <a:latin typeface="Arial"/>
                <a:cs typeface="Arial"/>
              </a:rPr>
              <a:t>p1,</a:t>
            </a:r>
            <a:r>
              <a:rPr sz="900" spc="-20" dirty="0">
                <a:latin typeface="Arial"/>
                <a:cs typeface="Arial"/>
              </a:rPr>
              <a:t> </a:t>
            </a:r>
            <a:r>
              <a:rPr sz="900" b="1" dirty="0">
                <a:latin typeface="Arial"/>
                <a:cs typeface="Arial"/>
              </a:rPr>
              <a:t>CColorPoint</a:t>
            </a:r>
            <a:r>
              <a:rPr sz="900" b="1" spc="-20" dirty="0">
                <a:latin typeface="Arial"/>
                <a:cs typeface="Arial"/>
              </a:rPr>
              <a:t> </a:t>
            </a:r>
            <a:r>
              <a:rPr sz="900" spc="-25" dirty="0">
                <a:latin typeface="Arial"/>
                <a:cs typeface="Arial"/>
              </a:rPr>
              <a:t>p2)</a:t>
            </a:r>
            <a:endParaRPr sz="900" dirty="0">
              <a:latin typeface="Arial"/>
              <a:cs typeface="Arial"/>
            </a:endParaRPr>
          </a:p>
          <a:p>
            <a:pPr marL="210185">
              <a:lnSpc>
                <a:spcPts val="1040"/>
              </a:lnSpc>
            </a:pPr>
            <a:r>
              <a:rPr sz="900" dirty="0">
                <a:latin typeface="Arial"/>
                <a:cs typeface="Arial"/>
              </a:rPr>
              <a:t>{</a:t>
            </a:r>
          </a:p>
          <a:p>
            <a:pPr marL="274320">
              <a:lnSpc>
                <a:spcPts val="1030"/>
              </a:lnSpc>
            </a:pPr>
            <a:r>
              <a:rPr sz="900" dirty="0">
                <a:solidFill>
                  <a:srgbClr val="3333FF"/>
                </a:solidFill>
                <a:latin typeface="Arial"/>
                <a:cs typeface="Arial"/>
              </a:rPr>
              <a:t>return</a:t>
            </a:r>
            <a:r>
              <a:rPr sz="900" spc="-5" dirty="0">
                <a:solidFill>
                  <a:srgbClr val="3333FF"/>
                </a:solidFill>
                <a:latin typeface="Arial"/>
                <a:cs typeface="Arial"/>
              </a:rPr>
              <a:t> </a:t>
            </a:r>
            <a:r>
              <a:rPr sz="900" spc="-10" dirty="0">
                <a:latin typeface="Arial"/>
                <a:cs typeface="Arial"/>
              </a:rPr>
              <a:t>p1.C.Equals(p2.C);</a:t>
            </a:r>
            <a:endParaRPr sz="900" dirty="0">
              <a:latin typeface="Arial"/>
              <a:cs typeface="Arial"/>
            </a:endParaRPr>
          </a:p>
          <a:p>
            <a:pPr marL="210185">
              <a:lnSpc>
                <a:spcPts val="1030"/>
              </a:lnSpc>
            </a:pPr>
            <a:r>
              <a:rPr sz="900" dirty="0">
                <a:latin typeface="Arial"/>
                <a:cs typeface="Arial"/>
              </a:rPr>
              <a:t>}</a:t>
            </a:r>
          </a:p>
          <a:p>
            <a:pPr marL="210185">
              <a:lnSpc>
                <a:spcPts val="1040"/>
              </a:lnSpc>
            </a:pPr>
            <a:r>
              <a:rPr sz="900" spc="-10" dirty="0">
                <a:solidFill>
                  <a:srgbClr val="00AF50"/>
                </a:solidFill>
                <a:latin typeface="Arial"/>
                <a:cs typeface="Arial"/>
              </a:rPr>
              <a:t>//method</a:t>
            </a:r>
            <a:endParaRPr sz="900" dirty="0">
              <a:latin typeface="Arial"/>
              <a:cs typeface="Arial"/>
            </a:endParaRPr>
          </a:p>
          <a:p>
            <a:pPr marL="210185">
              <a:lnSpc>
                <a:spcPts val="1040"/>
              </a:lnSpc>
            </a:pPr>
            <a:r>
              <a:rPr sz="900" dirty="0">
                <a:solidFill>
                  <a:srgbClr val="3333FF"/>
                </a:solidFill>
                <a:latin typeface="Arial"/>
                <a:cs typeface="Arial"/>
              </a:rPr>
              <a:t>public</a:t>
            </a:r>
            <a:r>
              <a:rPr sz="900" spc="-25" dirty="0">
                <a:solidFill>
                  <a:srgbClr val="3333FF"/>
                </a:solidFill>
                <a:latin typeface="Arial"/>
                <a:cs typeface="Arial"/>
              </a:rPr>
              <a:t> </a:t>
            </a:r>
            <a:r>
              <a:rPr sz="900" dirty="0">
                <a:solidFill>
                  <a:srgbClr val="3333FF"/>
                </a:solidFill>
                <a:latin typeface="Arial"/>
                <a:cs typeface="Arial"/>
              </a:rPr>
              <a:t>static</a:t>
            </a:r>
            <a:r>
              <a:rPr sz="900" spc="-15" dirty="0">
                <a:solidFill>
                  <a:srgbClr val="3333FF"/>
                </a:solidFill>
                <a:latin typeface="Arial"/>
                <a:cs typeface="Arial"/>
              </a:rPr>
              <a:t> </a:t>
            </a:r>
            <a:r>
              <a:rPr sz="900" dirty="0">
                <a:latin typeface="Arial"/>
                <a:cs typeface="Arial"/>
              </a:rPr>
              <a:t>CColorPoint</a:t>
            </a:r>
            <a:r>
              <a:rPr sz="900" spc="-25" dirty="0">
                <a:latin typeface="Arial"/>
                <a:cs typeface="Arial"/>
              </a:rPr>
              <a:t> </a:t>
            </a:r>
            <a:r>
              <a:rPr sz="900" b="1" dirty="0">
                <a:latin typeface="Arial"/>
                <a:cs typeface="Arial"/>
              </a:rPr>
              <a:t>Average</a:t>
            </a:r>
            <a:r>
              <a:rPr sz="900" b="1" spc="-15" dirty="0">
                <a:latin typeface="Arial"/>
                <a:cs typeface="Arial"/>
              </a:rPr>
              <a:t> </a:t>
            </a:r>
            <a:r>
              <a:rPr sz="900" dirty="0">
                <a:latin typeface="Arial"/>
                <a:cs typeface="Arial"/>
              </a:rPr>
              <a:t>(</a:t>
            </a:r>
            <a:r>
              <a:rPr sz="900" b="1" dirty="0">
                <a:latin typeface="Arial"/>
                <a:cs typeface="Arial"/>
              </a:rPr>
              <a:t>CColorPoint</a:t>
            </a:r>
            <a:r>
              <a:rPr sz="900" b="1" spc="-30" dirty="0">
                <a:latin typeface="Arial"/>
                <a:cs typeface="Arial"/>
              </a:rPr>
              <a:t> </a:t>
            </a:r>
            <a:r>
              <a:rPr sz="900" dirty="0">
                <a:latin typeface="Arial"/>
                <a:cs typeface="Arial"/>
              </a:rPr>
              <a:t>a,</a:t>
            </a:r>
            <a:r>
              <a:rPr sz="900" spc="-25" dirty="0">
                <a:latin typeface="Arial"/>
                <a:cs typeface="Arial"/>
              </a:rPr>
              <a:t> </a:t>
            </a:r>
            <a:r>
              <a:rPr sz="900" b="1" dirty="0">
                <a:latin typeface="Arial"/>
                <a:cs typeface="Arial"/>
              </a:rPr>
              <a:t>CColorPoint</a:t>
            </a:r>
            <a:r>
              <a:rPr sz="900" b="1" spc="-25" dirty="0">
                <a:latin typeface="Arial"/>
                <a:cs typeface="Arial"/>
              </a:rPr>
              <a:t> </a:t>
            </a:r>
            <a:r>
              <a:rPr sz="900" spc="-25" dirty="0">
                <a:latin typeface="Arial"/>
                <a:cs typeface="Arial"/>
              </a:rPr>
              <a:t>b)</a:t>
            </a:r>
            <a:endParaRPr sz="900" dirty="0">
              <a:latin typeface="Arial"/>
              <a:cs typeface="Arial"/>
            </a:endParaRPr>
          </a:p>
          <a:p>
            <a:pPr marL="210185">
              <a:lnSpc>
                <a:spcPts val="1030"/>
              </a:lnSpc>
            </a:pPr>
            <a:r>
              <a:rPr sz="900" dirty="0">
                <a:latin typeface="Arial"/>
                <a:cs typeface="Arial"/>
              </a:rPr>
              <a:t>{</a:t>
            </a:r>
          </a:p>
          <a:p>
            <a:pPr marL="274320" marR="3582670">
              <a:lnSpc>
                <a:spcPts val="1030"/>
              </a:lnSpc>
              <a:spcBef>
                <a:spcPts val="50"/>
              </a:spcBef>
            </a:pPr>
            <a:r>
              <a:rPr sz="900" b="1" dirty="0">
                <a:latin typeface="Arial"/>
                <a:cs typeface="Arial"/>
              </a:rPr>
              <a:t>CColorPoint</a:t>
            </a:r>
            <a:r>
              <a:rPr sz="900" b="1" spc="-20" dirty="0">
                <a:latin typeface="Arial"/>
                <a:cs typeface="Arial"/>
              </a:rPr>
              <a:t> </a:t>
            </a:r>
            <a:r>
              <a:rPr sz="900" dirty="0">
                <a:latin typeface="Arial"/>
                <a:cs typeface="Arial"/>
              </a:rPr>
              <a:t>avPt</a:t>
            </a:r>
            <a:r>
              <a:rPr sz="900" spc="-10" dirty="0">
                <a:latin typeface="Arial"/>
                <a:cs typeface="Arial"/>
              </a:rPr>
              <a:t> </a:t>
            </a:r>
            <a:r>
              <a:rPr sz="900" dirty="0">
                <a:latin typeface="Arial"/>
                <a:cs typeface="Arial"/>
              </a:rPr>
              <a:t>=</a:t>
            </a:r>
            <a:r>
              <a:rPr sz="900" spc="-5" dirty="0">
                <a:latin typeface="Arial"/>
                <a:cs typeface="Arial"/>
              </a:rPr>
              <a:t> </a:t>
            </a:r>
            <a:r>
              <a:rPr sz="900" dirty="0">
                <a:solidFill>
                  <a:srgbClr val="3333FF"/>
                </a:solidFill>
                <a:latin typeface="Arial"/>
                <a:cs typeface="Arial"/>
              </a:rPr>
              <a:t>new</a:t>
            </a:r>
            <a:r>
              <a:rPr sz="900" spc="-20" dirty="0">
                <a:solidFill>
                  <a:srgbClr val="3333FF"/>
                </a:solidFill>
                <a:latin typeface="Arial"/>
                <a:cs typeface="Arial"/>
              </a:rPr>
              <a:t> </a:t>
            </a:r>
            <a:r>
              <a:rPr sz="900" spc="-10" dirty="0">
                <a:latin typeface="Arial"/>
                <a:cs typeface="Arial"/>
              </a:rPr>
              <a:t>CColorPoint(); </a:t>
            </a:r>
            <a:r>
              <a:rPr sz="900" dirty="0">
                <a:latin typeface="Arial"/>
                <a:cs typeface="Arial"/>
              </a:rPr>
              <a:t>avPt.X</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(a.X +</a:t>
            </a:r>
            <a:r>
              <a:rPr sz="900" spc="-10" dirty="0">
                <a:latin typeface="Arial"/>
                <a:cs typeface="Arial"/>
              </a:rPr>
              <a:t> </a:t>
            </a:r>
            <a:r>
              <a:rPr sz="900" dirty="0">
                <a:latin typeface="Arial"/>
                <a:cs typeface="Arial"/>
              </a:rPr>
              <a:t>b.X) /</a:t>
            </a:r>
            <a:r>
              <a:rPr sz="900" spc="-10" dirty="0">
                <a:latin typeface="Arial"/>
                <a:cs typeface="Arial"/>
              </a:rPr>
              <a:t> </a:t>
            </a:r>
            <a:r>
              <a:rPr sz="900" spc="-25" dirty="0">
                <a:latin typeface="Arial"/>
                <a:cs typeface="Arial"/>
              </a:rPr>
              <a:t>2;</a:t>
            </a:r>
            <a:endParaRPr sz="900" dirty="0">
              <a:latin typeface="Arial"/>
              <a:cs typeface="Arial"/>
            </a:endParaRPr>
          </a:p>
          <a:p>
            <a:pPr marL="274320">
              <a:lnSpc>
                <a:spcPts val="1000"/>
              </a:lnSpc>
            </a:pPr>
            <a:r>
              <a:rPr sz="900" dirty="0">
                <a:latin typeface="Arial"/>
                <a:cs typeface="Arial"/>
              </a:rPr>
              <a:t>avPt.Y</a:t>
            </a:r>
            <a:r>
              <a:rPr sz="900" spc="-5" dirty="0">
                <a:latin typeface="Arial"/>
                <a:cs typeface="Arial"/>
              </a:rPr>
              <a:t> </a:t>
            </a:r>
            <a:r>
              <a:rPr sz="900" dirty="0">
                <a:latin typeface="Arial"/>
                <a:cs typeface="Arial"/>
              </a:rPr>
              <a:t>=</a:t>
            </a:r>
            <a:r>
              <a:rPr sz="900" spc="-10" dirty="0">
                <a:latin typeface="Arial"/>
                <a:cs typeface="Arial"/>
              </a:rPr>
              <a:t> </a:t>
            </a:r>
            <a:r>
              <a:rPr sz="900" dirty="0">
                <a:latin typeface="Arial"/>
                <a:cs typeface="Arial"/>
              </a:rPr>
              <a:t>(a.Y +</a:t>
            </a:r>
            <a:r>
              <a:rPr sz="900" spc="-10" dirty="0">
                <a:latin typeface="Arial"/>
                <a:cs typeface="Arial"/>
              </a:rPr>
              <a:t> </a:t>
            </a:r>
            <a:r>
              <a:rPr sz="900" dirty="0">
                <a:latin typeface="Arial"/>
                <a:cs typeface="Arial"/>
              </a:rPr>
              <a:t>b.Y) /</a:t>
            </a:r>
            <a:r>
              <a:rPr sz="900" spc="-10" dirty="0">
                <a:latin typeface="Arial"/>
                <a:cs typeface="Arial"/>
              </a:rPr>
              <a:t> </a:t>
            </a:r>
            <a:r>
              <a:rPr sz="900" spc="-25" dirty="0">
                <a:latin typeface="Arial"/>
                <a:cs typeface="Arial"/>
              </a:rPr>
              <a:t>2;</a:t>
            </a:r>
            <a:endParaRPr sz="900" dirty="0">
              <a:latin typeface="Arial"/>
              <a:cs typeface="Arial"/>
            </a:endParaRPr>
          </a:p>
          <a:p>
            <a:pPr marL="274320">
              <a:lnSpc>
                <a:spcPts val="1035"/>
              </a:lnSpc>
            </a:pPr>
            <a:r>
              <a:rPr sz="900" dirty="0">
                <a:latin typeface="Arial"/>
                <a:cs typeface="Arial"/>
              </a:rPr>
              <a:t>avPt.Z</a:t>
            </a:r>
            <a:r>
              <a:rPr sz="900" spc="-25" dirty="0">
                <a:latin typeface="Arial"/>
                <a:cs typeface="Arial"/>
              </a:rPr>
              <a:t> </a:t>
            </a:r>
            <a:r>
              <a:rPr sz="900" dirty="0">
                <a:latin typeface="Arial"/>
                <a:cs typeface="Arial"/>
              </a:rPr>
              <a:t>= (a.Z</a:t>
            </a:r>
            <a:r>
              <a:rPr sz="900" spc="-1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b.Z) / </a:t>
            </a:r>
            <a:r>
              <a:rPr sz="900" spc="-25" dirty="0">
                <a:latin typeface="Arial"/>
                <a:cs typeface="Arial"/>
              </a:rPr>
              <a:t>2;</a:t>
            </a:r>
            <a:endParaRPr sz="900" dirty="0">
              <a:latin typeface="Arial"/>
              <a:cs typeface="Arial"/>
            </a:endParaRPr>
          </a:p>
          <a:p>
            <a:pPr marL="274320">
              <a:lnSpc>
                <a:spcPts val="1030"/>
              </a:lnSpc>
            </a:pPr>
            <a:r>
              <a:rPr sz="900" dirty="0">
                <a:latin typeface="Arial"/>
                <a:cs typeface="Arial"/>
              </a:rPr>
              <a:t>avPt.C</a:t>
            </a:r>
            <a:r>
              <a:rPr sz="900" spc="-10" dirty="0">
                <a:latin typeface="Arial"/>
                <a:cs typeface="Arial"/>
              </a:rPr>
              <a:t> </a:t>
            </a:r>
            <a:r>
              <a:rPr sz="900" dirty="0">
                <a:latin typeface="Arial"/>
                <a:cs typeface="Arial"/>
              </a:rPr>
              <a:t>= </a:t>
            </a:r>
            <a:r>
              <a:rPr sz="900" b="1" dirty="0">
                <a:latin typeface="Arial"/>
                <a:cs typeface="Arial"/>
              </a:rPr>
              <a:t>Color</a:t>
            </a:r>
            <a:r>
              <a:rPr sz="900" dirty="0">
                <a:latin typeface="Arial"/>
                <a:cs typeface="Arial"/>
              </a:rPr>
              <a:t>.FromArgb((a.C.A</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b.C.A)</a:t>
            </a:r>
            <a:r>
              <a:rPr sz="900" spc="-2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15" dirty="0">
                <a:latin typeface="Arial"/>
                <a:cs typeface="Arial"/>
              </a:rPr>
              <a:t> </a:t>
            </a:r>
            <a:r>
              <a:rPr sz="900" dirty="0">
                <a:latin typeface="Arial"/>
                <a:cs typeface="Arial"/>
              </a:rPr>
              <a:t>(a.C.R</a:t>
            </a:r>
            <a:r>
              <a:rPr sz="900" spc="-5" dirty="0">
                <a:latin typeface="Arial"/>
                <a:cs typeface="Arial"/>
              </a:rPr>
              <a:t> </a:t>
            </a:r>
            <a:r>
              <a:rPr sz="900" dirty="0">
                <a:latin typeface="Arial"/>
                <a:cs typeface="Arial"/>
              </a:rPr>
              <a:t>+</a:t>
            </a:r>
            <a:r>
              <a:rPr sz="900" spc="-20" dirty="0">
                <a:latin typeface="Arial"/>
                <a:cs typeface="Arial"/>
              </a:rPr>
              <a:t> </a:t>
            </a:r>
            <a:r>
              <a:rPr sz="900" dirty="0">
                <a:latin typeface="Arial"/>
                <a:cs typeface="Arial"/>
              </a:rPr>
              <a:t>b.C.R)</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(a.C.G</a:t>
            </a:r>
            <a:r>
              <a:rPr sz="900" spc="-10" dirty="0">
                <a:latin typeface="Arial"/>
                <a:cs typeface="Arial"/>
              </a:rPr>
              <a:t> </a:t>
            </a:r>
            <a:r>
              <a:rPr sz="900" dirty="0">
                <a:latin typeface="Arial"/>
                <a:cs typeface="Arial"/>
              </a:rPr>
              <a:t>+</a:t>
            </a:r>
            <a:r>
              <a:rPr sz="900" spc="-15" dirty="0">
                <a:latin typeface="Arial"/>
                <a:cs typeface="Arial"/>
              </a:rPr>
              <a:t> </a:t>
            </a:r>
            <a:r>
              <a:rPr sz="900" dirty="0">
                <a:latin typeface="Arial"/>
                <a:cs typeface="Arial"/>
              </a:rPr>
              <a:t>b.C.G)</a:t>
            </a:r>
            <a:r>
              <a:rPr sz="900" spc="-5"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2,</a:t>
            </a:r>
            <a:r>
              <a:rPr sz="900" spc="-5" dirty="0">
                <a:latin typeface="Arial"/>
                <a:cs typeface="Arial"/>
              </a:rPr>
              <a:t> </a:t>
            </a:r>
            <a:r>
              <a:rPr sz="900" dirty="0">
                <a:latin typeface="Arial"/>
                <a:cs typeface="Arial"/>
              </a:rPr>
              <a:t>(a.C.B</a:t>
            </a:r>
            <a:r>
              <a:rPr sz="900" spc="-10" dirty="0">
                <a:latin typeface="Arial"/>
                <a:cs typeface="Arial"/>
              </a:rPr>
              <a:t> </a:t>
            </a:r>
            <a:r>
              <a:rPr sz="900" dirty="0">
                <a:latin typeface="Arial"/>
                <a:cs typeface="Arial"/>
              </a:rPr>
              <a:t>+</a:t>
            </a:r>
            <a:r>
              <a:rPr sz="900" spc="-5" dirty="0">
                <a:latin typeface="Arial"/>
                <a:cs typeface="Arial"/>
              </a:rPr>
              <a:t> </a:t>
            </a:r>
            <a:r>
              <a:rPr sz="900" dirty="0">
                <a:latin typeface="Arial"/>
                <a:cs typeface="Arial"/>
              </a:rPr>
              <a:t>b.C.B)</a:t>
            </a:r>
            <a:r>
              <a:rPr sz="900" spc="-15" dirty="0">
                <a:latin typeface="Arial"/>
                <a:cs typeface="Arial"/>
              </a:rPr>
              <a:t> </a:t>
            </a:r>
            <a:r>
              <a:rPr sz="900" dirty="0">
                <a:latin typeface="Arial"/>
                <a:cs typeface="Arial"/>
              </a:rPr>
              <a:t>/</a:t>
            </a:r>
            <a:r>
              <a:rPr sz="900" spc="-5" dirty="0">
                <a:latin typeface="Arial"/>
                <a:cs typeface="Arial"/>
              </a:rPr>
              <a:t> </a:t>
            </a:r>
            <a:r>
              <a:rPr sz="900" spc="-25" dirty="0">
                <a:latin typeface="Arial"/>
                <a:cs typeface="Arial"/>
              </a:rPr>
              <a:t>2);</a:t>
            </a:r>
            <a:endParaRPr sz="900" dirty="0">
              <a:latin typeface="Arial"/>
              <a:cs typeface="Arial"/>
            </a:endParaRPr>
          </a:p>
          <a:p>
            <a:pPr marL="274320">
              <a:lnSpc>
                <a:spcPts val="1040"/>
              </a:lnSpc>
            </a:pPr>
            <a:r>
              <a:rPr sz="900" dirty="0">
                <a:solidFill>
                  <a:srgbClr val="3333FF"/>
                </a:solidFill>
                <a:latin typeface="Arial"/>
                <a:cs typeface="Arial"/>
              </a:rPr>
              <a:t>return</a:t>
            </a:r>
            <a:r>
              <a:rPr sz="900" spc="-5" dirty="0">
                <a:solidFill>
                  <a:srgbClr val="3333FF"/>
                </a:solidFill>
                <a:latin typeface="Arial"/>
                <a:cs typeface="Arial"/>
              </a:rPr>
              <a:t> </a:t>
            </a:r>
            <a:r>
              <a:rPr sz="900" spc="-10" dirty="0">
                <a:latin typeface="Arial"/>
                <a:cs typeface="Arial"/>
              </a:rPr>
              <a:t>avPt;</a:t>
            </a:r>
            <a:endParaRPr sz="900" dirty="0">
              <a:latin typeface="Arial"/>
              <a:cs typeface="Arial"/>
            </a:endParaRPr>
          </a:p>
          <a:p>
            <a:pPr marL="210185">
              <a:lnSpc>
                <a:spcPts val="1040"/>
              </a:lnSpc>
            </a:pPr>
            <a:r>
              <a:rPr sz="900" dirty="0">
                <a:latin typeface="Arial"/>
                <a:cs typeface="Arial"/>
              </a:rPr>
              <a:t>}</a:t>
            </a:r>
          </a:p>
          <a:p>
            <a:pPr marL="82550">
              <a:lnSpc>
                <a:spcPts val="1055"/>
              </a:lnSpc>
            </a:pPr>
            <a:r>
              <a:rPr sz="900" dirty="0">
                <a:latin typeface="Arial"/>
                <a:cs typeface="Arial"/>
              </a:rPr>
              <a:t>}</a:t>
            </a:r>
          </a:p>
          <a:p>
            <a:pPr>
              <a:lnSpc>
                <a:spcPct val="100000"/>
              </a:lnSpc>
            </a:pPr>
            <a:endParaRPr sz="1000" dirty="0">
              <a:latin typeface="Arial"/>
              <a:cs typeface="Arial"/>
            </a:endParaRPr>
          </a:p>
          <a:p>
            <a:pPr marL="12700" marR="5080">
              <a:lnSpc>
                <a:spcPct val="95700"/>
              </a:lnSpc>
              <a:spcBef>
                <a:spcPts val="725"/>
              </a:spcBef>
            </a:pPr>
            <a:r>
              <a:rPr sz="1100" dirty="0">
                <a:latin typeface="Arial"/>
                <a:cs typeface="Arial"/>
              </a:rPr>
              <a:t>You</a:t>
            </a:r>
            <a:r>
              <a:rPr sz="1100" spc="-20"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same</a:t>
            </a:r>
            <a:r>
              <a:rPr sz="1100" spc="-20" dirty="0">
                <a:latin typeface="Arial"/>
                <a:cs typeface="Arial"/>
              </a:rPr>
              <a:t> </a:t>
            </a:r>
            <a:r>
              <a:rPr sz="1100" dirty="0">
                <a:latin typeface="Arial"/>
                <a:cs typeface="Arial"/>
              </a:rPr>
              <a:t>program</a:t>
            </a:r>
            <a:r>
              <a:rPr sz="1100" spc="-25" dirty="0">
                <a:latin typeface="Arial"/>
                <a:cs typeface="Arial"/>
              </a:rPr>
              <a:t> </a:t>
            </a:r>
            <a:r>
              <a:rPr sz="1100" dirty="0">
                <a:latin typeface="Arial"/>
                <a:cs typeface="Arial"/>
              </a:rPr>
              <a:t>written</a:t>
            </a:r>
            <a:r>
              <a:rPr sz="1100" spc="-20" dirty="0">
                <a:latin typeface="Arial"/>
                <a:cs typeface="Arial"/>
              </a:rPr>
              <a:t> </a:t>
            </a:r>
            <a:r>
              <a:rPr sz="1100" dirty="0">
                <a:latin typeface="Arial"/>
                <a:cs typeface="Arial"/>
              </a:rPr>
              <a:t>above</a:t>
            </a:r>
            <a:r>
              <a:rPr sz="1100" spc="-25" dirty="0">
                <a:latin typeface="Arial"/>
                <a:cs typeface="Arial"/>
              </a:rPr>
              <a:t> </a:t>
            </a:r>
            <a:r>
              <a:rPr sz="1100" dirty="0">
                <a:latin typeface="Arial"/>
                <a:cs typeface="Arial"/>
              </a:rPr>
              <a:t>for</a:t>
            </a:r>
            <a:r>
              <a:rPr sz="1100" spc="-25" dirty="0">
                <a:latin typeface="Arial"/>
                <a:cs typeface="Arial"/>
              </a:rPr>
              <a:t> </a:t>
            </a:r>
            <a:r>
              <a:rPr sz="1100" b="1" i="1" dirty="0">
                <a:latin typeface="Arial"/>
                <a:cs typeface="Arial"/>
              </a:rPr>
              <a:t>ColorPoint</a:t>
            </a:r>
            <a:r>
              <a:rPr sz="1100" b="1" i="1" spc="-15" dirty="0">
                <a:latin typeface="Arial"/>
                <a:cs typeface="Arial"/>
              </a:rPr>
              <a:t> </a:t>
            </a:r>
            <a:r>
              <a:rPr sz="1100" b="1" i="1" dirty="0">
                <a:latin typeface="Arial"/>
                <a:cs typeface="Arial"/>
              </a:rPr>
              <a:t>struct</a:t>
            </a:r>
            <a:r>
              <a:rPr sz="1100" b="1" i="1"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average</a:t>
            </a:r>
            <a:r>
              <a:rPr sz="1100" spc="-25" dirty="0">
                <a:latin typeface="Arial"/>
                <a:cs typeface="Arial"/>
              </a:rPr>
              <a:t> </a:t>
            </a:r>
            <a:r>
              <a:rPr sz="1100" spc="-10" dirty="0">
                <a:latin typeface="Arial"/>
                <a:cs typeface="Arial"/>
              </a:rPr>
              <a:t>point </a:t>
            </a:r>
            <a:r>
              <a:rPr sz="1100" dirty="0">
                <a:latin typeface="Arial"/>
                <a:cs typeface="Arial"/>
              </a:rPr>
              <a:t>between</a:t>
            </a:r>
            <a:r>
              <a:rPr sz="1100" spc="-30" dirty="0">
                <a:latin typeface="Arial"/>
                <a:cs typeface="Arial"/>
              </a:rPr>
              <a:t> </a:t>
            </a:r>
            <a:r>
              <a:rPr sz="1100" dirty="0">
                <a:latin typeface="Arial"/>
                <a:cs typeface="Arial"/>
              </a:rPr>
              <a:t>2</a:t>
            </a:r>
            <a:r>
              <a:rPr sz="1100" spc="-20" dirty="0">
                <a:latin typeface="Arial"/>
                <a:cs typeface="Arial"/>
              </a:rPr>
              <a:t> </a:t>
            </a:r>
            <a:r>
              <a:rPr sz="1100" dirty="0">
                <a:latin typeface="Arial"/>
                <a:cs typeface="Arial"/>
              </a:rPr>
              <a:t>color</a:t>
            </a:r>
            <a:r>
              <a:rPr sz="1100" spc="-10" dirty="0">
                <a:latin typeface="Arial"/>
                <a:cs typeface="Arial"/>
              </a:rPr>
              <a:t> </a:t>
            </a:r>
            <a:r>
              <a:rPr sz="1100" dirty="0">
                <a:latin typeface="Arial"/>
                <a:cs typeface="Arial"/>
              </a:rPr>
              <a:t>points.</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only</a:t>
            </a:r>
            <a:r>
              <a:rPr sz="1100" spc="-10" dirty="0">
                <a:latin typeface="Arial"/>
                <a:cs typeface="Arial"/>
              </a:rPr>
              <a:t> </a:t>
            </a:r>
            <a:r>
              <a:rPr sz="1100" dirty="0">
                <a:latin typeface="Arial"/>
                <a:cs typeface="Arial"/>
              </a:rPr>
              <a:t>difference</a:t>
            </a:r>
            <a:r>
              <a:rPr sz="1100" spc="-3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now</a:t>
            </a:r>
            <a:r>
              <a:rPr sz="1100" spc="-15" dirty="0">
                <a:latin typeface="Arial"/>
                <a:cs typeface="Arial"/>
              </a:rPr>
              <a:t> </a:t>
            </a:r>
            <a:r>
              <a:rPr sz="1100" dirty="0">
                <a:latin typeface="Arial"/>
                <a:cs typeface="Arial"/>
              </a:rPr>
              <a:t>pass</a:t>
            </a:r>
            <a:r>
              <a:rPr sz="1100" spc="-2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class </a:t>
            </a:r>
            <a:r>
              <a:rPr sz="1100" b="1" i="1" dirty="0">
                <a:latin typeface="Arial"/>
                <a:cs typeface="Arial"/>
              </a:rPr>
              <a:t>CColorPoint</a:t>
            </a:r>
            <a:r>
              <a:rPr sz="1100" b="1" i="1"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passed</a:t>
            </a:r>
            <a:r>
              <a:rPr sz="1100" spc="-2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reference,</a:t>
            </a:r>
            <a:r>
              <a:rPr sz="1100" spc="-20"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without</a:t>
            </a:r>
            <a:r>
              <a:rPr sz="1100" spc="-25"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ref</a:t>
            </a:r>
            <a:r>
              <a:rPr sz="1100" b="1" i="1" spc="-20" dirty="0">
                <a:latin typeface="Arial"/>
                <a:cs typeface="Arial"/>
              </a:rPr>
              <a:t> </a:t>
            </a:r>
            <a:r>
              <a:rPr sz="1100" spc="-10" dirty="0">
                <a:latin typeface="Arial"/>
                <a:cs typeface="Arial"/>
              </a:rPr>
              <a:t>keyword. </a:t>
            </a:r>
            <a:r>
              <a:rPr sz="1100" dirty="0">
                <a:latin typeface="Arial"/>
                <a:cs typeface="Arial"/>
              </a:rPr>
              <a:t>Here</a:t>
            </a:r>
            <a:r>
              <a:rPr sz="1100" spc="-2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key</a:t>
            </a:r>
            <a:r>
              <a:rPr sz="1100" spc="-30" dirty="0">
                <a:latin typeface="Arial"/>
                <a:cs typeface="Arial"/>
              </a:rPr>
              <a:t> </a:t>
            </a:r>
            <a:r>
              <a:rPr sz="1100" dirty="0">
                <a:latin typeface="Arial"/>
                <a:cs typeface="Arial"/>
              </a:rPr>
              <a:t>differences</a:t>
            </a:r>
            <a:r>
              <a:rPr sz="1100" spc="-25" dirty="0">
                <a:latin typeface="Arial"/>
                <a:cs typeface="Arial"/>
              </a:rPr>
              <a:t> </a:t>
            </a:r>
            <a:r>
              <a:rPr sz="1100" dirty="0">
                <a:latin typeface="Arial"/>
                <a:cs typeface="Arial"/>
              </a:rPr>
              <a:t>between</a:t>
            </a:r>
            <a:r>
              <a:rPr sz="1100" spc="-30" dirty="0">
                <a:latin typeface="Arial"/>
                <a:cs typeface="Arial"/>
              </a:rPr>
              <a:t> </a:t>
            </a:r>
            <a:r>
              <a:rPr sz="1100" dirty="0">
                <a:latin typeface="Arial"/>
                <a:cs typeface="Arial"/>
              </a:rPr>
              <a:t>structures</a:t>
            </a:r>
            <a:r>
              <a:rPr sz="1100" spc="-30" dirty="0">
                <a:latin typeface="Arial"/>
                <a:cs typeface="Arial"/>
              </a:rPr>
              <a:t> </a:t>
            </a:r>
            <a:r>
              <a:rPr sz="1100" dirty="0">
                <a:latin typeface="Arial"/>
                <a:cs typeface="Arial"/>
              </a:rPr>
              <a:t>and</a:t>
            </a:r>
            <a:r>
              <a:rPr sz="1100" spc="-20" dirty="0">
                <a:latin typeface="Arial"/>
                <a:cs typeface="Arial"/>
              </a:rPr>
              <a:t> </a:t>
            </a:r>
            <a:r>
              <a:rPr sz="1100" spc="-10" dirty="0">
                <a:latin typeface="Arial"/>
                <a:cs typeface="Arial"/>
              </a:rPr>
              <a:t>classes:</a:t>
            </a:r>
            <a:endParaRPr sz="1100" dirty="0">
              <a:latin typeface="Arial"/>
              <a:cs typeface="Arial"/>
            </a:endParaRPr>
          </a:p>
        </p:txBody>
      </p:sp>
      <p:sp>
        <p:nvSpPr>
          <p:cNvPr id="7" name="Title 6"/>
          <p:cNvSpPr>
            <a:spLocks noGrp="1"/>
          </p:cNvSpPr>
          <p:nvPr>
            <p:ph type="title"/>
          </p:nvPr>
        </p:nvSpPr>
        <p:spPr/>
        <p:txBody>
          <a:bodyPr/>
          <a:lstStyle/>
          <a:p>
            <a:endParaRPr lang="en-US"/>
          </a:p>
        </p:txBody>
      </p:sp>
      <p:sp>
        <p:nvSpPr>
          <p:cNvPr id="4" name="object 4"/>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41</a:t>
            </a:r>
          </a:p>
        </p:txBody>
      </p:sp>
    </p:spTree>
    <p:extLst>
      <p:ext uri="{BB962C8B-B14F-4D97-AF65-F5344CB8AC3E}">
        <p14:creationId xmlns:p14="http://schemas.microsoft.com/office/powerpoint/2010/main" val="9539647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2004" y="970533"/>
            <a:ext cx="5887720" cy="672364"/>
          </a:xfrm>
          <a:prstGeom prst="rect">
            <a:avLst/>
          </a:prstGeom>
        </p:spPr>
        <p:txBody>
          <a:bodyPr vert="horz" wrap="square" lIns="0" tIns="22225" rIns="0" bIns="0" rtlCol="0">
            <a:spAutoFit/>
          </a:bodyPr>
          <a:lstStyle/>
          <a:p>
            <a:pPr marL="12700" marR="5080">
              <a:lnSpc>
                <a:spcPct val="95700"/>
              </a:lnSpc>
              <a:spcBef>
                <a:spcPts val="725"/>
              </a:spcBef>
            </a:pPr>
            <a:r>
              <a:rPr sz="1100" dirty="0" smtClean="0">
                <a:latin typeface="Arial"/>
                <a:cs typeface="Arial"/>
              </a:rPr>
              <a:t>You</a:t>
            </a:r>
            <a:r>
              <a:rPr sz="1100" spc="-20" dirty="0" smtClean="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use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same</a:t>
            </a:r>
            <a:r>
              <a:rPr sz="1100" spc="-20" dirty="0">
                <a:latin typeface="Arial"/>
                <a:cs typeface="Arial"/>
              </a:rPr>
              <a:t> </a:t>
            </a:r>
            <a:r>
              <a:rPr sz="1100" dirty="0">
                <a:latin typeface="Arial"/>
                <a:cs typeface="Arial"/>
              </a:rPr>
              <a:t>program</a:t>
            </a:r>
            <a:r>
              <a:rPr sz="1100" spc="-25" dirty="0">
                <a:latin typeface="Arial"/>
                <a:cs typeface="Arial"/>
              </a:rPr>
              <a:t> </a:t>
            </a:r>
            <a:r>
              <a:rPr sz="1100" dirty="0">
                <a:latin typeface="Arial"/>
                <a:cs typeface="Arial"/>
              </a:rPr>
              <a:t>written</a:t>
            </a:r>
            <a:r>
              <a:rPr sz="1100" spc="-20" dirty="0">
                <a:latin typeface="Arial"/>
                <a:cs typeface="Arial"/>
              </a:rPr>
              <a:t> </a:t>
            </a:r>
            <a:r>
              <a:rPr sz="1100" dirty="0">
                <a:latin typeface="Arial"/>
                <a:cs typeface="Arial"/>
              </a:rPr>
              <a:t>above</a:t>
            </a:r>
            <a:r>
              <a:rPr sz="1100" spc="-25" dirty="0">
                <a:latin typeface="Arial"/>
                <a:cs typeface="Arial"/>
              </a:rPr>
              <a:t> </a:t>
            </a:r>
            <a:r>
              <a:rPr sz="1100" dirty="0">
                <a:latin typeface="Arial"/>
                <a:cs typeface="Arial"/>
              </a:rPr>
              <a:t>for</a:t>
            </a:r>
            <a:r>
              <a:rPr sz="1100" spc="-25" dirty="0">
                <a:latin typeface="Arial"/>
                <a:cs typeface="Arial"/>
              </a:rPr>
              <a:t> </a:t>
            </a:r>
            <a:r>
              <a:rPr sz="1100" b="1" i="1" dirty="0">
                <a:latin typeface="Arial"/>
                <a:cs typeface="Arial"/>
              </a:rPr>
              <a:t>ColorPoint</a:t>
            </a:r>
            <a:r>
              <a:rPr sz="1100" b="1" i="1" spc="-15" dirty="0">
                <a:latin typeface="Arial"/>
                <a:cs typeface="Arial"/>
              </a:rPr>
              <a:t> </a:t>
            </a:r>
            <a:r>
              <a:rPr sz="1100" b="1" i="1" dirty="0">
                <a:latin typeface="Arial"/>
                <a:cs typeface="Arial"/>
              </a:rPr>
              <a:t>struct</a:t>
            </a:r>
            <a:r>
              <a:rPr sz="1100" b="1" i="1"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15" dirty="0">
                <a:latin typeface="Arial"/>
                <a:cs typeface="Arial"/>
              </a:rPr>
              <a:t> </a:t>
            </a:r>
            <a:r>
              <a:rPr sz="1100" dirty="0">
                <a:latin typeface="Arial"/>
                <a:cs typeface="Arial"/>
              </a:rPr>
              <a:t>an</a:t>
            </a:r>
            <a:r>
              <a:rPr sz="1100" spc="-30" dirty="0">
                <a:latin typeface="Arial"/>
                <a:cs typeface="Arial"/>
              </a:rPr>
              <a:t> </a:t>
            </a:r>
            <a:r>
              <a:rPr sz="1100" dirty="0">
                <a:latin typeface="Arial"/>
                <a:cs typeface="Arial"/>
              </a:rPr>
              <a:t>average</a:t>
            </a:r>
            <a:r>
              <a:rPr sz="1100" spc="-25" dirty="0">
                <a:latin typeface="Arial"/>
                <a:cs typeface="Arial"/>
              </a:rPr>
              <a:t> </a:t>
            </a:r>
            <a:r>
              <a:rPr sz="1100" spc="-10" dirty="0">
                <a:latin typeface="Arial"/>
                <a:cs typeface="Arial"/>
              </a:rPr>
              <a:t>point </a:t>
            </a:r>
            <a:r>
              <a:rPr sz="1100" dirty="0">
                <a:latin typeface="Arial"/>
                <a:cs typeface="Arial"/>
              </a:rPr>
              <a:t>between</a:t>
            </a:r>
            <a:r>
              <a:rPr sz="1100" spc="-30" dirty="0">
                <a:latin typeface="Arial"/>
                <a:cs typeface="Arial"/>
              </a:rPr>
              <a:t> </a:t>
            </a:r>
            <a:r>
              <a:rPr sz="1100" dirty="0">
                <a:latin typeface="Arial"/>
                <a:cs typeface="Arial"/>
              </a:rPr>
              <a:t>2</a:t>
            </a:r>
            <a:r>
              <a:rPr sz="1100" spc="-20" dirty="0">
                <a:latin typeface="Arial"/>
                <a:cs typeface="Arial"/>
              </a:rPr>
              <a:t> </a:t>
            </a:r>
            <a:r>
              <a:rPr sz="1100" dirty="0">
                <a:latin typeface="Arial"/>
                <a:cs typeface="Arial"/>
              </a:rPr>
              <a:t>color</a:t>
            </a:r>
            <a:r>
              <a:rPr sz="1100" spc="-10" dirty="0">
                <a:latin typeface="Arial"/>
                <a:cs typeface="Arial"/>
              </a:rPr>
              <a:t> </a:t>
            </a:r>
            <a:r>
              <a:rPr sz="1100" dirty="0">
                <a:latin typeface="Arial"/>
                <a:cs typeface="Arial"/>
              </a:rPr>
              <a:t>points.</a:t>
            </a:r>
            <a:r>
              <a:rPr sz="1100" spc="-35" dirty="0">
                <a:latin typeface="Arial"/>
                <a:cs typeface="Arial"/>
              </a:rPr>
              <a:t> </a:t>
            </a:r>
            <a:r>
              <a:rPr sz="1100" dirty="0">
                <a:latin typeface="Arial"/>
                <a:cs typeface="Arial"/>
              </a:rPr>
              <a:t>The</a:t>
            </a:r>
            <a:r>
              <a:rPr sz="1100" spc="-15" dirty="0">
                <a:latin typeface="Arial"/>
                <a:cs typeface="Arial"/>
              </a:rPr>
              <a:t> </a:t>
            </a:r>
            <a:r>
              <a:rPr sz="1100" dirty="0">
                <a:latin typeface="Arial"/>
                <a:cs typeface="Arial"/>
              </a:rPr>
              <a:t>only</a:t>
            </a:r>
            <a:r>
              <a:rPr sz="1100" spc="-10" dirty="0">
                <a:latin typeface="Arial"/>
                <a:cs typeface="Arial"/>
              </a:rPr>
              <a:t> </a:t>
            </a:r>
            <a:r>
              <a:rPr sz="1100" dirty="0">
                <a:latin typeface="Arial"/>
                <a:cs typeface="Arial"/>
              </a:rPr>
              <a:t>difference</a:t>
            </a:r>
            <a:r>
              <a:rPr sz="1100" spc="-30"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that</a:t>
            </a:r>
            <a:r>
              <a:rPr sz="1100" spc="-10" dirty="0">
                <a:latin typeface="Arial"/>
                <a:cs typeface="Arial"/>
              </a:rPr>
              <a:t> </a:t>
            </a:r>
            <a:r>
              <a:rPr sz="1100" dirty="0">
                <a:latin typeface="Arial"/>
                <a:cs typeface="Arial"/>
              </a:rPr>
              <a:t>if</a:t>
            </a:r>
            <a:r>
              <a:rPr sz="1100" spc="-2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now</a:t>
            </a:r>
            <a:r>
              <a:rPr sz="1100" spc="-15" dirty="0">
                <a:latin typeface="Arial"/>
                <a:cs typeface="Arial"/>
              </a:rPr>
              <a:t> </a:t>
            </a:r>
            <a:r>
              <a:rPr sz="1100" dirty="0">
                <a:latin typeface="Arial"/>
                <a:cs typeface="Arial"/>
              </a:rPr>
              <a:t>pass</a:t>
            </a:r>
            <a:r>
              <a:rPr sz="1100" spc="-25" dirty="0">
                <a:latin typeface="Arial"/>
                <a:cs typeface="Arial"/>
              </a:rPr>
              <a:t> </a:t>
            </a:r>
            <a:r>
              <a:rPr sz="1100" dirty="0">
                <a:latin typeface="Arial"/>
                <a:cs typeface="Arial"/>
              </a:rPr>
              <a:t>an</a:t>
            </a:r>
            <a:r>
              <a:rPr sz="1100" spc="-20" dirty="0">
                <a:latin typeface="Arial"/>
                <a:cs typeface="Arial"/>
              </a:rPr>
              <a:t> </a:t>
            </a:r>
            <a:r>
              <a:rPr sz="1100" dirty="0">
                <a:latin typeface="Arial"/>
                <a:cs typeface="Arial"/>
              </a:rPr>
              <a:t>instance</a:t>
            </a:r>
            <a:r>
              <a:rPr sz="1100" spc="-15" dirty="0">
                <a:latin typeface="Arial"/>
                <a:cs typeface="Arial"/>
              </a:rPr>
              <a:t> </a:t>
            </a:r>
            <a:r>
              <a:rPr sz="1100" dirty="0">
                <a:latin typeface="Arial"/>
                <a:cs typeface="Arial"/>
              </a:rPr>
              <a:t>of</a:t>
            </a:r>
            <a:r>
              <a:rPr sz="1100" spc="-20" dirty="0">
                <a:latin typeface="Arial"/>
                <a:cs typeface="Arial"/>
              </a:rPr>
              <a:t> </a:t>
            </a:r>
            <a:r>
              <a:rPr sz="1100" dirty="0">
                <a:latin typeface="Arial"/>
                <a:cs typeface="Arial"/>
              </a:rPr>
              <a:t>the</a:t>
            </a:r>
            <a:r>
              <a:rPr sz="1100" spc="-25" dirty="0">
                <a:latin typeface="Arial"/>
                <a:cs typeface="Arial"/>
              </a:rPr>
              <a:t> </a:t>
            </a:r>
            <a:r>
              <a:rPr sz="1100" spc="-10" dirty="0">
                <a:latin typeface="Arial"/>
                <a:cs typeface="Arial"/>
              </a:rPr>
              <a:t>class </a:t>
            </a:r>
            <a:r>
              <a:rPr sz="1100" b="1" i="1" dirty="0">
                <a:latin typeface="Arial"/>
                <a:cs typeface="Arial"/>
              </a:rPr>
              <a:t>CColorPoint</a:t>
            </a:r>
            <a:r>
              <a:rPr sz="1100" b="1" i="1" spc="-35" dirty="0">
                <a:latin typeface="Arial"/>
                <a:cs typeface="Arial"/>
              </a:rPr>
              <a:t> </a:t>
            </a:r>
            <a:r>
              <a:rPr sz="1100" dirty="0">
                <a:latin typeface="Arial"/>
                <a:cs typeface="Arial"/>
              </a:rPr>
              <a:t>to</a:t>
            </a:r>
            <a:r>
              <a:rPr sz="1100" spc="-3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function,</a:t>
            </a:r>
            <a:r>
              <a:rPr sz="1100" spc="-10" dirty="0">
                <a:latin typeface="Arial"/>
                <a:cs typeface="Arial"/>
              </a:rPr>
              <a:t> </a:t>
            </a:r>
            <a:r>
              <a:rPr sz="1100" dirty="0">
                <a:latin typeface="Arial"/>
                <a:cs typeface="Arial"/>
              </a:rPr>
              <a:t>it</a:t>
            </a:r>
            <a:r>
              <a:rPr sz="1100" spc="-20"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be</a:t>
            </a:r>
            <a:r>
              <a:rPr sz="1100" spc="-20" dirty="0">
                <a:latin typeface="Arial"/>
                <a:cs typeface="Arial"/>
              </a:rPr>
              <a:t> </a:t>
            </a:r>
            <a:r>
              <a:rPr sz="1100" dirty="0">
                <a:latin typeface="Arial"/>
                <a:cs typeface="Arial"/>
              </a:rPr>
              <a:t>passed</a:t>
            </a:r>
            <a:r>
              <a:rPr sz="1100" spc="-20" dirty="0">
                <a:latin typeface="Arial"/>
                <a:cs typeface="Arial"/>
              </a:rPr>
              <a:t> </a:t>
            </a:r>
            <a:r>
              <a:rPr sz="1100" dirty="0">
                <a:latin typeface="Arial"/>
                <a:cs typeface="Arial"/>
              </a:rPr>
              <a:t>by</a:t>
            </a:r>
            <a:r>
              <a:rPr sz="1100" spc="-30" dirty="0">
                <a:latin typeface="Arial"/>
                <a:cs typeface="Arial"/>
              </a:rPr>
              <a:t> </a:t>
            </a:r>
            <a:r>
              <a:rPr sz="1100" dirty="0">
                <a:latin typeface="Arial"/>
                <a:cs typeface="Arial"/>
              </a:rPr>
              <a:t>reference,</a:t>
            </a:r>
            <a:r>
              <a:rPr sz="1100" spc="-20" dirty="0">
                <a:latin typeface="Arial"/>
                <a:cs typeface="Arial"/>
              </a:rPr>
              <a:t> </a:t>
            </a:r>
            <a:r>
              <a:rPr sz="1100" dirty="0">
                <a:latin typeface="Arial"/>
                <a:cs typeface="Arial"/>
              </a:rPr>
              <a:t>even</a:t>
            </a:r>
            <a:r>
              <a:rPr sz="1100" spc="-20" dirty="0">
                <a:latin typeface="Arial"/>
                <a:cs typeface="Arial"/>
              </a:rPr>
              <a:t> </a:t>
            </a:r>
            <a:r>
              <a:rPr sz="1100" dirty="0">
                <a:latin typeface="Arial"/>
                <a:cs typeface="Arial"/>
              </a:rPr>
              <a:t>without</a:t>
            </a:r>
            <a:r>
              <a:rPr sz="1100" spc="-25" dirty="0">
                <a:latin typeface="Arial"/>
                <a:cs typeface="Arial"/>
              </a:rPr>
              <a:t> </a:t>
            </a:r>
            <a:r>
              <a:rPr sz="1100" dirty="0">
                <a:latin typeface="Arial"/>
                <a:cs typeface="Arial"/>
              </a:rPr>
              <a:t>using</a:t>
            </a:r>
            <a:r>
              <a:rPr sz="1100" spc="-20" dirty="0">
                <a:latin typeface="Arial"/>
                <a:cs typeface="Arial"/>
              </a:rPr>
              <a:t> </a:t>
            </a:r>
            <a:r>
              <a:rPr sz="1100" dirty="0">
                <a:latin typeface="Arial"/>
                <a:cs typeface="Arial"/>
              </a:rPr>
              <a:t>the</a:t>
            </a:r>
            <a:r>
              <a:rPr sz="1100" spc="-10" dirty="0">
                <a:latin typeface="Arial"/>
                <a:cs typeface="Arial"/>
              </a:rPr>
              <a:t> </a:t>
            </a:r>
            <a:r>
              <a:rPr sz="1100" b="1" i="1" dirty="0">
                <a:latin typeface="Arial"/>
                <a:cs typeface="Arial"/>
              </a:rPr>
              <a:t>ref</a:t>
            </a:r>
            <a:r>
              <a:rPr sz="1100" b="1" i="1" spc="-20" dirty="0">
                <a:latin typeface="Arial"/>
                <a:cs typeface="Arial"/>
              </a:rPr>
              <a:t> </a:t>
            </a:r>
            <a:r>
              <a:rPr sz="1100" spc="-10" dirty="0">
                <a:latin typeface="Arial"/>
                <a:cs typeface="Arial"/>
              </a:rPr>
              <a:t>keyword. </a:t>
            </a:r>
            <a:r>
              <a:rPr sz="1100" dirty="0">
                <a:latin typeface="Arial"/>
                <a:cs typeface="Arial"/>
              </a:rPr>
              <a:t>Here</a:t>
            </a:r>
            <a:r>
              <a:rPr sz="1100" spc="-20" dirty="0">
                <a:latin typeface="Arial"/>
                <a:cs typeface="Arial"/>
              </a:rPr>
              <a:t> </a:t>
            </a:r>
            <a:r>
              <a:rPr sz="1100" dirty="0">
                <a:latin typeface="Arial"/>
                <a:cs typeface="Arial"/>
              </a:rPr>
              <a:t>are</a:t>
            </a:r>
            <a:r>
              <a:rPr sz="1100" spc="-3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key</a:t>
            </a:r>
            <a:r>
              <a:rPr sz="1100" spc="-30" dirty="0">
                <a:latin typeface="Arial"/>
                <a:cs typeface="Arial"/>
              </a:rPr>
              <a:t> </a:t>
            </a:r>
            <a:r>
              <a:rPr sz="1100" dirty="0">
                <a:latin typeface="Arial"/>
                <a:cs typeface="Arial"/>
              </a:rPr>
              <a:t>differences</a:t>
            </a:r>
            <a:r>
              <a:rPr sz="1100" spc="-25" dirty="0">
                <a:latin typeface="Arial"/>
                <a:cs typeface="Arial"/>
              </a:rPr>
              <a:t> </a:t>
            </a:r>
            <a:r>
              <a:rPr sz="1100" dirty="0">
                <a:latin typeface="Arial"/>
                <a:cs typeface="Arial"/>
              </a:rPr>
              <a:t>between</a:t>
            </a:r>
            <a:r>
              <a:rPr sz="1100" spc="-30" dirty="0">
                <a:latin typeface="Arial"/>
                <a:cs typeface="Arial"/>
              </a:rPr>
              <a:t> </a:t>
            </a:r>
            <a:r>
              <a:rPr sz="1100" dirty="0">
                <a:latin typeface="Arial"/>
                <a:cs typeface="Arial"/>
              </a:rPr>
              <a:t>structures</a:t>
            </a:r>
            <a:r>
              <a:rPr sz="1100" spc="-30" dirty="0">
                <a:latin typeface="Arial"/>
                <a:cs typeface="Arial"/>
              </a:rPr>
              <a:t> </a:t>
            </a:r>
            <a:r>
              <a:rPr sz="1100" dirty="0">
                <a:latin typeface="Arial"/>
                <a:cs typeface="Arial"/>
              </a:rPr>
              <a:t>and</a:t>
            </a:r>
            <a:r>
              <a:rPr sz="1100" spc="-20" dirty="0">
                <a:latin typeface="Arial"/>
                <a:cs typeface="Arial"/>
              </a:rPr>
              <a:t> </a:t>
            </a:r>
            <a:r>
              <a:rPr sz="1100" spc="-10" dirty="0">
                <a:latin typeface="Arial"/>
                <a:cs typeface="Arial"/>
              </a:rPr>
              <a:t>classes:</a:t>
            </a:r>
            <a:endParaRPr sz="1100" dirty="0">
              <a:latin typeface="Arial"/>
              <a:cs typeface="Arial"/>
            </a:endParaRPr>
          </a:p>
        </p:txBody>
      </p:sp>
      <p:sp>
        <p:nvSpPr>
          <p:cNvPr id="6" name="Title 5"/>
          <p:cNvSpPr>
            <a:spLocks noGrp="1"/>
          </p:cNvSpPr>
          <p:nvPr>
            <p:ph type="title"/>
          </p:nvPr>
        </p:nvSpPr>
        <p:spPr/>
        <p:txBody>
          <a:bodyPr/>
          <a:lstStyle/>
          <a:p>
            <a:endParaRPr lang="en-US"/>
          </a:p>
        </p:txBody>
      </p:sp>
      <p:sp>
        <p:nvSpPr>
          <p:cNvPr id="4" name="object 4"/>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41</a:t>
            </a:r>
          </a:p>
        </p:txBody>
      </p:sp>
      <p:graphicFrame>
        <p:nvGraphicFramePr>
          <p:cNvPr id="5" name="object 2"/>
          <p:cNvGraphicFramePr>
            <a:graphicFrameLocks noGrp="1"/>
          </p:cNvGraphicFramePr>
          <p:nvPr>
            <p:extLst/>
          </p:nvPr>
        </p:nvGraphicFramePr>
        <p:xfrm>
          <a:off x="914704" y="1752600"/>
          <a:ext cx="5943600" cy="2399665"/>
        </p:xfrm>
        <a:graphic>
          <a:graphicData uri="http://schemas.openxmlformats.org/drawingml/2006/table">
            <a:tbl>
              <a:tblPr firstRow="1" bandRow="1">
                <a:tableStyleId>{2D5ABB26-0587-4C30-8999-92F81FD0307C}</a:tableStyleId>
              </a:tblPr>
              <a:tblGrid>
                <a:gridCol w="1543685">
                  <a:extLst>
                    <a:ext uri="{9D8B030D-6E8A-4147-A177-3AD203B41FA5}">
                      <a16:colId xmlns:a16="http://schemas.microsoft.com/office/drawing/2014/main" val="20000"/>
                    </a:ext>
                  </a:extLst>
                </a:gridCol>
                <a:gridCol w="1494790">
                  <a:extLst>
                    <a:ext uri="{9D8B030D-6E8A-4147-A177-3AD203B41FA5}">
                      <a16:colId xmlns:a16="http://schemas.microsoft.com/office/drawing/2014/main" val="20001"/>
                    </a:ext>
                  </a:extLst>
                </a:gridCol>
                <a:gridCol w="2905125">
                  <a:extLst>
                    <a:ext uri="{9D8B030D-6E8A-4147-A177-3AD203B41FA5}">
                      <a16:colId xmlns:a16="http://schemas.microsoft.com/office/drawing/2014/main" val="20002"/>
                    </a:ext>
                  </a:extLst>
                </a:gridCol>
              </a:tblGrid>
              <a:tr h="271145">
                <a:tc>
                  <a:txBody>
                    <a:bodyPr/>
                    <a:lstStyle/>
                    <a:p>
                      <a:pPr marL="63500">
                        <a:lnSpc>
                          <a:spcPct val="100000"/>
                        </a:lnSpc>
                        <a:spcBef>
                          <a:spcPts val="490"/>
                        </a:spcBef>
                      </a:pPr>
                      <a:r>
                        <a:rPr sz="900" b="1" spc="-10" dirty="0">
                          <a:latin typeface="Arial"/>
                          <a:cs typeface="Arial"/>
                        </a:rPr>
                        <a:t>Struct</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4BB95"/>
                    </a:solidFill>
                  </a:tcPr>
                </a:tc>
                <a:tc>
                  <a:txBody>
                    <a:bodyPr/>
                    <a:lstStyle/>
                    <a:p>
                      <a:pPr marL="62230">
                        <a:lnSpc>
                          <a:spcPct val="100000"/>
                        </a:lnSpc>
                        <a:spcBef>
                          <a:spcPts val="490"/>
                        </a:spcBef>
                      </a:pPr>
                      <a:r>
                        <a:rPr sz="900" b="1" spc="-10" dirty="0">
                          <a:latin typeface="Arial"/>
                          <a:cs typeface="Arial"/>
                        </a:rPr>
                        <a:t>Class</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4BB95"/>
                    </a:solidFill>
                  </a:tcPr>
                </a:tc>
                <a:tc>
                  <a:txBody>
                    <a:bodyPr/>
                    <a:lstStyle/>
                    <a:p>
                      <a:pPr marL="63500">
                        <a:lnSpc>
                          <a:spcPct val="100000"/>
                        </a:lnSpc>
                        <a:spcBef>
                          <a:spcPts val="490"/>
                        </a:spcBef>
                      </a:pPr>
                      <a:r>
                        <a:rPr sz="900" b="1" dirty="0">
                          <a:latin typeface="Arial"/>
                          <a:cs typeface="Arial"/>
                        </a:rPr>
                        <a:t>What</a:t>
                      </a:r>
                      <a:r>
                        <a:rPr sz="900" b="1" spc="-15" dirty="0">
                          <a:latin typeface="Arial"/>
                          <a:cs typeface="Arial"/>
                        </a:rPr>
                        <a:t> </a:t>
                      </a:r>
                      <a:r>
                        <a:rPr sz="900" b="1" dirty="0">
                          <a:latin typeface="Arial"/>
                          <a:cs typeface="Arial"/>
                        </a:rPr>
                        <a:t>does</a:t>
                      </a:r>
                      <a:r>
                        <a:rPr sz="900" b="1" spc="-5" dirty="0">
                          <a:latin typeface="Arial"/>
                          <a:cs typeface="Arial"/>
                        </a:rPr>
                        <a:t> </a:t>
                      </a:r>
                      <a:r>
                        <a:rPr sz="900" b="1" dirty="0">
                          <a:latin typeface="Arial"/>
                          <a:cs typeface="Arial"/>
                        </a:rPr>
                        <a:t>it</a:t>
                      </a:r>
                      <a:r>
                        <a:rPr sz="900" b="1" spc="-10" dirty="0">
                          <a:latin typeface="Arial"/>
                          <a:cs typeface="Arial"/>
                        </a:rPr>
                        <a:t> </a:t>
                      </a:r>
                      <a:r>
                        <a:rPr sz="900" b="1" spc="-20" dirty="0">
                          <a:latin typeface="Arial"/>
                          <a:cs typeface="Arial"/>
                        </a:rPr>
                        <a:t>mean?</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4BB95"/>
                    </a:solidFill>
                  </a:tcPr>
                </a:tc>
                <a:extLst>
                  <a:ext uri="{0D108BD9-81ED-4DB2-BD59-A6C34878D82A}">
                    <a16:rowId xmlns:a16="http://schemas.microsoft.com/office/drawing/2014/main" val="10000"/>
                  </a:ext>
                </a:extLst>
              </a:tr>
              <a:tr h="665480">
                <a:tc>
                  <a:txBody>
                    <a:bodyPr/>
                    <a:lstStyle/>
                    <a:p>
                      <a:pPr marL="63500">
                        <a:lnSpc>
                          <a:spcPct val="100000"/>
                        </a:lnSpc>
                        <a:spcBef>
                          <a:spcPts val="490"/>
                        </a:spcBef>
                      </a:pPr>
                      <a:r>
                        <a:rPr sz="900" dirty="0">
                          <a:latin typeface="Arial"/>
                          <a:cs typeface="Arial"/>
                        </a:rPr>
                        <a:t>Value</a:t>
                      </a:r>
                      <a:r>
                        <a:rPr sz="900" spc="-10" dirty="0">
                          <a:latin typeface="Arial"/>
                          <a:cs typeface="Arial"/>
                        </a:rPr>
                        <a:t> </a:t>
                      </a:r>
                      <a:r>
                        <a:rPr sz="900" spc="-20" dirty="0">
                          <a:latin typeface="Arial"/>
                          <a:cs typeface="Arial"/>
                        </a:rPr>
                        <a:t>type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a:lnSpc>
                          <a:spcPct val="100000"/>
                        </a:lnSpc>
                        <a:spcBef>
                          <a:spcPts val="490"/>
                        </a:spcBef>
                      </a:pPr>
                      <a:r>
                        <a:rPr sz="900" dirty="0">
                          <a:latin typeface="Arial"/>
                          <a:cs typeface="Arial"/>
                        </a:rPr>
                        <a:t>Reference</a:t>
                      </a:r>
                      <a:r>
                        <a:rPr sz="900" spc="-20" dirty="0">
                          <a:latin typeface="Arial"/>
                          <a:cs typeface="Arial"/>
                        </a:rPr>
                        <a:t> type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172085">
                        <a:lnSpc>
                          <a:spcPct val="95900"/>
                        </a:lnSpc>
                        <a:spcBef>
                          <a:spcPts val="535"/>
                        </a:spcBef>
                      </a:pPr>
                      <a:r>
                        <a:rPr sz="900" dirty="0">
                          <a:latin typeface="Arial"/>
                          <a:cs typeface="Arial"/>
                        </a:rPr>
                        <a:t>Value</a:t>
                      </a:r>
                      <a:r>
                        <a:rPr sz="900" spc="-15" dirty="0">
                          <a:latin typeface="Arial"/>
                          <a:cs typeface="Arial"/>
                        </a:rPr>
                        <a:t> </a:t>
                      </a:r>
                      <a:r>
                        <a:rPr sz="900" dirty="0">
                          <a:latin typeface="Arial"/>
                          <a:cs typeface="Arial"/>
                        </a:rPr>
                        <a:t>types</a:t>
                      </a:r>
                      <a:r>
                        <a:rPr sz="900" spc="-5" dirty="0">
                          <a:latin typeface="Arial"/>
                          <a:cs typeface="Arial"/>
                        </a:rPr>
                        <a:t> </a:t>
                      </a:r>
                      <a:r>
                        <a:rPr sz="900" dirty="0">
                          <a:latin typeface="Arial"/>
                          <a:cs typeface="Arial"/>
                        </a:rPr>
                        <a:t>(struct)</a:t>
                      </a:r>
                      <a:r>
                        <a:rPr sz="900" spc="-10" dirty="0">
                          <a:latin typeface="Arial"/>
                          <a:cs typeface="Arial"/>
                        </a:rPr>
                        <a:t> </a:t>
                      </a:r>
                      <a:r>
                        <a:rPr sz="900" dirty="0">
                          <a:latin typeface="Arial"/>
                          <a:cs typeface="Arial"/>
                        </a:rPr>
                        <a:t>are</a:t>
                      </a:r>
                      <a:r>
                        <a:rPr sz="900" spc="-15" dirty="0">
                          <a:latin typeface="Arial"/>
                          <a:cs typeface="Arial"/>
                        </a:rPr>
                        <a:t> </a:t>
                      </a:r>
                      <a:r>
                        <a:rPr sz="900" dirty="0">
                          <a:latin typeface="Arial"/>
                          <a:cs typeface="Arial"/>
                        </a:rPr>
                        <a:t>cheaper</a:t>
                      </a:r>
                      <a:r>
                        <a:rPr sz="900" spc="-10"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allocate</a:t>
                      </a:r>
                      <a:r>
                        <a:rPr sz="900" spc="-10" dirty="0">
                          <a:latin typeface="Arial"/>
                          <a:cs typeface="Arial"/>
                        </a:rPr>
                        <a:t> </a:t>
                      </a:r>
                      <a:r>
                        <a:rPr sz="900" spc="-25" dirty="0">
                          <a:latin typeface="Arial"/>
                          <a:cs typeface="Arial"/>
                        </a:rPr>
                        <a:t>and </a:t>
                      </a:r>
                      <a:r>
                        <a:rPr sz="900" dirty="0">
                          <a:latin typeface="Arial"/>
                          <a:cs typeface="Arial"/>
                        </a:rPr>
                        <a:t>deallocate</a:t>
                      </a:r>
                      <a:r>
                        <a:rPr sz="900" spc="-25" dirty="0">
                          <a:latin typeface="Arial"/>
                          <a:cs typeface="Arial"/>
                        </a:rPr>
                        <a:t> </a:t>
                      </a:r>
                      <a:r>
                        <a:rPr sz="900" dirty="0">
                          <a:latin typeface="Arial"/>
                          <a:cs typeface="Arial"/>
                        </a:rPr>
                        <a:t>in</a:t>
                      </a:r>
                      <a:r>
                        <a:rPr sz="900" spc="-20" dirty="0">
                          <a:latin typeface="Arial"/>
                          <a:cs typeface="Arial"/>
                        </a:rPr>
                        <a:t> </a:t>
                      </a:r>
                      <a:r>
                        <a:rPr sz="900" dirty="0">
                          <a:latin typeface="Arial"/>
                          <a:cs typeface="Arial"/>
                        </a:rPr>
                        <a:t>memory,</a:t>
                      </a:r>
                      <a:r>
                        <a:rPr sz="900" spc="-20" dirty="0">
                          <a:latin typeface="Arial"/>
                          <a:cs typeface="Arial"/>
                        </a:rPr>
                        <a:t> </a:t>
                      </a:r>
                      <a:r>
                        <a:rPr sz="900" dirty="0">
                          <a:latin typeface="Arial"/>
                          <a:cs typeface="Arial"/>
                        </a:rPr>
                        <a:t>however</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assignment</a:t>
                      </a:r>
                      <a:r>
                        <a:rPr sz="900" spc="-10" dirty="0">
                          <a:latin typeface="Arial"/>
                          <a:cs typeface="Arial"/>
                        </a:rPr>
                        <a:t> </a:t>
                      </a:r>
                      <a:r>
                        <a:rPr sz="900" dirty="0">
                          <a:latin typeface="Arial"/>
                          <a:cs typeface="Arial"/>
                        </a:rPr>
                        <a:t>of</a:t>
                      </a:r>
                      <a:r>
                        <a:rPr sz="900" spc="-20" dirty="0">
                          <a:latin typeface="Arial"/>
                          <a:cs typeface="Arial"/>
                        </a:rPr>
                        <a:t> </a:t>
                      </a:r>
                      <a:r>
                        <a:rPr sz="900" spc="-50" dirty="0">
                          <a:latin typeface="Arial"/>
                          <a:cs typeface="Arial"/>
                        </a:rPr>
                        <a:t>a</a:t>
                      </a:r>
                      <a:r>
                        <a:rPr sz="900" dirty="0">
                          <a:latin typeface="Arial"/>
                          <a:cs typeface="Arial"/>
                        </a:rPr>
                        <a:t> large</a:t>
                      </a:r>
                      <a:r>
                        <a:rPr sz="900" spc="-15" dirty="0">
                          <a:latin typeface="Arial"/>
                          <a:cs typeface="Arial"/>
                        </a:rPr>
                        <a:t> </a:t>
                      </a:r>
                      <a:r>
                        <a:rPr sz="900" dirty="0">
                          <a:latin typeface="Arial"/>
                          <a:cs typeface="Arial"/>
                        </a:rPr>
                        <a:t>value</a:t>
                      </a:r>
                      <a:r>
                        <a:rPr sz="900" spc="-5" dirty="0">
                          <a:latin typeface="Arial"/>
                          <a:cs typeface="Arial"/>
                        </a:rPr>
                        <a:t> </a:t>
                      </a:r>
                      <a:r>
                        <a:rPr sz="900" dirty="0">
                          <a:latin typeface="Arial"/>
                          <a:cs typeface="Arial"/>
                        </a:rPr>
                        <a:t>type</a:t>
                      </a:r>
                      <a:r>
                        <a:rPr sz="900" spc="-10" dirty="0">
                          <a:latin typeface="Arial"/>
                          <a:cs typeface="Arial"/>
                        </a:rPr>
                        <a:t> </a:t>
                      </a:r>
                      <a:r>
                        <a:rPr sz="900" dirty="0">
                          <a:latin typeface="Arial"/>
                          <a:cs typeface="Arial"/>
                        </a:rPr>
                        <a:t>can</a:t>
                      </a:r>
                      <a:r>
                        <a:rPr sz="900" spc="-5" dirty="0">
                          <a:latin typeface="Arial"/>
                          <a:cs typeface="Arial"/>
                        </a:rPr>
                        <a:t> </a:t>
                      </a:r>
                      <a:r>
                        <a:rPr sz="900" dirty="0">
                          <a:latin typeface="Arial"/>
                          <a:cs typeface="Arial"/>
                        </a:rPr>
                        <a:t>be</a:t>
                      </a:r>
                      <a:r>
                        <a:rPr sz="900" spc="-10" dirty="0">
                          <a:latin typeface="Arial"/>
                          <a:cs typeface="Arial"/>
                        </a:rPr>
                        <a:t> </a:t>
                      </a:r>
                      <a:r>
                        <a:rPr sz="900" dirty="0">
                          <a:latin typeface="Arial"/>
                          <a:cs typeface="Arial"/>
                        </a:rPr>
                        <a:t>more</a:t>
                      </a:r>
                      <a:r>
                        <a:rPr sz="900" spc="-15" dirty="0">
                          <a:latin typeface="Arial"/>
                          <a:cs typeface="Arial"/>
                        </a:rPr>
                        <a:t> </a:t>
                      </a:r>
                      <a:r>
                        <a:rPr sz="900" dirty="0">
                          <a:latin typeface="Arial"/>
                          <a:cs typeface="Arial"/>
                        </a:rPr>
                        <a:t>costly</a:t>
                      </a:r>
                      <a:r>
                        <a:rPr sz="900" spc="-5" dirty="0">
                          <a:latin typeface="Arial"/>
                          <a:cs typeface="Arial"/>
                        </a:rPr>
                        <a:t> </a:t>
                      </a:r>
                      <a:r>
                        <a:rPr sz="900" dirty="0">
                          <a:latin typeface="Arial"/>
                          <a:cs typeface="Arial"/>
                        </a:rPr>
                        <a:t>than</a:t>
                      </a:r>
                      <a:r>
                        <a:rPr sz="900" spc="-15" dirty="0">
                          <a:latin typeface="Arial"/>
                          <a:cs typeface="Arial"/>
                        </a:rPr>
                        <a:t> </a:t>
                      </a:r>
                      <a:r>
                        <a:rPr sz="900" dirty="0">
                          <a:latin typeface="Arial"/>
                          <a:cs typeface="Arial"/>
                        </a:rPr>
                        <a:t>a </a:t>
                      </a:r>
                      <a:r>
                        <a:rPr sz="900" spc="-10" dirty="0">
                          <a:latin typeface="Arial"/>
                          <a:cs typeface="Arial"/>
                        </a:rPr>
                        <a:t>reference </a:t>
                      </a:r>
                      <a:r>
                        <a:rPr sz="900" dirty="0">
                          <a:latin typeface="Arial"/>
                          <a:cs typeface="Arial"/>
                        </a:rPr>
                        <a:t>type</a:t>
                      </a:r>
                      <a:r>
                        <a:rPr sz="900" spc="-5" dirty="0">
                          <a:latin typeface="Arial"/>
                          <a:cs typeface="Arial"/>
                        </a:rPr>
                        <a:t> </a:t>
                      </a:r>
                      <a:r>
                        <a:rPr sz="900" spc="-10" dirty="0">
                          <a:latin typeface="Arial"/>
                          <a:cs typeface="Arial"/>
                        </a:rPr>
                        <a:t>(class).</a:t>
                      </a:r>
                      <a:endParaRPr sz="9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796925">
                <a:tc>
                  <a:txBody>
                    <a:bodyPr/>
                    <a:lstStyle/>
                    <a:p>
                      <a:pPr marL="63500" marR="321945">
                        <a:lnSpc>
                          <a:spcPts val="1030"/>
                        </a:lnSpc>
                        <a:spcBef>
                          <a:spcPts val="565"/>
                        </a:spcBef>
                      </a:pPr>
                      <a:r>
                        <a:rPr sz="900" dirty="0">
                          <a:latin typeface="Arial"/>
                          <a:cs typeface="Arial"/>
                        </a:rPr>
                        <a:t>Passed</a:t>
                      </a:r>
                      <a:r>
                        <a:rPr sz="900" spc="-10"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functions</a:t>
                      </a:r>
                      <a:r>
                        <a:rPr sz="900" spc="-15" dirty="0">
                          <a:latin typeface="Arial"/>
                          <a:cs typeface="Arial"/>
                        </a:rPr>
                        <a:t> </a:t>
                      </a:r>
                      <a:r>
                        <a:rPr sz="900" spc="-25" dirty="0">
                          <a:latin typeface="Arial"/>
                          <a:cs typeface="Arial"/>
                        </a:rPr>
                        <a:t>by </a:t>
                      </a:r>
                      <a:r>
                        <a:rPr sz="900" spc="-10" dirty="0">
                          <a:latin typeface="Arial"/>
                          <a:cs typeface="Arial"/>
                        </a:rPr>
                        <a:t>value</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marR="273050">
                        <a:lnSpc>
                          <a:spcPts val="1030"/>
                        </a:lnSpc>
                        <a:spcBef>
                          <a:spcPts val="565"/>
                        </a:spcBef>
                      </a:pPr>
                      <a:r>
                        <a:rPr sz="900" dirty="0">
                          <a:latin typeface="Arial"/>
                          <a:cs typeface="Arial"/>
                        </a:rPr>
                        <a:t>Passed</a:t>
                      </a:r>
                      <a:r>
                        <a:rPr sz="900" spc="-10" dirty="0">
                          <a:latin typeface="Arial"/>
                          <a:cs typeface="Arial"/>
                        </a:rPr>
                        <a:t> </a:t>
                      </a:r>
                      <a:r>
                        <a:rPr sz="900" dirty="0">
                          <a:latin typeface="Arial"/>
                          <a:cs typeface="Arial"/>
                        </a:rPr>
                        <a:t>to</a:t>
                      </a:r>
                      <a:r>
                        <a:rPr sz="900" spc="-15" dirty="0">
                          <a:latin typeface="Arial"/>
                          <a:cs typeface="Arial"/>
                        </a:rPr>
                        <a:t> </a:t>
                      </a:r>
                      <a:r>
                        <a:rPr sz="900" dirty="0">
                          <a:latin typeface="Arial"/>
                          <a:cs typeface="Arial"/>
                        </a:rPr>
                        <a:t>functions</a:t>
                      </a:r>
                      <a:r>
                        <a:rPr sz="900" spc="-10" dirty="0">
                          <a:latin typeface="Arial"/>
                          <a:cs typeface="Arial"/>
                        </a:rPr>
                        <a:t> </a:t>
                      </a:r>
                      <a:r>
                        <a:rPr sz="900" spc="-25" dirty="0">
                          <a:latin typeface="Arial"/>
                          <a:cs typeface="Arial"/>
                        </a:rPr>
                        <a:t>by </a:t>
                      </a:r>
                      <a:r>
                        <a:rPr sz="900" spc="-10" dirty="0">
                          <a:latin typeface="Arial"/>
                          <a:cs typeface="Arial"/>
                        </a:rPr>
                        <a:t>reference</a:t>
                      </a:r>
                      <a:endParaRPr sz="900">
                        <a:latin typeface="Arial"/>
                        <a:cs typeface="Arial"/>
                      </a:endParaRPr>
                    </a:p>
                  </a:txBody>
                  <a:tcPr marL="0" marR="0" marT="717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311150">
                        <a:lnSpc>
                          <a:spcPct val="95800"/>
                        </a:lnSpc>
                        <a:spcBef>
                          <a:spcPts val="535"/>
                        </a:spcBef>
                      </a:pPr>
                      <a:r>
                        <a:rPr sz="900" dirty="0">
                          <a:latin typeface="Arial"/>
                          <a:cs typeface="Arial"/>
                        </a:rPr>
                        <a:t>When</a:t>
                      </a:r>
                      <a:r>
                        <a:rPr sz="900" spc="-15" dirty="0">
                          <a:latin typeface="Arial"/>
                          <a:cs typeface="Arial"/>
                        </a:rPr>
                        <a:t> </a:t>
                      </a:r>
                      <a:r>
                        <a:rPr sz="900" dirty="0">
                          <a:latin typeface="Arial"/>
                          <a:cs typeface="Arial"/>
                        </a:rPr>
                        <a:t>you</a:t>
                      </a:r>
                      <a:r>
                        <a:rPr sz="900" spc="-15" dirty="0">
                          <a:latin typeface="Arial"/>
                          <a:cs typeface="Arial"/>
                        </a:rPr>
                        <a:t> </a:t>
                      </a:r>
                      <a:r>
                        <a:rPr sz="900" dirty="0">
                          <a:latin typeface="Arial"/>
                          <a:cs typeface="Arial"/>
                        </a:rPr>
                        <a:t>pass</a:t>
                      </a:r>
                      <a:r>
                        <a:rPr sz="900" spc="5"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parameter</a:t>
                      </a:r>
                      <a:r>
                        <a:rPr sz="900" spc="-5" dirty="0">
                          <a:latin typeface="Arial"/>
                          <a:cs typeface="Arial"/>
                        </a:rPr>
                        <a:t> </a:t>
                      </a:r>
                      <a:r>
                        <a:rPr sz="900" dirty="0">
                          <a:latin typeface="Arial"/>
                          <a:cs typeface="Arial"/>
                        </a:rPr>
                        <a:t>to a</a:t>
                      </a:r>
                      <a:r>
                        <a:rPr sz="900" spc="-5" dirty="0">
                          <a:latin typeface="Arial"/>
                          <a:cs typeface="Arial"/>
                        </a:rPr>
                        <a:t> </a:t>
                      </a:r>
                      <a:r>
                        <a:rPr sz="900" dirty="0">
                          <a:latin typeface="Arial"/>
                          <a:cs typeface="Arial"/>
                        </a:rPr>
                        <a:t>function</a:t>
                      </a:r>
                      <a:r>
                        <a:rPr sz="900" spc="-15" dirty="0">
                          <a:latin typeface="Arial"/>
                          <a:cs typeface="Arial"/>
                        </a:rPr>
                        <a:t> </a:t>
                      </a:r>
                      <a:r>
                        <a:rPr sz="900" dirty="0">
                          <a:latin typeface="Arial"/>
                          <a:cs typeface="Arial"/>
                        </a:rPr>
                        <a:t>as</a:t>
                      </a:r>
                      <a:r>
                        <a:rPr sz="900" spc="-5" dirty="0">
                          <a:latin typeface="Arial"/>
                          <a:cs typeface="Arial"/>
                        </a:rPr>
                        <a:t> </a:t>
                      </a:r>
                      <a:r>
                        <a:rPr sz="900" spc="-25" dirty="0">
                          <a:latin typeface="Arial"/>
                          <a:cs typeface="Arial"/>
                        </a:rPr>
                        <a:t>an </a:t>
                      </a:r>
                      <a:r>
                        <a:rPr sz="900" dirty="0">
                          <a:latin typeface="Arial"/>
                          <a:cs typeface="Arial"/>
                        </a:rPr>
                        <a:t>instance</a:t>
                      </a:r>
                      <a:r>
                        <a:rPr sz="900" spc="-15" dirty="0">
                          <a:latin typeface="Arial"/>
                          <a:cs typeface="Arial"/>
                        </a:rPr>
                        <a:t> </a:t>
                      </a:r>
                      <a:r>
                        <a:rPr sz="900" dirty="0">
                          <a:latin typeface="Arial"/>
                          <a:cs typeface="Arial"/>
                        </a:rPr>
                        <a:t>of</a:t>
                      </a:r>
                      <a:r>
                        <a:rPr sz="900" spc="-20" dirty="0">
                          <a:latin typeface="Arial"/>
                          <a:cs typeface="Arial"/>
                        </a:rPr>
                        <a:t> </a:t>
                      </a:r>
                      <a:r>
                        <a:rPr sz="900" dirty="0">
                          <a:latin typeface="Arial"/>
                          <a:cs typeface="Arial"/>
                        </a:rPr>
                        <a:t>a</a:t>
                      </a:r>
                      <a:r>
                        <a:rPr sz="900" spc="-15" dirty="0">
                          <a:latin typeface="Arial"/>
                          <a:cs typeface="Arial"/>
                        </a:rPr>
                        <a:t> </a:t>
                      </a:r>
                      <a:r>
                        <a:rPr sz="900" dirty="0">
                          <a:latin typeface="Arial"/>
                          <a:cs typeface="Arial"/>
                        </a:rPr>
                        <a:t>reference</a:t>
                      </a:r>
                      <a:r>
                        <a:rPr sz="900" spc="-10" dirty="0">
                          <a:latin typeface="Arial"/>
                          <a:cs typeface="Arial"/>
                        </a:rPr>
                        <a:t> </a:t>
                      </a:r>
                      <a:r>
                        <a:rPr sz="900" dirty="0">
                          <a:latin typeface="Arial"/>
                          <a:cs typeface="Arial"/>
                        </a:rPr>
                        <a:t>type,</a:t>
                      </a:r>
                      <a:r>
                        <a:rPr sz="900" spc="-15" dirty="0">
                          <a:latin typeface="Arial"/>
                          <a:cs typeface="Arial"/>
                        </a:rPr>
                        <a:t> </a:t>
                      </a:r>
                      <a:r>
                        <a:rPr sz="900" dirty="0">
                          <a:latin typeface="Arial"/>
                          <a:cs typeface="Arial"/>
                        </a:rPr>
                        <a:t>changes</a:t>
                      </a:r>
                      <a:r>
                        <a:rPr sz="900" spc="-5" dirty="0">
                          <a:latin typeface="Arial"/>
                          <a:cs typeface="Arial"/>
                        </a:rPr>
                        <a:t> </a:t>
                      </a:r>
                      <a:r>
                        <a:rPr sz="900" dirty="0">
                          <a:latin typeface="Arial"/>
                          <a:cs typeface="Arial"/>
                        </a:rPr>
                        <a:t>inside</a:t>
                      </a:r>
                      <a:r>
                        <a:rPr sz="900" spc="-10" dirty="0">
                          <a:latin typeface="Arial"/>
                          <a:cs typeface="Arial"/>
                        </a:rPr>
                        <a:t> </a:t>
                      </a:r>
                      <a:r>
                        <a:rPr sz="900" spc="-25" dirty="0">
                          <a:latin typeface="Arial"/>
                          <a:cs typeface="Arial"/>
                        </a:rPr>
                        <a:t>the </a:t>
                      </a:r>
                      <a:r>
                        <a:rPr sz="900" dirty="0">
                          <a:latin typeface="Arial"/>
                          <a:cs typeface="Arial"/>
                        </a:rPr>
                        <a:t>function</a:t>
                      </a:r>
                      <a:r>
                        <a:rPr sz="900" spc="-25" dirty="0">
                          <a:latin typeface="Arial"/>
                          <a:cs typeface="Arial"/>
                        </a:rPr>
                        <a:t> </a:t>
                      </a:r>
                      <a:r>
                        <a:rPr sz="900" dirty="0">
                          <a:latin typeface="Arial"/>
                          <a:cs typeface="Arial"/>
                        </a:rPr>
                        <a:t>affect</a:t>
                      </a:r>
                      <a:r>
                        <a:rPr sz="900" spc="-10" dirty="0">
                          <a:latin typeface="Arial"/>
                          <a:cs typeface="Arial"/>
                        </a:rPr>
                        <a:t> </a:t>
                      </a:r>
                      <a:r>
                        <a:rPr sz="900" dirty="0">
                          <a:latin typeface="Arial"/>
                          <a:cs typeface="Arial"/>
                        </a:rPr>
                        <a:t>all</a:t>
                      </a:r>
                      <a:r>
                        <a:rPr sz="900" spc="-15" dirty="0">
                          <a:latin typeface="Arial"/>
                          <a:cs typeface="Arial"/>
                        </a:rPr>
                        <a:t> </a:t>
                      </a:r>
                      <a:r>
                        <a:rPr sz="900" dirty="0">
                          <a:latin typeface="Arial"/>
                          <a:cs typeface="Arial"/>
                        </a:rPr>
                        <a:t>references</a:t>
                      </a:r>
                      <a:r>
                        <a:rPr sz="900" spc="-5" dirty="0">
                          <a:latin typeface="Arial"/>
                          <a:cs typeface="Arial"/>
                        </a:rPr>
                        <a:t> </a:t>
                      </a:r>
                      <a:r>
                        <a:rPr sz="900" dirty="0">
                          <a:latin typeface="Arial"/>
                          <a:cs typeface="Arial"/>
                        </a:rPr>
                        <a:t>pointing</a:t>
                      </a:r>
                      <a:r>
                        <a:rPr sz="900" spc="-15" dirty="0">
                          <a:latin typeface="Arial"/>
                          <a:cs typeface="Arial"/>
                        </a:rPr>
                        <a:t> </a:t>
                      </a:r>
                      <a:r>
                        <a:rPr sz="900" dirty="0">
                          <a:latin typeface="Arial"/>
                          <a:cs typeface="Arial"/>
                        </a:rPr>
                        <a:t>to</a:t>
                      </a:r>
                      <a:r>
                        <a:rPr sz="900" spc="-10" dirty="0">
                          <a:latin typeface="Arial"/>
                          <a:cs typeface="Arial"/>
                        </a:rPr>
                        <a:t> </a:t>
                      </a:r>
                      <a:r>
                        <a:rPr sz="900" dirty="0">
                          <a:latin typeface="Arial"/>
                          <a:cs typeface="Arial"/>
                        </a:rPr>
                        <a:t>that</a:t>
                      </a:r>
                      <a:r>
                        <a:rPr sz="900" spc="-10" dirty="0">
                          <a:latin typeface="Arial"/>
                          <a:cs typeface="Arial"/>
                        </a:rPr>
                        <a:t> </a:t>
                      </a:r>
                      <a:r>
                        <a:rPr sz="900" spc="-20" dirty="0">
                          <a:latin typeface="Arial"/>
                          <a:cs typeface="Arial"/>
                        </a:rPr>
                        <a:t>same </a:t>
                      </a:r>
                      <a:r>
                        <a:rPr sz="900" dirty="0">
                          <a:latin typeface="Arial"/>
                          <a:cs typeface="Arial"/>
                        </a:rPr>
                        <a:t>instance.</a:t>
                      </a:r>
                      <a:r>
                        <a:rPr sz="900" spc="-15" dirty="0">
                          <a:latin typeface="Arial"/>
                          <a:cs typeface="Arial"/>
                        </a:rPr>
                        <a:t> </a:t>
                      </a:r>
                      <a:r>
                        <a:rPr sz="900" dirty="0">
                          <a:latin typeface="Arial"/>
                          <a:cs typeface="Arial"/>
                        </a:rPr>
                        <a:t>Value</a:t>
                      </a:r>
                      <a:r>
                        <a:rPr sz="900" spc="-10" dirty="0">
                          <a:latin typeface="Arial"/>
                          <a:cs typeface="Arial"/>
                        </a:rPr>
                        <a:t> </a:t>
                      </a:r>
                      <a:r>
                        <a:rPr sz="900" dirty="0">
                          <a:latin typeface="Arial"/>
                          <a:cs typeface="Arial"/>
                        </a:rPr>
                        <a:t>types</a:t>
                      </a:r>
                      <a:r>
                        <a:rPr sz="900" spc="-1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copied</a:t>
                      </a:r>
                      <a:r>
                        <a:rPr sz="900" spc="-15" dirty="0">
                          <a:latin typeface="Arial"/>
                          <a:cs typeface="Arial"/>
                        </a:rPr>
                        <a:t> </a:t>
                      </a:r>
                      <a:r>
                        <a:rPr sz="900" dirty="0">
                          <a:latin typeface="Arial"/>
                          <a:cs typeface="Arial"/>
                        </a:rPr>
                        <a:t>when</a:t>
                      </a:r>
                      <a:r>
                        <a:rPr sz="900" spc="-20" dirty="0">
                          <a:latin typeface="Arial"/>
                          <a:cs typeface="Arial"/>
                        </a:rPr>
                        <a:t> </a:t>
                      </a:r>
                      <a:r>
                        <a:rPr sz="900" dirty="0">
                          <a:latin typeface="Arial"/>
                          <a:cs typeface="Arial"/>
                        </a:rPr>
                        <a:t>passed</a:t>
                      </a:r>
                      <a:r>
                        <a:rPr sz="900" spc="-10" dirty="0">
                          <a:latin typeface="Arial"/>
                          <a:cs typeface="Arial"/>
                        </a:rPr>
                        <a:t> </a:t>
                      </a:r>
                      <a:r>
                        <a:rPr sz="900" spc="-25" dirty="0">
                          <a:latin typeface="Arial"/>
                          <a:cs typeface="Arial"/>
                        </a:rPr>
                        <a:t>by </a:t>
                      </a:r>
                      <a:r>
                        <a:rPr sz="900" spc="-10" dirty="0">
                          <a:latin typeface="Arial"/>
                          <a:cs typeface="Arial"/>
                        </a:rPr>
                        <a:t>value.</a:t>
                      </a:r>
                      <a:endParaRPr sz="900">
                        <a:latin typeface="Arial"/>
                        <a:cs typeface="Arial"/>
                      </a:endParaRPr>
                    </a:p>
                  </a:txBody>
                  <a:tcPr marL="0" marR="0" marT="6794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666115">
                <a:tc>
                  <a:txBody>
                    <a:bodyPr/>
                    <a:lstStyle/>
                    <a:p>
                      <a:pPr marL="63500">
                        <a:lnSpc>
                          <a:spcPct val="100000"/>
                        </a:lnSpc>
                        <a:spcBef>
                          <a:spcPts val="490"/>
                        </a:spcBef>
                      </a:pPr>
                      <a:r>
                        <a:rPr sz="900" dirty="0">
                          <a:latin typeface="Arial"/>
                          <a:cs typeface="Arial"/>
                        </a:rPr>
                        <a:t>Cannot</a:t>
                      </a:r>
                      <a:r>
                        <a:rPr sz="900" spc="-35" dirty="0">
                          <a:latin typeface="Arial"/>
                          <a:cs typeface="Arial"/>
                        </a:rPr>
                        <a:t> </a:t>
                      </a:r>
                      <a:r>
                        <a:rPr sz="900" dirty="0">
                          <a:latin typeface="Arial"/>
                          <a:cs typeface="Arial"/>
                        </a:rPr>
                        <a:t>use</a:t>
                      </a:r>
                      <a:r>
                        <a:rPr sz="900" spc="-30" dirty="0">
                          <a:latin typeface="Arial"/>
                          <a:cs typeface="Arial"/>
                        </a:rPr>
                        <a:t> </a:t>
                      </a:r>
                      <a:r>
                        <a:rPr sz="900" spc="-10" dirty="0">
                          <a:latin typeface="Arial"/>
                          <a:cs typeface="Arial"/>
                        </a:rPr>
                        <a:t>inheritance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230">
                        <a:lnSpc>
                          <a:spcPct val="100000"/>
                        </a:lnSpc>
                        <a:spcBef>
                          <a:spcPts val="490"/>
                        </a:spcBef>
                      </a:pPr>
                      <a:r>
                        <a:rPr sz="900" dirty="0">
                          <a:latin typeface="Arial"/>
                          <a:cs typeface="Arial"/>
                        </a:rPr>
                        <a:t>Can</a:t>
                      </a:r>
                      <a:r>
                        <a:rPr sz="900" spc="-25" dirty="0">
                          <a:latin typeface="Arial"/>
                          <a:cs typeface="Arial"/>
                        </a:rPr>
                        <a:t> </a:t>
                      </a:r>
                      <a:r>
                        <a:rPr sz="900" dirty="0">
                          <a:latin typeface="Arial"/>
                          <a:cs typeface="Arial"/>
                        </a:rPr>
                        <a:t>use</a:t>
                      </a:r>
                      <a:r>
                        <a:rPr sz="900" spc="-25" dirty="0">
                          <a:latin typeface="Arial"/>
                          <a:cs typeface="Arial"/>
                        </a:rPr>
                        <a:t> </a:t>
                      </a:r>
                      <a:r>
                        <a:rPr sz="900" spc="-10" dirty="0">
                          <a:latin typeface="Arial"/>
                          <a:cs typeface="Arial"/>
                        </a:rPr>
                        <a:t>inheritance</a:t>
                      </a:r>
                      <a:endParaRPr sz="900">
                        <a:latin typeface="Arial"/>
                        <a:cs typeface="Arial"/>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0" marR="102870">
                        <a:lnSpc>
                          <a:spcPct val="95600"/>
                        </a:lnSpc>
                        <a:spcBef>
                          <a:spcPts val="540"/>
                        </a:spcBef>
                      </a:pPr>
                      <a:r>
                        <a:rPr sz="900" dirty="0">
                          <a:latin typeface="Arial"/>
                          <a:cs typeface="Arial"/>
                        </a:rPr>
                        <a:t>Use</a:t>
                      </a:r>
                      <a:r>
                        <a:rPr sz="900" spc="-15" dirty="0">
                          <a:latin typeface="Arial"/>
                          <a:cs typeface="Arial"/>
                        </a:rPr>
                        <a:t> </a:t>
                      </a:r>
                      <a:r>
                        <a:rPr sz="900" dirty="0">
                          <a:latin typeface="Arial"/>
                          <a:cs typeface="Arial"/>
                        </a:rPr>
                        <a:t>classes</a:t>
                      </a:r>
                      <a:r>
                        <a:rPr sz="900" spc="-5" dirty="0">
                          <a:latin typeface="Arial"/>
                          <a:cs typeface="Arial"/>
                        </a:rPr>
                        <a:t> </a:t>
                      </a:r>
                      <a:r>
                        <a:rPr sz="900" dirty="0">
                          <a:latin typeface="Arial"/>
                          <a:cs typeface="Arial"/>
                        </a:rPr>
                        <a:t>when</a:t>
                      </a:r>
                      <a:r>
                        <a:rPr sz="900" spc="-10" dirty="0">
                          <a:latin typeface="Arial"/>
                          <a:cs typeface="Arial"/>
                        </a:rPr>
                        <a:t> </a:t>
                      </a:r>
                      <a:r>
                        <a:rPr sz="900" dirty="0">
                          <a:latin typeface="Arial"/>
                          <a:cs typeface="Arial"/>
                        </a:rPr>
                        <a:t>building</a:t>
                      </a:r>
                      <a:r>
                        <a:rPr sz="900" spc="-20" dirty="0">
                          <a:latin typeface="Arial"/>
                          <a:cs typeface="Arial"/>
                        </a:rPr>
                        <a:t> </a:t>
                      </a:r>
                      <a:r>
                        <a:rPr sz="900" dirty="0">
                          <a:latin typeface="Arial"/>
                          <a:cs typeface="Arial"/>
                        </a:rPr>
                        <a:t>a</a:t>
                      </a:r>
                      <a:r>
                        <a:rPr sz="900" spc="-10" dirty="0">
                          <a:latin typeface="Arial"/>
                          <a:cs typeface="Arial"/>
                        </a:rPr>
                        <a:t> </a:t>
                      </a:r>
                      <a:r>
                        <a:rPr sz="900" dirty="0">
                          <a:latin typeface="Arial"/>
                          <a:cs typeface="Arial"/>
                        </a:rPr>
                        <a:t>hierarchy</a:t>
                      </a:r>
                      <a:r>
                        <a:rPr sz="900" spc="-15" dirty="0">
                          <a:latin typeface="Arial"/>
                          <a:cs typeface="Arial"/>
                        </a:rPr>
                        <a:t> </a:t>
                      </a:r>
                      <a:r>
                        <a:rPr sz="900" dirty="0">
                          <a:latin typeface="Arial"/>
                          <a:cs typeface="Arial"/>
                        </a:rPr>
                        <a:t>of</a:t>
                      </a:r>
                      <a:r>
                        <a:rPr sz="900" spc="-10" dirty="0">
                          <a:latin typeface="Arial"/>
                          <a:cs typeface="Arial"/>
                        </a:rPr>
                        <a:t> </a:t>
                      </a:r>
                      <a:r>
                        <a:rPr sz="900" dirty="0">
                          <a:latin typeface="Arial"/>
                          <a:cs typeface="Arial"/>
                        </a:rPr>
                        <a:t>objects</a:t>
                      </a:r>
                      <a:r>
                        <a:rPr sz="900" spc="-15" dirty="0">
                          <a:latin typeface="Arial"/>
                          <a:cs typeface="Arial"/>
                        </a:rPr>
                        <a:t> </a:t>
                      </a:r>
                      <a:r>
                        <a:rPr sz="900" spc="-25" dirty="0">
                          <a:latin typeface="Arial"/>
                          <a:cs typeface="Arial"/>
                        </a:rPr>
                        <a:t>or </a:t>
                      </a:r>
                      <a:r>
                        <a:rPr sz="900" dirty="0">
                          <a:latin typeface="Arial"/>
                          <a:cs typeface="Arial"/>
                        </a:rPr>
                        <a:t>when</a:t>
                      </a:r>
                      <a:r>
                        <a:rPr sz="900" spc="-10" dirty="0">
                          <a:latin typeface="Arial"/>
                          <a:cs typeface="Arial"/>
                        </a:rPr>
                        <a:t> </a:t>
                      </a:r>
                      <a:r>
                        <a:rPr sz="900" dirty="0">
                          <a:latin typeface="Arial"/>
                          <a:cs typeface="Arial"/>
                        </a:rPr>
                        <a:t>the</a:t>
                      </a:r>
                      <a:r>
                        <a:rPr sz="900" spc="-10" dirty="0">
                          <a:latin typeface="Arial"/>
                          <a:cs typeface="Arial"/>
                        </a:rPr>
                        <a:t> </a:t>
                      </a:r>
                      <a:r>
                        <a:rPr sz="900" dirty="0">
                          <a:latin typeface="Arial"/>
                          <a:cs typeface="Arial"/>
                        </a:rPr>
                        <a:t>data</a:t>
                      </a:r>
                      <a:r>
                        <a:rPr sz="900" spc="-10" dirty="0">
                          <a:latin typeface="Arial"/>
                          <a:cs typeface="Arial"/>
                        </a:rPr>
                        <a:t> </a:t>
                      </a:r>
                      <a:r>
                        <a:rPr sz="900" dirty="0">
                          <a:latin typeface="Arial"/>
                          <a:cs typeface="Arial"/>
                        </a:rPr>
                        <a:t>type</a:t>
                      </a:r>
                      <a:r>
                        <a:rPr sz="900" spc="-15" dirty="0">
                          <a:latin typeface="Arial"/>
                          <a:cs typeface="Arial"/>
                        </a:rPr>
                        <a:t> </a:t>
                      </a:r>
                      <a:r>
                        <a:rPr sz="900" dirty="0">
                          <a:latin typeface="Arial"/>
                          <a:cs typeface="Arial"/>
                        </a:rPr>
                        <a:t>is</a:t>
                      </a:r>
                      <a:r>
                        <a:rPr sz="900" spc="-15" dirty="0">
                          <a:latin typeface="Arial"/>
                          <a:cs typeface="Arial"/>
                        </a:rPr>
                        <a:t> </a:t>
                      </a:r>
                      <a:r>
                        <a:rPr sz="900" dirty="0">
                          <a:latin typeface="Arial"/>
                          <a:cs typeface="Arial"/>
                        </a:rPr>
                        <a:t>large,</a:t>
                      </a:r>
                      <a:r>
                        <a:rPr sz="900" spc="-5" dirty="0">
                          <a:latin typeface="Arial"/>
                          <a:cs typeface="Arial"/>
                        </a:rPr>
                        <a:t> </a:t>
                      </a:r>
                      <a:r>
                        <a:rPr sz="900" dirty="0">
                          <a:latin typeface="Arial"/>
                          <a:cs typeface="Arial"/>
                        </a:rPr>
                        <a:t>and</a:t>
                      </a:r>
                      <a:r>
                        <a:rPr sz="900" spc="-10" dirty="0">
                          <a:latin typeface="Arial"/>
                          <a:cs typeface="Arial"/>
                        </a:rPr>
                        <a:t> </a:t>
                      </a:r>
                      <a:r>
                        <a:rPr sz="900" dirty="0">
                          <a:latin typeface="Arial"/>
                          <a:cs typeface="Arial"/>
                        </a:rPr>
                        <a:t>use</a:t>
                      </a:r>
                      <a:r>
                        <a:rPr sz="900" spc="-10" dirty="0">
                          <a:latin typeface="Arial"/>
                          <a:cs typeface="Arial"/>
                        </a:rPr>
                        <a:t> </a:t>
                      </a:r>
                      <a:r>
                        <a:rPr sz="900" dirty="0" err="1">
                          <a:latin typeface="Arial"/>
                          <a:cs typeface="Arial"/>
                        </a:rPr>
                        <a:t>structs</a:t>
                      </a:r>
                      <a:r>
                        <a:rPr sz="900" dirty="0">
                          <a:latin typeface="Arial"/>
                          <a:cs typeface="Arial"/>
                        </a:rPr>
                        <a:t> </a:t>
                      </a:r>
                      <a:r>
                        <a:rPr sz="900" spc="-20" dirty="0">
                          <a:latin typeface="Arial"/>
                          <a:cs typeface="Arial"/>
                        </a:rPr>
                        <a:t>when </a:t>
                      </a:r>
                      <a:r>
                        <a:rPr sz="900" dirty="0">
                          <a:latin typeface="Arial"/>
                          <a:cs typeface="Arial"/>
                        </a:rPr>
                        <a:t>creating</a:t>
                      </a:r>
                      <a:r>
                        <a:rPr sz="900" spc="-15" dirty="0">
                          <a:latin typeface="Arial"/>
                          <a:cs typeface="Arial"/>
                        </a:rPr>
                        <a:t> </a:t>
                      </a:r>
                      <a:r>
                        <a:rPr sz="900" dirty="0">
                          <a:latin typeface="Arial"/>
                          <a:cs typeface="Arial"/>
                        </a:rPr>
                        <a:t>types</a:t>
                      </a:r>
                      <a:r>
                        <a:rPr sz="900" spc="-5" dirty="0">
                          <a:latin typeface="Arial"/>
                          <a:cs typeface="Arial"/>
                        </a:rPr>
                        <a:t> </a:t>
                      </a:r>
                      <a:r>
                        <a:rPr sz="900" dirty="0">
                          <a:latin typeface="Arial"/>
                          <a:cs typeface="Arial"/>
                        </a:rPr>
                        <a:t>that</a:t>
                      </a:r>
                      <a:r>
                        <a:rPr sz="900" spc="-20" dirty="0">
                          <a:latin typeface="Arial"/>
                          <a:cs typeface="Arial"/>
                        </a:rPr>
                        <a:t> </a:t>
                      </a:r>
                      <a:r>
                        <a:rPr sz="900" dirty="0">
                          <a:latin typeface="Arial"/>
                          <a:cs typeface="Arial"/>
                        </a:rPr>
                        <a:t>are</a:t>
                      </a:r>
                      <a:r>
                        <a:rPr sz="900" spc="-10" dirty="0">
                          <a:latin typeface="Arial"/>
                          <a:cs typeface="Arial"/>
                        </a:rPr>
                        <a:t> </a:t>
                      </a:r>
                      <a:r>
                        <a:rPr sz="900" dirty="0">
                          <a:latin typeface="Arial"/>
                          <a:cs typeface="Arial"/>
                        </a:rPr>
                        <a:t>generally</a:t>
                      </a:r>
                      <a:r>
                        <a:rPr sz="900" spc="-5" dirty="0">
                          <a:latin typeface="Arial"/>
                          <a:cs typeface="Arial"/>
                        </a:rPr>
                        <a:t> </a:t>
                      </a:r>
                      <a:r>
                        <a:rPr sz="900" dirty="0">
                          <a:latin typeface="Arial"/>
                          <a:cs typeface="Arial"/>
                        </a:rPr>
                        <a:t>small,</a:t>
                      </a:r>
                      <a:r>
                        <a:rPr sz="900" spc="-20" dirty="0">
                          <a:latin typeface="Arial"/>
                          <a:cs typeface="Arial"/>
                        </a:rPr>
                        <a:t> </a:t>
                      </a:r>
                      <a:r>
                        <a:rPr sz="900" dirty="0">
                          <a:latin typeface="Arial"/>
                          <a:cs typeface="Arial"/>
                        </a:rPr>
                        <a:t>short</a:t>
                      </a:r>
                      <a:r>
                        <a:rPr sz="900" spc="-10" dirty="0">
                          <a:latin typeface="Arial"/>
                          <a:cs typeface="Arial"/>
                        </a:rPr>
                        <a:t> </a:t>
                      </a:r>
                      <a:r>
                        <a:rPr sz="900" dirty="0">
                          <a:latin typeface="Arial"/>
                          <a:cs typeface="Arial"/>
                        </a:rPr>
                        <a:t>lived</a:t>
                      </a:r>
                      <a:r>
                        <a:rPr sz="900" spc="-20" dirty="0">
                          <a:latin typeface="Arial"/>
                          <a:cs typeface="Arial"/>
                        </a:rPr>
                        <a:t> </a:t>
                      </a:r>
                      <a:r>
                        <a:rPr sz="900" spc="-25" dirty="0">
                          <a:latin typeface="Arial"/>
                          <a:cs typeface="Arial"/>
                        </a:rPr>
                        <a:t>and </a:t>
                      </a:r>
                      <a:r>
                        <a:rPr sz="900" dirty="0">
                          <a:latin typeface="Arial"/>
                          <a:cs typeface="Arial"/>
                        </a:rPr>
                        <a:t>embedded</a:t>
                      </a:r>
                      <a:r>
                        <a:rPr sz="900" spc="-15" dirty="0">
                          <a:latin typeface="Arial"/>
                          <a:cs typeface="Arial"/>
                        </a:rPr>
                        <a:t> </a:t>
                      </a:r>
                      <a:r>
                        <a:rPr sz="900" dirty="0">
                          <a:latin typeface="Arial"/>
                          <a:cs typeface="Arial"/>
                        </a:rPr>
                        <a:t>inside</a:t>
                      </a:r>
                      <a:r>
                        <a:rPr sz="900" spc="-10" dirty="0">
                          <a:latin typeface="Arial"/>
                          <a:cs typeface="Arial"/>
                        </a:rPr>
                        <a:t> </a:t>
                      </a:r>
                      <a:r>
                        <a:rPr sz="900" dirty="0">
                          <a:latin typeface="Arial"/>
                          <a:cs typeface="Arial"/>
                        </a:rPr>
                        <a:t>other</a:t>
                      </a:r>
                      <a:r>
                        <a:rPr sz="900" spc="-10" dirty="0">
                          <a:latin typeface="Arial"/>
                          <a:cs typeface="Arial"/>
                        </a:rPr>
                        <a:t> objects.</a:t>
                      </a:r>
                      <a:endParaRPr sz="900" dirty="0">
                        <a:latin typeface="Arial"/>
                        <a:cs typeface="Arial"/>
                      </a:endParaRPr>
                    </a:p>
                  </a:txBody>
                  <a:tcPr marL="0" marR="0" marT="685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76468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p:nvPr/>
        </p:nvSpPr>
        <p:spPr>
          <a:xfrm>
            <a:off x="902004" y="901573"/>
            <a:ext cx="5926455" cy="2167890"/>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2_10:</a:t>
            </a:r>
            <a:r>
              <a:rPr sz="1400" b="1" spc="-20" dirty="0">
                <a:latin typeface="Arial"/>
                <a:cs typeface="Arial"/>
              </a:rPr>
              <a:t> </a:t>
            </a:r>
            <a:r>
              <a:rPr sz="1400" b="1" dirty="0">
                <a:latin typeface="Arial"/>
                <a:cs typeface="Arial"/>
              </a:rPr>
              <a:t>Read</a:t>
            </a:r>
            <a:r>
              <a:rPr sz="1400" b="1" spc="-10" dirty="0">
                <a:latin typeface="Arial"/>
                <a:cs typeface="Arial"/>
              </a:rPr>
              <a:t> </a:t>
            </a:r>
            <a:r>
              <a:rPr sz="1400" b="1" dirty="0">
                <a:latin typeface="Arial"/>
                <a:cs typeface="Arial"/>
              </a:rPr>
              <a:t>and</a:t>
            </a:r>
            <a:r>
              <a:rPr sz="1400" b="1" spc="-10" dirty="0">
                <a:latin typeface="Arial"/>
                <a:cs typeface="Arial"/>
              </a:rPr>
              <a:t> </a:t>
            </a:r>
            <a:r>
              <a:rPr sz="1400" b="1" dirty="0">
                <a:latin typeface="Arial"/>
                <a:cs typeface="Arial"/>
              </a:rPr>
              <a:t>write</a:t>
            </a:r>
            <a:r>
              <a:rPr sz="1400" b="1" spc="-20" dirty="0">
                <a:latin typeface="Arial"/>
                <a:cs typeface="Arial"/>
              </a:rPr>
              <a:t> </a:t>
            </a:r>
            <a:r>
              <a:rPr sz="1400" b="1" dirty="0">
                <a:latin typeface="Arial"/>
                <a:cs typeface="Arial"/>
              </a:rPr>
              <a:t>text</a:t>
            </a:r>
            <a:r>
              <a:rPr sz="1400" b="1" spc="-5" dirty="0">
                <a:latin typeface="Arial"/>
                <a:cs typeface="Arial"/>
              </a:rPr>
              <a:t> </a:t>
            </a:r>
            <a:r>
              <a:rPr sz="1400" b="1" spc="-20" dirty="0">
                <a:latin typeface="Arial"/>
                <a:cs typeface="Arial"/>
              </a:rPr>
              <a:t>files</a:t>
            </a:r>
            <a:endParaRPr sz="1400" dirty="0">
              <a:latin typeface="Arial"/>
              <a:cs typeface="Arial"/>
            </a:endParaRPr>
          </a:p>
          <a:p>
            <a:pPr marL="12700" marR="180340">
              <a:lnSpc>
                <a:spcPts val="1270"/>
              </a:lnSpc>
              <a:spcBef>
                <a:spcPts val="1295"/>
              </a:spcBef>
            </a:pPr>
            <a:r>
              <a:rPr sz="1100" dirty="0">
                <a:latin typeface="Arial"/>
                <a:cs typeface="Arial"/>
              </a:rPr>
              <a:t>There</a:t>
            </a:r>
            <a:r>
              <a:rPr sz="1100" spc="-25" dirty="0">
                <a:latin typeface="Arial"/>
                <a:cs typeface="Arial"/>
              </a:rPr>
              <a:t> </a:t>
            </a:r>
            <a:r>
              <a:rPr sz="1100" dirty="0">
                <a:latin typeface="Arial"/>
                <a:cs typeface="Arial"/>
              </a:rPr>
              <a:t>are</a:t>
            </a:r>
            <a:r>
              <a:rPr sz="1100" spc="-25" dirty="0">
                <a:latin typeface="Arial"/>
                <a:cs typeface="Arial"/>
              </a:rPr>
              <a:t> </a:t>
            </a:r>
            <a:r>
              <a:rPr sz="1100" dirty="0">
                <a:latin typeface="Arial"/>
                <a:cs typeface="Arial"/>
              </a:rPr>
              <a:t>many</a:t>
            </a:r>
            <a:r>
              <a:rPr sz="1100" spc="-10" dirty="0">
                <a:latin typeface="Arial"/>
                <a:cs typeface="Arial"/>
              </a:rPr>
              <a:t> </a:t>
            </a:r>
            <a:r>
              <a:rPr sz="1100" dirty="0">
                <a:latin typeface="Arial"/>
                <a:cs typeface="Arial"/>
              </a:rPr>
              <a:t>ways</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read</a:t>
            </a:r>
            <a:r>
              <a:rPr sz="1100" spc="-25"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write</a:t>
            </a:r>
            <a:r>
              <a:rPr sz="1100" spc="-25"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files</a:t>
            </a:r>
            <a:r>
              <a:rPr sz="1100" spc="-15" dirty="0">
                <a:latin typeface="Arial"/>
                <a:cs typeface="Arial"/>
              </a:rPr>
              <a:t> </a:t>
            </a:r>
            <a:r>
              <a:rPr sz="1100" dirty="0">
                <a:latin typeface="Arial"/>
                <a:cs typeface="Arial"/>
              </a:rPr>
              <a:t>in</a:t>
            </a:r>
            <a:r>
              <a:rPr sz="1100" spc="5" dirty="0">
                <a:latin typeface="Arial"/>
                <a:cs typeface="Arial"/>
              </a:rPr>
              <a:t> </a:t>
            </a:r>
            <a:r>
              <a:rPr sz="1100" b="1" dirty="0">
                <a:latin typeface="Arial"/>
                <a:cs typeface="Arial"/>
              </a:rPr>
              <a:t>C#</a:t>
            </a:r>
            <a:r>
              <a:rPr sz="1100" b="1" spc="-15"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many</a:t>
            </a:r>
            <a:r>
              <a:rPr sz="1100" spc="-25" dirty="0">
                <a:latin typeface="Arial"/>
                <a:cs typeface="Arial"/>
              </a:rPr>
              <a:t> </a:t>
            </a:r>
            <a:r>
              <a:rPr sz="1100" dirty="0">
                <a:latin typeface="Arial"/>
                <a:cs typeface="Arial"/>
              </a:rPr>
              <a:t>tutorials</a:t>
            </a:r>
            <a:r>
              <a:rPr sz="1100" spc="-10" dirty="0">
                <a:latin typeface="Arial"/>
                <a:cs typeface="Arial"/>
              </a:rPr>
              <a:t> </a:t>
            </a:r>
            <a:r>
              <a:rPr sz="1100" dirty="0">
                <a:latin typeface="Arial"/>
                <a:cs typeface="Arial"/>
              </a:rPr>
              <a:t>and</a:t>
            </a:r>
            <a:r>
              <a:rPr sz="1100" spc="-15" dirty="0">
                <a:latin typeface="Arial"/>
                <a:cs typeface="Arial"/>
              </a:rPr>
              <a:t> </a:t>
            </a:r>
            <a:r>
              <a:rPr sz="1100" spc="-10" dirty="0">
                <a:latin typeface="Arial"/>
                <a:cs typeface="Arial"/>
              </a:rPr>
              <a:t>documents </a:t>
            </a:r>
            <a:r>
              <a:rPr sz="1100" dirty="0">
                <a:latin typeface="Arial"/>
                <a:cs typeface="Arial"/>
              </a:rPr>
              <a:t>are</a:t>
            </a:r>
            <a:r>
              <a:rPr sz="1100" spc="-30" dirty="0">
                <a:latin typeface="Arial"/>
                <a:cs typeface="Arial"/>
              </a:rPr>
              <a:t> </a:t>
            </a:r>
            <a:r>
              <a:rPr sz="1100" dirty="0">
                <a:latin typeface="Arial"/>
                <a:cs typeface="Arial"/>
              </a:rPr>
              <a:t>available</a:t>
            </a:r>
            <a:r>
              <a:rPr sz="1100" spc="-25" dirty="0">
                <a:latin typeface="Arial"/>
                <a:cs typeface="Arial"/>
              </a:rPr>
              <a:t> </a:t>
            </a:r>
            <a:r>
              <a:rPr sz="1100" dirty="0">
                <a:latin typeface="Arial"/>
                <a:cs typeface="Arial"/>
              </a:rPr>
              <a:t>online.</a:t>
            </a:r>
            <a:r>
              <a:rPr sz="1100" spc="-30" dirty="0">
                <a:latin typeface="Arial"/>
                <a:cs typeface="Arial"/>
              </a:rPr>
              <a:t> </a:t>
            </a:r>
            <a:r>
              <a:rPr sz="1100" dirty="0">
                <a:latin typeface="Arial"/>
                <a:cs typeface="Arial"/>
              </a:rPr>
              <a:t>In</a:t>
            </a:r>
            <a:r>
              <a:rPr sz="1100" spc="-25" dirty="0">
                <a:latin typeface="Arial"/>
                <a:cs typeface="Arial"/>
              </a:rPr>
              <a:t> </a:t>
            </a:r>
            <a:r>
              <a:rPr sz="1100" dirty="0">
                <a:latin typeface="Arial"/>
                <a:cs typeface="Arial"/>
              </a:rPr>
              <a:t>general,</a:t>
            </a:r>
            <a:r>
              <a:rPr sz="1100" spc="-30" dirty="0">
                <a:latin typeface="Arial"/>
                <a:cs typeface="Arial"/>
              </a:rPr>
              <a:t> </a:t>
            </a:r>
            <a:r>
              <a:rPr sz="1100" dirty="0">
                <a:latin typeface="Arial"/>
                <a:cs typeface="Arial"/>
              </a:rPr>
              <a:t>reading</a:t>
            </a:r>
            <a:r>
              <a:rPr sz="1100" spc="-20" dirty="0">
                <a:latin typeface="Arial"/>
                <a:cs typeface="Arial"/>
              </a:rPr>
              <a:t> </a:t>
            </a:r>
            <a:r>
              <a:rPr sz="1100" dirty="0">
                <a:latin typeface="Arial"/>
                <a:cs typeface="Arial"/>
              </a:rPr>
              <a:t>a</a:t>
            </a:r>
            <a:r>
              <a:rPr sz="1100" spc="-35" dirty="0">
                <a:latin typeface="Arial"/>
                <a:cs typeface="Arial"/>
              </a:rPr>
              <a:t> </a:t>
            </a:r>
            <a:r>
              <a:rPr sz="1100" dirty="0">
                <a:latin typeface="Arial"/>
                <a:cs typeface="Arial"/>
              </a:rPr>
              <a:t>file</a:t>
            </a:r>
            <a:r>
              <a:rPr sz="1100" spc="-25" dirty="0">
                <a:latin typeface="Arial"/>
                <a:cs typeface="Arial"/>
              </a:rPr>
              <a:t> </a:t>
            </a:r>
            <a:r>
              <a:rPr sz="1100" dirty="0">
                <a:latin typeface="Arial"/>
                <a:cs typeface="Arial"/>
              </a:rPr>
              <a:t>involves</a:t>
            </a:r>
            <a:r>
              <a:rPr sz="1100" spc="-25" dirty="0">
                <a:latin typeface="Arial"/>
                <a:cs typeface="Arial"/>
              </a:rPr>
              <a:t> </a:t>
            </a:r>
            <a:r>
              <a:rPr sz="1100" dirty="0">
                <a:latin typeface="Arial"/>
                <a:cs typeface="Arial"/>
              </a:rPr>
              <a:t>the</a:t>
            </a:r>
            <a:r>
              <a:rPr sz="1100" spc="-30" dirty="0">
                <a:latin typeface="Arial"/>
                <a:cs typeface="Arial"/>
              </a:rPr>
              <a:t> </a:t>
            </a:r>
            <a:r>
              <a:rPr sz="1100" spc="-10" dirty="0">
                <a:latin typeface="Arial"/>
                <a:cs typeface="Arial"/>
              </a:rPr>
              <a:t>following:</a:t>
            </a:r>
            <a:endParaRPr sz="1100" dirty="0">
              <a:latin typeface="Arial"/>
              <a:cs typeface="Arial"/>
            </a:endParaRPr>
          </a:p>
          <a:p>
            <a:pPr marL="697865" indent="-229235">
              <a:lnSpc>
                <a:spcPts val="1205"/>
              </a:lnSpc>
              <a:buChar char="-"/>
              <a:tabLst>
                <a:tab pos="697865" algn="l"/>
                <a:tab pos="698500" algn="l"/>
              </a:tabLst>
            </a:pPr>
            <a:r>
              <a:rPr sz="1100" dirty="0">
                <a:latin typeface="Arial"/>
                <a:cs typeface="Arial"/>
              </a:rPr>
              <a:t>Open</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file.</a:t>
            </a:r>
            <a:r>
              <a:rPr sz="1100" spc="-20" dirty="0">
                <a:latin typeface="Arial"/>
                <a:cs typeface="Arial"/>
              </a:rPr>
              <a:t> </a:t>
            </a:r>
            <a:r>
              <a:rPr sz="1100" dirty="0">
                <a:latin typeface="Arial"/>
                <a:cs typeface="Arial"/>
              </a:rPr>
              <a:t>Generally</a:t>
            </a:r>
            <a:r>
              <a:rPr sz="1100" spc="-25" dirty="0">
                <a:latin typeface="Arial"/>
                <a:cs typeface="Arial"/>
              </a:rPr>
              <a:t> </a:t>
            </a:r>
            <a:r>
              <a:rPr sz="1100" dirty="0">
                <a:latin typeface="Arial"/>
                <a:cs typeface="Arial"/>
              </a:rPr>
              <a:t>you</a:t>
            </a:r>
            <a:r>
              <a:rPr sz="1100" spc="-10" dirty="0">
                <a:latin typeface="Arial"/>
                <a:cs typeface="Arial"/>
              </a:rPr>
              <a:t> </a:t>
            </a:r>
            <a:r>
              <a:rPr sz="1100" dirty="0">
                <a:latin typeface="Arial"/>
                <a:cs typeface="Arial"/>
              </a:rPr>
              <a:t>need</a:t>
            </a:r>
            <a:r>
              <a:rPr sz="1100" spc="-15"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path</a:t>
            </a:r>
            <a:r>
              <a:rPr sz="1100" spc="-2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point</a:t>
            </a:r>
            <a:r>
              <a:rPr sz="1100" spc="-25" dirty="0">
                <a:latin typeface="Arial"/>
                <a:cs typeface="Arial"/>
              </a:rPr>
              <a:t> to.</a:t>
            </a:r>
            <a:endParaRPr sz="1100" dirty="0">
              <a:latin typeface="Arial"/>
              <a:cs typeface="Arial"/>
            </a:endParaRPr>
          </a:p>
          <a:p>
            <a:pPr marL="697865" indent="-229235">
              <a:lnSpc>
                <a:spcPts val="1265"/>
              </a:lnSpc>
              <a:buChar char="-"/>
              <a:tabLst>
                <a:tab pos="697865" algn="l"/>
                <a:tab pos="698500" algn="l"/>
              </a:tabLst>
            </a:pPr>
            <a:r>
              <a:rPr sz="1100" dirty="0">
                <a:latin typeface="Arial"/>
                <a:cs typeface="Arial"/>
              </a:rPr>
              <a:t>Read</a:t>
            </a:r>
            <a:r>
              <a:rPr sz="1100" spc="-20"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string</a:t>
            </a:r>
            <a:r>
              <a:rPr sz="1100" spc="-20" dirty="0">
                <a:latin typeface="Arial"/>
                <a:cs typeface="Arial"/>
              </a:rPr>
              <a:t> </a:t>
            </a:r>
            <a:r>
              <a:rPr sz="1100" dirty="0">
                <a:latin typeface="Arial"/>
                <a:cs typeface="Arial"/>
              </a:rPr>
              <a:t>(whole</a:t>
            </a:r>
            <a:r>
              <a:rPr sz="1100" spc="-20" dirty="0">
                <a:latin typeface="Arial"/>
                <a:cs typeface="Arial"/>
              </a:rPr>
              <a:t> </a:t>
            </a:r>
            <a:r>
              <a:rPr sz="1100" dirty="0">
                <a:latin typeface="Arial"/>
                <a:cs typeface="Arial"/>
              </a:rPr>
              <a:t>text</a:t>
            </a:r>
            <a:r>
              <a:rPr sz="1100" spc="-15" dirty="0">
                <a:latin typeface="Arial"/>
                <a:cs typeface="Arial"/>
              </a:rPr>
              <a:t> </a:t>
            </a:r>
            <a:r>
              <a:rPr sz="1100" dirty="0">
                <a:latin typeface="Arial"/>
                <a:cs typeface="Arial"/>
              </a:rPr>
              <a:t>or</a:t>
            </a:r>
            <a:r>
              <a:rPr sz="1100" spc="-20" dirty="0">
                <a:latin typeface="Arial"/>
                <a:cs typeface="Arial"/>
              </a:rPr>
              <a:t> </a:t>
            </a:r>
            <a:r>
              <a:rPr sz="1100" dirty="0">
                <a:latin typeface="Arial"/>
                <a:cs typeface="Arial"/>
              </a:rPr>
              <a:t>line</a:t>
            </a:r>
            <a:r>
              <a:rPr sz="1100" spc="-15" dirty="0">
                <a:latin typeface="Arial"/>
                <a:cs typeface="Arial"/>
              </a:rPr>
              <a:t> </a:t>
            </a:r>
            <a:r>
              <a:rPr sz="1100" dirty="0">
                <a:latin typeface="Arial"/>
                <a:cs typeface="Arial"/>
              </a:rPr>
              <a:t>by</a:t>
            </a:r>
            <a:r>
              <a:rPr sz="1100" spc="-15" dirty="0">
                <a:latin typeface="Arial"/>
                <a:cs typeface="Arial"/>
              </a:rPr>
              <a:t> </a:t>
            </a:r>
            <a:r>
              <a:rPr sz="1100" spc="-10" dirty="0">
                <a:latin typeface="Arial"/>
                <a:cs typeface="Arial"/>
              </a:rPr>
              <a:t>line).</a:t>
            </a:r>
            <a:endParaRPr sz="1100" dirty="0">
              <a:latin typeface="Arial"/>
              <a:cs typeface="Arial"/>
            </a:endParaRPr>
          </a:p>
          <a:p>
            <a:pPr marL="697865" indent="-229235">
              <a:lnSpc>
                <a:spcPts val="1260"/>
              </a:lnSpc>
              <a:buChar char="-"/>
              <a:tabLst>
                <a:tab pos="697865" algn="l"/>
                <a:tab pos="698500" algn="l"/>
              </a:tabLst>
            </a:pPr>
            <a:r>
              <a:rPr sz="1100" dirty="0">
                <a:latin typeface="Arial"/>
                <a:cs typeface="Arial"/>
              </a:rPr>
              <a:t>Tokenize</a:t>
            </a:r>
            <a:r>
              <a:rPr sz="1100" spc="-20"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string</a:t>
            </a:r>
            <a:r>
              <a:rPr sz="1100" spc="-20" dirty="0">
                <a:latin typeface="Arial"/>
                <a:cs typeface="Arial"/>
              </a:rPr>
              <a:t> </a:t>
            </a:r>
            <a:r>
              <a:rPr sz="1100" dirty="0">
                <a:latin typeface="Arial"/>
                <a:cs typeface="Arial"/>
              </a:rPr>
              <a:t>using</a:t>
            </a:r>
            <a:r>
              <a:rPr sz="1100" spc="-30" dirty="0">
                <a:latin typeface="Arial"/>
                <a:cs typeface="Arial"/>
              </a:rPr>
              <a:t> </a:t>
            </a:r>
            <a:r>
              <a:rPr sz="1100" dirty="0">
                <a:latin typeface="Arial"/>
                <a:cs typeface="Arial"/>
              </a:rPr>
              <a:t>some</a:t>
            </a:r>
            <a:r>
              <a:rPr sz="1100" spc="-25" dirty="0">
                <a:latin typeface="Arial"/>
                <a:cs typeface="Arial"/>
              </a:rPr>
              <a:t> </a:t>
            </a:r>
            <a:r>
              <a:rPr sz="1100" dirty="0">
                <a:latin typeface="Arial"/>
                <a:cs typeface="Arial"/>
              </a:rPr>
              <a:t>delimiter</a:t>
            </a:r>
            <a:r>
              <a:rPr sz="1100" spc="-25" dirty="0">
                <a:latin typeface="Arial"/>
                <a:cs typeface="Arial"/>
              </a:rPr>
              <a:t> </a:t>
            </a:r>
            <a:r>
              <a:rPr sz="1100" dirty="0">
                <a:latin typeface="Arial"/>
                <a:cs typeface="Arial"/>
              </a:rPr>
              <a:t>characters</a:t>
            </a:r>
            <a:r>
              <a:rPr sz="1100" spc="-15" dirty="0">
                <a:latin typeface="Arial"/>
                <a:cs typeface="Arial"/>
              </a:rPr>
              <a:t> </a:t>
            </a:r>
            <a:r>
              <a:rPr sz="1100" dirty="0">
                <a:latin typeface="Arial"/>
                <a:cs typeface="Arial"/>
              </a:rPr>
              <a:t>(such</a:t>
            </a:r>
            <a:r>
              <a:rPr sz="1100" spc="-30"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comma,</a:t>
            </a:r>
            <a:r>
              <a:rPr sz="1100" spc="-5" dirty="0">
                <a:latin typeface="Arial"/>
                <a:cs typeface="Arial"/>
              </a:rPr>
              <a:t> </a:t>
            </a:r>
            <a:r>
              <a:rPr sz="1100" dirty="0">
                <a:latin typeface="Arial"/>
                <a:cs typeface="Arial"/>
              </a:rPr>
              <a:t>space,</a:t>
            </a:r>
            <a:r>
              <a:rPr sz="1100" spc="-10" dirty="0">
                <a:latin typeface="Arial"/>
                <a:cs typeface="Arial"/>
              </a:rPr>
              <a:t> etc.).</a:t>
            </a:r>
            <a:endParaRPr sz="1100" dirty="0">
              <a:latin typeface="Arial"/>
              <a:cs typeface="Arial"/>
            </a:endParaRPr>
          </a:p>
          <a:p>
            <a:pPr marL="697865" indent="-229235">
              <a:lnSpc>
                <a:spcPts val="1265"/>
              </a:lnSpc>
              <a:buChar char="-"/>
              <a:tabLst>
                <a:tab pos="697865" algn="l"/>
                <a:tab pos="698500" algn="l"/>
              </a:tabLst>
            </a:pPr>
            <a:r>
              <a:rPr sz="1100" dirty="0">
                <a:latin typeface="Arial"/>
                <a:cs typeface="Arial"/>
              </a:rPr>
              <a:t>Cast</a:t>
            </a:r>
            <a:r>
              <a:rPr sz="1100" spc="-15" dirty="0">
                <a:latin typeface="Arial"/>
                <a:cs typeface="Arial"/>
              </a:rPr>
              <a:t> </a:t>
            </a:r>
            <a:r>
              <a:rPr sz="1100" dirty="0">
                <a:latin typeface="Arial"/>
                <a:cs typeface="Arial"/>
              </a:rPr>
              <a:t>each</a:t>
            </a:r>
            <a:r>
              <a:rPr sz="1100" spc="-30" dirty="0">
                <a:latin typeface="Arial"/>
                <a:cs typeface="Arial"/>
              </a:rPr>
              <a:t> </a:t>
            </a:r>
            <a:r>
              <a:rPr sz="1100" dirty="0">
                <a:latin typeface="Arial"/>
                <a:cs typeface="Arial"/>
              </a:rPr>
              <a:t>token</a:t>
            </a:r>
            <a:r>
              <a:rPr sz="1100" spc="-3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appropriate</a:t>
            </a:r>
            <a:r>
              <a:rPr sz="1100" spc="-30" dirty="0">
                <a:latin typeface="Arial"/>
                <a:cs typeface="Arial"/>
              </a:rPr>
              <a:t> </a:t>
            </a:r>
            <a:r>
              <a:rPr sz="1100" dirty="0">
                <a:latin typeface="Arial"/>
                <a:cs typeface="Arial"/>
              </a:rPr>
              <a:t>data</a:t>
            </a:r>
            <a:r>
              <a:rPr sz="1100" spc="-25" dirty="0">
                <a:latin typeface="Arial"/>
                <a:cs typeface="Arial"/>
              </a:rPr>
              <a:t> </a:t>
            </a:r>
            <a:r>
              <a:rPr sz="1100" spc="-20" dirty="0">
                <a:latin typeface="Arial"/>
                <a:cs typeface="Arial"/>
              </a:rPr>
              <a:t>type.</a:t>
            </a:r>
            <a:endParaRPr sz="1100" dirty="0">
              <a:latin typeface="Arial"/>
              <a:cs typeface="Arial"/>
            </a:endParaRPr>
          </a:p>
          <a:p>
            <a:pPr marL="697865" indent="-229235">
              <a:lnSpc>
                <a:spcPts val="1295"/>
              </a:lnSpc>
              <a:buChar char="-"/>
              <a:tabLst>
                <a:tab pos="697865" algn="l"/>
                <a:tab pos="698500" algn="l"/>
              </a:tabLst>
            </a:pPr>
            <a:r>
              <a:rPr sz="1100" dirty="0">
                <a:latin typeface="Arial"/>
                <a:cs typeface="Arial"/>
              </a:rPr>
              <a:t>Store</a:t>
            </a:r>
            <a:r>
              <a:rPr sz="1100" spc="-3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result</a:t>
            </a:r>
            <a:r>
              <a:rPr sz="1100" spc="-20" dirty="0">
                <a:latin typeface="Arial"/>
                <a:cs typeface="Arial"/>
              </a:rPr>
              <a:t> </a:t>
            </a:r>
            <a:r>
              <a:rPr sz="1100" dirty="0">
                <a:latin typeface="Arial"/>
                <a:cs typeface="Arial"/>
              </a:rPr>
              <a:t>in</a:t>
            </a:r>
            <a:r>
              <a:rPr sz="1100" spc="-15" dirty="0">
                <a:latin typeface="Arial"/>
                <a:cs typeface="Arial"/>
              </a:rPr>
              <a:t> </a:t>
            </a:r>
            <a:r>
              <a:rPr sz="1100" dirty="0">
                <a:latin typeface="Arial"/>
                <a:cs typeface="Arial"/>
              </a:rPr>
              <a:t>your</a:t>
            </a:r>
            <a:r>
              <a:rPr sz="1100" spc="-10" dirty="0">
                <a:latin typeface="Arial"/>
                <a:cs typeface="Arial"/>
              </a:rPr>
              <a:t> </a:t>
            </a:r>
            <a:r>
              <a:rPr sz="1100" dirty="0">
                <a:latin typeface="Arial"/>
                <a:cs typeface="Arial"/>
              </a:rPr>
              <a:t>data</a:t>
            </a:r>
            <a:r>
              <a:rPr sz="1100" spc="-10" dirty="0">
                <a:latin typeface="Arial"/>
                <a:cs typeface="Arial"/>
              </a:rPr>
              <a:t> structure.</a:t>
            </a:r>
            <a:endParaRPr sz="1100" dirty="0">
              <a:latin typeface="Arial"/>
              <a:cs typeface="Arial"/>
            </a:endParaRPr>
          </a:p>
          <a:p>
            <a:pPr>
              <a:lnSpc>
                <a:spcPct val="100000"/>
              </a:lnSpc>
              <a:spcBef>
                <a:spcPts val="40"/>
              </a:spcBef>
            </a:pPr>
            <a:endParaRPr sz="1100" dirty="0">
              <a:latin typeface="Arial"/>
              <a:cs typeface="Arial"/>
            </a:endParaRPr>
          </a:p>
          <a:p>
            <a:pPr marL="12700" marR="5080" algn="just">
              <a:lnSpc>
                <a:spcPts val="1260"/>
              </a:lnSpc>
            </a:pPr>
            <a:r>
              <a:rPr sz="1100" dirty="0">
                <a:latin typeface="Arial"/>
                <a:cs typeface="Arial"/>
              </a:rPr>
              <a:t>We</a:t>
            </a:r>
            <a:r>
              <a:rPr sz="1100" spc="-15" dirty="0">
                <a:latin typeface="Arial"/>
                <a:cs typeface="Arial"/>
              </a:rPr>
              <a:t> </a:t>
            </a:r>
            <a:r>
              <a:rPr sz="1100" dirty="0">
                <a:latin typeface="Arial"/>
                <a:cs typeface="Arial"/>
              </a:rPr>
              <a:t>will</a:t>
            </a:r>
            <a:r>
              <a:rPr sz="1100" spc="-20" dirty="0">
                <a:latin typeface="Arial"/>
                <a:cs typeface="Arial"/>
              </a:rPr>
              <a:t> </a:t>
            </a:r>
            <a:r>
              <a:rPr sz="1100" dirty="0">
                <a:latin typeface="Arial"/>
                <a:cs typeface="Arial"/>
              </a:rPr>
              <a:t>discuss</a:t>
            </a:r>
            <a:r>
              <a:rPr sz="1100" spc="-2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simple</a:t>
            </a:r>
            <a:r>
              <a:rPr sz="1100" spc="-30" dirty="0">
                <a:latin typeface="Arial"/>
                <a:cs typeface="Arial"/>
              </a:rPr>
              <a:t> </a:t>
            </a:r>
            <a:r>
              <a:rPr sz="1100" dirty="0">
                <a:latin typeface="Arial"/>
                <a:cs typeface="Arial"/>
              </a:rPr>
              <a:t>example</a:t>
            </a:r>
            <a:r>
              <a:rPr sz="1100" spc="-25" dirty="0">
                <a:latin typeface="Arial"/>
                <a:cs typeface="Arial"/>
              </a:rPr>
              <a:t> </a:t>
            </a:r>
            <a:r>
              <a:rPr sz="1100" dirty="0">
                <a:latin typeface="Arial"/>
                <a:cs typeface="Arial"/>
              </a:rPr>
              <a:t>that</a:t>
            </a:r>
            <a:r>
              <a:rPr sz="1100" spc="-25" dirty="0">
                <a:latin typeface="Arial"/>
                <a:cs typeface="Arial"/>
              </a:rPr>
              <a:t> </a:t>
            </a:r>
            <a:r>
              <a:rPr sz="1100" dirty="0">
                <a:latin typeface="Arial"/>
                <a:cs typeface="Arial"/>
              </a:rPr>
              <a:t>parses</a:t>
            </a:r>
            <a:r>
              <a:rPr sz="1100" spc="-30" dirty="0">
                <a:latin typeface="Arial"/>
                <a:cs typeface="Arial"/>
              </a:rPr>
              <a:t> </a:t>
            </a:r>
            <a:r>
              <a:rPr sz="1100" dirty="0">
                <a:latin typeface="Arial"/>
                <a:cs typeface="Arial"/>
              </a:rPr>
              <a:t>points</a:t>
            </a:r>
            <a:r>
              <a:rPr sz="1100" spc="-20" dirty="0">
                <a:latin typeface="Arial"/>
                <a:cs typeface="Arial"/>
              </a:rPr>
              <a:t> </a:t>
            </a:r>
            <a:r>
              <a:rPr sz="1100" dirty="0">
                <a:latin typeface="Arial"/>
                <a:cs typeface="Arial"/>
              </a:rPr>
              <a:t>from</a:t>
            </a:r>
            <a:r>
              <a:rPr sz="1100" spc="-15" dirty="0">
                <a:latin typeface="Arial"/>
                <a:cs typeface="Arial"/>
              </a:rPr>
              <a:t> </a:t>
            </a:r>
            <a:r>
              <a:rPr sz="1100" dirty="0">
                <a:latin typeface="Arial"/>
                <a:cs typeface="Arial"/>
              </a:rPr>
              <a:t>a</a:t>
            </a:r>
            <a:r>
              <a:rPr sz="1100" spc="-30" dirty="0">
                <a:latin typeface="Arial"/>
                <a:cs typeface="Arial"/>
              </a:rPr>
              <a:t> </a:t>
            </a:r>
            <a:r>
              <a:rPr sz="1100" dirty="0">
                <a:latin typeface="Arial"/>
                <a:cs typeface="Arial"/>
              </a:rPr>
              <a:t>text file.</a:t>
            </a:r>
            <a:r>
              <a:rPr sz="1100" spc="265" dirty="0">
                <a:latin typeface="Arial"/>
                <a:cs typeface="Arial"/>
              </a:rPr>
              <a:t> </a:t>
            </a:r>
            <a:r>
              <a:rPr sz="1100" dirty="0">
                <a:latin typeface="Arial"/>
                <a:cs typeface="Arial"/>
              </a:rPr>
              <a:t>Using</a:t>
            </a:r>
            <a:r>
              <a:rPr sz="1100" spc="-15" dirty="0">
                <a:latin typeface="Arial"/>
                <a:cs typeface="Arial"/>
              </a:rPr>
              <a:t> </a:t>
            </a:r>
            <a:r>
              <a:rPr sz="1100" dirty="0">
                <a:latin typeface="Arial"/>
                <a:cs typeface="Arial"/>
              </a:rPr>
              <a:t>the</a:t>
            </a:r>
            <a:r>
              <a:rPr sz="1100" spc="-30" dirty="0">
                <a:latin typeface="Arial"/>
                <a:cs typeface="Arial"/>
              </a:rPr>
              <a:t> </a:t>
            </a:r>
            <a:r>
              <a:rPr sz="1100" dirty="0">
                <a:latin typeface="Arial"/>
                <a:cs typeface="Arial"/>
              </a:rPr>
              <a:t>following</a:t>
            </a:r>
            <a:r>
              <a:rPr sz="1100" spc="-20" dirty="0">
                <a:latin typeface="Arial"/>
                <a:cs typeface="Arial"/>
              </a:rPr>
              <a:t> </a:t>
            </a:r>
            <a:r>
              <a:rPr sz="1100" dirty="0">
                <a:latin typeface="Arial"/>
                <a:cs typeface="Arial"/>
              </a:rPr>
              <a:t>text</a:t>
            </a:r>
            <a:r>
              <a:rPr sz="1100" spc="-20" dirty="0">
                <a:latin typeface="Arial"/>
                <a:cs typeface="Arial"/>
              </a:rPr>
              <a:t> file </a:t>
            </a:r>
            <a:r>
              <a:rPr sz="1100" dirty="0">
                <a:latin typeface="Arial"/>
                <a:cs typeface="Arial"/>
              </a:rPr>
              <a:t>format,</a:t>
            </a:r>
            <a:r>
              <a:rPr sz="1100" spc="-20"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will</a:t>
            </a:r>
            <a:r>
              <a:rPr sz="1100" spc="-15" dirty="0">
                <a:latin typeface="Arial"/>
                <a:cs typeface="Arial"/>
              </a:rPr>
              <a:t> </a:t>
            </a:r>
            <a:r>
              <a:rPr sz="1100" dirty="0">
                <a:latin typeface="Arial"/>
                <a:cs typeface="Arial"/>
              </a:rPr>
              <a:t>read</a:t>
            </a:r>
            <a:r>
              <a:rPr sz="1100" spc="-15" dirty="0">
                <a:latin typeface="Arial"/>
                <a:cs typeface="Arial"/>
              </a:rPr>
              <a:t> </a:t>
            </a:r>
            <a:r>
              <a:rPr sz="1100" dirty="0">
                <a:latin typeface="Arial"/>
                <a:cs typeface="Arial"/>
              </a:rPr>
              <a:t>each</a:t>
            </a:r>
            <a:r>
              <a:rPr sz="1100" spc="-25" dirty="0">
                <a:latin typeface="Arial"/>
                <a:cs typeface="Arial"/>
              </a:rPr>
              <a:t> </a:t>
            </a:r>
            <a:r>
              <a:rPr sz="1100" dirty="0">
                <a:latin typeface="Arial"/>
                <a:cs typeface="Arial"/>
              </a:rPr>
              <a:t>line</a:t>
            </a:r>
            <a:r>
              <a:rPr sz="1100" spc="-15" dirty="0">
                <a:latin typeface="Arial"/>
                <a:cs typeface="Arial"/>
              </a:rPr>
              <a:t> </a:t>
            </a:r>
            <a:r>
              <a:rPr sz="1100" dirty="0">
                <a:latin typeface="Arial"/>
                <a:cs typeface="Arial"/>
              </a:rPr>
              <a:t>as</a:t>
            </a:r>
            <a:r>
              <a:rPr sz="1100" spc="-20" dirty="0">
                <a:latin typeface="Arial"/>
                <a:cs typeface="Arial"/>
              </a:rPr>
              <a:t> </a:t>
            </a:r>
            <a:r>
              <a:rPr sz="1100" dirty="0">
                <a:latin typeface="Arial"/>
                <a:cs typeface="Arial"/>
              </a:rPr>
              <a:t>a</a:t>
            </a:r>
            <a:r>
              <a:rPr sz="1100" spc="-5" dirty="0">
                <a:latin typeface="Arial"/>
                <a:cs typeface="Arial"/>
              </a:rPr>
              <a:t> </a:t>
            </a:r>
            <a:r>
              <a:rPr sz="1100" dirty="0">
                <a:latin typeface="Arial"/>
                <a:cs typeface="Arial"/>
              </a:rPr>
              <a:t>point</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first</a:t>
            </a:r>
            <a:r>
              <a:rPr sz="1100" spc="-20" dirty="0">
                <a:latin typeface="Arial"/>
                <a:cs typeface="Arial"/>
              </a:rPr>
              <a:t> </a:t>
            </a:r>
            <a:r>
              <a:rPr sz="1100" dirty="0">
                <a:latin typeface="Arial"/>
                <a:cs typeface="Arial"/>
              </a:rPr>
              <a:t>value</a:t>
            </a:r>
            <a:r>
              <a:rPr sz="1100" spc="-15"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x</a:t>
            </a:r>
            <a:r>
              <a:rPr sz="1100" spc="-10" dirty="0">
                <a:latin typeface="Arial"/>
                <a:cs typeface="Arial"/>
              </a:rPr>
              <a:t> </a:t>
            </a:r>
            <a:r>
              <a:rPr sz="1100" dirty="0">
                <a:latin typeface="Arial"/>
                <a:cs typeface="Arial"/>
              </a:rPr>
              <a:t>coordinate,</a:t>
            </a:r>
            <a:r>
              <a:rPr sz="1100" spc="-20"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second</a:t>
            </a:r>
            <a:r>
              <a:rPr sz="1100" spc="-25" dirty="0">
                <a:latin typeface="Arial"/>
                <a:cs typeface="Arial"/>
              </a:rPr>
              <a:t> </a:t>
            </a:r>
            <a:r>
              <a:rPr sz="1100" dirty="0">
                <a:latin typeface="Arial"/>
                <a:cs typeface="Arial"/>
              </a:rPr>
              <a:t>as</a:t>
            </a:r>
            <a:r>
              <a:rPr sz="1100" spc="-25" dirty="0">
                <a:latin typeface="Arial"/>
                <a:cs typeface="Arial"/>
              </a:rPr>
              <a:t> </a:t>
            </a:r>
            <a:r>
              <a:rPr sz="1100" spc="-50" dirty="0">
                <a:latin typeface="Arial"/>
                <a:cs typeface="Arial"/>
              </a:rPr>
              <a:t>y </a:t>
            </a:r>
            <a:r>
              <a:rPr sz="1100" dirty="0">
                <a:latin typeface="Arial"/>
                <a:cs typeface="Arial"/>
              </a:rPr>
              <a:t>and</a:t>
            </a:r>
            <a:r>
              <a:rPr sz="1100" spc="-2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third</a:t>
            </a:r>
            <a:r>
              <a:rPr sz="1100" spc="-20" dirty="0">
                <a:latin typeface="Arial"/>
                <a:cs typeface="Arial"/>
              </a:rPr>
              <a:t> </a:t>
            </a:r>
            <a:r>
              <a:rPr sz="1100" dirty="0">
                <a:latin typeface="Arial"/>
                <a:cs typeface="Arial"/>
              </a:rPr>
              <a:t>as</a:t>
            </a:r>
            <a:r>
              <a:rPr sz="1100" spc="-25" dirty="0">
                <a:latin typeface="Arial"/>
                <a:cs typeface="Arial"/>
              </a:rPr>
              <a:t> </a:t>
            </a:r>
            <a:r>
              <a:rPr sz="1100" dirty="0">
                <a:latin typeface="Arial"/>
                <a:cs typeface="Arial"/>
              </a:rPr>
              <a:t>z</a:t>
            </a:r>
            <a:r>
              <a:rPr sz="1100" spc="-10" dirty="0">
                <a:latin typeface="Arial"/>
                <a:cs typeface="Arial"/>
              </a:rPr>
              <a:t> </a:t>
            </a:r>
            <a:r>
              <a:rPr sz="1100" dirty="0">
                <a:latin typeface="Arial"/>
                <a:cs typeface="Arial"/>
              </a:rPr>
              <a:t>of</a:t>
            </a:r>
            <a:r>
              <a:rPr sz="1100" spc="-15" dirty="0">
                <a:latin typeface="Arial"/>
                <a:cs typeface="Arial"/>
              </a:rPr>
              <a:t> </a:t>
            </a:r>
            <a:r>
              <a:rPr sz="1100" dirty="0">
                <a:latin typeface="Arial"/>
                <a:cs typeface="Arial"/>
              </a:rPr>
              <a:t>the</a:t>
            </a:r>
            <a:r>
              <a:rPr sz="1100" spc="-25" dirty="0">
                <a:latin typeface="Arial"/>
                <a:cs typeface="Arial"/>
              </a:rPr>
              <a:t> </a:t>
            </a:r>
            <a:r>
              <a:rPr sz="1100" dirty="0">
                <a:latin typeface="Arial"/>
                <a:cs typeface="Arial"/>
              </a:rPr>
              <a:t>point.</a:t>
            </a:r>
            <a:r>
              <a:rPr sz="1100" spc="285" dirty="0">
                <a:latin typeface="Arial"/>
                <a:cs typeface="Arial"/>
              </a:rPr>
              <a:t> </a:t>
            </a:r>
            <a:r>
              <a:rPr sz="1100" dirty="0">
                <a:latin typeface="Arial"/>
                <a:cs typeface="Arial"/>
              </a:rPr>
              <a:t>We</a:t>
            </a:r>
            <a:r>
              <a:rPr sz="1100" spc="-25" dirty="0">
                <a:latin typeface="Arial"/>
                <a:cs typeface="Arial"/>
              </a:rPr>
              <a:t> </a:t>
            </a:r>
            <a:r>
              <a:rPr sz="1100" dirty="0">
                <a:latin typeface="Arial"/>
                <a:cs typeface="Arial"/>
              </a:rPr>
              <a:t>will</a:t>
            </a:r>
            <a:r>
              <a:rPr sz="1100" spc="-10" dirty="0">
                <a:latin typeface="Arial"/>
                <a:cs typeface="Arial"/>
              </a:rPr>
              <a:t> </a:t>
            </a:r>
            <a:r>
              <a:rPr sz="1100" dirty="0">
                <a:latin typeface="Arial"/>
                <a:cs typeface="Arial"/>
              </a:rPr>
              <a:t>then</a:t>
            </a:r>
            <a:r>
              <a:rPr sz="1100" spc="-15" dirty="0">
                <a:latin typeface="Arial"/>
                <a:cs typeface="Arial"/>
              </a:rPr>
              <a:t> </a:t>
            </a:r>
            <a:r>
              <a:rPr sz="1100" dirty="0">
                <a:latin typeface="Arial"/>
                <a:cs typeface="Arial"/>
              </a:rPr>
              <a:t>use</a:t>
            </a:r>
            <a:r>
              <a:rPr sz="1100" spc="-25" dirty="0">
                <a:latin typeface="Arial"/>
                <a:cs typeface="Arial"/>
              </a:rPr>
              <a:t> </a:t>
            </a:r>
            <a:r>
              <a:rPr sz="1100" dirty="0">
                <a:latin typeface="Arial"/>
                <a:cs typeface="Arial"/>
              </a:rPr>
              <a:t>these</a:t>
            </a:r>
            <a:r>
              <a:rPr sz="1100" spc="-10" dirty="0">
                <a:latin typeface="Arial"/>
                <a:cs typeface="Arial"/>
              </a:rPr>
              <a:t> </a:t>
            </a:r>
            <a:r>
              <a:rPr sz="1100" dirty="0">
                <a:latin typeface="Arial"/>
                <a:cs typeface="Arial"/>
              </a:rPr>
              <a:t>points</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create</a:t>
            </a:r>
            <a:r>
              <a:rPr sz="1100" spc="-10" dirty="0">
                <a:latin typeface="Arial"/>
                <a:cs typeface="Arial"/>
              </a:rPr>
              <a:t> </a:t>
            </a:r>
            <a:r>
              <a:rPr sz="1100" dirty="0">
                <a:latin typeface="Arial"/>
                <a:cs typeface="Arial"/>
              </a:rPr>
              <a:t>a</a:t>
            </a:r>
            <a:r>
              <a:rPr sz="1100" spc="-25" dirty="0">
                <a:latin typeface="Arial"/>
                <a:cs typeface="Arial"/>
              </a:rPr>
              <a:t> </a:t>
            </a:r>
            <a:r>
              <a:rPr sz="1100" dirty="0">
                <a:latin typeface="Arial"/>
                <a:cs typeface="Arial"/>
              </a:rPr>
              <a:t>NURBS</a:t>
            </a:r>
            <a:r>
              <a:rPr sz="1100" spc="-10" dirty="0">
                <a:latin typeface="Arial"/>
                <a:cs typeface="Arial"/>
              </a:rPr>
              <a:t> curve.</a:t>
            </a:r>
            <a:endParaRPr sz="1100" dirty="0">
              <a:latin typeface="Arial"/>
              <a:cs typeface="Arial"/>
            </a:endParaRPr>
          </a:p>
        </p:txBody>
      </p:sp>
      <p:sp>
        <p:nvSpPr>
          <p:cNvPr id="4" name="object 4"/>
          <p:cNvSpPr txBox="1"/>
          <p:nvPr/>
        </p:nvSpPr>
        <p:spPr>
          <a:xfrm>
            <a:off x="902004" y="5486400"/>
            <a:ext cx="5654675" cy="355600"/>
          </a:xfrm>
          <a:prstGeom prst="rect">
            <a:avLst/>
          </a:prstGeom>
        </p:spPr>
        <p:txBody>
          <a:bodyPr vert="horz" wrap="square" lIns="0" tIns="23495" rIns="0" bIns="0" rtlCol="0">
            <a:spAutoFit/>
          </a:bodyPr>
          <a:lstStyle/>
          <a:p>
            <a:pPr marL="12700" marR="5080">
              <a:lnSpc>
                <a:spcPts val="1270"/>
              </a:lnSpc>
              <a:spcBef>
                <a:spcPts val="185"/>
              </a:spcBef>
            </a:pPr>
            <a:r>
              <a:rPr sz="1100" dirty="0">
                <a:latin typeface="Arial"/>
                <a:cs typeface="Arial"/>
              </a:rPr>
              <a:t>The</a:t>
            </a:r>
            <a:r>
              <a:rPr sz="1100" spc="-2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to</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scripting</a:t>
            </a:r>
            <a:r>
              <a:rPr sz="1100" spc="-20" dirty="0">
                <a:latin typeface="Arial"/>
                <a:cs typeface="Arial"/>
              </a:rPr>
              <a:t> </a:t>
            </a:r>
            <a:r>
              <a:rPr sz="1100" dirty="0">
                <a:latin typeface="Arial"/>
                <a:cs typeface="Arial"/>
              </a:rPr>
              <a:t>component</a:t>
            </a:r>
            <a:r>
              <a:rPr sz="1100" spc="-5" dirty="0">
                <a:latin typeface="Arial"/>
                <a:cs typeface="Arial"/>
              </a:rPr>
              <a:t> </a:t>
            </a:r>
            <a:r>
              <a:rPr sz="1100" dirty="0">
                <a:latin typeface="Arial"/>
                <a:cs typeface="Arial"/>
              </a:rPr>
              <a:t>is</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path</a:t>
            </a:r>
            <a:r>
              <a:rPr sz="1100" spc="-35" dirty="0">
                <a:latin typeface="Arial"/>
                <a:cs typeface="Arial"/>
              </a:rPr>
              <a:t> </a:t>
            </a:r>
            <a:r>
              <a:rPr sz="1100" dirty="0">
                <a:latin typeface="Arial"/>
                <a:cs typeface="Arial"/>
              </a:rPr>
              <a:t>to</a:t>
            </a:r>
            <a:r>
              <a:rPr sz="1100" spc="-1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text</a:t>
            </a:r>
            <a:r>
              <a:rPr sz="1100" spc="-20" dirty="0">
                <a:latin typeface="Arial"/>
                <a:cs typeface="Arial"/>
              </a:rPr>
              <a:t> </a:t>
            </a:r>
            <a:r>
              <a:rPr sz="1100" dirty="0">
                <a:latin typeface="Arial"/>
                <a:cs typeface="Arial"/>
              </a:rPr>
              <a:t>file,</a:t>
            </a:r>
            <a:r>
              <a:rPr sz="1100" spc="-10" dirty="0">
                <a:latin typeface="Arial"/>
                <a:cs typeface="Arial"/>
              </a:rPr>
              <a:t> </a:t>
            </a:r>
            <a:r>
              <a:rPr sz="1100" dirty="0">
                <a:latin typeface="Arial"/>
                <a:cs typeface="Arial"/>
              </a:rPr>
              <a:t>and</a:t>
            </a:r>
            <a:r>
              <a:rPr sz="1100" spc="-25" dirty="0">
                <a:latin typeface="Arial"/>
                <a:cs typeface="Arial"/>
              </a:rPr>
              <a:t> </a:t>
            </a:r>
            <a:r>
              <a:rPr sz="1100" dirty="0">
                <a:latin typeface="Arial"/>
                <a:cs typeface="Arial"/>
              </a:rPr>
              <a:t>the</a:t>
            </a:r>
            <a:r>
              <a:rPr sz="1100" spc="-20" dirty="0">
                <a:latin typeface="Arial"/>
                <a:cs typeface="Arial"/>
              </a:rPr>
              <a:t> </a:t>
            </a:r>
            <a:r>
              <a:rPr sz="1100" dirty="0">
                <a:latin typeface="Arial"/>
                <a:cs typeface="Arial"/>
              </a:rPr>
              <a:t>output</a:t>
            </a:r>
            <a:r>
              <a:rPr sz="1100" spc="-20" dirty="0">
                <a:latin typeface="Arial"/>
                <a:cs typeface="Arial"/>
              </a:rPr>
              <a:t> </a:t>
            </a:r>
            <a:r>
              <a:rPr sz="1100" dirty="0">
                <a:latin typeface="Arial"/>
                <a:cs typeface="Arial"/>
              </a:rPr>
              <a:t>is</a:t>
            </a:r>
            <a:r>
              <a:rPr sz="1100" spc="-10" dirty="0">
                <a:latin typeface="Arial"/>
                <a:cs typeface="Arial"/>
              </a:rPr>
              <a:t> </a:t>
            </a:r>
            <a:r>
              <a:rPr sz="1100" dirty="0">
                <a:latin typeface="Arial"/>
                <a:cs typeface="Arial"/>
              </a:rPr>
              <a:t>an</a:t>
            </a:r>
            <a:r>
              <a:rPr sz="1100" spc="-25" dirty="0">
                <a:latin typeface="Arial"/>
                <a:cs typeface="Arial"/>
              </a:rPr>
              <a:t> </a:t>
            </a:r>
            <a:r>
              <a:rPr sz="1100" dirty="0">
                <a:latin typeface="Arial"/>
                <a:cs typeface="Arial"/>
              </a:rPr>
              <a:t>array</a:t>
            </a:r>
            <a:r>
              <a:rPr sz="1100" spc="-5" dirty="0">
                <a:latin typeface="Arial"/>
                <a:cs typeface="Arial"/>
              </a:rPr>
              <a:t> </a:t>
            </a:r>
            <a:r>
              <a:rPr sz="1100" spc="-25" dirty="0">
                <a:latin typeface="Arial"/>
                <a:cs typeface="Arial"/>
              </a:rPr>
              <a:t>of </a:t>
            </a:r>
            <a:r>
              <a:rPr sz="1100" dirty="0">
                <a:latin typeface="Arial"/>
                <a:cs typeface="Arial"/>
              </a:rPr>
              <a:t>points.</a:t>
            </a:r>
            <a:r>
              <a:rPr sz="1100" spc="-15" dirty="0">
                <a:latin typeface="Arial"/>
                <a:cs typeface="Arial"/>
              </a:rPr>
              <a:t> </a:t>
            </a:r>
            <a:r>
              <a:rPr sz="1100" dirty="0">
                <a:latin typeface="Arial"/>
                <a:cs typeface="Arial"/>
              </a:rPr>
              <a:t>You</a:t>
            </a:r>
            <a:r>
              <a:rPr sz="1100" spc="-25" dirty="0">
                <a:latin typeface="Arial"/>
                <a:cs typeface="Arial"/>
              </a:rPr>
              <a:t> </a:t>
            </a:r>
            <a:r>
              <a:rPr sz="1100" dirty="0">
                <a:latin typeface="Arial"/>
                <a:cs typeface="Arial"/>
              </a:rPr>
              <a:t>can</a:t>
            </a:r>
            <a:r>
              <a:rPr sz="1100" spc="-20" dirty="0">
                <a:latin typeface="Arial"/>
                <a:cs typeface="Arial"/>
              </a:rPr>
              <a:t> </a:t>
            </a:r>
            <a:r>
              <a:rPr sz="1100" dirty="0">
                <a:latin typeface="Arial"/>
                <a:cs typeface="Arial"/>
              </a:rPr>
              <a:t>then</a:t>
            </a:r>
            <a:r>
              <a:rPr sz="1100" spc="-25" dirty="0">
                <a:latin typeface="Arial"/>
                <a:cs typeface="Arial"/>
              </a:rPr>
              <a:t> </a:t>
            </a:r>
            <a:r>
              <a:rPr sz="1100" dirty="0">
                <a:latin typeface="Arial"/>
                <a:cs typeface="Arial"/>
              </a:rPr>
              <a:t>use</a:t>
            </a:r>
            <a:r>
              <a:rPr sz="1100" spc="-20" dirty="0">
                <a:latin typeface="Arial"/>
                <a:cs typeface="Arial"/>
              </a:rPr>
              <a:t> </a:t>
            </a:r>
            <a:r>
              <a:rPr sz="1100" dirty="0">
                <a:latin typeface="Arial"/>
                <a:cs typeface="Arial"/>
              </a:rPr>
              <a:t>these</a:t>
            </a:r>
            <a:r>
              <a:rPr sz="1100" spc="-25" dirty="0">
                <a:latin typeface="Arial"/>
                <a:cs typeface="Arial"/>
              </a:rPr>
              <a:t> </a:t>
            </a:r>
            <a:r>
              <a:rPr sz="1100" dirty="0">
                <a:latin typeface="Arial"/>
                <a:cs typeface="Arial"/>
              </a:rPr>
              <a:t>points</a:t>
            </a:r>
            <a:r>
              <a:rPr sz="1100" spc="-15" dirty="0">
                <a:latin typeface="Arial"/>
                <a:cs typeface="Arial"/>
              </a:rPr>
              <a:t> </a:t>
            </a:r>
            <a:r>
              <a:rPr sz="1100" dirty="0">
                <a:latin typeface="Arial"/>
                <a:cs typeface="Arial"/>
              </a:rPr>
              <a:t>as</a:t>
            </a:r>
            <a:r>
              <a:rPr sz="1100" spc="-15" dirty="0">
                <a:latin typeface="Arial"/>
                <a:cs typeface="Arial"/>
              </a:rPr>
              <a:t> </a:t>
            </a:r>
            <a:r>
              <a:rPr sz="1100" dirty="0">
                <a:latin typeface="Arial"/>
                <a:cs typeface="Arial"/>
              </a:rPr>
              <a:t>input</a:t>
            </a:r>
            <a:r>
              <a:rPr sz="1100" spc="-20" dirty="0">
                <a:latin typeface="Arial"/>
                <a:cs typeface="Arial"/>
              </a:rPr>
              <a:t> </a:t>
            </a:r>
            <a:r>
              <a:rPr sz="1100" dirty="0">
                <a:latin typeface="Arial"/>
                <a:cs typeface="Arial"/>
              </a:rPr>
              <a:t>to</a:t>
            </a:r>
            <a:r>
              <a:rPr sz="1100" spc="-20" dirty="0">
                <a:latin typeface="Arial"/>
                <a:cs typeface="Arial"/>
              </a:rPr>
              <a:t> </a:t>
            </a:r>
            <a:r>
              <a:rPr sz="1100" dirty="0">
                <a:latin typeface="Arial"/>
                <a:cs typeface="Arial"/>
              </a:rPr>
              <a:t>create</a:t>
            </a:r>
            <a:r>
              <a:rPr sz="1100" spc="-25" dirty="0">
                <a:latin typeface="Arial"/>
                <a:cs typeface="Arial"/>
              </a:rPr>
              <a:t> </a:t>
            </a:r>
            <a:r>
              <a:rPr sz="1100" dirty="0">
                <a:latin typeface="Arial"/>
                <a:cs typeface="Arial"/>
              </a:rPr>
              <a:t>a</a:t>
            </a:r>
            <a:r>
              <a:rPr sz="1100" spc="-10" dirty="0">
                <a:latin typeface="Arial"/>
                <a:cs typeface="Arial"/>
              </a:rPr>
              <a:t> </a:t>
            </a:r>
            <a:r>
              <a:rPr sz="1100" dirty="0">
                <a:latin typeface="Arial"/>
                <a:cs typeface="Arial"/>
              </a:rPr>
              <a:t>curve</a:t>
            </a:r>
            <a:r>
              <a:rPr sz="1100" spc="-25" dirty="0">
                <a:latin typeface="Arial"/>
                <a:cs typeface="Arial"/>
              </a:rPr>
              <a:t> </a:t>
            </a:r>
            <a:r>
              <a:rPr sz="1100" dirty="0">
                <a:latin typeface="Arial"/>
                <a:cs typeface="Arial"/>
              </a:rPr>
              <a:t>in</a:t>
            </a:r>
            <a:r>
              <a:rPr sz="1100" spc="-20" dirty="0">
                <a:latin typeface="Arial"/>
                <a:cs typeface="Arial"/>
              </a:rPr>
              <a:t> </a:t>
            </a:r>
            <a:r>
              <a:rPr sz="1100" spc="-10" dirty="0">
                <a:latin typeface="Arial"/>
                <a:cs typeface="Arial"/>
              </a:rPr>
              <a:t>Grasshopper.</a:t>
            </a:r>
            <a:endParaRPr sz="1100" dirty="0">
              <a:latin typeface="Arial"/>
              <a:cs typeface="Arial"/>
            </a:endParaRPr>
          </a:p>
        </p:txBody>
      </p:sp>
      <p:pic>
        <p:nvPicPr>
          <p:cNvPr id="5" name="object 5"/>
          <p:cNvPicPr/>
          <p:nvPr/>
        </p:nvPicPr>
        <p:blipFill>
          <a:blip r:embed="rId2" cstate="print"/>
          <a:stretch>
            <a:fillRect/>
          </a:stretch>
        </p:blipFill>
        <p:spPr>
          <a:xfrm>
            <a:off x="960135" y="3236657"/>
            <a:ext cx="2588622" cy="2073472"/>
          </a:xfrm>
          <a:prstGeom prst="rect">
            <a:avLst/>
          </a:prstGeom>
        </p:spPr>
      </p:pic>
      <p:sp>
        <p:nvSpPr>
          <p:cNvPr id="10" name="Title 9"/>
          <p:cNvSpPr>
            <a:spLocks noGrp="1"/>
          </p:cNvSpPr>
          <p:nvPr>
            <p:ph type="title"/>
          </p:nvPr>
        </p:nvSpPr>
        <p:spPr/>
        <p:txBody>
          <a:bodyPr/>
          <a:lstStyle/>
          <a:p>
            <a:endParaRPr lang="en-US"/>
          </a:p>
        </p:txBody>
      </p:sp>
      <p:sp>
        <p:nvSpPr>
          <p:cNvPr id="6" name="object 6"/>
          <p:cNvSpPr txBox="1">
            <a:spLocks noGrp="1"/>
          </p:cNvSpPr>
          <p:nvPr>
            <p:ph type="sldNum" sz="quarter" idx="4294967295"/>
          </p:nvPr>
        </p:nvSpPr>
        <p:spPr>
          <a:xfrm>
            <a:off x="7450138" y="9248775"/>
            <a:ext cx="322262" cy="182563"/>
          </a:xfrm>
          <a:prstGeom prst="rect">
            <a:avLst/>
          </a:prstGeom>
        </p:spPr>
        <p:txBody>
          <a:bodyPr vert="horz" wrap="square" lIns="0" tIns="0" rIns="0" bIns="0" rtlCol="0">
            <a:spAutoFit/>
          </a:bodyPr>
          <a:lstStyle/>
          <a:p>
            <a:pPr marL="38100">
              <a:lnSpc>
                <a:spcPct val="100000"/>
              </a:lnSpc>
            </a:pPr>
            <a:r>
              <a:rPr spc="-25" dirty="0"/>
              <a:t>43</a:t>
            </a:r>
          </a:p>
        </p:txBody>
      </p:sp>
      <p:sp>
        <p:nvSpPr>
          <p:cNvPr id="7" name="TextBox 6">
            <a:hlinkClick r:id="rId3" action="ppaction://hlinkfile"/>
          </p:cNvPr>
          <p:cNvSpPr txBox="1"/>
          <p:nvPr/>
        </p:nvSpPr>
        <p:spPr>
          <a:xfrm>
            <a:off x="6308026" y="901573"/>
            <a:ext cx="517625" cy="306467"/>
          </a:xfrm>
          <a:prstGeom prst="roundRect">
            <a:avLst/>
          </a:prstGeom>
          <a:solidFill>
            <a:schemeClr val="bg1">
              <a:lumMod val="95000"/>
            </a:schemeClr>
          </a:solidFill>
          <a:ln>
            <a:solidFill>
              <a:srgbClr val="00B0F0"/>
            </a:solidFill>
          </a:ln>
          <a:effectLst/>
        </p:spPr>
        <p:txBody>
          <a:bodyPr wrap="none" tIns="0" bIns="0" rtlCol="0" anchor="ctr">
            <a:spAutoFit/>
          </a:bodyPr>
          <a:lstStyle/>
          <a:p>
            <a:pPr algn="ctr"/>
            <a:r>
              <a:rPr lang="en-US" dirty="0" smtClean="0">
                <a:solidFill>
                  <a:srgbClr val="00B0F0"/>
                </a:solidFill>
                <a:latin typeface="Arial Black" panose="020B0A04020102020204" pitchFamily="34" charset="0"/>
              </a:rPr>
              <a:t>&gt;&gt;</a:t>
            </a:r>
            <a:endParaRPr lang="en-US"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64503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1999</TotalTime>
  <Words>36683</Words>
  <Application>Microsoft Office PowerPoint</Application>
  <PresentationFormat>Custom</PresentationFormat>
  <Paragraphs>4265</Paragraphs>
  <Slides>207</Slides>
  <Notes>0</Notes>
  <HiddenSlides>21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207</vt:i4>
      </vt:variant>
    </vt:vector>
  </HeadingPairs>
  <TitlesOfParts>
    <vt:vector size="216" baseType="lpstr">
      <vt:lpstr>MS Gothic</vt:lpstr>
      <vt:lpstr>Arial</vt:lpstr>
      <vt:lpstr>Arial Black</vt:lpstr>
      <vt:lpstr>Calibri</vt:lpstr>
      <vt:lpstr>Corbel</vt:lpstr>
      <vt:lpstr>Gill Sans MT</vt:lpstr>
      <vt:lpstr>Times New Roman</vt:lpstr>
      <vt:lpstr>Verdana</vt:lpstr>
      <vt:lpstr>Office Theme</vt:lpstr>
      <vt:lpstr>PowerPoint Presentation</vt:lpstr>
      <vt:lpstr>PowerPoint Presentation</vt:lpstr>
      <vt:lpstr>Grasshopper - C# component interface</vt:lpstr>
      <vt:lpstr>C# component – Input Parameters</vt:lpstr>
      <vt:lpstr>C# component – Input Parameters</vt:lpstr>
      <vt:lpstr>C# component – Output Parameters</vt:lpstr>
      <vt:lpstr>C# component – Main menu</vt:lpstr>
      <vt:lpstr>C# component – Code editor</vt:lpstr>
      <vt:lpstr>C# component code sections - RunScript</vt:lpstr>
      <vt:lpstr>C# component – Data access</vt:lpstr>
      <vt:lpstr>C# component – Data Access: Item</vt:lpstr>
      <vt:lpstr>C# component – Data Access: List</vt:lpstr>
      <vt:lpstr>C# component – Data Access: Tree access</vt:lpstr>
      <vt:lpstr>C# component – Data Access: Tree vs List</vt:lpstr>
      <vt:lpstr>C# component code: Generate &amp; access a tree</vt:lpstr>
      <vt:lpstr>https://developer.rhino3d.com/api/RhinoCommon/html/N_Rhino_Geometry.htm</vt:lpstr>
      <vt:lpstr>0_01 Make a point</vt:lpstr>
      <vt:lpstr>0_02 Make a 1D Array of points</vt:lpstr>
      <vt:lpstr>0_02_2 Make a 2D Array of points</vt:lpstr>
      <vt:lpstr>0.03 Make a 3D Array of Spheres</vt:lpstr>
      <vt:lpstr>0_03 Make a 3D Array of Spheres</vt:lpstr>
      <vt:lpstr>0_04 Make a random 3D Array of Spheres</vt:lpstr>
      <vt:lpstr>0.06a Make a 2D Array of Lines.gh</vt:lpstr>
      <vt:lpstr>0.06b Make a 2D Array Sine function.gh</vt:lpstr>
      <vt:lpstr>Chapter Two: C# Programming Basics</vt:lpstr>
      <vt:lpstr>C# - Comments</vt:lpstr>
      <vt:lpstr>C# - Variables</vt:lpstr>
      <vt:lpstr>C# - Operators</vt:lpstr>
      <vt:lpstr>C# - Namespaces</vt:lpstr>
      <vt:lpstr>C# Data Types : Primitives</vt:lpstr>
      <vt:lpstr>C# Data Types : Arrays</vt:lpstr>
      <vt:lpstr>C# Data Types : Lists</vt:lpstr>
      <vt:lpstr>C# Flow Control : If Statements</vt:lpstr>
      <vt:lpstr>C# Flow Control : If … Else Statements</vt:lpstr>
      <vt:lpstr>C# Language : 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01</vt:lpstr>
      <vt:lpstr>0.03.01 Basic rectangular grid</vt:lpstr>
      <vt:lpstr>0.03.02 Basic cylindrical grid</vt:lpstr>
      <vt:lpstr>0.03.02 Basic spherical grid</vt:lpstr>
      <vt:lpstr>0.04.01 Basic grid with stored points</vt:lpstr>
      <vt:lpstr>0.04.02 Random Grids stored.gh</vt:lpstr>
      <vt:lpstr>0.04.03 Grid stored with lines.gh</vt:lpstr>
      <vt:lpstr>0.04.04 Spherical Grid stored with lines.gh</vt:lpstr>
      <vt:lpstr>0.05.01 1D Functional Curves.gh</vt:lpstr>
      <vt:lpstr>0.05.02 2D Polynomial Curve2.gh</vt:lpstr>
      <vt:lpstr>0.05.03 2D Sin Curve in 1 direction.gh</vt:lpstr>
      <vt:lpstr>0.05.04 2D Sin Curve in 2 directions.gh</vt:lpstr>
      <vt:lpstr>Week 3 – Objects &amp; the Rhino Common Library</vt:lpstr>
      <vt:lpstr>User Defined Data Types</vt:lpstr>
      <vt:lpstr>PowerPoint Presentation</vt:lpstr>
      <vt:lpstr>How memory is managed</vt:lpstr>
      <vt:lpstr>How memory is managed</vt:lpstr>
      <vt:lpstr>User Defined Data Types - Structs</vt:lpstr>
      <vt:lpstr>User Defined Data Types - Structs</vt:lpstr>
      <vt:lpstr>User Defined Data Types - Structs</vt:lpstr>
      <vt:lpstr>Object oriented programming</vt:lpstr>
      <vt:lpstr>Object oriented programming</vt:lpstr>
      <vt:lpstr>Object Oriented Programming</vt:lpstr>
      <vt:lpstr>Simple C# example</vt:lpstr>
      <vt:lpstr>Simple C# example – with inheritance</vt:lpstr>
      <vt:lpstr>Struct vs. Class</vt:lpstr>
      <vt:lpstr>Values vs reference types: structs &amp; classes</vt:lpstr>
      <vt:lpstr>3_1 RhinoCommon Geometry</vt:lpstr>
      <vt:lpstr>3_2: Geometry structures</vt:lpstr>
      <vt:lpstr>3_2_1 The Point3d structure</vt:lpstr>
      <vt:lpstr>Point3d Constructors</vt:lpstr>
      <vt:lpstr>Point3d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Week 03</vt:lpstr>
      <vt:lpstr>User Defined Data Types - Structs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Vector Mathematics </vt:lpstr>
      <vt:lpstr>PowerPoint Presentation</vt:lpstr>
      <vt:lpstr>PowerPoint Presentation</vt:lpstr>
      <vt:lpstr>Vector operations </vt:lpstr>
      <vt:lpstr>Vector operations</vt:lpstr>
      <vt:lpstr>PowerPoint Presentation</vt:lpstr>
      <vt:lpstr>Vector dot product</vt:lpstr>
      <vt:lpstr>Vector dot product</vt:lpstr>
      <vt:lpstr>Vector dot product</vt:lpstr>
      <vt:lpstr>Dot product, cosine and angle</vt:lpstr>
      <vt:lpstr>Vector dot product, lengths, and angles</vt:lpstr>
      <vt:lpstr>Vector cross product </vt:lpstr>
      <vt:lpstr>PowerPoint Presentation</vt:lpstr>
      <vt:lpstr>Vector cross product </vt:lpstr>
      <vt:lpstr>Right hand coordinate system</vt:lpstr>
      <vt:lpstr>Vector equation of line </vt:lpstr>
      <vt:lpstr>Vector equation of line </vt:lpstr>
      <vt:lpstr>Midpoint of a line</vt:lpstr>
      <vt:lpstr>PowerPoint Presentation</vt:lpstr>
      <vt:lpstr>PowerPoint Presentation</vt:lpstr>
      <vt:lpstr>PowerPoint Presentation</vt:lpstr>
      <vt:lpstr>PowerPoint Presentation</vt:lpstr>
      <vt:lpstr>Basic Matrix operations</vt:lpstr>
      <vt:lpstr>Basic Matrix operations</vt:lpstr>
      <vt:lpstr>Basic Matrix operations</vt:lpstr>
      <vt:lpstr>Basic Matrix operations – homogeneous coordinates</vt:lpstr>
      <vt:lpstr>Basic Matrix operations – homogeneous coordinates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all transformations &amp; multiply </vt:lpstr>
      <vt:lpstr>Make your own Matrix</vt:lpstr>
      <vt:lpstr>PowerPoint Presentation</vt:lpstr>
      <vt:lpstr>PowerPoint Presentation</vt:lpstr>
      <vt:lpstr>Curves</vt:lpstr>
      <vt:lpstr>PowerPoint Presentation</vt:lpstr>
      <vt:lpstr>PowerPoint Presentation</vt:lpstr>
      <vt:lpstr>PowerPoint Presentation</vt:lpstr>
      <vt:lpstr>PowerPoint Presentation</vt:lpstr>
      <vt:lpstr>PowerPoint Presentation</vt:lpstr>
      <vt:lpstr>PowerPoint Presentation</vt:lpstr>
      <vt:lpstr>3_3_1: Curves</vt:lpstr>
      <vt:lpstr>Explicit vs implicit curve functions</vt:lpstr>
      <vt:lpstr>Explicit vs implicit curve functions - circle</vt:lpstr>
      <vt:lpstr>Point at parameter</vt:lpstr>
      <vt:lpstr>Curve functions – closest point</vt:lpstr>
      <vt:lpstr>Curve functions – evaluate</vt:lpstr>
      <vt:lpstr>PowerPoint Presentation</vt:lpstr>
      <vt:lpstr>PowerPoint Presentation</vt:lpstr>
      <vt:lpstr>PowerPoint Presentation</vt:lpstr>
      <vt:lpstr>Surfaces</vt:lpstr>
      <vt:lpstr>PowerPoint Presentation</vt:lpstr>
      <vt:lpstr>PowerPoint Presentation</vt:lpstr>
      <vt:lpstr>PowerPoint Presentation</vt:lpstr>
      <vt:lpstr>PowerPoint Presentation</vt:lpstr>
      <vt:lpstr>3_3_3: Meshes</vt:lpstr>
      <vt:lpstr>3_3_3: Meshes</vt:lpstr>
      <vt:lpstr>PowerPoint Presentation</vt:lpstr>
      <vt:lpstr>PowerPoint Presentation</vt:lpstr>
      <vt:lpstr>PowerPoint Presentation</vt:lpstr>
      <vt:lpstr>PowerPoint Presentation</vt:lpstr>
      <vt:lpstr>PowerPoint Presentation</vt:lpstr>
      <vt:lpstr>3_3_3: Meshes</vt:lpstr>
      <vt:lpstr>Creating meshes</vt:lpstr>
      <vt:lpstr>Navigate mesh geometry and topology:</vt:lpstr>
      <vt:lpstr>Navigate mesh geometry and topology</vt:lpstr>
      <vt:lpstr>Mesh methods</vt:lpstr>
      <vt:lpstr>Delaunay Triangulation</vt:lpstr>
      <vt:lpstr>Delaunay Triangulation</vt:lpstr>
      <vt:lpstr>Convex Hull</vt:lpstr>
      <vt:lpstr>Vornoi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jaber100</dc:creator>
  <cp:lastModifiedBy>Dennis Shelden</cp:lastModifiedBy>
  <cp:revision>94</cp:revision>
  <cp:lastPrinted>2023-01-24T17:27:31Z</cp:lastPrinted>
  <dcterms:created xsi:type="dcterms:W3CDTF">2023-01-08T18:50:34Z</dcterms:created>
  <dcterms:modified xsi:type="dcterms:W3CDTF">2023-02-28T17:44:04Z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2020-03-18T00:00:00Z</vt:filetime>
  </property>
  <property fmtid="{D5CDD505-2E9C-101B-9397-08002B2CF9AE}" pid="3" name="Creator">
    <vt:lpwstr>Microsoft® Word 2016</vt:lpwstr>
  </property>
  <property fmtid="{D5CDD505-2E9C-101B-9397-08002B2CF9AE}" pid="4" name="LastSaved">
    <vt:filetime>2023-01-08T00:00:00Z</vt:filetime>
  </property>
  <property fmtid="{D5CDD505-2E9C-101B-9397-08002B2CF9AE}" pid="5" name="Producer">
    <vt:lpwstr>Microsoft® Word 2016</vt:lpwstr>
  </property>
</Properties>
</file>